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4212" r:id="rId10"/>
    <p:sldMasterId id="2147484224" r:id="rId11"/>
    <p:sldMasterId id="2147484273" r:id="rId12"/>
    <p:sldMasterId id="2147484291" r:id="rId13"/>
  </p:sldMasterIdLst>
  <p:notesMasterIdLst>
    <p:notesMasterId r:id="rId57"/>
  </p:notesMasterIdLst>
  <p:handoutMasterIdLst>
    <p:handoutMasterId r:id="rId58"/>
  </p:handoutMasterIdLst>
  <p:sldIdLst>
    <p:sldId id="901" r:id="rId14"/>
    <p:sldId id="1106" r:id="rId15"/>
    <p:sldId id="1162" r:id="rId16"/>
    <p:sldId id="1164" r:id="rId17"/>
    <p:sldId id="257" r:id="rId18"/>
    <p:sldId id="1157" r:id="rId19"/>
    <p:sldId id="1159" r:id="rId20"/>
    <p:sldId id="1166" r:id="rId21"/>
    <p:sldId id="1168" r:id="rId22"/>
    <p:sldId id="1170" r:id="rId23"/>
    <p:sldId id="1177" r:id="rId24"/>
    <p:sldId id="1178" r:id="rId25"/>
    <p:sldId id="1179" r:id="rId26"/>
    <p:sldId id="1180" r:id="rId27"/>
    <p:sldId id="1181" r:id="rId28"/>
    <p:sldId id="1182" r:id="rId29"/>
    <p:sldId id="1186" r:id="rId30"/>
    <p:sldId id="1188" r:id="rId31"/>
    <p:sldId id="1183" r:id="rId32"/>
    <p:sldId id="1184" r:id="rId33"/>
    <p:sldId id="1189" r:id="rId34"/>
    <p:sldId id="1199" r:id="rId35"/>
    <p:sldId id="1190" r:id="rId36"/>
    <p:sldId id="1201" r:id="rId37"/>
    <p:sldId id="1206" r:id="rId38"/>
    <p:sldId id="1212" r:id="rId39"/>
    <p:sldId id="1215" r:id="rId40"/>
    <p:sldId id="1216" r:id="rId41"/>
    <p:sldId id="1239" r:id="rId42"/>
    <p:sldId id="1219" r:id="rId43"/>
    <p:sldId id="1223" r:id="rId44"/>
    <p:sldId id="1224" r:id="rId45"/>
    <p:sldId id="1225" r:id="rId46"/>
    <p:sldId id="1226" r:id="rId47"/>
    <p:sldId id="1230" r:id="rId48"/>
    <p:sldId id="1231" r:id="rId49"/>
    <p:sldId id="1236" r:id="rId50"/>
    <p:sldId id="1234" r:id="rId51"/>
    <p:sldId id="1232" r:id="rId52"/>
    <p:sldId id="1103" r:id="rId53"/>
    <p:sldId id="1237" r:id="rId54"/>
    <p:sldId id="1105" r:id="rId55"/>
    <p:sldId id="1245" r:id="rId56"/>
  </p:sldIdLst>
  <p:sldSz cx="12192000" cy="6858000"/>
  <p:notesSz cx="6858000" cy="9313863"/>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C"/>
    <a:srgbClr val="0000FF"/>
    <a:srgbClr val="66FFFF"/>
    <a:srgbClr val="FFFFFF"/>
    <a:srgbClr val="FFFF00"/>
    <a:srgbClr val="CCFF33"/>
    <a:srgbClr val="FF0066"/>
    <a:srgbClr val="FFCC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51" autoAdjust="0"/>
    <p:restoredTop sz="86346" autoAdjust="0"/>
  </p:normalViewPr>
  <p:slideViewPr>
    <p:cSldViewPr snapToObjects="1">
      <p:cViewPr varScale="1">
        <p:scale>
          <a:sx n="88" d="100"/>
          <a:sy n="88" d="100"/>
        </p:scale>
        <p:origin x="594" y="66"/>
      </p:cViewPr>
      <p:guideLst>
        <p:guide orient="horz" pos="2160"/>
        <p:guide pos="3840"/>
      </p:guideLst>
    </p:cSldViewPr>
  </p:slideViewPr>
  <p:outlineViewPr>
    <p:cViewPr>
      <p:scale>
        <a:sx n="33" d="100"/>
        <a:sy n="33" d="100"/>
      </p:scale>
      <p:origin x="0" y="-3720"/>
    </p:cViewPr>
  </p:outlineViewPr>
  <p:notesTextViewPr>
    <p:cViewPr>
      <p:scale>
        <a:sx n="100" d="100"/>
        <a:sy n="100" d="100"/>
      </p:scale>
      <p:origin x="0" y="0"/>
    </p:cViewPr>
  </p:notesTextViewPr>
  <p:sorterViewPr>
    <p:cViewPr>
      <p:scale>
        <a:sx n="66" d="100"/>
        <a:sy n="66" d="100"/>
      </p:scale>
      <p:origin x="0" y="-1584"/>
    </p:cViewPr>
  </p:sorterViewPr>
  <p:notesViewPr>
    <p:cSldViewPr snapToObjects="1">
      <p:cViewPr varScale="1">
        <p:scale>
          <a:sx n="76" d="100"/>
          <a:sy n="76" d="100"/>
        </p:scale>
        <p:origin x="4008" y="11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3" name="Rectangle 5"/>
          <p:cNvSpPr>
            <a:spLocks noGrp="1" noChangeArrowheads="1"/>
          </p:cNvSpPr>
          <p:nvPr>
            <p:ph type="sldNum" sz="quarter" idx="3"/>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325438"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ia.gov/resources/csi/studies-in-intelligence/archives/vol-13-no-2/the-tale-of-hushai-the-archit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ia.gov/static/The-Tale-of-Hushai.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ia.gov/resources/csi/studies-in-intelligence/archives/vol-13-no-2/the-tale-of-hushai-the-archit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ia.gov/static/The-Tale-of-Hushai.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ia.gov/resources/csi/studies-in-intelligence/archives/vol-13-no-2/the-tale-of-hushai-the-archit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ia.gov/static/The-Tale-of-Hushai.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ia.gov/resources/csi/studies-in-intelligence/archives/vol-13-no-2/the-tale-of-hushai-the-archit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ia.gov/static/The-Tale-of-Hushai.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ia.gov/resources/csi/studies-in-intelligence/archives/vol-13-no-2/the-tale-of-hushai-the-archit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ia.gov/static/The-Tale-of-Hushai.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A1C665-5710-4130-9DD5-BF8B3269C2A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7653" name="Rectangle 2"/>
          <p:cNvSpPr>
            <a:spLocks noGrp="1" noRot="1" noChangeAspect="1" noChangeArrowheads="1" noTextEdit="1"/>
          </p:cNvSpPr>
          <p:nvPr>
            <p:ph type="sldImg"/>
          </p:nvPr>
        </p:nvSpPr>
        <p:spPr>
          <a:xfrm>
            <a:off x="325438" y="698500"/>
            <a:ext cx="6207125" cy="3492500"/>
          </a:xfrm>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By Nathan L Morrison for Sunday April 21</a:t>
            </a:r>
            <a:r>
              <a:rPr lang="en-US" baseline="30000" dirty="0"/>
              <a:t>st</a:t>
            </a:r>
            <a:r>
              <a:rPr lang="en-US" dirty="0"/>
              <a:t>, 2024</a:t>
            </a:r>
          </a:p>
          <a:p>
            <a:r>
              <a:rPr lang="en-US" dirty="0"/>
              <a:t>All Scripture given is from NASB unless otherwise stated</a:t>
            </a:r>
          </a:p>
          <a:p>
            <a:endParaRPr lang="en-US" dirty="0"/>
          </a:p>
          <a:p>
            <a:r>
              <a:rPr lang="en-US" dirty="0"/>
              <a:t>For further study, or if questions, please Call: 804-277-1983 or Visit www.courthousechurchofchrist.com</a:t>
            </a:r>
          </a:p>
          <a:p>
            <a:endParaRPr lang="en-US" dirty="0"/>
          </a:p>
          <a:p>
            <a:r>
              <a:rPr lang="en-US" dirty="0"/>
              <a:t>Logo art provided by www.vecteezy.com</a:t>
            </a:r>
          </a:p>
          <a:p>
            <a:endParaRPr lang="en-US" dirty="0"/>
          </a:p>
          <a:p>
            <a:r>
              <a:rPr lang="en-US" b="1" dirty="0"/>
              <a:t>Sources:</a:t>
            </a:r>
          </a:p>
          <a:p>
            <a:r>
              <a:rPr lang="en-US" dirty="0"/>
              <a:t>•	I Can Do Podcast with Benjamin Lee: https://podcasts.apple.com/us/podcast/i-can-do-with-benjamin-lee/id1488687000?i=1000610447316</a:t>
            </a:r>
          </a:p>
          <a:p>
            <a:r>
              <a:rPr lang="en-US" dirty="0"/>
              <a:t>•	CIA Declassified File: https://www.cia.gov/resources/csi/static/The-Tale-of-Hushai.pdf </a:t>
            </a:r>
          </a:p>
        </p:txBody>
      </p:sp>
    </p:spTree>
    <p:extLst>
      <p:ext uri="{BB962C8B-B14F-4D97-AF65-F5344CB8AC3E}">
        <p14:creationId xmlns:p14="http://schemas.microsoft.com/office/powerpoint/2010/main" val="3090000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endParaRPr lang="en-US" sz="1400" b="1" dirty="0">
              <a:effectLst/>
              <a:latin typeface="Times New Roman" panose="02020603050405020304" pitchFamily="18" charset="0"/>
            </a:endParaRPr>
          </a:p>
          <a:p>
            <a:pPr marL="742950" marR="0" lvl="1" indent="-285750" algn="just">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CIA has a file on Hushai the Archite that they taught a course on as the first recorded “Influence Agent” and it was declassified in 1994.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C"/>
                </a:solidFill>
                <a:effectLst/>
                <a:latin typeface="Times New Roman" panose="02020603050405020304" pitchFamily="18" charset="0"/>
                <a:ea typeface="Times New Roman" panose="02020603050405020304" pitchFamily="18" charset="0"/>
              </a:rPr>
              <a:t>The CIA has this account broken down into an operational lesson on the original “influence agent!” Hushai is used as a lesson on espionage: Loyalty and Trustworthiness!</a:t>
            </a:r>
            <a:endParaRPr lang="en-US" sz="1200" dirty="0">
              <a:solidFill>
                <a:srgbClr val="00000C"/>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u="sng" dirty="0">
                <a:solidFill>
                  <a:srgbClr val="00000C"/>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https://www.cia.gov/resources/csi/studies-in-intelligence/archives/vol-13-no-2/the-tale-of-hushai-the-archite/</a:t>
            </a:r>
            <a:r>
              <a:rPr lang="en-US" sz="1100" dirty="0">
                <a:solidFill>
                  <a:srgbClr val="00000C"/>
                </a:solidFill>
                <a:effectLst/>
                <a:latin typeface="Times New Roman" panose="02020603050405020304" pitchFamily="18" charset="0"/>
                <a:ea typeface="Times New Roman" panose="02020603050405020304" pitchFamily="18" charset="0"/>
              </a:rPr>
              <a:t> </a:t>
            </a:r>
            <a:endParaRPr lang="en-US" sz="1200" dirty="0">
              <a:solidFill>
                <a:srgbClr val="00000C"/>
              </a:solidFill>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rgbClr val="00000C"/>
                </a:solidFill>
                <a:effectLst/>
                <a:latin typeface="Times New Roman" panose="02020603050405020304" pitchFamily="18" charset="0"/>
                <a:ea typeface="Times New Roman" panose="02020603050405020304" pitchFamily="18" charset="0"/>
              </a:rPr>
              <a:t>Free .pdf at: </a:t>
            </a:r>
            <a:r>
              <a:rPr lang="en-US" sz="1200" u="sng" dirty="0">
                <a:solidFill>
                  <a:srgbClr val="00000C"/>
                </a:solidFill>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https://www.cia.gov/static/The-Tale-of-Hushai.pdf</a:t>
            </a:r>
            <a:endParaRPr lang="en-US" sz="1200" dirty="0">
              <a:solidFill>
                <a:srgbClr val="00000C"/>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“Mounting the Operation” (as labeled by the CIA) – II Samuel 15:31-37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On David’s flight from Jerusalem, he met with two men: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err="1">
                <a:effectLst/>
                <a:latin typeface="Times New Roman" panose="02020603050405020304" pitchFamily="18" charset="0"/>
                <a:ea typeface="Times New Roman" panose="02020603050405020304" pitchFamily="18" charset="0"/>
              </a:rPr>
              <a:t>Ittai</a:t>
            </a:r>
            <a:r>
              <a:rPr lang="en-US" sz="1100" dirty="0">
                <a:effectLst/>
                <a:latin typeface="Times New Roman" panose="02020603050405020304" pitchFamily="18" charset="0"/>
                <a:ea typeface="Times New Roman" panose="02020603050405020304" pitchFamily="18" charset="0"/>
              </a:rPr>
              <a:t> the Gittite said he would stay with David and was accepted (II Samuel 15:1-23) and was made a general (1/3 of David’s forces – 18:2, 5).</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Hushai the Archite also met David but was refused to stay with him! (II Samuel 15:31-37)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As soon as David prayed to God to turn the wisdom and counsel of Ahithophel into foolishness (II Samuel 15:31), Hushai turns up. He is a welcome sight to David.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wanted to throw in his lot with the affliction of God’s people (like Moses – Hebrews 11:25) – He wanted to be David’s friend.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Application:</a:t>
            </a:r>
            <a:r>
              <a:rPr lang="en-US" sz="1100" dirty="0">
                <a:effectLst/>
                <a:latin typeface="Times New Roman" panose="02020603050405020304" pitchFamily="18" charset="0"/>
                <a:ea typeface="Times New Roman" panose="02020603050405020304" pitchFamily="18" charset="0"/>
              </a:rPr>
              <a:t> He empathized with &amp; identified with the exiled king. As Christians, we empathize with &amp; identify with and follow the crucified King.</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b="1" dirty="0">
                <a:effectLst/>
                <a:latin typeface="Times New Roman" panose="02020603050405020304" pitchFamily="18" charset="0"/>
                <a:ea typeface="Times New Roman" panose="02020603050405020304" pitchFamily="18" charset="0"/>
              </a:rPr>
              <a:t>Hebrews 13:12-15:</a:t>
            </a:r>
            <a:r>
              <a:rPr lang="en-US" sz="1100" dirty="0">
                <a:effectLst/>
                <a:latin typeface="Times New Roman" panose="02020603050405020304" pitchFamily="18" charset="0"/>
                <a:ea typeface="Times New Roman" panose="02020603050405020304" pitchFamily="18" charset="0"/>
              </a:rPr>
              <a:t> As Christians, our identity is wrapped up in Jesus, who suffered outside the gate. We are to follow Him outside the gate!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We are seeking that eternal reward, that city which is to come!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3958806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endParaRPr lang="en-US" sz="1400" b="1" dirty="0">
              <a:effectLst/>
              <a:latin typeface="Times New Roman" panose="02020603050405020304" pitchFamily="18" charset="0"/>
            </a:endParaRPr>
          </a:p>
          <a:p>
            <a:pPr marL="742950" marR="0" lvl="1" indent="-285750" algn="just">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CIA has a file on Hushai the Archite that they taught a course on as the first recorded “Influence Agent” and it was declassified in 1994.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C"/>
                </a:solidFill>
                <a:effectLst/>
                <a:latin typeface="Times New Roman" panose="02020603050405020304" pitchFamily="18" charset="0"/>
                <a:ea typeface="Times New Roman" panose="02020603050405020304" pitchFamily="18" charset="0"/>
              </a:rPr>
              <a:t>The CIA has this account broken down into an operational lesson on the original “influence agent!” Hushai is used as a lesson on espionage: Loyalty and Trustworthiness!</a:t>
            </a:r>
            <a:endParaRPr lang="en-US" sz="1200" dirty="0">
              <a:solidFill>
                <a:srgbClr val="00000C"/>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u="sng" dirty="0">
                <a:solidFill>
                  <a:srgbClr val="00000C"/>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https://www.cia.gov/resources/csi/studies-in-intelligence/archives/vol-13-no-2/the-tale-of-hushai-the-archite/</a:t>
            </a:r>
            <a:r>
              <a:rPr lang="en-US" sz="1100" dirty="0">
                <a:solidFill>
                  <a:srgbClr val="00000C"/>
                </a:solidFill>
                <a:effectLst/>
                <a:latin typeface="Times New Roman" panose="02020603050405020304" pitchFamily="18" charset="0"/>
                <a:ea typeface="Times New Roman" panose="02020603050405020304" pitchFamily="18" charset="0"/>
              </a:rPr>
              <a:t> </a:t>
            </a:r>
            <a:endParaRPr lang="en-US" sz="1200" dirty="0">
              <a:solidFill>
                <a:srgbClr val="00000C"/>
              </a:solidFill>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rgbClr val="00000C"/>
                </a:solidFill>
                <a:effectLst/>
                <a:latin typeface="Times New Roman" panose="02020603050405020304" pitchFamily="18" charset="0"/>
                <a:ea typeface="Times New Roman" panose="02020603050405020304" pitchFamily="18" charset="0"/>
              </a:rPr>
              <a:t>Free .pdf at: </a:t>
            </a:r>
            <a:r>
              <a:rPr lang="en-US" sz="1200" u="sng" dirty="0">
                <a:solidFill>
                  <a:srgbClr val="00000C"/>
                </a:solidFill>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https://www.cia.gov/static/The-Tale-of-Hushai.pdf</a:t>
            </a:r>
            <a:endParaRPr lang="en-US" sz="1200" dirty="0">
              <a:solidFill>
                <a:srgbClr val="00000C"/>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“Mounting the Operation” (as labeled by the CIA) – II Samuel 15:31-37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On David’s flight from Jerusalem, he met with two men: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err="1">
                <a:effectLst/>
                <a:latin typeface="Times New Roman" panose="02020603050405020304" pitchFamily="18" charset="0"/>
                <a:ea typeface="Times New Roman" panose="02020603050405020304" pitchFamily="18" charset="0"/>
              </a:rPr>
              <a:t>Ittai</a:t>
            </a:r>
            <a:r>
              <a:rPr lang="en-US" sz="1100" dirty="0">
                <a:effectLst/>
                <a:latin typeface="Times New Roman" panose="02020603050405020304" pitchFamily="18" charset="0"/>
                <a:ea typeface="Times New Roman" panose="02020603050405020304" pitchFamily="18" charset="0"/>
              </a:rPr>
              <a:t> the Gittite said he would stay with David and was accepted (II Samuel 15:1-23) and was made a general (1/3 of David’s forces – 18:2, 5).</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Hushai the Archite also met David but was refused to stay with him! (II Samuel 15:31-37)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As soon as David prayed to God to turn the wisdom and counsel of Ahithophel into foolishness (II Samuel 15:31), Hushai turns up. He is a welcome sight to David.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wanted to throw in his lot with the affliction of God’s people (like Moses – Hebrews 11:25) – He wanted to be David’s friend.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Application:</a:t>
            </a:r>
            <a:r>
              <a:rPr lang="en-US" sz="1100" dirty="0">
                <a:effectLst/>
                <a:latin typeface="Times New Roman" panose="02020603050405020304" pitchFamily="18" charset="0"/>
                <a:ea typeface="Times New Roman" panose="02020603050405020304" pitchFamily="18" charset="0"/>
              </a:rPr>
              <a:t> He empathized with &amp; identified with the exiled king. As Christians, we empathize with &amp; identify with and follow the crucified King.</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b="1" dirty="0">
                <a:effectLst/>
                <a:latin typeface="Times New Roman" panose="02020603050405020304" pitchFamily="18" charset="0"/>
                <a:ea typeface="Times New Roman" panose="02020603050405020304" pitchFamily="18" charset="0"/>
              </a:rPr>
              <a:t>Hebrews 13:12-15:</a:t>
            </a:r>
            <a:r>
              <a:rPr lang="en-US" sz="1100" dirty="0">
                <a:effectLst/>
                <a:latin typeface="Times New Roman" panose="02020603050405020304" pitchFamily="18" charset="0"/>
                <a:ea typeface="Times New Roman" panose="02020603050405020304" pitchFamily="18" charset="0"/>
              </a:rPr>
              <a:t> As Christians, our identity is wrapped up in Jesus, who suffered outside the gate. We are to follow Him outside the gate!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We are seeking that eternal reward, that city which is to come!</a:t>
            </a:r>
          </a:p>
          <a:p>
            <a:pPr marL="685800" marR="0" lvl="1" indent="-228600">
              <a:spcBef>
                <a:spcPts val="0"/>
              </a:spcBef>
              <a:spcAft>
                <a:spcPts val="0"/>
              </a:spcAft>
              <a:buFont typeface="+mj-lt"/>
              <a:buAutoNum type="alphaUcPeriod"/>
              <a:tabLst>
                <a:tab pos="1485900" algn="l"/>
              </a:tabLst>
            </a:pPr>
            <a:r>
              <a:rPr lang="en-US" sz="1200" dirty="0">
                <a:effectLst/>
                <a:latin typeface="Times New Roman" panose="02020603050405020304" pitchFamily="18" charset="0"/>
                <a:ea typeface="Times New Roman" panose="02020603050405020304" pitchFamily="18" charset="0"/>
              </a:rPr>
              <a:t>David sends his friend into the court of Absalom as a spy, behind enemy lines to thwart Ahithophel’s good counsel! (II Samuel 15:32-37).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38981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endParaRPr lang="en-US" sz="1400" b="1" dirty="0">
              <a:effectLst/>
              <a:latin typeface="Times New Roman" panose="02020603050405020304" pitchFamily="18" charset="0"/>
            </a:endParaRPr>
          </a:p>
          <a:p>
            <a:pPr marL="742950" marR="0" lvl="1" indent="-285750" algn="just">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CIA has a file on Hushai the Archite that they taught a course on as the first recorded “Influence Agent” and it was declassified in 1994.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C"/>
                </a:solidFill>
                <a:effectLst/>
                <a:latin typeface="Times New Roman" panose="02020603050405020304" pitchFamily="18" charset="0"/>
                <a:ea typeface="Times New Roman" panose="02020603050405020304" pitchFamily="18" charset="0"/>
              </a:rPr>
              <a:t>The CIA has this account broken down into an operational lesson on the original “influence agent!” Hushai is used as a lesson on espionage: Loyalty and Trustworthiness!</a:t>
            </a:r>
            <a:endParaRPr lang="en-US" sz="1200" dirty="0">
              <a:solidFill>
                <a:srgbClr val="00000C"/>
              </a:solidFill>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u="sng" dirty="0">
                <a:solidFill>
                  <a:srgbClr val="00000C"/>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https://www.cia.gov/resources/csi/studies-in-intelligence/archives/vol-13-no-2/the-tale-of-hushai-the-archite/</a:t>
            </a:r>
            <a:r>
              <a:rPr lang="en-US" sz="1100" dirty="0">
                <a:solidFill>
                  <a:srgbClr val="00000C"/>
                </a:solidFill>
                <a:effectLst/>
                <a:latin typeface="Times New Roman" panose="02020603050405020304" pitchFamily="18" charset="0"/>
                <a:ea typeface="Times New Roman" panose="02020603050405020304" pitchFamily="18" charset="0"/>
              </a:rPr>
              <a:t> </a:t>
            </a:r>
            <a:endParaRPr lang="en-US" sz="1200" dirty="0">
              <a:solidFill>
                <a:srgbClr val="00000C"/>
              </a:solidFill>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rgbClr val="00000C"/>
                </a:solidFill>
                <a:effectLst/>
                <a:latin typeface="Times New Roman" panose="02020603050405020304" pitchFamily="18" charset="0"/>
                <a:ea typeface="Times New Roman" panose="02020603050405020304" pitchFamily="18" charset="0"/>
              </a:rPr>
              <a:t>Free .pdf at: </a:t>
            </a:r>
            <a:r>
              <a:rPr lang="en-US" sz="1200" u="sng" dirty="0">
                <a:solidFill>
                  <a:srgbClr val="00000C"/>
                </a:solidFill>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https://www.cia.gov/static/The-Tale-of-Hushai.pdf</a:t>
            </a:r>
            <a:endParaRPr lang="en-US" sz="1200" dirty="0">
              <a:solidFill>
                <a:srgbClr val="00000C"/>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“Mounting the Operation” (as labeled by the CIA) – II Samuel 15:31-37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On David’s flight from Jerusalem, he met with two men: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err="1">
                <a:effectLst/>
                <a:latin typeface="Times New Roman" panose="02020603050405020304" pitchFamily="18" charset="0"/>
                <a:ea typeface="Times New Roman" panose="02020603050405020304" pitchFamily="18" charset="0"/>
              </a:rPr>
              <a:t>Ittai</a:t>
            </a:r>
            <a:r>
              <a:rPr lang="en-US" sz="1100" dirty="0">
                <a:effectLst/>
                <a:latin typeface="Times New Roman" panose="02020603050405020304" pitchFamily="18" charset="0"/>
                <a:ea typeface="Times New Roman" panose="02020603050405020304" pitchFamily="18" charset="0"/>
              </a:rPr>
              <a:t> the Gittite said he would stay with David and was accepted (II Samuel 15:1-23) and was made a general (1/3 of David’s forces – 18:2, 5).</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Hushai the Archite also met David but was refused to stay with him! (II Samuel 15:31-37)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As soon as David prayed to God to turn the wisdom and counsel of Ahithophel into foolishness (II Samuel 15:31), Hushai turns up. He is a welcome sight to David.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wanted to throw in his lot with the affliction of God’s people (like Moses – Hebrews 11:25) – He wanted to be David’s friend.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Application:</a:t>
            </a:r>
            <a:r>
              <a:rPr lang="en-US" sz="1100" dirty="0">
                <a:effectLst/>
                <a:latin typeface="Times New Roman" panose="02020603050405020304" pitchFamily="18" charset="0"/>
                <a:ea typeface="Times New Roman" panose="02020603050405020304" pitchFamily="18" charset="0"/>
              </a:rPr>
              <a:t> He empathized with &amp; identified with the exiled king. As Christians, we empathize with &amp; identify with and follow the crucified King.</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b="1" dirty="0">
                <a:effectLst/>
                <a:latin typeface="Times New Roman" panose="02020603050405020304" pitchFamily="18" charset="0"/>
                <a:ea typeface="Times New Roman" panose="02020603050405020304" pitchFamily="18" charset="0"/>
              </a:rPr>
              <a:t>Hebrews 13:12-15:</a:t>
            </a:r>
            <a:r>
              <a:rPr lang="en-US" sz="1100" dirty="0">
                <a:effectLst/>
                <a:latin typeface="Times New Roman" panose="02020603050405020304" pitchFamily="18" charset="0"/>
                <a:ea typeface="Times New Roman" panose="02020603050405020304" pitchFamily="18" charset="0"/>
              </a:rPr>
              <a:t> As Christians, our identity is wrapped up in Jesus, who suffered outside the gate. We are to follow Him outside the gate!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We are seeking that eternal reward, that city which is to come!</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David sends his friend into the court of Absalom as a spy, behind enemy lines!              (II Samuel 15:32-37).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Application:</a:t>
            </a:r>
            <a:r>
              <a:rPr lang="en-US" sz="1100" dirty="0">
                <a:effectLst/>
                <a:latin typeface="Times New Roman" panose="02020603050405020304" pitchFamily="18" charset="0"/>
                <a:ea typeface="Times New Roman" panose="02020603050405020304" pitchFamily="18" charset="0"/>
              </a:rPr>
              <a:t> David told his friend that he can’t go with him, but he can better serve him by going for him! Jesus told His disciples they couldn’t go with Him (Mark 14:27; John 16:32), but He tells us we can go for Him!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b="1" dirty="0">
                <a:effectLst/>
                <a:latin typeface="Times New Roman" panose="02020603050405020304" pitchFamily="18" charset="0"/>
                <a:ea typeface="Times New Roman" panose="02020603050405020304" pitchFamily="18" charset="0"/>
              </a:rPr>
              <a:t>II Timothy 2:3-4:</a:t>
            </a:r>
            <a:r>
              <a:rPr lang="en-US" sz="1100" dirty="0">
                <a:effectLst/>
                <a:latin typeface="Times New Roman" panose="02020603050405020304" pitchFamily="18" charset="0"/>
                <a:ea typeface="Times New Roman" panose="02020603050405020304" pitchFamily="18" charset="0"/>
              </a:rPr>
              <a:t> Suffer hardship with me, as a good soldier of Christ Jesus. No soldier in active service entangles himself in the affairs of everyday life, so that he may please the one who enlisted him as a soldier.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b="1" dirty="0">
                <a:effectLst/>
                <a:latin typeface="Times New Roman" panose="02020603050405020304" pitchFamily="18" charset="0"/>
                <a:ea typeface="Times New Roman" panose="02020603050405020304" pitchFamily="18" charset="0"/>
              </a:rPr>
              <a:t>II Timothy 2:24-26:</a:t>
            </a:r>
            <a:r>
              <a:rPr lang="en-US" sz="1100" dirty="0">
                <a:effectLst/>
                <a:latin typeface="Times New Roman" panose="02020603050405020304" pitchFamily="18" charset="0"/>
                <a:ea typeface="Times New Roman" panose="02020603050405020304" pitchFamily="18" charset="0"/>
              </a:rPr>
              <a:t> The Lord's bond-servant must not be quarrelsome, but be kind to all, able to teach, patient when wronged, with gentleness correcting those who are in opposition, if perhaps God may grant them repentance leading to the knowledge of the truth, and they may come to their senses and escape from the snare of the devil, having been held captive by him to do his will.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 soldier goes where he is told. Paul says Jesus sends us out to teach and save the lost, to rescue those ensnared by the devil!  </a:t>
            </a:r>
            <a:endParaRPr lang="en-US" sz="1200" dirty="0">
              <a:effectLst/>
              <a:latin typeface="Times New Roman" panose="02020603050405020304" pitchFamily="18" charset="0"/>
              <a:ea typeface="Times New Roman" panose="02020603050405020304" pitchFamily="18" charset="0"/>
            </a:endParaRPr>
          </a:p>
          <a:p>
            <a:pPr marL="685800" marR="0" lvl="1" indent="-228600">
              <a:spcBef>
                <a:spcPts val="0"/>
              </a:spcBef>
              <a:spcAft>
                <a:spcPts val="0"/>
              </a:spcAft>
              <a:buFont typeface="+mj-lt"/>
              <a:buAutoNum type="alphaUcPeriod"/>
              <a:tabLst>
                <a:tab pos="1485900" algn="l"/>
              </a:tabLst>
            </a:pP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169641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571500" algn="l"/>
              </a:tabLs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2607491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p>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“Capturing the Dupe”</a:t>
            </a:r>
            <a:endParaRPr lang="en-US" sz="1400" b="1" dirty="0">
              <a:effectLst/>
              <a:latin typeface="Times New Roman" panose="02020603050405020304" pitchFamily="18" charset="0"/>
            </a:endParaRPr>
          </a:p>
          <a:p>
            <a:pPr marL="342900" marR="0" lvl="0" indent="-342900" algn="just">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II Samuel 16:15-23: Hushai braved death to stay with Absalom!</a:t>
            </a:r>
            <a:endParaRPr lang="en-US"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Absalom was even surprised to see Hushai there. </a:t>
            </a:r>
            <a:r>
              <a:rPr lang="en-US" sz="1100" i="1" dirty="0">
                <a:solidFill>
                  <a:srgbClr val="000000"/>
                </a:solidFill>
                <a:effectLst/>
                <a:latin typeface="Times New Roman" panose="02020603050405020304" pitchFamily="18" charset="0"/>
                <a:ea typeface="Times New Roman" panose="02020603050405020304" pitchFamily="18" charset="0"/>
              </a:rPr>
              <a:t>The CIA labeled this part of the mission as: “Capturing the Dupe”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tabLst>
                <a:tab pos="1828800" algn="l"/>
              </a:tabLst>
            </a:pPr>
            <a:r>
              <a:rPr lang="en-US" sz="1100" dirty="0">
                <a:solidFill>
                  <a:srgbClr val="000000"/>
                </a:solidFill>
                <a:effectLst/>
                <a:latin typeface="Times New Roman" panose="02020603050405020304" pitchFamily="18" charset="0"/>
                <a:ea typeface="Times New Roman" panose="02020603050405020304" pitchFamily="18" charset="0"/>
              </a:rPr>
              <a:t>He knew Hushai was David’s friend and he was suspicious.</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tabLst>
                <a:tab pos="1828800" algn="l"/>
              </a:tabLst>
            </a:pPr>
            <a:r>
              <a:rPr lang="en-US" sz="1100" dirty="0">
                <a:solidFill>
                  <a:srgbClr val="000000"/>
                </a:solidFill>
                <a:effectLst/>
                <a:latin typeface="Times New Roman" panose="02020603050405020304" pitchFamily="18" charset="0"/>
                <a:ea typeface="Times New Roman" panose="02020603050405020304" pitchFamily="18" charset="0"/>
              </a:rPr>
              <a:t>David told Hushai what to say: The king’s words became his protection/defense and his commission.</a:t>
            </a:r>
          </a:p>
          <a:p>
            <a:pPr marL="1600200" marR="0" lvl="3" indent="-228600" algn="just">
              <a:spcBef>
                <a:spcPts val="0"/>
              </a:spcBef>
              <a:spcAft>
                <a:spcPts val="0"/>
              </a:spcAft>
              <a:buFont typeface="+mj-lt"/>
              <a:buAutoNum type="alphaLcPeriod"/>
              <a:tabLst>
                <a:tab pos="1828800" algn="l"/>
              </a:tabLst>
            </a:pPr>
            <a:r>
              <a:rPr lang="en-US" sz="1200" dirty="0">
                <a:effectLst/>
                <a:latin typeface="Times New Roman" panose="02020603050405020304" pitchFamily="18" charset="0"/>
                <a:ea typeface="Times New Roman" panose="02020603050405020304" pitchFamily="18" charset="0"/>
              </a:rPr>
              <a:t>He said, “Long live the king! I am the friend of the king, whoever that king is. As I served your father, I will serve you.”</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66235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p>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“Capturing the Dupe”</a:t>
            </a:r>
            <a:endParaRPr lang="en-US" sz="1400" b="1" dirty="0">
              <a:effectLst/>
              <a:latin typeface="Times New Roman" panose="02020603050405020304" pitchFamily="18" charset="0"/>
            </a:endParaRPr>
          </a:p>
          <a:p>
            <a:pPr marL="342900" marR="0" lvl="0" indent="-342900" algn="just">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II Samuel 16:15-23: Hushai braved death to stay with Absalom!</a:t>
            </a:r>
            <a:endParaRPr lang="en-US"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Absalom was even surprised to see Hushai there. </a:t>
            </a:r>
            <a:r>
              <a:rPr lang="en-US" sz="1100" i="1" dirty="0">
                <a:solidFill>
                  <a:srgbClr val="000000"/>
                </a:solidFill>
                <a:effectLst/>
                <a:latin typeface="Times New Roman" panose="02020603050405020304" pitchFamily="18" charset="0"/>
                <a:ea typeface="Times New Roman" panose="02020603050405020304" pitchFamily="18" charset="0"/>
              </a:rPr>
              <a:t>The CIA labeled this part of the mission as: “Capturing the Dupe”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tabLst>
                <a:tab pos="1828800" algn="l"/>
              </a:tabLst>
            </a:pPr>
            <a:r>
              <a:rPr lang="en-US" sz="1100" dirty="0">
                <a:solidFill>
                  <a:srgbClr val="000000"/>
                </a:solidFill>
                <a:effectLst/>
                <a:latin typeface="Times New Roman" panose="02020603050405020304" pitchFamily="18" charset="0"/>
                <a:ea typeface="Times New Roman" panose="02020603050405020304" pitchFamily="18" charset="0"/>
              </a:rPr>
              <a:t>He knew Hushai was David’s friend and he was suspicious.</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tabLst>
                <a:tab pos="1828800" algn="l"/>
              </a:tabLst>
            </a:pPr>
            <a:r>
              <a:rPr lang="en-US" sz="1100" dirty="0">
                <a:solidFill>
                  <a:srgbClr val="000000"/>
                </a:solidFill>
                <a:effectLst/>
                <a:latin typeface="Times New Roman" panose="02020603050405020304" pitchFamily="18" charset="0"/>
                <a:ea typeface="Times New Roman" panose="02020603050405020304" pitchFamily="18" charset="0"/>
              </a:rPr>
              <a:t>David told Hushai what to say: The king’s words became his protection/defense and his commission.</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tabLst>
                <a:tab pos="1828800" algn="l"/>
              </a:tabLst>
            </a:pPr>
            <a:r>
              <a:rPr lang="en-US" sz="1100" dirty="0">
                <a:solidFill>
                  <a:srgbClr val="000000"/>
                </a:solidFill>
                <a:effectLst/>
                <a:latin typeface="Times New Roman" panose="02020603050405020304" pitchFamily="18" charset="0"/>
                <a:ea typeface="Times New Roman" panose="02020603050405020304" pitchFamily="18" charset="0"/>
              </a:rPr>
              <a:t>He said, “Long live the king! I am the friend of the king, whoever that king is. As I served your father, I will serve you.”</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a:tabLst>
                <a:tab pos="914400" algn="l"/>
              </a:tabLst>
            </a:pPr>
            <a:r>
              <a:rPr lang="en-US" sz="1100" b="1" dirty="0">
                <a:solidFill>
                  <a:srgbClr val="000000"/>
                </a:solidFill>
                <a:effectLst/>
                <a:latin typeface="Times New Roman" panose="02020603050405020304" pitchFamily="18" charset="0"/>
                <a:ea typeface="Times New Roman" panose="02020603050405020304" pitchFamily="18" charset="0"/>
              </a:rPr>
              <a:t>Application:</a:t>
            </a:r>
            <a:r>
              <a:rPr lang="en-US" sz="1100" dirty="0">
                <a:solidFill>
                  <a:srgbClr val="000000"/>
                </a:solidFill>
                <a:effectLst/>
                <a:latin typeface="Times New Roman" panose="02020603050405020304" pitchFamily="18" charset="0"/>
                <a:ea typeface="Times New Roman" panose="02020603050405020304" pitchFamily="18" charset="0"/>
              </a:rPr>
              <a:t> Jesus sends His followers out as sheep amidst the wolves so we are to be wise.</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Matthew 10:16:</a:t>
            </a:r>
            <a:r>
              <a:rPr lang="en-US" sz="1100" dirty="0">
                <a:solidFill>
                  <a:srgbClr val="000000"/>
                </a:solidFill>
                <a:effectLst/>
                <a:latin typeface="Times New Roman" panose="02020603050405020304" pitchFamily="18" charset="0"/>
                <a:ea typeface="Times New Roman" panose="02020603050405020304" pitchFamily="18" charset="0"/>
              </a:rPr>
              <a:t> “Behold, I send you out as sheep in the midst of wolves; so be shrewd as serpents and innocent as doves.”</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In the world of darkness around us, we are behind enemy lines and there is an adversary that prowls around like a roaring lion seeking someone to devour (I Peter 5:8), and we are to be alert!</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I Peter 4:11:</a:t>
            </a:r>
            <a:r>
              <a:rPr lang="en-US" sz="1100" dirty="0">
                <a:solidFill>
                  <a:srgbClr val="000000"/>
                </a:solidFill>
                <a:effectLst/>
                <a:latin typeface="Times New Roman" panose="02020603050405020304" pitchFamily="18" charset="0"/>
                <a:ea typeface="Times New Roman" panose="02020603050405020304" pitchFamily="18" charset="0"/>
              </a:rPr>
              <a:t> Whoever speaks, is to do so as one who is speaking the utterances of God.</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When we speak it is to be the words of God. The words of the King are our protection/defense and our commission!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719484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p>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“Capturing the Dupe”</a:t>
            </a:r>
            <a:endParaRPr lang="en-US" sz="1400" b="1" dirty="0">
              <a:effectLst/>
              <a:latin typeface="Times New Roman" panose="02020603050405020304" pitchFamily="18" charset="0"/>
            </a:endParaRPr>
          </a:p>
          <a:p>
            <a:pPr marL="342900" marR="0" lvl="0" indent="-342900" algn="just">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II Samuel 16:15-23: Hushai braved death to stay with Absalom!</a:t>
            </a:r>
            <a:endParaRPr lang="en-US"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Absalom was even surprised to see Hushai there. </a:t>
            </a:r>
            <a:r>
              <a:rPr lang="en-US" sz="1100" i="1" dirty="0">
                <a:solidFill>
                  <a:srgbClr val="000000"/>
                </a:solidFill>
                <a:effectLst/>
                <a:latin typeface="Times New Roman" panose="02020603050405020304" pitchFamily="18" charset="0"/>
                <a:ea typeface="Times New Roman" panose="02020603050405020304" pitchFamily="18" charset="0"/>
              </a:rPr>
              <a:t>The CIA labeled this part of the mission as: “Capturing the Dupe”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tabLst>
                <a:tab pos="1828800" algn="l"/>
              </a:tabLst>
            </a:pPr>
            <a:r>
              <a:rPr lang="en-US" sz="1100" dirty="0">
                <a:solidFill>
                  <a:srgbClr val="000000"/>
                </a:solidFill>
                <a:effectLst/>
                <a:latin typeface="Times New Roman" panose="02020603050405020304" pitchFamily="18" charset="0"/>
                <a:ea typeface="Times New Roman" panose="02020603050405020304" pitchFamily="18" charset="0"/>
              </a:rPr>
              <a:t>He knew Hushai was David’s friend and he was suspicious.</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tabLst>
                <a:tab pos="1828800" algn="l"/>
              </a:tabLst>
            </a:pPr>
            <a:r>
              <a:rPr lang="en-US" sz="1100" dirty="0">
                <a:solidFill>
                  <a:srgbClr val="000000"/>
                </a:solidFill>
                <a:effectLst/>
                <a:latin typeface="Times New Roman" panose="02020603050405020304" pitchFamily="18" charset="0"/>
                <a:ea typeface="Times New Roman" panose="02020603050405020304" pitchFamily="18" charset="0"/>
              </a:rPr>
              <a:t>David told Hushai what to say: The king’s words became his protection/defense and his commission.</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tabLst>
                <a:tab pos="1828800" algn="l"/>
              </a:tabLst>
            </a:pPr>
            <a:r>
              <a:rPr lang="en-US" sz="1100" dirty="0">
                <a:solidFill>
                  <a:srgbClr val="000000"/>
                </a:solidFill>
                <a:effectLst/>
                <a:latin typeface="Times New Roman" panose="02020603050405020304" pitchFamily="18" charset="0"/>
                <a:ea typeface="Times New Roman" panose="02020603050405020304" pitchFamily="18" charset="0"/>
              </a:rPr>
              <a:t>He said, “Long live the king! I am the friend of the king, whoever that king is. As I served your father, I will serve you.”</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a:tabLst>
                <a:tab pos="914400" algn="l"/>
              </a:tabLst>
            </a:pPr>
            <a:r>
              <a:rPr lang="en-US" sz="1100" b="1" dirty="0">
                <a:solidFill>
                  <a:srgbClr val="000000"/>
                </a:solidFill>
                <a:effectLst/>
                <a:latin typeface="Times New Roman" panose="02020603050405020304" pitchFamily="18" charset="0"/>
                <a:ea typeface="Times New Roman" panose="02020603050405020304" pitchFamily="18" charset="0"/>
              </a:rPr>
              <a:t>Application:</a:t>
            </a:r>
            <a:r>
              <a:rPr lang="en-US" sz="1100" dirty="0">
                <a:solidFill>
                  <a:srgbClr val="000000"/>
                </a:solidFill>
                <a:effectLst/>
                <a:latin typeface="Times New Roman" panose="02020603050405020304" pitchFamily="18" charset="0"/>
                <a:ea typeface="Times New Roman" panose="02020603050405020304" pitchFamily="18" charset="0"/>
              </a:rPr>
              <a:t> Jesus sends His followers out as sheep amidst the wolves so we are to be wise.</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Matthew 10:16:</a:t>
            </a:r>
            <a:r>
              <a:rPr lang="en-US" sz="1100" dirty="0">
                <a:solidFill>
                  <a:srgbClr val="000000"/>
                </a:solidFill>
                <a:effectLst/>
                <a:latin typeface="Times New Roman" panose="02020603050405020304" pitchFamily="18" charset="0"/>
                <a:ea typeface="Times New Roman" panose="02020603050405020304" pitchFamily="18" charset="0"/>
              </a:rPr>
              <a:t> “Behold, I send you out as sheep in the midst of wolves; so be shrewd as serpents and innocent as doves.”</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In the world of darkness around us, we are behind enemy lines and there is an adversary that prowls around like a roaring lion seeking someone to devour (I Peter 5:8), and we are to be alert!</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I Peter 4:11:</a:t>
            </a:r>
            <a:r>
              <a:rPr lang="en-US" sz="1100" dirty="0">
                <a:solidFill>
                  <a:srgbClr val="000000"/>
                </a:solidFill>
                <a:effectLst/>
                <a:latin typeface="Times New Roman" panose="02020603050405020304" pitchFamily="18" charset="0"/>
                <a:ea typeface="Times New Roman" panose="02020603050405020304" pitchFamily="18" charset="0"/>
              </a:rPr>
              <a:t> Whoever speaks, is to do so as one who is speaking the utterances of God.</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When we speak it is to be the words of God. The words of the King are our protection/defense and our commission!</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3"/>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Absalom took Hushai’s word and allowed him to stay and then turned to Ahithophel for counsel on what to do next.</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He counsels him to take David’s wives in a public way, thus fulfilling one of the consequences for David’s sin with Bathsheba </a:t>
            </a:r>
            <a:r>
              <a:rPr lang="en-US" sz="1100" i="1" dirty="0">
                <a:solidFill>
                  <a:srgbClr val="000000"/>
                </a:solidFill>
                <a:effectLst/>
                <a:latin typeface="Times New Roman" panose="02020603050405020304" pitchFamily="18" charset="0"/>
                <a:ea typeface="Times New Roman" panose="02020603050405020304" pitchFamily="18" charset="0"/>
              </a:rPr>
              <a:t>(II Samuel 12:11-12). </a:t>
            </a:r>
            <a:r>
              <a:rPr lang="en-US" sz="1100" dirty="0">
                <a:solidFill>
                  <a:srgbClr val="000000"/>
                </a:solidFill>
                <a:effectLst/>
                <a:latin typeface="Times New Roman" panose="02020603050405020304" pitchFamily="18" charset="0"/>
                <a:ea typeface="Times New Roman" panose="02020603050405020304" pitchFamily="18" charset="0"/>
              </a:rPr>
              <a:t>David committed adultery in private, Absalom commits adultery in front of all Israel!</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Ahithophel’s counsel was so good it was as if it came from God so was sought after by both David and Absalom! (II Samuel 16:23)</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a:tabLst>
                <a:tab pos="914400" algn="l"/>
              </a:tabLst>
            </a:pPr>
            <a:r>
              <a:rPr lang="en-US" sz="1100" b="1" i="1" u="sng" dirty="0">
                <a:solidFill>
                  <a:srgbClr val="000000"/>
                </a:solidFill>
                <a:effectLst/>
                <a:latin typeface="Times New Roman" panose="02020603050405020304" pitchFamily="18" charset="0"/>
                <a:ea typeface="Times New Roman" panose="02020603050405020304" pitchFamily="18" charset="0"/>
              </a:rPr>
              <a:t>Who was Ahithophel?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is the father of Eliam, one of David’s Mighty Men (II Samuel 23:34); and Eliam is the father of Bathsheba (II Samuel 11:3), thus he was the grandfather of Bathsheba!</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As such, it is thought he betrayed David out of revenge for what happened to Bathsheba and her husband Uriah the Hittite. </a:t>
            </a:r>
            <a:r>
              <a:rPr lang="en-US" sz="1100" i="1" dirty="0">
                <a:effectLst/>
                <a:latin typeface="Times New Roman" panose="02020603050405020304" pitchFamily="18" charset="0"/>
                <a:ea typeface="Times New Roman" panose="02020603050405020304" pitchFamily="18" charset="0"/>
              </a:rPr>
              <a:t>(No concrete evidence as to why)</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David took his betrayal hard and prayed to God that his counsel would be thwarted (II Samuel 15:31).</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It is often thought that Psalm 41 &amp; 55 were written about the betrayal of Ahithophel </a:t>
            </a:r>
            <a:r>
              <a:rPr lang="en-US" sz="1100" i="1" dirty="0">
                <a:solidFill>
                  <a:srgbClr val="000000"/>
                </a:solidFill>
                <a:effectLst/>
                <a:latin typeface="Times New Roman" panose="02020603050405020304" pitchFamily="18" charset="0"/>
                <a:ea typeface="Times New Roman" panose="02020603050405020304" pitchFamily="18" charset="0"/>
              </a:rPr>
              <a:t>(Psalm 41:9 is applied to Judas in John 13:18).</a:t>
            </a:r>
            <a:r>
              <a:rPr lang="en-US" sz="11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Hushai is behind enemy lines with the mission to thwart Absalom and Ahithophel: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1485900" algn="l"/>
              </a:tabLst>
            </a:pPr>
            <a:r>
              <a:rPr lang="en-US" sz="1100" i="1" dirty="0">
                <a:solidFill>
                  <a:srgbClr val="000000"/>
                </a:solidFill>
                <a:effectLst/>
                <a:latin typeface="Times New Roman" panose="02020603050405020304" pitchFamily="18" charset="0"/>
                <a:ea typeface="Times New Roman" panose="02020603050405020304" pitchFamily="18" charset="0"/>
              </a:rPr>
              <a:t>II Samuel 15:34-36:</a:t>
            </a:r>
            <a:r>
              <a:rPr lang="en-US" sz="1100" dirty="0">
                <a:solidFill>
                  <a:srgbClr val="000000"/>
                </a:solidFill>
                <a:effectLst/>
                <a:latin typeface="Times New Roman" panose="02020603050405020304" pitchFamily="18" charset="0"/>
                <a:ea typeface="Times New Roman" panose="02020603050405020304" pitchFamily="18" charset="0"/>
              </a:rPr>
              <a:t> His covert mission is one of espionage to undermine David’s enemies.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David trusted his loyalty and asked him to be in a dangerous position to benefit him and his men </a:t>
            </a:r>
            <a:r>
              <a:rPr lang="en-US" sz="1100" i="1" dirty="0">
                <a:effectLst/>
                <a:latin typeface="Times New Roman" panose="02020603050405020304" pitchFamily="18" charset="0"/>
                <a:ea typeface="Times New Roman" panose="02020603050405020304" pitchFamily="18" charset="0"/>
              </a:rPr>
              <a:t>(The CIA says loyalty is a needed trait in a spy).</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23871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p>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“Capturing the Dupe”</a:t>
            </a:r>
            <a:endParaRPr lang="en-US" sz="1400" b="1" dirty="0">
              <a:effectLst/>
              <a:latin typeface="Times New Roman" panose="02020603050405020304" pitchFamily="18" charset="0"/>
            </a:endParaRPr>
          </a:p>
          <a:p>
            <a:pPr marL="342900" marR="0" lvl="0" indent="-342900" algn="just">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II Samuel 16:15-23: Hushai braved death to stay with Absalom!</a:t>
            </a:r>
            <a:endParaRPr lang="en-US"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Absalom was even surprised to see Hushai there. </a:t>
            </a:r>
            <a:r>
              <a:rPr lang="en-US" sz="1100" i="1" dirty="0">
                <a:solidFill>
                  <a:srgbClr val="000000"/>
                </a:solidFill>
                <a:effectLst/>
                <a:latin typeface="Times New Roman" panose="02020603050405020304" pitchFamily="18" charset="0"/>
                <a:ea typeface="Times New Roman" panose="02020603050405020304" pitchFamily="18" charset="0"/>
              </a:rPr>
              <a:t>The CIA labeled this part of the mission as: “Capturing the Dupe”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tabLst>
                <a:tab pos="1828800" algn="l"/>
              </a:tabLst>
            </a:pPr>
            <a:r>
              <a:rPr lang="en-US" sz="1100" dirty="0">
                <a:solidFill>
                  <a:srgbClr val="000000"/>
                </a:solidFill>
                <a:effectLst/>
                <a:latin typeface="Times New Roman" panose="02020603050405020304" pitchFamily="18" charset="0"/>
                <a:ea typeface="Times New Roman" panose="02020603050405020304" pitchFamily="18" charset="0"/>
              </a:rPr>
              <a:t>He knew Hushai was David’s friend and he was suspicious.</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tabLst>
                <a:tab pos="1828800" algn="l"/>
              </a:tabLst>
            </a:pPr>
            <a:r>
              <a:rPr lang="en-US" sz="1100" dirty="0">
                <a:solidFill>
                  <a:srgbClr val="000000"/>
                </a:solidFill>
                <a:effectLst/>
                <a:latin typeface="Times New Roman" panose="02020603050405020304" pitchFamily="18" charset="0"/>
                <a:ea typeface="Times New Roman" panose="02020603050405020304" pitchFamily="18" charset="0"/>
              </a:rPr>
              <a:t>David told Hushai what to say: The king’s words became his protection/defense and his commission.</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tabLst>
                <a:tab pos="1828800" algn="l"/>
              </a:tabLst>
            </a:pPr>
            <a:r>
              <a:rPr lang="en-US" sz="1100" dirty="0">
                <a:solidFill>
                  <a:srgbClr val="000000"/>
                </a:solidFill>
                <a:effectLst/>
                <a:latin typeface="Times New Roman" panose="02020603050405020304" pitchFamily="18" charset="0"/>
                <a:ea typeface="Times New Roman" panose="02020603050405020304" pitchFamily="18" charset="0"/>
              </a:rPr>
              <a:t>He said, “Long live the king! I am the friend of the king, whoever that king is. As I served your father, I will serve you.”</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a:tabLst>
                <a:tab pos="914400" algn="l"/>
              </a:tabLst>
            </a:pPr>
            <a:r>
              <a:rPr lang="en-US" sz="1100" b="1" dirty="0">
                <a:solidFill>
                  <a:srgbClr val="000000"/>
                </a:solidFill>
                <a:effectLst/>
                <a:latin typeface="Times New Roman" panose="02020603050405020304" pitchFamily="18" charset="0"/>
                <a:ea typeface="Times New Roman" panose="02020603050405020304" pitchFamily="18" charset="0"/>
              </a:rPr>
              <a:t>Application:</a:t>
            </a:r>
            <a:r>
              <a:rPr lang="en-US" sz="1100" dirty="0">
                <a:solidFill>
                  <a:srgbClr val="000000"/>
                </a:solidFill>
                <a:effectLst/>
                <a:latin typeface="Times New Roman" panose="02020603050405020304" pitchFamily="18" charset="0"/>
                <a:ea typeface="Times New Roman" panose="02020603050405020304" pitchFamily="18" charset="0"/>
              </a:rPr>
              <a:t> Jesus sends His followers out as sheep amidst the wolves so we are to be wise.</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Matthew 10:16:</a:t>
            </a:r>
            <a:r>
              <a:rPr lang="en-US" sz="1100" dirty="0">
                <a:solidFill>
                  <a:srgbClr val="000000"/>
                </a:solidFill>
                <a:effectLst/>
                <a:latin typeface="Times New Roman" panose="02020603050405020304" pitchFamily="18" charset="0"/>
                <a:ea typeface="Times New Roman" panose="02020603050405020304" pitchFamily="18" charset="0"/>
              </a:rPr>
              <a:t> “Behold, I send you out as sheep in the midst of wolves; so be shrewd as serpents and innocent as doves.”</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In the world of darkness around us, we are behind enemy lines and there is an adversary that prowls around like a roaring lion seeking someone to devour (I Peter 5:8), and we are to be alert!</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I Peter 4:11:</a:t>
            </a:r>
            <a:r>
              <a:rPr lang="en-US" sz="1100" dirty="0">
                <a:solidFill>
                  <a:srgbClr val="000000"/>
                </a:solidFill>
                <a:effectLst/>
                <a:latin typeface="Times New Roman" panose="02020603050405020304" pitchFamily="18" charset="0"/>
                <a:ea typeface="Times New Roman" panose="02020603050405020304" pitchFamily="18" charset="0"/>
              </a:rPr>
              <a:t> Whoever speaks, is to do so as one who is speaking the utterances of God.</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When we speak it is to be the words of God. The words of the King are our protection/defense and our commission!</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3"/>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Absalom took Hushai’s word and allowed him to stay and then turned to Ahithophel for counsel on what to do next.</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He counsels him to take David’s wives in a public way, thus fulfilling one of the consequences for David’s sin with Bathsheba </a:t>
            </a:r>
            <a:r>
              <a:rPr lang="en-US" sz="1100" i="1" dirty="0">
                <a:solidFill>
                  <a:srgbClr val="000000"/>
                </a:solidFill>
                <a:effectLst/>
                <a:latin typeface="Times New Roman" panose="02020603050405020304" pitchFamily="18" charset="0"/>
                <a:ea typeface="Times New Roman" panose="02020603050405020304" pitchFamily="18" charset="0"/>
              </a:rPr>
              <a:t>(II Samuel 12:11-12). </a:t>
            </a:r>
            <a:r>
              <a:rPr lang="en-US" sz="1100" dirty="0">
                <a:solidFill>
                  <a:srgbClr val="000000"/>
                </a:solidFill>
                <a:effectLst/>
                <a:latin typeface="Times New Roman" panose="02020603050405020304" pitchFamily="18" charset="0"/>
                <a:ea typeface="Times New Roman" panose="02020603050405020304" pitchFamily="18" charset="0"/>
              </a:rPr>
              <a:t>David committed adultery in private, Absalom commits adultery in front of all Israel!</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Ahithophel’s counsel was so good it was as if it came from God so was sought after by both David and Absalom! (II Samuel 16:23)</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a:tabLst>
                <a:tab pos="914400" algn="l"/>
              </a:tabLst>
            </a:pPr>
            <a:r>
              <a:rPr lang="en-US" sz="1100" b="1" i="1" u="sng" dirty="0">
                <a:solidFill>
                  <a:srgbClr val="000000"/>
                </a:solidFill>
                <a:effectLst/>
                <a:latin typeface="Times New Roman" panose="02020603050405020304" pitchFamily="18" charset="0"/>
                <a:ea typeface="Times New Roman" panose="02020603050405020304" pitchFamily="18" charset="0"/>
              </a:rPr>
              <a:t>Who was Ahithophel?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is the father of Eliam, one of David’s Mighty Men (II Samuel 23:34); and Eliam is the father of Bathsheba (II Samuel 11:3), thus he was the grandfather of Bathsheba!</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As such, it is thought he betrayed David out of revenge for what happened to Bathsheba and her husband Uriah the Hittite. </a:t>
            </a:r>
            <a:r>
              <a:rPr lang="en-US" sz="1100" i="1" dirty="0">
                <a:effectLst/>
                <a:latin typeface="Times New Roman" panose="02020603050405020304" pitchFamily="18" charset="0"/>
                <a:ea typeface="Times New Roman" panose="02020603050405020304" pitchFamily="18" charset="0"/>
              </a:rPr>
              <a:t>(No concrete evidence as to why)</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David took his betrayal hard and prayed to God that his counsel would be thwarted (II Samuel 15:31).</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It is often thought that Psalm 41 &amp; 55 were written about the betrayal of Ahithophel </a:t>
            </a:r>
            <a:r>
              <a:rPr lang="en-US" sz="1100" i="1" dirty="0">
                <a:solidFill>
                  <a:srgbClr val="000000"/>
                </a:solidFill>
                <a:effectLst/>
                <a:latin typeface="Times New Roman" panose="02020603050405020304" pitchFamily="18" charset="0"/>
                <a:ea typeface="Times New Roman" panose="02020603050405020304" pitchFamily="18" charset="0"/>
              </a:rPr>
              <a:t>(Psalm 41:9 is applied to Judas in John 13:18).</a:t>
            </a:r>
            <a:r>
              <a:rPr lang="en-US" sz="11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Hushai is behind enemy lines with the mission to thwart Absalom and Ahithophel: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1485900" algn="l"/>
              </a:tabLst>
            </a:pPr>
            <a:r>
              <a:rPr lang="en-US" sz="1100" i="1" dirty="0">
                <a:solidFill>
                  <a:srgbClr val="000000"/>
                </a:solidFill>
                <a:effectLst/>
                <a:latin typeface="Times New Roman" panose="02020603050405020304" pitchFamily="18" charset="0"/>
                <a:ea typeface="Times New Roman" panose="02020603050405020304" pitchFamily="18" charset="0"/>
              </a:rPr>
              <a:t>II Samuel 15:34-36:</a:t>
            </a:r>
            <a:r>
              <a:rPr lang="en-US" sz="1100" dirty="0">
                <a:solidFill>
                  <a:srgbClr val="000000"/>
                </a:solidFill>
                <a:effectLst/>
                <a:latin typeface="Times New Roman" panose="02020603050405020304" pitchFamily="18" charset="0"/>
                <a:ea typeface="Times New Roman" panose="02020603050405020304" pitchFamily="18" charset="0"/>
              </a:rPr>
              <a:t> His covert mission is one of espionage to undermine David’s enemies.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David trusted his loyalty and asked him to be in a dangerous position to benefit him and his men </a:t>
            </a:r>
            <a:r>
              <a:rPr lang="en-US" sz="1100" i="1" dirty="0">
                <a:effectLst/>
                <a:latin typeface="Times New Roman" panose="02020603050405020304" pitchFamily="18" charset="0"/>
                <a:ea typeface="Times New Roman" panose="02020603050405020304" pitchFamily="18" charset="0"/>
              </a:rPr>
              <a:t>(The CIA says loyalty is a needed trait in a spy).</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49200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p>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“Capturing the Dupe”</a:t>
            </a:r>
            <a:endParaRPr lang="en-US" sz="1400" b="1" dirty="0">
              <a:effectLst/>
              <a:latin typeface="Times New Roman" panose="02020603050405020304" pitchFamily="18" charset="0"/>
            </a:endParaRPr>
          </a:p>
          <a:p>
            <a:pPr marL="342900" marR="0" lvl="0" indent="-342900" algn="just">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II Samuel 16:15-23: Hushai braved death to stay with Absalom!</a:t>
            </a:r>
            <a:endParaRPr lang="en-US"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Absalom was even surprised to see Hushai there. </a:t>
            </a:r>
            <a:r>
              <a:rPr lang="en-US" sz="1100" i="1" dirty="0">
                <a:solidFill>
                  <a:srgbClr val="000000"/>
                </a:solidFill>
                <a:effectLst/>
                <a:latin typeface="Times New Roman" panose="02020603050405020304" pitchFamily="18" charset="0"/>
                <a:ea typeface="Times New Roman" panose="02020603050405020304" pitchFamily="18" charset="0"/>
              </a:rPr>
              <a:t>The CIA labeled this part of the mission as: “Capturing the Dupe”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tabLst>
                <a:tab pos="1828800" algn="l"/>
              </a:tabLst>
            </a:pPr>
            <a:r>
              <a:rPr lang="en-US" sz="1100" dirty="0">
                <a:solidFill>
                  <a:srgbClr val="000000"/>
                </a:solidFill>
                <a:effectLst/>
                <a:latin typeface="Times New Roman" panose="02020603050405020304" pitchFamily="18" charset="0"/>
                <a:ea typeface="Times New Roman" panose="02020603050405020304" pitchFamily="18" charset="0"/>
              </a:rPr>
              <a:t>He knew Hushai was David’s friend and he was suspicious.</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tabLst>
                <a:tab pos="1828800" algn="l"/>
              </a:tabLst>
            </a:pPr>
            <a:r>
              <a:rPr lang="en-US" sz="1100" dirty="0">
                <a:solidFill>
                  <a:srgbClr val="000000"/>
                </a:solidFill>
                <a:effectLst/>
                <a:latin typeface="Times New Roman" panose="02020603050405020304" pitchFamily="18" charset="0"/>
                <a:ea typeface="Times New Roman" panose="02020603050405020304" pitchFamily="18" charset="0"/>
              </a:rPr>
              <a:t>David told Hushai what to say: The king’s words became his protection/defense and his commission.</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tabLst>
                <a:tab pos="1828800" algn="l"/>
              </a:tabLst>
            </a:pPr>
            <a:r>
              <a:rPr lang="en-US" sz="1100" dirty="0">
                <a:solidFill>
                  <a:srgbClr val="000000"/>
                </a:solidFill>
                <a:effectLst/>
                <a:latin typeface="Times New Roman" panose="02020603050405020304" pitchFamily="18" charset="0"/>
                <a:ea typeface="Times New Roman" panose="02020603050405020304" pitchFamily="18" charset="0"/>
              </a:rPr>
              <a:t>He said, “Long live the king! I am the friend of the king, whoever that king is. As I served your father, I will serve you.”</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a:tabLst>
                <a:tab pos="914400" algn="l"/>
              </a:tabLst>
            </a:pPr>
            <a:r>
              <a:rPr lang="en-US" sz="1100" b="1" dirty="0">
                <a:solidFill>
                  <a:srgbClr val="000000"/>
                </a:solidFill>
                <a:effectLst/>
                <a:latin typeface="Times New Roman" panose="02020603050405020304" pitchFamily="18" charset="0"/>
                <a:ea typeface="Times New Roman" panose="02020603050405020304" pitchFamily="18" charset="0"/>
              </a:rPr>
              <a:t>Application:</a:t>
            </a:r>
            <a:r>
              <a:rPr lang="en-US" sz="1100" dirty="0">
                <a:solidFill>
                  <a:srgbClr val="000000"/>
                </a:solidFill>
                <a:effectLst/>
                <a:latin typeface="Times New Roman" panose="02020603050405020304" pitchFamily="18" charset="0"/>
                <a:ea typeface="Times New Roman" panose="02020603050405020304" pitchFamily="18" charset="0"/>
              </a:rPr>
              <a:t> Jesus sends His followers out as sheep amidst the wolves so we are to be wise.</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Matthew 10:16:</a:t>
            </a:r>
            <a:r>
              <a:rPr lang="en-US" sz="1100" dirty="0">
                <a:solidFill>
                  <a:srgbClr val="000000"/>
                </a:solidFill>
                <a:effectLst/>
                <a:latin typeface="Times New Roman" panose="02020603050405020304" pitchFamily="18" charset="0"/>
                <a:ea typeface="Times New Roman" panose="02020603050405020304" pitchFamily="18" charset="0"/>
              </a:rPr>
              <a:t> “Behold, I send you out as sheep in the midst of wolves; so be shrewd as serpents and innocent as doves.”</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In the world of darkness around us, we are behind enemy lines and there is an adversary that prowls around like a roaring lion seeking someone to devour (I Peter 5:8), and we are to be alert!</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I Peter 4:11:</a:t>
            </a:r>
            <a:r>
              <a:rPr lang="en-US" sz="1100" dirty="0">
                <a:solidFill>
                  <a:srgbClr val="000000"/>
                </a:solidFill>
                <a:effectLst/>
                <a:latin typeface="Times New Roman" panose="02020603050405020304" pitchFamily="18" charset="0"/>
                <a:ea typeface="Times New Roman" panose="02020603050405020304" pitchFamily="18" charset="0"/>
              </a:rPr>
              <a:t> Whoever speaks, is to do so as one who is speaking the utterances of God.</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When we speak it is to be the words of God. The words of the King are our protection/defense and our commission!</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3"/>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Absalom took Hushai’s word and allowed him to stay and then turned to Ahithophel for counsel on what to do next.</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He counsels him to take David’s wives in a public way, thus fulfilling one of the consequences for David’s sin with Bathsheba </a:t>
            </a:r>
            <a:r>
              <a:rPr lang="en-US" sz="1100" i="1" dirty="0">
                <a:solidFill>
                  <a:srgbClr val="000000"/>
                </a:solidFill>
                <a:effectLst/>
                <a:latin typeface="Times New Roman" panose="02020603050405020304" pitchFamily="18" charset="0"/>
                <a:ea typeface="Times New Roman" panose="02020603050405020304" pitchFamily="18" charset="0"/>
              </a:rPr>
              <a:t>(II Samuel 12:11-12). </a:t>
            </a:r>
            <a:r>
              <a:rPr lang="en-US" sz="1100" dirty="0">
                <a:solidFill>
                  <a:srgbClr val="000000"/>
                </a:solidFill>
                <a:effectLst/>
                <a:latin typeface="Times New Roman" panose="02020603050405020304" pitchFamily="18" charset="0"/>
                <a:ea typeface="Times New Roman" panose="02020603050405020304" pitchFamily="18" charset="0"/>
              </a:rPr>
              <a:t>David committed adultery in private, Absalom commits adultery in front of all Israel!</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Ahithophel’s counsel was so good it was as if it came from God so was sought after by both David and Absalom! (II Samuel 16:23)</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a:tabLst>
                <a:tab pos="914400" algn="l"/>
              </a:tabLst>
            </a:pPr>
            <a:r>
              <a:rPr lang="en-US" sz="1100" b="1" i="1" u="sng" dirty="0">
                <a:solidFill>
                  <a:srgbClr val="000000"/>
                </a:solidFill>
                <a:effectLst/>
                <a:latin typeface="Times New Roman" panose="02020603050405020304" pitchFamily="18" charset="0"/>
                <a:ea typeface="Times New Roman" panose="02020603050405020304" pitchFamily="18" charset="0"/>
              </a:rPr>
              <a:t>Who was Ahithophel?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is the father of Eliam, one of David’s Mighty Men (II Samuel 23:34); and Eliam is the father of Bathsheba (II Samuel 11:3), thus he was the grandfather of Bathsheba!</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As such, it is thought he betrayed David out of revenge for what happened to Bathsheba and her husband Uriah the Hittite. </a:t>
            </a:r>
            <a:r>
              <a:rPr lang="en-US" sz="1100" i="1" dirty="0">
                <a:effectLst/>
                <a:latin typeface="Times New Roman" panose="02020603050405020304" pitchFamily="18" charset="0"/>
                <a:ea typeface="Times New Roman" panose="02020603050405020304" pitchFamily="18" charset="0"/>
              </a:rPr>
              <a:t>(No concrete evidence as to why)</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David took his betrayal hard and prayed to God that his counsel would be thwarted (II Samuel 15:31).</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It is often thought that Psalm 41 &amp; 55 were written about the betrayal of Ahithophel </a:t>
            </a:r>
            <a:r>
              <a:rPr lang="en-US" sz="1100" i="1" dirty="0">
                <a:solidFill>
                  <a:srgbClr val="000000"/>
                </a:solidFill>
                <a:effectLst/>
                <a:latin typeface="Times New Roman" panose="02020603050405020304" pitchFamily="18" charset="0"/>
                <a:ea typeface="Times New Roman" panose="02020603050405020304" pitchFamily="18" charset="0"/>
              </a:rPr>
              <a:t>(Psalm 41:9 is applied to Judas in John 13:18).</a:t>
            </a:r>
            <a:r>
              <a:rPr lang="en-US" sz="11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Hushai is behind enemy lines with the mission to thwart Absalom and Ahithophel: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1485900" algn="l"/>
              </a:tabLst>
            </a:pPr>
            <a:r>
              <a:rPr lang="en-US" sz="1100" i="1" dirty="0">
                <a:solidFill>
                  <a:srgbClr val="000000"/>
                </a:solidFill>
                <a:effectLst/>
                <a:latin typeface="Times New Roman" panose="02020603050405020304" pitchFamily="18" charset="0"/>
                <a:ea typeface="Times New Roman" panose="02020603050405020304" pitchFamily="18" charset="0"/>
              </a:rPr>
              <a:t>II Samuel 15:34-36:</a:t>
            </a:r>
            <a:r>
              <a:rPr lang="en-US" sz="1100" dirty="0">
                <a:solidFill>
                  <a:srgbClr val="000000"/>
                </a:solidFill>
                <a:effectLst/>
                <a:latin typeface="Times New Roman" panose="02020603050405020304" pitchFamily="18" charset="0"/>
                <a:ea typeface="Times New Roman" panose="02020603050405020304" pitchFamily="18" charset="0"/>
              </a:rPr>
              <a:t> His covert mission is one of espionage to undermine David’s enemies.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David trusted his loyalty and asked him to be in a dangerous position to benefit him and his men </a:t>
            </a:r>
            <a:r>
              <a:rPr lang="en-US" sz="1100" i="1" dirty="0">
                <a:effectLst/>
                <a:latin typeface="Times New Roman" panose="02020603050405020304" pitchFamily="18" charset="0"/>
                <a:ea typeface="Times New Roman" panose="02020603050405020304" pitchFamily="18" charset="0"/>
              </a:rPr>
              <a:t>(The CIA says loyalty is a needed trait in a spy).</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20889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p>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“Capturing the Dupe”</a:t>
            </a:r>
            <a:endParaRPr lang="en-US" sz="1400" b="1" dirty="0">
              <a:effectLst/>
              <a:latin typeface="Times New Roman" panose="02020603050405020304" pitchFamily="18" charset="0"/>
            </a:endParaRPr>
          </a:p>
          <a:p>
            <a:pPr marL="342900" marR="0" lvl="0" indent="-342900" algn="just">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II Samuel 16:15-23: Hushai braved death to stay with Absalom!</a:t>
            </a:r>
            <a:endParaRPr lang="en-US"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Absalom was even surprised to see Hushai there. </a:t>
            </a:r>
            <a:r>
              <a:rPr lang="en-US" sz="1100" i="1" dirty="0">
                <a:solidFill>
                  <a:srgbClr val="000000"/>
                </a:solidFill>
                <a:effectLst/>
                <a:latin typeface="Times New Roman" panose="02020603050405020304" pitchFamily="18" charset="0"/>
                <a:ea typeface="Times New Roman" panose="02020603050405020304" pitchFamily="18" charset="0"/>
              </a:rPr>
              <a:t>The CIA labeled this part of the mission as: “Capturing the Dupe”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tabLst>
                <a:tab pos="1828800" algn="l"/>
              </a:tabLst>
            </a:pPr>
            <a:r>
              <a:rPr lang="en-US" sz="1100" dirty="0">
                <a:solidFill>
                  <a:srgbClr val="000000"/>
                </a:solidFill>
                <a:effectLst/>
                <a:latin typeface="Times New Roman" panose="02020603050405020304" pitchFamily="18" charset="0"/>
                <a:ea typeface="Times New Roman" panose="02020603050405020304" pitchFamily="18" charset="0"/>
              </a:rPr>
              <a:t>He knew Hushai was David’s friend and he was suspicious.</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tabLst>
                <a:tab pos="1828800" algn="l"/>
              </a:tabLst>
            </a:pPr>
            <a:r>
              <a:rPr lang="en-US" sz="1100" dirty="0">
                <a:solidFill>
                  <a:srgbClr val="000000"/>
                </a:solidFill>
                <a:effectLst/>
                <a:latin typeface="Times New Roman" panose="02020603050405020304" pitchFamily="18" charset="0"/>
                <a:ea typeface="Times New Roman" panose="02020603050405020304" pitchFamily="18" charset="0"/>
              </a:rPr>
              <a:t>David told Hushai what to say: The king’s words became his protection/defense and his commission.</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tabLst>
                <a:tab pos="1828800" algn="l"/>
              </a:tabLst>
            </a:pPr>
            <a:r>
              <a:rPr lang="en-US" sz="1100" dirty="0">
                <a:solidFill>
                  <a:srgbClr val="000000"/>
                </a:solidFill>
                <a:effectLst/>
                <a:latin typeface="Times New Roman" panose="02020603050405020304" pitchFamily="18" charset="0"/>
                <a:ea typeface="Times New Roman" panose="02020603050405020304" pitchFamily="18" charset="0"/>
              </a:rPr>
              <a:t>He said, “Long live the king! I am the friend of the king, whoever that king is. As I served your father, I will serve you.”</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a:tabLst>
                <a:tab pos="914400" algn="l"/>
              </a:tabLst>
            </a:pPr>
            <a:r>
              <a:rPr lang="en-US" sz="1100" b="1" dirty="0">
                <a:solidFill>
                  <a:srgbClr val="000000"/>
                </a:solidFill>
                <a:effectLst/>
                <a:latin typeface="Times New Roman" panose="02020603050405020304" pitchFamily="18" charset="0"/>
                <a:ea typeface="Times New Roman" panose="02020603050405020304" pitchFamily="18" charset="0"/>
              </a:rPr>
              <a:t>Application:</a:t>
            </a:r>
            <a:r>
              <a:rPr lang="en-US" sz="1100" dirty="0">
                <a:solidFill>
                  <a:srgbClr val="000000"/>
                </a:solidFill>
                <a:effectLst/>
                <a:latin typeface="Times New Roman" panose="02020603050405020304" pitchFamily="18" charset="0"/>
                <a:ea typeface="Times New Roman" panose="02020603050405020304" pitchFamily="18" charset="0"/>
              </a:rPr>
              <a:t> Jesus sends His followers out as sheep amidst the wolves so we are to be wise.</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Matthew 10:16:</a:t>
            </a:r>
            <a:r>
              <a:rPr lang="en-US" sz="1100" dirty="0">
                <a:solidFill>
                  <a:srgbClr val="000000"/>
                </a:solidFill>
                <a:effectLst/>
                <a:latin typeface="Times New Roman" panose="02020603050405020304" pitchFamily="18" charset="0"/>
                <a:ea typeface="Times New Roman" panose="02020603050405020304" pitchFamily="18" charset="0"/>
              </a:rPr>
              <a:t> “Behold, I send you out as sheep in the midst of wolves; so be shrewd as serpents and innocent as doves.”</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In the world of darkness around us, we are behind enemy lines and there is an adversary that prowls around like a roaring lion seeking someone to devour (I Peter 5:8), and we are to be alert!</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I Peter 4:11:</a:t>
            </a:r>
            <a:r>
              <a:rPr lang="en-US" sz="1100" dirty="0">
                <a:solidFill>
                  <a:srgbClr val="000000"/>
                </a:solidFill>
                <a:effectLst/>
                <a:latin typeface="Times New Roman" panose="02020603050405020304" pitchFamily="18" charset="0"/>
                <a:ea typeface="Times New Roman" panose="02020603050405020304" pitchFamily="18" charset="0"/>
              </a:rPr>
              <a:t> Whoever speaks, is to do so as one who is speaking the utterances of God.</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When we speak it is to be the words of God. The words of the King are our protection/defense and our commission!</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3"/>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Absalom took Hushai’s word and allowed him to stay and then turned to Ahithophel for counsel on what to do next.</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He counsels him to take David’s wives in a public way, thus fulfilling one of the consequences for David’s sin with Bathsheba </a:t>
            </a:r>
            <a:r>
              <a:rPr lang="en-US" sz="1100" i="1" dirty="0">
                <a:solidFill>
                  <a:srgbClr val="000000"/>
                </a:solidFill>
                <a:effectLst/>
                <a:latin typeface="Times New Roman" panose="02020603050405020304" pitchFamily="18" charset="0"/>
                <a:ea typeface="Times New Roman" panose="02020603050405020304" pitchFamily="18" charset="0"/>
              </a:rPr>
              <a:t>(II Samuel 12:11-12). </a:t>
            </a:r>
            <a:r>
              <a:rPr lang="en-US" sz="1100" dirty="0">
                <a:solidFill>
                  <a:srgbClr val="000000"/>
                </a:solidFill>
                <a:effectLst/>
                <a:latin typeface="Times New Roman" panose="02020603050405020304" pitchFamily="18" charset="0"/>
                <a:ea typeface="Times New Roman" panose="02020603050405020304" pitchFamily="18" charset="0"/>
              </a:rPr>
              <a:t>David committed adultery in private, Absalom commits adultery in front of all Israel!</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Ahithophel’s counsel was so good it was as if it came from God so was sought after by both David and Absalom! (II Samuel 16:23)</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a:tabLst>
                <a:tab pos="914400" algn="l"/>
              </a:tabLst>
            </a:pPr>
            <a:r>
              <a:rPr lang="en-US" sz="1100" b="1" i="1" u="sng" dirty="0">
                <a:solidFill>
                  <a:srgbClr val="000000"/>
                </a:solidFill>
                <a:effectLst/>
                <a:latin typeface="Times New Roman" panose="02020603050405020304" pitchFamily="18" charset="0"/>
                <a:ea typeface="Times New Roman" panose="02020603050405020304" pitchFamily="18" charset="0"/>
              </a:rPr>
              <a:t>Who was Ahithophel?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is the father of Eliam, one of David’s Mighty Men (II Samuel 23:34); and Eliam is the father of Bathsheba (II Samuel 11:3), thus he was the grandfather of Bathsheba!</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As such, it is thought he betrayed David out of revenge for what happened to Bathsheba and her husband Uriah the Hittite. </a:t>
            </a:r>
            <a:r>
              <a:rPr lang="en-US" sz="1100" i="1" dirty="0">
                <a:effectLst/>
                <a:latin typeface="Times New Roman" panose="02020603050405020304" pitchFamily="18" charset="0"/>
                <a:ea typeface="Times New Roman" panose="02020603050405020304" pitchFamily="18" charset="0"/>
              </a:rPr>
              <a:t>(No concrete evidence as to why)</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David took his betrayal hard and prayed to God that his counsel would be thwarted (II Samuel 15:31).</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It is often thought that Psalm 41 &amp; 55 were written about the betrayal of Ahithophel </a:t>
            </a:r>
            <a:r>
              <a:rPr lang="en-US" sz="1100" i="1" dirty="0">
                <a:solidFill>
                  <a:srgbClr val="000000"/>
                </a:solidFill>
                <a:effectLst/>
                <a:latin typeface="Times New Roman" panose="02020603050405020304" pitchFamily="18" charset="0"/>
                <a:ea typeface="Times New Roman" panose="02020603050405020304" pitchFamily="18" charset="0"/>
              </a:rPr>
              <a:t>(Psalm 41:9 is applied to Judas in John 13:18).</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Hushai is behind enemy lines with the mission to thwart Absalom and Ahithophel: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1485900" algn="l"/>
              </a:tabLst>
            </a:pPr>
            <a:r>
              <a:rPr lang="en-US" sz="1100" i="1" dirty="0">
                <a:solidFill>
                  <a:srgbClr val="000000"/>
                </a:solidFill>
                <a:effectLst/>
                <a:latin typeface="Times New Roman" panose="02020603050405020304" pitchFamily="18" charset="0"/>
                <a:ea typeface="Times New Roman" panose="02020603050405020304" pitchFamily="18" charset="0"/>
              </a:rPr>
              <a:t>II Samuel 15:34-36:</a:t>
            </a:r>
            <a:r>
              <a:rPr lang="en-US" sz="1100" dirty="0">
                <a:solidFill>
                  <a:srgbClr val="000000"/>
                </a:solidFill>
                <a:effectLst/>
                <a:latin typeface="Times New Roman" panose="02020603050405020304" pitchFamily="18" charset="0"/>
                <a:ea typeface="Times New Roman" panose="02020603050405020304" pitchFamily="18" charset="0"/>
              </a:rPr>
              <a:t> His covert mission is one of espionage to undermine David’s enemies.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David trusted his loyalty and asked him to be in a dangerous position to benefit him and his men </a:t>
            </a:r>
            <a:r>
              <a:rPr lang="en-US" sz="1100" i="1" dirty="0">
                <a:effectLst/>
                <a:latin typeface="Times New Roman" panose="02020603050405020304" pitchFamily="18" charset="0"/>
                <a:ea typeface="Times New Roman" panose="02020603050405020304" pitchFamily="18" charset="0"/>
              </a:rPr>
              <a:t>(The CIA says loyalty is a needed trait in a spy).</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startAt="4"/>
            </a:pPr>
            <a:r>
              <a:rPr lang="en-US" sz="1100" b="1" dirty="0">
                <a:effectLst/>
                <a:latin typeface="Times New Roman" panose="02020603050405020304" pitchFamily="18" charset="0"/>
                <a:ea typeface="Times New Roman" panose="02020603050405020304" pitchFamily="18" charset="0"/>
              </a:rPr>
              <a:t>Application:</a:t>
            </a:r>
            <a:r>
              <a:rPr lang="en-US" sz="1100" dirty="0">
                <a:effectLst/>
                <a:latin typeface="Times New Roman" panose="02020603050405020304" pitchFamily="18" charset="0"/>
                <a:ea typeface="Times New Roman" panose="02020603050405020304" pitchFamily="18" charset="0"/>
              </a:rPr>
              <a:t> Our relationship to the world needs to be like Hushai’s in Absalom’s kingdom: Saints operate within it, but are not part of it.</a:t>
            </a:r>
            <a:endParaRPr lang="en-US" sz="1200" dirty="0">
              <a:effectLst/>
              <a:latin typeface="Times New Roman" panose="02020603050405020304" pitchFamily="18" charset="0"/>
              <a:ea typeface="Times New Roman" panose="02020603050405020304" pitchFamily="18" charset="0"/>
            </a:endParaRPr>
          </a:p>
          <a:p>
            <a:pPr marL="2971800" marR="0" lvl="6" indent="-228600">
              <a:spcBef>
                <a:spcPts val="0"/>
              </a:spcBef>
              <a:spcAft>
                <a:spcPts val="0"/>
              </a:spcAft>
              <a:buFont typeface="+mj-lt"/>
              <a:buAutoNum type="arabicPeriod"/>
            </a:pPr>
            <a:r>
              <a:rPr lang="en-US" sz="1100" dirty="0">
                <a:effectLst/>
                <a:latin typeface="Times New Roman" panose="02020603050405020304" pitchFamily="18" charset="0"/>
                <a:ea typeface="Times New Roman" panose="02020603050405020304" pitchFamily="18" charset="0"/>
              </a:rPr>
              <a:t>Hushai is in Absalom’s kingdom but is not part of Absalom’s kingdom – Christians are to be in the world but not of the world – </a:t>
            </a:r>
            <a:r>
              <a:rPr lang="en-US" sz="1100" b="1" dirty="0">
                <a:effectLst/>
                <a:latin typeface="Times New Roman" panose="02020603050405020304" pitchFamily="18" charset="0"/>
                <a:ea typeface="Times New Roman" panose="02020603050405020304" pitchFamily="18" charset="0"/>
              </a:rPr>
              <a:t>John 17:15-16</a:t>
            </a:r>
            <a:endParaRPr lang="en-US" sz="1200" dirty="0">
              <a:effectLst/>
              <a:latin typeface="Times New Roman" panose="02020603050405020304" pitchFamily="18" charset="0"/>
              <a:ea typeface="Times New Roman" panose="02020603050405020304" pitchFamily="18" charset="0"/>
            </a:endParaRPr>
          </a:p>
          <a:p>
            <a:pPr marL="2971800" marR="0" lvl="6" indent="-228600">
              <a:spcBef>
                <a:spcPts val="0"/>
              </a:spcBef>
              <a:spcAft>
                <a:spcPts val="0"/>
              </a:spcAft>
              <a:buFont typeface="+mj-lt"/>
              <a:buAutoNum type="arabicPeriod"/>
            </a:pPr>
            <a:r>
              <a:rPr lang="en-US" sz="1100" dirty="0">
                <a:effectLst/>
                <a:latin typeface="Times New Roman" panose="02020603050405020304" pitchFamily="18" charset="0"/>
                <a:ea typeface="Times New Roman" panose="02020603050405020304" pitchFamily="18" charset="0"/>
              </a:rPr>
              <a:t>Hushai is making room for the real king.</a:t>
            </a:r>
            <a:endParaRPr lang="en-US" sz="1200" dirty="0">
              <a:effectLst/>
              <a:latin typeface="Times New Roman" panose="02020603050405020304" pitchFamily="18" charset="0"/>
              <a:ea typeface="Times New Roman" panose="02020603050405020304" pitchFamily="18" charset="0"/>
            </a:endParaRPr>
          </a:p>
          <a:p>
            <a:pPr marL="2971800" marR="0" lvl="6" indent="-228600">
              <a:spcBef>
                <a:spcPts val="0"/>
              </a:spcBef>
              <a:spcAft>
                <a:spcPts val="0"/>
              </a:spcAft>
              <a:buFont typeface="+mj-lt"/>
              <a:buAutoNum type="arabicPeriod"/>
            </a:pPr>
            <a:r>
              <a:rPr lang="en-US" sz="1100" dirty="0">
                <a:effectLst/>
                <a:latin typeface="Times New Roman" panose="02020603050405020304" pitchFamily="18" charset="0"/>
                <a:ea typeface="Times New Roman" panose="02020603050405020304" pitchFamily="18" charset="0"/>
              </a:rPr>
              <a:t>Christians try to influence the world around us, who will listen to us, to make room for the King, who will one day return! </a:t>
            </a:r>
            <a:r>
              <a:rPr lang="en-US" sz="1100" b="1" dirty="0">
                <a:effectLst/>
                <a:latin typeface="Times New Roman" panose="02020603050405020304" pitchFamily="18" charset="0"/>
                <a:ea typeface="Times New Roman" panose="02020603050405020304" pitchFamily="18" charset="0"/>
              </a:rPr>
              <a:t>(II Thessalonians 1:6-9).</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1930224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996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571500" algn="l"/>
              </a:tabLs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3899675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p>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“Capturing the Dupe”</a:t>
            </a:r>
          </a:p>
          <a:p>
            <a:pPr marL="342900" marR="0" lvl="0" indent="-342900">
              <a:spcBef>
                <a:spcPts val="0"/>
              </a:spcBef>
              <a:spcAft>
                <a:spcPts val="0"/>
              </a:spcAft>
              <a:buFont typeface="+mj-lt"/>
              <a:buAutoNum type="romanUcPeriod"/>
              <a:tabLst>
                <a:tab pos="685800" algn="l"/>
              </a:tabLst>
            </a:pPr>
            <a:r>
              <a:rPr lang="en-US" sz="1400" b="1" dirty="0">
                <a:solidFill>
                  <a:srgbClr val="000000"/>
                </a:solidFill>
                <a:effectLst/>
                <a:latin typeface="Times New Roman" panose="02020603050405020304" pitchFamily="18" charset="0"/>
              </a:rPr>
              <a:t>“The Influence Operation”</a:t>
            </a:r>
            <a:endParaRPr lang="en-US" sz="1400" b="1" dirty="0">
              <a:effectLst/>
              <a:latin typeface="Times New Roman" panose="02020603050405020304" pitchFamily="18" charset="0"/>
            </a:endParaRPr>
          </a:p>
          <a:p>
            <a:pPr marL="742950" marR="0" lvl="1" indent="-285750">
              <a:spcBef>
                <a:spcPts val="0"/>
              </a:spcBef>
              <a:spcAft>
                <a:spcPts val="0"/>
              </a:spcAft>
              <a:buSzPts val="1100"/>
              <a:buFont typeface="+mj-lt"/>
              <a:buAutoNum type="alphaUcPeriod"/>
              <a:tabLst>
                <a:tab pos="914400" algn="l"/>
              </a:tabLst>
            </a:pPr>
            <a:r>
              <a:rPr lang="en-US" sz="1100" i="1" dirty="0">
                <a:effectLst/>
                <a:latin typeface="Times New Roman" panose="02020603050405020304" pitchFamily="18" charset="0"/>
                <a:ea typeface="Times New Roman" panose="02020603050405020304" pitchFamily="18" charset="0"/>
              </a:rPr>
              <a:t>II Samuel 17:1-14:</a:t>
            </a:r>
            <a:r>
              <a:rPr lang="en-US" sz="1100" dirty="0">
                <a:effectLst/>
                <a:latin typeface="Times New Roman" panose="02020603050405020304" pitchFamily="18" charset="0"/>
                <a:ea typeface="Times New Roman" panose="02020603050405020304" pitchFamily="18" charset="0"/>
              </a:rPr>
              <a:t> “The Influence Operation” </a:t>
            </a:r>
            <a:r>
              <a:rPr lang="en-US" sz="1100" i="1" dirty="0">
                <a:effectLst/>
                <a:latin typeface="Times New Roman" panose="02020603050405020304" pitchFamily="18" charset="0"/>
                <a:ea typeface="Times New Roman" panose="02020603050405020304" pitchFamily="18" charset="0"/>
              </a:rPr>
              <a:t>(labeled as such by the CIA)</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Ahithophel’s Counsel – II Samuel 17:1-4: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His advice was militarily sound: chase them down while they are tired – don’t let them rest.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would take 12,000 men against David who was weary and weak and they would strike at David alone, and bring back all the people to Absalom, who would be kept safe from harm during the fighting.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One man’s life for the nation – Caiaphas said the same thing concerning Jesus (the Son of David) in John 11:48-53.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Ahithophel betrayed the Lord’s anointed as did Judas later in betraying Jesus.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100"/>
              <a:buFont typeface="+mj-lt"/>
              <a:buAutoNum type="alphaUcPeriod"/>
              <a:tabLst>
                <a:tab pos="571500" algn="l"/>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Hushai’s Counsel – II Samuel 17:5-14: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He gives </a:t>
            </a:r>
            <a:r>
              <a:rPr lang="en-US" sz="1100" b="1" i="1" u="sng" dirty="0">
                <a:solidFill>
                  <a:srgbClr val="000000"/>
                </a:solidFill>
                <a:effectLst/>
                <a:latin typeface="Times New Roman" panose="02020603050405020304" pitchFamily="18" charset="0"/>
                <a:ea typeface="Times New Roman" panose="02020603050405020304" pitchFamily="18" charset="0"/>
              </a:rPr>
              <a:t>terrible</a:t>
            </a:r>
            <a:r>
              <a:rPr lang="en-US" sz="1100" dirty="0">
                <a:solidFill>
                  <a:srgbClr val="000000"/>
                </a:solidFill>
                <a:effectLst/>
                <a:latin typeface="Times New Roman" panose="02020603050405020304" pitchFamily="18" charset="0"/>
                <a:ea typeface="Times New Roman" panose="02020603050405020304" pitchFamily="18" charset="0"/>
              </a:rPr>
              <a:t> advice but uses flattery in giving it. He played upon the vanity, arrogance, and insecurity of Absalom, and perhaps the fear he had for his father (Wise and cunning in knowing his opponent).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He reminded him of David’s valor in battle, and of his mighty men </a:t>
            </a:r>
            <a:r>
              <a:rPr lang="en-US" sz="1100" i="1" dirty="0">
                <a:solidFill>
                  <a:srgbClr val="000000"/>
                </a:solidFill>
                <a:effectLst/>
                <a:latin typeface="Times New Roman" panose="02020603050405020304" pitchFamily="18" charset="0"/>
                <a:ea typeface="Times New Roman" panose="02020603050405020304" pitchFamily="18" charset="0"/>
              </a:rPr>
              <a:t>(legendary in their own time – II Samuel 23; I Chronicles 11),</a:t>
            </a:r>
            <a:r>
              <a:rPr lang="en-US" sz="1100" dirty="0">
                <a:solidFill>
                  <a:srgbClr val="000000"/>
                </a:solidFill>
                <a:effectLst/>
                <a:latin typeface="Times New Roman" panose="02020603050405020304" pitchFamily="18" charset="0"/>
                <a:ea typeface="Times New Roman" panose="02020603050405020304" pitchFamily="18" charset="0"/>
              </a:rPr>
              <a:t> and that David wouldn’t sleep with the people.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David’s men are mighty but they are weary and discouraged, and by waiting, they would have time to be refreshed.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He plays up Absalom’s role in the fighting – he would go into battle (lead the charge) and personally take out his enemies: Absalom would be the hero!</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would kill all of those loyal to David, not just take David alone.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100"/>
              <a:buFont typeface="+mj-lt"/>
              <a:buAutoNum type="alphaUcPeriod"/>
              <a:tabLst>
                <a:tab pos="571500" algn="l"/>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The deception worked, for God worked through Hushai to answer David’s prayer against Ahithophel (II Samuel 15:31), “the Lord had determined to frustrate the good advice of Ahithophel in order to bring disaster on Absalom” (II Samuel 17:14).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Strategic Wisdom:</a:t>
            </a:r>
            <a:r>
              <a:rPr lang="en-US" sz="1100" dirty="0">
                <a:solidFill>
                  <a:srgbClr val="000000"/>
                </a:solidFill>
                <a:effectLst/>
                <a:latin typeface="Times New Roman" panose="02020603050405020304" pitchFamily="18" charset="0"/>
                <a:ea typeface="Times New Roman" panose="02020603050405020304" pitchFamily="18" charset="0"/>
              </a:rPr>
              <a:t> Hushai’s advice to Absalom showcased not only his bravery but also his strategic wisdom.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He proposed a plan that delayed Absalom’s pursuit of David, giving David time to escape and regroup.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This demonstrates the importance of strategic thinking in critical situations.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65300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p>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“Capturing the Dupe”</a:t>
            </a:r>
          </a:p>
          <a:p>
            <a:pPr marL="342900" marR="0" lvl="0" indent="-342900">
              <a:spcBef>
                <a:spcPts val="0"/>
              </a:spcBef>
              <a:spcAft>
                <a:spcPts val="0"/>
              </a:spcAft>
              <a:buFont typeface="+mj-lt"/>
              <a:buAutoNum type="romanUcPeriod"/>
              <a:tabLst>
                <a:tab pos="685800" algn="l"/>
              </a:tabLst>
            </a:pPr>
            <a:r>
              <a:rPr lang="en-US" sz="1400" b="1" dirty="0">
                <a:solidFill>
                  <a:srgbClr val="000000"/>
                </a:solidFill>
                <a:effectLst/>
                <a:latin typeface="Times New Roman" panose="02020603050405020304" pitchFamily="18" charset="0"/>
              </a:rPr>
              <a:t>“The Influence Operation”</a:t>
            </a:r>
            <a:endParaRPr lang="en-US" sz="1400" b="1" dirty="0">
              <a:effectLst/>
              <a:latin typeface="Times New Roman" panose="02020603050405020304" pitchFamily="18" charset="0"/>
            </a:endParaRPr>
          </a:p>
          <a:p>
            <a:pPr marL="742950" marR="0" lvl="1" indent="-285750">
              <a:spcBef>
                <a:spcPts val="0"/>
              </a:spcBef>
              <a:spcAft>
                <a:spcPts val="0"/>
              </a:spcAft>
              <a:buSzPts val="1100"/>
              <a:buFont typeface="+mj-lt"/>
              <a:buAutoNum type="alphaUcPeriod"/>
              <a:tabLst>
                <a:tab pos="914400" algn="l"/>
              </a:tabLst>
            </a:pPr>
            <a:r>
              <a:rPr lang="en-US" sz="1100" i="1" dirty="0">
                <a:effectLst/>
                <a:latin typeface="Times New Roman" panose="02020603050405020304" pitchFamily="18" charset="0"/>
                <a:ea typeface="Times New Roman" panose="02020603050405020304" pitchFamily="18" charset="0"/>
              </a:rPr>
              <a:t>II Samuel 17:1-14:</a:t>
            </a:r>
            <a:r>
              <a:rPr lang="en-US" sz="1100" dirty="0">
                <a:effectLst/>
                <a:latin typeface="Times New Roman" panose="02020603050405020304" pitchFamily="18" charset="0"/>
                <a:ea typeface="Times New Roman" panose="02020603050405020304" pitchFamily="18" charset="0"/>
              </a:rPr>
              <a:t> “The Influence Operation” </a:t>
            </a:r>
            <a:r>
              <a:rPr lang="en-US" sz="1100" i="1" dirty="0">
                <a:effectLst/>
                <a:latin typeface="Times New Roman" panose="02020603050405020304" pitchFamily="18" charset="0"/>
                <a:ea typeface="Times New Roman" panose="02020603050405020304" pitchFamily="18" charset="0"/>
              </a:rPr>
              <a:t>(labeled as such by the CIA)</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Ahithophel’s Counsel – II Samuel 17:1-4: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His advice was militarily sound: chase them down while they are tired – don’t let them rest.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would take 12,000 men against David who was weary and weak and they would strike at David alone, and bring back all the people to Absalom, who would be kept safe from harm during the fighting.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One man’s life for the nation – Caiaphas said the same thing concerning Jesus (the Son of David) in John 11:48-53.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Ahithophel betrayed the Lord’s anointed as did Judas later in betraying Jesus.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100"/>
              <a:buFont typeface="+mj-lt"/>
              <a:buAutoNum type="alphaUcPeriod"/>
              <a:tabLst>
                <a:tab pos="571500" algn="l"/>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Hushai’s Counsel – II Samuel 17:5-14: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He gives </a:t>
            </a:r>
            <a:r>
              <a:rPr lang="en-US" sz="1100" b="1" i="1" u="sng" dirty="0">
                <a:solidFill>
                  <a:srgbClr val="000000"/>
                </a:solidFill>
                <a:effectLst/>
                <a:latin typeface="Times New Roman" panose="02020603050405020304" pitchFamily="18" charset="0"/>
                <a:ea typeface="Times New Roman" panose="02020603050405020304" pitchFamily="18" charset="0"/>
              </a:rPr>
              <a:t>terrible</a:t>
            </a:r>
            <a:r>
              <a:rPr lang="en-US" sz="1100" dirty="0">
                <a:solidFill>
                  <a:srgbClr val="000000"/>
                </a:solidFill>
                <a:effectLst/>
                <a:latin typeface="Times New Roman" panose="02020603050405020304" pitchFamily="18" charset="0"/>
                <a:ea typeface="Times New Roman" panose="02020603050405020304" pitchFamily="18" charset="0"/>
              </a:rPr>
              <a:t> advice but uses flattery in giving it. He played upon the vanity, arrogance, and insecurity of Absalom, and perhaps the fear he had for his father (Wise and cunning in knowing his opponent).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He reminded him of David’s valor in battle, and of his mighty men </a:t>
            </a:r>
            <a:r>
              <a:rPr lang="en-US" sz="1100" i="1" dirty="0">
                <a:solidFill>
                  <a:srgbClr val="000000"/>
                </a:solidFill>
                <a:effectLst/>
                <a:latin typeface="Times New Roman" panose="02020603050405020304" pitchFamily="18" charset="0"/>
                <a:ea typeface="Times New Roman" panose="02020603050405020304" pitchFamily="18" charset="0"/>
              </a:rPr>
              <a:t>(legendary in their own time – II Samuel 23; I Chronicles 11),</a:t>
            </a:r>
            <a:r>
              <a:rPr lang="en-US" sz="1100" dirty="0">
                <a:solidFill>
                  <a:srgbClr val="000000"/>
                </a:solidFill>
                <a:effectLst/>
                <a:latin typeface="Times New Roman" panose="02020603050405020304" pitchFamily="18" charset="0"/>
                <a:ea typeface="Times New Roman" panose="02020603050405020304" pitchFamily="18" charset="0"/>
              </a:rPr>
              <a:t> and that David wouldn’t sleep with the people.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David’s men are mighty but they are weary and discouraged, and by waiting, they would have time to be refreshed.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He plays up Absalom’s role in the fighting – he would go into battle (lead the charge) and personally take out his enemies: Absalom would be the hero!</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would kill all of those loyal to David, not just take David alone.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100"/>
              <a:buFont typeface="+mj-lt"/>
              <a:buAutoNum type="alphaUcPeriod"/>
              <a:tabLst>
                <a:tab pos="571500" algn="l"/>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The deception worked, for God worked through Hushai to answer David’s prayer against Ahithophel (II Samuel 15:31), “the Lord had determined to frustrate the good advice of Ahithophel in order to bring disaster on Absalom” (II Samuel 17:14).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Strategic Wisdom:</a:t>
            </a:r>
            <a:r>
              <a:rPr lang="en-US" sz="1100" dirty="0">
                <a:solidFill>
                  <a:srgbClr val="000000"/>
                </a:solidFill>
                <a:effectLst/>
                <a:latin typeface="Times New Roman" panose="02020603050405020304" pitchFamily="18" charset="0"/>
                <a:ea typeface="Times New Roman" panose="02020603050405020304" pitchFamily="18" charset="0"/>
              </a:rPr>
              <a:t> Hushai’s advice to Absalom showcased not only his bravery but also his strategic wisdom.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He proposed a plan that delayed Absalom’s pursuit of David, giving David time to escape and regroup.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This demonstrates the importance of strategic thinking in critical situations.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49993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p>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“Capturing the Dupe”</a:t>
            </a:r>
          </a:p>
          <a:p>
            <a:pPr marL="342900" marR="0" lvl="0" indent="-342900">
              <a:spcBef>
                <a:spcPts val="0"/>
              </a:spcBef>
              <a:spcAft>
                <a:spcPts val="0"/>
              </a:spcAft>
              <a:buFont typeface="+mj-lt"/>
              <a:buAutoNum type="romanUcPeriod"/>
              <a:tabLst>
                <a:tab pos="685800" algn="l"/>
              </a:tabLst>
            </a:pPr>
            <a:r>
              <a:rPr lang="en-US" sz="1400" b="1" dirty="0">
                <a:solidFill>
                  <a:srgbClr val="000000"/>
                </a:solidFill>
                <a:effectLst/>
                <a:latin typeface="Times New Roman" panose="02020603050405020304" pitchFamily="18" charset="0"/>
              </a:rPr>
              <a:t>“The Influence Operation”</a:t>
            </a:r>
            <a:endParaRPr lang="en-US" sz="1400" b="1" dirty="0">
              <a:effectLst/>
              <a:latin typeface="Times New Roman" panose="02020603050405020304" pitchFamily="18" charset="0"/>
            </a:endParaRPr>
          </a:p>
          <a:p>
            <a:pPr marL="742950" marR="0" lvl="1" indent="-285750">
              <a:spcBef>
                <a:spcPts val="0"/>
              </a:spcBef>
              <a:spcAft>
                <a:spcPts val="0"/>
              </a:spcAft>
              <a:buSzPts val="1100"/>
              <a:buFont typeface="+mj-lt"/>
              <a:buAutoNum type="alphaUcPeriod"/>
              <a:tabLst>
                <a:tab pos="914400" algn="l"/>
              </a:tabLst>
            </a:pPr>
            <a:r>
              <a:rPr lang="en-US" sz="1100" i="1" dirty="0">
                <a:effectLst/>
                <a:latin typeface="Times New Roman" panose="02020603050405020304" pitchFamily="18" charset="0"/>
                <a:ea typeface="Times New Roman" panose="02020603050405020304" pitchFamily="18" charset="0"/>
              </a:rPr>
              <a:t>II Samuel 17:1-14:</a:t>
            </a:r>
            <a:r>
              <a:rPr lang="en-US" sz="1100" dirty="0">
                <a:effectLst/>
                <a:latin typeface="Times New Roman" panose="02020603050405020304" pitchFamily="18" charset="0"/>
                <a:ea typeface="Times New Roman" panose="02020603050405020304" pitchFamily="18" charset="0"/>
              </a:rPr>
              <a:t> “The Influence Operation” </a:t>
            </a:r>
            <a:r>
              <a:rPr lang="en-US" sz="1100" i="1" dirty="0">
                <a:effectLst/>
                <a:latin typeface="Times New Roman" panose="02020603050405020304" pitchFamily="18" charset="0"/>
                <a:ea typeface="Times New Roman" panose="02020603050405020304" pitchFamily="18" charset="0"/>
              </a:rPr>
              <a:t>(labeled as such by the CIA)</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Ahithophel’s Counsel – II Samuel 17:1-4: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His advice was militarily sound: chase them down while they are tired – don’t let them rest.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would take 12,000 men against David who was weary and weak and they would strike at David alone, and bring back all the people to Absalom, who would be kept safe from harm during the fighting.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One man’s life for the nation – Caiaphas said the same thing concerning Jesus (the Son of David) in John 11:48-53.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Ahithophel betrayed the Lord’s anointed as did Judas later in betraying Jesus.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100"/>
              <a:buFont typeface="+mj-lt"/>
              <a:buAutoNum type="alphaUcPeriod"/>
              <a:tabLst>
                <a:tab pos="571500" algn="l"/>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Hushai’s Counsel – II Samuel 17:5-14: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He gives </a:t>
            </a:r>
            <a:r>
              <a:rPr lang="en-US" sz="1100" b="1" i="1" u="sng" dirty="0">
                <a:solidFill>
                  <a:srgbClr val="000000"/>
                </a:solidFill>
                <a:effectLst/>
                <a:latin typeface="Times New Roman" panose="02020603050405020304" pitchFamily="18" charset="0"/>
                <a:ea typeface="Times New Roman" panose="02020603050405020304" pitchFamily="18" charset="0"/>
              </a:rPr>
              <a:t>terrible</a:t>
            </a:r>
            <a:r>
              <a:rPr lang="en-US" sz="1100" dirty="0">
                <a:solidFill>
                  <a:srgbClr val="000000"/>
                </a:solidFill>
                <a:effectLst/>
                <a:latin typeface="Times New Roman" panose="02020603050405020304" pitchFamily="18" charset="0"/>
                <a:ea typeface="Times New Roman" panose="02020603050405020304" pitchFamily="18" charset="0"/>
              </a:rPr>
              <a:t> advice but uses flattery in giving it. He played upon the vanity, arrogance, and insecurity of Absalom, and perhaps the fear he had for his father (Wise and cunning in knowing his opponent).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He reminded him of David’s valor in battle, and of his mighty men </a:t>
            </a:r>
            <a:r>
              <a:rPr lang="en-US" sz="1100" i="1" dirty="0">
                <a:solidFill>
                  <a:srgbClr val="000000"/>
                </a:solidFill>
                <a:effectLst/>
                <a:latin typeface="Times New Roman" panose="02020603050405020304" pitchFamily="18" charset="0"/>
                <a:ea typeface="Times New Roman" panose="02020603050405020304" pitchFamily="18" charset="0"/>
              </a:rPr>
              <a:t>(legendary in their own time – II Samuel 23; I Chronicles 11),</a:t>
            </a:r>
            <a:r>
              <a:rPr lang="en-US" sz="1100" dirty="0">
                <a:solidFill>
                  <a:srgbClr val="000000"/>
                </a:solidFill>
                <a:effectLst/>
                <a:latin typeface="Times New Roman" panose="02020603050405020304" pitchFamily="18" charset="0"/>
                <a:ea typeface="Times New Roman" panose="02020603050405020304" pitchFamily="18" charset="0"/>
              </a:rPr>
              <a:t> and that David wouldn’t sleep with the people.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David’s men are mighty but they are weary and discouraged, and by waiting, they would have time to be refreshed.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He plays up Absalom’s role in the fighting – he would go into battle (lead the charge) and personally take out his enemies: Absalom would be the hero!</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would kill all of those loyal to David, not just take David alone.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100"/>
              <a:buFont typeface="+mj-lt"/>
              <a:buAutoNum type="alphaUcPeriod"/>
              <a:tabLst>
                <a:tab pos="571500" algn="l"/>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The deception worked, for God worked through Hushai to answer David’s prayer against Ahithophel (II Samuel 15:31), “the Lord had determined to frustrate the good advice of Ahithophel in order to bring disaster on Absalom” (II Samuel 17:14).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Strategic Wisdom:</a:t>
            </a:r>
            <a:r>
              <a:rPr lang="en-US" sz="1100" dirty="0">
                <a:solidFill>
                  <a:srgbClr val="000000"/>
                </a:solidFill>
                <a:effectLst/>
                <a:latin typeface="Times New Roman" panose="02020603050405020304" pitchFamily="18" charset="0"/>
                <a:ea typeface="Times New Roman" panose="02020603050405020304" pitchFamily="18" charset="0"/>
              </a:rPr>
              <a:t> Hushai’s advice to Absalom showcased not only his bravery but also his strategic wisdom.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He proposed a plan that delayed Absalom’s pursuit of David, giving David time to escape and regroup.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This demonstrates the importance of strategic thinking in critical situations.</a:t>
            </a:r>
            <a:endParaRPr lang="en-US" sz="12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SzPts val="1100"/>
              <a:buFont typeface="+mj-lt"/>
              <a:buAutoNum type="alphaUcPeriod"/>
              <a:tabLst>
                <a:tab pos="914400" algn="l"/>
              </a:tabLst>
            </a:pPr>
            <a:r>
              <a:rPr lang="en-US" sz="1100" b="1" dirty="0">
                <a:solidFill>
                  <a:srgbClr val="000000"/>
                </a:solidFill>
                <a:effectLst/>
                <a:latin typeface="Times New Roman" panose="02020603050405020304" pitchFamily="18" charset="0"/>
                <a:ea typeface="Times New Roman" panose="02020603050405020304" pitchFamily="18" charset="0"/>
              </a:rPr>
              <a:t>Application:</a:t>
            </a:r>
            <a:r>
              <a:rPr lang="en-US" sz="1100" dirty="0">
                <a:solidFill>
                  <a:srgbClr val="000000"/>
                </a:solidFill>
                <a:effectLst/>
                <a:latin typeface="Times New Roman" panose="02020603050405020304" pitchFamily="18" charset="0"/>
                <a:ea typeface="Times New Roman" panose="02020603050405020304" pitchFamily="18" charset="0"/>
              </a:rPr>
              <a:t> Saints are to be wise, even cunning, in serving God – </a:t>
            </a:r>
            <a:r>
              <a:rPr lang="en-US" sz="1100" b="1" dirty="0">
                <a:solidFill>
                  <a:srgbClr val="000000"/>
                </a:solidFill>
                <a:effectLst/>
                <a:latin typeface="Times New Roman" panose="02020603050405020304" pitchFamily="18" charset="0"/>
                <a:ea typeface="Times New Roman" panose="02020603050405020304" pitchFamily="18" charset="0"/>
              </a:rPr>
              <a:t>Matthew 10:16 (NKJV)</a:t>
            </a:r>
            <a:r>
              <a:rPr lang="en-US" sz="11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i="1" dirty="0">
                <a:solidFill>
                  <a:srgbClr val="000000"/>
                </a:solidFill>
                <a:effectLst/>
                <a:latin typeface="Times New Roman" panose="02020603050405020304" pitchFamily="18" charset="0"/>
                <a:ea typeface="Times New Roman" panose="02020603050405020304" pitchFamily="18" charset="0"/>
              </a:rPr>
              <a:t>“Behold, I send you out as sheep in the midst of wolves. Therefore be wise as serpents and harmless as doves.”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True friendship is one based in wisdom and cunning for one another! </a:t>
            </a:r>
            <a:r>
              <a:rPr lang="en-US" sz="1100" i="1" dirty="0">
                <a:effectLst/>
                <a:latin typeface="Times New Roman" panose="02020603050405020304" pitchFamily="18" charset="0"/>
                <a:ea typeface="Times New Roman" panose="02020603050405020304" pitchFamily="18" charset="0"/>
              </a:rPr>
              <a:t>(Having one another’s best interests at heart.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b="1" dirty="0">
                <a:effectLst/>
                <a:latin typeface="Times New Roman" panose="02020603050405020304" pitchFamily="18" charset="0"/>
                <a:ea typeface="Times New Roman" panose="02020603050405020304" pitchFamily="18" charset="0"/>
              </a:rPr>
              <a:t>Philippians 2:3-4:</a:t>
            </a:r>
            <a:r>
              <a:rPr lang="en-US" sz="1100" dirty="0">
                <a:effectLst/>
                <a:latin typeface="Times New Roman" panose="02020603050405020304" pitchFamily="18" charset="0"/>
                <a:ea typeface="Times New Roman" panose="02020603050405020304" pitchFamily="18" charset="0"/>
              </a:rPr>
              <a:t> By being a friend to one another, God may use you as the answer to someone’s prayer!</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1375863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571500" algn="l"/>
              </a:tabLs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2912486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p>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“Capturing the Dupe”</a:t>
            </a:r>
          </a:p>
          <a:p>
            <a:pPr marL="342900" marR="0" lvl="0" indent="-342900">
              <a:spcBef>
                <a:spcPts val="0"/>
              </a:spcBef>
              <a:spcAft>
                <a:spcPts val="0"/>
              </a:spcAft>
              <a:buFont typeface="+mj-lt"/>
              <a:buAutoNum type="romanUcPeriod"/>
              <a:tabLst>
                <a:tab pos="685800" algn="l"/>
              </a:tabLst>
            </a:pPr>
            <a:r>
              <a:rPr lang="en-US" sz="1400" b="1" dirty="0">
                <a:solidFill>
                  <a:srgbClr val="000000"/>
                </a:solidFill>
                <a:effectLst/>
                <a:latin typeface="Times New Roman" panose="02020603050405020304" pitchFamily="18" charset="0"/>
              </a:rPr>
              <a:t>“The Influence Operation”</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Espionage Action”</a:t>
            </a:r>
          </a:p>
          <a:p>
            <a:pPr marL="742950" marR="0" lvl="1" indent="-285750">
              <a:spcBef>
                <a:spcPts val="0"/>
              </a:spcBef>
              <a:spcAft>
                <a:spcPts val="0"/>
              </a:spcAft>
              <a:buSzPts val="1100"/>
              <a:buFont typeface="+mj-lt"/>
              <a:buAutoNum type="alphaUcPeriod"/>
              <a:tabLst>
                <a:tab pos="571500" algn="l"/>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II Samuel 17:15-22: “The Espionage Action” </a:t>
            </a:r>
            <a:r>
              <a:rPr lang="en-US" sz="1100" i="1" dirty="0">
                <a:solidFill>
                  <a:srgbClr val="000000"/>
                </a:solidFill>
                <a:effectLst/>
                <a:latin typeface="Times New Roman" panose="02020603050405020304" pitchFamily="18" charset="0"/>
                <a:ea typeface="Times New Roman" panose="02020603050405020304" pitchFamily="18" charset="0"/>
              </a:rPr>
              <a:t>(labeled as such by the CIA)</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 was heroic in that he laid his life on the line for his friend – One slip and Hushai would have been a dead man!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 “Cloak and Dagger” part of the mission: Once the deception worked, the info still needed to get to David – and here we see the secret mission unfold, complete with secret messages, lies, and spies!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 utilized David’s network of spies through the sons of Zadok and Abiathar the priests </a:t>
            </a:r>
            <a:r>
              <a:rPr lang="en-US" sz="1100" i="1" dirty="0">
                <a:solidFill>
                  <a:srgbClr val="000000"/>
                </a:solidFill>
                <a:effectLst/>
                <a:latin typeface="Times New Roman" panose="02020603050405020304" pitchFamily="18" charset="0"/>
                <a:ea typeface="Times New Roman" panose="02020603050405020304" pitchFamily="18" charset="0"/>
              </a:rPr>
              <a:t>(II Samuel 15:24-29), </a:t>
            </a:r>
            <a:r>
              <a:rPr lang="en-US" sz="1100" dirty="0">
                <a:solidFill>
                  <a:srgbClr val="000000"/>
                </a:solidFill>
                <a:effectLst/>
                <a:latin typeface="Times New Roman" panose="02020603050405020304" pitchFamily="18" charset="0"/>
                <a:ea typeface="Times New Roman" panose="02020603050405020304" pitchFamily="18" charset="0"/>
              </a:rPr>
              <a:t>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David was blessed in that he had a few people who were willing to take a chance to help him in his time of need. He had Hushai, Zadok, Abiathar, their two sons 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 an unknown girl who took a message (17:17), and an unnamed woman who hid 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 as they carried a message to David and lied to Absalom’s men to save them (17:18-21).</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All of the deception adds to the intensity of the account, and reminds us that sin causes strife and danger even in the lives of the righteous.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b="1" dirty="0">
                <a:effectLst/>
                <a:latin typeface="Times New Roman" panose="02020603050405020304" pitchFamily="18" charset="0"/>
                <a:ea typeface="Times New Roman" panose="02020603050405020304" pitchFamily="18" charset="0"/>
              </a:rPr>
              <a:t>Loyalty and Sacrifice:</a:t>
            </a:r>
            <a:r>
              <a:rPr lang="en-US" sz="1100" dirty="0">
                <a:effectLst/>
                <a:latin typeface="Times New Roman" panose="02020603050405020304" pitchFamily="18" charset="0"/>
                <a:ea typeface="Times New Roman" panose="02020603050405020304" pitchFamily="18" charset="0"/>
              </a:rPr>
              <a:t> Hushai’s actions reflect deep loyalty to King David.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571500" algn="l"/>
                <a:tab pos="1828800" algn="l"/>
              </a:tabLst>
            </a:pPr>
            <a:r>
              <a:rPr lang="en-US" sz="1100" dirty="0">
                <a:effectLst/>
                <a:latin typeface="Times New Roman" panose="02020603050405020304" pitchFamily="18" charset="0"/>
                <a:ea typeface="Times New Roman" panose="02020603050405020304" pitchFamily="18" charset="0"/>
              </a:rPr>
              <a:t>Despite the risk to his own life, he chose to infiltrate Absalom’s council and act as a double agent.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571500" algn="l"/>
                <a:tab pos="1828800" algn="l"/>
              </a:tabLst>
            </a:pPr>
            <a:r>
              <a:rPr lang="en-US" sz="1100" dirty="0">
                <a:effectLst/>
                <a:latin typeface="Times New Roman" panose="02020603050405020304" pitchFamily="18" charset="0"/>
                <a:ea typeface="Times New Roman" panose="02020603050405020304" pitchFamily="18" charset="0"/>
              </a:rPr>
              <a:t>His willingness to sacrifice his safety for the sake of David’s kingdom underscores the value of loyalty and self-sacrifice.</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45468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p>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“Capturing the Dupe”</a:t>
            </a:r>
          </a:p>
          <a:p>
            <a:pPr marL="342900" marR="0" lvl="0" indent="-342900">
              <a:spcBef>
                <a:spcPts val="0"/>
              </a:spcBef>
              <a:spcAft>
                <a:spcPts val="0"/>
              </a:spcAft>
              <a:buFont typeface="+mj-lt"/>
              <a:buAutoNum type="romanUcPeriod"/>
              <a:tabLst>
                <a:tab pos="685800" algn="l"/>
              </a:tabLst>
            </a:pPr>
            <a:r>
              <a:rPr lang="en-US" sz="1400" b="1" dirty="0">
                <a:solidFill>
                  <a:srgbClr val="000000"/>
                </a:solidFill>
                <a:effectLst/>
                <a:latin typeface="Times New Roman" panose="02020603050405020304" pitchFamily="18" charset="0"/>
              </a:rPr>
              <a:t>“The Influence Operation”</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Espionage Action”</a:t>
            </a:r>
          </a:p>
          <a:p>
            <a:pPr marL="742950" marR="0" lvl="1" indent="-285750">
              <a:spcBef>
                <a:spcPts val="0"/>
              </a:spcBef>
              <a:spcAft>
                <a:spcPts val="0"/>
              </a:spcAft>
              <a:buSzPts val="1100"/>
              <a:buFont typeface="+mj-lt"/>
              <a:buAutoNum type="alphaUcPeriod"/>
              <a:tabLst>
                <a:tab pos="571500" algn="l"/>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II Samuel 17:15-22: “The Espionage Action” </a:t>
            </a:r>
            <a:r>
              <a:rPr lang="en-US" sz="1100" i="1" dirty="0">
                <a:solidFill>
                  <a:srgbClr val="000000"/>
                </a:solidFill>
                <a:effectLst/>
                <a:latin typeface="Times New Roman" panose="02020603050405020304" pitchFamily="18" charset="0"/>
                <a:ea typeface="Times New Roman" panose="02020603050405020304" pitchFamily="18" charset="0"/>
              </a:rPr>
              <a:t>(labeled as such by the CIA)</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 was heroic in that he laid his life on the line for his friend – One slip and Hushai would have been a dead man!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 “Cloak and Dagger” part of the mission: Once the deception worked, the info still needed to get to David – and here we see the secret mission unfold, complete with secret messages, lies, and spies!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 utilized David’s network of spies through the sons of Zadok and Abiathar the priests </a:t>
            </a:r>
            <a:r>
              <a:rPr lang="en-US" sz="1100" i="1" dirty="0">
                <a:solidFill>
                  <a:srgbClr val="000000"/>
                </a:solidFill>
                <a:effectLst/>
                <a:latin typeface="Times New Roman" panose="02020603050405020304" pitchFamily="18" charset="0"/>
                <a:ea typeface="Times New Roman" panose="02020603050405020304" pitchFamily="18" charset="0"/>
              </a:rPr>
              <a:t>(II Samuel 15:24-29), </a:t>
            </a:r>
            <a:r>
              <a:rPr lang="en-US" sz="1100" dirty="0">
                <a:solidFill>
                  <a:srgbClr val="000000"/>
                </a:solidFill>
                <a:effectLst/>
                <a:latin typeface="Times New Roman" panose="02020603050405020304" pitchFamily="18" charset="0"/>
                <a:ea typeface="Times New Roman" panose="02020603050405020304" pitchFamily="18" charset="0"/>
              </a:rPr>
              <a:t>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David was blessed in that he had a few people who were willing to take a chance to help him in his time of need. He had Hushai, Zadok, Abiathar, their two sons 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 an unknown girl who took a message (17:17), and an unnamed woman who hid 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 as they carried a message to David and lied to Absalom’s men to save them (17:18-21).</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All of the deception adds to the intensity of the account, and reminds us that sin causes strife and danger even in the lives of the righteous.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b="1" dirty="0">
                <a:effectLst/>
                <a:latin typeface="Times New Roman" panose="02020603050405020304" pitchFamily="18" charset="0"/>
                <a:ea typeface="Times New Roman" panose="02020603050405020304" pitchFamily="18" charset="0"/>
              </a:rPr>
              <a:t>Loyalty and Sacrifice:</a:t>
            </a:r>
            <a:r>
              <a:rPr lang="en-US" sz="1100" dirty="0">
                <a:effectLst/>
                <a:latin typeface="Times New Roman" panose="02020603050405020304" pitchFamily="18" charset="0"/>
                <a:ea typeface="Times New Roman" panose="02020603050405020304" pitchFamily="18" charset="0"/>
              </a:rPr>
              <a:t> Hushai’s actions reflect deep loyalty to King David.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571500" algn="l"/>
                <a:tab pos="1828800" algn="l"/>
              </a:tabLst>
            </a:pPr>
            <a:r>
              <a:rPr lang="en-US" sz="1100" dirty="0">
                <a:effectLst/>
                <a:latin typeface="Times New Roman" panose="02020603050405020304" pitchFamily="18" charset="0"/>
                <a:ea typeface="Times New Roman" panose="02020603050405020304" pitchFamily="18" charset="0"/>
              </a:rPr>
              <a:t>Despite the risk to his own life, he chose to infiltrate Absalom’s council and act as a double agent.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571500" algn="l"/>
                <a:tab pos="1828800" algn="l"/>
              </a:tabLst>
            </a:pPr>
            <a:r>
              <a:rPr lang="en-US" sz="1100" dirty="0">
                <a:effectLst/>
                <a:latin typeface="Times New Roman" panose="02020603050405020304" pitchFamily="18" charset="0"/>
                <a:ea typeface="Times New Roman" panose="02020603050405020304" pitchFamily="18" charset="0"/>
              </a:rPr>
              <a:t>His willingness to sacrifice his safety for the sake of David’s kingdom underscores the value of loyalty and self-sacrifice.</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73979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p>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“Capturing the Dupe”</a:t>
            </a:r>
          </a:p>
          <a:p>
            <a:pPr marL="342900" marR="0" lvl="0" indent="-342900">
              <a:spcBef>
                <a:spcPts val="0"/>
              </a:spcBef>
              <a:spcAft>
                <a:spcPts val="0"/>
              </a:spcAft>
              <a:buFont typeface="+mj-lt"/>
              <a:buAutoNum type="romanUcPeriod"/>
              <a:tabLst>
                <a:tab pos="685800" algn="l"/>
              </a:tabLst>
            </a:pPr>
            <a:r>
              <a:rPr lang="en-US" sz="1400" b="1" dirty="0">
                <a:solidFill>
                  <a:srgbClr val="000000"/>
                </a:solidFill>
                <a:effectLst/>
                <a:latin typeface="Times New Roman" panose="02020603050405020304" pitchFamily="18" charset="0"/>
              </a:rPr>
              <a:t>“The Influence Operation”</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Espionage Action”</a:t>
            </a:r>
          </a:p>
          <a:p>
            <a:pPr marL="742950" marR="0" lvl="1" indent="-285750">
              <a:spcBef>
                <a:spcPts val="0"/>
              </a:spcBef>
              <a:spcAft>
                <a:spcPts val="0"/>
              </a:spcAft>
              <a:buSzPts val="1100"/>
              <a:buFont typeface="+mj-lt"/>
              <a:buAutoNum type="alphaUcPeriod"/>
              <a:tabLst>
                <a:tab pos="571500" algn="l"/>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II Samuel 17:15-22: “The Espionage Action” </a:t>
            </a:r>
            <a:r>
              <a:rPr lang="en-US" sz="1100" i="1" dirty="0">
                <a:solidFill>
                  <a:srgbClr val="000000"/>
                </a:solidFill>
                <a:effectLst/>
                <a:latin typeface="Times New Roman" panose="02020603050405020304" pitchFamily="18" charset="0"/>
                <a:ea typeface="Times New Roman" panose="02020603050405020304" pitchFamily="18" charset="0"/>
              </a:rPr>
              <a:t>(labeled as such by the CIA)</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 was heroic in that he laid his life on the line for his friend – One slip and Hushai would have been a dead man!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 “Cloak and Dagger” part of the mission: Once the deception worked, the info still needed to get to David – and here we see the secret mission unfold, complete with secret messages, lies, and spies!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 utilized David’s network of spies through the sons of Zadok and Abiathar the priests </a:t>
            </a:r>
            <a:r>
              <a:rPr lang="en-US" sz="1100" i="1" dirty="0">
                <a:solidFill>
                  <a:srgbClr val="000000"/>
                </a:solidFill>
                <a:effectLst/>
                <a:latin typeface="Times New Roman" panose="02020603050405020304" pitchFamily="18" charset="0"/>
                <a:ea typeface="Times New Roman" panose="02020603050405020304" pitchFamily="18" charset="0"/>
              </a:rPr>
              <a:t>(II Samuel 15:24-29), </a:t>
            </a:r>
            <a:r>
              <a:rPr lang="en-US" sz="1100" dirty="0">
                <a:solidFill>
                  <a:srgbClr val="000000"/>
                </a:solidFill>
                <a:effectLst/>
                <a:latin typeface="Times New Roman" panose="02020603050405020304" pitchFamily="18" charset="0"/>
                <a:ea typeface="Times New Roman" panose="02020603050405020304" pitchFamily="18" charset="0"/>
              </a:rPr>
              <a:t>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David was blessed in that he had a few people who were willing to take a chance to help him in his time of need. He had Hushai, Zadok, Abiathar, their two sons 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 an unknown girl who took a message (17:17), and an unnamed woman who hid 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 as they carried a message to David and lied to Absalom’s men to save them (17:18-21).</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All of the deception adds to the intensity of the account, and reminds us that sin causes strife and danger even in the lives of the righteous.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b="1" dirty="0">
                <a:effectLst/>
                <a:latin typeface="Times New Roman" panose="02020603050405020304" pitchFamily="18" charset="0"/>
                <a:ea typeface="Times New Roman" panose="02020603050405020304" pitchFamily="18" charset="0"/>
              </a:rPr>
              <a:t>Loyalty and Sacrifice:</a:t>
            </a:r>
            <a:r>
              <a:rPr lang="en-US" sz="1100" dirty="0">
                <a:effectLst/>
                <a:latin typeface="Times New Roman" panose="02020603050405020304" pitchFamily="18" charset="0"/>
                <a:ea typeface="Times New Roman" panose="02020603050405020304" pitchFamily="18" charset="0"/>
              </a:rPr>
              <a:t> Hushai’s actions reflect deep loyalty to King David.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571500" algn="l"/>
                <a:tab pos="1828800" algn="l"/>
              </a:tabLst>
            </a:pPr>
            <a:r>
              <a:rPr lang="en-US" sz="1100" dirty="0">
                <a:effectLst/>
                <a:latin typeface="Times New Roman" panose="02020603050405020304" pitchFamily="18" charset="0"/>
                <a:ea typeface="Times New Roman" panose="02020603050405020304" pitchFamily="18" charset="0"/>
              </a:rPr>
              <a:t>Despite the risk to his own life, he chose to infiltrate Absalom’s council and act as a double agent.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571500" algn="l"/>
                <a:tab pos="1828800" algn="l"/>
              </a:tabLst>
            </a:pPr>
            <a:r>
              <a:rPr lang="en-US" sz="1100" dirty="0">
                <a:effectLst/>
                <a:latin typeface="Times New Roman" panose="02020603050405020304" pitchFamily="18" charset="0"/>
                <a:ea typeface="Times New Roman" panose="02020603050405020304" pitchFamily="18" charset="0"/>
              </a:rPr>
              <a:t>His willingness to sacrifice his safety for the sake of David’s kingdom underscores the value of loyalty and self-sacrifice.</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2"/>
              <a:tabLst>
                <a:tab pos="914400" algn="l"/>
              </a:tabLst>
            </a:pPr>
            <a:r>
              <a:rPr lang="en-US" sz="1100" b="1" dirty="0">
                <a:solidFill>
                  <a:srgbClr val="000000"/>
                </a:solidFill>
                <a:effectLst/>
                <a:latin typeface="Times New Roman" panose="02020603050405020304" pitchFamily="18" charset="0"/>
                <a:ea typeface="Times New Roman" panose="02020603050405020304" pitchFamily="18" charset="0"/>
              </a:rPr>
              <a:t>Application:</a:t>
            </a:r>
            <a:r>
              <a:rPr lang="en-US" sz="1100" dirty="0">
                <a:solidFill>
                  <a:srgbClr val="000000"/>
                </a:solidFill>
                <a:effectLst/>
                <a:latin typeface="Times New Roman" panose="02020603050405020304" pitchFamily="18" charset="0"/>
                <a:ea typeface="Times New Roman" panose="02020603050405020304" pitchFamily="18" charset="0"/>
              </a:rPr>
              <a:t> Saints need to be honest and speak the truth in love (Ephesians 4:15, 25).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Though these individuals are not condoned or condemned in Scripture, their sins are in other places, but God worked it all out for David’s good (Rom. 8:28).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Saints are to be loyal and true to the King and be willing to sacrifice.</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Revelation 2:10:</a:t>
            </a:r>
            <a:r>
              <a:rPr lang="en-US" sz="1100" dirty="0">
                <a:solidFill>
                  <a:srgbClr val="000000"/>
                </a:solidFill>
                <a:effectLst/>
                <a:latin typeface="Times New Roman" panose="02020603050405020304" pitchFamily="18" charset="0"/>
                <a:ea typeface="Times New Roman" panose="02020603050405020304" pitchFamily="18" charset="0"/>
              </a:rPr>
              <a:t> To the church at Smyrna, Jesus said, “Do not fear what you are about to suffer. Behold, the devil is about to cast some of you into prison, so that you will be tested, and you will have tribulation for ten days. Be faithful until death, and I will give you the crown of life.”</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Revelation 2:13:</a:t>
            </a:r>
            <a:r>
              <a:rPr lang="en-US" sz="1100" dirty="0">
                <a:solidFill>
                  <a:srgbClr val="000000"/>
                </a:solidFill>
                <a:effectLst/>
                <a:latin typeface="Times New Roman" panose="02020603050405020304" pitchFamily="18" charset="0"/>
                <a:ea typeface="Times New Roman" panose="02020603050405020304" pitchFamily="18" charset="0"/>
              </a:rPr>
              <a:t> To the church at Pergamum, Jesus said, “I know where you dwell, where Satan's throne is; and you hold fast My name, and did not deny My faith even in the days of Antipas, My witness, My faithful one, who was killed among you, where Satan dwells.”</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Saints are required to remain loyal to Christ and be willing to sacrifice, if necessary, as Antipas did and the saints at Smyrna were to do!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3507408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p>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“Capturing the Dupe”</a:t>
            </a:r>
          </a:p>
          <a:p>
            <a:pPr marL="342900" marR="0" lvl="0" indent="-342900">
              <a:spcBef>
                <a:spcPts val="0"/>
              </a:spcBef>
              <a:spcAft>
                <a:spcPts val="0"/>
              </a:spcAft>
              <a:buFont typeface="+mj-lt"/>
              <a:buAutoNum type="romanUcPeriod"/>
              <a:tabLst>
                <a:tab pos="685800" algn="l"/>
              </a:tabLst>
            </a:pPr>
            <a:r>
              <a:rPr lang="en-US" sz="1400" b="1" dirty="0">
                <a:solidFill>
                  <a:srgbClr val="000000"/>
                </a:solidFill>
                <a:effectLst/>
                <a:latin typeface="Times New Roman" panose="02020603050405020304" pitchFamily="18" charset="0"/>
              </a:rPr>
              <a:t>“The Influence Operation”</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Espionage Action”</a:t>
            </a:r>
          </a:p>
          <a:p>
            <a:pPr marL="742950" marR="0" lvl="1" indent="-285750">
              <a:spcBef>
                <a:spcPts val="0"/>
              </a:spcBef>
              <a:spcAft>
                <a:spcPts val="0"/>
              </a:spcAft>
              <a:buSzPts val="1100"/>
              <a:buFont typeface="+mj-lt"/>
              <a:buAutoNum type="alphaUcPeriod"/>
              <a:tabLst>
                <a:tab pos="571500" algn="l"/>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II Samuel 17:15-22: “The Espionage Action” </a:t>
            </a:r>
            <a:r>
              <a:rPr lang="en-US" sz="1100" i="1" dirty="0">
                <a:solidFill>
                  <a:srgbClr val="000000"/>
                </a:solidFill>
                <a:effectLst/>
                <a:latin typeface="Times New Roman" panose="02020603050405020304" pitchFamily="18" charset="0"/>
                <a:ea typeface="Times New Roman" panose="02020603050405020304" pitchFamily="18" charset="0"/>
              </a:rPr>
              <a:t>(labeled as such by the CIA)</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 was heroic in that he laid his life on the line for his friend – One slip and Hushai would have been a dead man!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 “Cloak and Dagger” part of the mission: Once the deception worked, the info still needed to get to David – and here we see the secret mission unfold, complete with secret messages, lies, and spies!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 utilized David’s network of spies through the sons of Zadok and Abiathar the priests </a:t>
            </a:r>
            <a:r>
              <a:rPr lang="en-US" sz="1100" i="1" dirty="0">
                <a:solidFill>
                  <a:srgbClr val="000000"/>
                </a:solidFill>
                <a:effectLst/>
                <a:latin typeface="Times New Roman" panose="02020603050405020304" pitchFamily="18" charset="0"/>
                <a:ea typeface="Times New Roman" panose="02020603050405020304" pitchFamily="18" charset="0"/>
              </a:rPr>
              <a:t>(II Samuel 15:24-29), </a:t>
            </a:r>
            <a:r>
              <a:rPr lang="en-US" sz="1100" dirty="0">
                <a:solidFill>
                  <a:srgbClr val="000000"/>
                </a:solidFill>
                <a:effectLst/>
                <a:latin typeface="Times New Roman" panose="02020603050405020304" pitchFamily="18" charset="0"/>
                <a:ea typeface="Times New Roman" panose="02020603050405020304" pitchFamily="18" charset="0"/>
              </a:rPr>
              <a:t>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David was blessed in that he had a few people who were willing to take a chance to help him in his time of need. He had Hushai, Zadok, Abiathar, their two sons 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 an unknown girl who took a message (17:17), and an unnamed woman who hid 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 as they carried a message to David and lied to Absalom’s men to save them (17:18-21).</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All of the deception adds to the intensity of the account, and reminds us that sin causes strife and danger even in the lives of the righteous.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b="1" dirty="0">
                <a:effectLst/>
                <a:latin typeface="Times New Roman" panose="02020603050405020304" pitchFamily="18" charset="0"/>
                <a:ea typeface="Times New Roman" panose="02020603050405020304" pitchFamily="18" charset="0"/>
              </a:rPr>
              <a:t>Loyalty and Sacrifice:</a:t>
            </a:r>
            <a:r>
              <a:rPr lang="en-US" sz="1100" dirty="0">
                <a:effectLst/>
                <a:latin typeface="Times New Roman" panose="02020603050405020304" pitchFamily="18" charset="0"/>
                <a:ea typeface="Times New Roman" panose="02020603050405020304" pitchFamily="18" charset="0"/>
              </a:rPr>
              <a:t> Hushai’s actions reflect deep loyalty to King David.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571500" algn="l"/>
                <a:tab pos="1828800" algn="l"/>
              </a:tabLst>
            </a:pPr>
            <a:r>
              <a:rPr lang="en-US" sz="1100" dirty="0">
                <a:effectLst/>
                <a:latin typeface="Times New Roman" panose="02020603050405020304" pitchFamily="18" charset="0"/>
                <a:ea typeface="Times New Roman" panose="02020603050405020304" pitchFamily="18" charset="0"/>
              </a:rPr>
              <a:t>Despite the risk to his own life, he chose to infiltrate Absalom’s council and act as a double agent.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571500" algn="l"/>
                <a:tab pos="1828800" algn="l"/>
              </a:tabLst>
            </a:pPr>
            <a:r>
              <a:rPr lang="en-US" sz="1100" dirty="0">
                <a:effectLst/>
                <a:latin typeface="Times New Roman" panose="02020603050405020304" pitchFamily="18" charset="0"/>
                <a:ea typeface="Times New Roman" panose="02020603050405020304" pitchFamily="18" charset="0"/>
              </a:rPr>
              <a:t>His willingness to sacrifice his safety for the sake of David’s kingdom underscores the value of loyalty and self-sacrifice.</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2"/>
              <a:tabLst>
                <a:tab pos="914400" algn="l"/>
              </a:tabLst>
            </a:pPr>
            <a:r>
              <a:rPr lang="en-US" sz="1100" b="1" dirty="0">
                <a:solidFill>
                  <a:srgbClr val="000000"/>
                </a:solidFill>
                <a:effectLst/>
                <a:latin typeface="Times New Roman" panose="02020603050405020304" pitchFamily="18" charset="0"/>
                <a:ea typeface="Times New Roman" panose="02020603050405020304" pitchFamily="18" charset="0"/>
              </a:rPr>
              <a:t>Application:</a:t>
            </a:r>
            <a:r>
              <a:rPr lang="en-US" sz="1100" dirty="0">
                <a:solidFill>
                  <a:srgbClr val="000000"/>
                </a:solidFill>
                <a:effectLst/>
                <a:latin typeface="Times New Roman" panose="02020603050405020304" pitchFamily="18" charset="0"/>
                <a:ea typeface="Times New Roman" panose="02020603050405020304" pitchFamily="18" charset="0"/>
              </a:rPr>
              <a:t> Saints need to be honest and speak the truth in love (Ephesians 4:15, 25).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Though these individuals are not condoned or condemned in Scripture, their sins are in other places, but God worked it all out for David’s good (Rom. 8:28).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Saints are to be loyal and true to the King and be willing to sacrifice.</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Revelation 2:10:</a:t>
            </a:r>
            <a:r>
              <a:rPr lang="en-US" sz="1100" dirty="0">
                <a:solidFill>
                  <a:srgbClr val="000000"/>
                </a:solidFill>
                <a:effectLst/>
                <a:latin typeface="Times New Roman" panose="02020603050405020304" pitchFamily="18" charset="0"/>
                <a:ea typeface="Times New Roman" panose="02020603050405020304" pitchFamily="18" charset="0"/>
              </a:rPr>
              <a:t> To the church at Smyrna, Jesus said, “Do not fear what you are about to suffer. Behold, the devil is about to cast some of you into prison, so that you will be tested, and you will have tribulation for ten days. Be faithful until death, and I will give you the crown of life.”</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Revelation 2:13:</a:t>
            </a:r>
            <a:r>
              <a:rPr lang="en-US" sz="1100" dirty="0">
                <a:solidFill>
                  <a:srgbClr val="000000"/>
                </a:solidFill>
                <a:effectLst/>
                <a:latin typeface="Times New Roman" panose="02020603050405020304" pitchFamily="18" charset="0"/>
                <a:ea typeface="Times New Roman" panose="02020603050405020304" pitchFamily="18" charset="0"/>
              </a:rPr>
              <a:t> To the church at Pergamum, Jesus said, “I know where you dwell, where Satan's throne is; and you hold fast My name, and did not deny My faith even in the days of Antipas, My witness, My faithful one, who was killed among you, where Satan dwells.”</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Saints are required to remain loyal to Christ and be willing to sacrifice, if necessary, as Antipas did and the saints at Smyrna were to do! </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2"/>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II Samuel 17:23: When Ahithophel saw his counsel was not heeded, he hanged himself!</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One of 5 recorded suicides in the Scriptures (King Saul and his unnamed armor-bearer </a:t>
            </a:r>
            <a:r>
              <a:rPr lang="en-US" sz="1100" i="1" dirty="0">
                <a:solidFill>
                  <a:srgbClr val="000000"/>
                </a:solidFill>
                <a:effectLst/>
                <a:latin typeface="Times New Roman" panose="02020603050405020304" pitchFamily="18" charset="0"/>
                <a:ea typeface="Times New Roman" panose="02020603050405020304" pitchFamily="18" charset="0"/>
              </a:rPr>
              <a:t>[I Samuel 31:4-5];</a:t>
            </a:r>
            <a:r>
              <a:rPr lang="en-US" sz="1100" dirty="0">
                <a:solidFill>
                  <a:srgbClr val="000000"/>
                </a:solidFill>
                <a:effectLst/>
                <a:latin typeface="Times New Roman" panose="02020603050405020304" pitchFamily="18" charset="0"/>
                <a:ea typeface="Times New Roman" panose="02020603050405020304" pitchFamily="18" charset="0"/>
              </a:rPr>
              <a:t> </a:t>
            </a:r>
            <a:r>
              <a:rPr lang="en-US" sz="1100" dirty="0" err="1">
                <a:solidFill>
                  <a:srgbClr val="000000"/>
                </a:solidFill>
                <a:effectLst/>
                <a:latin typeface="Times New Roman" panose="02020603050405020304" pitchFamily="18" charset="0"/>
                <a:ea typeface="Times New Roman" panose="02020603050405020304" pitchFamily="18" charset="0"/>
              </a:rPr>
              <a:t>Zimri</a:t>
            </a:r>
            <a:r>
              <a:rPr lang="en-US" sz="1100" dirty="0">
                <a:solidFill>
                  <a:srgbClr val="000000"/>
                </a:solidFill>
                <a:effectLst/>
                <a:latin typeface="Times New Roman" panose="02020603050405020304" pitchFamily="18" charset="0"/>
                <a:ea typeface="Times New Roman" panose="02020603050405020304" pitchFamily="18" charset="0"/>
              </a:rPr>
              <a:t> </a:t>
            </a:r>
            <a:r>
              <a:rPr lang="en-US" sz="1100" i="1" dirty="0">
                <a:solidFill>
                  <a:srgbClr val="000000"/>
                </a:solidFill>
                <a:effectLst/>
                <a:latin typeface="Times New Roman" panose="02020603050405020304" pitchFamily="18" charset="0"/>
                <a:ea typeface="Times New Roman" panose="02020603050405020304" pitchFamily="18" charset="0"/>
              </a:rPr>
              <a:t>[I Kings 16:18:</a:t>
            </a:r>
            <a:r>
              <a:rPr lang="en-US" sz="1100" dirty="0">
                <a:solidFill>
                  <a:srgbClr val="000000"/>
                </a:solidFill>
                <a:effectLst/>
                <a:latin typeface="Times New Roman" panose="02020603050405020304" pitchFamily="18" charset="0"/>
                <a:ea typeface="Times New Roman" panose="02020603050405020304" pitchFamily="18" charset="0"/>
              </a:rPr>
              <a:t> brought down a house upon himself]; Ahithophel &amp; Judas </a:t>
            </a:r>
            <a:r>
              <a:rPr lang="en-US" sz="1100" i="1" dirty="0">
                <a:solidFill>
                  <a:srgbClr val="000000"/>
                </a:solidFill>
                <a:effectLst/>
                <a:latin typeface="Times New Roman" panose="02020603050405020304" pitchFamily="18" charset="0"/>
                <a:ea typeface="Times New Roman" panose="02020603050405020304" pitchFamily="18" charset="0"/>
              </a:rPr>
              <a:t>[II Samuel 17:23; Mt. 27:5]</a:t>
            </a:r>
            <a:r>
              <a:rPr lang="en-US" sz="1100" dirty="0">
                <a:solidFill>
                  <a:srgbClr val="000000"/>
                </a:solidFill>
                <a:effectLst/>
                <a:latin typeface="Times New Roman" panose="02020603050405020304" pitchFamily="18" charset="0"/>
                <a:ea typeface="Times New Roman" panose="02020603050405020304" pitchFamily="18" charset="0"/>
              </a:rPr>
              <a:t>). </a:t>
            </a:r>
            <a:r>
              <a:rPr lang="en-US" sz="1100" b="1" i="1" u="sng" dirty="0">
                <a:solidFill>
                  <a:srgbClr val="000000"/>
                </a:solidFill>
                <a:effectLst/>
                <a:latin typeface="Times New Roman" panose="02020603050405020304" pitchFamily="18" charset="0"/>
                <a:ea typeface="Times New Roman" panose="02020603050405020304" pitchFamily="18" charset="0"/>
              </a:rPr>
              <a:t>Some count Samson but his death was an act of war [Judges 16:30], making it 5 suicides!</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Ahithophel’s suicide reminds of us of Judas, who also committed suicide after betraying the Son of God, who was also the Son of David, </a:t>
            </a:r>
            <a:r>
              <a:rPr lang="en-US" sz="1100" i="1" dirty="0">
                <a:solidFill>
                  <a:srgbClr val="000000"/>
                </a:solidFill>
                <a:effectLst/>
                <a:latin typeface="Times New Roman" panose="02020603050405020304" pitchFamily="18" charset="0"/>
                <a:ea typeface="Times New Roman" panose="02020603050405020304" pitchFamily="18" charset="0"/>
              </a:rPr>
              <a:t>both anointed by God! (NKJ: He “hanged himself” – II Samuel 17:23)</a:t>
            </a:r>
            <a:endParaRPr lang="en-US" sz="1200" dirty="0">
              <a:effectLst/>
              <a:latin typeface="Times New Roman" panose="02020603050405020304" pitchFamily="18" charset="0"/>
              <a:ea typeface="Times New Roman" panose="02020603050405020304" pitchFamily="18" charset="0"/>
            </a:endParaRPr>
          </a:p>
          <a:p>
            <a:pPr marL="2057400" marR="0" lvl="4" indent="-228600" algn="just">
              <a:spcBef>
                <a:spcPts val="0"/>
              </a:spcBef>
              <a:spcAft>
                <a:spcPts val="0"/>
              </a:spcAft>
              <a:buFont typeface="+mj-lt"/>
              <a:buAutoNum type="alphaL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both were trusted friends who betrayed their friend (II Samuel 15:31; Matthew 26:14–16).</a:t>
            </a:r>
            <a:endParaRPr lang="en-US" sz="1200" dirty="0">
              <a:effectLst/>
              <a:latin typeface="Times New Roman" panose="02020603050405020304" pitchFamily="18" charset="0"/>
              <a:ea typeface="Times New Roman" panose="02020603050405020304" pitchFamily="18" charset="0"/>
            </a:endParaRPr>
          </a:p>
          <a:p>
            <a:pPr marL="2057400" marR="0" lvl="4" indent="-228600" algn="just">
              <a:spcBef>
                <a:spcPts val="0"/>
              </a:spcBef>
              <a:spcAft>
                <a:spcPts val="0"/>
              </a:spcAft>
              <a:buFont typeface="+mj-lt"/>
              <a:buAutoNum type="alphaL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both sided with the enemy to plot their king’s death (II Samuel 17:1–4; Luke 22:2–6).</a:t>
            </a:r>
            <a:endParaRPr lang="en-US" sz="1200" dirty="0">
              <a:effectLst/>
              <a:latin typeface="Times New Roman" panose="02020603050405020304" pitchFamily="18" charset="0"/>
              <a:ea typeface="Times New Roman" panose="02020603050405020304" pitchFamily="18" charset="0"/>
            </a:endParaRPr>
          </a:p>
          <a:p>
            <a:pPr marL="2057400" marR="0" lvl="4" indent="-228600" algn="just">
              <a:spcBef>
                <a:spcPts val="0"/>
              </a:spcBef>
              <a:spcAft>
                <a:spcPts val="0"/>
              </a:spcAft>
              <a:buFont typeface="+mj-lt"/>
              <a:buAutoNum type="alphaL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both hanged themselves once the betrayal was complete (II Samuel 17:23; Matthew 27:5).</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With his great wisdom, Ahithophel knew Absalom was doomed to failure and didn’t want to be around to see it or face the consequences!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57353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p>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“Capturing the Dupe”</a:t>
            </a:r>
          </a:p>
          <a:p>
            <a:pPr marL="342900" marR="0" lvl="0" indent="-342900">
              <a:spcBef>
                <a:spcPts val="0"/>
              </a:spcBef>
              <a:spcAft>
                <a:spcPts val="0"/>
              </a:spcAft>
              <a:buFont typeface="+mj-lt"/>
              <a:buAutoNum type="romanUcPeriod"/>
              <a:tabLst>
                <a:tab pos="685800" algn="l"/>
              </a:tabLst>
            </a:pPr>
            <a:r>
              <a:rPr lang="en-US" sz="1400" b="1" dirty="0">
                <a:solidFill>
                  <a:srgbClr val="000000"/>
                </a:solidFill>
                <a:effectLst/>
                <a:latin typeface="Times New Roman" panose="02020603050405020304" pitchFamily="18" charset="0"/>
              </a:rPr>
              <a:t>“The Influence Operation”</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Espionage Action”</a:t>
            </a:r>
          </a:p>
          <a:p>
            <a:pPr marL="742950" marR="0" lvl="1" indent="-285750">
              <a:spcBef>
                <a:spcPts val="0"/>
              </a:spcBef>
              <a:spcAft>
                <a:spcPts val="0"/>
              </a:spcAft>
              <a:buSzPts val="1100"/>
              <a:buFont typeface="+mj-lt"/>
              <a:buAutoNum type="alphaUcPeriod"/>
              <a:tabLst>
                <a:tab pos="571500" algn="l"/>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II Samuel 17:15-22: “The Espionage Action” </a:t>
            </a:r>
            <a:r>
              <a:rPr lang="en-US" sz="1100" i="1" dirty="0">
                <a:solidFill>
                  <a:srgbClr val="000000"/>
                </a:solidFill>
                <a:effectLst/>
                <a:latin typeface="Times New Roman" panose="02020603050405020304" pitchFamily="18" charset="0"/>
                <a:ea typeface="Times New Roman" panose="02020603050405020304" pitchFamily="18" charset="0"/>
              </a:rPr>
              <a:t>(labeled as such by the CIA)</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 was heroic in that he laid his life on the line for his friend – One slip and Hushai would have been a dead man!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 “Cloak and Dagger” part of the mission: Once the deception worked, the info still needed to get to David – and here we see the secret mission unfold, complete with secret messages, lies, and spies!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 utilized David’s network of spies through the sons of Zadok and Abiathar the priests </a:t>
            </a:r>
            <a:r>
              <a:rPr lang="en-US" sz="1100" i="1" dirty="0">
                <a:solidFill>
                  <a:srgbClr val="000000"/>
                </a:solidFill>
                <a:effectLst/>
                <a:latin typeface="Times New Roman" panose="02020603050405020304" pitchFamily="18" charset="0"/>
                <a:ea typeface="Times New Roman" panose="02020603050405020304" pitchFamily="18" charset="0"/>
              </a:rPr>
              <a:t>(II Samuel 15:24-29), </a:t>
            </a:r>
            <a:r>
              <a:rPr lang="en-US" sz="1100" dirty="0">
                <a:solidFill>
                  <a:srgbClr val="000000"/>
                </a:solidFill>
                <a:effectLst/>
                <a:latin typeface="Times New Roman" panose="02020603050405020304" pitchFamily="18" charset="0"/>
                <a:ea typeface="Times New Roman" panose="02020603050405020304" pitchFamily="18" charset="0"/>
              </a:rPr>
              <a:t>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David was blessed in that he had a few people who were willing to take a chance to help him in his time of need. He had Hushai, Zadok, Abiathar, their two sons 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 an unknown girl who took a message (17:17), and an unnamed woman who hid 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 as they carried a message to David and lied to Absalom’s men to save them (17:18-21).</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All of the deception adds to the intensity of the account, and reminds us that sin causes strife and danger even in the lives of the righteous.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b="1" dirty="0">
                <a:effectLst/>
                <a:latin typeface="Times New Roman" panose="02020603050405020304" pitchFamily="18" charset="0"/>
                <a:ea typeface="Times New Roman" panose="02020603050405020304" pitchFamily="18" charset="0"/>
              </a:rPr>
              <a:t>Loyalty and Sacrifice:</a:t>
            </a:r>
            <a:r>
              <a:rPr lang="en-US" sz="1100" dirty="0">
                <a:effectLst/>
                <a:latin typeface="Times New Roman" panose="02020603050405020304" pitchFamily="18" charset="0"/>
                <a:ea typeface="Times New Roman" panose="02020603050405020304" pitchFamily="18" charset="0"/>
              </a:rPr>
              <a:t> Hushai’s actions reflect deep loyalty to King David.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571500" algn="l"/>
                <a:tab pos="1828800" algn="l"/>
              </a:tabLst>
            </a:pPr>
            <a:r>
              <a:rPr lang="en-US" sz="1100" dirty="0">
                <a:effectLst/>
                <a:latin typeface="Times New Roman" panose="02020603050405020304" pitchFamily="18" charset="0"/>
                <a:ea typeface="Times New Roman" panose="02020603050405020304" pitchFamily="18" charset="0"/>
              </a:rPr>
              <a:t>Despite the risk to his own life, he chose to infiltrate Absalom’s council and act as a double agent.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571500" algn="l"/>
                <a:tab pos="1828800" algn="l"/>
              </a:tabLst>
            </a:pPr>
            <a:r>
              <a:rPr lang="en-US" sz="1100" dirty="0">
                <a:effectLst/>
                <a:latin typeface="Times New Roman" panose="02020603050405020304" pitchFamily="18" charset="0"/>
                <a:ea typeface="Times New Roman" panose="02020603050405020304" pitchFamily="18" charset="0"/>
              </a:rPr>
              <a:t>His willingness to sacrifice his safety for the sake of David’s kingdom underscores the value of loyalty and self-sacrifice.</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2"/>
              <a:tabLst>
                <a:tab pos="914400" algn="l"/>
              </a:tabLst>
            </a:pPr>
            <a:r>
              <a:rPr lang="en-US" sz="1100" b="1" dirty="0">
                <a:solidFill>
                  <a:srgbClr val="000000"/>
                </a:solidFill>
                <a:effectLst/>
                <a:latin typeface="Times New Roman" panose="02020603050405020304" pitchFamily="18" charset="0"/>
                <a:ea typeface="Times New Roman" panose="02020603050405020304" pitchFamily="18" charset="0"/>
              </a:rPr>
              <a:t>Application:</a:t>
            </a:r>
            <a:r>
              <a:rPr lang="en-US" sz="1100" dirty="0">
                <a:solidFill>
                  <a:srgbClr val="000000"/>
                </a:solidFill>
                <a:effectLst/>
                <a:latin typeface="Times New Roman" panose="02020603050405020304" pitchFamily="18" charset="0"/>
                <a:ea typeface="Times New Roman" panose="02020603050405020304" pitchFamily="18" charset="0"/>
              </a:rPr>
              <a:t> Saints need to be honest and speak the truth in love (Ephesians 4:15, 25).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Though these individuals are not condoned or condemned in Scripture, their sins are in other places, but God worked it all out for David’s good (Rom. 8:28).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Saints are to be loyal and true to the King and be willing to sacrifice.</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Revelation 2:10:</a:t>
            </a:r>
            <a:r>
              <a:rPr lang="en-US" sz="1100" dirty="0">
                <a:solidFill>
                  <a:srgbClr val="000000"/>
                </a:solidFill>
                <a:effectLst/>
                <a:latin typeface="Times New Roman" panose="02020603050405020304" pitchFamily="18" charset="0"/>
                <a:ea typeface="Times New Roman" panose="02020603050405020304" pitchFamily="18" charset="0"/>
              </a:rPr>
              <a:t> To the church at Smyrna, Jesus said, “Do not fear what you are about to suffer. Behold, the devil is about to cast some of you into prison, so that you will be tested, and you will have tribulation for ten days. Be faithful until death, and I will give you the crown of life.”</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Revelation 2:13:</a:t>
            </a:r>
            <a:r>
              <a:rPr lang="en-US" sz="1100" dirty="0">
                <a:solidFill>
                  <a:srgbClr val="000000"/>
                </a:solidFill>
                <a:effectLst/>
                <a:latin typeface="Times New Roman" panose="02020603050405020304" pitchFamily="18" charset="0"/>
                <a:ea typeface="Times New Roman" panose="02020603050405020304" pitchFamily="18" charset="0"/>
              </a:rPr>
              <a:t> To the church at Pergamum, Jesus said, “I know where you dwell, where Satan's throne is; and you hold fast My name, and did not deny My faith even in the days of Antipas, My witness, My faithful one, who was killed among you, where Satan dwells.”</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Saints are required to remain loyal to Christ and be willing to sacrifice, if necessary, as Antipas did and the saints at Smyrna were to do! </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2"/>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II Samuel 17:23: When Ahithophel saw his counsel was not heeded, he hanged himself!</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One of 5 recorded suicides in the Scriptures (King Saul and his unnamed armor-bearer </a:t>
            </a:r>
            <a:r>
              <a:rPr lang="en-US" sz="1100" i="1" dirty="0">
                <a:solidFill>
                  <a:srgbClr val="000000"/>
                </a:solidFill>
                <a:effectLst/>
                <a:latin typeface="Times New Roman" panose="02020603050405020304" pitchFamily="18" charset="0"/>
                <a:ea typeface="Times New Roman" panose="02020603050405020304" pitchFamily="18" charset="0"/>
              </a:rPr>
              <a:t>[I Samuel 31:4-5];</a:t>
            </a:r>
            <a:r>
              <a:rPr lang="en-US" sz="1100" dirty="0">
                <a:solidFill>
                  <a:srgbClr val="000000"/>
                </a:solidFill>
                <a:effectLst/>
                <a:latin typeface="Times New Roman" panose="02020603050405020304" pitchFamily="18" charset="0"/>
                <a:ea typeface="Times New Roman" panose="02020603050405020304" pitchFamily="18" charset="0"/>
              </a:rPr>
              <a:t> </a:t>
            </a:r>
            <a:r>
              <a:rPr lang="en-US" sz="1100" dirty="0" err="1">
                <a:solidFill>
                  <a:srgbClr val="000000"/>
                </a:solidFill>
                <a:effectLst/>
                <a:latin typeface="Times New Roman" panose="02020603050405020304" pitchFamily="18" charset="0"/>
                <a:ea typeface="Times New Roman" panose="02020603050405020304" pitchFamily="18" charset="0"/>
              </a:rPr>
              <a:t>Zimri</a:t>
            </a:r>
            <a:r>
              <a:rPr lang="en-US" sz="1100" dirty="0">
                <a:solidFill>
                  <a:srgbClr val="000000"/>
                </a:solidFill>
                <a:effectLst/>
                <a:latin typeface="Times New Roman" panose="02020603050405020304" pitchFamily="18" charset="0"/>
                <a:ea typeface="Times New Roman" panose="02020603050405020304" pitchFamily="18" charset="0"/>
              </a:rPr>
              <a:t> </a:t>
            </a:r>
            <a:r>
              <a:rPr lang="en-US" sz="1100" i="1" dirty="0">
                <a:solidFill>
                  <a:srgbClr val="000000"/>
                </a:solidFill>
                <a:effectLst/>
                <a:latin typeface="Times New Roman" panose="02020603050405020304" pitchFamily="18" charset="0"/>
                <a:ea typeface="Times New Roman" panose="02020603050405020304" pitchFamily="18" charset="0"/>
              </a:rPr>
              <a:t>[I Kings 16:18:</a:t>
            </a:r>
            <a:r>
              <a:rPr lang="en-US" sz="1100" dirty="0">
                <a:solidFill>
                  <a:srgbClr val="000000"/>
                </a:solidFill>
                <a:effectLst/>
                <a:latin typeface="Times New Roman" panose="02020603050405020304" pitchFamily="18" charset="0"/>
                <a:ea typeface="Times New Roman" panose="02020603050405020304" pitchFamily="18" charset="0"/>
              </a:rPr>
              <a:t> brought down a house upon himself]; Ahithophel &amp; Judas </a:t>
            </a:r>
            <a:r>
              <a:rPr lang="en-US" sz="1100" i="1" dirty="0">
                <a:solidFill>
                  <a:srgbClr val="000000"/>
                </a:solidFill>
                <a:effectLst/>
                <a:latin typeface="Times New Roman" panose="02020603050405020304" pitchFamily="18" charset="0"/>
                <a:ea typeface="Times New Roman" panose="02020603050405020304" pitchFamily="18" charset="0"/>
              </a:rPr>
              <a:t>[II Samuel 17:23; Mt. 27:5]</a:t>
            </a:r>
            <a:r>
              <a:rPr lang="en-US" sz="1100" dirty="0">
                <a:solidFill>
                  <a:srgbClr val="000000"/>
                </a:solidFill>
                <a:effectLst/>
                <a:latin typeface="Times New Roman" panose="02020603050405020304" pitchFamily="18" charset="0"/>
                <a:ea typeface="Times New Roman" panose="02020603050405020304" pitchFamily="18" charset="0"/>
              </a:rPr>
              <a:t>). </a:t>
            </a:r>
            <a:r>
              <a:rPr lang="en-US" sz="1100" b="1" i="1" u="sng" dirty="0">
                <a:solidFill>
                  <a:srgbClr val="000000"/>
                </a:solidFill>
                <a:effectLst/>
                <a:latin typeface="Times New Roman" panose="02020603050405020304" pitchFamily="18" charset="0"/>
                <a:ea typeface="Times New Roman" panose="02020603050405020304" pitchFamily="18" charset="0"/>
              </a:rPr>
              <a:t>Some count Samson but his death was an act of war [Judges 16:30], making it 5 suicides!</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Ahithophel’s suicide reminds of us of Judas, who also committed suicide after betraying the Son of God, who was also the Son of David, </a:t>
            </a:r>
            <a:r>
              <a:rPr lang="en-US" sz="1100" i="1" dirty="0">
                <a:solidFill>
                  <a:srgbClr val="000000"/>
                </a:solidFill>
                <a:effectLst/>
                <a:latin typeface="Times New Roman" panose="02020603050405020304" pitchFamily="18" charset="0"/>
                <a:ea typeface="Times New Roman" panose="02020603050405020304" pitchFamily="18" charset="0"/>
              </a:rPr>
              <a:t>both anointed by God! (NKJ: He “hanged himself” – II Samuel 17:23)</a:t>
            </a:r>
            <a:endParaRPr lang="en-US" sz="1200" dirty="0">
              <a:effectLst/>
              <a:latin typeface="Times New Roman" panose="02020603050405020304" pitchFamily="18" charset="0"/>
              <a:ea typeface="Times New Roman" panose="02020603050405020304" pitchFamily="18" charset="0"/>
            </a:endParaRPr>
          </a:p>
          <a:p>
            <a:pPr marL="2057400" marR="0" lvl="4" indent="-228600" algn="just">
              <a:spcBef>
                <a:spcPts val="0"/>
              </a:spcBef>
              <a:spcAft>
                <a:spcPts val="0"/>
              </a:spcAft>
              <a:buFont typeface="+mj-lt"/>
              <a:buAutoNum type="alphaL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both were trusted friends who betrayed their friend (II Samuel 15:31; Matthew 26:14–16).</a:t>
            </a:r>
            <a:endParaRPr lang="en-US" sz="1200" dirty="0">
              <a:effectLst/>
              <a:latin typeface="Times New Roman" panose="02020603050405020304" pitchFamily="18" charset="0"/>
              <a:ea typeface="Times New Roman" panose="02020603050405020304" pitchFamily="18" charset="0"/>
            </a:endParaRPr>
          </a:p>
          <a:p>
            <a:pPr marL="2057400" marR="0" lvl="4" indent="-228600" algn="just">
              <a:spcBef>
                <a:spcPts val="0"/>
              </a:spcBef>
              <a:spcAft>
                <a:spcPts val="0"/>
              </a:spcAft>
              <a:buFont typeface="+mj-lt"/>
              <a:buAutoNum type="alphaL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both sided with the enemy to plot their king’s death (II Samuel 17:1–4; Luke 22:2–6).</a:t>
            </a:r>
            <a:endParaRPr lang="en-US" sz="1200" dirty="0">
              <a:effectLst/>
              <a:latin typeface="Times New Roman" panose="02020603050405020304" pitchFamily="18" charset="0"/>
              <a:ea typeface="Times New Roman" panose="02020603050405020304" pitchFamily="18" charset="0"/>
            </a:endParaRPr>
          </a:p>
          <a:p>
            <a:pPr marL="2057400" marR="0" lvl="4" indent="-228600" algn="just">
              <a:spcBef>
                <a:spcPts val="0"/>
              </a:spcBef>
              <a:spcAft>
                <a:spcPts val="0"/>
              </a:spcAft>
              <a:buFont typeface="+mj-lt"/>
              <a:buAutoNum type="alphaL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both hanged themselves once the betrayal was complete (II Samuel 17:23; Matthew 27:5).</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With his great wisdom, Ahithophel knew Absalom was doomed to failure and didn’t want to be around to see it or face the consequences!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75582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4064130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p>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“Capturing the Dupe”</a:t>
            </a:r>
          </a:p>
          <a:p>
            <a:pPr marL="342900" marR="0" lvl="0" indent="-342900">
              <a:spcBef>
                <a:spcPts val="0"/>
              </a:spcBef>
              <a:spcAft>
                <a:spcPts val="0"/>
              </a:spcAft>
              <a:buFont typeface="+mj-lt"/>
              <a:buAutoNum type="romanUcPeriod"/>
              <a:tabLst>
                <a:tab pos="685800" algn="l"/>
              </a:tabLst>
            </a:pPr>
            <a:r>
              <a:rPr lang="en-US" sz="1400" b="1" dirty="0">
                <a:solidFill>
                  <a:srgbClr val="000000"/>
                </a:solidFill>
                <a:effectLst/>
                <a:latin typeface="Times New Roman" panose="02020603050405020304" pitchFamily="18" charset="0"/>
              </a:rPr>
              <a:t>“The Influence Operation”</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Espionage Action”</a:t>
            </a:r>
          </a:p>
          <a:p>
            <a:pPr marL="742950" marR="0" lvl="1" indent="-285750">
              <a:spcBef>
                <a:spcPts val="0"/>
              </a:spcBef>
              <a:spcAft>
                <a:spcPts val="0"/>
              </a:spcAft>
              <a:buSzPts val="1100"/>
              <a:buFont typeface="+mj-lt"/>
              <a:buAutoNum type="alphaUcPeriod"/>
              <a:tabLst>
                <a:tab pos="571500" algn="l"/>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II Samuel 17:15-22: “The Espionage Action” </a:t>
            </a:r>
            <a:r>
              <a:rPr lang="en-US" sz="1100" i="1" dirty="0">
                <a:solidFill>
                  <a:srgbClr val="000000"/>
                </a:solidFill>
                <a:effectLst/>
                <a:latin typeface="Times New Roman" panose="02020603050405020304" pitchFamily="18" charset="0"/>
                <a:ea typeface="Times New Roman" panose="02020603050405020304" pitchFamily="18" charset="0"/>
              </a:rPr>
              <a:t>(labeled as such by the CIA)</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 was heroic in that he laid his life on the line for his friend – One slip and Hushai would have been a dead man!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 “Cloak and Dagger” part of the mission: Once the deception worked, the info still needed to get to David – and here we see the secret mission unfold, complete with secret messages, lies, and spies!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 utilized David’s network of spies through the sons of Zadok and Abiathar the priests </a:t>
            </a:r>
            <a:r>
              <a:rPr lang="en-US" sz="1100" i="1" dirty="0">
                <a:solidFill>
                  <a:srgbClr val="000000"/>
                </a:solidFill>
                <a:effectLst/>
                <a:latin typeface="Times New Roman" panose="02020603050405020304" pitchFamily="18" charset="0"/>
                <a:ea typeface="Times New Roman" panose="02020603050405020304" pitchFamily="18" charset="0"/>
              </a:rPr>
              <a:t>(II Samuel 15:24-29), </a:t>
            </a:r>
            <a:r>
              <a:rPr lang="en-US" sz="1100" dirty="0">
                <a:solidFill>
                  <a:srgbClr val="000000"/>
                </a:solidFill>
                <a:effectLst/>
                <a:latin typeface="Times New Roman" panose="02020603050405020304" pitchFamily="18" charset="0"/>
                <a:ea typeface="Times New Roman" panose="02020603050405020304" pitchFamily="18" charset="0"/>
              </a:rPr>
              <a:t>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David was blessed in that he had a few people who were willing to take a chance to help him in his time of need. He had Hushai, Zadok, Abiathar, their two sons 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 an unknown girl who took a message (17:17), and an unnamed woman who hid 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 as they carried a message to David and lied to Absalom’s men to save them (17:18-21).</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All of the deception adds to the intensity of the account, and reminds us that sin causes strife and danger even in the lives of the righteous.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b="1" dirty="0">
                <a:effectLst/>
                <a:latin typeface="Times New Roman" panose="02020603050405020304" pitchFamily="18" charset="0"/>
                <a:ea typeface="Times New Roman" panose="02020603050405020304" pitchFamily="18" charset="0"/>
              </a:rPr>
              <a:t>Loyalty and Sacrifice:</a:t>
            </a:r>
            <a:r>
              <a:rPr lang="en-US" sz="1100" dirty="0">
                <a:effectLst/>
                <a:latin typeface="Times New Roman" panose="02020603050405020304" pitchFamily="18" charset="0"/>
                <a:ea typeface="Times New Roman" panose="02020603050405020304" pitchFamily="18" charset="0"/>
              </a:rPr>
              <a:t> Hushai’s actions reflect deep loyalty to King David.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571500" algn="l"/>
                <a:tab pos="1828800" algn="l"/>
              </a:tabLst>
            </a:pPr>
            <a:r>
              <a:rPr lang="en-US" sz="1100" dirty="0">
                <a:effectLst/>
                <a:latin typeface="Times New Roman" panose="02020603050405020304" pitchFamily="18" charset="0"/>
                <a:ea typeface="Times New Roman" panose="02020603050405020304" pitchFamily="18" charset="0"/>
              </a:rPr>
              <a:t>Despite the risk to his own life, he chose to infiltrate Absalom’s council and act as a double agent.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571500" algn="l"/>
                <a:tab pos="1828800" algn="l"/>
              </a:tabLst>
            </a:pPr>
            <a:r>
              <a:rPr lang="en-US" sz="1100" dirty="0">
                <a:effectLst/>
                <a:latin typeface="Times New Roman" panose="02020603050405020304" pitchFamily="18" charset="0"/>
                <a:ea typeface="Times New Roman" panose="02020603050405020304" pitchFamily="18" charset="0"/>
              </a:rPr>
              <a:t>His willingness to sacrifice his safety for the sake of David’s kingdom underscores the value of loyalty and self-sacrifice.</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2"/>
              <a:tabLst>
                <a:tab pos="914400" algn="l"/>
              </a:tabLst>
            </a:pPr>
            <a:r>
              <a:rPr lang="en-US" sz="1100" b="1" dirty="0">
                <a:solidFill>
                  <a:srgbClr val="000000"/>
                </a:solidFill>
                <a:effectLst/>
                <a:latin typeface="Times New Roman" panose="02020603050405020304" pitchFamily="18" charset="0"/>
                <a:ea typeface="Times New Roman" panose="02020603050405020304" pitchFamily="18" charset="0"/>
              </a:rPr>
              <a:t>Application:</a:t>
            </a:r>
            <a:r>
              <a:rPr lang="en-US" sz="1100" dirty="0">
                <a:solidFill>
                  <a:srgbClr val="000000"/>
                </a:solidFill>
                <a:effectLst/>
                <a:latin typeface="Times New Roman" panose="02020603050405020304" pitchFamily="18" charset="0"/>
                <a:ea typeface="Times New Roman" panose="02020603050405020304" pitchFamily="18" charset="0"/>
              </a:rPr>
              <a:t> Saints need to be honest and speak the truth in love (Ephesians 4:15, 25).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Though these individuals are not condoned or condemned in Scripture, their sins are in other places, but God worked it all out for David’s good (Rom. 8:28).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Saints are to be loyal and true to the King and be willing to sacrifice.</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Revelation 2:10:</a:t>
            </a:r>
            <a:r>
              <a:rPr lang="en-US" sz="1100" dirty="0">
                <a:solidFill>
                  <a:srgbClr val="000000"/>
                </a:solidFill>
                <a:effectLst/>
                <a:latin typeface="Times New Roman" panose="02020603050405020304" pitchFamily="18" charset="0"/>
                <a:ea typeface="Times New Roman" panose="02020603050405020304" pitchFamily="18" charset="0"/>
              </a:rPr>
              <a:t> To the church at Smyrna, Jesus said, “Do not fear what you are about to suffer. Behold, the devil is about to cast some of you into prison, so that you will be tested, and you will have tribulation for ten days. Be faithful until death, and I will give you the crown of life.”</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Revelation 2:13:</a:t>
            </a:r>
            <a:r>
              <a:rPr lang="en-US" sz="1100" dirty="0">
                <a:solidFill>
                  <a:srgbClr val="000000"/>
                </a:solidFill>
                <a:effectLst/>
                <a:latin typeface="Times New Roman" panose="02020603050405020304" pitchFamily="18" charset="0"/>
                <a:ea typeface="Times New Roman" panose="02020603050405020304" pitchFamily="18" charset="0"/>
              </a:rPr>
              <a:t> To the church at Pergamum, Jesus said, “I know where you dwell, where Satan's throne is; and you hold fast My name, and did not deny My faith even in the days of Antipas, My witness, My faithful one, who was killed among you, where Satan dwells.”</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Saints are required to remain loyal to Christ and be willing to sacrifice, if necessary, as Antipas did and the saints at Smyrna were to do! </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2"/>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II Samuel 17:23: When Ahithophel saw his counsel was not heeded, he hanged himself!</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One of 5 recorded suicides in the Scriptures (King Saul and his unnamed armor-bearer </a:t>
            </a:r>
            <a:r>
              <a:rPr lang="en-US" sz="1100" i="1" dirty="0">
                <a:solidFill>
                  <a:srgbClr val="000000"/>
                </a:solidFill>
                <a:effectLst/>
                <a:latin typeface="Times New Roman" panose="02020603050405020304" pitchFamily="18" charset="0"/>
                <a:ea typeface="Times New Roman" panose="02020603050405020304" pitchFamily="18" charset="0"/>
              </a:rPr>
              <a:t>[I Samuel 31:4-5];</a:t>
            </a:r>
            <a:r>
              <a:rPr lang="en-US" sz="1100" dirty="0">
                <a:solidFill>
                  <a:srgbClr val="000000"/>
                </a:solidFill>
                <a:effectLst/>
                <a:latin typeface="Times New Roman" panose="02020603050405020304" pitchFamily="18" charset="0"/>
                <a:ea typeface="Times New Roman" panose="02020603050405020304" pitchFamily="18" charset="0"/>
              </a:rPr>
              <a:t> </a:t>
            </a:r>
            <a:r>
              <a:rPr lang="en-US" sz="1100" dirty="0" err="1">
                <a:solidFill>
                  <a:srgbClr val="000000"/>
                </a:solidFill>
                <a:effectLst/>
                <a:latin typeface="Times New Roman" panose="02020603050405020304" pitchFamily="18" charset="0"/>
                <a:ea typeface="Times New Roman" panose="02020603050405020304" pitchFamily="18" charset="0"/>
              </a:rPr>
              <a:t>Zimri</a:t>
            </a:r>
            <a:r>
              <a:rPr lang="en-US" sz="1100" dirty="0">
                <a:solidFill>
                  <a:srgbClr val="000000"/>
                </a:solidFill>
                <a:effectLst/>
                <a:latin typeface="Times New Roman" panose="02020603050405020304" pitchFamily="18" charset="0"/>
                <a:ea typeface="Times New Roman" panose="02020603050405020304" pitchFamily="18" charset="0"/>
              </a:rPr>
              <a:t> </a:t>
            </a:r>
            <a:r>
              <a:rPr lang="en-US" sz="1100" i="1" dirty="0">
                <a:solidFill>
                  <a:srgbClr val="000000"/>
                </a:solidFill>
                <a:effectLst/>
                <a:latin typeface="Times New Roman" panose="02020603050405020304" pitchFamily="18" charset="0"/>
                <a:ea typeface="Times New Roman" panose="02020603050405020304" pitchFamily="18" charset="0"/>
              </a:rPr>
              <a:t>[I Kings 16:18:</a:t>
            </a:r>
            <a:r>
              <a:rPr lang="en-US" sz="1100" dirty="0">
                <a:solidFill>
                  <a:srgbClr val="000000"/>
                </a:solidFill>
                <a:effectLst/>
                <a:latin typeface="Times New Roman" panose="02020603050405020304" pitchFamily="18" charset="0"/>
                <a:ea typeface="Times New Roman" panose="02020603050405020304" pitchFamily="18" charset="0"/>
              </a:rPr>
              <a:t> brought down a house upon himself]; Ahithophel &amp; Judas </a:t>
            </a:r>
            <a:r>
              <a:rPr lang="en-US" sz="1100" i="1" dirty="0">
                <a:solidFill>
                  <a:srgbClr val="000000"/>
                </a:solidFill>
                <a:effectLst/>
                <a:latin typeface="Times New Roman" panose="02020603050405020304" pitchFamily="18" charset="0"/>
                <a:ea typeface="Times New Roman" panose="02020603050405020304" pitchFamily="18" charset="0"/>
              </a:rPr>
              <a:t>[II Samuel 17:23; Mt. 27:5]</a:t>
            </a:r>
            <a:r>
              <a:rPr lang="en-US" sz="1100" dirty="0">
                <a:solidFill>
                  <a:srgbClr val="000000"/>
                </a:solidFill>
                <a:effectLst/>
                <a:latin typeface="Times New Roman" panose="02020603050405020304" pitchFamily="18" charset="0"/>
                <a:ea typeface="Times New Roman" panose="02020603050405020304" pitchFamily="18" charset="0"/>
              </a:rPr>
              <a:t>). </a:t>
            </a:r>
            <a:r>
              <a:rPr lang="en-US" sz="1100" b="1" i="1" u="sng" dirty="0">
                <a:solidFill>
                  <a:srgbClr val="000000"/>
                </a:solidFill>
                <a:effectLst/>
                <a:latin typeface="Times New Roman" panose="02020603050405020304" pitchFamily="18" charset="0"/>
                <a:ea typeface="Times New Roman" panose="02020603050405020304" pitchFamily="18" charset="0"/>
              </a:rPr>
              <a:t>Some count Samson but his death was an act of war [Judges 16:30], making it 5 suicides!</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Ahithophel’s suicide reminds of us of Judas, who also committed suicide after betraying the Son of God, who was also the Son of David, </a:t>
            </a:r>
            <a:r>
              <a:rPr lang="en-US" sz="1100" i="1" dirty="0">
                <a:solidFill>
                  <a:srgbClr val="000000"/>
                </a:solidFill>
                <a:effectLst/>
                <a:latin typeface="Times New Roman" panose="02020603050405020304" pitchFamily="18" charset="0"/>
                <a:ea typeface="Times New Roman" panose="02020603050405020304" pitchFamily="18" charset="0"/>
              </a:rPr>
              <a:t>both anointed by God! (NKJ: He “hanged himself” – II Samuel 17:23)</a:t>
            </a:r>
            <a:endParaRPr lang="en-US" sz="1200" dirty="0">
              <a:effectLst/>
              <a:latin typeface="Times New Roman" panose="02020603050405020304" pitchFamily="18" charset="0"/>
              <a:ea typeface="Times New Roman" panose="02020603050405020304" pitchFamily="18" charset="0"/>
            </a:endParaRPr>
          </a:p>
          <a:p>
            <a:pPr marL="2057400" marR="0" lvl="4" indent="-228600" algn="just">
              <a:spcBef>
                <a:spcPts val="0"/>
              </a:spcBef>
              <a:spcAft>
                <a:spcPts val="0"/>
              </a:spcAft>
              <a:buFont typeface="+mj-lt"/>
              <a:buAutoNum type="alphaL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both were trusted friends who betrayed their friend (II Samuel 15:31; Matthew 26:14–16).</a:t>
            </a:r>
            <a:endParaRPr lang="en-US" sz="1200" dirty="0">
              <a:effectLst/>
              <a:latin typeface="Times New Roman" panose="02020603050405020304" pitchFamily="18" charset="0"/>
              <a:ea typeface="Times New Roman" panose="02020603050405020304" pitchFamily="18" charset="0"/>
            </a:endParaRPr>
          </a:p>
          <a:p>
            <a:pPr marL="2057400" marR="0" lvl="4" indent="-228600" algn="just">
              <a:spcBef>
                <a:spcPts val="0"/>
              </a:spcBef>
              <a:spcAft>
                <a:spcPts val="0"/>
              </a:spcAft>
              <a:buFont typeface="+mj-lt"/>
              <a:buAutoNum type="alphaL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both sided with the enemy to plot their king’s death (II Samuel 17:1–4; Luke 22:2–6).</a:t>
            </a:r>
            <a:endParaRPr lang="en-US" sz="1200" dirty="0">
              <a:effectLst/>
              <a:latin typeface="Times New Roman" panose="02020603050405020304" pitchFamily="18" charset="0"/>
              <a:ea typeface="Times New Roman" panose="02020603050405020304" pitchFamily="18" charset="0"/>
            </a:endParaRPr>
          </a:p>
          <a:p>
            <a:pPr marL="2057400" marR="0" lvl="4" indent="-228600" algn="just">
              <a:spcBef>
                <a:spcPts val="0"/>
              </a:spcBef>
              <a:spcAft>
                <a:spcPts val="0"/>
              </a:spcAft>
              <a:buFont typeface="+mj-lt"/>
              <a:buAutoNum type="alphaL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both hanged themselves once the betrayal was complete (II Samuel 17:23; Matthew 27:5).</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With his great wisdom, Ahithophel knew Absalom was doomed to failure and didn’t want to be around to see it or face the consequences!</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2"/>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King David and his men were refreshed by “gifts” given to them – </a:t>
            </a:r>
            <a:r>
              <a:rPr lang="en-US" sz="1100" i="1" dirty="0">
                <a:solidFill>
                  <a:srgbClr val="000000"/>
                </a:solidFill>
                <a:effectLst/>
                <a:latin typeface="Times New Roman" panose="02020603050405020304" pitchFamily="18" charset="0"/>
                <a:ea typeface="Times New Roman" panose="02020603050405020304" pitchFamily="18" charset="0"/>
              </a:rPr>
              <a:t>II Samuel 17:27-29</a:t>
            </a:r>
            <a:endParaRPr lang="en-US"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Hushai’s counsel gave David time; and Ammonites and </a:t>
            </a:r>
            <a:r>
              <a:rPr lang="en-US" sz="1100" dirty="0" err="1">
                <a:solidFill>
                  <a:srgbClr val="000000"/>
                </a:solidFill>
                <a:effectLst/>
                <a:latin typeface="Times New Roman" panose="02020603050405020304" pitchFamily="18" charset="0"/>
                <a:ea typeface="Times New Roman" panose="02020603050405020304" pitchFamily="18" charset="0"/>
              </a:rPr>
              <a:t>Gileadites</a:t>
            </a:r>
            <a:r>
              <a:rPr lang="en-US" sz="1100" dirty="0">
                <a:solidFill>
                  <a:srgbClr val="000000"/>
                </a:solidFill>
                <a:effectLst/>
                <a:latin typeface="Times New Roman" panose="02020603050405020304" pitchFamily="18" charset="0"/>
                <a:ea typeface="Times New Roman" panose="02020603050405020304" pitchFamily="18" charset="0"/>
              </a:rPr>
              <a:t> (Tribe of Manasseh) came to David in the wilderness with gifts of food.</a:t>
            </a:r>
            <a:endParaRPr lang="en-US"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said, “The people are hungry and weary and thirsty in the wilderness.”</a:t>
            </a:r>
            <a:endParaRPr lang="en-US"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This meant a lot to David: On his deathbed, David remembered Barzillai's kindness and reminded Solomon to care for his children </a:t>
            </a:r>
            <a:r>
              <a:rPr lang="en-US" sz="1100" i="1" dirty="0">
                <a:solidFill>
                  <a:srgbClr val="000000"/>
                </a:solidFill>
                <a:effectLst/>
                <a:latin typeface="Times New Roman" panose="02020603050405020304" pitchFamily="18" charset="0"/>
                <a:ea typeface="Times New Roman" panose="02020603050405020304" pitchFamily="18" charset="0"/>
              </a:rPr>
              <a:t>(I Kings 2:7).</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49042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p>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“Capturing the Dupe”</a:t>
            </a:r>
          </a:p>
          <a:p>
            <a:pPr marL="342900" marR="0" lvl="0" indent="-342900">
              <a:spcBef>
                <a:spcPts val="0"/>
              </a:spcBef>
              <a:spcAft>
                <a:spcPts val="0"/>
              </a:spcAft>
              <a:buFont typeface="+mj-lt"/>
              <a:buAutoNum type="romanUcPeriod"/>
              <a:tabLst>
                <a:tab pos="685800" algn="l"/>
              </a:tabLst>
            </a:pPr>
            <a:r>
              <a:rPr lang="en-US" sz="1400" b="1" dirty="0">
                <a:solidFill>
                  <a:srgbClr val="000000"/>
                </a:solidFill>
                <a:effectLst/>
                <a:latin typeface="Times New Roman" panose="02020603050405020304" pitchFamily="18" charset="0"/>
              </a:rPr>
              <a:t>“The Influence Operation”</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Espionage Action”</a:t>
            </a:r>
          </a:p>
          <a:p>
            <a:pPr marL="742950" marR="0" lvl="1" indent="-285750">
              <a:spcBef>
                <a:spcPts val="0"/>
              </a:spcBef>
              <a:spcAft>
                <a:spcPts val="0"/>
              </a:spcAft>
              <a:buSzPts val="1100"/>
              <a:buFont typeface="+mj-lt"/>
              <a:buAutoNum type="alphaUcPeriod"/>
              <a:tabLst>
                <a:tab pos="571500" algn="l"/>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II Samuel 17:15-22: “The Espionage Action” </a:t>
            </a:r>
            <a:r>
              <a:rPr lang="en-US" sz="1100" i="1" dirty="0">
                <a:solidFill>
                  <a:srgbClr val="000000"/>
                </a:solidFill>
                <a:effectLst/>
                <a:latin typeface="Times New Roman" panose="02020603050405020304" pitchFamily="18" charset="0"/>
                <a:ea typeface="Times New Roman" panose="02020603050405020304" pitchFamily="18" charset="0"/>
              </a:rPr>
              <a:t>(labeled as such by the CIA)</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 was heroic in that he laid his life on the line for his friend – One slip and Hushai would have been a dead man!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 “Cloak and Dagger” part of the mission: Once the deception worked, the info still needed to get to David – and here we see the secret mission unfold, complete with secret messages, lies, and spies!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 utilized David’s network of spies through the sons of Zadok and Abiathar the priests </a:t>
            </a:r>
            <a:r>
              <a:rPr lang="en-US" sz="1100" i="1" dirty="0">
                <a:solidFill>
                  <a:srgbClr val="000000"/>
                </a:solidFill>
                <a:effectLst/>
                <a:latin typeface="Times New Roman" panose="02020603050405020304" pitchFamily="18" charset="0"/>
                <a:ea typeface="Times New Roman" panose="02020603050405020304" pitchFamily="18" charset="0"/>
              </a:rPr>
              <a:t>(II Samuel 15:24-29), </a:t>
            </a:r>
            <a:r>
              <a:rPr lang="en-US" sz="1100" dirty="0">
                <a:solidFill>
                  <a:srgbClr val="000000"/>
                </a:solidFill>
                <a:effectLst/>
                <a:latin typeface="Times New Roman" panose="02020603050405020304" pitchFamily="18" charset="0"/>
                <a:ea typeface="Times New Roman" panose="02020603050405020304" pitchFamily="18" charset="0"/>
              </a:rPr>
              <a:t>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David was blessed in that he had a few people who were willing to take a chance to help him in his time of need. He had Hushai, Zadok, Abiathar, their two sons 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 an unknown girl who took a message (17:17), and an unnamed woman who hid 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 as they carried a message to David and lied to Absalom’s men to save them (17:18-21).</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All of the deception adds to the intensity of the account, and reminds us that sin causes strife and danger even in the lives of the righteous.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b="1" dirty="0">
                <a:effectLst/>
                <a:latin typeface="Times New Roman" panose="02020603050405020304" pitchFamily="18" charset="0"/>
                <a:ea typeface="Times New Roman" panose="02020603050405020304" pitchFamily="18" charset="0"/>
              </a:rPr>
              <a:t>Loyalty and Sacrifice:</a:t>
            </a:r>
            <a:r>
              <a:rPr lang="en-US" sz="1100" dirty="0">
                <a:effectLst/>
                <a:latin typeface="Times New Roman" panose="02020603050405020304" pitchFamily="18" charset="0"/>
                <a:ea typeface="Times New Roman" panose="02020603050405020304" pitchFamily="18" charset="0"/>
              </a:rPr>
              <a:t> Hushai’s actions reflect deep loyalty to King David.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571500" algn="l"/>
                <a:tab pos="1828800" algn="l"/>
              </a:tabLst>
            </a:pPr>
            <a:r>
              <a:rPr lang="en-US" sz="1100" dirty="0">
                <a:effectLst/>
                <a:latin typeface="Times New Roman" panose="02020603050405020304" pitchFamily="18" charset="0"/>
                <a:ea typeface="Times New Roman" panose="02020603050405020304" pitchFamily="18" charset="0"/>
              </a:rPr>
              <a:t>Despite the risk to his own life, he chose to infiltrate Absalom’s council and act as a double agent.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571500" algn="l"/>
                <a:tab pos="1828800" algn="l"/>
              </a:tabLst>
            </a:pPr>
            <a:r>
              <a:rPr lang="en-US" sz="1100" dirty="0">
                <a:effectLst/>
                <a:latin typeface="Times New Roman" panose="02020603050405020304" pitchFamily="18" charset="0"/>
                <a:ea typeface="Times New Roman" panose="02020603050405020304" pitchFamily="18" charset="0"/>
              </a:rPr>
              <a:t>His willingness to sacrifice his safety for the sake of David’s kingdom underscores the value of loyalty and self-sacrifice.</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2"/>
              <a:tabLst>
                <a:tab pos="914400" algn="l"/>
              </a:tabLst>
            </a:pPr>
            <a:r>
              <a:rPr lang="en-US" sz="1100" b="1" dirty="0">
                <a:solidFill>
                  <a:srgbClr val="000000"/>
                </a:solidFill>
                <a:effectLst/>
                <a:latin typeface="Times New Roman" panose="02020603050405020304" pitchFamily="18" charset="0"/>
                <a:ea typeface="Times New Roman" panose="02020603050405020304" pitchFamily="18" charset="0"/>
              </a:rPr>
              <a:t>Application:</a:t>
            </a:r>
            <a:r>
              <a:rPr lang="en-US" sz="1100" dirty="0">
                <a:solidFill>
                  <a:srgbClr val="000000"/>
                </a:solidFill>
                <a:effectLst/>
                <a:latin typeface="Times New Roman" panose="02020603050405020304" pitchFamily="18" charset="0"/>
                <a:ea typeface="Times New Roman" panose="02020603050405020304" pitchFamily="18" charset="0"/>
              </a:rPr>
              <a:t> Saints need to be honest and speak the truth in love (Ephesians 4:15, 25).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Though these individuals are not condoned or condemned in Scripture, their sins are in other places, but God worked it all out for David’s good (Rom. 8:28).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Saints are to be loyal and true to the King and be willing to sacrifice.</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Revelation 2:10:</a:t>
            </a:r>
            <a:r>
              <a:rPr lang="en-US" sz="1100" dirty="0">
                <a:solidFill>
                  <a:srgbClr val="000000"/>
                </a:solidFill>
                <a:effectLst/>
                <a:latin typeface="Times New Roman" panose="02020603050405020304" pitchFamily="18" charset="0"/>
                <a:ea typeface="Times New Roman" panose="02020603050405020304" pitchFamily="18" charset="0"/>
              </a:rPr>
              <a:t> To the church at Smyrna, Jesus said, “Do not fear what you are about to suffer. Behold, the devil is about to cast some of you into prison, so that you will be tested, and you will have tribulation for ten days. Be faithful until death, and I will give you the crown of life.”</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Revelation 2:13:</a:t>
            </a:r>
            <a:r>
              <a:rPr lang="en-US" sz="1100" dirty="0">
                <a:solidFill>
                  <a:srgbClr val="000000"/>
                </a:solidFill>
                <a:effectLst/>
                <a:latin typeface="Times New Roman" panose="02020603050405020304" pitchFamily="18" charset="0"/>
                <a:ea typeface="Times New Roman" panose="02020603050405020304" pitchFamily="18" charset="0"/>
              </a:rPr>
              <a:t> To the church at Pergamum, Jesus said, “I know where you dwell, where Satan's throne is; and you hold fast My name, and did not deny My faith even in the days of Antipas, My witness, My faithful one, who was killed among you, where Satan dwells.”</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Saints are required to remain loyal to Christ and be willing to sacrifice, if necessary, as Antipas did and the saints at Smyrna were to do! </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2"/>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II Samuel 17:23: When Ahithophel saw his counsel was not heeded, he hanged himself!</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One of 5 recorded suicides in the Scriptures (King Saul and his unnamed armor-bearer </a:t>
            </a:r>
            <a:r>
              <a:rPr lang="en-US" sz="1100" i="1" dirty="0">
                <a:solidFill>
                  <a:srgbClr val="000000"/>
                </a:solidFill>
                <a:effectLst/>
                <a:latin typeface="Times New Roman" panose="02020603050405020304" pitchFamily="18" charset="0"/>
                <a:ea typeface="Times New Roman" panose="02020603050405020304" pitchFamily="18" charset="0"/>
              </a:rPr>
              <a:t>[I Samuel 31:4-5];</a:t>
            </a:r>
            <a:r>
              <a:rPr lang="en-US" sz="1100" dirty="0">
                <a:solidFill>
                  <a:srgbClr val="000000"/>
                </a:solidFill>
                <a:effectLst/>
                <a:latin typeface="Times New Roman" panose="02020603050405020304" pitchFamily="18" charset="0"/>
                <a:ea typeface="Times New Roman" panose="02020603050405020304" pitchFamily="18" charset="0"/>
              </a:rPr>
              <a:t> </a:t>
            </a:r>
            <a:r>
              <a:rPr lang="en-US" sz="1100" dirty="0" err="1">
                <a:solidFill>
                  <a:srgbClr val="000000"/>
                </a:solidFill>
                <a:effectLst/>
                <a:latin typeface="Times New Roman" panose="02020603050405020304" pitchFamily="18" charset="0"/>
                <a:ea typeface="Times New Roman" panose="02020603050405020304" pitchFamily="18" charset="0"/>
              </a:rPr>
              <a:t>Zimri</a:t>
            </a:r>
            <a:r>
              <a:rPr lang="en-US" sz="1100" dirty="0">
                <a:solidFill>
                  <a:srgbClr val="000000"/>
                </a:solidFill>
                <a:effectLst/>
                <a:latin typeface="Times New Roman" panose="02020603050405020304" pitchFamily="18" charset="0"/>
                <a:ea typeface="Times New Roman" panose="02020603050405020304" pitchFamily="18" charset="0"/>
              </a:rPr>
              <a:t> </a:t>
            </a:r>
            <a:r>
              <a:rPr lang="en-US" sz="1100" i="1" dirty="0">
                <a:solidFill>
                  <a:srgbClr val="000000"/>
                </a:solidFill>
                <a:effectLst/>
                <a:latin typeface="Times New Roman" panose="02020603050405020304" pitchFamily="18" charset="0"/>
                <a:ea typeface="Times New Roman" panose="02020603050405020304" pitchFamily="18" charset="0"/>
              </a:rPr>
              <a:t>[I Kings 16:18:</a:t>
            </a:r>
            <a:r>
              <a:rPr lang="en-US" sz="1100" dirty="0">
                <a:solidFill>
                  <a:srgbClr val="000000"/>
                </a:solidFill>
                <a:effectLst/>
                <a:latin typeface="Times New Roman" panose="02020603050405020304" pitchFamily="18" charset="0"/>
                <a:ea typeface="Times New Roman" panose="02020603050405020304" pitchFamily="18" charset="0"/>
              </a:rPr>
              <a:t> brought down a house upon himself]; Ahithophel &amp; Judas </a:t>
            </a:r>
            <a:r>
              <a:rPr lang="en-US" sz="1100" i="1" dirty="0">
                <a:solidFill>
                  <a:srgbClr val="000000"/>
                </a:solidFill>
                <a:effectLst/>
                <a:latin typeface="Times New Roman" panose="02020603050405020304" pitchFamily="18" charset="0"/>
                <a:ea typeface="Times New Roman" panose="02020603050405020304" pitchFamily="18" charset="0"/>
              </a:rPr>
              <a:t>[II Samuel 17:23; Mt. 27:5]</a:t>
            </a:r>
            <a:r>
              <a:rPr lang="en-US" sz="1100" dirty="0">
                <a:solidFill>
                  <a:srgbClr val="000000"/>
                </a:solidFill>
                <a:effectLst/>
                <a:latin typeface="Times New Roman" panose="02020603050405020304" pitchFamily="18" charset="0"/>
                <a:ea typeface="Times New Roman" panose="02020603050405020304" pitchFamily="18" charset="0"/>
              </a:rPr>
              <a:t>). </a:t>
            </a:r>
            <a:r>
              <a:rPr lang="en-US" sz="1100" b="1" i="1" u="sng" dirty="0">
                <a:solidFill>
                  <a:srgbClr val="000000"/>
                </a:solidFill>
                <a:effectLst/>
                <a:latin typeface="Times New Roman" panose="02020603050405020304" pitchFamily="18" charset="0"/>
                <a:ea typeface="Times New Roman" panose="02020603050405020304" pitchFamily="18" charset="0"/>
              </a:rPr>
              <a:t>Some count Samson but his death was an act of war [Judges 16:30], making it 5 suicides!</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Ahithophel’s suicide reminds of us of Judas, who also committed suicide after betraying the Son of God, who was also the Son of David, </a:t>
            </a:r>
            <a:r>
              <a:rPr lang="en-US" sz="1100" i="1" dirty="0">
                <a:solidFill>
                  <a:srgbClr val="000000"/>
                </a:solidFill>
                <a:effectLst/>
                <a:latin typeface="Times New Roman" panose="02020603050405020304" pitchFamily="18" charset="0"/>
                <a:ea typeface="Times New Roman" panose="02020603050405020304" pitchFamily="18" charset="0"/>
              </a:rPr>
              <a:t>both anointed by God! (NKJ: He “hanged himself” – II Samuel 17:23)</a:t>
            </a:r>
            <a:endParaRPr lang="en-US" sz="1200" dirty="0">
              <a:effectLst/>
              <a:latin typeface="Times New Roman" panose="02020603050405020304" pitchFamily="18" charset="0"/>
              <a:ea typeface="Times New Roman" panose="02020603050405020304" pitchFamily="18" charset="0"/>
            </a:endParaRPr>
          </a:p>
          <a:p>
            <a:pPr marL="2057400" marR="0" lvl="4" indent="-228600" algn="just">
              <a:spcBef>
                <a:spcPts val="0"/>
              </a:spcBef>
              <a:spcAft>
                <a:spcPts val="0"/>
              </a:spcAft>
              <a:buFont typeface="+mj-lt"/>
              <a:buAutoNum type="alphaL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both were trusted friends who betrayed their friend (II Samuel 15:31; Matthew 26:14–16).</a:t>
            </a:r>
            <a:endParaRPr lang="en-US" sz="1200" dirty="0">
              <a:effectLst/>
              <a:latin typeface="Times New Roman" panose="02020603050405020304" pitchFamily="18" charset="0"/>
              <a:ea typeface="Times New Roman" panose="02020603050405020304" pitchFamily="18" charset="0"/>
            </a:endParaRPr>
          </a:p>
          <a:p>
            <a:pPr marL="2057400" marR="0" lvl="4" indent="-228600" algn="just">
              <a:spcBef>
                <a:spcPts val="0"/>
              </a:spcBef>
              <a:spcAft>
                <a:spcPts val="0"/>
              </a:spcAft>
              <a:buFont typeface="+mj-lt"/>
              <a:buAutoNum type="alphaL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both sided with the enemy to plot their king’s death (II Samuel 17:1–4; Luke 22:2–6).</a:t>
            </a:r>
            <a:endParaRPr lang="en-US" sz="1200" dirty="0">
              <a:effectLst/>
              <a:latin typeface="Times New Roman" panose="02020603050405020304" pitchFamily="18" charset="0"/>
              <a:ea typeface="Times New Roman" panose="02020603050405020304" pitchFamily="18" charset="0"/>
            </a:endParaRPr>
          </a:p>
          <a:p>
            <a:pPr marL="2057400" marR="0" lvl="4" indent="-228600" algn="just">
              <a:spcBef>
                <a:spcPts val="0"/>
              </a:spcBef>
              <a:spcAft>
                <a:spcPts val="0"/>
              </a:spcAft>
              <a:buFont typeface="+mj-lt"/>
              <a:buAutoNum type="alphaL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both hanged themselves once the betrayal was complete (II Samuel 17:23; Matthew 27:5).</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With his great wisdom, Ahithophel knew Absalom was doomed to failure and didn’t want to be around to see it or face the consequences!</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2"/>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King David and his men were refreshed by “gifts” given to them – </a:t>
            </a:r>
            <a:r>
              <a:rPr lang="en-US" sz="1100" i="1" dirty="0">
                <a:solidFill>
                  <a:srgbClr val="000000"/>
                </a:solidFill>
                <a:effectLst/>
                <a:latin typeface="Times New Roman" panose="02020603050405020304" pitchFamily="18" charset="0"/>
                <a:ea typeface="Times New Roman" panose="02020603050405020304" pitchFamily="18" charset="0"/>
              </a:rPr>
              <a:t>II Samuel 17:27-29</a:t>
            </a:r>
            <a:endParaRPr lang="en-US"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Hushai’s counsel gave David time; and Ammonites and </a:t>
            </a:r>
            <a:r>
              <a:rPr lang="en-US" sz="1100" dirty="0" err="1">
                <a:solidFill>
                  <a:srgbClr val="000000"/>
                </a:solidFill>
                <a:effectLst/>
                <a:latin typeface="Times New Roman" panose="02020603050405020304" pitchFamily="18" charset="0"/>
                <a:ea typeface="Times New Roman" panose="02020603050405020304" pitchFamily="18" charset="0"/>
              </a:rPr>
              <a:t>Gileadites</a:t>
            </a:r>
            <a:r>
              <a:rPr lang="en-US" sz="1100" dirty="0">
                <a:solidFill>
                  <a:srgbClr val="000000"/>
                </a:solidFill>
                <a:effectLst/>
                <a:latin typeface="Times New Roman" panose="02020603050405020304" pitchFamily="18" charset="0"/>
                <a:ea typeface="Times New Roman" panose="02020603050405020304" pitchFamily="18" charset="0"/>
              </a:rPr>
              <a:t> (Tribe of Manasseh) came to David in the wilderness with gifts of food.</a:t>
            </a:r>
            <a:endParaRPr lang="en-US"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said, “The people are hungry and weary and thirsty in the wilderness.”</a:t>
            </a:r>
            <a:endParaRPr lang="en-US"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This meant a lot to David: On his deathbed, David remembered Barzillai's kindness and reminded Solomon to care for his children </a:t>
            </a:r>
            <a:r>
              <a:rPr lang="en-US" sz="1100" i="1" dirty="0">
                <a:solidFill>
                  <a:srgbClr val="000000"/>
                </a:solidFill>
                <a:effectLst/>
                <a:latin typeface="Times New Roman" panose="02020603050405020304" pitchFamily="18" charset="0"/>
                <a:ea typeface="Times New Roman" panose="02020603050405020304" pitchFamily="18" charset="0"/>
              </a:rPr>
              <a:t>(I Kings 2:7).</a:t>
            </a:r>
          </a:p>
          <a:p>
            <a:pPr marL="342900" marR="0" lvl="0" indent="-342900" algn="just">
              <a:spcBef>
                <a:spcPts val="0"/>
              </a:spcBef>
              <a:spcAft>
                <a:spcPts val="0"/>
              </a:spcAft>
              <a:buFont typeface="+mj-lt"/>
              <a:buAutoNum type="alphaUcPeriod" startAt="2"/>
              <a:tabLst>
                <a:tab pos="914400" algn="l"/>
              </a:tabLst>
            </a:pPr>
            <a:r>
              <a:rPr lang="en-US" sz="1100" i="1" dirty="0">
                <a:solidFill>
                  <a:srgbClr val="000000"/>
                </a:solidFill>
                <a:effectLst/>
                <a:latin typeface="Times New Roman" panose="02020603050405020304" pitchFamily="18" charset="0"/>
                <a:ea typeface="Times New Roman" panose="02020603050405020304" pitchFamily="18" charset="0"/>
              </a:rPr>
              <a:t>II Samuel 18:</a:t>
            </a:r>
            <a:r>
              <a:rPr lang="en-US" sz="1100" dirty="0">
                <a:solidFill>
                  <a:srgbClr val="000000"/>
                </a:solidFill>
                <a:effectLst/>
                <a:latin typeface="Times New Roman" panose="02020603050405020304" pitchFamily="18" charset="0"/>
                <a:ea typeface="Times New Roman" panose="02020603050405020304" pitchFamily="18" charset="0"/>
              </a:rPr>
              <a:t> King David’s victory over Absalom’s rebellion </a:t>
            </a:r>
            <a:r>
              <a:rPr lang="en-US" sz="1100" i="1" dirty="0">
                <a:solidFill>
                  <a:srgbClr val="000000"/>
                </a:solidFill>
                <a:effectLst/>
                <a:latin typeface="Times New Roman" panose="02020603050405020304" pitchFamily="18" charset="0"/>
                <a:ea typeface="Times New Roman" panose="02020603050405020304" pitchFamily="18" charset="0"/>
              </a:rPr>
              <a:t>(CIA: “The Pay Off”)</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God answered David’s prayer and saved him through his friend, Hushai, a secret agent who was loyal, wise, and trustworthy to David.</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David and his men being allowed time to be refreshed and rested was Absalom’s undoing!</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Divine Providence:</a:t>
            </a:r>
            <a:r>
              <a:rPr lang="en-US" sz="1100" dirty="0">
                <a:solidFill>
                  <a:srgbClr val="000000"/>
                </a:solidFill>
                <a:effectLst/>
                <a:latin typeface="Times New Roman" panose="02020603050405020304" pitchFamily="18" charset="0"/>
                <a:ea typeface="Times New Roman" panose="02020603050405020304" pitchFamily="18" charset="0"/>
              </a:rPr>
              <a:t> The narrative illustrates the concept of divine providence, where God’s hand is seen in the unfolding events.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pPr>
            <a:r>
              <a:rPr lang="en-US" sz="1100" dirty="0">
                <a:solidFill>
                  <a:srgbClr val="000000"/>
                </a:solidFill>
                <a:effectLst/>
                <a:latin typeface="Times New Roman" panose="02020603050405020304" pitchFamily="18" charset="0"/>
                <a:ea typeface="Times New Roman" panose="02020603050405020304" pitchFamily="18" charset="0"/>
              </a:rPr>
              <a:t>The Scripture notes that the Lord had purposed to thwart the good counsel of Ahithophel through Hushai’s advice, which ultimately led to Absalom’s downfall (II Samuel 17:14).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pPr>
            <a:r>
              <a:rPr lang="en-US" sz="1100" dirty="0">
                <a:solidFill>
                  <a:srgbClr val="000000"/>
                </a:solidFill>
                <a:effectLst/>
                <a:latin typeface="Times New Roman" panose="02020603050405020304" pitchFamily="18" charset="0"/>
                <a:ea typeface="Times New Roman" panose="02020603050405020304" pitchFamily="18" charset="0"/>
              </a:rPr>
              <a:t>This confirms that God can work through individuals to fulfill His divine will.</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2662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p>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“Capturing the Dupe”</a:t>
            </a:r>
          </a:p>
          <a:p>
            <a:pPr marL="342900" marR="0" lvl="0" indent="-342900">
              <a:spcBef>
                <a:spcPts val="0"/>
              </a:spcBef>
              <a:spcAft>
                <a:spcPts val="0"/>
              </a:spcAft>
              <a:buFont typeface="+mj-lt"/>
              <a:buAutoNum type="romanUcPeriod"/>
              <a:tabLst>
                <a:tab pos="685800" algn="l"/>
              </a:tabLst>
            </a:pPr>
            <a:r>
              <a:rPr lang="en-US" sz="1400" b="1" dirty="0">
                <a:solidFill>
                  <a:srgbClr val="000000"/>
                </a:solidFill>
                <a:effectLst/>
                <a:latin typeface="Times New Roman" panose="02020603050405020304" pitchFamily="18" charset="0"/>
              </a:rPr>
              <a:t>“The Influence Operation”</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Espionage Action”</a:t>
            </a:r>
          </a:p>
          <a:p>
            <a:pPr marL="742950" marR="0" lvl="1" indent="-285750">
              <a:spcBef>
                <a:spcPts val="0"/>
              </a:spcBef>
              <a:spcAft>
                <a:spcPts val="0"/>
              </a:spcAft>
              <a:buSzPts val="1100"/>
              <a:buFont typeface="+mj-lt"/>
              <a:buAutoNum type="alphaUcPeriod"/>
              <a:tabLst>
                <a:tab pos="571500" algn="l"/>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II Samuel 17:15-22: “The Espionage Action” </a:t>
            </a:r>
            <a:r>
              <a:rPr lang="en-US" sz="1100" i="1" dirty="0">
                <a:solidFill>
                  <a:srgbClr val="000000"/>
                </a:solidFill>
                <a:effectLst/>
                <a:latin typeface="Times New Roman" panose="02020603050405020304" pitchFamily="18" charset="0"/>
                <a:ea typeface="Times New Roman" panose="02020603050405020304" pitchFamily="18" charset="0"/>
              </a:rPr>
              <a:t>(labeled as such by the CIA)</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 was heroic in that he laid his life on the line for his friend – One slip and Hushai would have been a dead man!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 “Cloak and Dagger” part of the mission: Once the deception worked, the info still needed to get to David – and here we see the secret mission unfold, complete with secret messages, lies, and spies!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 utilized David’s network of spies through the sons of Zadok and Abiathar the priests </a:t>
            </a:r>
            <a:r>
              <a:rPr lang="en-US" sz="1100" i="1" dirty="0">
                <a:solidFill>
                  <a:srgbClr val="000000"/>
                </a:solidFill>
                <a:effectLst/>
                <a:latin typeface="Times New Roman" panose="02020603050405020304" pitchFamily="18" charset="0"/>
                <a:ea typeface="Times New Roman" panose="02020603050405020304" pitchFamily="18" charset="0"/>
              </a:rPr>
              <a:t>(II Samuel 15:24-29), </a:t>
            </a:r>
            <a:r>
              <a:rPr lang="en-US" sz="1100" dirty="0">
                <a:solidFill>
                  <a:srgbClr val="000000"/>
                </a:solidFill>
                <a:effectLst/>
                <a:latin typeface="Times New Roman" panose="02020603050405020304" pitchFamily="18" charset="0"/>
                <a:ea typeface="Times New Roman" panose="02020603050405020304" pitchFamily="18" charset="0"/>
              </a:rPr>
              <a:t>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David was blessed in that he had a few people who were willing to take a chance to help him in his time of need. He had Hushai, Zadok, Abiathar, their two sons 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 an unknown girl who took a message (17:17), and an unnamed woman who hid 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 as they carried a message to David and lied to Absalom’s men to save them (17:18-21).</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All of the deception adds to the intensity of the account, and reminds us that sin causes strife and danger even in the lives of the righteous.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b="1" dirty="0">
                <a:effectLst/>
                <a:latin typeface="Times New Roman" panose="02020603050405020304" pitchFamily="18" charset="0"/>
                <a:ea typeface="Times New Roman" panose="02020603050405020304" pitchFamily="18" charset="0"/>
              </a:rPr>
              <a:t>Loyalty and Sacrifice:</a:t>
            </a:r>
            <a:r>
              <a:rPr lang="en-US" sz="1100" dirty="0">
                <a:effectLst/>
                <a:latin typeface="Times New Roman" panose="02020603050405020304" pitchFamily="18" charset="0"/>
                <a:ea typeface="Times New Roman" panose="02020603050405020304" pitchFamily="18" charset="0"/>
              </a:rPr>
              <a:t> Hushai’s actions reflect deep loyalty to King David.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571500" algn="l"/>
                <a:tab pos="1828800" algn="l"/>
              </a:tabLst>
            </a:pPr>
            <a:r>
              <a:rPr lang="en-US" sz="1100" dirty="0">
                <a:effectLst/>
                <a:latin typeface="Times New Roman" panose="02020603050405020304" pitchFamily="18" charset="0"/>
                <a:ea typeface="Times New Roman" panose="02020603050405020304" pitchFamily="18" charset="0"/>
              </a:rPr>
              <a:t>Despite the risk to his own life, he chose to infiltrate Absalom’s council and act as a double agent.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571500" algn="l"/>
                <a:tab pos="1828800" algn="l"/>
              </a:tabLst>
            </a:pPr>
            <a:r>
              <a:rPr lang="en-US" sz="1100" dirty="0">
                <a:effectLst/>
                <a:latin typeface="Times New Roman" panose="02020603050405020304" pitchFamily="18" charset="0"/>
                <a:ea typeface="Times New Roman" panose="02020603050405020304" pitchFamily="18" charset="0"/>
              </a:rPr>
              <a:t>His willingness to sacrifice his safety for the sake of David’s kingdom underscores the value of loyalty and self-sacrifice.</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2"/>
              <a:tabLst>
                <a:tab pos="914400" algn="l"/>
              </a:tabLst>
            </a:pPr>
            <a:r>
              <a:rPr lang="en-US" sz="1100" b="1" dirty="0">
                <a:solidFill>
                  <a:srgbClr val="000000"/>
                </a:solidFill>
                <a:effectLst/>
                <a:latin typeface="Times New Roman" panose="02020603050405020304" pitchFamily="18" charset="0"/>
                <a:ea typeface="Times New Roman" panose="02020603050405020304" pitchFamily="18" charset="0"/>
              </a:rPr>
              <a:t>Application:</a:t>
            </a:r>
            <a:r>
              <a:rPr lang="en-US" sz="1100" dirty="0">
                <a:solidFill>
                  <a:srgbClr val="000000"/>
                </a:solidFill>
                <a:effectLst/>
                <a:latin typeface="Times New Roman" panose="02020603050405020304" pitchFamily="18" charset="0"/>
                <a:ea typeface="Times New Roman" panose="02020603050405020304" pitchFamily="18" charset="0"/>
              </a:rPr>
              <a:t> Saints need to be honest and speak the truth in love (Ephesians 4:15, 25).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Though these individuals are not condoned or condemned in Scripture, their sins are in other places, but God worked it all out for David’s good (Rom. 8:28).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Saints are to be loyal and true to the King and be willing to sacrifice.</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Revelation 2:10:</a:t>
            </a:r>
            <a:r>
              <a:rPr lang="en-US" sz="1100" dirty="0">
                <a:solidFill>
                  <a:srgbClr val="000000"/>
                </a:solidFill>
                <a:effectLst/>
                <a:latin typeface="Times New Roman" panose="02020603050405020304" pitchFamily="18" charset="0"/>
                <a:ea typeface="Times New Roman" panose="02020603050405020304" pitchFamily="18" charset="0"/>
              </a:rPr>
              <a:t> To the church at Smyrna, Jesus said, “Do not fear what you are about to suffer. Behold, the devil is about to cast some of you into prison, so that you will be tested, and you will have tribulation for ten days. Be faithful until death, and I will give you the crown of life.”</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Revelation 2:13:</a:t>
            </a:r>
            <a:r>
              <a:rPr lang="en-US" sz="1100" dirty="0">
                <a:solidFill>
                  <a:srgbClr val="000000"/>
                </a:solidFill>
                <a:effectLst/>
                <a:latin typeface="Times New Roman" panose="02020603050405020304" pitchFamily="18" charset="0"/>
                <a:ea typeface="Times New Roman" panose="02020603050405020304" pitchFamily="18" charset="0"/>
              </a:rPr>
              <a:t> To the church at Pergamum, Jesus said, “I know where you dwell, where Satan's throne is; and you hold fast My name, and did not deny My faith even in the days of Antipas, My witness, My faithful one, who was killed among you, where Satan dwells.”</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Saints are required to remain loyal to Christ and be willing to sacrifice, if necessary, as Antipas did and the saints at Smyrna were to do! </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2"/>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II Samuel 17:23: When Ahithophel saw his counsel was not heeded, he hanged himself!</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One of 5 recorded suicides in the Scriptures (King Saul and his unnamed armor-bearer </a:t>
            </a:r>
            <a:r>
              <a:rPr lang="en-US" sz="1100" i="1" dirty="0">
                <a:solidFill>
                  <a:srgbClr val="000000"/>
                </a:solidFill>
                <a:effectLst/>
                <a:latin typeface="Times New Roman" panose="02020603050405020304" pitchFamily="18" charset="0"/>
                <a:ea typeface="Times New Roman" panose="02020603050405020304" pitchFamily="18" charset="0"/>
              </a:rPr>
              <a:t>[I Samuel 31:4-5];</a:t>
            </a:r>
            <a:r>
              <a:rPr lang="en-US" sz="1100" dirty="0">
                <a:solidFill>
                  <a:srgbClr val="000000"/>
                </a:solidFill>
                <a:effectLst/>
                <a:latin typeface="Times New Roman" panose="02020603050405020304" pitchFamily="18" charset="0"/>
                <a:ea typeface="Times New Roman" panose="02020603050405020304" pitchFamily="18" charset="0"/>
              </a:rPr>
              <a:t> </a:t>
            </a:r>
            <a:r>
              <a:rPr lang="en-US" sz="1100" dirty="0" err="1">
                <a:solidFill>
                  <a:srgbClr val="000000"/>
                </a:solidFill>
                <a:effectLst/>
                <a:latin typeface="Times New Roman" panose="02020603050405020304" pitchFamily="18" charset="0"/>
                <a:ea typeface="Times New Roman" panose="02020603050405020304" pitchFamily="18" charset="0"/>
              </a:rPr>
              <a:t>Zimri</a:t>
            </a:r>
            <a:r>
              <a:rPr lang="en-US" sz="1100" dirty="0">
                <a:solidFill>
                  <a:srgbClr val="000000"/>
                </a:solidFill>
                <a:effectLst/>
                <a:latin typeface="Times New Roman" panose="02020603050405020304" pitchFamily="18" charset="0"/>
                <a:ea typeface="Times New Roman" panose="02020603050405020304" pitchFamily="18" charset="0"/>
              </a:rPr>
              <a:t> </a:t>
            </a:r>
            <a:r>
              <a:rPr lang="en-US" sz="1100" i="1" dirty="0">
                <a:solidFill>
                  <a:srgbClr val="000000"/>
                </a:solidFill>
                <a:effectLst/>
                <a:latin typeface="Times New Roman" panose="02020603050405020304" pitchFamily="18" charset="0"/>
                <a:ea typeface="Times New Roman" panose="02020603050405020304" pitchFamily="18" charset="0"/>
              </a:rPr>
              <a:t>[I Kings 16:18:</a:t>
            </a:r>
            <a:r>
              <a:rPr lang="en-US" sz="1100" dirty="0">
                <a:solidFill>
                  <a:srgbClr val="000000"/>
                </a:solidFill>
                <a:effectLst/>
                <a:latin typeface="Times New Roman" panose="02020603050405020304" pitchFamily="18" charset="0"/>
                <a:ea typeface="Times New Roman" panose="02020603050405020304" pitchFamily="18" charset="0"/>
              </a:rPr>
              <a:t> brought down a house upon himself]; Ahithophel &amp; Judas </a:t>
            </a:r>
            <a:r>
              <a:rPr lang="en-US" sz="1100" i="1" dirty="0">
                <a:solidFill>
                  <a:srgbClr val="000000"/>
                </a:solidFill>
                <a:effectLst/>
                <a:latin typeface="Times New Roman" panose="02020603050405020304" pitchFamily="18" charset="0"/>
                <a:ea typeface="Times New Roman" panose="02020603050405020304" pitchFamily="18" charset="0"/>
              </a:rPr>
              <a:t>[II Samuel 17:23; Mt. 27:5]</a:t>
            </a:r>
            <a:r>
              <a:rPr lang="en-US" sz="1100" dirty="0">
                <a:solidFill>
                  <a:srgbClr val="000000"/>
                </a:solidFill>
                <a:effectLst/>
                <a:latin typeface="Times New Roman" panose="02020603050405020304" pitchFamily="18" charset="0"/>
                <a:ea typeface="Times New Roman" panose="02020603050405020304" pitchFamily="18" charset="0"/>
              </a:rPr>
              <a:t>). </a:t>
            </a:r>
            <a:r>
              <a:rPr lang="en-US" sz="1100" b="1" i="1" u="sng" dirty="0">
                <a:solidFill>
                  <a:srgbClr val="000000"/>
                </a:solidFill>
                <a:effectLst/>
                <a:latin typeface="Times New Roman" panose="02020603050405020304" pitchFamily="18" charset="0"/>
                <a:ea typeface="Times New Roman" panose="02020603050405020304" pitchFamily="18" charset="0"/>
              </a:rPr>
              <a:t>Some count Samson but his death was an act of war [Judges 16:30], making it 5 suicides!</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Ahithophel’s suicide reminds of us of Judas, who also committed suicide after betraying the Son of God, who was also the Son of David, </a:t>
            </a:r>
            <a:r>
              <a:rPr lang="en-US" sz="1100" i="1" dirty="0">
                <a:solidFill>
                  <a:srgbClr val="000000"/>
                </a:solidFill>
                <a:effectLst/>
                <a:latin typeface="Times New Roman" panose="02020603050405020304" pitchFamily="18" charset="0"/>
                <a:ea typeface="Times New Roman" panose="02020603050405020304" pitchFamily="18" charset="0"/>
              </a:rPr>
              <a:t>both anointed by God! (NKJ: He “hanged himself” – II Samuel 17:23)</a:t>
            </a:r>
            <a:endParaRPr lang="en-US" sz="1200" dirty="0">
              <a:effectLst/>
              <a:latin typeface="Times New Roman" panose="02020603050405020304" pitchFamily="18" charset="0"/>
              <a:ea typeface="Times New Roman" panose="02020603050405020304" pitchFamily="18" charset="0"/>
            </a:endParaRPr>
          </a:p>
          <a:p>
            <a:pPr marL="2057400" marR="0" lvl="4" indent="-228600" algn="just">
              <a:spcBef>
                <a:spcPts val="0"/>
              </a:spcBef>
              <a:spcAft>
                <a:spcPts val="0"/>
              </a:spcAft>
              <a:buFont typeface="+mj-lt"/>
              <a:buAutoNum type="alphaL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both were trusted friends who betrayed their friend (II Samuel 15:31; Matthew 26:14–16).</a:t>
            </a:r>
            <a:endParaRPr lang="en-US" sz="1200" dirty="0">
              <a:effectLst/>
              <a:latin typeface="Times New Roman" panose="02020603050405020304" pitchFamily="18" charset="0"/>
              <a:ea typeface="Times New Roman" panose="02020603050405020304" pitchFamily="18" charset="0"/>
            </a:endParaRPr>
          </a:p>
          <a:p>
            <a:pPr marL="2057400" marR="0" lvl="4" indent="-228600" algn="just">
              <a:spcBef>
                <a:spcPts val="0"/>
              </a:spcBef>
              <a:spcAft>
                <a:spcPts val="0"/>
              </a:spcAft>
              <a:buFont typeface="+mj-lt"/>
              <a:buAutoNum type="alphaL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both sided with the enemy to plot their king’s death (II Samuel 17:1–4; Luke 22:2–6).</a:t>
            </a:r>
            <a:endParaRPr lang="en-US" sz="1200" dirty="0">
              <a:effectLst/>
              <a:latin typeface="Times New Roman" panose="02020603050405020304" pitchFamily="18" charset="0"/>
              <a:ea typeface="Times New Roman" panose="02020603050405020304" pitchFamily="18" charset="0"/>
            </a:endParaRPr>
          </a:p>
          <a:p>
            <a:pPr marL="2057400" marR="0" lvl="4" indent="-228600" algn="just">
              <a:spcBef>
                <a:spcPts val="0"/>
              </a:spcBef>
              <a:spcAft>
                <a:spcPts val="0"/>
              </a:spcAft>
              <a:buFont typeface="+mj-lt"/>
              <a:buAutoNum type="alphaL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both hanged themselves once the betrayal was complete (II Samuel 17:23; Matthew 27:5).</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With his great wisdom, Ahithophel knew Absalom was doomed to failure and didn’t want to be around to see it or face the consequences!</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2"/>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King David and his men were refreshed by “gifts” given to them – </a:t>
            </a:r>
            <a:r>
              <a:rPr lang="en-US" sz="1100" i="1" dirty="0">
                <a:solidFill>
                  <a:srgbClr val="000000"/>
                </a:solidFill>
                <a:effectLst/>
                <a:latin typeface="Times New Roman" panose="02020603050405020304" pitchFamily="18" charset="0"/>
                <a:ea typeface="Times New Roman" panose="02020603050405020304" pitchFamily="18" charset="0"/>
              </a:rPr>
              <a:t>II Samuel 17:27-29</a:t>
            </a:r>
            <a:endParaRPr lang="en-US"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Hushai’s counsel gave David time; and Ammonites and </a:t>
            </a:r>
            <a:r>
              <a:rPr lang="en-US" sz="1100" dirty="0" err="1">
                <a:solidFill>
                  <a:srgbClr val="000000"/>
                </a:solidFill>
                <a:effectLst/>
                <a:latin typeface="Times New Roman" panose="02020603050405020304" pitchFamily="18" charset="0"/>
                <a:ea typeface="Times New Roman" panose="02020603050405020304" pitchFamily="18" charset="0"/>
              </a:rPr>
              <a:t>Gileadites</a:t>
            </a:r>
            <a:r>
              <a:rPr lang="en-US" sz="1100" dirty="0">
                <a:solidFill>
                  <a:srgbClr val="000000"/>
                </a:solidFill>
                <a:effectLst/>
                <a:latin typeface="Times New Roman" panose="02020603050405020304" pitchFamily="18" charset="0"/>
                <a:ea typeface="Times New Roman" panose="02020603050405020304" pitchFamily="18" charset="0"/>
              </a:rPr>
              <a:t> (Tribe of Manasseh) came to David in the wilderness with gifts of food.</a:t>
            </a:r>
            <a:endParaRPr lang="en-US"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said, “The people are hungry and weary and thirsty in the wilderness.”</a:t>
            </a:r>
            <a:endParaRPr lang="en-US"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This meant a lot to David: On his deathbed, David remembered Barzillai's kindness and reminded Solomon to care for his children </a:t>
            </a:r>
            <a:r>
              <a:rPr lang="en-US" sz="1100" i="1" dirty="0">
                <a:solidFill>
                  <a:srgbClr val="000000"/>
                </a:solidFill>
                <a:effectLst/>
                <a:latin typeface="Times New Roman" panose="02020603050405020304" pitchFamily="18" charset="0"/>
                <a:ea typeface="Times New Roman" panose="02020603050405020304" pitchFamily="18" charset="0"/>
              </a:rPr>
              <a:t>(I Kings 2:7).</a:t>
            </a:r>
          </a:p>
          <a:p>
            <a:pPr marL="342900" marR="0" lvl="0" indent="-342900" algn="just">
              <a:spcBef>
                <a:spcPts val="0"/>
              </a:spcBef>
              <a:spcAft>
                <a:spcPts val="0"/>
              </a:spcAft>
              <a:buFont typeface="+mj-lt"/>
              <a:buAutoNum type="alphaUcPeriod" startAt="2"/>
              <a:tabLst>
                <a:tab pos="914400" algn="l"/>
              </a:tabLst>
            </a:pPr>
            <a:r>
              <a:rPr lang="en-US" sz="1100" i="1" dirty="0">
                <a:solidFill>
                  <a:srgbClr val="000000"/>
                </a:solidFill>
                <a:effectLst/>
                <a:latin typeface="Times New Roman" panose="02020603050405020304" pitchFamily="18" charset="0"/>
                <a:ea typeface="Times New Roman" panose="02020603050405020304" pitchFamily="18" charset="0"/>
              </a:rPr>
              <a:t>II Samuel 18:</a:t>
            </a:r>
            <a:r>
              <a:rPr lang="en-US" sz="1100" dirty="0">
                <a:solidFill>
                  <a:srgbClr val="000000"/>
                </a:solidFill>
                <a:effectLst/>
                <a:latin typeface="Times New Roman" panose="02020603050405020304" pitchFamily="18" charset="0"/>
                <a:ea typeface="Times New Roman" panose="02020603050405020304" pitchFamily="18" charset="0"/>
              </a:rPr>
              <a:t> King David’s victory over Absalom’s rebellion </a:t>
            </a:r>
            <a:r>
              <a:rPr lang="en-US" sz="1100" i="1" dirty="0">
                <a:solidFill>
                  <a:srgbClr val="000000"/>
                </a:solidFill>
                <a:effectLst/>
                <a:latin typeface="Times New Roman" panose="02020603050405020304" pitchFamily="18" charset="0"/>
                <a:ea typeface="Times New Roman" panose="02020603050405020304" pitchFamily="18" charset="0"/>
              </a:rPr>
              <a:t>(CIA: “The Pay Off”)</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God answered David’s prayer and saved him through his friend, Hushai, a secret agent who was loyal, wise, and trustworthy to David.</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David and his men being allowed time to be refreshed and rested was Absalom’s undoing!</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Divine Providence:</a:t>
            </a:r>
            <a:r>
              <a:rPr lang="en-US" sz="1100" dirty="0">
                <a:solidFill>
                  <a:srgbClr val="000000"/>
                </a:solidFill>
                <a:effectLst/>
                <a:latin typeface="Times New Roman" panose="02020603050405020304" pitchFamily="18" charset="0"/>
                <a:ea typeface="Times New Roman" panose="02020603050405020304" pitchFamily="18" charset="0"/>
              </a:rPr>
              <a:t> The narrative illustrates the concept of divine providence, where God’s hand is seen in the unfolding events.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pPr>
            <a:r>
              <a:rPr lang="en-US" sz="1100" dirty="0">
                <a:solidFill>
                  <a:srgbClr val="000000"/>
                </a:solidFill>
                <a:effectLst/>
                <a:latin typeface="Times New Roman" panose="02020603050405020304" pitchFamily="18" charset="0"/>
                <a:ea typeface="Times New Roman" panose="02020603050405020304" pitchFamily="18" charset="0"/>
              </a:rPr>
              <a:t>The Scripture notes that the Lord had purposed to thwart the good counsel of Ahithophel through Hushai’s advice, which ultimately led to Absalom’s downfall (II Samuel 17:14).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pPr>
            <a:r>
              <a:rPr lang="en-US" sz="1100" dirty="0">
                <a:solidFill>
                  <a:srgbClr val="000000"/>
                </a:solidFill>
                <a:effectLst/>
                <a:latin typeface="Times New Roman" panose="02020603050405020304" pitchFamily="18" charset="0"/>
                <a:ea typeface="Times New Roman" panose="02020603050405020304" pitchFamily="18" charset="0"/>
              </a:rPr>
              <a:t>This confirms that God can work through individuals to fulfill His divine will.</a:t>
            </a:r>
          </a:p>
          <a:p>
            <a:pPr marL="342900" marR="0" lvl="0" indent="-342900" algn="just">
              <a:spcBef>
                <a:spcPts val="0"/>
              </a:spcBef>
              <a:spcAft>
                <a:spcPts val="0"/>
              </a:spcAft>
              <a:buFont typeface="+mj-lt"/>
              <a:buAutoNum type="alphaUcPeriod" startAt="2"/>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 Chronicles 27:33: In David’s impressive cabinet, Hushai is listed as the king’s friend. What did Hushai do?</a:t>
            </a:r>
            <a:endParaRPr lang="en-US" sz="11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He chose the Lord’s anointed over the usurper and put his life on the line for his friend! </a:t>
            </a:r>
            <a:r>
              <a:rPr lang="en-US" sz="1100" i="1" dirty="0">
                <a:solidFill>
                  <a:srgbClr val="000000"/>
                </a:solidFill>
                <a:effectLst/>
                <a:latin typeface="Times New Roman" panose="02020603050405020304" pitchFamily="18" charset="0"/>
                <a:ea typeface="Times New Roman" panose="02020603050405020304" pitchFamily="18" charset="0"/>
              </a:rPr>
              <a:t>(Trustworthiness is a needed trait in a spy – CIA)</a:t>
            </a:r>
            <a:endParaRPr lang="en-US" sz="1100" dirty="0">
              <a:effectLst/>
              <a:latin typeface="Times New Roman" panose="02020603050405020304" pitchFamily="18" charset="0"/>
              <a:ea typeface="Times New Roman" panose="02020603050405020304" pitchFamily="18" charset="0"/>
            </a:endParaRPr>
          </a:p>
          <a:p>
            <a:pPr marL="0" marR="0" lvl="0" indent="0" algn="just">
              <a:spcBef>
                <a:spcPts val="0"/>
              </a:spcBef>
              <a:spcAft>
                <a:spcPts val="0"/>
              </a:spcAft>
              <a:buFont typeface="+mj-lt"/>
              <a:buNone/>
            </a:pP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82270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p>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“Capturing the Dupe”</a:t>
            </a:r>
          </a:p>
          <a:p>
            <a:pPr marL="342900" marR="0" lvl="0" indent="-342900">
              <a:spcBef>
                <a:spcPts val="0"/>
              </a:spcBef>
              <a:spcAft>
                <a:spcPts val="0"/>
              </a:spcAft>
              <a:buFont typeface="+mj-lt"/>
              <a:buAutoNum type="romanUcPeriod"/>
              <a:tabLst>
                <a:tab pos="685800" algn="l"/>
              </a:tabLst>
            </a:pPr>
            <a:r>
              <a:rPr lang="en-US" sz="1400" b="1" dirty="0">
                <a:solidFill>
                  <a:srgbClr val="000000"/>
                </a:solidFill>
                <a:effectLst/>
                <a:latin typeface="Times New Roman" panose="02020603050405020304" pitchFamily="18" charset="0"/>
              </a:rPr>
              <a:t>“The Influence Operation”</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“The Espionage Action”</a:t>
            </a:r>
          </a:p>
          <a:p>
            <a:pPr marL="742950" marR="0" lvl="1" indent="-285750">
              <a:spcBef>
                <a:spcPts val="0"/>
              </a:spcBef>
              <a:spcAft>
                <a:spcPts val="0"/>
              </a:spcAft>
              <a:buSzPts val="1100"/>
              <a:buFont typeface="+mj-lt"/>
              <a:buAutoNum type="alphaUcPeriod"/>
              <a:tabLst>
                <a:tab pos="571500" algn="l"/>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II Samuel 17:15-22: “The Espionage Action” </a:t>
            </a:r>
            <a:r>
              <a:rPr lang="en-US" sz="1100" i="1" dirty="0">
                <a:solidFill>
                  <a:srgbClr val="000000"/>
                </a:solidFill>
                <a:effectLst/>
                <a:latin typeface="Times New Roman" panose="02020603050405020304" pitchFamily="18" charset="0"/>
                <a:ea typeface="Times New Roman" panose="02020603050405020304" pitchFamily="18" charset="0"/>
              </a:rPr>
              <a:t>(labeled as such by the CIA)</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 was heroic in that he laid his life on the line for his friend – One slip and Hushai would have been a dead man!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 “Cloak and Dagger” part of the mission: Once the deception worked, the info still needed to get to David – and here we see the secret mission unfold, complete with secret messages, lies, and spies!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 utilized David’s network of spies through the sons of Zadok and Abiathar the priests </a:t>
            </a:r>
            <a:r>
              <a:rPr lang="en-US" sz="1100" i="1" dirty="0">
                <a:solidFill>
                  <a:srgbClr val="000000"/>
                </a:solidFill>
                <a:effectLst/>
                <a:latin typeface="Times New Roman" panose="02020603050405020304" pitchFamily="18" charset="0"/>
                <a:ea typeface="Times New Roman" panose="02020603050405020304" pitchFamily="18" charset="0"/>
              </a:rPr>
              <a:t>(II Samuel 15:24-29), </a:t>
            </a:r>
            <a:r>
              <a:rPr lang="en-US" sz="1100" dirty="0">
                <a:solidFill>
                  <a:srgbClr val="000000"/>
                </a:solidFill>
                <a:effectLst/>
                <a:latin typeface="Times New Roman" panose="02020603050405020304" pitchFamily="18" charset="0"/>
                <a:ea typeface="Times New Roman" panose="02020603050405020304" pitchFamily="18" charset="0"/>
              </a:rPr>
              <a:t>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David was blessed in that he had a few people who were willing to take a chance to help him in his time of need. He had Hushai, Zadok, Abiathar, their two sons 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 an unknown girl who took a message (17:17), and an unnamed woman who hid Jonathan and </a:t>
            </a:r>
            <a:r>
              <a:rPr lang="en-US" sz="1100" dirty="0" err="1">
                <a:solidFill>
                  <a:srgbClr val="000000"/>
                </a:solidFill>
                <a:effectLst/>
                <a:latin typeface="Times New Roman" panose="02020603050405020304" pitchFamily="18" charset="0"/>
                <a:ea typeface="Times New Roman" panose="02020603050405020304" pitchFamily="18" charset="0"/>
              </a:rPr>
              <a:t>Ahimaaz</a:t>
            </a:r>
            <a:r>
              <a:rPr lang="en-US" sz="1100" dirty="0">
                <a:solidFill>
                  <a:srgbClr val="000000"/>
                </a:solidFill>
                <a:effectLst/>
                <a:latin typeface="Times New Roman" panose="02020603050405020304" pitchFamily="18" charset="0"/>
                <a:ea typeface="Times New Roman" panose="02020603050405020304" pitchFamily="18" charset="0"/>
              </a:rPr>
              <a:t> as they carried a message to David and lied to Absalom’s men to save them (17:18-21).</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All of the deception adds to the intensity of the account, and reminds us that sin causes strife and danger even in the lives of the righteous.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571500" algn="l"/>
                <a:tab pos="1485900" algn="l"/>
              </a:tabLst>
            </a:pPr>
            <a:r>
              <a:rPr lang="en-US" sz="1100" b="1" dirty="0">
                <a:effectLst/>
                <a:latin typeface="Times New Roman" panose="02020603050405020304" pitchFamily="18" charset="0"/>
                <a:ea typeface="Times New Roman" panose="02020603050405020304" pitchFamily="18" charset="0"/>
              </a:rPr>
              <a:t>Loyalty and Sacrifice:</a:t>
            </a:r>
            <a:r>
              <a:rPr lang="en-US" sz="1100" dirty="0">
                <a:effectLst/>
                <a:latin typeface="Times New Roman" panose="02020603050405020304" pitchFamily="18" charset="0"/>
                <a:ea typeface="Times New Roman" panose="02020603050405020304" pitchFamily="18" charset="0"/>
              </a:rPr>
              <a:t> Hushai’s actions reflect deep loyalty to King David.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571500" algn="l"/>
                <a:tab pos="1828800" algn="l"/>
              </a:tabLst>
            </a:pPr>
            <a:r>
              <a:rPr lang="en-US" sz="1100" dirty="0">
                <a:effectLst/>
                <a:latin typeface="Times New Roman" panose="02020603050405020304" pitchFamily="18" charset="0"/>
                <a:ea typeface="Times New Roman" panose="02020603050405020304" pitchFamily="18" charset="0"/>
              </a:rPr>
              <a:t>Despite the risk to his own life, he chose to infiltrate Absalom’s council and act as a double agent.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571500" algn="l"/>
                <a:tab pos="1828800" algn="l"/>
              </a:tabLst>
            </a:pPr>
            <a:r>
              <a:rPr lang="en-US" sz="1100" dirty="0">
                <a:effectLst/>
                <a:latin typeface="Times New Roman" panose="02020603050405020304" pitchFamily="18" charset="0"/>
                <a:ea typeface="Times New Roman" panose="02020603050405020304" pitchFamily="18" charset="0"/>
              </a:rPr>
              <a:t>His willingness to sacrifice his safety for the sake of David’s kingdom underscores the value of loyalty and self-sacrifice.</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2"/>
              <a:tabLst>
                <a:tab pos="914400" algn="l"/>
              </a:tabLst>
            </a:pPr>
            <a:r>
              <a:rPr lang="en-US" sz="1100" b="1" dirty="0">
                <a:solidFill>
                  <a:srgbClr val="000000"/>
                </a:solidFill>
                <a:effectLst/>
                <a:latin typeface="Times New Roman" panose="02020603050405020304" pitchFamily="18" charset="0"/>
                <a:ea typeface="Times New Roman" panose="02020603050405020304" pitchFamily="18" charset="0"/>
              </a:rPr>
              <a:t>Application:</a:t>
            </a:r>
            <a:r>
              <a:rPr lang="en-US" sz="1100" dirty="0">
                <a:solidFill>
                  <a:srgbClr val="000000"/>
                </a:solidFill>
                <a:effectLst/>
                <a:latin typeface="Times New Roman" panose="02020603050405020304" pitchFamily="18" charset="0"/>
                <a:ea typeface="Times New Roman" panose="02020603050405020304" pitchFamily="18" charset="0"/>
              </a:rPr>
              <a:t> Saints need to be honest and speak the truth in love (Ephesians 4:15, 25).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Though these individuals are not condoned or condemned in Scripture, their sins are in other places, but God worked it all out for David’s good (Rom. 8:28).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Saints are to be loyal and true to the King and be willing to sacrifice.</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Revelation 2:10:</a:t>
            </a:r>
            <a:r>
              <a:rPr lang="en-US" sz="1100" dirty="0">
                <a:solidFill>
                  <a:srgbClr val="000000"/>
                </a:solidFill>
                <a:effectLst/>
                <a:latin typeface="Times New Roman" panose="02020603050405020304" pitchFamily="18" charset="0"/>
                <a:ea typeface="Times New Roman" panose="02020603050405020304" pitchFamily="18" charset="0"/>
              </a:rPr>
              <a:t> To the church at Smyrna, Jesus said, “Do not fear what you are about to suffer. Behold, the devil is about to cast some of you into prison, so that you will be tested, and you will have tribulation for ten days. Be faithful until death, and I will give you the crown of life.”</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Revelation 2:13:</a:t>
            </a:r>
            <a:r>
              <a:rPr lang="en-US" sz="1100" dirty="0">
                <a:solidFill>
                  <a:srgbClr val="000000"/>
                </a:solidFill>
                <a:effectLst/>
                <a:latin typeface="Times New Roman" panose="02020603050405020304" pitchFamily="18" charset="0"/>
                <a:ea typeface="Times New Roman" panose="02020603050405020304" pitchFamily="18" charset="0"/>
              </a:rPr>
              <a:t> To the church at Pergamum, Jesus said, “I know where you dwell, where Satan's throne is; and you hold fast My name, and did not deny My faith even in the days of Antipas, My witness, My faithful one, who was killed among you, where Satan dwells.”</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Saints are required to remain loyal to Christ and be willing to sacrifice, if necessary, as Antipas did and the saints at Smyrna were to do! </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2"/>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II Samuel 17:23: When Ahithophel saw his counsel was not heeded, he hanged himself!</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One of 5 recorded suicides in the Scriptures (King Saul and his unnamed armor-bearer </a:t>
            </a:r>
            <a:r>
              <a:rPr lang="en-US" sz="1100" i="1" dirty="0">
                <a:solidFill>
                  <a:srgbClr val="000000"/>
                </a:solidFill>
                <a:effectLst/>
                <a:latin typeface="Times New Roman" panose="02020603050405020304" pitchFamily="18" charset="0"/>
                <a:ea typeface="Times New Roman" panose="02020603050405020304" pitchFamily="18" charset="0"/>
              </a:rPr>
              <a:t>[I Samuel 31:4-5];</a:t>
            </a:r>
            <a:r>
              <a:rPr lang="en-US" sz="1100" dirty="0">
                <a:solidFill>
                  <a:srgbClr val="000000"/>
                </a:solidFill>
                <a:effectLst/>
                <a:latin typeface="Times New Roman" panose="02020603050405020304" pitchFamily="18" charset="0"/>
                <a:ea typeface="Times New Roman" panose="02020603050405020304" pitchFamily="18" charset="0"/>
              </a:rPr>
              <a:t> </a:t>
            </a:r>
            <a:r>
              <a:rPr lang="en-US" sz="1100" dirty="0" err="1">
                <a:solidFill>
                  <a:srgbClr val="000000"/>
                </a:solidFill>
                <a:effectLst/>
                <a:latin typeface="Times New Roman" panose="02020603050405020304" pitchFamily="18" charset="0"/>
                <a:ea typeface="Times New Roman" panose="02020603050405020304" pitchFamily="18" charset="0"/>
              </a:rPr>
              <a:t>Zimri</a:t>
            </a:r>
            <a:r>
              <a:rPr lang="en-US" sz="1100" dirty="0">
                <a:solidFill>
                  <a:srgbClr val="000000"/>
                </a:solidFill>
                <a:effectLst/>
                <a:latin typeface="Times New Roman" panose="02020603050405020304" pitchFamily="18" charset="0"/>
                <a:ea typeface="Times New Roman" panose="02020603050405020304" pitchFamily="18" charset="0"/>
              </a:rPr>
              <a:t> </a:t>
            </a:r>
            <a:r>
              <a:rPr lang="en-US" sz="1100" i="1" dirty="0">
                <a:solidFill>
                  <a:srgbClr val="000000"/>
                </a:solidFill>
                <a:effectLst/>
                <a:latin typeface="Times New Roman" panose="02020603050405020304" pitchFamily="18" charset="0"/>
                <a:ea typeface="Times New Roman" panose="02020603050405020304" pitchFamily="18" charset="0"/>
              </a:rPr>
              <a:t>[I Kings 16:18:</a:t>
            </a:r>
            <a:r>
              <a:rPr lang="en-US" sz="1100" dirty="0">
                <a:solidFill>
                  <a:srgbClr val="000000"/>
                </a:solidFill>
                <a:effectLst/>
                <a:latin typeface="Times New Roman" panose="02020603050405020304" pitchFamily="18" charset="0"/>
                <a:ea typeface="Times New Roman" panose="02020603050405020304" pitchFamily="18" charset="0"/>
              </a:rPr>
              <a:t> brought down a house upon himself]; Ahithophel &amp; Judas </a:t>
            </a:r>
            <a:r>
              <a:rPr lang="en-US" sz="1100" i="1" dirty="0">
                <a:solidFill>
                  <a:srgbClr val="000000"/>
                </a:solidFill>
                <a:effectLst/>
                <a:latin typeface="Times New Roman" panose="02020603050405020304" pitchFamily="18" charset="0"/>
                <a:ea typeface="Times New Roman" panose="02020603050405020304" pitchFamily="18" charset="0"/>
              </a:rPr>
              <a:t>[II Samuel 17:23; Mt. 27:5]</a:t>
            </a:r>
            <a:r>
              <a:rPr lang="en-US" sz="1100" dirty="0">
                <a:solidFill>
                  <a:srgbClr val="000000"/>
                </a:solidFill>
                <a:effectLst/>
                <a:latin typeface="Times New Roman" panose="02020603050405020304" pitchFamily="18" charset="0"/>
                <a:ea typeface="Times New Roman" panose="02020603050405020304" pitchFamily="18" charset="0"/>
              </a:rPr>
              <a:t>). </a:t>
            </a:r>
            <a:r>
              <a:rPr lang="en-US" sz="1100" b="1" i="1" u="sng" dirty="0">
                <a:solidFill>
                  <a:srgbClr val="000000"/>
                </a:solidFill>
                <a:effectLst/>
                <a:latin typeface="Times New Roman" panose="02020603050405020304" pitchFamily="18" charset="0"/>
                <a:ea typeface="Times New Roman" panose="02020603050405020304" pitchFamily="18" charset="0"/>
              </a:rPr>
              <a:t>Some count Samson but his death was an act of war [Judges 16:30], making it 5 suicides!</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Ahithophel’s suicide reminds of us of Judas, who also committed suicide after betraying the Son of God, who was also the Son of David, </a:t>
            </a:r>
            <a:r>
              <a:rPr lang="en-US" sz="1100" i="1" dirty="0">
                <a:solidFill>
                  <a:srgbClr val="000000"/>
                </a:solidFill>
                <a:effectLst/>
                <a:latin typeface="Times New Roman" panose="02020603050405020304" pitchFamily="18" charset="0"/>
                <a:ea typeface="Times New Roman" panose="02020603050405020304" pitchFamily="18" charset="0"/>
              </a:rPr>
              <a:t>both anointed by God! (NKJ: He “hanged himself” – II Samuel 17:23)</a:t>
            </a:r>
            <a:endParaRPr lang="en-US" sz="1200" dirty="0">
              <a:effectLst/>
              <a:latin typeface="Times New Roman" panose="02020603050405020304" pitchFamily="18" charset="0"/>
              <a:ea typeface="Times New Roman" panose="02020603050405020304" pitchFamily="18" charset="0"/>
            </a:endParaRPr>
          </a:p>
          <a:p>
            <a:pPr marL="2057400" marR="0" lvl="4" indent="-228600" algn="just">
              <a:spcBef>
                <a:spcPts val="0"/>
              </a:spcBef>
              <a:spcAft>
                <a:spcPts val="0"/>
              </a:spcAft>
              <a:buFont typeface="+mj-lt"/>
              <a:buAutoNum type="alphaL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both were trusted friends who betrayed their friend (II Samuel 15:31; Matthew 26:14–16).</a:t>
            </a:r>
            <a:endParaRPr lang="en-US" sz="1200" dirty="0">
              <a:effectLst/>
              <a:latin typeface="Times New Roman" panose="02020603050405020304" pitchFamily="18" charset="0"/>
              <a:ea typeface="Times New Roman" panose="02020603050405020304" pitchFamily="18" charset="0"/>
            </a:endParaRPr>
          </a:p>
          <a:p>
            <a:pPr marL="2057400" marR="0" lvl="4" indent="-228600" algn="just">
              <a:spcBef>
                <a:spcPts val="0"/>
              </a:spcBef>
              <a:spcAft>
                <a:spcPts val="0"/>
              </a:spcAft>
              <a:buFont typeface="+mj-lt"/>
              <a:buAutoNum type="alphaL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both sided with the enemy to plot their king’s death (II Samuel 17:1–4; Luke 22:2–6).</a:t>
            </a:r>
            <a:endParaRPr lang="en-US" sz="1200" dirty="0">
              <a:effectLst/>
              <a:latin typeface="Times New Roman" panose="02020603050405020304" pitchFamily="18" charset="0"/>
              <a:ea typeface="Times New Roman" panose="02020603050405020304" pitchFamily="18" charset="0"/>
            </a:endParaRPr>
          </a:p>
          <a:p>
            <a:pPr marL="2057400" marR="0" lvl="4" indent="-228600" algn="just">
              <a:spcBef>
                <a:spcPts val="0"/>
              </a:spcBef>
              <a:spcAft>
                <a:spcPts val="0"/>
              </a:spcAft>
              <a:buFont typeface="+mj-lt"/>
              <a:buAutoNum type="alphaL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both hanged themselves once the betrayal was complete (II Samuel 17:23; Matthew 27:5).</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With his great wisdom, Ahithophel knew Absalom was doomed to failure and didn’t want to be around to see it or face the consequences!</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2"/>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King David and his men were refreshed by “gifts” given to them – </a:t>
            </a:r>
            <a:r>
              <a:rPr lang="en-US" sz="1100" i="1" dirty="0">
                <a:solidFill>
                  <a:srgbClr val="000000"/>
                </a:solidFill>
                <a:effectLst/>
                <a:latin typeface="Times New Roman" panose="02020603050405020304" pitchFamily="18" charset="0"/>
                <a:ea typeface="Times New Roman" panose="02020603050405020304" pitchFamily="18" charset="0"/>
              </a:rPr>
              <a:t>II Samuel 17:27-29</a:t>
            </a:r>
            <a:endParaRPr lang="en-US"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Hushai’s counsel gave David time; and Ammonites and </a:t>
            </a:r>
            <a:r>
              <a:rPr lang="en-US" sz="1100" dirty="0" err="1">
                <a:solidFill>
                  <a:srgbClr val="000000"/>
                </a:solidFill>
                <a:effectLst/>
                <a:latin typeface="Times New Roman" panose="02020603050405020304" pitchFamily="18" charset="0"/>
                <a:ea typeface="Times New Roman" panose="02020603050405020304" pitchFamily="18" charset="0"/>
              </a:rPr>
              <a:t>Gileadites</a:t>
            </a:r>
            <a:r>
              <a:rPr lang="en-US" sz="1100" dirty="0">
                <a:solidFill>
                  <a:srgbClr val="000000"/>
                </a:solidFill>
                <a:effectLst/>
                <a:latin typeface="Times New Roman" panose="02020603050405020304" pitchFamily="18" charset="0"/>
                <a:ea typeface="Times New Roman" panose="02020603050405020304" pitchFamily="18" charset="0"/>
              </a:rPr>
              <a:t> (Tribe of Manasseh) came to David in the wilderness with gifts of food.</a:t>
            </a:r>
            <a:endParaRPr lang="en-US"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They said, “The people are hungry and weary and thirsty in the wilderness.”</a:t>
            </a:r>
            <a:endParaRPr lang="en-US"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This meant a lot to David: On his deathbed, David remembered Barzillai's kindness and reminded Solomon to care for his children </a:t>
            </a:r>
            <a:r>
              <a:rPr lang="en-US" sz="1100" i="1" dirty="0">
                <a:solidFill>
                  <a:srgbClr val="000000"/>
                </a:solidFill>
                <a:effectLst/>
                <a:latin typeface="Times New Roman" panose="02020603050405020304" pitchFamily="18" charset="0"/>
                <a:ea typeface="Times New Roman" panose="02020603050405020304" pitchFamily="18" charset="0"/>
              </a:rPr>
              <a:t>(I Kings 2:7).</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2"/>
              <a:tabLst>
                <a:tab pos="914400" algn="l"/>
              </a:tabLst>
            </a:pPr>
            <a:r>
              <a:rPr lang="en-US" sz="1100" i="1" dirty="0">
                <a:solidFill>
                  <a:srgbClr val="000000"/>
                </a:solidFill>
                <a:effectLst/>
                <a:latin typeface="Times New Roman" panose="02020603050405020304" pitchFamily="18" charset="0"/>
                <a:ea typeface="Times New Roman" panose="02020603050405020304" pitchFamily="18" charset="0"/>
              </a:rPr>
              <a:t>II Samuel 18:</a:t>
            </a:r>
            <a:r>
              <a:rPr lang="en-US" sz="1100" dirty="0">
                <a:solidFill>
                  <a:srgbClr val="000000"/>
                </a:solidFill>
                <a:effectLst/>
                <a:latin typeface="Times New Roman" panose="02020603050405020304" pitchFamily="18" charset="0"/>
                <a:ea typeface="Times New Roman" panose="02020603050405020304" pitchFamily="18" charset="0"/>
              </a:rPr>
              <a:t> King David’s victory over Absalom’s rebellion </a:t>
            </a:r>
            <a:r>
              <a:rPr lang="en-US" sz="1100" i="1" dirty="0">
                <a:solidFill>
                  <a:srgbClr val="000000"/>
                </a:solidFill>
                <a:effectLst/>
                <a:latin typeface="Times New Roman" panose="02020603050405020304" pitchFamily="18" charset="0"/>
                <a:ea typeface="Times New Roman" panose="02020603050405020304" pitchFamily="18" charset="0"/>
              </a:rPr>
              <a:t>(CIA: “The Pay Off”)</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God answered David’s prayer and saved him through his friend, Hushai, a secret agent who was loyal, wise, and trustworthy to David.</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David and his men being allowed time to be refreshed and rested was Absalom’s undoing!</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b="1" dirty="0">
                <a:solidFill>
                  <a:srgbClr val="000000"/>
                </a:solidFill>
                <a:effectLst/>
                <a:latin typeface="Times New Roman" panose="02020603050405020304" pitchFamily="18" charset="0"/>
                <a:ea typeface="Times New Roman" panose="02020603050405020304" pitchFamily="18" charset="0"/>
              </a:rPr>
              <a:t>Divine Providence:</a:t>
            </a:r>
            <a:r>
              <a:rPr lang="en-US" sz="1100" dirty="0">
                <a:solidFill>
                  <a:srgbClr val="000000"/>
                </a:solidFill>
                <a:effectLst/>
                <a:latin typeface="Times New Roman" panose="02020603050405020304" pitchFamily="18" charset="0"/>
                <a:ea typeface="Times New Roman" panose="02020603050405020304" pitchFamily="18" charset="0"/>
              </a:rPr>
              <a:t> The narrative illustrates the concept of divine providence, where God’s hand is seen in the unfolding events.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pPr>
            <a:r>
              <a:rPr lang="en-US" sz="1100" dirty="0">
                <a:solidFill>
                  <a:srgbClr val="000000"/>
                </a:solidFill>
                <a:effectLst/>
                <a:latin typeface="Times New Roman" panose="02020603050405020304" pitchFamily="18" charset="0"/>
                <a:ea typeface="Times New Roman" panose="02020603050405020304" pitchFamily="18" charset="0"/>
              </a:rPr>
              <a:t>The Scripture notes that the Lord had purposed to thwart the good counsel of Ahithophel through Hushai’s advice, which ultimately led to Absalom’s downfall (II Samuel 17:14).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lphaLcPeriod"/>
            </a:pPr>
            <a:r>
              <a:rPr lang="en-US" sz="1100" dirty="0">
                <a:solidFill>
                  <a:srgbClr val="000000"/>
                </a:solidFill>
                <a:effectLst/>
                <a:latin typeface="Times New Roman" panose="02020603050405020304" pitchFamily="18" charset="0"/>
                <a:ea typeface="Times New Roman" panose="02020603050405020304" pitchFamily="18" charset="0"/>
              </a:rPr>
              <a:t>This confirms that God can work through individuals to fulfill His divine will.</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2"/>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I Chronicles 27:33: In David’s impressive cabinet, Hushai is listed as the king’s friend. What did Hushai do?</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tabLst>
                <a:tab pos="1485900" algn="l"/>
              </a:tabLst>
            </a:pPr>
            <a:r>
              <a:rPr lang="en-US" sz="1100" dirty="0">
                <a:solidFill>
                  <a:srgbClr val="000000"/>
                </a:solidFill>
                <a:effectLst/>
                <a:latin typeface="Times New Roman" panose="02020603050405020304" pitchFamily="18" charset="0"/>
                <a:ea typeface="Times New Roman" panose="02020603050405020304" pitchFamily="18" charset="0"/>
              </a:rPr>
              <a:t>He chose the Lord’s anointed over the usurper and put his life on the line for his friend! </a:t>
            </a:r>
            <a:r>
              <a:rPr lang="en-US" sz="1100" i="1" dirty="0">
                <a:solidFill>
                  <a:srgbClr val="000000"/>
                </a:solidFill>
                <a:effectLst/>
                <a:latin typeface="Times New Roman" panose="02020603050405020304" pitchFamily="18" charset="0"/>
                <a:ea typeface="Times New Roman" panose="02020603050405020304" pitchFamily="18" charset="0"/>
              </a:rPr>
              <a:t>(Trustworthiness is a needed trait in a spy – CIA)</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2"/>
              <a:tabLst>
                <a:tab pos="914400" algn="l"/>
              </a:tabLst>
            </a:pPr>
            <a:r>
              <a:rPr lang="en-US" sz="1100" b="1" dirty="0">
                <a:solidFill>
                  <a:srgbClr val="000000"/>
                </a:solidFill>
                <a:effectLst/>
                <a:latin typeface="Times New Roman" panose="02020603050405020304" pitchFamily="18" charset="0"/>
                <a:ea typeface="Times New Roman" panose="02020603050405020304" pitchFamily="18" charset="0"/>
              </a:rPr>
              <a:t>Application:</a:t>
            </a:r>
            <a:r>
              <a:rPr lang="en-US" sz="1100" dirty="0">
                <a:solidFill>
                  <a:srgbClr val="000000"/>
                </a:solidFill>
                <a:effectLst/>
                <a:latin typeface="Times New Roman" panose="02020603050405020304" pitchFamily="18" charset="0"/>
                <a:ea typeface="Times New Roman" panose="02020603050405020304" pitchFamily="18" charset="0"/>
              </a:rPr>
              <a:t> Saints choose our loyalties in this life; we will choose Satan or Jesus.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pPr>
            <a:r>
              <a:rPr lang="en-US" sz="1100" b="1" dirty="0">
                <a:solidFill>
                  <a:srgbClr val="000000"/>
                </a:solidFill>
                <a:effectLst/>
                <a:latin typeface="Times New Roman" panose="02020603050405020304" pitchFamily="18" charset="0"/>
                <a:ea typeface="Times New Roman" panose="02020603050405020304" pitchFamily="18" charset="0"/>
              </a:rPr>
              <a:t>Matthew 25:31-46:</a:t>
            </a:r>
            <a:r>
              <a:rPr lang="en-US" sz="1100" dirty="0">
                <a:solidFill>
                  <a:srgbClr val="000000"/>
                </a:solidFill>
                <a:effectLst/>
                <a:latin typeface="Times New Roman" panose="02020603050405020304" pitchFamily="18" charset="0"/>
                <a:ea typeface="Times New Roman" panose="02020603050405020304" pitchFamily="18" charset="0"/>
              </a:rPr>
              <a:t> Jesus says the sheep choose Him and go into eternal life, while the goats choose Satan and will spend eternity with him in eternal punishment.</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pPr>
            <a:r>
              <a:rPr lang="en-US" sz="1100" b="1" dirty="0">
                <a:solidFill>
                  <a:srgbClr val="000000"/>
                </a:solidFill>
                <a:effectLst/>
                <a:latin typeface="Times New Roman" panose="02020603050405020304" pitchFamily="18" charset="0"/>
                <a:ea typeface="Times New Roman" panose="02020603050405020304" pitchFamily="18" charset="0"/>
              </a:rPr>
              <a:t>Romans 6:16:</a:t>
            </a:r>
            <a:r>
              <a:rPr lang="en-US" sz="1100" dirty="0">
                <a:solidFill>
                  <a:srgbClr val="000000"/>
                </a:solidFill>
                <a:effectLst/>
                <a:latin typeface="Times New Roman" panose="02020603050405020304" pitchFamily="18" charset="0"/>
                <a:ea typeface="Times New Roman" panose="02020603050405020304" pitchFamily="18" charset="0"/>
              </a:rPr>
              <a:t> Do you not know that when you present yourselves to someone as slaves for obedience, you are slaves of the one whom you obey, either of sin resulting in death, or of obedience resulting in righteousness? </a:t>
            </a:r>
            <a:endParaRPr lang="en-US"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rPr>
              <a:t>Who do you choose to serve? To whom will you be a loyal friend?</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lphaUcPeriod" startAt="2"/>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True friendship is one that is trustworthy no matter the cost! </a:t>
            </a:r>
            <a:r>
              <a:rPr lang="en-US" sz="1100" i="1" dirty="0">
                <a:solidFill>
                  <a:srgbClr val="000000"/>
                </a:solidFill>
                <a:effectLst/>
                <a:latin typeface="Times New Roman" panose="02020603050405020304" pitchFamily="18" charset="0"/>
                <a:ea typeface="Times New Roman" panose="02020603050405020304" pitchFamily="18" charset="0"/>
              </a:rPr>
              <a:t>(David trusted Hushai! Can Jesus trust you?)</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1989551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571500" algn="l"/>
              </a:tabLs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2242504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400" b="0" dirty="0">
                <a:effectLst/>
                <a:latin typeface="Times New Roman" panose="02020603050405020304" pitchFamily="18" charset="0"/>
              </a:rPr>
              <a:t>Conclusion</a:t>
            </a:r>
            <a:endParaRPr lang="en-US" sz="1200" b="1" dirty="0">
              <a:effectLst/>
              <a:latin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Most of us don’t have friends who are kings or queens.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But we do know people who face hardships or discouraging circumstances and need our support.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They are tempted to make wrong decisions sexually, financially, and ethically.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Each needs a loyal friend, just as King David did.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When you are friend to someone, you may never know if you were God’s answer to their prayers! But if you are not concerned with their interests, you won’t be a friend! (Philippians 2:3-4)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Jesus said when you are a friend to a brother or sister in need, you are a friend to Him and eternal life is the reward! (Matthew 25:34-40, 46)</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effectLst/>
                <a:latin typeface="Times New Roman" panose="02020603050405020304" pitchFamily="18" charset="0"/>
                <a:ea typeface="Times New Roman" panose="02020603050405020304" pitchFamily="18" charset="0"/>
              </a:rPr>
              <a:t>How can you be a “Hushai” to someone who needs a good friend?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willing to walk into hardships to encourage, offer comfort, and pray?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willing to sacrifice your time, resources, energy, or maybe even put your life on the line to help a friend in need?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using your gifts and abilities to help your friends?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b="1" i="1" u="sng" dirty="0">
                <a:solidFill>
                  <a:srgbClr val="000000"/>
                </a:solidFill>
                <a:effectLst/>
                <a:latin typeface="Times New Roman" panose="02020603050405020304" pitchFamily="18" charset="0"/>
                <a:ea typeface="Times New Roman" panose="02020603050405020304" pitchFamily="18" charset="0"/>
              </a:rPr>
              <a:t>Are you a true friend to Jesus?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b="1" dirty="0">
                <a:effectLst/>
                <a:latin typeface="Times New Roman" panose="02020603050405020304" pitchFamily="18" charset="0"/>
                <a:ea typeface="Times New Roman" panose="02020603050405020304" pitchFamily="18" charset="0"/>
              </a:rPr>
              <a:t>John 15:13-14:</a:t>
            </a:r>
            <a:r>
              <a:rPr lang="en-US" sz="1100" dirty="0">
                <a:effectLst/>
                <a:latin typeface="Times New Roman" panose="02020603050405020304" pitchFamily="18" charset="0"/>
                <a:ea typeface="Times New Roman" panose="02020603050405020304" pitchFamily="18" charset="0"/>
              </a:rPr>
              <a:t> Jesus said, “You are My friends if you do what I command you.”</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After saying there is no greater love than a person giving his life for his friends, Jesus said those who obey Him are His friends (Hebrews 5:9).</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Be ENCOURAGED today by the fact that YOU HAVE the GREATEST FRIEND OF ALL ON YOUR SIDE!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Jesus loved you so much that He went to the cross for you. He gave up His life so that you might live (John 15:13).</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effectLst/>
                <a:latin typeface="Times New Roman" panose="02020603050405020304" pitchFamily="18" charset="0"/>
                <a:ea typeface="Times New Roman" panose="02020603050405020304" pitchFamily="18" charset="0"/>
              </a:rPr>
              <a:t>Are you a “Hushai” to the Lord, God’s anointed?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willing to suffer hardships </a:t>
            </a:r>
            <a:r>
              <a:rPr lang="en-US" sz="1100" i="1" dirty="0">
                <a:effectLst/>
                <a:latin typeface="Times New Roman" panose="02020603050405020304" pitchFamily="18" charset="0"/>
                <a:ea typeface="Times New Roman" panose="02020603050405020304" pitchFamily="18" charset="0"/>
              </a:rPr>
              <a:t>(II Timothy 3:12),</a:t>
            </a:r>
            <a:r>
              <a:rPr lang="en-US" sz="1100" dirty="0">
                <a:effectLst/>
                <a:latin typeface="Times New Roman" panose="02020603050405020304" pitchFamily="18" charset="0"/>
                <a:ea typeface="Times New Roman" panose="02020603050405020304" pitchFamily="18" charset="0"/>
              </a:rPr>
              <a:t> to encourage others, offer comfort, and pray </a:t>
            </a:r>
            <a:r>
              <a:rPr lang="en-US" sz="1100" i="1" dirty="0">
                <a:effectLst/>
                <a:latin typeface="Times New Roman" panose="02020603050405020304" pitchFamily="18" charset="0"/>
                <a:ea typeface="Times New Roman" panose="02020603050405020304" pitchFamily="18" charset="0"/>
              </a:rPr>
              <a:t>(Galatians 6:2, 10)?</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willing to sacrifice your time, resources, energy, or maybe even put your life on the line for the name of Jesus </a:t>
            </a:r>
            <a:r>
              <a:rPr lang="en-US" sz="1100" i="1" dirty="0">
                <a:effectLst/>
                <a:latin typeface="Times New Roman" panose="02020603050405020304" pitchFamily="18" charset="0"/>
                <a:ea typeface="Times New Roman" panose="02020603050405020304" pitchFamily="18" charset="0"/>
              </a:rPr>
              <a:t>(I Peter 4:14, 16)?</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using your gifts and abilities to further the gospel </a:t>
            </a:r>
            <a:r>
              <a:rPr lang="en-US" sz="1100" i="1" dirty="0">
                <a:effectLst/>
                <a:latin typeface="Times New Roman" panose="02020603050405020304" pitchFamily="18" charset="0"/>
                <a:ea typeface="Times New Roman" panose="02020603050405020304" pitchFamily="18" charset="0"/>
              </a:rPr>
              <a:t>(I Peter 4:8-11)?</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solidFill>
                  <a:srgbClr val="000000"/>
                </a:solidFill>
                <a:effectLst/>
                <a:latin typeface="Times New Roman" panose="02020603050405020304" pitchFamily="18" charset="0"/>
                <a:ea typeface="Times New Roman" panose="02020603050405020304" pitchFamily="18" charset="0"/>
              </a:rPr>
              <a:t>Just as Hushai was loyal and trustworthy and a friend of David, the rightful king, we are a friend to Jesus, the Eternal King, in our loyalty, wisdom, and trustworthiness, no matter the cost!</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If not a Christian, you can be if you repent and be baptized! </a:t>
            </a:r>
            <a:r>
              <a:rPr lang="en-US" sz="1100" i="1" dirty="0">
                <a:effectLst/>
                <a:latin typeface="Times New Roman" panose="02020603050405020304" pitchFamily="18" charset="0"/>
                <a:ea typeface="Times New Roman" panose="02020603050405020304" pitchFamily="18" charset="0"/>
              </a:rPr>
              <a:t>(Acts 2:38)</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If you are a child of God with sin in your life, you can be forgiven if you repent! </a:t>
            </a:r>
            <a:r>
              <a:rPr lang="en-US" sz="1100" i="1" dirty="0">
                <a:effectLst/>
                <a:latin typeface="Times New Roman" panose="02020603050405020304" pitchFamily="18" charset="0"/>
                <a:ea typeface="Times New Roman" panose="02020603050405020304" pitchFamily="18" charset="0"/>
              </a:rPr>
              <a:t>(I John 1:9)</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effectLst/>
                <a:latin typeface="Times New Roman" panose="02020603050405020304" pitchFamily="18" charset="0"/>
                <a:ea typeface="Times New Roman" panose="02020603050405020304" pitchFamily="18" charset="0"/>
              </a:rPr>
              <a:t>Whatever your request, let it be known </a:t>
            </a:r>
            <a:r>
              <a:rPr lang="en-US" sz="1100" b="1" i="1" u="sng" dirty="0">
                <a:effectLst/>
                <a:latin typeface="Times New Roman" panose="02020603050405020304" pitchFamily="18" charset="0"/>
                <a:ea typeface="Times New Roman" panose="02020603050405020304" pitchFamily="18" charset="0"/>
              </a:rPr>
              <a:t>NOW</a:t>
            </a:r>
            <a:r>
              <a:rPr lang="en-US" sz="1100" dirty="0">
                <a:effectLst/>
                <a:latin typeface="Times New Roman" panose="02020603050405020304" pitchFamily="18" charset="0"/>
                <a:ea typeface="Times New Roman" panose="02020603050405020304" pitchFamily="18" charset="0"/>
              </a:rPr>
              <a:t> while we stand and sing!</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2321233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400" b="0" dirty="0">
                <a:effectLst/>
                <a:latin typeface="Times New Roman" panose="02020603050405020304" pitchFamily="18" charset="0"/>
              </a:rPr>
              <a:t>Conclusion</a:t>
            </a:r>
            <a:endParaRPr lang="en-US" sz="1200" b="1" dirty="0">
              <a:effectLst/>
              <a:latin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Most of us don’t have friends who are kings or queens.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But we do know people who face hardships or discouraging circumstances and need our support.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They are tempted to make wrong decisions sexually, financially, and ethically.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Each needs a loyal friend, just as King David did.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When you are friend to someone, you may never know if you were God’s answer to their prayers! But if you are not concerned with their interests, you won’t be a friend! (Philippians 2:3-4)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Jesus said when you are a friend to a brother or sister in need, you are a friend to Him and eternal life is the reward! (Matthew 25:34-40, 46)</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effectLst/>
                <a:latin typeface="Times New Roman" panose="02020603050405020304" pitchFamily="18" charset="0"/>
                <a:ea typeface="Times New Roman" panose="02020603050405020304" pitchFamily="18" charset="0"/>
              </a:rPr>
              <a:t>How can you be a “Hushai” to someone who needs a good friend?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willing to walk into hardships to encourage, offer comfort, and pray?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willing to sacrifice your time, resources, energy, or maybe even put your life on the line to help a friend in need?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using your gifts and abilities to help your friends?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b="1" i="1" u="sng" dirty="0">
                <a:solidFill>
                  <a:srgbClr val="000000"/>
                </a:solidFill>
                <a:effectLst/>
                <a:latin typeface="Times New Roman" panose="02020603050405020304" pitchFamily="18" charset="0"/>
                <a:ea typeface="Times New Roman" panose="02020603050405020304" pitchFamily="18" charset="0"/>
              </a:rPr>
              <a:t>Are you a true friend to Jesus?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b="1" dirty="0">
                <a:effectLst/>
                <a:latin typeface="Times New Roman" panose="02020603050405020304" pitchFamily="18" charset="0"/>
                <a:ea typeface="Times New Roman" panose="02020603050405020304" pitchFamily="18" charset="0"/>
              </a:rPr>
              <a:t>John 15:13-14:</a:t>
            </a:r>
            <a:r>
              <a:rPr lang="en-US" sz="1100" dirty="0">
                <a:effectLst/>
                <a:latin typeface="Times New Roman" panose="02020603050405020304" pitchFamily="18" charset="0"/>
                <a:ea typeface="Times New Roman" panose="02020603050405020304" pitchFamily="18" charset="0"/>
              </a:rPr>
              <a:t> Jesus said, “You are My friends if you do what I command you.”</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After saying there is no greater love than a person giving his life for his friends, Jesus said those who obey Him are His friends (Hebrews 5:9).</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Be ENCOURAGED today by the fact that YOU HAVE the GREATEST FRIEND OF ALL ON YOUR SIDE!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Jesus loved you so much that He went to the cross for you. He gave up His life so that you might live (John 15:13).</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effectLst/>
                <a:latin typeface="Times New Roman" panose="02020603050405020304" pitchFamily="18" charset="0"/>
                <a:ea typeface="Times New Roman" panose="02020603050405020304" pitchFamily="18" charset="0"/>
              </a:rPr>
              <a:t>Are you a “Hushai” to the Lord, God’s anointed?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willing to suffer hardships </a:t>
            </a:r>
            <a:r>
              <a:rPr lang="en-US" sz="1100" i="1" dirty="0">
                <a:effectLst/>
                <a:latin typeface="Times New Roman" panose="02020603050405020304" pitchFamily="18" charset="0"/>
                <a:ea typeface="Times New Roman" panose="02020603050405020304" pitchFamily="18" charset="0"/>
              </a:rPr>
              <a:t>(II Timothy 3:12),</a:t>
            </a:r>
            <a:r>
              <a:rPr lang="en-US" sz="1100" dirty="0">
                <a:effectLst/>
                <a:latin typeface="Times New Roman" panose="02020603050405020304" pitchFamily="18" charset="0"/>
                <a:ea typeface="Times New Roman" panose="02020603050405020304" pitchFamily="18" charset="0"/>
              </a:rPr>
              <a:t> to encourage others, offer comfort, and pray </a:t>
            </a:r>
            <a:r>
              <a:rPr lang="en-US" sz="1100" i="1" dirty="0">
                <a:effectLst/>
                <a:latin typeface="Times New Roman" panose="02020603050405020304" pitchFamily="18" charset="0"/>
                <a:ea typeface="Times New Roman" panose="02020603050405020304" pitchFamily="18" charset="0"/>
              </a:rPr>
              <a:t>(Galatians 6:2, 10)?</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willing to sacrifice your time, resources, energy, or maybe even put your life on the line for the name of Jesus </a:t>
            </a:r>
            <a:r>
              <a:rPr lang="en-US" sz="1100" i="1" dirty="0">
                <a:effectLst/>
                <a:latin typeface="Times New Roman" panose="02020603050405020304" pitchFamily="18" charset="0"/>
                <a:ea typeface="Times New Roman" panose="02020603050405020304" pitchFamily="18" charset="0"/>
              </a:rPr>
              <a:t>(I Peter 4:14, 16)?</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using your gifts and abilities to further the gospel </a:t>
            </a:r>
            <a:r>
              <a:rPr lang="en-US" sz="1100" i="1" dirty="0">
                <a:effectLst/>
                <a:latin typeface="Times New Roman" panose="02020603050405020304" pitchFamily="18" charset="0"/>
                <a:ea typeface="Times New Roman" panose="02020603050405020304" pitchFamily="18" charset="0"/>
              </a:rPr>
              <a:t>(I Peter 4:8-11)?</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solidFill>
                  <a:srgbClr val="000000"/>
                </a:solidFill>
                <a:effectLst/>
                <a:latin typeface="Times New Roman" panose="02020603050405020304" pitchFamily="18" charset="0"/>
                <a:ea typeface="Times New Roman" panose="02020603050405020304" pitchFamily="18" charset="0"/>
              </a:rPr>
              <a:t>Just as Hushai was loyal and trustworthy and a friend of David, the rightful king, we are a friend to Jesus, the Eternal King, in our loyalty, wisdom, and trustworthiness, no matter the cost!</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If not a Christian, you can be if you repent and be baptized! </a:t>
            </a:r>
            <a:r>
              <a:rPr lang="en-US" sz="1100" i="1" dirty="0">
                <a:effectLst/>
                <a:latin typeface="Times New Roman" panose="02020603050405020304" pitchFamily="18" charset="0"/>
                <a:ea typeface="Times New Roman" panose="02020603050405020304" pitchFamily="18" charset="0"/>
              </a:rPr>
              <a:t>(Acts 2:38)</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If you are a child of God with sin in your life, you can be forgiven if you repent! </a:t>
            </a:r>
            <a:r>
              <a:rPr lang="en-US" sz="1100" i="1" dirty="0">
                <a:effectLst/>
                <a:latin typeface="Times New Roman" panose="02020603050405020304" pitchFamily="18" charset="0"/>
                <a:ea typeface="Times New Roman" panose="02020603050405020304" pitchFamily="18" charset="0"/>
              </a:rPr>
              <a:t>(I John 1:9)</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effectLst/>
                <a:latin typeface="Times New Roman" panose="02020603050405020304" pitchFamily="18" charset="0"/>
                <a:ea typeface="Times New Roman" panose="02020603050405020304" pitchFamily="18" charset="0"/>
              </a:rPr>
              <a:t>Whatever your request, let it be known </a:t>
            </a:r>
            <a:r>
              <a:rPr lang="en-US" sz="1100" b="1" i="1" u="sng" dirty="0">
                <a:effectLst/>
                <a:latin typeface="Times New Roman" panose="02020603050405020304" pitchFamily="18" charset="0"/>
                <a:ea typeface="Times New Roman" panose="02020603050405020304" pitchFamily="18" charset="0"/>
              </a:rPr>
              <a:t>NOW</a:t>
            </a:r>
            <a:r>
              <a:rPr lang="en-US" sz="1100" dirty="0">
                <a:effectLst/>
                <a:latin typeface="Times New Roman" panose="02020603050405020304" pitchFamily="18" charset="0"/>
                <a:ea typeface="Times New Roman" panose="02020603050405020304" pitchFamily="18" charset="0"/>
              </a:rPr>
              <a:t> while we stand and sing!</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431476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400" b="0" dirty="0">
                <a:effectLst/>
                <a:latin typeface="Times New Roman" panose="02020603050405020304" pitchFamily="18" charset="0"/>
              </a:rPr>
              <a:t>Conclusion</a:t>
            </a:r>
            <a:endParaRPr lang="en-US" sz="1200" b="1" dirty="0">
              <a:effectLst/>
              <a:latin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Most of us don’t have friends who are kings or queens.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But we do know people who face hardships or discouraging circumstances and need our support.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They are tempted to make wrong decisions sexually, financially, and ethically.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Each needs a loyal friend, just as King David did.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When you are friend to someone, you may never know if you were God’s answer to their prayers! But if you are not concerned with their interests, you won’t be a friend! (Philippians 2:3-4)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Jesus said when you are a friend to a brother or sister in need, you are a friend to Him and eternal life is the reward! (Matthew 25:34-40, 46)</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effectLst/>
                <a:latin typeface="Times New Roman" panose="02020603050405020304" pitchFamily="18" charset="0"/>
                <a:ea typeface="Times New Roman" panose="02020603050405020304" pitchFamily="18" charset="0"/>
              </a:rPr>
              <a:t>How can you be a “Hushai” to someone who needs a good friend?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willing to walk into hardships to encourage, offer comfort, and pray?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willing to sacrifice your time, resources, energy, or maybe even put your life on the line to help a friend in need?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using your gifts and abilities to help your friends?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b="1" i="1" u="sng" dirty="0">
                <a:solidFill>
                  <a:srgbClr val="000000"/>
                </a:solidFill>
                <a:effectLst/>
                <a:latin typeface="Times New Roman" panose="02020603050405020304" pitchFamily="18" charset="0"/>
                <a:ea typeface="Times New Roman" panose="02020603050405020304" pitchFamily="18" charset="0"/>
              </a:rPr>
              <a:t>Are you a true friend to Jesus?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b="1" dirty="0">
                <a:effectLst/>
                <a:latin typeface="Times New Roman" panose="02020603050405020304" pitchFamily="18" charset="0"/>
                <a:ea typeface="Times New Roman" panose="02020603050405020304" pitchFamily="18" charset="0"/>
              </a:rPr>
              <a:t>John 15:13-14:</a:t>
            </a:r>
            <a:r>
              <a:rPr lang="en-US" sz="1100" dirty="0">
                <a:effectLst/>
                <a:latin typeface="Times New Roman" panose="02020603050405020304" pitchFamily="18" charset="0"/>
                <a:ea typeface="Times New Roman" panose="02020603050405020304" pitchFamily="18" charset="0"/>
              </a:rPr>
              <a:t> Jesus said, “You are My friends if you do what I command you.”</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After saying there is no greater love than a person giving his life for his friends, Jesus said those who obey Him are His friends (Hebrews 5:9).</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Be ENCOURAGED today by the fact that YOU HAVE the GREATEST FRIEND OF ALL ON YOUR SIDE!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Jesus loved you so much that He went to the cross for you. He gave up His life so that you might live (John 15:13).</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effectLst/>
                <a:latin typeface="Times New Roman" panose="02020603050405020304" pitchFamily="18" charset="0"/>
                <a:ea typeface="Times New Roman" panose="02020603050405020304" pitchFamily="18" charset="0"/>
              </a:rPr>
              <a:t>Are you a “Hushai” to the Lord, God’s anointed?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willing to suffer hardships </a:t>
            </a:r>
            <a:r>
              <a:rPr lang="en-US" sz="1100" i="1" dirty="0">
                <a:effectLst/>
                <a:latin typeface="Times New Roman" panose="02020603050405020304" pitchFamily="18" charset="0"/>
                <a:ea typeface="Times New Roman" panose="02020603050405020304" pitchFamily="18" charset="0"/>
              </a:rPr>
              <a:t>(II Timothy 3:12),</a:t>
            </a:r>
            <a:r>
              <a:rPr lang="en-US" sz="1100" dirty="0">
                <a:effectLst/>
                <a:latin typeface="Times New Roman" panose="02020603050405020304" pitchFamily="18" charset="0"/>
                <a:ea typeface="Times New Roman" panose="02020603050405020304" pitchFamily="18" charset="0"/>
              </a:rPr>
              <a:t> to encourage others, offer comfort, and pray </a:t>
            </a:r>
            <a:r>
              <a:rPr lang="en-US" sz="1100" i="1" dirty="0">
                <a:effectLst/>
                <a:latin typeface="Times New Roman" panose="02020603050405020304" pitchFamily="18" charset="0"/>
                <a:ea typeface="Times New Roman" panose="02020603050405020304" pitchFamily="18" charset="0"/>
              </a:rPr>
              <a:t>(Galatians 6:2, 10)?</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willing to sacrifice your time, resources, energy, or maybe even put your life on the line for the name of Jesus </a:t>
            </a:r>
            <a:r>
              <a:rPr lang="en-US" sz="1100" i="1" dirty="0">
                <a:effectLst/>
                <a:latin typeface="Times New Roman" panose="02020603050405020304" pitchFamily="18" charset="0"/>
                <a:ea typeface="Times New Roman" panose="02020603050405020304" pitchFamily="18" charset="0"/>
              </a:rPr>
              <a:t>(I Peter 4:14, 16)?</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using your gifts and abilities to further the gospel </a:t>
            </a:r>
            <a:r>
              <a:rPr lang="en-US" sz="1100" i="1" dirty="0">
                <a:effectLst/>
                <a:latin typeface="Times New Roman" panose="02020603050405020304" pitchFamily="18" charset="0"/>
                <a:ea typeface="Times New Roman" panose="02020603050405020304" pitchFamily="18" charset="0"/>
              </a:rPr>
              <a:t>(I Peter 4:8-11)?</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solidFill>
                  <a:srgbClr val="000000"/>
                </a:solidFill>
                <a:effectLst/>
                <a:latin typeface="Times New Roman" panose="02020603050405020304" pitchFamily="18" charset="0"/>
                <a:ea typeface="Times New Roman" panose="02020603050405020304" pitchFamily="18" charset="0"/>
              </a:rPr>
              <a:t>Just as Hushai was loyal and trustworthy and a friend of David, the rightful king, we are a friend to Jesus, the Eternal King, in our loyalty, wisdom, and trustworthiness, no matter the cost!</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If not a Christian, you can be if you repent and be baptized! </a:t>
            </a:r>
            <a:r>
              <a:rPr lang="en-US" sz="1100" i="1" dirty="0">
                <a:effectLst/>
                <a:latin typeface="Times New Roman" panose="02020603050405020304" pitchFamily="18" charset="0"/>
                <a:ea typeface="Times New Roman" panose="02020603050405020304" pitchFamily="18" charset="0"/>
              </a:rPr>
              <a:t>(Acts 2:38)</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If you are a child of God with sin in your life, you can be forgiven if you repent! </a:t>
            </a:r>
            <a:r>
              <a:rPr lang="en-US" sz="1100" i="1" dirty="0">
                <a:effectLst/>
                <a:latin typeface="Times New Roman" panose="02020603050405020304" pitchFamily="18" charset="0"/>
                <a:ea typeface="Times New Roman" panose="02020603050405020304" pitchFamily="18" charset="0"/>
              </a:rPr>
              <a:t>(I John 1:9)</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effectLst/>
                <a:latin typeface="Times New Roman" panose="02020603050405020304" pitchFamily="18" charset="0"/>
                <a:ea typeface="Times New Roman" panose="02020603050405020304" pitchFamily="18" charset="0"/>
              </a:rPr>
              <a:t>Whatever your request, let it be known </a:t>
            </a:r>
            <a:r>
              <a:rPr lang="en-US" sz="1100" b="1" i="1" u="sng" dirty="0">
                <a:effectLst/>
                <a:latin typeface="Times New Roman" panose="02020603050405020304" pitchFamily="18" charset="0"/>
                <a:ea typeface="Times New Roman" panose="02020603050405020304" pitchFamily="18" charset="0"/>
              </a:rPr>
              <a:t>NOW</a:t>
            </a:r>
            <a:r>
              <a:rPr lang="en-US" sz="1100" dirty="0">
                <a:effectLst/>
                <a:latin typeface="Times New Roman" panose="02020603050405020304" pitchFamily="18" charset="0"/>
                <a:ea typeface="Times New Roman" panose="02020603050405020304" pitchFamily="18" charset="0"/>
              </a:rPr>
              <a:t> while we stand and sing!</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4240816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400" b="0" dirty="0">
                <a:effectLst/>
                <a:latin typeface="Times New Roman" panose="02020603050405020304" pitchFamily="18" charset="0"/>
              </a:rPr>
              <a:t>Conclusion</a:t>
            </a:r>
            <a:endParaRPr lang="en-US" sz="1200" b="1" dirty="0">
              <a:effectLst/>
              <a:latin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Most of us don’t have friends who are kings or queens.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But we do know people who face hardships or discouraging circumstances and need our support.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They are tempted to make wrong decisions sexually, financially, and ethically.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Each needs a loyal friend, just as King David did.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When you are friend to someone, you may never know if you were God’s answer to their prayers! But if you are not concerned with their interests, you won’t be a friend! (Philippians 2:3-4)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Jesus said when you are a friend to a brother or sister in need, you are a friend to Him and eternal life is the reward! (Matthew 25:34-40, 46)</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effectLst/>
                <a:latin typeface="Times New Roman" panose="02020603050405020304" pitchFamily="18" charset="0"/>
                <a:ea typeface="Times New Roman" panose="02020603050405020304" pitchFamily="18" charset="0"/>
              </a:rPr>
              <a:t>How can you be a “Hushai” to someone who needs a good friend?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willing to walk into hardships to encourage, offer comfort, and pray?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willing to sacrifice your time, resources, energy, or maybe even put your life on the line to help a friend in need?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using your gifts and abilities to help your friends?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b="1" i="1" u="sng" dirty="0">
                <a:solidFill>
                  <a:srgbClr val="000000"/>
                </a:solidFill>
                <a:effectLst/>
                <a:latin typeface="Times New Roman" panose="02020603050405020304" pitchFamily="18" charset="0"/>
                <a:ea typeface="Times New Roman" panose="02020603050405020304" pitchFamily="18" charset="0"/>
              </a:rPr>
              <a:t>Are you a true friend to Jesus?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b="1" dirty="0">
                <a:effectLst/>
                <a:latin typeface="Times New Roman" panose="02020603050405020304" pitchFamily="18" charset="0"/>
                <a:ea typeface="Times New Roman" panose="02020603050405020304" pitchFamily="18" charset="0"/>
              </a:rPr>
              <a:t>John 15:13-14:</a:t>
            </a:r>
            <a:r>
              <a:rPr lang="en-US" sz="1100" dirty="0">
                <a:effectLst/>
                <a:latin typeface="Times New Roman" panose="02020603050405020304" pitchFamily="18" charset="0"/>
                <a:ea typeface="Times New Roman" panose="02020603050405020304" pitchFamily="18" charset="0"/>
              </a:rPr>
              <a:t> Jesus said, “You are My friends if you do what I command you.”</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After saying there is no greater love than a person giving his life for his friends, Jesus said those who obey Him are His friends (Hebrews 5:9).</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Be ENCOURAGED today by the fact that YOU HAVE the GREATEST FRIEND OF ALL ON YOUR SIDE!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Jesus loved you so much that He went to the cross for you. He gave up His life so that you might live (John 15:13).</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effectLst/>
                <a:latin typeface="Times New Roman" panose="02020603050405020304" pitchFamily="18" charset="0"/>
                <a:ea typeface="Times New Roman" panose="02020603050405020304" pitchFamily="18" charset="0"/>
              </a:rPr>
              <a:t>Are you a “Hushai” to the Lord, God’s anointed?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willing to suffer hardships </a:t>
            </a:r>
            <a:r>
              <a:rPr lang="en-US" sz="1100" i="1" dirty="0">
                <a:effectLst/>
                <a:latin typeface="Times New Roman" panose="02020603050405020304" pitchFamily="18" charset="0"/>
                <a:ea typeface="Times New Roman" panose="02020603050405020304" pitchFamily="18" charset="0"/>
              </a:rPr>
              <a:t>(II Timothy 3:12),</a:t>
            </a:r>
            <a:r>
              <a:rPr lang="en-US" sz="1100" dirty="0">
                <a:effectLst/>
                <a:latin typeface="Times New Roman" panose="02020603050405020304" pitchFamily="18" charset="0"/>
                <a:ea typeface="Times New Roman" panose="02020603050405020304" pitchFamily="18" charset="0"/>
              </a:rPr>
              <a:t> to encourage others, offer comfort, and pray </a:t>
            </a:r>
            <a:r>
              <a:rPr lang="en-US" sz="1100" i="1" dirty="0">
                <a:effectLst/>
                <a:latin typeface="Times New Roman" panose="02020603050405020304" pitchFamily="18" charset="0"/>
                <a:ea typeface="Times New Roman" panose="02020603050405020304" pitchFamily="18" charset="0"/>
              </a:rPr>
              <a:t>(Galatians 6:2, 10)?</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willing to sacrifice your time, resources, energy, or maybe even put your life on the line for the name of Jesus </a:t>
            </a:r>
            <a:r>
              <a:rPr lang="en-US" sz="1100" i="1" dirty="0">
                <a:effectLst/>
                <a:latin typeface="Times New Roman" panose="02020603050405020304" pitchFamily="18" charset="0"/>
                <a:ea typeface="Times New Roman" panose="02020603050405020304" pitchFamily="18" charset="0"/>
              </a:rPr>
              <a:t>(I Peter 4:14, 16)?</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Are you using your gifts and abilities to further the gospel </a:t>
            </a:r>
            <a:r>
              <a:rPr lang="en-US" sz="1100" i="1" dirty="0">
                <a:effectLst/>
                <a:latin typeface="Times New Roman" panose="02020603050405020304" pitchFamily="18" charset="0"/>
                <a:ea typeface="Times New Roman" panose="02020603050405020304" pitchFamily="18" charset="0"/>
              </a:rPr>
              <a:t>(I Peter 4:8-11)?</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solidFill>
                  <a:srgbClr val="000000"/>
                </a:solidFill>
                <a:effectLst/>
                <a:latin typeface="Times New Roman" panose="02020603050405020304" pitchFamily="18" charset="0"/>
                <a:ea typeface="Times New Roman" panose="02020603050405020304" pitchFamily="18" charset="0"/>
              </a:rPr>
              <a:t>Just as Hushai was loyal and trustworthy and a friend of David, the rightful king, we are a friend to Jesus, the Eternal King, in our loyalty, wisdom, and trustworthiness, no matter the cost!</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If not a Christian, you can be if you repent and be baptized! </a:t>
            </a:r>
            <a:r>
              <a:rPr lang="en-US" sz="1100" i="1" dirty="0">
                <a:effectLst/>
                <a:latin typeface="Times New Roman" panose="02020603050405020304" pitchFamily="18" charset="0"/>
                <a:ea typeface="Times New Roman" panose="02020603050405020304" pitchFamily="18" charset="0"/>
              </a:rPr>
              <a:t>(Acts 2:38)</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If you are a child of God with sin in your life, you can be forgiven if you repent! </a:t>
            </a:r>
            <a:r>
              <a:rPr lang="en-US" sz="1100" i="1" dirty="0">
                <a:effectLst/>
                <a:latin typeface="Times New Roman" panose="02020603050405020304" pitchFamily="18" charset="0"/>
                <a:ea typeface="Times New Roman" panose="02020603050405020304" pitchFamily="18" charset="0"/>
              </a:rPr>
              <a:t>(I John 1:9)</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effectLst/>
                <a:latin typeface="Times New Roman" panose="02020603050405020304" pitchFamily="18" charset="0"/>
                <a:ea typeface="Times New Roman" panose="02020603050405020304" pitchFamily="18" charset="0"/>
              </a:rPr>
              <a:t>Whatever your request, let it be known </a:t>
            </a:r>
            <a:r>
              <a:rPr lang="en-US" sz="1100" b="1" i="1" u="sng" dirty="0">
                <a:effectLst/>
                <a:latin typeface="Times New Roman" panose="02020603050405020304" pitchFamily="18" charset="0"/>
                <a:ea typeface="Times New Roman" panose="02020603050405020304" pitchFamily="18" charset="0"/>
              </a:rPr>
              <a:t>NOW</a:t>
            </a:r>
            <a:r>
              <a:rPr lang="en-US" sz="1100" dirty="0">
                <a:effectLst/>
                <a:latin typeface="Times New Roman" panose="02020603050405020304" pitchFamily="18" charset="0"/>
                <a:ea typeface="Times New Roman" panose="02020603050405020304" pitchFamily="18" charset="0"/>
              </a:rPr>
              <a:t> while we stand and sing!</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1196305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571500" algn="l"/>
              </a:tabLs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1625476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22579190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93147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400" b="1" dirty="0">
                <a:effectLst/>
                <a:latin typeface="Times New Roman" panose="02020603050405020304" pitchFamily="18" charset="0"/>
              </a:rPr>
              <a:t>Intro</a:t>
            </a:r>
          </a:p>
          <a:p>
            <a:pPr marL="342900" marR="0" lvl="0" indent="-342900">
              <a:spcBef>
                <a:spcPts val="0"/>
              </a:spcBef>
              <a:spcAft>
                <a:spcPts val="0"/>
              </a:spcAft>
              <a:buFont typeface="+mj-lt"/>
              <a:buAutoNum type="romanUcPeriod"/>
              <a:tabLst>
                <a:tab pos="685800" algn="l"/>
              </a:tabLst>
            </a:pPr>
            <a:r>
              <a:rPr lang="en-US" sz="1100" b="1" dirty="0">
                <a:effectLst/>
                <a:latin typeface="Times New Roman" panose="02020603050405020304" pitchFamily="18" charset="0"/>
                <a:ea typeface="Times New Roman" panose="02020603050405020304" pitchFamily="18" charset="0"/>
              </a:rPr>
              <a:t>I Samuel 16:23:</a:t>
            </a:r>
            <a:r>
              <a:rPr lang="en-US" sz="1100" dirty="0">
                <a:effectLst/>
                <a:latin typeface="Times New Roman" panose="02020603050405020304" pitchFamily="18" charset="0"/>
                <a:ea typeface="Times New Roman" panose="02020603050405020304" pitchFamily="18" charset="0"/>
              </a:rPr>
              <a:t> The advice of Ahithophel, which he gave in those days, was as if one inquired of the word of God; so was all the advice of Ahithophel regarded by both David and Absalom.</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685800" algn="l"/>
              </a:tabLst>
            </a:pPr>
            <a:r>
              <a:rPr lang="en-US" sz="1100" b="1" dirty="0">
                <a:effectLst/>
                <a:latin typeface="Times New Roman" panose="02020603050405020304" pitchFamily="18" charset="0"/>
                <a:ea typeface="Times New Roman" panose="02020603050405020304" pitchFamily="18" charset="0"/>
              </a:rPr>
              <a:t>I Samuel 15:31:</a:t>
            </a:r>
            <a:r>
              <a:rPr lang="en-US" sz="1100" dirty="0">
                <a:effectLst/>
                <a:latin typeface="Times New Roman" panose="02020603050405020304" pitchFamily="18" charset="0"/>
                <a:ea typeface="Times New Roman" panose="02020603050405020304" pitchFamily="18" charset="0"/>
              </a:rPr>
              <a:t> Now someone told David, saying, “Ahithophel is among the conspirators with Absalom.” And David said, “O LORD, I pray, make the counsel of Ahithophel foolishness.”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685800" algn="l"/>
              </a:tabLst>
            </a:pPr>
            <a:r>
              <a:rPr lang="en-US" sz="1100" dirty="0">
                <a:effectLst/>
                <a:latin typeface="Times New Roman" panose="02020603050405020304" pitchFamily="18" charset="0"/>
                <a:ea typeface="Times New Roman" panose="02020603050405020304" pitchFamily="18" charset="0"/>
              </a:rPr>
              <a:t>David asked for God to turn the wisdom of Ahithophel into foolishness.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685800" algn="l"/>
              </a:tabLst>
            </a:pPr>
            <a:r>
              <a:rPr lang="en-US" sz="1100" dirty="0">
                <a:effectLst/>
                <a:latin typeface="Times New Roman" panose="02020603050405020304" pitchFamily="18" charset="0"/>
                <a:ea typeface="Times New Roman" panose="02020603050405020304" pitchFamily="18" charset="0"/>
              </a:rPr>
              <a:t>Sometimes God answers prayer through the bravery and friendship of others!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685800" algn="l"/>
              </a:tabLst>
            </a:pPr>
            <a:r>
              <a:rPr lang="en-US" sz="1100" b="1" dirty="0">
                <a:effectLst/>
                <a:latin typeface="Times New Roman" panose="02020603050405020304" pitchFamily="18" charset="0"/>
                <a:ea typeface="Times New Roman" panose="02020603050405020304" pitchFamily="18" charset="0"/>
              </a:rPr>
              <a:t>I Chronicles 27:33:</a:t>
            </a:r>
            <a:r>
              <a:rPr lang="en-US" sz="1100" dirty="0">
                <a:effectLst/>
                <a:latin typeface="Times New Roman" panose="02020603050405020304" pitchFamily="18" charset="0"/>
                <a:ea typeface="Times New Roman" panose="02020603050405020304" pitchFamily="18" charset="0"/>
              </a:rPr>
              <a:t> Ahithophel was counselor to the king; and Hushai the Archite was the king's friend.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In a passage of men in important roles in David’s kingdom </a:t>
            </a:r>
            <a:r>
              <a:rPr lang="en-US" sz="1100" i="1" dirty="0">
                <a:effectLst/>
                <a:latin typeface="Times New Roman" panose="02020603050405020304" pitchFamily="18" charset="0"/>
                <a:ea typeface="Times New Roman" panose="02020603050405020304" pitchFamily="18" charset="0"/>
              </a:rPr>
              <a:t>(vv.25-34),</a:t>
            </a:r>
            <a:r>
              <a:rPr lang="en-US" sz="1100" dirty="0">
                <a:effectLst/>
                <a:latin typeface="Times New Roman" panose="02020603050405020304" pitchFamily="18" charset="0"/>
                <a:ea typeface="Times New Roman" panose="02020603050405020304" pitchFamily="18" charset="0"/>
              </a:rPr>
              <a:t> we read that “Hushai the Archite was the king’s friend.” </a:t>
            </a:r>
            <a:r>
              <a:rPr lang="en-US" sz="1100" i="1" dirty="0">
                <a:effectLst/>
                <a:latin typeface="Times New Roman" panose="02020603050405020304" pitchFamily="18" charset="0"/>
                <a:ea typeface="Times New Roman" panose="02020603050405020304" pitchFamily="18" charset="0"/>
              </a:rPr>
              <a:t>(Joshua 16:2: </a:t>
            </a:r>
            <a:r>
              <a:rPr lang="en-US" sz="1100" i="1" dirty="0" err="1">
                <a:effectLst/>
                <a:latin typeface="Times New Roman" panose="02020603050405020304" pitchFamily="18" charset="0"/>
                <a:ea typeface="Times New Roman" panose="02020603050405020304" pitchFamily="18" charset="0"/>
              </a:rPr>
              <a:t>Archites</a:t>
            </a:r>
            <a:r>
              <a:rPr lang="en-US" sz="1100" i="1" dirty="0">
                <a:effectLst/>
                <a:latin typeface="Times New Roman" panose="02020603050405020304" pitchFamily="18" charset="0"/>
                <a:ea typeface="Times New Roman" panose="02020603050405020304" pitchFamily="18" charset="0"/>
              </a:rPr>
              <a:t> were Canaanites)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i="1" u="sng" dirty="0">
                <a:effectLst/>
                <a:latin typeface="Times New Roman" panose="02020603050405020304" pitchFamily="18" charset="0"/>
                <a:ea typeface="Times New Roman" panose="02020603050405020304" pitchFamily="18" charset="0"/>
              </a:rPr>
              <a:t>What did he do?</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972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The effects of David’s sin with Bathsheba are in full bloom </a:t>
            </a:r>
            <a:r>
              <a:rPr lang="en-US" sz="1100" i="1" dirty="0">
                <a:effectLst/>
                <a:latin typeface="Times New Roman" panose="02020603050405020304" pitchFamily="18" charset="0"/>
                <a:ea typeface="Times New Roman" panose="02020603050405020304" pitchFamily="18" charset="0"/>
              </a:rPr>
              <a:t>(II Samuel 11-12).</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i="1" dirty="0">
                <a:effectLst/>
                <a:latin typeface="Times New Roman" panose="02020603050405020304" pitchFamily="18" charset="0"/>
                <a:ea typeface="Times New Roman" panose="02020603050405020304" pitchFamily="18" charset="0"/>
              </a:rPr>
              <a:t>II Samuel 15:</a:t>
            </a:r>
            <a:r>
              <a:rPr lang="en-US" sz="1100" dirty="0">
                <a:effectLst/>
                <a:latin typeface="Times New Roman" panose="02020603050405020304" pitchFamily="18" charset="0"/>
                <a:ea typeface="Times New Roman" panose="02020603050405020304" pitchFamily="18" charset="0"/>
              </a:rPr>
              <a:t> David is at the lowest point of his life! His own son, Absalom, has risen up in rebellion against David and has driven him from his palace and from the city of Jerusalem. This passage finds David on the run for his life from his own son.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At this point in time David does not need a lecture on being a better father. He does not need a lesson on how to govern a kingdom. He does not need someone coming along to tell him what a failure he is. He knows that well enough by now.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b="1" i="1" u="sng" dirty="0">
                <a:effectLst/>
                <a:latin typeface="Times New Roman" panose="02020603050405020304" pitchFamily="18" charset="0"/>
                <a:ea typeface="Times New Roman" panose="02020603050405020304" pitchFamily="18" charset="0"/>
              </a:rPr>
              <a:t>What David needs is a friend!</a:t>
            </a:r>
            <a:r>
              <a:rPr lang="en-US" sz="1100" dirty="0">
                <a:effectLst/>
                <a:latin typeface="Times New Roman" panose="02020603050405020304" pitchFamily="18" charset="0"/>
                <a:ea typeface="Times New Roman" panose="02020603050405020304" pitchFamily="18" charset="0"/>
              </a:rPr>
              <a:t> (Have you ever been there? Not like Job’s friends!)</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89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571500" algn="l"/>
              </a:tabLs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0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endParaRPr lang="en-US" sz="1400" b="1" dirty="0">
              <a:effectLst/>
              <a:latin typeface="Times New Roman" panose="02020603050405020304" pitchFamily="18" charset="0"/>
            </a:endParaRPr>
          </a:p>
          <a:p>
            <a:pPr marL="742950" marR="0" lvl="1" indent="-285750" algn="just">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CIA has a file on Hushai the Archite that they taught a course on as the first recorded “Influence Agent” and it was declassified in 1994.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CIA has this account broken down into an operational lesson on the original “influence agent!” Hushai is used as a lesson on espionage: Loyalty and Trustworthiness!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u="sng" dirty="0">
                <a:solidFill>
                  <a:schemeClr val="bg1"/>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https://www.cia.gov/resources/csi/studies-in-intelligence/archives/vol-13-no-2/the-tale-of-hushai-the-archite/</a:t>
            </a:r>
            <a:r>
              <a:rPr lang="en-US" sz="1100" dirty="0">
                <a:solidFill>
                  <a:schemeClr val="bg1"/>
                </a:solidFill>
                <a:effectLst/>
                <a:latin typeface="Times New Roman" panose="02020603050405020304" pitchFamily="18" charset="0"/>
                <a:ea typeface="Times New Roman" panose="02020603050405020304" pitchFamily="18" charset="0"/>
              </a:rPr>
              <a:t> </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chemeClr val="bg1"/>
                </a:solidFill>
                <a:effectLst/>
                <a:latin typeface="Times New Roman" panose="02020603050405020304" pitchFamily="18" charset="0"/>
                <a:ea typeface="Times New Roman" panose="02020603050405020304" pitchFamily="18" charset="0"/>
              </a:rPr>
              <a:t>Free .pdf at: </a:t>
            </a:r>
            <a:r>
              <a:rPr lang="en-US" sz="1200" u="sng" dirty="0">
                <a:solidFill>
                  <a:schemeClr val="bg1"/>
                </a:solidFill>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https://www.cia.gov/static/The-Tale-of-Hushai.pdf</a:t>
            </a:r>
            <a:endParaRPr lang="en-US" sz="1200" dirty="0">
              <a:solidFill>
                <a:schemeClr val="bg1"/>
              </a:solidFill>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83016846-4634-43EF-ACEC-2D17B4E8C055}" type="slidenum">
              <a:rPr lang="en-US" smtClean="0"/>
              <a:pPr>
                <a:defRPr/>
              </a:pPr>
              <a:t>8</a:t>
            </a:fld>
            <a:endParaRPr lang="en-US" dirty="0"/>
          </a:p>
        </p:txBody>
      </p:sp>
    </p:spTree>
    <p:extLst>
      <p:ext uri="{BB962C8B-B14F-4D97-AF65-F5344CB8AC3E}">
        <p14:creationId xmlns:p14="http://schemas.microsoft.com/office/powerpoint/2010/main" val="2198842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solidFill>
                  <a:srgbClr val="000000"/>
                </a:solidFill>
                <a:effectLst/>
                <a:latin typeface="Times New Roman" panose="02020603050405020304" pitchFamily="18" charset="0"/>
              </a:rPr>
              <a:t>“Mounting the Operation”</a:t>
            </a:r>
            <a:endParaRPr lang="en-US" sz="1400" b="1" dirty="0">
              <a:effectLst/>
              <a:latin typeface="Times New Roman" panose="02020603050405020304" pitchFamily="18" charset="0"/>
            </a:endParaRPr>
          </a:p>
          <a:p>
            <a:pPr marL="742950" marR="0" lvl="1" indent="-285750" algn="just">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CIA has a file on Hushai the Archite that they taught a course on as the first recorded “Influence Agent” and it was declassified in 1994.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CIA has this account broken down into an operational lesson on the original “influence agent!” Hushai is used as a lesson on espionage: Loyalty and Trustworthiness!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u="sng" dirty="0">
                <a:solidFill>
                  <a:schemeClr val="bg1"/>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https://www.cia.gov/resources/csi/studies-in-intelligence/archives/vol-13-no-2/the-tale-of-hushai-the-archite/</a:t>
            </a:r>
            <a:r>
              <a:rPr lang="en-US" sz="1100" dirty="0">
                <a:solidFill>
                  <a:schemeClr val="bg1"/>
                </a:solidFill>
                <a:effectLst/>
                <a:latin typeface="Times New Roman" panose="02020603050405020304" pitchFamily="18" charset="0"/>
                <a:ea typeface="Times New Roman" panose="02020603050405020304" pitchFamily="18" charset="0"/>
              </a:rPr>
              <a:t> </a:t>
            </a:r>
            <a:endParaRPr lang="en-US" sz="1200" dirty="0">
              <a:solidFill>
                <a:schemeClr val="bg1"/>
              </a:solidFill>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0"/>
              </a:spcAft>
              <a:buFont typeface="+mj-lt"/>
              <a:buAutoNum type="arabicPeriod"/>
              <a:tabLst>
                <a:tab pos="1485900" algn="l"/>
              </a:tabLst>
            </a:pPr>
            <a:r>
              <a:rPr lang="en-US" sz="1100" dirty="0">
                <a:solidFill>
                  <a:schemeClr val="bg1"/>
                </a:solidFill>
                <a:effectLst/>
                <a:latin typeface="Times New Roman" panose="02020603050405020304" pitchFamily="18" charset="0"/>
                <a:ea typeface="Times New Roman" panose="02020603050405020304" pitchFamily="18" charset="0"/>
              </a:rPr>
              <a:t>Free .pdf at: </a:t>
            </a:r>
            <a:r>
              <a:rPr lang="en-US" sz="1200" u="sng" dirty="0">
                <a:solidFill>
                  <a:schemeClr val="bg1"/>
                </a:solidFill>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https://www.cia.gov/static/The-Tale-of-Hushai.pdf</a:t>
            </a:r>
            <a:endParaRPr lang="en-US" sz="1200" u="sng" dirty="0">
              <a:solidFill>
                <a:schemeClr val="bg1"/>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“Mounting the Operation” (as labeled by the CIA) – II Samuel 15:31-37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On David’s flight from Jerusalem, he met with two men: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err="1">
                <a:effectLst/>
                <a:latin typeface="Times New Roman" panose="02020603050405020304" pitchFamily="18" charset="0"/>
                <a:ea typeface="Times New Roman" panose="02020603050405020304" pitchFamily="18" charset="0"/>
              </a:rPr>
              <a:t>Ittai</a:t>
            </a:r>
            <a:r>
              <a:rPr lang="en-US" sz="1100" dirty="0">
                <a:effectLst/>
                <a:latin typeface="Times New Roman" panose="02020603050405020304" pitchFamily="18" charset="0"/>
                <a:ea typeface="Times New Roman" panose="02020603050405020304" pitchFamily="18" charset="0"/>
              </a:rPr>
              <a:t> the Gittite said he would stay with David and was accepted (II Samuel 15:1-23) and was made a general (1/3 of David’s forces – 18:2, 5).</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Hushai the Archite also met David but was refused to stay with him! (II Samuel 15:31-37)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As soon as David prayed to God to turn the wisdom and counsel of Ahithophel into foolishness (II Samuel 15:31), Hushai turns up. He is a welcome sight to David.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wanted to throw in his lot with the affliction of God’s people (like Moses – Hebrews 11:25) – He wanted to be David’s friend.</a:t>
            </a:r>
            <a:endParaRPr lang="en-US" sz="1200" dirty="0">
              <a:effectLst/>
              <a:latin typeface="Times New Roman" panose="02020603050405020304" pitchFamily="18" charset="0"/>
              <a:ea typeface="Times New Roman" panose="02020603050405020304" pitchFamily="18" charset="0"/>
            </a:endParaRPr>
          </a:p>
          <a:p>
            <a:pPr marL="685800" marR="0" lvl="1" indent="-228600" algn="just">
              <a:spcBef>
                <a:spcPts val="0"/>
              </a:spcBef>
              <a:spcAft>
                <a:spcPts val="0"/>
              </a:spcAft>
              <a:buFont typeface="+mj-lt"/>
              <a:buAutoNum type="alphaUcPeriod"/>
              <a:tabLst>
                <a:tab pos="1485900" algn="l"/>
              </a:tabLst>
            </a:pPr>
            <a:endParaRPr lang="en-US" sz="1200" dirty="0">
              <a:solidFill>
                <a:schemeClr val="bg1"/>
              </a:solidFill>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76960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King's Friend</a:t>
            </a:r>
          </a:p>
        </p:txBody>
      </p:sp>
      <p:sp>
        <p:nvSpPr>
          <p:cNvPr id="9" name="Slide Number Placeholder 8"/>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925848780"/>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King's Friend</a:t>
            </a:r>
          </a:p>
        </p:txBody>
      </p:sp>
      <p:sp>
        <p:nvSpPr>
          <p:cNvPr id="9" name="Slide Number Placeholder 8"/>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7184887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King's Friend</a:t>
            </a:r>
          </a:p>
        </p:txBody>
      </p:sp>
      <p:sp>
        <p:nvSpPr>
          <p:cNvPr id="9" name="Slide Number Placeholder 8"/>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1081182806"/>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r>
              <a:rPr lang="en-US"/>
              <a:t>The King's Friend</a:t>
            </a:r>
          </a:p>
        </p:txBody>
      </p:sp>
      <p:sp>
        <p:nvSpPr>
          <p:cNvPr id="10" name="Slide Number Placeholder 9"/>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13949033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King's Friend</a:t>
            </a:r>
          </a:p>
        </p:txBody>
      </p:sp>
      <p:sp>
        <p:nvSpPr>
          <p:cNvPr id="9" name="Slide Number Placeholder 8"/>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069052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King's Friend</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25769575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King's Friend</a:t>
            </a:r>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13875420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The King's Friend</a:t>
            </a:r>
          </a:p>
        </p:txBody>
      </p:sp>
      <p:sp>
        <p:nvSpPr>
          <p:cNvPr id="11" name="Slide Number Placeholder 10"/>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34095161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The King's Friend</a:t>
            </a:r>
          </a:p>
        </p:txBody>
      </p:sp>
      <p:sp>
        <p:nvSpPr>
          <p:cNvPr id="10" name="Slide Number Placeholder 9"/>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11794603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King's Friend</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400155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King's Friend</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21939726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King's Friend</a:t>
            </a:r>
          </a:p>
        </p:txBody>
      </p:sp>
      <p:sp>
        <p:nvSpPr>
          <p:cNvPr id="6" name="Slide Number Placeholder 5"/>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35912162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King's Friend</a:t>
            </a:r>
          </a:p>
        </p:txBody>
      </p:sp>
      <p:sp>
        <p:nvSpPr>
          <p:cNvPr id="6" name="Slide Number Placeholder 5"/>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18818901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King's Friend</a:t>
            </a:r>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17965589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King's Friend</a:t>
            </a:r>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2401047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King's Friend</a:t>
            </a:r>
          </a:p>
        </p:txBody>
      </p:sp>
      <p:sp>
        <p:nvSpPr>
          <p:cNvPr id="9" name="Slide Number Placeholder 8"/>
          <p:cNvSpPr>
            <a:spLocks noGrp="1"/>
          </p:cNvSpPr>
          <p:nvPr>
            <p:ph type="sldNum" sz="quarter" idx="12"/>
          </p:nvPr>
        </p:nvSpPr>
        <p:spPr/>
        <p:txBody>
          <a:bodyPr/>
          <a:lstStyle/>
          <a:p>
            <a:pPr>
              <a:defRPr/>
            </a:pPr>
            <a:fld id="{B58C8994-46C1-46C4-BBC7-F13DDF24DE2E}" type="slidenum">
              <a:rPr lang="en-US" smtClean="0"/>
              <a:pPr>
                <a:defRPr/>
              </a:pPr>
              <a:t>‹#›</a:t>
            </a:fld>
            <a:endParaRPr lang="en-US" dirty="0"/>
          </a:p>
        </p:txBody>
      </p:sp>
    </p:spTree>
    <p:extLst>
      <p:ext uri="{BB962C8B-B14F-4D97-AF65-F5344CB8AC3E}">
        <p14:creationId xmlns:p14="http://schemas.microsoft.com/office/powerpoint/2010/main" val="24558735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King's Friend</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23942912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King's Friend</a:t>
            </a:r>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13107827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King's Friend</a:t>
            </a:r>
          </a:p>
        </p:txBody>
      </p:sp>
      <p:sp>
        <p:nvSpPr>
          <p:cNvPr id="7" name="Slide Number Placeholder 6"/>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37460642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King's Friend</a:t>
            </a:r>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2350143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King's Friend</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9999744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King's Friend</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341074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King's Friend</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3083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King's Friend</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7536566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King's Friend</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1621923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King's Friend</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42538453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King's Friend</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5587963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King's Friend</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22005398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King's Friend</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36804457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King's Friend</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334546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King's Friend</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2747735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King's Friend</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33504889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The King's Friend</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1430293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The King's Friend</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19814743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The King's Friend</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2109234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King's Friend</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35299540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King's Friend</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4707481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King's Friend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7424948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King's Friend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377095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King's Friend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31675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King's Friend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843352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The King's Friend</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41450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The King's Friend</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912698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King's Friend</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40456022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King's Friend</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92046392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endParaRPr lang="en-US"/>
          </a:p>
        </p:txBody>
      </p:sp>
      <p:sp>
        <p:nvSpPr>
          <p:cNvPr id="5" name="Footer Placeholder 4"/>
          <p:cNvSpPr>
            <a:spLocks noGrp="1"/>
          </p:cNvSpPr>
          <p:nvPr>
            <p:ph type="ftr" sz="quarter" idx="11"/>
          </p:nvPr>
        </p:nvSpPr>
        <p:spPr>
          <a:xfrm>
            <a:off x="2692397" y="5037663"/>
            <a:ext cx="5214635" cy="279400"/>
          </a:xfrm>
        </p:spPr>
        <p:txBody>
          <a:bodyPr/>
          <a:lstStyle/>
          <a:p>
            <a:r>
              <a:rPr lang="en-US"/>
              <a:t>The King's Friend</a:t>
            </a:r>
          </a:p>
        </p:txBody>
      </p:sp>
      <p:sp>
        <p:nvSpPr>
          <p:cNvPr id="6" name="Slide Number Placeholder 5"/>
          <p:cNvSpPr>
            <a:spLocks noGrp="1"/>
          </p:cNvSpPr>
          <p:nvPr>
            <p:ph type="sldNum" sz="quarter" idx="12"/>
          </p:nvPr>
        </p:nvSpPr>
        <p:spPr>
          <a:xfrm>
            <a:off x="8956900" y="5037663"/>
            <a:ext cx="551167" cy="279400"/>
          </a:xfrm>
        </p:spPr>
        <p:txBody>
          <a:bodyPr/>
          <a:lstStyle/>
          <a:p>
            <a:fld id="{6BF2AF75-478B-4725-A3C0-9300DF480CC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60441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The King's Friend</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23507285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The King's Friend</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35037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The King's Friend</a:t>
            </a:r>
          </a:p>
        </p:txBody>
      </p:sp>
      <p:sp>
        <p:nvSpPr>
          <p:cNvPr id="7" name="Slide Number Placeholder 6"/>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923467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The King's Friend</a:t>
            </a:r>
          </a:p>
        </p:txBody>
      </p:sp>
      <p:sp>
        <p:nvSpPr>
          <p:cNvPr id="9" name="Slide Number Placeholder 8"/>
          <p:cNvSpPr>
            <a:spLocks noGrp="1"/>
          </p:cNvSpPr>
          <p:nvPr>
            <p:ph type="sldNum" sz="quarter" idx="12"/>
          </p:nvPr>
        </p:nvSpPr>
        <p:spPr/>
        <p:txBody>
          <a:bodyPr/>
          <a:lstStyle/>
          <a:p>
            <a:fld id="{6BF2AF75-478B-4725-A3C0-9300DF480CC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1734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The King's Friend</a:t>
            </a:r>
          </a:p>
        </p:txBody>
      </p:sp>
      <p:sp>
        <p:nvSpPr>
          <p:cNvPr id="5" name="Slide Number Placeholder 4"/>
          <p:cNvSpPr>
            <a:spLocks noGrp="1"/>
          </p:cNvSpPr>
          <p:nvPr>
            <p:ph type="sldNum" sz="quarter" idx="12"/>
          </p:nvPr>
        </p:nvSpPr>
        <p:spPr/>
        <p:txBody>
          <a:bodyPr/>
          <a:lstStyle/>
          <a:p>
            <a:fld id="{6BF2AF75-478B-4725-A3C0-9300DF480CC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6815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The King's Friend</a:t>
            </a:r>
          </a:p>
        </p:txBody>
      </p:sp>
      <p:sp>
        <p:nvSpPr>
          <p:cNvPr id="4" name="Slide Number Placeholder 3"/>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24597132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The King's Friend</a:t>
            </a:r>
          </a:p>
        </p:txBody>
      </p:sp>
      <p:sp>
        <p:nvSpPr>
          <p:cNvPr id="7" name="Slide Number Placeholder 6"/>
          <p:cNvSpPr>
            <a:spLocks noGrp="1"/>
          </p:cNvSpPr>
          <p:nvPr>
            <p:ph type="sldNum" sz="quarter" idx="12"/>
          </p:nvPr>
        </p:nvSpPr>
        <p:spPr/>
        <p:txBody>
          <a:bodyPr/>
          <a:lstStyle/>
          <a:p>
            <a:fld id="{6BF2AF75-478B-4725-A3C0-9300DF480CC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2196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The King's Friend</a:t>
            </a:r>
          </a:p>
        </p:txBody>
      </p:sp>
      <p:sp>
        <p:nvSpPr>
          <p:cNvPr id="7" name="Slide Number Placeholder 6"/>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374309513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The King's Friend</a:t>
            </a:r>
          </a:p>
        </p:txBody>
      </p:sp>
      <p:sp>
        <p:nvSpPr>
          <p:cNvPr id="7" name="Slide Number Placeholder 6"/>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29439635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The King's Friend</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619139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The King's Friend</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13012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The King's Friend</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3636285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The King's Friend</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1430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The King's Friend</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972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The King's Friend</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32453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The King's Friend</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8658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King's Friend</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image" Target="../media/image19.png"/><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19" Type="http://schemas.openxmlformats.org/officeDocument/2006/relationships/image" Target="../media/image18.png"/><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King's Friend</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a:defRPr/>
            </a:pPr>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a:defRPr/>
            </a:pPr>
            <a:r>
              <a:rPr lang="en-US"/>
              <a:t>The King's Friend</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435585856"/>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sldNum="0"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The King's Friend</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449901624"/>
      </p:ext>
    </p:extLst>
  </p:cSld>
  <p:clrMap bg1="dk1" tx1="lt1" bg2="dk2" tx2="lt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 id="2147484238" r:id="rId14"/>
    <p:sldLayoutId id="2147484239" r:id="rId15"/>
    <p:sldLayoutId id="2147484240" r:id="rId16"/>
    <p:sldLayoutId id="2147484241"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The King's Friend</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016720144"/>
      </p:ext>
    </p:extLst>
  </p:cSld>
  <p:clrMap bg1="dk1" tx1="lt1" bg2="dk2" tx2="lt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 id="2147484290"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The King's Friend</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F2AF75-478B-4725-A3C0-9300DF480CC3}" type="slidenum">
              <a:rPr lang="en-US" smtClean="0"/>
              <a:t>‹#›</a:t>
            </a:fld>
            <a:endParaRPr lang="en-US"/>
          </a:p>
        </p:txBody>
      </p:sp>
    </p:spTree>
    <p:extLst>
      <p:ext uri="{BB962C8B-B14F-4D97-AF65-F5344CB8AC3E}">
        <p14:creationId xmlns:p14="http://schemas.microsoft.com/office/powerpoint/2010/main" val="1597135639"/>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 id="2147484303" r:id="rId12"/>
    <p:sldLayoutId id="2147484304" r:id="rId13"/>
    <p:sldLayoutId id="2147484305" r:id="rId14"/>
    <p:sldLayoutId id="2147484306" r:id="rId15"/>
    <p:sldLayoutId id="2147484307" r:id="rId16"/>
    <p:sldLayoutId id="2147484308"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King's Friend</a:t>
            </a:r>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King's Friend</a:t>
            </a:r>
          </a:p>
        </p:txBody>
      </p:sp>
      <p:sp>
        <p:nvSpPr>
          <p:cNvPr id="92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King's Friend</a:t>
            </a:r>
          </a:p>
        </p:txBody>
      </p:sp>
      <p:sp>
        <p:nvSpPr>
          <p:cNvPr id="1024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King's Friend</a:t>
            </a:r>
          </a:p>
        </p:txBody>
      </p:sp>
      <p:sp>
        <p:nvSpPr>
          <p:cNvPr id="1127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King's Friend</a:t>
            </a:r>
          </a:p>
        </p:txBody>
      </p:sp>
      <p:sp>
        <p:nvSpPr>
          <p:cNvPr id="1229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King's Friend</a:t>
            </a:r>
          </a:p>
        </p:txBody>
      </p:sp>
      <p:sp>
        <p:nvSpPr>
          <p:cNvPr id="133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King's Friend</a:t>
            </a:r>
          </a:p>
        </p:txBody>
      </p:sp>
      <p:sp>
        <p:nvSpPr>
          <p:cNvPr id="1434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King's Friend</a:t>
            </a:r>
          </a:p>
        </p:txBody>
      </p:sp>
      <p:sp>
        <p:nvSpPr>
          <p:cNvPr id="153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00.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148.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148.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48.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48.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1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148.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148.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148.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148.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1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11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1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148.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148.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148.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6.xml"/><Relationship Id="rId1" Type="http://schemas.openxmlformats.org/officeDocument/2006/relationships/slideLayout" Target="../slideLayouts/slideLayout148.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7.xml"/><Relationship Id="rId1" Type="http://schemas.openxmlformats.org/officeDocument/2006/relationships/slideLayout" Target="../slideLayouts/slideLayout148.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8.xml"/><Relationship Id="rId1" Type="http://schemas.openxmlformats.org/officeDocument/2006/relationships/slideLayout" Target="../slideLayouts/slideLayout148.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9.xml"/><Relationship Id="rId1" Type="http://schemas.openxmlformats.org/officeDocument/2006/relationships/slideLayout" Target="../slideLayouts/slideLayout1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1.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129.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9.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11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48.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148.xml"/></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48.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1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48" name="Rectangle 10247">
            <a:extLst>
              <a:ext uri="{FF2B5EF4-FFF2-40B4-BE49-F238E27FC236}">
                <a16:creationId xmlns:a16="http://schemas.microsoft.com/office/drawing/2014/main" id="{6981E6A2-4656-4CFE-9BF4-39D81EE2C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3E5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0242" name="Rectangle 2"/>
          <p:cNvSpPr>
            <a:spLocks noGrp="1" noChangeArrowheads="1"/>
          </p:cNvSpPr>
          <p:nvPr>
            <p:ph type="ctrTitle"/>
          </p:nvPr>
        </p:nvSpPr>
        <p:spPr>
          <a:xfrm>
            <a:off x="152400" y="866738"/>
            <a:ext cx="5791200" cy="1231106"/>
          </a:xfrm>
          <a:noFill/>
          <a:ln>
            <a:solidFill>
              <a:schemeClr val="tx1"/>
            </a:solidFill>
          </a:ln>
        </p:spPr>
        <p:txBody>
          <a:bodyPr>
            <a:normAutofit fontScale="90000"/>
          </a:bodyPr>
          <a:lstStyle/>
          <a:p>
            <a:pPr eaLnBrk="1" hangingPunct="1"/>
            <a:r>
              <a:rPr lang="en-US" sz="4000" b="1" u="sng" dirty="0">
                <a:solidFill>
                  <a:schemeClr val="tx1"/>
                </a:solidFill>
                <a:latin typeface="Arial" panose="020B0604020202020204" pitchFamily="34" charset="0"/>
                <a:cs typeface="Arial" panose="020B0604020202020204" pitchFamily="34" charset="0"/>
              </a:rPr>
              <a:t>The King’s Friend</a:t>
            </a:r>
            <a:endParaRPr lang="en-US" sz="4000" b="1" i="1" u="sng" dirty="0">
              <a:ln>
                <a:solidFill>
                  <a:srgbClr val="FF0000"/>
                </a:solidFill>
              </a:ln>
              <a:solidFill>
                <a:schemeClr val="tx1"/>
              </a:solidFill>
              <a:latin typeface="Arial" panose="020B0604020202020204" pitchFamily="34" charset="0"/>
              <a:cs typeface="Arial" panose="020B0604020202020204" pitchFamily="34" charset="0"/>
            </a:endParaRPr>
          </a:p>
        </p:txBody>
      </p:sp>
      <p:sp>
        <p:nvSpPr>
          <p:cNvPr id="10243" name="Rectangle 3"/>
          <p:cNvSpPr>
            <a:spLocks noGrp="1" noChangeArrowheads="1"/>
          </p:cNvSpPr>
          <p:nvPr>
            <p:ph type="subTitle" idx="1"/>
          </p:nvPr>
        </p:nvSpPr>
        <p:spPr>
          <a:xfrm>
            <a:off x="152400" y="2613230"/>
            <a:ext cx="5791200" cy="1501569"/>
          </a:xfrm>
        </p:spPr>
        <p:txBody>
          <a:bodyPr>
            <a:normAutofit/>
          </a:bodyPr>
          <a:lstStyle/>
          <a:p>
            <a:pPr eaLnBrk="1" hangingPunct="1">
              <a:lnSpc>
                <a:spcPct val="90000"/>
              </a:lnSpc>
            </a:pPr>
            <a:r>
              <a:rPr lang="en-US" sz="3000" b="1" dirty="0">
                <a:solidFill>
                  <a:schemeClr val="tx1"/>
                </a:solidFill>
                <a:latin typeface="Tahoma" panose="020B0604030504040204" pitchFamily="34" charset="0"/>
                <a:ea typeface="Tahoma" panose="020B0604030504040204" pitchFamily="34" charset="0"/>
                <a:cs typeface="Tahoma" panose="020B0604030504040204" pitchFamily="34" charset="0"/>
              </a:rPr>
              <a:t>Text: </a:t>
            </a:r>
          </a:p>
          <a:p>
            <a:pPr eaLnBrk="1" hangingPunct="1">
              <a:lnSpc>
                <a:spcPct val="90000"/>
              </a:lnSpc>
            </a:pPr>
            <a:r>
              <a:rPr lang="en-US" sz="4500" b="1" dirty="0">
                <a:solidFill>
                  <a:schemeClr val="tx1"/>
                </a:solidFill>
                <a:latin typeface="Tahoma" panose="020B0604030504040204" pitchFamily="34" charset="0"/>
                <a:ea typeface="Tahoma" panose="020B0604030504040204" pitchFamily="34" charset="0"/>
                <a:cs typeface="Tahoma" panose="020B0604030504040204" pitchFamily="34" charset="0"/>
              </a:rPr>
              <a:t>I Chronicles 27:33</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907"/>
          <a:stretch/>
        </p:blipFill>
        <p:spPr bwMode="auto">
          <a:xfrm>
            <a:off x="6096000" y="10"/>
            <a:ext cx="6095999"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a cross and leaves&#10;&#10;Description automatically generated">
            <a:extLst>
              <a:ext uri="{FF2B5EF4-FFF2-40B4-BE49-F238E27FC236}">
                <a16:creationId xmlns:a16="http://schemas.microsoft.com/office/drawing/2014/main" id="{00E59949-C0B4-EEFE-058E-113BE7DA48AD}"/>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 y="4876800"/>
            <a:ext cx="2645795" cy="1396692"/>
          </a:xfrm>
          <a:prstGeom prst="rect">
            <a:avLst/>
          </a:prstGeom>
        </p:spPr>
      </p:pic>
      <p:sp>
        <p:nvSpPr>
          <p:cNvPr id="2" name="Rectangle 1">
            <a:extLst>
              <a:ext uri="{FF2B5EF4-FFF2-40B4-BE49-F238E27FC236}">
                <a16:creationId xmlns:a16="http://schemas.microsoft.com/office/drawing/2014/main" id="{4AA2A9CF-D494-5C08-84D6-0A67B878B9A0}"/>
              </a:ext>
            </a:extLst>
          </p:cNvPr>
          <p:cNvSpPr/>
          <p:nvPr/>
        </p:nvSpPr>
        <p:spPr>
          <a:xfrm>
            <a:off x="1" y="6417347"/>
            <a:ext cx="12191980" cy="44064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b="0" dirty="0">
                <a:solidFill>
                  <a:schemeClr val="tx1"/>
                </a:solidFill>
              </a:rPr>
              <a:t>Nathan L Morrison	 Courthouse church of Christ – Chesterfield, VA	           Sunday, April 28, 2024</a:t>
            </a:r>
          </a:p>
        </p:txBody>
      </p:sp>
    </p:spTree>
    <p:extLst>
      <p:ext uri="{BB962C8B-B14F-4D97-AF65-F5344CB8AC3E}">
        <p14:creationId xmlns:p14="http://schemas.microsoft.com/office/powerpoint/2010/main" val="1602704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solidFill>
                  <a:srgbClr val="0000FF"/>
                </a:solidFill>
              </a:rPr>
              <a:t>Application</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764089" y="2537545"/>
            <a:ext cx="5574082" cy="3690616"/>
          </a:xfrm>
        </p:spPr>
        <p:txBody>
          <a:bodyPr vert="horz" lIns="91440" tIns="45720" rIns="91440" bIns="45720" rtlCol="0">
            <a:normAutofit fontScale="92500" lnSpcReduction="10000"/>
          </a:bodyPr>
          <a:lstStyle/>
          <a:p>
            <a:pPr>
              <a:buFont typeface="Wingdings" panose="05000000000000000000" pitchFamily="2" charset="2"/>
              <a:buChar char="Ø"/>
            </a:pPr>
            <a:r>
              <a:rPr lang="en-US" sz="2800" dirty="0"/>
              <a:t>Hushai empathized with &amp; identified with the exiled king. </a:t>
            </a:r>
          </a:p>
          <a:p>
            <a:pPr>
              <a:buFont typeface="Wingdings" panose="05000000000000000000" pitchFamily="2" charset="2"/>
              <a:buChar char="Ø"/>
            </a:pPr>
            <a:r>
              <a:rPr lang="en-US" sz="2800" dirty="0"/>
              <a:t>As Christians, we empathize with &amp; identify with and follow the crucified King</a:t>
            </a:r>
          </a:p>
          <a:p>
            <a:pPr>
              <a:buFont typeface="Wingdings" panose="05000000000000000000" pitchFamily="2" charset="2"/>
              <a:buChar char="Ø"/>
            </a:pPr>
            <a:r>
              <a:rPr lang="en-US" sz="2800" b="1" dirty="0"/>
              <a:t>Hebrews 13:12-15</a:t>
            </a:r>
          </a:p>
          <a:p>
            <a:pPr>
              <a:buFont typeface="Wingdings" panose="05000000000000000000" pitchFamily="2" charset="2"/>
              <a:buChar char="Ø"/>
            </a:pPr>
            <a:r>
              <a:rPr lang="en-US" sz="2800" i="1" dirty="0"/>
              <a:t>We are seeking that eternal reward, that city which is to come!</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17004" r="1700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Times New Roman" pitchFamily="18" charset="0"/>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5" name="Title 1">
            <a:extLst>
              <a:ext uri="{FF2B5EF4-FFF2-40B4-BE49-F238E27FC236}">
                <a16:creationId xmlns:a16="http://schemas.microsoft.com/office/drawing/2014/main" id="{DF998155-00B8-EDF0-CF5F-98FFCFAE9284}"/>
              </a:ext>
            </a:extLst>
          </p:cNvPr>
          <p:cNvSpPr txBox="1">
            <a:spLocks/>
          </p:cNvSpPr>
          <p:nvPr/>
        </p:nvSpPr>
        <p:spPr>
          <a:xfrm>
            <a:off x="0" y="0"/>
            <a:ext cx="6842464" cy="7766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w="3175" cmpd="sng">
                  <a:noFill/>
                </a:ln>
                <a:solidFill>
                  <a:prstClr val="black">
                    <a:lumMod val="85000"/>
                    <a:lumOff val="15000"/>
                  </a:prstClr>
                </a:solidFill>
                <a:effectLst/>
                <a:uLnTx/>
                <a:uFillTx/>
                <a:latin typeface="Arial"/>
                <a:ea typeface="+mj-ea"/>
                <a:cs typeface="+mj-cs"/>
              </a:rPr>
              <a:t>“Mounting the Operation”</a:t>
            </a:r>
          </a:p>
        </p:txBody>
      </p:sp>
    </p:spTree>
    <p:extLst>
      <p:ext uri="{BB962C8B-B14F-4D97-AF65-F5344CB8AC3E}">
        <p14:creationId xmlns:p14="http://schemas.microsoft.com/office/powerpoint/2010/main" val="37269836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descr="A file folder with a photo of a person&#10;&#10;Description automatically generated">
            <a:extLst>
              <a:ext uri="{FF2B5EF4-FFF2-40B4-BE49-F238E27FC236}">
                <a16:creationId xmlns:a16="http://schemas.microsoft.com/office/drawing/2014/main" id="{30B983D2-634D-F084-F9F0-F4B8A644BA3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334"/>
          <a:stretch/>
        </p:blipFill>
        <p:spPr>
          <a:xfrm>
            <a:off x="20" y="10"/>
            <a:ext cx="12191980" cy="6857990"/>
          </a:xfrm>
          <a:prstGeom prst="rect">
            <a:avLst/>
          </a:prstGeom>
        </p:spPr>
      </p:pic>
      <p:sp>
        <p:nvSpPr>
          <p:cNvPr id="2" name="Title 1">
            <a:extLst>
              <a:ext uri="{FF2B5EF4-FFF2-40B4-BE49-F238E27FC236}">
                <a16:creationId xmlns:a16="http://schemas.microsoft.com/office/drawing/2014/main" id="{D0EF4189-7C7C-F797-293E-ED0502FD041B}"/>
              </a:ext>
            </a:extLst>
          </p:cNvPr>
          <p:cNvSpPr>
            <a:spLocks noGrp="1"/>
          </p:cNvSpPr>
          <p:nvPr>
            <p:ph type="title"/>
          </p:nvPr>
        </p:nvSpPr>
        <p:spPr>
          <a:xfrm>
            <a:off x="76201" y="228600"/>
            <a:ext cx="5638800" cy="762000"/>
          </a:xfrm>
        </p:spPr>
        <p:txBody>
          <a:bodyPr>
            <a:normAutofit/>
          </a:bodyPr>
          <a:lstStyle/>
          <a:p>
            <a:r>
              <a:rPr lang="en-US" sz="3200" dirty="0">
                <a:solidFill>
                  <a:srgbClr val="000000"/>
                </a:solidFill>
                <a:effectLst/>
                <a:ea typeface="Times New Roman" panose="02020603050405020304" pitchFamily="18" charset="0"/>
              </a:rPr>
              <a:t>“Mounting the Operation”</a:t>
            </a:r>
            <a:endParaRPr lang="en-US" sz="6000" dirty="0"/>
          </a:p>
        </p:txBody>
      </p:sp>
      <p:sp>
        <p:nvSpPr>
          <p:cNvPr id="17" name="Content Placeholder 16">
            <a:extLst>
              <a:ext uri="{FF2B5EF4-FFF2-40B4-BE49-F238E27FC236}">
                <a16:creationId xmlns:a16="http://schemas.microsoft.com/office/drawing/2014/main" id="{CD0BD1A1-A5F1-E24D-C031-D429292ACF10}"/>
              </a:ext>
            </a:extLst>
          </p:cNvPr>
          <p:cNvSpPr>
            <a:spLocks noGrp="1"/>
          </p:cNvSpPr>
          <p:nvPr>
            <p:ph idx="1"/>
          </p:nvPr>
        </p:nvSpPr>
        <p:spPr>
          <a:xfrm>
            <a:off x="6111242" y="1219200"/>
            <a:ext cx="5867401" cy="4876800"/>
          </a:xfrm>
        </p:spPr>
        <p:txBody>
          <a:bodyPr anchor="ctr">
            <a:normAutofit/>
          </a:bodyPr>
          <a:lstStyle/>
          <a:p>
            <a:r>
              <a:rPr lang="en-US" sz="2400" b="1" dirty="0">
                <a:solidFill>
                  <a:schemeClr val="bg1"/>
                </a:solidFill>
                <a:latin typeface="Tahoma" pitchFamily="34" charset="0"/>
                <a:ea typeface="Tahoma" pitchFamily="34" charset="0"/>
                <a:cs typeface="Tahoma" pitchFamily="34" charset="0"/>
              </a:rPr>
              <a:t>II Samuel 15:31-37</a:t>
            </a:r>
          </a:p>
          <a:p>
            <a:r>
              <a:rPr lang="en-US" sz="2400" dirty="0">
                <a:solidFill>
                  <a:schemeClr val="bg1"/>
                </a:solidFill>
                <a:latin typeface="Tahoma" pitchFamily="34" charset="0"/>
                <a:ea typeface="Tahoma" pitchFamily="34" charset="0"/>
                <a:cs typeface="Tahoma" pitchFamily="34" charset="0"/>
              </a:rPr>
              <a:t>David sends his friend into the court of Absalom as a spy, behind enemy lines to thwart Ahithophel’s good counsel!              (II Samuel 15:32-37). </a:t>
            </a:r>
            <a:endParaRPr lang="en-US" dirty="0"/>
          </a:p>
        </p:txBody>
      </p:sp>
      <p:sp>
        <p:nvSpPr>
          <p:cNvPr id="4" name="Footer Placeholder 3">
            <a:extLst>
              <a:ext uri="{FF2B5EF4-FFF2-40B4-BE49-F238E27FC236}">
                <a16:creationId xmlns:a16="http://schemas.microsoft.com/office/drawing/2014/main" id="{02C3AC4B-07EB-0807-FAFE-58DDF321528B}"/>
              </a:ext>
            </a:extLst>
          </p:cNvPr>
          <p:cNvSpPr>
            <a:spLocks noGrp="1"/>
          </p:cNvSpPr>
          <p:nvPr>
            <p:ph type="ftr" sz="quarter" idx="11"/>
          </p:nvPr>
        </p:nvSpPr>
        <p:spPr>
          <a:xfrm>
            <a:off x="381001" y="6492875"/>
            <a:ext cx="5638800"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The King's Friend</a:t>
            </a:r>
          </a:p>
        </p:txBody>
      </p:sp>
      <p:sp>
        <p:nvSpPr>
          <p:cNvPr id="3" name="Content Placeholder 16">
            <a:extLst>
              <a:ext uri="{FF2B5EF4-FFF2-40B4-BE49-F238E27FC236}">
                <a16:creationId xmlns:a16="http://schemas.microsoft.com/office/drawing/2014/main" id="{43436A68-AC4A-C8E9-F723-87F940CD2606}"/>
              </a:ext>
            </a:extLst>
          </p:cNvPr>
          <p:cNvSpPr txBox="1">
            <a:spLocks/>
          </p:cNvSpPr>
          <p:nvPr/>
        </p:nvSpPr>
        <p:spPr>
          <a:xfrm>
            <a:off x="304801" y="4343400"/>
            <a:ext cx="5791200"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H</a:t>
            </a:r>
            <a:r>
              <a:rPr kumimoji="0" lang="en-US" sz="2000" b="0" i="0" u="none" strike="noStrike" kern="1200" cap="none" spc="0" normalizeH="0" baseline="0" noProof="0" dirty="0" err="1">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ushai</a:t>
            </a: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 the Archite, the King’s Friend</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5" name="Content Placeholder 16">
            <a:extLst>
              <a:ext uri="{FF2B5EF4-FFF2-40B4-BE49-F238E27FC236}">
                <a16:creationId xmlns:a16="http://schemas.microsoft.com/office/drawing/2014/main" id="{5B83D79B-3582-7941-2487-D4F64C32FDAD}"/>
              </a:ext>
            </a:extLst>
          </p:cNvPr>
          <p:cNvSpPr txBox="1">
            <a:spLocks/>
          </p:cNvSpPr>
          <p:nvPr/>
        </p:nvSpPr>
        <p:spPr>
          <a:xfrm>
            <a:off x="342901" y="5101113"/>
            <a:ext cx="5714999"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Influence Agent</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Tree>
    <p:extLst>
      <p:ext uri="{BB962C8B-B14F-4D97-AF65-F5344CB8AC3E}">
        <p14:creationId xmlns:p14="http://schemas.microsoft.com/office/powerpoint/2010/main" val="101719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left)">
                                      <p:cBhvr>
                                        <p:cTn id="11"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solidFill>
                  <a:srgbClr val="0000FF"/>
                </a:solidFill>
              </a:rPr>
              <a:t>Application</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764089" y="2537545"/>
            <a:ext cx="5574082" cy="3690616"/>
          </a:xfrm>
        </p:spPr>
        <p:txBody>
          <a:bodyPr vert="horz" lIns="91440" tIns="45720" rIns="91440" bIns="45720" rtlCol="0">
            <a:normAutofit fontScale="77500" lnSpcReduction="20000"/>
          </a:bodyPr>
          <a:lstStyle/>
          <a:p>
            <a:pPr>
              <a:buFont typeface="Wingdings" panose="05000000000000000000" pitchFamily="2" charset="2"/>
              <a:buChar char="Ø"/>
            </a:pPr>
            <a:r>
              <a:rPr lang="en-US" sz="2800" dirty="0"/>
              <a:t>David told his friend that he can’t go with him, but he can better serve him by going for him! </a:t>
            </a:r>
          </a:p>
          <a:p>
            <a:pPr>
              <a:buFont typeface="Wingdings" panose="05000000000000000000" pitchFamily="2" charset="2"/>
              <a:buChar char="Ø"/>
            </a:pPr>
            <a:r>
              <a:rPr lang="en-US" sz="2800" dirty="0"/>
              <a:t>Jesus told His disciples they couldn’t go with Him (Mark 14:27; John 16:32), but He tells us we can go for Him!</a:t>
            </a:r>
          </a:p>
          <a:p>
            <a:pPr>
              <a:buFont typeface="Wingdings" panose="05000000000000000000" pitchFamily="2" charset="2"/>
              <a:buChar char="Ø"/>
            </a:pPr>
            <a:r>
              <a:rPr lang="en-US" sz="2800" b="1" dirty="0"/>
              <a:t>II Timothy 2:3-4, 24-26</a:t>
            </a:r>
          </a:p>
          <a:p>
            <a:pPr>
              <a:buFont typeface="Wingdings" panose="05000000000000000000" pitchFamily="2" charset="2"/>
              <a:buChar char="Ø"/>
            </a:pPr>
            <a:r>
              <a:rPr lang="en-US" sz="2800" i="1" dirty="0"/>
              <a:t>As soldiers of Christ, Jesus sends us out to teach and save the lost, to rescue those ensnared by the devil!</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17004" r="1700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Times New Roman" pitchFamily="18" charset="0"/>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5" name="Title 1">
            <a:extLst>
              <a:ext uri="{FF2B5EF4-FFF2-40B4-BE49-F238E27FC236}">
                <a16:creationId xmlns:a16="http://schemas.microsoft.com/office/drawing/2014/main" id="{DF998155-00B8-EDF0-CF5F-98FFCFAE9284}"/>
              </a:ext>
            </a:extLst>
          </p:cNvPr>
          <p:cNvSpPr txBox="1">
            <a:spLocks/>
          </p:cNvSpPr>
          <p:nvPr/>
        </p:nvSpPr>
        <p:spPr>
          <a:xfrm>
            <a:off x="0" y="0"/>
            <a:ext cx="6842464" cy="7766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w="3175" cmpd="sng">
                  <a:noFill/>
                </a:ln>
                <a:solidFill>
                  <a:prstClr val="black">
                    <a:lumMod val="85000"/>
                    <a:lumOff val="15000"/>
                  </a:prstClr>
                </a:solidFill>
                <a:effectLst/>
                <a:uLnTx/>
                <a:uFillTx/>
                <a:latin typeface="Arial"/>
                <a:ea typeface="+mj-ea"/>
                <a:cs typeface="+mj-cs"/>
              </a:rPr>
              <a:t>“Mounting the Operation”</a:t>
            </a:r>
          </a:p>
        </p:txBody>
      </p:sp>
    </p:spTree>
    <p:extLst>
      <p:ext uri="{BB962C8B-B14F-4D97-AF65-F5344CB8AC3E}">
        <p14:creationId xmlns:p14="http://schemas.microsoft.com/office/powerpoint/2010/main" val="2725929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t>“Mounting the Operation”</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16762" r="1676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Times New Roman" pitchFamily="18" charset="0"/>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9" name="Content Placeholder 4">
            <a:extLst>
              <a:ext uri="{FF2B5EF4-FFF2-40B4-BE49-F238E27FC236}">
                <a16:creationId xmlns:a16="http://schemas.microsoft.com/office/drawing/2014/main" id="{F776C5EE-D9A1-373D-4517-B5116BDD73E3}"/>
              </a:ext>
            </a:extLst>
          </p:cNvPr>
          <p:cNvSpPr txBox="1">
            <a:spLocks/>
          </p:cNvSpPr>
          <p:nvPr/>
        </p:nvSpPr>
        <p:spPr>
          <a:xfrm>
            <a:off x="688932" y="2467627"/>
            <a:ext cx="5540283" cy="3597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lgn="ctr" fontAlgn="auto">
              <a:buClr>
                <a:srgbClr val="83992A"/>
              </a:buClr>
              <a:buNone/>
            </a:pPr>
            <a:r>
              <a:rPr lang="en-US" sz="3200" dirty="0">
                <a:ln w="0"/>
                <a:solidFill>
                  <a:srgbClr val="FFFF00"/>
                </a:solidFill>
                <a:effectLst>
                  <a:outerShdw blurRad="38100" dist="25400" dir="5400000" algn="ctr" rotWithShape="0">
                    <a:srgbClr val="6E747A">
                      <a:alpha val="43000"/>
                    </a:srgbClr>
                  </a:outerShdw>
                </a:effectLst>
              </a:rPr>
              <a:t>Hushai, David's friend, willingly went into danger and God used his bravery to answer David’s prayer</a:t>
            </a:r>
            <a:r>
              <a:rPr kumimoji="0" lang="en-US" sz="3200" b="1" i="0" u="none" strike="noStrike" kern="1200" cap="none" spc="0" normalizeH="0" baseline="0" noProof="0" dirty="0">
                <a:ln w="0"/>
                <a:solidFill>
                  <a:srgbClr val="FFFF00"/>
                </a:solidFill>
                <a:effectLst>
                  <a:outerShdw blurRad="38100" dist="25400" dir="5400000" algn="ctr" rotWithShape="0">
                    <a:srgbClr val="6E747A">
                      <a:alpha val="43000"/>
                    </a:srgbClr>
                  </a:outerShdw>
                </a:effectLst>
                <a:uLnTx/>
                <a:uFillTx/>
                <a:latin typeface="Tahoma"/>
                <a:ea typeface="+mn-ea"/>
                <a:cs typeface="+mn-cs"/>
              </a:rPr>
              <a:t>!</a:t>
            </a:r>
          </a:p>
        </p:txBody>
      </p:sp>
    </p:spTree>
    <p:extLst>
      <p:ext uri="{BB962C8B-B14F-4D97-AF65-F5344CB8AC3E}">
        <p14:creationId xmlns:p14="http://schemas.microsoft.com/office/powerpoint/2010/main" val="1772287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descr="A file folder with a photo of a person&#10;&#10;Description automatically generated">
            <a:extLst>
              <a:ext uri="{FF2B5EF4-FFF2-40B4-BE49-F238E27FC236}">
                <a16:creationId xmlns:a16="http://schemas.microsoft.com/office/drawing/2014/main" id="{30B983D2-634D-F084-F9F0-F4B8A644BA3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334"/>
          <a:stretch/>
        </p:blipFill>
        <p:spPr>
          <a:xfrm>
            <a:off x="20" y="10"/>
            <a:ext cx="12191980" cy="6857990"/>
          </a:xfrm>
          <a:prstGeom prst="rect">
            <a:avLst/>
          </a:prstGeom>
        </p:spPr>
      </p:pic>
      <p:sp>
        <p:nvSpPr>
          <p:cNvPr id="2" name="Title 1">
            <a:extLst>
              <a:ext uri="{FF2B5EF4-FFF2-40B4-BE49-F238E27FC236}">
                <a16:creationId xmlns:a16="http://schemas.microsoft.com/office/drawing/2014/main" id="{D0EF4189-7C7C-F797-293E-ED0502FD041B}"/>
              </a:ext>
            </a:extLst>
          </p:cNvPr>
          <p:cNvSpPr>
            <a:spLocks noGrp="1"/>
          </p:cNvSpPr>
          <p:nvPr>
            <p:ph type="title"/>
          </p:nvPr>
        </p:nvSpPr>
        <p:spPr>
          <a:xfrm>
            <a:off x="76201" y="228600"/>
            <a:ext cx="5638800" cy="762000"/>
          </a:xfrm>
        </p:spPr>
        <p:txBody>
          <a:bodyPr>
            <a:normAutofit/>
          </a:bodyPr>
          <a:lstStyle/>
          <a:p>
            <a:r>
              <a:rPr lang="en-US" sz="3200" dirty="0">
                <a:solidFill>
                  <a:srgbClr val="000000"/>
                </a:solidFill>
                <a:effectLst/>
                <a:ea typeface="Times New Roman" panose="02020603050405020304" pitchFamily="18" charset="0"/>
              </a:rPr>
              <a:t>“Capturing the Dupe”</a:t>
            </a:r>
            <a:endParaRPr lang="en-US" sz="6000" dirty="0"/>
          </a:p>
        </p:txBody>
      </p:sp>
      <p:sp>
        <p:nvSpPr>
          <p:cNvPr id="17" name="Content Placeholder 16">
            <a:extLst>
              <a:ext uri="{FF2B5EF4-FFF2-40B4-BE49-F238E27FC236}">
                <a16:creationId xmlns:a16="http://schemas.microsoft.com/office/drawing/2014/main" id="{CD0BD1A1-A5F1-E24D-C031-D429292ACF10}"/>
              </a:ext>
            </a:extLst>
          </p:cNvPr>
          <p:cNvSpPr>
            <a:spLocks noGrp="1"/>
          </p:cNvSpPr>
          <p:nvPr>
            <p:ph idx="1"/>
          </p:nvPr>
        </p:nvSpPr>
        <p:spPr>
          <a:xfrm>
            <a:off x="6111242" y="1219200"/>
            <a:ext cx="5867401" cy="4876800"/>
          </a:xfrm>
        </p:spPr>
        <p:txBody>
          <a:bodyPr anchor="ctr">
            <a:normAutofit/>
          </a:bodyPr>
          <a:lstStyle/>
          <a:p>
            <a:r>
              <a:rPr lang="en-US" sz="2400" b="1" dirty="0">
                <a:solidFill>
                  <a:schemeClr val="bg1"/>
                </a:solidFill>
                <a:latin typeface="Tahoma" pitchFamily="34" charset="0"/>
                <a:ea typeface="Tahoma" pitchFamily="34" charset="0"/>
                <a:cs typeface="Tahoma" pitchFamily="34" charset="0"/>
              </a:rPr>
              <a:t>II Samuel 16:15-23</a:t>
            </a:r>
          </a:p>
          <a:p>
            <a:r>
              <a:rPr lang="en-US" sz="2400" dirty="0">
                <a:solidFill>
                  <a:schemeClr val="bg1"/>
                </a:solidFill>
                <a:latin typeface="Tahoma" pitchFamily="34" charset="0"/>
                <a:ea typeface="Tahoma" pitchFamily="34" charset="0"/>
                <a:cs typeface="Tahoma" pitchFamily="34" charset="0"/>
              </a:rPr>
              <a:t>Hushai comes before Absalom</a:t>
            </a:r>
          </a:p>
          <a:p>
            <a:r>
              <a:rPr lang="en-US" sz="2400" dirty="0">
                <a:solidFill>
                  <a:schemeClr val="bg1"/>
                </a:solidFill>
                <a:latin typeface="Tahoma" pitchFamily="34" charset="0"/>
                <a:ea typeface="Tahoma" pitchFamily="34" charset="0"/>
                <a:cs typeface="Tahoma" pitchFamily="34" charset="0"/>
              </a:rPr>
              <a:t>Absalom is suspicious</a:t>
            </a:r>
          </a:p>
          <a:p>
            <a:r>
              <a:rPr lang="en-US" sz="2400" dirty="0">
                <a:solidFill>
                  <a:schemeClr val="bg1"/>
                </a:solidFill>
                <a:latin typeface="Tahoma" pitchFamily="34" charset="0"/>
                <a:ea typeface="Tahoma" pitchFamily="34" charset="0"/>
                <a:cs typeface="Tahoma" pitchFamily="34" charset="0"/>
              </a:rPr>
              <a:t>Hushai says what David told him to say: “Long live the king! I am the friend of the king, whoever that king is. As I served your father, I will serve you.”</a:t>
            </a:r>
          </a:p>
          <a:p>
            <a:r>
              <a:rPr lang="en-US" sz="2400" dirty="0">
                <a:solidFill>
                  <a:schemeClr val="bg1"/>
                </a:solidFill>
                <a:latin typeface="Tahoma" pitchFamily="34" charset="0"/>
                <a:ea typeface="Tahoma" pitchFamily="34" charset="0"/>
                <a:cs typeface="Tahoma" pitchFamily="34" charset="0"/>
              </a:rPr>
              <a:t> The king’s words became his protection/defense and his commission</a:t>
            </a:r>
            <a:endParaRPr lang="en-US" dirty="0"/>
          </a:p>
        </p:txBody>
      </p:sp>
      <p:sp>
        <p:nvSpPr>
          <p:cNvPr id="4" name="Footer Placeholder 3">
            <a:extLst>
              <a:ext uri="{FF2B5EF4-FFF2-40B4-BE49-F238E27FC236}">
                <a16:creationId xmlns:a16="http://schemas.microsoft.com/office/drawing/2014/main" id="{02C3AC4B-07EB-0807-FAFE-58DDF321528B}"/>
              </a:ext>
            </a:extLst>
          </p:cNvPr>
          <p:cNvSpPr>
            <a:spLocks noGrp="1"/>
          </p:cNvSpPr>
          <p:nvPr>
            <p:ph type="ftr" sz="quarter" idx="11"/>
          </p:nvPr>
        </p:nvSpPr>
        <p:spPr>
          <a:xfrm>
            <a:off x="381001" y="6492875"/>
            <a:ext cx="5638800"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The King's Friend</a:t>
            </a:r>
          </a:p>
        </p:txBody>
      </p:sp>
      <p:sp>
        <p:nvSpPr>
          <p:cNvPr id="3" name="Content Placeholder 16">
            <a:extLst>
              <a:ext uri="{FF2B5EF4-FFF2-40B4-BE49-F238E27FC236}">
                <a16:creationId xmlns:a16="http://schemas.microsoft.com/office/drawing/2014/main" id="{43436A68-AC4A-C8E9-F723-87F940CD2606}"/>
              </a:ext>
            </a:extLst>
          </p:cNvPr>
          <p:cNvSpPr txBox="1">
            <a:spLocks/>
          </p:cNvSpPr>
          <p:nvPr/>
        </p:nvSpPr>
        <p:spPr>
          <a:xfrm>
            <a:off x="304801" y="4343400"/>
            <a:ext cx="5791200"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H</a:t>
            </a:r>
            <a:r>
              <a:rPr kumimoji="0" lang="en-US" sz="2000" b="0" i="0" u="none" strike="noStrike" kern="1200" cap="none" spc="0" normalizeH="0" baseline="0" noProof="0" dirty="0" err="1">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ushai</a:t>
            </a: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 the Archite, the King’s Friend</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5" name="Content Placeholder 16">
            <a:extLst>
              <a:ext uri="{FF2B5EF4-FFF2-40B4-BE49-F238E27FC236}">
                <a16:creationId xmlns:a16="http://schemas.microsoft.com/office/drawing/2014/main" id="{5B83D79B-3582-7941-2487-D4F64C32FDAD}"/>
              </a:ext>
            </a:extLst>
          </p:cNvPr>
          <p:cNvSpPr txBox="1">
            <a:spLocks/>
          </p:cNvSpPr>
          <p:nvPr/>
        </p:nvSpPr>
        <p:spPr>
          <a:xfrm>
            <a:off x="342901" y="5101113"/>
            <a:ext cx="5714999"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Influence Agent</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Tree>
    <p:extLst>
      <p:ext uri="{BB962C8B-B14F-4D97-AF65-F5344CB8AC3E}">
        <p14:creationId xmlns:p14="http://schemas.microsoft.com/office/powerpoint/2010/main" val="394566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left)">
                                      <p:cBhvr>
                                        <p:cTn id="11" dur="500"/>
                                        <p:tgtEl>
                                          <p:spTgt spid="1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wipe(left)">
                                      <p:cBhvr>
                                        <p:cTn id="15" dur="500"/>
                                        <p:tgtEl>
                                          <p:spTgt spid="1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wipe(left)">
                                      <p:cBhvr>
                                        <p:cTn id="19" dur="500"/>
                                        <p:tgtEl>
                                          <p:spTgt spid="17">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animEffect transition="in" filter="wipe(left)">
                                      <p:cBhvr>
                                        <p:cTn id="23"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solidFill>
                  <a:srgbClr val="0000FF"/>
                </a:solidFill>
              </a:rPr>
              <a:t>Application</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764089" y="2537545"/>
            <a:ext cx="5574082" cy="3690616"/>
          </a:xfrm>
        </p:spPr>
        <p:txBody>
          <a:bodyPr vert="horz" lIns="91440" tIns="45720" rIns="91440" bIns="45720" rtlCol="0">
            <a:normAutofit fontScale="77500" lnSpcReduction="20000"/>
          </a:bodyPr>
          <a:lstStyle/>
          <a:p>
            <a:pPr>
              <a:buFont typeface="Wingdings" panose="05000000000000000000" pitchFamily="2" charset="2"/>
              <a:buChar char="Ø"/>
            </a:pPr>
            <a:r>
              <a:rPr lang="en-US" sz="2800" dirty="0"/>
              <a:t>Jesus sends His followers out as sheep amidst the wolves so we are to be wise. </a:t>
            </a:r>
          </a:p>
          <a:p>
            <a:pPr>
              <a:buFont typeface="Wingdings" panose="05000000000000000000" pitchFamily="2" charset="2"/>
              <a:buChar char="Ø"/>
            </a:pPr>
            <a:r>
              <a:rPr lang="en-US" sz="2800" b="1" dirty="0"/>
              <a:t>Matthew 10:16</a:t>
            </a:r>
          </a:p>
          <a:p>
            <a:pPr>
              <a:buFont typeface="Wingdings" panose="05000000000000000000" pitchFamily="2" charset="2"/>
              <a:buChar char="Ø"/>
            </a:pPr>
            <a:r>
              <a:rPr lang="en-US" sz="2800" b="1" dirty="0"/>
              <a:t>I Peter 5:8</a:t>
            </a:r>
          </a:p>
          <a:p>
            <a:pPr>
              <a:buFont typeface="Wingdings" panose="05000000000000000000" pitchFamily="2" charset="2"/>
              <a:buChar char="Ø"/>
            </a:pPr>
            <a:r>
              <a:rPr lang="en-US" sz="2800" b="1" dirty="0"/>
              <a:t>I Peter 4:11</a:t>
            </a:r>
          </a:p>
          <a:p>
            <a:pPr>
              <a:buFont typeface="Wingdings" panose="05000000000000000000" pitchFamily="2" charset="2"/>
              <a:buChar char="Ø"/>
            </a:pPr>
            <a:r>
              <a:rPr lang="en-US" sz="2800" dirty="0"/>
              <a:t>When we speak it is to be the words of God. </a:t>
            </a:r>
          </a:p>
          <a:p>
            <a:pPr>
              <a:buFont typeface="Wingdings" panose="05000000000000000000" pitchFamily="2" charset="2"/>
              <a:buChar char="Ø"/>
            </a:pPr>
            <a:r>
              <a:rPr lang="en-US" sz="2800" i="1" dirty="0"/>
              <a:t>The words of the King are our protection/defense and our commission!</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17004" r="1700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Times New Roman" pitchFamily="18" charset="0"/>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5" name="Title 1">
            <a:extLst>
              <a:ext uri="{FF2B5EF4-FFF2-40B4-BE49-F238E27FC236}">
                <a16:creationId xmlns:a16="http://schemas.microsoft.com/office/drawing/2014/main" id="{DF998155-00B8-EDF0-CF5F-98FFCFAE9284}"/>
              </a:ext>
            </a:extLst>
          </p:cNvPr>
          <p:cNvSpPr txBox="1">
            <a:spLocks/>
          </p:cNvSpPr>
          <p:nvPr/>
        </p:nvSpPr>
        <p:spPr>
          <a:xfrm>
            <a:off x="0" y="0"/>
            <a:ext cx="6842464" cy="7766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w="3175" cmpd="sng">
                  <a:noFill/>
                </a:ln>
                <a:solidFill>
                  <a:prstClr val="black">
                    <a:lumMod val="85000"/>
                    <a:lumOff val="15000"/>
                  </a:prstClr>
                </a:solidFill>
                <a:effectLst/>
                <a:uLnTx/>
                <a:uFillTx/>
                <a:latin typeface="Arial"/>
                <a:ea typeface="+mj-ea"/>
                <a:cs typeface="+mj-cs"/>
              </a:rPr>
              <a:t>“Capturing the Dupe”</a:t>
            </a:r>
          </a:p>
        </p:txBody>
      </p:sp>
    </p:spTree>
    <p:extLst>
      <p:ext uri="{BB962C8B-B14F-4D97-AF65-F5344CB8AC3E}">
        <p14:creationId xmlns:p14="http://schemas.microsoft.com/office/powerpoint/2010/main" val="2552582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1000"/>
                                        <p:tgtEl>
                                          <p:spTgt spid="4">
                                            <p:txEl>
                                              <p:pRg st="5" end="5"/>
                                            </p:txEl>
                                          </p:spTgt>
                                        </p:tgtEl>
                                      </p:cBhvr>
                                    </p:animEffect>
                                    <p:anim calcmode="lin" valueType="num">
                                      <p:cBhvr>
                                        <p:cTn id="4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descr="A file folder with a photo of a person&#10;&#10;Description automatically generated">
            <a:extLst>
              <a:ext uri="{FF2B5EF4-FFF2-40B4-BE49-F238E27FC236}">
                <a16:creationId xmlns:a16="http://schemas.microsoft.com/office/drawing/2014/main" id="{30B983D2-634D-F084-F9F0-F4B8A644BA3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334"/>
          <a:stretch/>
        </p:blipFill>
        <p:spPr>
          <a:xfrm>
            <a:off x="20" y="10"/>
            <a:ext cx="12191980" cy="6857990"/>
          </a:xfrm>
          <a:prstGeom prst="rect">
            <a:avLst/>
          </a:prstGeom>
        </p:spPr>
      </p:pic>
      <p:sp>
        <p:nvSpPr>
          <p:cNvPr id="2" name="Title 1">
            <a:extLst>
              <a:ext uri="{FF2B5EF4-FFF2-40B4-BE49-F238E27FC236}">
                <a16:creationId xmlns:a16="http://schemas.microsoft.com/office/drawing/2014/main" id="{D0EF4189-7C7C-F797-293E-ED0502FD041B}"/>
              </a:ext>
            </a:extLst>
          </p:cNvPr>
          <p:cNvSpPr>
            <a:spLocks noGrp="1"/>
          </p:cNvSpPr>
          <p:nvPr>
            <p:ph type="title"/>
          </p:nvPr>
        </p:nvSpPr>
        <p:spPr>
          <a:xfrm>
            <a:off x="76201" y="228600"/>
            <a:ext cx="5638800" cy="762000"/>
          </a:xfrm>
        </p:spPr>
        <p:txBody>
          <a:bodyPr>
            <a:normAutofit/>
          </a:bodyPr>
          <a:lstStyle/>
          <a:p>
            <a:r>
              <a:rPr lang="en-US" sz="3200" dirty="0">
                <a:solidFill>
                  <a:srgbClr val="000000"/>
                </a:solidFill>
                <a:effectLst/>
                <a:ea typeface="Times New Roman" panose="02020603050405020304" pitchFamily="18" charset="0"/>
              </a:rPr>
              <a:t>“Capturing the Dupe”</a:t>
            </a:r>
            <a:endParaRPr lang="en-US" sz="6000" dirty="0"/>
          </a:p>
        </p:txBody>
      </p:sp>
      <p:sp>
        <p:nvSpPr>
          <p:cNvPr id="17" name="Content Placeholder 16">
            <a:extLst>
              <a:ext uri="{FF2B5EF4-FFF2-40B4-BE49-F238E27FC236}">
                <a16:creationId xmlns:a16="http://schemas.microsoft.com/office/drawing/2014/main" id="{CD0BD1A1-A5F1-E24D-C031-D429292ACF10}"/>
              </a:ext>
            </a:extLst>
          </p:cNvPr>
          <p:cNvSpPr>
            <a:spLocks noGrp="1"/>
          </p:cNvSpPr>
          <p:nvPr>
            <p:ph idx="1"/>
          </p:nvPr>
        </p:nvSpPr>
        <p:spPr>
          <a:xfrm>
            <a:off x="6111242" y="1219200"/>
            <a:ext cx="5867401" cy="4876800"/>
          </a:xfrm>
        </p:spPr>
        <p:txBody>
          <a:bodyPr anchor="ctr">
            <a:normAutofit/>
          </a:bodyPr>
          <a:lstStyle/>
          <a:p>
            <a:r>
              <a:rPr lang="en-US" sz="2400" b="1" dirty="0">
                <a:solidFill>
                  <a:schemeClr val="bg1"/>
                </a:solidFill>
                <a:latin typeface="Tahoma" pitchFamily="34" charset="0"/>
                <a:ea typeface="Tahoma" pitchFamily="34" charset="0"/>
                <a:cs typeface="Tahoma" pitchFamily="34" charset="0"/>
              </a:rPr>
              <a:t>II Samuel 16:15-23</a:t>
            </a:r>
          </a:p>
          <a:p>
            <a:r>
              <a:rPr lang="en-US" sz="2400" dirty="0">
                <a:solidFill>
                  <a:schemeClr val="bg1"/>
                </a:solidFill>
                <a:latin typeface="Tahoma" pitchFamily="34" charset="0"/>
                <a:ea typeface="Tahoma" pitchFamily="34" charset="0"/>
                <a:cs typeface="Tahoma" pitchFamily="34" charset="0"/>
              </a:rPr>
              <a:t>Absalom took Hushai’s word and allowed him to stay and then turned to Ahithophel for counsel on what to do next.</a:t>
            </a:r>
          </a:p>
          <a:p>
            <a:r>
              <a:rPr lang="en-US" sz="2400" dirty="0">
                <a:solidFill>
                  <a:schemeClr val="bg1"/>
                </a:solidFill>
                <a:latin typeface="Tahoma" pitchFamily="34" charset="0"/>
                <a:ea typeface="Tahoma" pitchFamily="34" charset="0"/>
                <a:cs typeface="Tahoma" pitchFamily="34" charset="0"/>
              </a:rPr>
              <a:t>Ahithophel counsels him to take David’s wives in a public way (II Samuel 12:11-12).</a:t>
            </a:r>
          </a:p>
          <a:p>
            <a:r>
              <a:rPr lang="en-US" sz="2400" dirty="0">
                <a:solidFill>
                  <a:schemeClr val="bg1"/>
                </a:solidFill>
                <a:latin typeface="Tahoma" pitchFamily="34" charset="0"/>
                <a:ea typeface="Tahoma" pitchFamily="34" charset="0"/>
                <a:cs typeface="Tahoma" pitchFamily="34" charset="0"/>
              </a:rPr>
              <a:t>Ahithophel’s counsel was as if it came from God (II Samuel 16:23).</a:t>
            </a:r>
            <a:endParaRPr lang="en-US" dirty="0"/>
          </a:p>
        </p:txBody>
      </p:sp>
      <p:sp>
        <p:nvSpPr>
          <p:cNvPr id="4" name="Footer Placeholder 3">
            <a:extLst>
              <a:ext uri="{FF2B5EF4-FFF2-40B4-BE49-F238E27FC236}">
                <a16:creationId xmlns:a16="http://schemas.microsoft.com/office/drawing/2014/main" id="{02C3AC4B-07EB-0807-FAFE-58DDF321528B}"/>
              </a:ext>
            </a:extLst>
          </p:cNvPr>
          <p:cNvSpPr>
            <a:spLocks noGrp="1"/>
          </p:cNvSpPr>
          <p:nvPr>
            <p:ph type="ftr" sz="quarter" idx="11"/>
          </p:nvPr>
        </p:nvSpPr>
        <p:spPr>
          <a:xfrm>
            <a:off x="381001" y="6492875"/>
            <a:ext cx="5638800"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The King's Friend</a:t>
            </a:r>
          </a:p>
        </p:txBody>
      </p:sp>
      <p:sp>
        <p:nvSpPr>
          <p:cNvPr id="3" name="Content Placeholder 16">
            <a:extLst>
              <a:ext uri="{FF2B5EF4-FFF2-40B4-BE49-F238E27FC236}">
                <a16:creationId xmlns:a16="http://schemas.microsoft.com/office/drawing/2014/main" id="{43436A68-AC4A-C8E9-F723-87F940CD2606}"/>
              </a:ext>
            </a:extLst>
          </p:cNvPr>
          <p:cNvSpPr txBox="1">
            <a:spLocks/>
          </p:cNvSpPr>
          <p:nvPr/>
        </p:nvSpPr>
        <p:spPr>
          <a:xfrm>
            <a:off x="304801" y="4343400"/>
            <a:ext cx="5791200"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H</a:t>
            </a:r>
            <a:r>
              <a:rPr kumimoji="0" lang="en-US" sz="2000" b="0" i="0" u="none" strike="noStrike" kern="1200" cap="none" spc="0" normalizeH="0" baseline="0" noProof="0" dirty="0" err="1">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ushai</a:t>
            </a: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 the Archite, the King’s Friend</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5" name="Content Placeholder 16">
            <a:extLst>
              <a:ext uri="{FF2B5EF4-FFF2-40B4-BE49-F238E27FC236}">
                <a16:creationId xmlns:a16="http://schemas.microsoft.com/office/drawing/2014/main" id="{5B83D79B-3582-7941-2487-D4F64C32FDAD}"/>
              </a:ext>
            </a:extLst>
          </p:cNvPr>
          <p:cNvSpPr txBox="1">
            <a:spLocks/>
          </p:cNvSpPr>
          <p:nvPr/>
        </p:nvSpPr>
        <p:spPr>
          <a:xfrm>
            <a:off x="342901" y="5101113"/>
            <a:ext cx="5714999"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Influence Agent</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Tree>
    <p:extLst>
      <p:ext uri="{BB962C8B-B14F-4D97-AF65-F5344CB8AC3E}">
        <p14:creationId xmlns:p14="http://schemas.microsoft.com/office/powerpoint/2010/main" val="304140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left)">
                                      <p:cBhvr>
                                        <p:cTn id="11" dur="500"/>
                                        <p:tgtEl>
                                          <p:spTgt spid="1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wipe(left)">
                                      <p:cBhvr>
                                        <p:cTn id="15" dur="500"/>
                                        <p:tgtEl>
                                          <p:spTgt spid="1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wipe(left)">
                                      <p:cBhvr>
                                        <p:cTn id="19"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descr="A file folder with a photo of a person&#10;&#10;Description automatically generated">
            <a:extLst>
              <a:ext uri="{FF2B5EF4-FFF2-40B4-BE49-F238E27FC236}">
                <a16:creationId xmlns:a16="http://schemas.microsoft.com/office/drawing/2014/main" id="{30B983D2-634D-F084-F9F0-F4B8A644BA3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334"/>
          <a:stretch/>
        </p:blipFill>
        <p:spPr>
          <a:xfrm>
            <a:off x="20" y="10"/>
            <a:ext cx="12191980" cy="6857990"/>
          </a:xfrm>
          <a:prstGeom prst="rect">
            <a:avLst/>
          </a:prstGeom>
        </p:spPr>
      </p:pic>
      <p:sp>
        <p:nvSpPr>
          <p:cNvPr id="2" name="Title 1">
            <a:extLst>
              <a:ext uri="{FF2B5EF4-FFF2-40B4-BE49-F238E27FC236}">
                <a16:creationId xmlns:a16="http://schemas.microsoft.com/office/drawing/2014/main" id="{D0EF4189-7C7C-F797-293E-ED0502FD041B}"/>
              </a:ext>
            </a:extLst>
          </p:cNvPr>
          <p:cNvSpPr>
            <a:spLocks noGrp="1"/>
          </p:cNvSpPr>
          <p:nvPr>
            <p:ph type="title"/>
          </p:nvPr>
        </p:nvSpPr>
        <p:spPr>
          <a:xfrm>
            <a:off x="76201" y="228600"/>
            <a:ext cx="5638800" cy="762000"/>
          </a:xfrm>
        </p:spPr>
        <p:txBody>
          <a:bodyPr>
            <a:normAutofit/>
          </a:bodyPr>
          <a:lstStyle/>
          <a:p>
            <a:r>
              <a:rPr lang="en-US" sz="3200" dirty="0">
                <a:solidFill>
                  <a:srgbClr val="000000"/>
                </a:solidFill>
                <a:effectLst/>
                <a:ea typeface="Times New Roman" panose="02020603050405020304" pitchFamily="18" charset="0"/>
              </a:rPr>
              <a:t>“Capturing the Dupe”</a:t>
            </a:r>
            <a:endParaRPr lang="en-US" sz="6000" dirty="0"/>
          </a:p>
        </p:txBody>
      </p:sp>
      <p:sp>
        <p:nvSpPr>
          <p:cNvPr id="17" name="Content Placeholder 16">
            <a:extLst>
              <a:ext uri="{FF2B5EF4-FFF2-40B4-BE49-F238E27FC236}">
                <a16:creationId xmlns:a16="http://schemas.microsoft.com/office/drawing/2014/main" id="{CD0BD1A1-A5F1-E24D-C031-D429292ACF10}"/>
              </a:ext>
            </a:extLst>
          </p:cNvPr>
          <p:cNvSpPr>
            <a:spLocks noGrp="1"/>
          </p:cNvSpPr>
          <p:nvPr>
            <p:ph idx="1"/>
          </p:nvPr>
        </p:nvSpPr>
        <p:spPr>
          <a:xfrm>
            <a:off x="6111242" y="1219200"/>
            <a:ext cx="5867401" cy="4876800"/>
          </a:xfrm>
        </p:spPr>
        <p:txBody>
          <a:bodyPr anchor="ctr">
            <a:normAutofit fontScale="92500" lnSpcReduction="20000"/>
          </a:bodyPr>
          <a:lstStyle/>
          <a:p>
            <a:r>
              <a:rPr lang="en-US" sz="2400" b="1" i="1" u="sng" dirty="0">
                <a:solidFill>
                  <a:schemeClr val="bg1"/>
                </a:solidFill>
                <a:latin typeface="Tahoma" pitchFamily="34" charset="0"/>
                <a:ea typeface="Tahoma" pitchFamily="34" charset="0"/>
                <a:cs typeface="Tahoma" pitchFamily="34" charset="0"/>
              </a:rPr>
              <a:t>Who was Ahithophel?</a:t>
            </a:r>
          </a:p>
          <a:p>
            <a:r>
              <a:rPr lang="en-US" sz="2400" dirty="0">
                <a:solidFill>
                  <a:schemeClr val="bg1"/>
                </a:solidFill>
                <a:latin typeface="Tahoma" pitchFamily="34" charset="0"/>
                <a:ea typeface="Tahoma" pitchFamily="34" charset="0"/>
                <a:cs typeface="Tahoma" pitchFamily="34" charset="0"/>
              </a:rPr>
              <a:t>Father of Eliam, one of David’s Mighty Men     (II Samuel 23:34); and Eliam is the father of Bathsheba (II Samuel 11:3)…he was the grandfather of Bathsheba!</a:t>
            </a:r>
          </a:p>
          <a:p>
            <a:r>
              <a:rPr lang="en-US" sz="2400" dirty="0">
                <a:solidFill>
                  <a:schemeClr val="bg1"/>
                </a:solidFill>
                <a:latin typeface="Tahoma" pitchFamily="34" charset="0"/>
                <a:ea typeface="Tahoma" pitchFamily="34" charset="0"/>
                <a:cs typeface="Tahoma" pitchFamily="34" charset="0"/>
              </a:rPr>
              <a:t>Possibly: he betrayed David out of revenge for what happened to Bathsheba and her husband Uriah the Hittite.</a:t>
            </a:r>
          </a:p>
          <a:p>
            <a:r>
              <a:rPr lang="en-US" sz="2400" dirty="0">
                <a:solidFill>
                  <a:schemeClr val="bg1"/>
                </a:solidFill>
                <a:latin typeface="Tahoma" pitchFamily="34" charset="0"/>
                <a:ea typeface="Tahoma" pitchFamily="34" charset="0"/>
                <a:cs typeface="Tahoma" pitchFamily="34" charset="0"/>
              </a:rPr>
              <a:t>David took his betrayal hard and prayed to God that his counsel would be thwarted  (II Samuel 15:31).</a:t>
            </a:r>
          </a:p>
          <a:p>
            <a:r>
              <a:rPr lang="en-US" sz="2400" dirty="0">
                <a:solidFill>
                  <a:schemeClr val="bg1"/>
                </a:solidFill>
                <a:latin typeface="Tahoma" pitchFamily="34" charset="0"/>
                <a:ea typeface="Tahoma" pitchFamily="34" charset="0"/>
                <a:cs typeface="Tahoma" pitchFamily="34" charset="0"/>
              </a:rPr>
              <a:t>Possibly: Psalm 41 &amp; 55 about the betrayal of Ahithophel (Psalm 41:9 is applied to Judas in John 13:18). </a:t>
            </a:r>
            <a:endParaRPr lang="en-US" dirty="0"/>
          </a:p>
        </p:txBody>
      </p:sp>
      <p:sp>
        <p:nvSpPr>
          <p:cNvPr id="4" name="Footer Placeholder 3">
            <a:extLst>
              <a:ext uri="{FF2B5EF4-FFF2-40B4-BE49-F238E27FC236}">
                <a16:creationId xmlns:a16="http://schemas.microsoft.com/office/drawing/2014/main" id="{02C3AC4B-07EB-0807-FAFE-58DDF321528B}"/>
              </a:ext>
            </a:extLst>
          </p:cNvPr>
          <p:cNvSpPr>
            <a:spLocks noGrp="1"/>
          </p:cNvSpPr>
          <p:nvPr>
            <p:ph type="ftr" sz="quarter" idx="11"/>
          </p:nvPr>
        </p:nvSpPr>
        <p:spPr>
          <a:xfrm>
            <a:off x="381001" y="6492875"/>
            <a:ext cx="5638800"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The King's Friend</a:t>
            </a:r>
          </a:p>
        </p:txBody>
      </p:sp>
      <p:sp>
        <p:nvSpPr>
          <p:cNvPr id="3" name="Content Placeholder 16">
            <a:extLst>
              <a:ext uri="{FF2B5EF4-FFF2-40B4-BE49-F238E27FC236}">
                <a16:creationId xmlns:a16="http://schemas.microsoft.com/office/drawing/2014/main" id="{43436A68-AC4A-C8E9-F723-87F940CD2606}"/>
              </a:ext>
            </a:extLst>
          </p:cNvPr>
          <p:cNvSpPr txBox="1">
            <a:spLocks/>
          </p:cNvSpPr>
          <p:nvPr/>
        </p:nvSpPr>
        <p:spPr>
          <a:xfrm>
            <a:off x="304801" y="4343400"/>
            <a:ext cx="5791200"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H</a:t>
            </a:r>
            <a:r>
              <a:rPr kumimoji="0" lang="en-US" sz="2000" b="0" i="0" u="none" strike="noStrike" kern="1200" cap="none" spc="0" normalizeH="0" baseline="0" noProof="0" dirty="0" err="1">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ushai</a:t>
            </a: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 the Archite, the King’s Friend</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5" name="Content Placeholder 16">
            <a:extLst>
              <a:ext uri="{FF2B5EF4-FFF2-40B4-BE49-F238E27FC236}">
                <a16:creationId xmlns:a16="http://schemas.microsoft.com/office/drawing/2014/main" id="{5B83D79B-3582-7941-2487-D4F64C32FDAD}"/>
              </a:ext>
            </a:extLst>
          </p:cNvPr>
          <p:cNvSpPr txBox="1">
            <a:spLocks/>
          </p:cNvSpPr>
          <p:nvPr/>
        </p:nvSpPr>
        <p:spPr>
          <a:xfrm>
            <a:off x="342901" y="5101113"/>
            <a:ext cx="5714999"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Influence Agent</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Tree>
    <p:extLst>
      <p:ext uri="{BB962C8B-B14F-4D97-AF65-F5344CB8AC3E}">
        <p14:creationId xmlns:p14="http://schemas.microsoft.com/office/powerpoint/2010/main" val="25424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left)">
                                      <p:cBhvr>
                                        <p:cTn id="11" dur="500"/>
                                        <p:tgtEl>
                                          <p:spTgt spid="1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wipe(left)">
                                      <p:cBhvr>
                                        <p:cTn id="15" dur="500"/>
                                        <p:tgtEl>
                                          <p:spTgt spid="1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wipe(left)">
                                      <p:cBhvr>
                                        <p:cTn id="19" dur="500"/>
                                        <p:tgtEl>
                                          <p:spTgt spid="17">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animEffect transition="in" filter="wipe(left)">
                                      <p:cBhvr>
                                        <p:cTn id="23"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descr="A file folder with a photo of a person&#10;&#10;Description automatically generated">
            <a:extLst>
              <a:ext uri="{FF2B5EF4-FFF2-40B4-BE49-F238E27FC236}">
                <a16:creationId xmlns:a16="http://schemas.microsoft.com/office/drawing/2014/main" id="{30B983D2-634D-F084-F9F0-F4B8A644BA3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334"/>
          <a:stretch/>
        </p:blipFill>
        <p:spPr>
          <a:xfrm>
            <a:off x="20" y="10"/>
            <a:ext cx="12191980" cy="6857990"/>
          </a:xfrm>
          <a:prstGeom prst="rect">
            <a:avLst/>
          </a:prstGeom>
        </p:spPr>
      </p:pic>
      <p:sp>
        <p:nvSpPr>
          <p:cNvPr id="2" name="Title 1">
            <a:extLst>
              <a:ext uri="{FF2B5EF4-FFF2-40B4-BE49-F238E27FC236}">
                <a16:creationId xmlns:a16="http://schemas.microsoft.com/office/drawing/2014/main" id="{D0EF4189-7C7C-F797-293E-ED0502FD041B}"/>
              </a:ext>
            </a:extLst>
          </p:cNvPr>
          <p:cNvSpPr>
            <a:spLocks noGrp="1"/>
          </p:cNvSpPr>
          <p:nvPr>
            <p:ph type="title"/>
          </p:nvPr>
        </p:nvSpPr>
        <p:spPr>
          <a:xfrm>
            <a:off x="76201" y="228600"/>
            <a:ext cx="5638800" cy="762000"/>
          </a:xfrm>
        </p:spPr>
        <p:txBody>
          <a:bodyPr>
            <a:normAutofit/>
          </a:bodyPr>
          <a:lstStyle/>
          <a:p>
            <a:r>
              <a:rPr lang="en-US" sz="3200" dirty="0">
                <a:solidFill>
                  <a:srgbClr val="000000"/>
                </a:solidFill>
                <a:effectLst/>
                <a:ea typeface="Times New Roman" panose="02020603050405020304" pitchFamily="18" charset="0"/>
              </a:rPr>
              <a:t>“Capturing the Dupe”</a:t>
            </a:r>
            <a:endParaRPr lang="en-US" sz="6000" dirty="0"/>
          </a:p>
        </p:txBody>
      </p:sp>
      <p:sp>
        <p:nvSpPr>
          <p:cNvPr id="17" name="Content Placeholder 16">
            <a:extLst>
              <a:ext uri="{FF2B5EF4-FFF2-40B4-BE49-F238E27FC236}">
                <a16:creationId xmlns:a16="http://schemas.microsoft.com/office/drawing/2014/main" id="{CD0BD1A1-A5F1-E24D-C031-D429292ACF10}"/>
              </a:ext>
            </a:extLst>
          </p:cNvPr>
          <p:cNvSpPr>
            <a:spLocks noGrp="1"/>
          </p:cNvSpPr>
          <p:nvPr>
            <p:ph idx="1"/>
          </p:nvPr>
        </p:nvSpPr>
        <p:spPr>
          <a:xfrm>
            <a:off x="6111242" y="1219200"/>
            <a:ext cx="5867401" cy="4876800"/>
          </a:xfrm>
        </p:spPr>
        <p:txBody>
          <a:bodyPr anchor="ctr">
            <a:normAutofit/>
          </a:bodyPr>
          <a:lstStyle/>
          <a:p>
            <a:r>
              <a:rPr lang="en-US" sz="2400" b="1" dirty="0">
                <a:solidFill>
                  <a:schemeClr val="bg1"/>
                </a:solidFill>
                <a:latin typeface="Tahoma" pitchFamily="34" charset="0"/>
                <a:ea typeface="Tahoma" pitchFamily="34" charset="0"/>
                <a:cs typeface="Tahoma" pitchFamily="34" charset="0"/>
              </a:rPr>
              <a:t>II Samuel 16:15-23</a:t>
            </a:r>
          </a:p>
          <a:p>
            <a:r>
              <a:rPr lang="en-US" sz="2400" dirty="0">
                <a:solidFill>
                  <a:schemeClr val="bg1"/>
                </a:solidFill>
                <a:latin typeface="Tahoma" pitchFamily="34" charset="0"/>
                <a:ea typeface="Tahoma" pitchFamily="34" charset="0"/>
                <a:cs typeface="Tahoma" pitchFamily="34" charset="0"/>
              </a:rPr>
              <a:t>Hushai is behind enemy lines with the mission to thwart Absalom and Ahithophel!</a:t>
            </a:r>
          </a:p>
          <a:p>
            <a:r>
              <a:rPr lang="en-US" sz="2400" b="1" dirty="0">
                <a:solidFill>
                  <a:schemeClr val="bg1"/>
                </a:solidFill>
                <a:latin typeface="Tahoma" pitchFamily="34" charset="0"/>
                <a:ea typeface="Tahoma" pitchFamily="34" charset="0"/>
                <a:cs typeface="Tahoma" pitchFamily="34" charset="0"/>
              </a:rPr>
              <a:t>II Samuel 15:34-36: </a:t>
            </a:r>
            <a:r>
              <a:rPr lang="en-US" sz="2400" dirty="0">
                <a:solidFill>
                  <a:schemeClr val="bg1"/>
                </a:solidFill>
                <a:latin typeface="Tahoma" pitchFamily="34" charset="0"/>
                <a:ea typeface="Tahoma" pitchFamily="34" charset="0"/>
                <a:cs typeface="Tahoma" pitchFamily="34" charset="0"/>
              </a:rPr>
              <a:t>His covert mission is one of espionage to undermine David’s enemies. </a:t>
            </a:r>
          </a:p>
          <a:p>
            <a:r>
              <a:rPr lang="en-US" sz="2400" dirty="0">
                <a:solidFill>
                  <a:schemeClr val="bg1"/>
                </a:solidFill>
                <a:latin typeface="Tahoma" pitchFamily="34" charset="0"/>
                <a:ea typeface="Tahoma" pitchFamily="34" charset="0"/>
                <a:cs typeface="Tahoma" pitchFamily="34" charset="0"/>
              </a:rPr>
              <a:t>David trusted his loyalty and asked him to be in a dangerous position to benefit him and his men. </a:t>
            </a:r>
            <a:endParaRPr lang="en-US" dirty="0"/>
          </a:p>
        </p:txBody>
      </p:sp>
      <p:sp>
        <p:nvSpPr>
          <p:cNvPr id="4" name="Footer Placeholder 3">
            <a:extLst>
              <a:ext uri="{FF2B5EF4-FFF2-40B4-BE49-F238E27FC236}">
                <a16:creationId xmlns:a16="http://schemas.microsoft.com/office/drawing/2014/main" id="{02C3AC4B-07EB-0807-FAFE-58DDF321528B}"/>
              </a:ext>
            </a:extLst>
          </p:cNvPr>
          <p:cNvSpPr>
            <a:spLocks noGrp="1"/>
          </p:cNvSpPr>
          <p:nvPr>
            <p:ph type="ftr" sz="quarter" idx="11"/>
          </p:nvPr>
        </p:nvSpPr>
        <p:spPr>
          <a:xfrm>
            <a:off x="381001" y="6492875"/>
            <a:ext cx="5638800"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The King's Friend</a:t>
            </a:r>
          </a:p>
        </p:txBody>
      </p:sp>
      <p:sp>
        <p:nvSpPr>
          <p:cNvPr id="3" name="Content Placeholder 16">
            <a:extLst>
              <a:ext uri="{FF2B5EF4-FFF2-40B4-BE49-F238E27FC236}">
                <a16:creationId xmlns:a16="http://schemas.microsoft.com/office/drawing/2014/main" id="{43436A68-AC4A-C8E9-F723-87F940CD2606}"/>
              </a:ext>
            </a:extLst>
          </p:cNvPr>
          <p:cNvSpPr txBox="1">
            <a:spLocks/>
          </p:cNvSpPr>
          <p:nvPr/>
        </p:nvSpPr>
        <p:spPr>
          <a:xfrm>
            <a:off x="304801" y="4343400"/>
            <a:ext cx="5791200"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H</a:t>
            </a:r>
            <a:r>
              <a:rPr kumimoji="0" lang="en-US" sz="2000" b="0" i="0" u="none" strike="noStrike" kern="1200" cap="none" spc="0" normalizeH="0" baseline="0" noProof="0" dirty="0" err="1">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ushai</a:t>
            </a: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 the Archite, the King’s Friend</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5" name="Content Placeholder 16">
            <a:extLst>
              <a:ext uri="{FF2B5EF4-FFF2-40B4-BE49-F238E27FC236}">
                <a16:creationId xmlns:a16="http://schemas.microsoft.com/office/drawing/2014/main" id="{5B83D79B-3582-7941-2487-D4F64C32FDAD}"/>
              </a:ext>
            </a:extLst>
          </p:cNvPr>
          <p:cNvSpPr txBox="1">
            <a:spLocks/>
          </p:cNvSpPr>
          <p:nvPr/>
        </p:nvSpPr>
        <p:spPr>
          <a:xfrm>
            <a:off x="342901" y="5101113"/>
            <a:ext cx="5714999"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Influence Agent</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Tree>
    <p:extLst>
      <p:ext uri="{BB962C8B-B14F-4D97-AF65-F5344CB8AC3E}">
        <p14:creationId xmlns:p14="http://schemas.microsoft.com/office/powerpoint/2010/main" val="337584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left)">
                                      <p:cBhvr>
                                        <p:cTn id="11" dur="500"/>
                                        <p:tgtEl>
                                          <p:spTgt spid="1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animEffect transition="in" filter="wipe(left)">
                                      <p:cBhvr>
                                        <p:cTn id="15" dur="500"/>
                                        <p:tgtEl>
                                          <p:spTgt spid="17">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Effect transition="in" filter="wipe(left)">
                                      <p:cBhvr>
                                        <p:cTn id="19"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solidFill>
                  <a:srgbClr val="0000FF"/>
                </a:solidFill>
              </a:rPr>
              <a:t>Application</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764089" y="2537545"/>
            <a:ext cx="5574082" cy="3690616"/>
          </a:xfrm>
        </p:spPr>
        <p:txBody>
          <a:bodyPr vert="horz" lIns="91440" tIns="45720" rIns="91440" bIns="45720" rtlCol="0">
            <a:normAutofit fontScale="77500" lnSpcReduction="20000"/>
          </a:bodyPr>
          <a:lstStyle/>
          <a:p>
            <a:pPr>
              <a:buFont typeface="Wingdings" panose="05000000000000000000" pitchFamily="2" charset="2"/>
              <a:buChar char="Ø"/>
            </a:pPr>
            <a:r>
              <a:rPr lang="en-US" sz="2800" dirty="0"/>
              <a:t>Our relationship to the world needs to be like Hushai’s in Absalom’s kingdom: Saints operate within it, but are not part of it! </a:t>
            </a:r>
          </a:p>
          <a:p>
            <a:pPr>
              <a:buFont typeface="Wingdings" panose="05000000000000000000" pitchFamily="2" charset="2"/>
              <a:buChar char="Ø"/>
            </a:pPr>
            <a:r>
              <a:rPr lang="en-US" sz="2800" b="1" dirty="0"/>
              <a:t>John 17:15-16</a:t>
            </a:r>
          </a:p>
          <a:p>
            <a:pPr>
              <a:buFont typeface="Wingdings" panose="05000000000000000000" pitchFamily="2" charset="2"/>
              <a:buChar char="Ø"/>
            </a:pPr>
            <a:r>
              <a:rPr lang="en-US" sz="2800" dirty="0"/>
              <a:t>Hushai is making room for the real king.</a:t>
            </a:r>
          </a:p>
          <a:p>
            <a:pPr>
              <a:buFont typeface="Wingdings" panose="05000000000000000000" pitchFamily="2" charset="2"/>
              <a:buChar char="Ø"/>
            </a:pPr>
            <a:r>
              <a:rPr lang="en-US" sz="2800" i="1" dirty="0"/>
              <a:t>Christians try to influence the world around us, who will listen to us, to make room for the King, who will one day return! </a:t>
            </a:r>
            <a:r>
              <a:rPr lang="en-US" sz="2800" b="1" i="1" dirty="0"/>
              <a:t>(II Thessalonians 1:6-9).</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17004" r="1700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Times New Roman" pitchFamily="18" charset="0"/>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5" name="Title 1">
            <a:extLst>
              <a:ext uri="{FF2B5EF4-FFF2-40B4-BE49-F238E27FC236}">
                <a16:creationId xmlns:a16="http://schemas.microsoft.com/office/drawing/2014/main" id="{DF998155-00B8-EDF0-CF5F-98FFCFAE9284}"/>
              </a:ext>
            </a:extLst>
          </p:cNvPr>
          <p:cNvSpPr txBox="1">
            <a:spLocks/>
          </p:cNvSpPr>
          <p:nvPr/>
        </p:nvSpPr>
        <p:spPr>
          <a:xfrm>
            <a:off x="0" y="0"/>
            <a:ext cx="6842464" cy="7766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w="3175" cmpd="sng">
                  <a:noFill/>
                </a:ln>
                <a:solidFill>
                  <a:prstClr val="black">
                    <a:lumMod val="85000"/>
                    <a:lumOff val="15000"/>
                  </a:prstClr>
                </a:solidFill>
                <a:effectLst/>
                <a:uLnTx/>
                <a:uFillTx/>
                <a:latin typeface="Arial"/>
                <a:ea typeface="+mj-ea"/>
                <a:cs typeface="+mj-cs"/>
              </a:rPr>
              <a:t>“Capturing the Dupe”</a:t>
            </a:r>
          </a:p>
        </p:txBody>
      </p:sp>
    </p:spTree>
    <p:extLst>
      <p:ext uri="{BB962C8B-B14F-4D97-AF65-F5344CB8AC3E}">
        <p14:creationId xmlns:p14="http://schemas.microsoft.com/office/powerpoint/2010/main" val="31033143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34762C-11FA-B9B8-FB3F-9CCD1C9D96E5}"/>
              </a:ext>
            </a:extLst>
          </p:cNvPr>
          <p:cNvSpPr txBox="1"/>
          <p:nvPr/>
        </p:nvSpPr>
        <p:spPr>
          <a:xfrm>
            <a:off x="613775" y="561070"/>
            <a:ext cx="11106412" cy="5490221"/>
          </a:xfrm>
          <a:prstGeom prst="rect">
            <a:avLst/>
          </a:prstGeom>
          <a:noFill/>
        </p:spPr>
        <p:txBody>
          <a:bodyPr wrap="square">
            <a:spAutoFit/>
          </a:bodyPr>
          <a:lstStyle/>
          <a:p>
            <a:pPr marR="0" lvl="0" defTabSz="457200" rtl="0" eaLnBrk="1" fontAlgn="auto" latinLnBrk="0" hangingPunct="1">
              <a:lnSpc>
                <a:spcPct val="15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ahoma"/>
                <a:ea typeface="+mn-ea"/>
                <a:cs typeface="+mn-cs"/>
              </a:rPr>
              <a:t>The advice of Ahithophel, which he gave in those days, was as if one inquired of the word of God; so was all the advice of Ahithophel regarded by both David and Absalom.</a:t>
            </a:r>
            <a:endParaRPr kumimoji="0" lang="en-US" b="0" i="0" u="none" strike="noStrike" kern="1200" cap="none" spc="0" normalizeH="0" baseline="0" noProof="0" dirty="0">
              <a:ln>
                <a:noFill/>
              </a:ln>
              <a:solidFill>
                <a:srgbClr val="757575"/>
              </a:solidFill>
              <a:effectLst/>
              <a:uLnTx/>
              <a:uFillTx/>
              <a:latin typeface="Lucida Bright" panose="02040602050505020304" pitchFamily="18" charset="0"/>
              <a:ea typeface="+mn-ea"/>
              <a:cs typeface="+mn-cs"/>
            </a:endParaRPr>
          </a:p>
        </p:txBody>
      </p:sp>
      <p:sp>
        <p:nvSpPr>
          <p:cNvPr id="2" name="Footer Placeholder 1">
            <a:extLst>
              <a:ext uri="{FF2B5EF4-FFF2-40B4-BE49-F238E27FC236}">
                <a16:creationId xmlns:a16="http://schemas.microsoft.com/office/drawing/2014/main" id="{D17B1E78-A592-63F2-56F7-B52E528885CA}"/>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4" name="TextBox 3">
            <a:extLst>
              <a:ext uri="{FF2B5EF4-FFF2-40B4-BE49-F238E27FC236}">
                <a16:creationId xmlns:a16="http://schemas.microsoft.com/office/drawing/2014/main" id="{5EB3761F-8442-6735-AF04-5375412A8271}"/>
              </a:ext>
            </a:extLst>
          </p:cNvPr>
          <p:cNvSpPr txBox="1"/>
          <p:nvPr/>
        </p:nvSpPr>
        <p:spPr>
          <a:xfrm>
            <a:off x="0" y="-212942"/>
            <a:ext cx="12192000" cy="658835"/>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Arial"/>
                <a:ea typeface="+mn-ea"/>
                <a:cs typeface="+mn-cs"/>
              </a:rPr>
              <a:t>I Samuel 16:23  NAS95</a:t>
            </a:r>
          </a:p>
        </p:txBody>
      </p:sp>
    </p:spTree>
    <p:extLst>
      <p:ext uri="{BB962C8B-B14F-4D97-AF65-F5344CB8AC3E}">
        <p14:creationId xmlns:p14="http://schemas.microsoft.com/office/powerpoint/2010/main" val="1561598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t>“Capturing the Dupe”</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16762" r="1676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Times New Roman" pitchFamily="18" charset="0"/>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9" name="Content Placeholder 4">
            <a:extLst>
              <a:ext uri="{FF2B5EF4-FFF2-40B4-BE49-F238E27FC236}">
                <a16:creationId xmlns:a16="http://schemas.microsoft.com/office/drawing/2014/main" id="{F776C5EE-D9A1-373D-4517-B5116BDD73E3}"/>
              </a:ext>
            </a:extLst>
          </p:cNvPr>
          <p:cNvSpPr txBox="1">
            <a:spLocks/>
          </p:cNvSpPr>
          <p:nvPr/>
        </p:nvSpPr>
        <p:spPr>
          <a:xfrm>
            <a:off x="688932" y="2467627"/>
            <a:ext cx="5540283" cy="3597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lgn="ctr" fontAlgn="auto">
              <a:buClr>
                <a:srgbClr val="83992A"/>
              </a:buClr>
              <a:buNone/>
            </a:pPr>
            <a:r>
              <a:rPr lang="en-US" sz="3200" dirty="0">
                <a:ln w="0"/>
                <a:solidFill>
                  <a:srgbClr val="FFFF00"/>
                </a:solidFill>
                <a:effectLst>
                  <a:outerShdw blurRad="38100" dist="25400" dir="5400000" algn="ctr" rotWithShape="0">
                    <a:srgbClr val="6E747A">
                      <a:alpha val="43000"/>
                    </a:srgbClr>
                  </a:outerShdw>
                </a:effectLst>
              </a:rPr>
              <a:t>True friendship with the King is one of loyalty! </a:t>
            </a:r>
            <a:r>
              <a:rPr lang="en-US" sz="3600" dirty="0">
                <a:ln w="0"/>
                <a:solidFill>
                  <a:srgbClr val="FFFF00"/>
                </a:solidFill>
                <a:effectLst>
                  <a:outerShdw blurRad="38100" dist="25400" dir="5400000" algn="ctr" rotWithShape="0">
                    <a:srgbClr val="6E747A">
                      <a:alpha val="43000"/>
                    </a:srgbClr>
                  </a:outerShdw>
                </a:effectLst>
              </a:rPr>
              <a:t>(David could count on Hushai! </a:t>
            </a:r>
            <a:r>
              <a:rPr lang="en-US" sz="4000" i="1" dirty="0">
                <a:ln w="0"/>
                <a:solidFill>
                  <a:srgbClr val="FFFF00"/>
                </a:solidFill>
                <a:effectLst>
                  <a:outerShdw blurRad="38100" dist="25400" dir="5400000" algn="ctr" rotWithShape="0">
                    <a:srgbClr val="6E747A">
                      <a:alpha val="43000"/>
                    </a:srgbClr>
                  </a:outerShdw>
                </a:effectLst>
              </a:rPr>
              <a:t>Can Jesus count on you?) </a:t>
            </a:r>
            <a:endParaRPr kumimoji="0" lang="en-US" sz="3200" b="1" i="1" u="none" strike="noStrike" kern="1200" cap="none" spc="0" normalizeH="0" baseline="0" noProof="0" dirty="0">
              <a:ln w="0"/>
              <a:solidFill>
                <a:srgbClr val="FFFF00"/>
              </a:solidFill>
              <a:effectLst>
                <a:outerShdw blurRad="38100" dist="25400" dir="5400000" algn="ctr" rotWithShape="0">
                  <a:srgbClr val="6E747A">
                    <a:alpha val="43000"/>
                  </a:srgbClr>
                </a:outerShdw>
              </a:effectLst>
              <a:uLnTx/>
              <a:uFillTx/>
              <a:latin typeface="Tahoma"/>
            </a:endParaRPr>
          </a:p>
        </p:txBody>
      </p:sp>
    </p:spTree>
    <p:extLst>
      <p:ext uri="{BB962C8B-B14F-4D97-AF65-F5344CB8AC3E}">
        <p14:creationId xmlns:p14="http://schemas.microsoft.com/office/powerpoint/2010/main" val="1581031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descr="A file folder with a photo of a person&#10;&#10;Description automatically generated">
            <a:extLst>
              <a:ext uri="{FF2B5EF4-FFF2-40B4-BE49-F238E27FC236}">
                <a16:creationId xmlns:a16="http://schemas.microsoft.com/office/drawing/2014/main" id="{30B983D2-634D-F084-F9F0-F4B8A644BA3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334"/>
          <a:stretch/>
        </p:blipFill>
        <p:spPr>
          <a:xfrm>
            <a:off x="20" y="10"/>
            <a:ext cx="12191980" cy="6857990"/>
          </a:xfrm>
          <a:prstGeom prst="rect">
            <a:avLst/>
          </a:prstGeom>
        </p:spPr>
      </p:pic>
      <p:sp>
        <p:nvSpPr>
          <p:cNvPr id="2" name="Title 1">
            <a:extLst>
              <a:ext uri="{FF2B5EF4-FFF2-40B4-BE49-F238E27FC236}">
                <a16:creationId xmlns:a16="http://schemas.microsoft.com/office/drawing/2014/main" id="{D0EF4189-7C7C-F797-293E-ED0502FD041B}"/>
              </a:ext>
            </a:extLst>
          </p:cNvPr>
          <p:cNvSpPr>
            <a:spLocks noGrp="1"/>
          </p:cNvSpPr>
          <p:nvPr>
            <p:ph type="title"/>
          </p:nvPr>
        </p:nvSpPr>
        <p:spPr>
          <a:xfrm>
            <a:off x="76201" y="228600"/>
            <a:ext cx="5638800" cy="762000"/>
          </a:xfrm>
        </p:spPr>
        <p:txBody>
          <a:bodyPr>
            <a:normAutofit/>
          </a:bodyPr>
          <a:lstStyle/>
          <a:p>
            <a:r>
              <a:rPr lang="en-US" sz="3200" dirty="0">
                <a:solidFill>
                  <a:srgbClr val="000000"/>
                </a:solidFill>
                <a:effectLst/>
                <a:ea typeface="Times New Roman" panose="02020603050405020304" pitchFamily="18" charset="0"/>
              </a:rPr>
              <a:t>“The Influence Operation”</a:t>
            </a:r>
            <a:endParaRPr lang="en-US" sz="6000" dirty="0"/>
          </a:p>
        </p:txBody>
      </p:sp>
      <p:sp>
        <p:nvSpPr>
          <p:cNvPr id="17" name="Content Placeholder 16">
            <a:extLst>
              <a:ext uri="{FF2B5EF4-FFF2-40B4-BE49-F238E27FC236}">
                <a16:creationId xmlns:a16="http://schemas.microsoft.com/office/drawing/2014/main" id="{CD0BD1A1-A5F1-E24D-C031-D429292ACF10}"/>
              </a:ext>
            </a:extLst>
          </p:cNvPr>
          <p:cNvSpPr>
            <a:spLocks noGrp="1"/>
          </p:cNvSpPr>
          <p:nvPr>
            <p:ph idx="1"/>
          </p:nvPr>
        </p:nvSpPr>
        <p:spPr>
          <a:xfrm>
            <a:off x="6111242" y="1219200"/>
            <a:ext cx="5867401" cy="4876800"/>
          </a:xfrm>
        </p:spPr>
        <p:txBody>
          <a:bodyPr anchor="ctr">
            <a:normAutofit/>
          </a:bodyPr>
          <a:lstStyle/>
          <a:p>
            <a:r>
              <a:rPr lang="en-US" sz="2400" b="1" dirty="0">
                <a:solidFill>
                  <a:schemeClr val="bg1"/>
                </a:solidFill>
                <a:effectLst/>
                <a:latin typeface="Tahoma" pitchFamily="34" charset="0"/>
                <a:ea typeface="Tahoma" pitchFamily="34" charset="0"/>
                <a:cs typeface="Tahoma" pitchFamily="34" charset="0"/>
              </a:rPr>
              <a:t>II Samuel 17:1-14</a:t>
            </a:r>
          </a:p>
          <a:p>
            <a:r>
              <a:rPr lang="en-US" sz="2400" dirty="0">
                <a:solidFill>
                  <a:schemeClr val="bg1"/>
                </a:solidFill>
                <a:effectLst/>
                <a:latin typeface="Tahoma" pitchFamily="34" charset="0"/>
                <a:ea typeface="Tahoma" pitchFamily="34" charset="0"/>
                <a:cs typeface="Tahoma" pitchFamily="34" charset="0"/>
              </a:rPr>
              <a:t>Ahithophel’s Great Counsel – II Samuel 17:1-4</a:t>
            </a:r>
          </a:p>
          <a:p>
            <a:r>
              <a:rPr lang="en-US" sz="2400" dirty="0">
                <a:solidFill>
                  <a:schemeClr val="bg1"/>
                </a:solidFill>
                <a:effectLst/>
                <a:latin typeface="Tahoma" pitchFamily="34" charset="0"/>
                <a:ea typeface="Tahoma" pitchFamily="34" charset="0"/>
                <a:cs typeface="Tahoma" pitchFamily="34" charset="0"/>
              </a:rPr>
              <a:t>Hushai’s Terrible Counsel – II Samuel 17:5-14</a:t>
            </a:r>
          </a:p>
          <a:p>
            <a:r>
              <a:rPr lang="en-US" sz="2400" dirty="0">
                <a:solidFill>
                  <a:schemeClr val="bg1"/>
                </a:solidFill>
                <a:effectLst/>
                <a:latin typeface="Tahoma" pitchFamily="34" charset="0"/>
                <a:ea typeface="Tahoma" pitchFamily="34" charset="0"/>
                <a:cs typeface="Tahoma" pitchFamily="34" charset="0"/>
              </a:rPr>
              <a:t>Absolom and the people loved Hushai’s advice!</a:t>
            </a:r>
          </a:p>
          <a:p>
            <a:endParaRPr lang="en-US" sz="2400" dirty="0">
              <a:solidFill>
                <a:schemeClr val="bg1"/>
              </a:solidFill>
              <a:latin typeface="Tahoma" pitchFamily="34" charset="0"/>
              <a:ea typeface="Tahoma" pitchFamily="34" charset="0"/>
              <a:cs typeface="Tahoma" pitchFamily="34" charset="0"/>
            </a:endParaRPr>
          </a:p>
          <a:p>
            <a:endParaRPr lang="en-US" sz="2400" dirty="0">
              <a:solidFill>
                <a:schemeClr val="bg1"/>
              </a:solidFill>
              <a:latin typeface="Tahoma" pitchFamily="34" charset="0"/>
              <a:ea typeface="Tahoma" pitchFamily="34" charset="0"/>
              <a:cs typeface="Tahoma" pitchFamily="34" charset="0"/>
            </a:endParaRPr>
          </a:p>
        </p:txBody>
      </p:sp>
      <p:sp>
        <p:nvSpPr>
          <p:cNvPr id="4" name="Footer Placeholder 3">
            <a:extLst>
              <a:ext uri="{FF2B5EF4-FFF2-40B4-BE49-F238E27FC236}">
                <a16:creationId xmlns:a16="http://schemas.microsoft.com/office/drawing/2014/main" id="{02C3AC4B-07EB-0807-FAFE-58DDF321528B}"/>
              </a:ext>
            </a:extLst>
          </p:cNvPr>
          <p:cNvSpPr>
            <a:spLocks noGrp="1"/>
          </p:cNvSpPr>
          <p:nvPr>
            <p:ph type="ftr" sz="quarter" idx="11"/>
          </p:nvPr>
        </p:nvSpPr>
        <p:spPr>
          <a:xfrm>
            <a:off x="381001" y="6492875"/>
            <a:ext cx="5638800"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The King's Friend</a:t>
            </a:r>
          </a:p>
        </p:txBody>
      </p:sp>
      <p:sp>
        <p:nvSpPr>
          <p:cNvPr id="3" name="Content Placeholder 16">
            <a:extLst>
              <a:ext uri="{FF2B5EF4-FFF2-40B4-BE49-F238E27FC236}">
                <a16:creationId xmlns:a16="http://schemas.microsoft.com/office/drawing/2014/main" id="{43436A68-AC4A-C8E9-F723-87F940CD2606}"/>
              </a:ext>
            </a:extLst>
          </p:cNvPr>
          <p:cNvSpPr txBox="1">
            <a:spLocks/>
          </p:cNvSpPr>
          <p:nvPr/>
        </p:nvSpPr>
        <p:spPr>
          <a:xfrm>
            <a:off x="304801" y="4343400"/>
            <a:ext cx="5791200"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H</a:t>
            </a:r>
            <a:r>
              <a:rPr kumimoji="0" lang="en-US" sz="2000" b="0" i="0" u="none" strike="noStrike" kern="1200" cap="none" spc="0" normalizeH="0" baseline="0" noProof="0" dirty="0" err="1">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ushai</a:t>
            </a: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 the Archite, the King’s Friend</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5" name="Content Placeholder 16">
            <a:extLst>
              <a:ext uri="{FF2B5EF4-FFF2-40B4-BE49-F238E27FC236}">
                <a16:creationId xmlns:a16="http://schemas.microsoft.com/office/drawing/2014/main" id="{5B83D79B-3582-7941-2487-D4F64C32FDAD}"/>
              </a:ext>
            </a:extLst>
          </p:cNvPr>
          <p:cNvSpPr txBox="1">
            <a:spLocks/>
          </p:cNvSpPr>
          <p:nvPr/>
        </p:nvSpPr>
        <p:spPr>
          <a:xfrm>
            <a:off x="342901" y="5101113"/>
            <a:ext cx="5714999"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Influence Agent</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Tree>
    <p:extLst>
      <p:ext uri="{BB962C8B-B14F-4D97-AF65-F5344CB8AC3E}">
        <p14:creationId xmlns:p14="http://schemas.microsoft.com/office/powerpoint/2010/main" val="104739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left)">
                                      <p:cBhvr>
                                        <p:cTn id="11" dur="500"/>
                                        <p:tgtEl>
                                          <p:spTgt spid="1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wipe(left)">
                                      <p:cBhvr>
                                        <p:cTn id="16" dur="500"/>
                                        <p:tgtEl>
                                          <p:spTgt spid="17">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xEl>
                                              <p:pRg st="3" end="3"/>
                                            </p:txEl>
                                          </p:spTgt>
                                        </p:tgtEl>
                                        <p:attrNameLst>
                                          <p:attrName>style.visibility</p:attrName>
                                        </p:attrNameLst>
                                      </p:cBhvr>
                                      <p:to>
                                        <p:strVal val="visible"/>
                                      </p:to>
                                    </p:set>
                                    <p:animEffect transition="in" filter="wipe(left)">
                                      <p:cBhvr>
                                        <p:cTn id="20"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descr="A file folder with a photo of a person&#10;&#10;Description automatically generated">
            <a:extLst>
              <a:ext uri="{FF2B5EF4-FFF2-40B4-BE49-F238E27FC236}">
                <a16:creationId xmlns:a16="http://schemas.microsoft.com/office/drawing/2014/main" id="{30B983D2-634D-F084-F9F0-F4B8A644BA3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334"/>
          <a:stretch/>
        </p:blipFill>
        <p:spPr>
          <a:xfrm>
            <a:off x="20" y="10"/>
            <a:ext cx="12191980" cy="6857990"/>
          </a:xfrm>
          <a:prstGeom prst="rect">
            <a:avLst/>
          </a:prstGeom>
        </p:spPr>
      </p:pic>
      <p:sp>
        <p:nvSpPr>
          <p:cNvPr id="2" name="Title 1">
            <a:extLst>
              <a:ext uri="{FF2B5EF4-FFF2-40B4-BE49-F238E27FC236}">
                <a16:creationId xmlns:a16="http://schemas.microsoft.com/office/drawing/2014/main" id="{D0EF4189-7C7C-F797-293E-ED0502FD041B}"/>
              </a:ext>
            </a:extLst>
          </p:cNvPr>
          <p:cNvSpPr>
            <a:spLocks noGrp="1"/>
          </p:cNvSpPr>
          <p:nvPr>
            <p:ph type="title"/>
          </p:nvPr>
        </p:nvSpPr>
        <p:spPr>
          <a:xfrm>
            <a:off x="76201" y="228600"/>
            <a:ext cx="5638800" cy="762000"/>
          </a:xfrm>
        </p:spPr>
        <p:txBody>
          <a:bodyPr>
            <a:normAutofit/>
          </a:bodyPr>
          <a:lstStyle/>
          <a:p>
            <a:r>
              <a:rPr lang="en-US" sz="3200" dirty="0">
                <a:solidFill>
                  <a:srgbClr val="000000"/>
                </a:solidFill>
                <a:effectLst/>
                <a:ea typeface="Times New Roman" panose="02020603050405020304" pitchFamily="18" charset="0"/>
              </a:rPr>
              <a:t>“The Influence Operation”</a:t>
            </a:r>
            <a:endParaRPr lang="en-US" sz="6000" dirty="0"/>
          </a:p>
        </p:txBody>
      </p:sp>
      <p:sp>
        <p:nvSpPr>
          <p:cNvPr id="17" name="Content Placeholder 16">
            <a:extLst>
              <a:ext uri="{FF2B5EF4-FFF2-40B4-BE49-F238E27FC236}">
                <a16:creationId xmlns:a16="http://schemas.microsoft.com/office/drawing/2014/main" id="{CD0BD1A1-A5F1-E24D-C031-D429292ACF10}"/>
              </a:ext>
            </a:extLst>
          </p:cNvPr>
          <p:cNvSpPr>
            <a:spLocks noGrp="1"/>
          </p:cNvSpPr>
          <p:nvPr>
            <p:ph idx="1"/>
          </p:nvPr>
        </p:nvSpPr>
        <p:spPr>
          <a:xfrm>
            <a:off x="6111242" y="1219200"/>
            <a:ext cx="5867401" cy="4876800"/>
          </a:xfrm>
        </p:spPr>
        <p:txBody>
          <a:bodyPr anchor="ctr">
            <a:normAutofit fontScale="92500" lnSpcReduction="20000"/>
          </a:bodyPr>
          <a:lstStyle/>
          <a:p>
            <a:r>
              <a:rPr lang="en-US" sz="2400" b="1" dirty="0">
                <a:solidFill>
                  <a:schemeClr val="bg1"/>
                </a:solidFill>
                <a:latin typeface="Tahoma" pitchFamily="34" charset="0"/>
                <a:ea typeface="Tahoma" pitchFamily="34" charset="0"/>
                <a:cs typeface="Tahoma" pitchFamily="34" charset="0"/>
              </a:rPr>
              <a:t>II Samuel 17:1-14</a:t>
            </a:r>
          </a:p>
          <a:p>
            <a:r>
              <a:rPr lang="en-US" sz="2400" dirty="0">
                <a:solidFill>
                  <a:schemeClr val="bg1"/>
                </a:solidFill>
                <a:latin typeface="Tahoma" pitchFamily="34" charset="0"/>
                <a:ea typeface="Tahoma" pitchFamily="34" charset="0"/>
                <a:cs typeface="Tahoma" pitchFamily="34" charset="0"/>
              </a:rPr>
              <a:t>The deception worked, for God worked through Hushai to answer David’s prayer against Ahithophel (II Samuel 15:31), “the Lord had determined to frustrate the good advice of Ahithophel in order to bring disaster on Absalom” (II Samuel 17:14).</a:t>
            </a:r>
          </a:p>
          <a:p>
            <a:r>
              <a:rPr lang="en-US" sz="2400" b="1" dirty="0">
                <a:solidFill>
                  <a:schemeClr val="bg1"/>
                </a:solidFill>
                <a:latin typeface="Tahoma" pitchFamily="34" charset="0"/>
                <a:ea typeface="Tahoma" pitchFamily="34" charset="0"/>
                <a:cs typeface="Tahoma" pitchFamily="34" charset="0"/>
              </a:rPr>
              <a:t>Strategic Wisdom: </a:t>
            </a:r>
            <a:r>
              <a:rPr lang="en-US" sz="2400" dirty="0">
                <a:solidFill>
                  <a:schemeClr val="bg1"/>
                </a:solidFill>
                <a:latin typeface="Tahoma" pitchFamily="34" charset="0"/>
                <a:ea typeface="Tahoma" pitchFamily="34" charset="0"/>
                <a:cs typeface="Tahoma" pitchFamily="34" charset="0"/>
              </a:rPr>
              <a:t>Hushai had bravery but also used strategic wisdom. </a:t>
            </a:r>
          </a:p>
          <a:p>
            <a:r>
              <a:rPr lang="en-US" sz="2400" dirty="0">
                <a:solidFill>
                  <a:schemeClr val="bg1"/>
                </a:solidFill>
                <a:latin typeface="Tahoma" pitchFamily="34" charset="0"/>
                <a:ea typeface="Tahoma" pitchFamily="34" charset="0"/>
                <a:cs typeface="Tahoma" pitchFamily="34" charset="0"/>
              </a:rPr>
              <a:t>His plan delayed Absalom’s pursuit of David, giving David time to escape and regroup. </a:t>
            </a:r>
          </a:p>
          <a:p>
            <a:r>
              <a:rPr lang="en-US" sz="2400" dirty="0">
                <a:solidFill>
                  <a:schemeClr val="bg1"/>
                </a:solidFill>
                <a:latin typeface="Tahoma" pitchFamily="34" charset="0"/>
                <a:ea typeface="Tahoma" pitchFamily="34" charset="0"/>
                <a:cs typeface="Tahoma" pitchFamily="34" charset="0"/>
              </a:rPr>
              <a:t>The importance of strategic thinking in critical situations.</a:t>
            </a:r>
            <a:endParaRPr lang="en-US" dirty="0"/>
          </a:p>
        </p:txBody>
      </p:sp>
      <p:sp>
        <p:nvSpPr>
          <p:cNvPr id="4" name="Footer Placeholder 3">
            <a:extLst>
              <a:ext uri="{FF2B5EF4-FFF2-40B4-BE49-F238E27FC236}">
                <a16:creationId xmlns:a16="http://schemas.microsoft.com/office/drawing/2014/main" id="{02C3AC4B-07EB-0807-FAFE-58DDF321528B}"/>
              </a:ext>
            </a:extLst>
          </p:cNvPr>
          <p:cNvSpPr>
            <a:spLocks noGrp="1"/>
          </p:cNvSpPr>
          <p:nvPr>
            <p:ph type="ftr" sz="quarter" idx="11"/>
          </p:nvPr>
        </p:nvSpPr>
        <p:spPr>
          <a:xfrm>
            <a:off x="381001" y="6492875"/>
            <a:ext cx="5638800"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The King's Friend</a:t>
            </a:r>
          </a:p>
        </p:txBody>
      </p:sp>
      <p:sp>
        <p:nvSpPr>
          <p:cNvPr id="3" name="Content Placeholder 16">
            <a:extLst>
              <a:ext uri="{FF2B5EF4-FFF2-40B4-BE49-F238E27FC236}">
                <a16:creationId xmlns:a16="http://schemas.microsoft.com/office/drawing/2014/main" id="{43436A68-AC4A-C8E9-F723-87F940CD2606}"/>
              </a:ext>
            </a:extLst>
          </p:cNvPr>
          <p:cNvSpPr txBox="1">
            <a:spLocks/>
          </p:cNvSpPr>
          <p:nvPr/>
        </p:nvSpPr>
        <p:spPr>
          <a:xfrm>
            <a:off x="304801" y="4343400"/>
            <a:ext cx="5791200"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H</a:t>
            </a:r>
            <a:r>
              <a:rPr kumimoji="0" lang="en-US" sz="2000" b="0" i="0" u="none" strike="noStrike" kern="1200" cap="none" spc="0" normalizeH="0" baseline="0" noProof="0" dirty="0" err="1">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ushai</a:t>
            </a: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 the Archite, the King’s Friend</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5" name="Content Placeholder 16">
            <a:extLst>
              <a:ext uri="{FF2B5EF4-FFF2-40B4-BE49-F238E27FC236}">
                <a16:creationId xmlns:a16="http://schemas.microsoft.com/office/drawing/2014/main" id="{5B83D79B-3582-7941-2487-D4F64C32FDAD}"/>
              </a:ext>
            </a:extLst>
          </p:cNvPr>
          <p:cNvSpPr txBox="1">
            <a:spLocks/>
          </p:cNvSpPr>
          <p:nvPr/>
        </p:nvSpPr>
        <p:spPr>
          <a:xfrm>
            <a:off x="342901" y="5101113"/>
            <a:ext cx="5714999"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Influence Agent</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Tree>
    <p:extLst>
      <p:ext uri="{BB962C8B-B14F-4D97-AF65-F5344CB8AC3E}">
        <p14:creationId xmlns:p14="http://schemas.microsoft.com/office/powerpoint/2010/main" val="226803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left)">
                                      <p:cBhvr>
                                        <p:cTn id="11" dur="500"/>
                                        <p:tgtEl>
                                          <p:spTgt spid="1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wipe(left)">
                                      <p:cBhvr>
                                        <p:cTn id="15" dur="500"/>
                                        <p:tgtEl>
                                          <p:spTgt spid="1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wipe(left)">
                                      <p:cBhvr>
                                        <p:cTn id="19" dur="500"/>
                                        <p:tgtEl>
                                          <p:spTgt spid="17">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animEffect transition="in" filter="wipe(left)">
                                      <p:cBhvr>
                                        <p:cTn id="23"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solidFill>
                  <a:srgbClr val="0000FF"/>
                </a:solidFill>
              </a:rPr>
              <a:t>Application</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764089" y="2537545"/>
            <a:ext cx="5574082" cy="3690616"/>
          </a:xfrm>
        </p:spPr>
        <p:txBody>
          <a:bodyPr vert="horz" lIns="91440" tIns="45720" rIns="91440" bIns="45720" rtlCol="0">
            <a:normAutofit fontScale="77500" lnSpcReduction="20000"/>
          </a:bodyPr>
          <a:lstStyle/>
          <a:p>
            <a:pPr>
              <a:buFont typeface="Wingdings" panose="05000000000000000000" pitchFamily="2" charset="2"/>
              <a:buChar char="Ø"/>
            </a:pPr>
            <a:r>
              <a:rPr lang="en-US" sz="2800" dirty="0"/>
              <a:t>Saints are to be wise, even cunning, in serving God. </a:t>
            </a:r>
          </a:p>
          <a:p>
            <a:pPr>
              <a:buFont typeface="Wingdings" panose="05000000000000000000" pitchFamily="2" charset="2"/>
              <a:buChar char="Ø"/>
            </a:pPr>
            <a:r>
              <a:rPr lang="en-US" sz="2800" b="1" dirty="0"/>
              <a:t>Matthew 10:16</a:t>
            </a:r>
          </a:p>
          <a:p>
            <a:pPr>
              <a:buFont typeface="Wingdings" panose="05000000000000000000" pitchFamily="2" charset="2"/>
              <a:buChar char="Ø"/>
            </a:pPr>
            <a:r>
              <a:rPr lang="en-US" sz="2800" dirty="0"/>
              <a:t>True friendship is one based in wisdom and cunning for one another! (Having one another’s best interests at heart. </a:t>
            </a:r>
          </a:p>
          <a:p>
            <a:pPr>
              <a:buFont typeface="Wingdings" panose="05000000000000000000" pitchFamily="2" charset="2"/>
              <a:buChar char="Ø"/>
            </a:pPr>
            <a:r>
              <a:rPr lang="en-US" sz="2800" b="1" dirty="0"/>
              <a:t>Philippians 2:3-4 </a:t>
            </a:r>
          </a:p>
          <a:p>
            <a:pPr>
              <a:buFont typeface="Wingdings" panose="05000000000000000000" pitchFamily="2" charset="2"/>
              <a:buChar char="Ø"/>
            </a:pPr>
            <a:r>
              <a:rPr lang="en-US" sz="2800" i="1" dirty="0"/>
              <a:t>By being a friend to one another, God may use you as the answer to someone’s prayer!</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17004" r="1700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Times New Roman" pitchFamily="18" charset="0"/>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5" name="Title 1">
            <a:extLst>
              <a:ext uri="{FF2B5EF4-FFF2-40B4-BE49-F238E27FC236}">
                <a16:creationId xmlns:a16="http://schemas.microsoft.com/office/drawing/2014/main" id="{DF998155-00B8-EDF0-CF5F-98FFCFAE9284}"/>
              </a:ext>
            </a:extLst>
          </p:cNvPr>
          <p:cNvSpPr txBox="1">
            <a:spLocks/>
          </p:cNvSpPr>
          <p:nvPr/>
        </p:nvSpPr>
        <p:spPr>
          <a:xfrm>
            <a:off x="0" y="0"/>
            <a:ext cx="6842464" cy="7766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w="3175" cmpd="sng">
                  <a:noFill/>
                </a:ln>
                <a:solidFill>
                  <a:prstClr val="black">
                    <a:lumMod val="85000"/>
                    <a:lumOff val="15000"/>
                  </a:prstClr>
                </a:solidFill>
                <a:effectLst/>
                <a:uLnTx/>
                <a:uFillTx/>
                <a:latin typeface="Arial"/>
                <a:ea typeface="+mj-ea"/>
                <a:cs typeface="+mj-cs"/>
              </a:rPr>
              <a:t>“The Influence Operation”</a:t>
            </a:r>
          </a:p>
        </p:txBody>
      </p:sp>
    </p:spTree>
    <p:extLst>
      <p:ext uri="{BB962C8B-B14F-4D97-AF65-F5344CB8AC3E}">
        <p14:creationId xmlns:p14="http://schemas.microsoft.com/office/powerpoint/2010/main" val="2318781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1000"/>
                                        <p:tgtEl>
                                          <p:spTgt spid="4">
                                            <p:txEl>
                                              <p:pRg st="4" end="4"/>
                                            </p:txEl>
                                          </p:spTgt>
                                        </p:tgtEl>
                                      </p:cBhvr>
                                    </p:animEffect>
                                    <p:anim calcmode="lin" valueType="num">
                                      <p:cBhvr>
                                        <p:cTn id="3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t>“The Influence Operation”</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16762" r="1676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Times New Roman" pitchFamily="18" charset="0"/>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9" name="Content Placeholder 4">
            <a:extLst>
              <a:ext uri="{FF2B5EF4-FFF2-40B4-BE49-F238E27FC236}">
                <a16:creationId xmlns:a16="http://schemas.microsoft.com/office/drawing/2014/main" id="{F776C5EE-D9A1-373D-4517-B5116BDD73E3}"/>
              </a:ext>
            </a:extLst>
          </p:cNvPr>
          <p:cNvSpPr txBox="1">
            <a:spLocks/>
          </p:cNvSpPr>
          <p:nvPr/>
        </p:nvSpPr>
        <p:spPr>
          <a:xfrm>
            <a:off x="688932" y="2467627"/>
            <a:ext cx="5540283" cy="3597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lgn="ctr" fontAlgn="auto">
              <a:buClr>
                <a:srgbClr val="83992A"/>
              </a:buClr>
              <a:buNone/>
            </a:pPr>
            <a:r>
              <a:rPr lang="en-US" sz="3600" dirty="0">
                <a:ln w="0"/>
                <a:solidFill>
                  <a:srgbClr val="FFFF00"/>
                </a:solidFill>
                <a:effectLst>
                  <a:outerShdw blurRad="38100" dist="25400" dir="5400000" algn="ctr" rotWithShape="0">
                    <a:srgbClr val="6E747A">
                      <a:alpha val="43000"/>
                    </a:srgbClr>
                  </a:outerShdw>
                </a:effectLst>
              </a:rPr>
              <a:t>When you act as a friend to others, it may be God is answering their prayer through you!</a:t>
            </a:r>
            <a:r>
              <a:rPr kumimoji="0" lang="en-US" sz="3600" b="1" i="1" u="none" strike="noStrike" kern="1200" cap="none" spc="0" normalizeH="0" baseline="0" noProof="0" dirty="0">
                <a:ln w="0"/>
                <a:solidFill>
                  <a:srgbClr val="FFFF00"/>
                </a:solidFill>
                <a:effectLst>
                  <a:outerShdw blurRad="38100" dist="25400" dir="5400000" algn="ctr" rotWithShape="0">
                    <a:srgbClr val="6E747A">
                      <a:alpha val="43000"/>
                    </a:srgbClr>
                  </a:outerShdw>
                </a:effectLst>
                <a:uLnTx/>
                <a:uFillTx/>
                <a:latin typeface="Tahoma"/>
              </a:rPr>
              <a:t> </a:t>
            </a:r>
          </a:p>
        </p:txBody>
      </p:sp>
    </p:spTree>
    <p:extLst>
      <p:ext uri="{BB962C8B-B14F-4D97-AF65-F5344CB8AC3E}">
        <p14:creationId xmlns:p14="http://schemas.microsoft.com/office/powerpoint/2010/main" val="2363968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descr="A file folder with a photo of a person&#10;&#10;Description automatically generated">
            <a:extLst>
              <a:ext uri="{FF2B5EF4-FFF2-40B4-BE49-F238E27FC236}">
                <a16:creationId xmlns:a16="http://schemas.microsoft.com/office/drawing/2014/main" id="{30B983D2-634D-F084-F9F0-F4B8A644BA3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334"/>
          <a:stretch/>
        </p:blipFill>
        <p:spPr>
          <a:xfrm>
            <a:off x="20" y="10"/>
            <a:ext cx="12191980" cy="6857990"/>
          </a:xfrm>
          <a:prstGeom prst="rect">
            <a:avLst/>
          </a:prstGeom>
        </p:spPr>
      </p:pic>
      <p:sp>
        <p:nvSpPr>
          <p:cNvPr id="2" name="Title 1">
            <a:extLst>
              <a:ext uri="{FF2B5EF4-FFF2-40B4-BE49-F238E27FC236}">
                <a16:creationId xmlns:a16="http://schemas.microsoft.com/office/drawing/2014/main" id="{D0EF4189-7C7C-F797-293E-ED0502FD041B}"/>
              </a:ext>
            </a:extLst>
          </p:cNvPr>
          <p:cNvSpPr>
            <a:spLocks noGrp="1"/>
          </p:cNvSpPr>
          <p:nvPr>
            <p:ph type="title"/>
          </p:nvPr>
        </p:nvSpPr>
        <p:spPr>
          <a:xfrm>
            <a:off x="76201" y="228600"/>
            <a:ext cx="5638800" cy="762000"/>
          </a:xfrm>
        </p:spPr>
        <p:txBody>
          <a:bodyPr>
            <a:normAutofit/>
          </a:bodyPr>
          <a:lstStyle/>
          <a:p>
            <a:r>
              <a:rPr lang="en-US" sz="3200" dirty="0">
                <a:solidFill>
                  <a:srgbClr val="000000"/>
                </a:solidFill>
                <a:effectLst/>
                <a:ea typeface="Times New Roman" panose="02020603050405020304" pitchFamily="18" charset="0"/>
              </a:rPr>
              <a:t>“The Espionage Action”</a:t>
            </a:r>
            <a:endParaRPr lang="en-US" sz="6000" dirty="0"/>
          </a:p>
        </p:txBody>
      </p:sp>
      <p:sp>
        <p:nvSpPr>
          <p:cNvPr id="17" name="Content Placeholder 16">
            <a:extLst>
              <a:ext uri="{FF2B5EF4-FFF2-40B4-BE49-F238E27FC236}">
                <a16:creationId xmlns:a16="http://schemas.microsoft.com/office/drawing/2014/main" id="{CD0BD1A1-A5F1-E24D-C031-D429292ACF10}"/>
              </a:ext>
            </a:extLst>
          </p:cNvPr>
          <p:cNvSpPr>
            <a:spLocks noGrp="1"/>
          </p:cNvSpPr>
          <p:nvPr>
            <p:ph idx="1"/>
          </p:nvPr>
        </p:nvSpPr>
        <p:spPr>
          <a:xfrm>
            <a:off x="6111242" y="1219200"/>
            <a:ext cx="5867401" cy="4876800"/>
          </a:xfrm>
        </p:spPr>
        <p:txBody>
          <a:bodyPr anchor="ctr">
            <a:normAutofit fontScale="92500" lnSpcReduction="20000"/>
          </a:bodyPr>
          <a:lstStyle/>
          <a:p>
            <a:r>
              <a:rPr lang="en-US" sz="2400" b="1" dirty="0">
                <a:solidFill>
                  <a:schemeClr val="bg1"/>
                </a:solidFill>
                <a:latin typeface="Tahoma" pitchFamily="34" charset="0"/>
                <a:ea typeface="Tahoma" pitchFamily="34" charset="0"/>
                <a:cs typeface="Tahoma" pitchFamily="34" charset="0"/>
              </a:rPr>
              <a:t>II Samuel 17:15-22</a:t>
            </a:r>
          </a:p>
          <a:p>
            <a:r>
              <a:rPr lang="en-US" sz="2400" dirty="0">
                <a:solidFill>
                  <a:schemeClr val="bg1"/>
                </a:solidFill>
                <a:latin typeface="Tahoma" pitchFamily="34" charset="0"/>
                <a:ea typeface="Tahoma" pitchFamily="34" charset="0"/>
                <a:cs typeface="Tahoma" pitchFamily="34" charset="0"/>
              </a:rPr>
              <a:t>“Cloak and Dagger” Mission</a:t>
            </a:r>
          </a:p>
          <a:p>
            <a:r>
              <a:rPr lang="en-US" sz="2400" dirty="0">
                <a:solidFill>
                  <a:schemeClr val="bg1"/>
                </a:solidFill>
                <a:latin typeface="Tahoma" pitchFamily="34" charset="0"/>
                <a:ea typeface="Tahoma" pitchFamily="34" charset="0"/>
                <a:cs typeface="Tahoma" pitchFamily="34" charset="0"/>
              </a:rPr>
              <a:t>Hushai utilized David’s network of spies through the sons of Zadok and Abiathar the priests (II Samuel 15:24-29), Jonathan and </a:t>
            </a:r>
            <a:r>
              <a:rPr lang="en-US" sz="2400" dirty="0" err="1">
                <a:solidFill>
                  <a:schemeClr val="bg1"/>
                </a:solidFill>
                <a:latin typeface="Tahoma" pitchFamily="34" charset="0"/>
                <a:ea typeface="Tahoma" pitchFamily="34" charset="0"/>
                <a:cs typeface="Tahoma" pitchFamily="34" charset="0"/>
              </a:rPr>
              <a:t>Ahimaaz</a:t>
            </a:r>
            <a:r>
              <a:rPr lang="en-US" sz="2400" dirty="0">
                <a:solidFill>
                  <a:schemeClr val="bg1"/>
                </a:solidFill>
                <a:latin typeface="Tahoma" pitchFamily="34" charset="0"/>
                <a:ea typeface="Tahoma" pitchFamily="34" charset="0"/>
                <a:cs typeface="Tahoma" pitchFamily="34" charset="0"/>
              </a:rPr>
              <a:t>.</a:t>
            </a:r>
            <a:endParaRPr lang="en-US" sz="2400" b="1" i="1" dirty="0">
              <a:solidFill>
                <a:schemeClr val="bg1"/>
              </a:solidFill>
              <a:latin typeface="Tahoma" pitchFamily="34" charset="0"/>
              <a:ea typeface="Tahoma" pitchFamily="34" charset="0"/>
              <a:cs typeface="Tahoma" pitchFamily="34" charset="0"/>
            </a:endParaRPr>
          </a:p>
          <a:p>
            <a:r>
              <a:rPr lang="en-US" sz="2400" dirty="0">
                <a:solidFill>
                  <a:schemeClr val="bg1"/>
                </a:solidFill>
                <a:latin typeface="Tahoma" pitchFamily="34" charset="0"/>
                <a:ea typeface="Tahoma" pitchFamily="34" charset="0"/>
                <a:cs typeface="Tahoma" pitchFamily="34" charset="0"/>
              </a:rPr>
              <a:t>David was blessed in that he had a few people who were willing to take a chance to help him in his time of need. </a:t>
            </a:r>
          </a:p>
          <a:p>
            <a:r>
              <a:rPr lang="en-US" sz="2400" dirty="0">
                <a:solidFill>
                  <a:schemeClr val="bg1"/>
                </a:solidFill>
                <a:latin typeface="Tahoma" pitchFamily="34" charset="0"/>
                <a:ea typeface="Tahoma" pitchFamily="34" charset="0"/>
                <a:cs typeface="Tahoma" pitchFamily="34" charset="0"/>
              </a:rPr>
              <a:t>Hushai, Zadok, Abiathar, their two sons Jonathan and </a:t>
            </a:r>
            <a:r>
              <a:rPr lang="en-US" sz="2400" dirty="0" err="1">
                <a:solidFill>
                  <a:schemeClr val="bg1"/>
                </a:solidFill>
                <a:latin typeface="Tahoma" pitchFamily="34" charset="0"/>
                <a:ea typeface="Tahoma" pitchFamily="34" charset="0"/>
                <a:cs typeface="Tahoma" pitchFamily="34" charset="0"/>
              </a:rPr>
              <a:t>Ahimaaz</a:t>
            </a:r>
            <a:r>
              <a:rPr lang="en-US" sz="2400" dirty="0">
                <a:solidFill>
                  <a:schemeClr val="bg1"/>
                </a:solidFill>
                <a:latin typeface="Tahoma" pitchFamily="34" charset="0"/>
                <a:ea typeface="Tahoma" pitchFamily="34" charset="0"/>
                <a:cs typeface="Tahoma" pitchFamily="34" charset="0"/>
              </a:rPr>
              <a:t>, an unknown girl who took a message (17:17), and an unnamed woman who hid Jonathan and </a:t>
            </a:r>
            <a:r>
              <a:rPr lang="en-US" sz="2400" dirty="0" err="1">
                <a:solidFill>
                  <a:schemeClr val="bg1"/>
                </a:solidFill>
                <a:latin typeface="Tahoma" pitchFamily="34" charset="0"/>
                <a:ea typeface="Tahoma" pitchFamily="34" charset="0"/>
                <a:cs typeface="Tahoma" pitchFamily="34" charset="0"/>
              </a:rPr>
              <a:t>Ahimaaz</a:t>
            </a:r>
            <a:r>
              <a:rPr lang="en-US" sz="2400" dirty="0">
                <a:solidFill>
                  <a:schemeClr val="bg1"/>
                </a:solidFill>
                <a:latin typeface="Tahoma" pitchFamily="34" charset="0"/>
                <a:ea typeface="Tahoma" pitchFamily="34" charset="0"/>
                <a:cs typeface="Tahoma" pitchFamily="34" charset="0"/>
              </a:rPr>
              <a:t>, all worked to help David! </a:t>
            </a:r>
            <a:endParaRPr lang="en-US" dirty="0"/>
          </a:p>
        </p:txBody>
      </p:sp>
      <p:sp>
        <p:nvSpPr>
          <p:cNvPr id="4" name="Footer Placeholder 3">
            <a:extLst>
              <a:ext uri="{FF2B5EF4-FFF2-40B4-BE49-F238E27FC236}">
                <a16:creationId xmlns:a16="http://schemas.microsoft.com/office/drawing/2014/main" id="{02C3AC4B-07EB-0807-FAFE-58DDF321528B}"/>
              </a:ext>
            </a:extLst>
          </p:cNvPr>
          <p:cNvSpPr>
            <a:spLocks noGrp="1"/>
          </p:cNvSpPr>
          <p:nvPr>
            <p:ph type="ftr" sz="quarter" idx="11"/>
          </p:nvPr>
        </p:nvSpPr>
        <p:spPr>
          <a:xfrm>
            <a:off x="381001" y="6492875"/>
            <a:ext cx="5638800"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The King's Friend</a:t>
            </a:r>
          </a:p>
        </p:txBody>
      </p:sp>
      <p:sp>
        <p:nvSpPr>
          <p:cNvPr id="3" name="Content Placeholder 16">
            <a:extLst>
              <a:ext uri="{FF2B5EF4-FFF2-40B4-BE49-F238E27FC236}">
                <a16:creationId xmlns:a16="http://schemas.microsoft.com/office/drawing/2014/main" id="{43436A68-AC4A-C8E9-F723-87F940CD2606}"/>
              </a:ext>
            </a:extLst>
          </p:cNvPr>
          <p:cNvSpPr txBox="1">
            <a:spLocks/>
          </p:cNvSpPr>
          <p:nvPr/>
        </p:nvSpPr>
        <p:spPr>
          <a:xfrm>
            <a:off x="304801" y="4343400"/>
            <a:ext cx="5791200"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H</a:t>
            </a:r>
            <a:r>
              <a:rPr kumimoji="0" lang="en-US" sz="2000" b="0" i="0" u="none" strike="noStrike" kern="1200" cap="none" spc="0" normalizeH="0" baseline="0" noProof="0" dirty="0" err="1">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ushai</a:t>
            </a: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 the Archite, the King’s Friend</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5" name="Content Placeholder 16">
            <a:extLst>
              <a:ext uri="{FF2B5EF4-FFF2-40B4-BE49-F238E27FC236}">
                <a16:creationId xmlns:a16="http://schemas.microsoft.com/office/drawing/2014/main" id="{5B83D79B-3582-7941-2487-D4F64C32FDAD}"/>
              </a:ext>
            </a:extLst>
          </p:cNvPr>
          <p:cNvSpPr txBox="1">
            <a:spLocks/>
          </p:cNvSpPr>
          <p:nvPr/>
        </p:nvSpPr>
        <p:spPr>
          <a:xfrm>
            <a:off x="342901" y="5101113"/>
            <a:ext cx="5714999"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Influence Agent</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Tree>
    <p:extLst>
      <p:ext uri="{BB962C8B-B14F-4D97-AF65-F5344CB8AC3E}">
        <p14:creationId xmlns:p14="http://schemas.microsoft.com/office/powerpoint/2010/main" val="86432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left)">
                                      <p:cBhvr>
                                        <p:cTn id="11" dur="500"/>
                                        <p:tgtEl>
                                          <p:spTgt spid="1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wipe(left)">
                                      <p:cBhvr>
                                        <p:cTn id="15" dur="500"/>
                                        <p:tgtEl>
                                          <p:spTgt spid="1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wipe(left)">
                                      <p:cBhvr>
                                        <p:cTn id="19" dur="500"/>
                                        <p:tgtEl>
                                          <p:spTgt spid="17">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animEffect transition="in" filter="wipe(left)">
                                      <p:cBhvr>
                                        <p:cTn id="23"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descr="A file folder with a photo of a person&#10;&#10;Description automatically generated">
            <a:extLst>
              <a:ext uri="{FF2B5EF4-FFF2-40B4-BE49-F238E27FC236}">
                <a16:creationId xmlns:a16="http://schemas.microsoft.com/office/drawing/2014/main" id="{30B983D2-634D-F084-F9F0-F4B8A644BA3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334"/>
          <a:stretch/>
        </p:blipFill>
        <p:spPr>
          <a:xfrm>
            <a:off x="20" y="10"/>
            <a:ext cx="12191980" cy="6857990"/>
          </a:xfrm>
          <a:prstGeom prst="rect">
            <a:avLst/>
          </a:prstGeom>
        </p:spPr>
      </p:pic>
      <p:sp>
        <p:nvSpPr>
          <p:cNvPr id="2" name="Title 1">
            <a:extLst>
              <a:ext uri="{FF2B5EF4-FFF2-40B4-BE49-F238E27FC236}">
                <a16:creationId xmlns:a16="http://schemas.microsoft.com/office/drawing/2014/main" id="{D0EF4189-7C7C-F797-293E-ED0502FD041B}"/>
              </a:ext>
            </a:extLst>
          </p:cNvPr>
          <p:cNvSpPr>
            <a:spLocks noGrp="1"/>
          </p:cNvSpPr>
          <p:nvPr>
            <p:ph type="title"/>
          </p:nvPr>
        </p:nvSpPr>
        <p:spPr>
          <a:xfrm>
            <a:off x="76201" y="228600"/>
            <a:ext cx="5638800" cy="762000"/>
          </a:xfrm>
        </p:spPr>
        <p:txBody>
          <a:bodyPr>
            <a:normAutofit/>
          </a:bodyPr>
          <a:lstStyle/>
          <a:p>
            <a:r>
              <a:rPr lang="en-US" sz="3200" dirty="0">
                <a:solidFill>
                  <a:srgbClr val="000000"/>
                </a:solidFill>
                <a:effectLst/>
                <a:ea typeface="Times New Roman" panose="02020603050405020304" pitchFamily="18" charset="0"/>
              </a:rPr>
              <a:t>“The Espionage Action”</a:t>
            </a:r>
            <a:endParaRPr lang="en-US" sz="6000" dirty="0"/>
          </a:p>
        </p:txBody>
      </p:sp>
      <p:sp>
        <p:nvSpPr>
          <p:cNvPr id="17" name="Content Placeholder 16">
            <a:extLst>
              <a:ext uri="{FF2B5EF4-FFF2-40B4-BE49-F238E27FC236}">
                <a16:creationId xmlns:a16="http://schemas.microsoft.com/office/drawing/2014/main" id="{CD0BD1A1-A5F1-E24D-C031-D429292ACF10}"/>
              </a:ext>
            </a:extLst>
          </p:cNvPr>
          <p:cNvSpPr>
            <a:spLocks noGrp="1"/>
          </p:cNvSpPr>
          <p:nvPr>
            <p:ph idx="1"/>
          </p:nvPr>
        </p:nvSpPr>
        <p:spPr>
          <a:xfrm>
            <a:off x="6111242" y="1219200"/>
            <a:ext cx="5867401" cy="4876800"/>
          </a:xfrm>
        </p:spPr>
        <p:txBody>
          <a:bodyPr anchor="ctr">
            <a:normAutofit/>
          </a:bodyPr>
          <a:lstStyle/>
          <a:p>
            <a:r>
              <a:rPr lang="en-US" sz="2400" b="1" dirty="0">
                <a:solidFill>
                  <a:schemeClr val="bg1"/>
                </a:solidFill>
                <a:latin typeface="Tahoma" pitchFamily="34" charset="0"/>
                <a:ea typeface="Tahoma" pitchFamily="34" charset="0"/>
                <a:cs typeface="Tahoma" pitchFamily="34" charset="0"/>
              </a:rPr>
              <a:t>II Samuel 17:15-22</a:t>
            </a:r>
          </a:p>
          <a:p>
            <a:r>
              <a:rPr lang="en-US" dirty="0">
                <a:solidFill>
                  <a:schemeClr val="bg1"/>
                </a:solidFill>
                <a:latin typeface="Tahoma" pitchFamily="34" charset="0"/>
                <a:ea typeface="Tahoma" pitchFamily="34" charset="0"/>
                <a:cs typeface="Tahoma" pitchFamily="34" charset="0"/>
              </a:rPr>
              <a:t>All of the deception adds to the intensity of the account -- reminds us that sin causes strife and danger in the lives of the righteous.</a:t>
            </a:r>
          </a:p>
          <a:p>
            <a:r>
              <a:rPr lang="en-US" sz="2400" b="1" dirty="0">
                <a:solidFill>
                  <a:schemeClr val="bg1"/>
                </a:solidFill>
                <a:latin typeface="Tahoma" pitchFamily="34" charset="0"/>
                <a:ea typeface="Tahoma" pitchFamily="34" charset="0"/>
                <a:cs typeface="Tahoma" pitchFamily="34" charset="0"/>
              </a:rPr>
              <a:t>Loyalty and Sacrifice: </a:t>
            </a:r>
          </a:p>
          <a:p>
            <a:r>
              <a:rPr lang="en-US" dirty="0">
                <a:solidFill>
                  <a:schemeClr val="bg1"/>
                </a:solidFill>
                <a:latin typeface="Tahoma" pitchFamily="34" charset="0"/>
                <a:ea typeface="Tahoma" pitchFamily="34" charset="0"/>
                <a:cs typeface="Tahoma" pitchFamily="34" charset="0"/>
              </a:rPr>
              <a:t>Despite the risk to his own life, he chose to infiltrate Absalom’s council and act as a double agent. </a:t>
            </a:r>
          </a:p>
          <a:p>
            <a:r>
              <a:rPr lang="en-US" dirty="0">
                <a:solidFill>
                  <a:schemeClr val="bg1"/>
                </a:solidFill>
                <a:latin typeface="Tahoma" pitchFamily="34" charset="0"/>
                <a:ea typeface="Tahoma" pitchFamily="34" charset="0"/>
                <a:cs typeface="Tahoma" pitchFamily="34" charset="0"/>
              </a:rPr>
              <a:t>His willingness to sacrifice his safety for  David’s kingdom underscores the value of loyalty and self-sacrifice! </a:t>
            </a:r>
            <a:endParaRPr lang="en-US" sz="1800" dirty="0"/>
          </a:p>
        </p:txBody>
      </p:sp>
      <p:sp>
        <p:nvSpPr>
          <p:cNvPr id="4" name="Footer Placeholder 3">
            <a:extLst>
              <a:ext uri="{FF2B5EF4-FFF2-40B4-BE49-F238E27FC236}">
                <a16:creationId xmlns:a16="http://schemas.microsoft.com/office/drawing/2014/main" id="{02C3AC4B-07EB-0807-FAFE-58DDF321528B}"/>
              </a:ext>
            </a:extLst>
          </p:cNvPr>
          <p:cNvSpPr>
            <a:spLocks noGrp="1"/>
          </p:cNvSpPr>
          <p:nvPr>
            <p:ph type="ftr" sz="quarter" idx="11"/>
          </p:nvPr>
        </p:nvSpPr>
        <p:spPr>
          <a:xfrm>
            <a:off x="381001" y="6492875"/>
            <a:ext cx="5638800"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The King's Friend</a:t>
            </a:r>
          </a:p>
        </p:txBody>
      </p:sp>
      <p:sp>
        <p:nvSpPr>
          <p:cNvPr id="3" name="Content Placeholder 16">
            <a:extLst>
              <a:ext uri="{FF2B5EF4-FFF2-40B4-BE49-F238E27FC236}">
                <a16:creationId xmlns:a16="http://schemas.microsoft.com/office/drawing/2014/main" id="{43436A68-AC4A-C8E9-F723-87F940CD2606}"/>
              </a:ext>
            </a:extLst>
          </p:cNvPr>
          <p:cNvSpPr txBox="1">
            <a:spLocks/>
          </p:cNvSpPr>
          <p:nvPr/>
        </p:nvSpPr>
        <p:spPr>
          <a:xfrm>
            <a:off x="304801" y="4343400"/>
            <a:ext cx="5791200"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H</a:t>
            </a:r>
            <a:r>
              <a:rPr kumimoji="0" lang="en-US" sz="2000" b="0" i="0" u="none" strike="noStrike" kern="1200" cap="none" spc="0" normalizeH="0" baseline="0" noProof="0" dirty="0" err="1">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ushai</a:t>
            </a: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 the Archite, the King’s Friend</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5" name="Content Placeholder 16">
            <a:extLst>
              <a:ext uri="{FF2B5EF4-FFF2-40B4-BE49-F238E27FC236}">
                <a16:creationId xmlns:a16="http://schemas.microsoft.com/office/drawing/2014/main" id="{5B83D79B-3582-7941-2487-D4F64C32FDAD}"/>
              </a:ext>
            </a:extLst>
          </p:cNvPr>
          <p:cNvSpPr txBox="1">
            <a:spLocks/>
          </p:cNvSpPr>
          <p:nvPr/>
        </p:nvSpPr>
        <p:spPr>
          <a:xfrm>
            <a:off x="342901" y="5101113"/>
            <a:ext cx="5714999"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Influence Agent</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Tree>
    <p:extLst>
      <p:ext uri="{BB962C8B-B14F-4D97-AF65-F5344CB8AC3E}">
        <p14:creationId xmlns:p14="http://schemas.microsoft.com/office/powerpoint/2010/main" val="39896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left)">
                                      <p:cBhvr>
                                        <p:cTn id="11" dur="500"/>
                                        <p:tgtEl>
                                          <p:spTgt spid="1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wipe(left)">
                                      <p:cBhvr>
                                        <p:cTn id="15" dur="500"/>
                                        <p:tgtEl>
                                          <p:spTgt spid="1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wipe(left)">
                                      <p:cBhvr>
                                        <p:cTn id="19" dur="500"/>
                                        <p:tgtEl>
                                          <p:spTgt spid="17">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animEffect transition="in" filter="wipe(left)">
                                      <p:cBhvr>
                                        <p:cTn id="23"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solidFill>
                  <a:srgbClr val="0000FF"/>
                </a:solidFill>
              </a:rPr>
              <a:t>Application</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764089" y="2537545"/>
            <a:ext cx="5574082" cy="3690616"/>
          </a:xfrm>
        </p:spPr>
        <p:txBody>
          <a:bodyPr vert="horz" lIns="91440" tIns="45720" rIns="91440" bIns="45720" rtlCol="0">
            <a:normAutofit fontScale="77500" lnSpcReduction="20000"/>
          </a:bodyPr>
          <a:lstStyle/>
          <a:p>
            <a:pPr>
              <a:buFont typeface="Wingdings" panose="05000000000000000000" pitchFamily="2" charset="2"/>
              <a:buChar char="Ø"/>
            </a:pPr>
            <a:r>
              <a:rPr lang="en-US" sz="2800" dirty="0"/>
              <a:t>Saints need to be honest and speak the truth in love (Ephesians 4:15, 25).  </a:t>
            </a:r>
          </a:p>
          <a:p>
            <a:pPr>
              <a:buFont typeface="Wingdings" panose="05000000000000000000" pitchFamily="2" charset="2"/>
              <a:buChar char="Ø"/>
            </a:pPr>
            <a:r>
              <a:rPr lang="en-US" sz="2800" dirty="0"/>
              <a:t>Saints are to be loyal and true to the King and be willing to sacrifice.</a:t>
            </a:r>
          </a:p>
          <a:p>
            <a:pPr>
              <a:buFont typeface="Wingdings" panose="05000000000000000000" pitchFamily="2" charset="2"/>
              <a:buChar char="Ø"/>
            </a:pPr>
            <a:r>
              <a:rPr lang="en-US" sz="2800" b="1" dirty="0"/>
              <a:t>Revelation 2:10: Smyrna</a:t>
            </a:r>
          </a:p>
          <a:p>
            <a:pPr>
              <a:buFont typeface="Wingdings" panose="05000000000000000000" pitchFamily="2" charset="2"/>
              <a:buChar char="Ø"/>
            </a:pPr>
            <a:r>
              <a:rPr lang="en-US" sz="2800" b="1" dirty="0"/>
              <a:t>Revelation 2:13: Pergamum</a:t>
            </a:r>
          </a:p>
          <a:p>
            <a:pPr>
              <a:buFont typeface="Wingdings" panose="05000000000000000000" pitchFamily="2" charset="2"/>
              <a:buChar char="Ø"/>
            </a:pPr>
            <a:r>
              <a:rPr lang="en-US" sz="2800" i="1" dirty="0"/>
              <a:t>Saints are required to remain loyal to Christ and be willing to sacrifice, if necessary, as Antipas did and the saints at Smyrna were to do!</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17004" r="1700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Times New Roman" pitchFamily="18" charset="0"/>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5" name="Title 1">
            <a:extLst>
              <a:ext uri="{FF2B5EF4-FFF2-40B4-BE49-F238E27FC236}">
                <a16:creationId xmlns:a16="http://schemas.microsoft.com/office/drawing/2014/main" id="{DF998155-00B8-EDF0-CF5F-98FFCFAE9284}"/>
              </a:ext>
            </a:extLst>
          </p:cNvPr>
          <p:cNvSpPr txBox="1">
            <a:spLocks/>
          </p:cNvSpPr>
          <p:nvPr/>
        </p:nvSpPr>
        <p:spPr>
          <a:xfrm>
            <a:off x="0" y="0"/>
            <a:ext cx="6842464" cy="7766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w="3175" cmpd="sng">
                  <a:noFill/>
                </a:ln>
                <a:solidFill>
                  <a:prstClr val="black">
                    <a:lumMod val="85000"/>
                    <a:lumOff val="15000"/>
                  </a:prstClr>
                </a:solidFill>
                <a:effectLst/>
                <a:uLnTx/>
                <a:uFillTx/>
                <a:latin typeface="Arial"/>
                <a:ea typeface="+mj-ea"/>
                <a:cs typeface="+mj-cs"/>
              </a:rPr>
              <a:t>“The Espionage Action”</a:t>
            </a:r>
          </a:p>
        </p:txBody>
      </p:sp>
    </p:spTree>
    <p:extLst>
      <p:ext uri="{BB962C8B-B14F-4D97-AF65-F5344CB8AC3E}">
        <p14:creationId xmlns:p14="http://schemas.microsoft.com/office/powerpoint/2010/main" val="30652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1000"/>
                                        <p:tgtEl>
                                          <p:spTgt spid="4">
                                            <p:txEl>
                                              <p:pRg st="4" end="4"/>
                                            </p:txEl>
                                          </p:spTgt>
                                        </p:tgtEl>
                                      </p:cBhvr>
                                    </p:animEffect>
                                    <p:anim calcmode="lin" valueType="num">
                                      <p:cBhvr>
                                        <p:cTn id="3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descr="A file folder with a photo of a person&#10;&#10;Description automatically generated">
            <a:extLst>
              <a:ext uri="{FF2B5EF4-FFF2-40B4-BE49-F238E27FC236}">
                <a16:creationId xmlns:a16="http://schemas.microsoft.com/office/drawing/2014/main" id="{30B983D2-634D-F084-F9F0-F4B8A644BA3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334"/>
          <a:stretch/>
        </p:blipFill>
        <p:spPr>
          <a:xfrm>
            <a:off x="20" y="10"/>
            <a:ext cx="12191980" cy="6857990"/>
          </a:xfrm>
          <a:prstGeom prst="rect">
            <a:avLst/>
          </a:prstGeom>
        </p:spPr>
      </p:pic>
      <p:sp>
        <p:nvSpPr>
          <p:cNvPr id="2" name="Title 1">
            <a:extLst>
              <a:ext uri="{FF2B5EF4-FFF2-40B4-BE49-F238E27FC236}">
                <a16:creationId xmlns:a16="http://schemas.microsoft.com/office/drawing/2014/main" id="{D0EF4189-7C7C-F797-293E-ED0502FD041B}"/>
              </a:ext>
            </a:extLst>
          </p:cNvPr>
          <p:cNvSpPr>
            <a:spLocks noGrp="1"/>
          </p:cNvSpPr>
          <p:nvPr>
            <p:ph type="title"/>
          </p:nvPr>
        </p:nvSpPr>
        <p:spPr>
          <a:xfrm>
            <a:off x="76201" y="228600"/>
            <a:ext cx="5638800" cy="762000"/>
          </a:xfrm>
        </p:spPr>
        <p:txBody>
          <a:bodyPr>
            <a:normAutofit/>
          </a:bodyPr>
          <a:lstStyle/>
          <a:p>
            <a:r>
              <a:rPr lang="en-US" sz="3200" dirty="0">
                <a:solidFill>
                  <a:srgbClr val="000000"/>
                </a:solidFill>
                <a:effectLst/>
                <a:ea typeface="Times New Roman" panose="02020603050405020304" pitchFamily="18" charset="0"/>
              </a:rPr>
              <a:t>“The Espionage Action”</a:t>
            </a:r>
            <a:endParaRPr lang="en-US" sz="6000" dirty="0"/>
          </a:p>
        </p:txBody>
      </p:sp>
      <p:sp>
        <p:nvSpPr>
          <p:cNvPr id="17" name="Content Placeholder 16">
            <a:extLst>
              <a:ext uri="{FF2B5EF4-FFF2-40B4-BE49-F238E27FC236}">
                <a16:creationId xmlns:a16="http://schemas.microsoft.com/office/drawing/2014/main" id="{CD0BD1A1-A5F1-E24D-C031-D429292ACF10}"/>
              </a:ext>
            </a:extLst>
          </p:cNvPr>
          <p:cNvSpPr>
            <a:spLocks noGrp="1"/>
          </p:cNvSpPr>
          <p:nvPr>
            <p:ph idx="1"/>
          </p:nvPr>
        </p:nvSpPr>
        <p:spPr>
          <a:xfrm>
            <a:off x="6111242" y="1219200"/>
            <a:ext cx="5867401" cy="4876800"/>
          </a:xfrm>
        </p:spPr>
        <p:txBody>
          <a:bodyPr anchor="ctr">
            <a:normAutofit/>
          </a:bodyPr>
          <a:lstStyle/>
          <a:p>
            <a:r>
              <a:rPr lang="en-US" sz="2400" b="1" dirty="0">
                <a:solidFill>
                  <a:schemeClr val="bg1"/>
                </a:solidFill>
                <a:latin typeface="Tahoma" pitchFamily="34" charset="0"/>
                <a:ea typeface="Tahoma" pitchFamily="34" charset="0"/>
                <a:cs typeface="Tahoma" pitchFamily="34" charset="0"/>
              </a:rPr>
              <a:t>II Samuel 17:23</a:t>
            </a:r>
          </a:p>
          <a:p>
            <a:r>
              <a:rPr lang="en-US" sz="2400" dirty="0">
                <a:solidFill>
                  <a:schemeClr val="bg1"/>
                </a:solidFill>
                <a:latin typeface="Tahoma" pitchFamily="34" charset="0"/>
                <a:ea typeface="Tahoma" pitchFamily="34" charset="0"/>
                <a:cs typeface="Tahoma" pitchFamily="34" charset="0"/>
              </a:rPr>
              <a:t>When Ahithophel saw his counsel was not heeded, he hanged himself.</a:t>
            </a:r>
          </a:p>
          <a:p>
            <a:r>
              <a:rPr lang="en-US" sz="2400" dirty="0">
                <a:solidFill>
                  <a:schemeClr val="bg1"/>
                </a:solidFill>
                <a:latin typeface="Tahoma" pitchFamily="34" charset="0"/>
                <a:ea typeface="Tahoma" pitchFamily="34" charset="0"/>
                <a:cs typeface="Tahoma" pitchFamily="34" charset="0"/>
              </a:rPr>
              <a:t>One of 5 recorded suicides in the Scriptures: King Saul and his unnamed armor-bearer [I Samuel 31:4-5]; </a:t>
            </a:r>
            <a:r>
              <a:rPr lang="en-US" sz="2400" dirty="0" err="1">
                <a:solidFill>
                  <a:schemeClr val="bg1"/>
                </a:solidFill>
                <a:latin typeface="Tahoma" pitchFamily="34" charset="0"/>
                <a:ea typeface="Tahoma" pitchFamily="34" charset="0"/>
                <a:cs typeface="Tahoma" pitchFamily="34" charset="0"/>
              </a:rPr>
              <a:t>Zimri</a:t>
            </a:r>
            <a:r>
              <a:rPr lang="en-US" sz="2400" dirty="0">
                <a:solidFill>
                  <a:schemeClr val="bg1"/>
                </a:solidFill>
                <a:latin typeface="Tahoma" pitchFamily="34" charset="0"/>
                <a:ea typeface="Tahoma" pitchFamily="34" charset="0"/>
                <a:cs typeface="Tahoma" pitchFamily="34" charset="0"/>
              </a:rPr>
              <a:t> [I Kings 16:18]; Ahithophel &amp; Judas   [II Samuel 17:23; Matthew 27:5]). </a:t>
            </a:r>
            <a:r>
              <a:rPr lang="en-US" dirty="0">
                <a:solidFill>
                  <a:schemeClr val="bg1"/>
                </a:solidFill>
                <a:latin typeface="Tahoma" pitchFamily="34" charset="0"/>
                <a:ea typeface="Tahoma" pitchFamily="34" charset="0"/>
                <a:cs typeface="Tahoma" pitchFamily="34" charset="0"/>
              </a:rPr>
              <a:t> </a:t>
            </a:r>
            <a:endParaRPr lang="en-US" sz="1800" dirty="0"/>
          </a:p>
        </p:txBody>
      </p:sp>
      <p:sp>
        <p:nvSpPr>
          <p:cNvPr id="4" name="Footer Placeholder 3">
            <a:extLst>
              <a:ext uri="{FF2B5EF4-FFF2-40B4-BE49-F238E27FC236}">
                <a16:creationId xmlns:a16="http://schemas.microsoft.com/office/drawing/2014/main" id="{02C3AC4B-07EB-0807-FAFE-58DDF321528B}"/>
              </a:ext>
            </a:extLst>
          </p:cNvPr>
          <p:cNvSpPr>
            <a:spLocks noGrp="1"/>
          </p:cNvSpPr>
          <p:nvPr>
            <p:ph type="ftr" sz="quarter" idx="11"/>
          </p:nvPr>
        </p:nvSpPr>
        <p:spPr>
          <a:xfrm>
            <a:off x="381001" y="6492875"/>
            <a:ext cx="5638800"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The King's Friend</a:t>
            </a:r>
          </a:p>
        </p:txBody>
      </p:sp>
      <p:sp>
        <p:nvSpPr>
          <p:cNvPr id="3" name="Content Placeholder 16">
            <a:extLst>
              <a:ext uri="{FF2B5EF4-FFF2-40B4-BE49-F238E27FC236}">
                <a16:creationId xmlns:a16="http://schemas.microsoft.com/office/drawing/2014/main" id="{43436A68-AC4A-C8E9-F723-87F940CD2606}"/>
              </a:ext>
            </a:extLst>
          </p:cNvPr>
          <p:cNvSpPr txBox="1">
            <a:spLocks/>
          </p:cNvSpPr>
          <p:nvPr/>
        </p:nvSpPr>
        <p:spPr>
          <a:xfrm>
            <a:off x="304801" y="4343400"/>
            <a:ext cx="5791200"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H</a:t>
            </a:r>
            <a:r>
              <a:rPr kumimoji="0" lang="en-US" sz="2000" b="0" i="0" u="none" strike="noStrike" kern="1200" cap="none" spc="0" normalizeH="0" baseline="0" noProof="0" dirty="0" err="1">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ushai</a:t>
            </a: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 the Archite, the King’s Friend</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5" name="Content Placeholder 16">
            <a:extLst>
              <a:ext uri="{FF2B5EF4-FFF2-40B4-BE49-F238E27FC236}">
                <a16:creationId xmlns:a16="http://schemas.microsoft.com/office/drawing/2014/main" id="{5B83D79B-3582-7941-2487-D4F64C32FDAD}"/>
              </a:ext>
            </a:extLst>
          </p:cNvPr>
          <p:cNvSpPr txBox="1">
            <a:spLocks/>
          </p:cNvSpPr>
          <p:nvPr/>
        </p:nvSpPr>
        <p:spPr>
          <a:xfrm>
            <a:off x="342901" y="5101113"/>
            <a:ext cx="5714999"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Influence Agent</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Tree>
    <p:extLst>
      <p:ext uri="{BB962C8B-B14F-4D97-AF65-F5344CB8AC3E}">
        <p14:creationId xmlns:p14="http://schemas.microsoft.com/office/powerpoint/2010/main" val="331205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left)">
                                      <p:cBhvr>
                                        <p:cTn id="11" dur="500"/>
                                        <p:tgtEl>
                                          <p:spTgt spid="1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wipe(left)">
                                      <p:cBhvr>
                                        <p:cTn id="15"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descr="A file folder with a photo of a person&#10;&#10;Description automatically generated">
            <a:extLst>
              <a:ext uri="{FF2B5EF4-FFF2-40B4-BE49-F238E27FC236}">
                <a16:creationId xmlns:a16="http://schemas.microsoft.com/office/drawing/2014/main" id="{30B983D2-634D-F084-F9F0-F4B8A644BA3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334"/>
          <a:stretch/>
        </p:blipFill>
        <p:spPr>
          <a:xfrm>
            <a:off x="20" y="10"/>
            <a:ext cx="12191980" cy="6857990"/>
          </a:xfrm>
          <a:prstGeom prst="rect">
            <a:avLst/>
          </a:prstGeom>
        </p:spPr>
      </p:pic>
      <p:sp>
        <p:nvSpPr>
          <p:cNvPr id="2" name="Title 1">
            <a:extLst>
              <a:ext uri="{FF2B5EF4-FFF2-40B4-BE49-F238E27FC236}">
                <a16:creationId xmlns:a16="http://schemas.microsoft.com/office/drawing/2014/main" id="{D0EF4189-7C7C-F797-293E-ED0502FD041B}"/>
              </a:ext>
            </a:extLst>
          </p:cNvPr>
          <p:cNvSpPr>
            <a:spLocks noGrp="1"/>
          </p:cNvSpPr>
          <p:nvPr>
            <p:ph type="title"/>
          </p:nvPr>
        </p:nvSpPr>
        <p:spPr>
          <a:xfrm>
            <a:off x="76201" y="228600"/>
            <a:ext cx="5638800" cy="762000"/>
          </a:xfrm>
        </p:spPr>
        <p:txBody>
          <a:bodyPr>
            <a:normAutofit/>
          </a:bodyPr>
          <a:lstStyle/>
          <a:p>
            <a:r>
              <a:rPr lang="en-US" sz="3200" dirty="0">
                <a:solidFill>
                  <a:srgbClr val="000000"/>
                </a:solidFill>
                <a:effectLst/>
                <a:ea typeface="Times New Roman" panose="02020603050405020304" pitchFamily="18" charset="0"/>
              </a:rPr>
              <a:t>“The Espionage Action”</a:t>
            </a:r>
            <a:endParaRPr lang="en-US" sz="6000" dirty="0"/>
          </a:p>
        </p:txBody>
      </p:sp>
      <p:sp>
        <p:nvSpPr>
          <p:cNvPr id="17" name="Content Placeholder 16">
            <a:extLst>
              <a:ext uri="{FF2B5EF4-FFF2-40B4-BE49-F238E27FC236}">
                <a16:creationId xmlns:a16="http://schemas.microsoft.com/office/drawing/2014/main" id="{CD0BD1A1-A5F1-E24D-C031-D429292ACF10}"/>
              </a:ext>
            </a:extLst>
          </p:cNvPr>
          <p:cNvSpPr>
            <a:spLocks noGrp="1"/>
          </p:cNvSpPr>
          <p:nvPr>
            <p:ph idx="1"/>
          </p:nvPr>
        </p:nvSpPr>
        <p:spPr>
          <a:xfrm>
            <a:off x="6111242" y="1219200"/>
            <a:ext cx="5867401" cy="4876800"/>
          </a:xfrm>
        </p:spPr>
        <p:txBody>
          <a:bodyPr anchor="ctr">
            <a:normAutofit fontScale="92500"/>
          </a:bodyPr>
          <a:lstStyle/>
          <a:p>
            <a:r>
              <a:rPr lang="en-US" sz="2400" b="1" dirty="0">
                <a:solidFill>
                  <a:schemeClr val="bg1"/>
                </a:solidFill>
                <a:latin typeface="Tahoma" pitchFamily="34" charset="0"/>
                <a:ea typeface="Tahoma" pitchFamily="34" charset="0"/>
                <a:cs typeface="Tahoma" pitchFamily="34" charset="0"/>
              </a:rPr>
              <a:t>II Samuel 17:23</a:t>
            </a:r>
          </a:p>
          <a:p>
            <a:r>
              <a:rPr lang="en-US" sz="2200" dirty="0">
                <a:solidFill>
                  <a:schemeClr val="bg1"/>
                </a:solidFill>
                <a:latin typeface="Tahoma" pitchFamily="34" charset="0"/>
                <a:ea typeface="Tahoma" pitchFamily="34" charset="0"/>
                <a:cs typeface="Tahoma" pitchFamily="34" charset="0"/>
              </a:rPr>
              <a:t>Ahithophel’s suicide is like Judas’:</a:t>
            </a:r>
          </a:p>
          <a:p>
            <a:r>
              <a:rPr lang="en-US" sz="2200" dirty="0">
                <a:solidFill>
                  <a:schemeClr val="bg1"/>
                </a:solidFill>
                <a:latin typeface="Tahoma" pitchFamily="34" charset="0"/>
                <a:ea typeface="Tahoma" pitchFamily="34" charset="0"/>
                <a:cs typeface="Tahoma" pitchFamily="34" charset="0"/>
              </a:rPr>
              <a:t>Both were trusted friends who betrayed their friend (II Samuel 15:31; Matthew 26:14–16).</a:t>
            </a:r>
          </a:p>
          <a:p>
            <a:r>
              <a:rPr lang="en-US" sz="2200" dirty="0">
                <a:solidFill>
                  <a:schemeClr val="bg1"/>
                </a:solidFill>
                <a:latin typeface="Tahoma" pitchFamily="34" charset="0"/>
                <a:ea typeface="Tahoma" pitchFamily="34" charset="0"/>
                <a:cs typeface="Tahoma" pitchFamily="34" charset="0"/>
              </a:rPr>
              <a:t>Both sided with the enemy to plot their king’s death (II Samuel 17:1–4; Luke 22:2–6).</a:t>
            </a:r>
          </a:p>
          <a:p>
            <a:r>
              <a:rPr lang="en-US" sz="2200" dirty="0">
                <a:solidFill>
                  <a:schemeClr val="bg1"/>
                </a:solidFill>
                <a:latin typeface="Tahoma" pitchFamily="34" charset="0"/>
                <a:ea typeface="Tahoma" pitchFamily="34" charset="0"/>
                <a:cs typeface="Tahoma" pitchFamily="34" charset="0"/>
              </a:rPr>
              <a:t>Both hanged themselves once the betrayal was complete (II Samuel 17:23; Matthew 27:5).</a:t>
            </a:r>
          </a:p>
          <a:p>
            <a:r>
              <a:rPr lang="en-US" sz="2200" dirty="0">
                <a:solidFill>
                  <a:schemeClr val="bg1"/>
                </a:solidFill>
                <a:latin typeface="Tahoma" pitchFamily="34" charset="0"/>
                <a:ea typeface="Tahoma" pitchFamily="34" charset="0"/>
                <a:cs typeface="Tahoma" pitchFamily="34" charset="0"/>
              </a:rPr>
              <a:t>In all his wisdom, Ahithophel knew Absalom was doomed to failure and didn’t want to see the consequences!  </a:t>
            </a:r>
            <a:endParaRPr lang="en-US" sz="2200" dirty="0"/>
          </a:p>
        </p:txBody>
      </p:sp>
      <p:sp>
        <p:nvSpPr>
          <p:cNvPr id="4" name="Footer Placeholder 3">
            <a:extLst>
              <a:ext uri="{FF2B5EF4-FFF2-40B4-BE49-F238E27FC236}">
                <a16:creationId xmlns:a16="http://schemas.microsoft.com/office/drawing/2014/main" id="{02C3AC4B-07EB-0807-FAFE-58DDF321528B}"/>
              </a:ext>
            </a:extLst>
          </p:cNvPr>
          <p:cNvSpPr>
            <a:spLocks noGrp="1"/>
          </p:cNvSpPr>
          <p:nvPr>
            <p:ph type="ftr" sz="quarter" idx="11"/>
          </p:nvPr>
        </p:nvSpPr>
        <p:spPr>
          <a:xfrm>
            <a:off x="381001" y="6492875"/>
            <a:ext cx="5638800"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The King's Friend</a:t>
            </a:r>
          </a:p>
        </p:txBody>
      </p:sp>
      <p:sp>
        <p:nvSpPr>
          <p:cNvPr id="3" name="Content Placeholder 16">
            <a:extLst>
              <a:ext uri="{FF2B5EF4-FFF2-40B4-BE49-F238E27FC236}">
                <a16:creationId xmlns:a16="http://schemas.microsoft.com/office/drawing/2014/main" id="{43436A68-AC4A-C8E9-F723-87F940CD2606}"/>
              </a:ext>
            </a:extLst>
          </p:cNvPr>
          <p:cNvSpPr txBox="1">
            <a:spLocks/>
          </p:cNvSpPr>
          <p:nvPr/>
        </p:nvSpPr>
        <p:spPr>
          <a:xfrm>
            <a:off x="304801" y="4343400"/>
            <a:ext cx="5791200"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H</a:t>
            </a:r>
            <a:r>
              <a:rPr kumimoji="0" lang="en-US" sz="2000" b="0" i="0" u="none" strike="noStrike" kern="1200" cap="none" spc="0" normalizeH="0" baseline="0" noProof="0" dirty="0" err="1">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ushai</a:t>
            </a: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 the Archite, the King’s Friend</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5" name="Content Placeholder 16">
            <a:extLst>
              <a:ext uri="{FF2B5EF4-FFF2-40B4-BE49-F238E27FC236}">
                <a16:creationId xmlns:a16="http://schemas.microsoft.com/office/drawing/2014/main" id="{5B83D79B-3582-7941-2487-D4F64C32FDAD}"/>
              </a:ext>
            </a:extLst>
          </p:cNvPr>
          <p:cNvSpPr txBox="1">
            <a:spLocks/>
          </p:cNvSpPr>
          <p:nvPr/>
        </p:nvSpPr>
        <p:spPr>
          <a:xfrm>
            <a:off x="342901" y="5101113"/>
            <a:ext cx="5714999"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Influence Agent</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Tree>
    <p:extLst>
      <p:ext uri="{BB962C8B-B14F-4D97-AF65-F5344CB8AC3E}">
        <p14:creationId xmlns:p14="http://schemas.microsoft.com/office/powerpoint/2010/main" val="400973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left)">
                                      <p:cBhvr>
                                        <p:cTn id="11" dur="500"/>
                                        <p:tgtEl>
                                          <p:spTgt spid="1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wipe(left)">
                                      <p:cBhvr>
                                        <p:cTn id="15" dur="500"/>
                                        <p:tgtEl>
                                          <p:spTgt spid="1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wipe(left)">
                                      <p:cBhvr>
                                        <p:cTn id="19" dur="500"/>
                                        <p:tgtEl>
                                          <p:spTgt spid="17">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animEffect transition="in" filter="wipe(left)">
                                      <p:cBhvr>
                                        <p:cTn id="23" dur="500"/>
                                        <p:tgtEl>
                                          <p:spTgt spid="1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7">
                                            <p:txEl>
                                              <p:pRg st="5" end="5"/>
                                            </p:txEl>
                                          </p:spTgt>
                                        </p:tgtEl>
                                        <p:attrNameLst>
                                          <p:attrName>style.visibility</p:attrName>
                                        </p:attrNameLst>
                                      </p:cBhvr>
                                      <p:to>
                                        <p:strVal val="visible"/>
                                      </p:to>
                                    </p:set>
                                    <p:animEffect transition="in" filter="wipe(left)">
                                      <p:cBhvr>
                                        <p:cTn id="28"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34762C-11FA-B9B8-FB3F-9CCD1C9D96E5}"/>
              </a:ext>
            </a:extLst>
          </p:cNvPr>
          <p:cNvSpPr txBox="1"/>
          <p:nvPr/>
        </p:nvSpPr>
        <p:spPr>
          <a:xfrm>
            <a:off x="613775" y="561070"/>
            <a:ext cx="11106412" cy="5490221"/>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ahoma"/>
                <a:ea typeface="+mn-ea"/>
                <a:cs typeface="Times New Roman" pitchFamily="18" charset="0"/>
              </a:rPr>
              <a:t>Now someone told David, saying, “Ahithophel is among the conspirators with Absalom.” And David said, “O LORD, I pray, make the counsel of Ahithophel foolishness.”</a:t>
            </a:r>
            <a:endParaRPr kumimoji="0" lang="en-US" sz="2400" b="0" i="0" u="none" strike="noStrike" kern="1200" cap="none" spc="0" normalizeH="0" baseline="0" noProof="0" dirty="0">
              <a:ln>
                <a:noFill/>
              </a:ln>
              <a:solidFill>
                <a:srgbClr val="757575"/>
              </a:solidFill>
              <a:effectLst/>
              <a:uLnTx/>
              <a:uFillTx/>
              <a:latin typeface="Lucida Bright" panose="02040602050505020304" pitchFamily="18" charset="0"/>
              <a:ea typeface="+mn-ea"/>
              <a:cs typeface="Times New Roman" pitchFamily="18" charset="0"/>
            </a:endParaRPr>
          </a:p>
        </p:txBody>
      </p:sp>
      <p:sp>
        <p:nvSpPr>
          <p:cNvPr id="2" name="Footer Placeholder 1">
            <a:extLst>
              <a:ext uri="{FF2B5EF4-FFF2-40B4-BE49-F238E27FC236}">
                <a16:creationId xmlns:a16="http://schemas.microsoft.com/office/drawing/2014/main" id="{D17B1E78-A592-63F2-56F7-B52E528885CA}"/>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Times New Roman" pitchFamily="18" charset="0"/>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4" name="TextBox 3">
            <a:extLst>
              <a:ext uri="{FF2B5EF4-FFF2-40B4-BE49-F238E27FC236}">
                <a16:creationId xmlns:a16="http://schemas.microsoft.com/office/drawing/2014/main" id="{5EB3761F-8442-6735-AF04-5375412A8271}"/>
              </a:ext>
            </a:extLst>
          </p:cNvPr>
          <p:cNvSpPr txBox="1"/>
          <p:nvPr/>
        </p:nvSpPr>
        <p:spPr>
          <a:xfrm>
            <a:off x="0" y="-212942"/>
            <a:ext cx="12192000" cy="658835"/>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Arial"/>
                <a:ea typeface="+mn-ea"/>
                <a:cs typeface="Times New Roman" pitchFamily="18" charset="0"/>
              </a:rPr>
              <a:t>I Samuel 15:31  NAS95</a:t>
            </a:r>
          </a:p>
        </p:txBody>
      </p:sp>
    </p:spTree>
    <p:extLst>
      <p:ext uri="{BB962C8B-B14F-4D97-AF65-F5344CB8AC3E}">
        <p14:creationId xmlns:p14="http://schemas.microsoft.com/office/powerpoint/2010/main" val="4118169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descr="A file folder with a photo of a person&#10;&#10;Description automatically generated">
            <a:extLst>
              <a:ext uri="{FF2B5EF4-FFF2-40B4-BE49-F238E27FC236}">
                <a16:creationId xmlns:a16="http://schemas.microsoft.com/office/drawing/2014/main" id="{30B983D2-634D-F084-F9F0-F4B8A644BA3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334"/>
          <a:stretch/>
        </p:blipFill>
        <p:spPr>
          <a:xfrm>
            <a:off x="20" y="10"/>
            <a:ext cx="12191980" cy="6857990"/>
          </a:xfrm>
          <a:prstGeom prst="rect">
            <a:avLst/>
          </a:prstGeom>
        </p:spPr>
      </p:pic>
      <p:sp>
        <p:nvSpPr>
          <p:cNvPr id="2" name="Title 1">
            <a:extLst>
              <a:ext uri="{FF2B5EF4-FFF2-40B4-BE49-F238E27FC236}">
                <a16:creationId xmlns:a16="http://schemas.microsoft.com/office/drawing/2014/main" id="{D0EF4189-7C7C-F797-293E-ED0502FD041B}"/>
              </a:ext>
            </a:extLst>
          </p:cNvPr>
          <p:cNvSpPr>
            <a:spLocks noGrp="1"/>
          </p:cNvSpPr>
          <p:nvPr>
            <p:ph type="title"/>
          </p:nvPr>
        </p:nvSpPr>
        <p:spPr>
          <a:xfrm>
            <a:off x="76201" y="228600"/>
            <a:ext cx="5638800" cy="762000"/>
          </a:xfrm>
        </p:spPr>
        <p:txBody>
          <a:bodyPr>
            <a:normAutofit/>
          </a:bodyPr>
          <a:lstStyle/>
          <a:p>
            <a:r>
              <a:rPr lang="en-US" sz="3200" dirty="0">
                <a:solidFill>
                  <a:srgbClr val="000000"/>
                </a:solidFill>
                <a:effectLst/>
                <a:ea typeface="Times New Roman" panose="02020603050405020304" pitchFamily="18" charset="0"/>
              </a:rPr>
              <a:t>“The Espionage Action”</a:t>
            </a:r>
            <a:endParaRPr lang="en-US" sz="6000" dirty="0"/>
          </a:p>
        </p:txBody>
      </p:sp>
      <p:sp>
        <p:nvSpPr>
          <p:cNvPr id="17" name="Content Placeholder 16">
            <a:extLst>
              <a:ext uri="{FF2B5EF4-FFF2-40B4-BE49-F238E27FC236}">
                <a16:creationId xmlns:a16="http://schemas.microsoft.com/office/drawing/2014/main" id="{CD0BD1A1-A5F1-E24D-C031-D429292ACF10}"/>
              </a:ext>
            </a:extLst>
          </p:cNvPr>
          <p:cNvSpPr>
            <a:spLocks noGrp="1"/>
          </p:cNvSpPr>
          <p:nvPr>
            <p:ph idx="1"/>
          </p:nvPr>
        </p:nvSpPr>
        <p:spPr>
          <a:xfrm>
            <a:off x="6111242" y="1219200"/>
            <a:ext cx="5867401" cy="4876800"/>
          </a:xfrm>
        </p:spPr>
        <p:txBody>
          <a:bodyPr anchor="ctr">
            <a:normAutofit/>
          </a:bodyPr>
          <a:lstStyle/>
          <a:p>
            <a:r>
              <a:rPr lang="en-US" sz="2400" b="1" dirty="0">
                <a:solidFill>
                  <a:schemeClr val="bg1"/>
                </a:solidFill>
                <a:latin typeface="Tahoma" pitchFamily="34" charset="0"/>
                <a:ea typeface="Tahoma" pitchFamily="34" charset="0"/>
                <a:cs typeface="Tahoma" pitchFamily="34" charset="0"/>
              </a:rPr>
              <a:t>II Samuel 17:27-29</a:t>
            </a:r>
          </a:p>
          <a:p>
            <a:r>
              <a:rPr lang="en-US" sz="2200" dirty="0">
                <a:solidFill>
                  <a:schemeClr val="bg1"/>
                </a:solidFill>
                <a:latin typeface="Tahoma" pitchFamily="34" charset="0"/>
                <a:ea typeface="Tahoma" pitchFamily="34" charset="0"/>
                <a:cs typeface="Tahoma" pitchFamily="34" charset="0"/>
              </a:rPr>
              <a:t>King David and his men were refreshed by “gifts” given to them</a:t>
            </a:r>
          </a:p>
          <a:p>
            <a:r>
              <a:rPr lang="en-US" sz="2200" dirty="0">
                <a:solidFill>
                  <a:schemeClr val="bg1"/>
                </a:solidFill>
                <a:latin typeface="Tahoma" pitchFamily="34" charset="0"/>
                <a:ea typeface="Tahoma" pitchFamily="34" charset="0"/>
                <a:cs typeface="Tahoma" pitchFamily="34" charset="0"/>
              </a:rPr>
              <a:t>Hushai’s counsel gave David time; and Ammonites and </a:t>
            </a:r>
            <a:r>
              <a:rPr lang="en-US" sz="2200" dirty="0" err="1">
                <a:solidFill>
                  <a:schemeClr val="bg1"/>
                </a:solidFill>
                <a:latin typeface="Tahoma" pitchFamily="34" charset="0"/>
                <a:ea typeface="Tahoma" pitchFamily="34" charset="0"/>
                <a:cs typeface="Tahoma" pitchFamily="34" charset="0"/>
              </a:rPr>
              <a:t>Gileadites</a:t>
            </a:r>
            <a:r>
              <a:rPr lang="en-US" sz="2200" dirty="0">
                <a:solidFill>
                  <a:schemeClr val="bg1"/>
                </a:solidFill>
                <a:latin typeface="Tahoma" pitchFamily="34" charset="0"/>
                <a:ea typeface="Tahoma" pitchFamily="34" charset="0"/>
                <a:cs typeface="Tahoma" pitchFamily="34" charset="0"/>
              </a:rPr>
              <a:t> (Tribe of Manasseh) came to David in the wilderness with gifts of food.</a:t>
            </a:r>
          </a:p>
          <a:p>
            <a:r>
              <a:rPr lang="en-US" sz="2200" dirty="0">
                <a:solidFill>
                  <a:schemeClr val="bg1"/>
                </a:solidFill>
                <a:latin typeface="Tahoma" pitchFamily="34" charset="0"/>
                <a:ea typeface="Tahoma" pitchFamily="34" charset="0"/>
                <a:cs typeface="Tahoma" pitchFamily="34" charset="0"/>
              </a:rPr>
              <a:t>This meant a lot to David: On his deathbed, David remembered Barzillai's kindness and reminded Solomon to care for his children (I Kings 2:7).  </a:t>
            </a:r>
            <a:endParaRPr lang="en-US" sz="2200" dirty="0"/>
          </a:p>
        </p:txBody>
      </p:sp>
      <p:sp>
        <p:nvSpPr>
          <p:cNvPr id="4" name="Footer Placeholder 3">
            <a:extLst>
              <a:ext uri="{FF2B5EF4-FFF2-40B4-BE49-F238E27FC236}">
                <a16:creationId xmlns:a16="http://schemas.microsoft.com/office/drawing/2014/main" id="{02C3AC4B-07EB-0807-FAFE-58DDF321528B}"/>
              </a:ext>
            </a:extLst>
          </p:cNvPr>
          <p:cNvSpPr>
            <a:spLocks noGrp="1"/>
          </p:cNvSpPr>
          <p:nvPr>
            <p:ph type="ftr" sz="quarter" idx="11"/>
          </p:nvPr>
        </p:nvSpPr>
        <p:spPr>
          <a:xfrm>
            <a:off x="381001" y="6492875"/>
            <a:ext cx="5638800"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The King's Friend</a:t>
            </a:r>
          </a:p>
        </p:txBody>
      </p:sp>
      <p:sp>
        <p:nvSpPr>
          <p:cNvPr id="3" name="Content Placeholder 16">
            <a:extLst>
              <a:ext uri="{FF2B5EF4-FFF2-40B4-BE49-F238E27FC236}">
                <a16:creationId xmlns:a16="http://schemas.microsoft.com/office/drawing/2014/main" id="{43436A68-AC4A-C8E9-F723-87F940CD2606}"/>
              </a:ext>
            </a:extLst>
          </p:cNvPr>
          <p:cNvSpPr txBox="1">
            <a:spLocks/>
          </p:cNvSpPr>
          <p:nvPr/>
        </p:nvSpPr>
        <p:spPr>
          <a:xfrm>
            <a:off x="304801" y="4343400"/>
            <a:ext cx="5791200"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H</a:t>
            </a:r>
            <a:r>
              <a:rPr kumimoji="0" lang="en-US" sz="2000" b="0" i="0" u="none" strike="noStrike" kern="1200" cap="none" spc="0" normalizeH="0" baseline="0" noProof="0" dirty="0" err="1">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ushai</a:t>
            </a: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 the Archite, the King’s Friend</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5" name="Content Placeholder 16">
            <a:extLst>
              <a:ext uri="{FF2B5EF4-FFF2-40B4-BE49-F238E27FC236}">
                <a16:creationId xmlns:a16="http://schemas.microsoft.com/office/drawing/2014/main" id="{5B83D79B-3582-7941-2487-D4F64C32FDAD}"/>
              </a:ext>
            </a:extLst>
          </p:cNvPr>
          <p:cNvSpPr txBox="1">
            <a:spLocks/>
          </p:cNvSpPr>
          <p:nvPr/>
        </p:nvSpPr>
        <p:spPr>
          <a:xfrm>
            <a:off x="342901" y="5101113"/>
            <a:ext cx="5714999"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Influence Agent</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Tree>
    <p:extLst>
      <p:ext uri="{BB962C8B-B14F-4D97-AF65-F5344CB8AC3E}">
        <p14:creationId xmlns:p14="http://schemas.microsoft.com/office/powerpoint/2010/main" val="351352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left)">
                                      <p:cBhvr>
                                        <p:cTn id="11" dur="500"/>
                                        <p:tgtEl>
                                          <p:spTgt spid="1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wipe(left)">
                                      <p:cBhvr>
                                        <p:cTn id="15" dur="500"/>
                                        <p:tgtEl>
                                          <p:spTgt spid="1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wipe(left)">
                                      <p:cBhvr>
                                        <p:cTn id="19"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descr="A file folder with a photo of a person&#10;&#10;Description automatically generated">
            <a:extLst>
              <a:ext uri="{FF2B5EF4-FFF2-40B4-BE49-F238E27FC236}">
                <a16:creationId xmlns:a16="http://schemas.microsoft.com/office/drawing/2014/main" id="{30B983D2-634D-F084-F9F0-F4B8A644BA3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334"/>
          <a:stretch/>
        </p:blipFill>
        <p:spPr>
          <a:xfrm>
            <a:off x="20" y="10"/>
            <a:ext cx="12191980" cy="6857990"/>
          </a:xfrm>
          <a:prstGeom prst="rect">
            <a:avLst/>
          </a:prstGeom>
        </p:spPr>
      </p:pic>
      <p:sp>
        <p:nvSpPr>
          <p:cNvPr id="2" name="Title 1">
            <a:extLst>
              <a:ext uri="{FF2B5EF4-FFF2-40B4-BE49-F238E27FC236}">
                <a16:creationId xmlns:a16="http://schemas.microsoft.com/office/drawing/2014/main" id="{D0EF4189-7C7C-F797-293E-ED0502FD041B}"/>
              </a:ext>
            </a:extLst>
          </p:cNvPr>
          <p:cNvSpPr>
            <a:spLocks noGrp="1"/>
          </p:cNvSpPr>
          <p:nvPr>
            <p:ph type="title"/>
          </p:nvPr>
        </p:nvSpPr>
        <p:spPr>
          <a:xfrm>
            <a:off x="76201" y="228600"/>
            <a:ext cx="5638800" cy="762000"/>
          </a:xfrm>
        </p:spPr>
        <p:txBody>
          <a:bodyPr>
            <a:normAutofit/>
          </a:bodyPr>
          <a:lstStyle/>
          <a:p>
            <a:r>
              <a:rPr lang="en-US" sz="3200" dirty="0">
                <a:solidFill>
                  <a:srgbClr val="000000"/>
                </a:solidFill>
                <a:effectLst/>
                <a:ea typeface="Times New Roman" panose="02020603050405020304" pitchFamily="18" charset="0"/>
              </a:rPr>
              <a:t>“The Espionage Action”</a:t>
            </a:r>
            <a:endParaRPr lang="en-US" sz="6000" dirty="0"/>
          </a:p>
        </p:txBody>
      </p:sp>
      <p:sp>
        <p:nvSpPr>
          <p:cNvPr id="17" name="Content Placeholder 16">
            <a:extLst>
              <a:ext uri="{FF2B5EF4-FFF2-40B4-BE49-F238E27FC236}">
                <a16:creationId xmlns:a16="http://schemas.microsoft.com/office/drawing/2014/main" id="{CD0BD1A1-A5F1-E24D-C031-D429292ACF10}"/>
              </a:ext>
            </a:extLst>
          </p:cNvPr>
          <p:cNvSpPr>
            <a:spLocks noGrp="1"/>
          </p:cNvSpPr>
          <p:nvPr>
            <p:ph idx="1"/>
          </p:nvPr>
        </p:nvSpPr>
        <p:spPr>
          <a:xfrm>
            <a:off x="6111242" y="1219200"/>
            <a:ext cx="5867401" cy="4876800"/>
          </a:xfrm>
        </p:spPr>
        <p:txBody>
          <a:bodyPr anchor="ctr">
            <a:normAutofit/>
          </a:bodyPr>
          <a:lstStyle/>
          <a:p>
            <a:r>
              <a:rPr lang="en-US" sz="2400" b="1" dirty="0">
                <a:solidFill>
                  <a:schemeClr val="bg1"/>
                </a:solidFill>
                <a:latin typeface="Tahoma" pitchFamily="34" charset="0"/>
                <a:ea typeface="Tahoma" pitchFamily="34" charset="0"/>
                <a:cs typeface="Tahoma" pitchFamily="34" charset="0"/>
              </a:rPr>
              <a:t>II Samuel 18</a:t>
            </a:r>
          </a:p>
          <a:p>
            <a:r>
              <a:rPr lang="en-US" dirty="0">
                <a:solidFill>
                  <a:schemeClr val="bg1"/>
                </a:solidFill>
                <a:latin typeface="Tahoma" pitchFamily="34" charset="0"/>
                <a:ea typeface="Tahoma" pitchFamily="34" charset="0"/>
                <a:cs typeface="Tahoma" pitchFamily="34" charset="0"/>
              </a:rPr>
              <a:t>King David’s victory over Absalom’s rebellion (CIA’s “The Payoff”)</a:t>
            </a:r>
          </a:p>
          <a:p>
            <a:r>
              <a:rPr lang="en-US" dirty="0">
                <a:solidFill>
                  <a:schemeClr val="bg1"/>
                </a:solidFill>
                <a:latin typeface="Tahoma" pitchFamily="34" charset="0"/>
                <a:ea typeface="Tahoma" pitchFamily="34" charset="0"/>
                <a:cs typeface="Tahoma" pitchFamily="34" charset="0"/>
              </a:rPr>
              <a:t>God answered David’s prayer and saved him through his friend, Hushai, a secret agent who was loyal, wise, &amp; trustworthy to David.</a:t>
            </a:r>
          </a:p>
          <a:p>
            <a:r>
              <a:rPr lang="en-US" dirty="0">
                <a:solidFill>
                  <a:schemeClr val="bg1"/>
                </a:solidFill>
                <a:latin typeface="Tahoma" pitchFamily="34" charset="0"/>
                <a:ea typeface="Tahoma" pitchFamily="34" charset="0"/>
                <a:cs typeface="Tahoma" pitchFamily="34" charset="0"/>
              </a:rPr>
              <a:t>David and his men being allowed time to be refreshed and rested was Absalom’s undoing.</a:t>
            </a:r>
          </a:p>
          <a:p>
            <a:r>
              <a:rPr lang="en-US" sz="2400" b="1" dirty="0">
                <a:solidFill>
                  <a:schemeClr val="bg1"/>
                </a:solidFill>
                <a:latin typeface="Tahoma" pitchFamily="34" charset="0"/>
                <a:ea typeface="Tahoma" pitchFamily="34" charset="0"/>
                <a:cs typeface="Tahoma" pitchFamily="34" charset="0"/>
              </a:rPr>
              <a:t>Divine Providence</a:t>
            </a:r>
          </a:p>
          <a:p>
            <a:r>
              <a:rPr lang="en-US" dirty="0">
                <a:solidFill>
                  <a:schemeClr val="bg1"/>
                </a:solidFill>
                <a:latin typeface="Tahoma" pitchFamily="34" charset="0"/>
                <a:ea typeface="Tahoma" pitchFamily="34" charset="0"/>
                <a:cs typeface="Tahoma" pitchFamily="34" charset="0"/>
              </a:rPr>
              <a:t>God can work through individuals to fulfill His divine will (II Samuel 17:14).  </a:t>
            </a:r>
            <a:endParaRPr lang="en-US" dirty="0"/>
          </a:p>
        </p:txBody>
      </p:sp>
      <p:sp>
        <p:nvSpPr>
          <p:cNvPr id="4" name="Footer Placeholder 3">
            <a:extLst>
              <a:ext uri="{FF2B5EF4-FFF2-40B4-BE49-F238E27FC236}">
                <a16:creationId xmlns:a16="http://schemas.microsoft.com/office/drawing/2014/main" id="{02C3AC4B-07EB-0807-FAFE-58DDF321528B}"/>
              </a:ext>
            </a:extLst>
          </p:cNvPr>
          <p:cNvSpPr>
            <a:spLocks noGrp="1"/>
          </p:cNvSpPr>
          <p:nvPr>
            <p:ph type="ftr" sz="quarter" idx="11"/>
          </p:nvPr>
        </p:nvSpPr>
        <p:spPr>
          <a:xfrm>
            <a:off x="381001" y="6492875"/>
            <a:ext cx="5638800"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The King's Friend</a:t>
            </a:r>
          </a:p>
        </p:txBody>
      </p:sp>
      <p:sp>
        <p:nvSpPr>
          <p:cNvPr id="3" name="Content Placeholder 16">
            <a:extLst>
              <a:ext uri="{FF2B5EF4-FFF2-40B4-BE49-F238E27FC236}">
                <a16:creationId xmlns:a16="http://schemas.microsoft.com/office/drawing/2014/main" id="{43436A68-AC4A-C8E9-F723-87F940CD2606}"/>
              </a:ext>
            </a:extLst>
          </p:cNvPr>
          <p:cNvSpPr txBox="1">
            <a:spLocks/>
          </p:cNvSpPr>
          <p:nvPr/>
        </p:nvSpPr>
        <p:spPr>
          <a:xfrm>
            <a:off x="304801" y="4343400"/>
            <a:ext cx="5791200"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H</a:t>
            </a:r>
            <a:r>
              <a:rPr kumimoji="0" lang="en-US" sz="2000" b="0" i="0" u="none" strike="noStrike" kern="1200" cap="none" spc="0" normalizeH="0" baseline="0" noProof="0" dirty="0" err="1">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ushai</a:t>
            </a: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 the Archite, the King’s Friend</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5" name="Content Placeholder 16">
            <a:extLst>
              <a:ext uri="{FF2B5EF4-FFF2-40B4-BE49-F238E27FC236}">
                <a16:creationId xmlns:a16="http://schemas.microsoft.com/office/drawing/2014/main" id="{5B83D79B-3582-7941-2487-D4F64C32FDAD}"/>
              </a:ext>
            </a:extLst>
          </p:cNvPr>
          <p:cNvSpPr txBox="1">
            <a:spLocks/>
          </p:cNvSpPr>
          <p:nvPr/>
        </p:nvSpPr>
        <p:spPr>
          <a:xfrm>
            <a:off x="342901" y="5101113"/>
            <a:ext cx="5714999"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Influence Agent</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Tree>
    <p:extLst>
      <p:ext uri="{BB962C8B-B14F-4D97-AF65-F5344CB8AC3E}">
        <p14:creationId xmlns:p14="http://schemas.microsoft.com/office/powerpoint/2010/main" val="146238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left)">
                                      <p:cBhvr>
                                        <p:cTn id="11" dur="500"/>
                                        <p:tgtEl>
                                          <p:spTgt spid="1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wipe(left)">
                                      <p:cBhvr>
                                        <p:cTn id="15" dur="500"/>
                                        <p:tgtEl>
                                          <p:spTgt spid="1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wipe(left)">
                                      <p:cBhvr>
                                        <p:cTn id="19" dur="500"/>
                                        <p:tgtEl>
                                          <p:spTgt spid="17">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animEffect transition="in" filter="wipe(left)">
                                      <p:cBhvr>
                                        <p:cTn id="23" dur="500"/>
                                        <p:tgtEl>
                                          <p:spTgt spid="17">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animEffect transition="in" filter="wipe(left)">
                                      <p:cBhvr>
                                        <p:cTn id="27"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descr="A file folder with a photo of a person&#10;&#10;Description automatically generated">
            <a:extLst>
              <a:ext uri="{FF2B5EF4-FFF2-40B4-BE49-F238E27FC236}">
                <a16:creationId xmlns:a16="http://schemas.microsoft.com/office/drawing/2014/main" id="{30B983D2-634D-F084-F9F0-F4B8A644BA3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334"/>
          <a:stretch/>
        </p:blipFill>
        <p:spPr>
          <a:xfrm>
            <a:off x="20" y="10"/>
            <a:ext cx="12191980" cy="6857990"/>
          </a:xfrm>
          <a:prstGeom prst="rect">
            <a:avLst/>
          </a:prstGeom>
        </p:spPr>
      </p:pic>
      <p:sp>
        <p:nvSpPr>
          <p:cNvPr id="2" name="Title 1">
            <a:extLst>
              <a:ext uri="{FF2B5EF4-FFF2-40B4-BE49-F238E27FC236}">
                <a16:creationId xmlns:a16="http://schemas.microsoft.com/office/drawing/2014/main" id="{D0EF4189-7C7C-F797-293E-ED0502FD041B}"/>
              </a:ext>
            </a:extLst>
          </p:cNvPr>
          <p:cNvSpPr>
            <a:spLocks noGrp="1"/>
          </p:cNvSpPr>
          <p:nvPr>
            <p:ph type="title"/>
          </p:nvPr>
        </p:nvSpPr>
        <p:spPr>
          <a:xfrm>
            <a:off x="76201" y="228600"/>
            <a:ext cx="5638800" cy="762000"/>
          </a:xfrm>
        </p:spPr>
        <p:txBody>
          <a:bodyPr>
            <a:normAutofit/>
          </a:bodyPr>
          <a:lstStyle/>
          <a:p>
            <a:r>
              <a:rPr lang="en-US" sz="3200" dirty="0">
                <a:solidFill>
                  <a:srgbClr val="000000"/>
                </a:solidFill>
                <a:effectLst/>
                <a:ea typeface="Times New Roman" panose="02020603050405020304" pitchFamily="18" charset="0"/>
              </a:rPr>
              <a:t>“The Espionage Action”</a:t>
            </a:r>
            <a:endParaRPr lang="en-US" sz="6000" dirty="0"/>
          </a:p>
        </p:txBody>
      </p:sp>
      <p:sp>
        <p:nvSpPr>
          <p:cNvPr id="17" name="Content Placeholder 16">
            <a:extLst>
              <a:ext uri="{FF2B5EF4-FFF2-40B4-BE49-F238E27FC236}">
                <a16:creationId xmlns:a16="http://schemas.microsoft.com/office/drawing/2014/main" id="{CD0BD1A1-A5F1-E24D-C031-D429292ACF10}"/>
              </a:ext>
            </a:extLst>
          </p:cNvPr>
          <p:cNvSpPr>
            <a:spLocks noGrp="1"/>
          </p:cNvSpPr>
          <p:nvPr>
            <p:ph idx="1"/>
          </p:nvPr>
        </p:nvSpPr>
        <p:spPr>
          <a:xfrm>
            <a:off x="6111242" y="1219200"/>
            <a:ext cx="5867401" cy="4876800"/>
          </a:xfrm>
        </p:spPr>
        <p:txBody>
          <a:bodyPr anchor="ctr">
            <a:normAutofit/>
          </a:bodyPr>
          <a:lstStyle/>
          <a:p>
            <a:r>
              <a:rPr lang="en-US" sz="2400" b="1" dirty="0">
                <a:solidFill>
                  <a:schemeClr val="bg1"/>
                </a:solidFill>
                <a:latin typeface="Tahoma" pitchFamily="34" charset="0"/>
                <a:ea typeface="Tahoma" pitchFamily="34" charset="0"/>
                <a:cs typeface="Tahoma" pitchFamily="34" charset="0"/>
              </a:rPr>
              <a:t>I Chronicles 27:33</a:t>
            </a:r>
          </a:p>
          <a:p>
            <a:r>
              <a:rPr lang="en-US" sz="2400" dirty="0">
                <a:solidFill>
                  <a:schemeClr val="bg1"/>
                </a:solidFill>
                <a:latin typeface="Tahoma" pitchFamily="34" charset="0"/>
                <a:ea typeface="Tahoma" pitchFamily="34" charset="0"/>
                <a:cs typeface="Tahoma" pitchFamily="34" charset="0"/>
              </a:rPr>
              <a:t>Hushai the Archite was the king’s friend.</a:t>
            </a:r>
          </a:p>
          <a:p>
            <a:r>
              <a:rPr lang="en-US" sz="2400" b="1" dirty="0">
                <a:solidFill>
                  <a:schemeClr val="bg1"/>
                </a:solidFill>
                <a:latin typeface="Tahoma" pitchFamily="34" charset="0"/>
                <a:ea typeface="Tahoma" pitchFamily="34" charset="0"/>
                <a:cs typeface="Tahoma" pitchFamily="34" charset="0"/>
              </a:rPr>
              <a:t>What did Hushai do?</a:t>
            </a:r>
          </a:p>
          <a:p>
            <a:r>
              <a:rPr lang="en-US" sz="2400" dirty="0">
                <a:solidFill>
                  <a:schemeClr val="bg1"/>
                </a:solidFill>
                <a:latin typeface="Tahoma" pitchFamily="34" charset="0"/>
                <a:ea typeface="Tahoma" pitchFamily="34" charset="0"/>
                <a:cs typeface="Tahoma" pitchFamily="34" charset="0"/>
              </a:rPr>
              <a:t>He chose the Lord’s anointed over the usurper and put his life on the line for his friend!   </a:t>
            </a:r>
            <a:endParaRPr lang="en-US" sz="2400" dirty="0"/>
          </a:p>
        </p:txBody>
      </p:sp>
      <p:sp>
        <p:nvSpPr>
          <p:cNvPr id="4" name="Footer Placeholder 3">
            <a:extLst>
              <a:ext uri="{FF2B5EF4-FFF2-40B4-BE49-F238E27FC236}">
                <a16:creationId xmlns:a16="http://schemas.microsoft.com/office/drawing/2014/main" id="{02C3AC4B-07EB-0807-FAFE-58DDF321528B}"/>
              </a:ext>
            </a:extLst>
          </p:cNvPr>
          <p:cNvSpPr>
            <a:spLocks noGrp="1"/>
          </p:cNvSpPr>
          <p:nvPr>
            <p:ph type="ftr" sz="quarter" idx="11"/>
          </p:nvPr>
        </p:nvSpPr>
        <p:spPr>
          <a:xfrm>
            <a:off x="381001" y="6492875"/>
            <a:ext cx="5638800"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The King's Friend</a:t>
            </a:r>
          </a:p>
        </p:txBody>
      </p:sp>
      <p:sp>
        <p:nvSpPr>
          <p:cNvPr id="3" name="Content Placeholder 16">
            <a:extLst>
              <a:ext uri="{FF2B5EF4-FFF2-40B4-BE49-F238E27FC236}">
                <a16:creationId xmlns:a16="http://schemas.microsoft.com/office/drawing/2014/main" id="{43436A68-AC4A-C8E9-F723-87F940CD2606}"/>
              </a:ext>
            </a:extLst>
          </p:cNvPr>
          <p:cNvSpPr txBox="1">
            <a:spLocks/>
          </p:cNvSpPr>
          <p:nvPr/>
        </p:nvSpPr>
        <p:spPr>
          <a:xfrm>
            <a:off x="304801" y="4343400"/>
            <a:ext cx="5791200"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H</a:t>
            </a:r>
            <a:r>
              <a:rPr kumimoji="0" lang="en-US" sz="2000" b="0" i="0" u="none" strike="noStrike" kern="1200" cap="none" spc="0" normalizeH="0" baseline="0" noProof="0" dirty="0" err="1">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ushai</a:t>
            </a: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 the Archite, the King’s Friend</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5" name="Content Placeholder 16">
            <a:extLst>
              <a:ext uri="{FF2B5EF4-FFF2-40B4-BE49-F238E27FC236}">
                <a16:creationId xmlns:a16="http://schemas.microsoft.com/office/drawing/2014/main" id="{5B83D79B-3582-7941-2487-D4F64C32FDAD}"/>
              </a:ext>
            </a:extLst>
          </p:cNvPr>
          <p:cNvSpPr txBox="1">
            <a:spLocks/>
          </p:cNvSpPr>
          <p:nvPr/>
        </p:nvSpPr>
        <p:spPr>
          <a:xfrm>
            <a:off x="342901" y="5101113"/>
            <a:ext cx="5714999"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Influence Agent</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Tree>
    <p:extLst>
      <p:ext uri="{BB962C8B-B14F-4D97-AF65-F5344CB8AC3E}">
        <p14:creationId xmlns:p14="http://schemas.microsoft.com/office/powerpoint/2010/main" val="215911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left)">
                                      <p:cBhvr>
                                        <p:cTn id="11" dur="500"/>
                                        <p:tgtEl>
                                          <p:spTgt spid="1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wipe(left)">
                                      <p:cBhvr>
                                        <p:cTn id="15" dur="500"/>
                                        <p:tgtEl>
                                          <p:spTgt spid="1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wipe(left)">
                                      <p:cBhvr>
                                        <p:cTn id="19"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solidFill>
                  <a:srgbClr val="0000FF"/>
                </a:solidFill>
              </a:rPr>
              <a:t>Application</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764089" y="2537545"/>
            <a:ext cx="5574082" cy="3690616"/>
          </a:xfrm>
        </p:spPr>
        <p:txBody>
          <a:bodyPr vert="horz" lIns="91440" tIns="45720" rIns="91440" bIns="45720" rtlCol="0">
            <a:normAutofit lnSpcReduction="10000"/>
          </a:bodyPr>
          <a:lstStyle/>
          <a:p>
            <a:pPr>
              <a:buFont typeface="Wingdings" panose="05000000000000000000" pitchFamily="2" charset="2"/>
              <a:buChar char="Ø"/>
            </a:pPr>
            <a:r>
              <a:rPr lang="en-US" sz="2800" dirty="0"/>
              <a:t>Saints choose our loyalties in this life; we will choose Satan or Jesus.  </a:t>
            </a:r>
          </a:p>
          <a:p>
            <a:pPr>
              <a:buFont typeface="Wingdings" panose="05000000000000000000" pitchFamily="2" charset="2"/>
              <a:buChar char="Ø"/>
            </a:pPr>
            <a:r>
              <a:rPr lang="en-US" sz="2800" b="1" dirty="0"/>
              <a:t>Matthew 25:31-46</a:t>
            </a:r>
          </a:p>
          <a:p>
            <a:pPr>
              <a:buFont typeface="Wingdings" panose="05000000000000000000" pitchFamily="2" charset="2"/>
              <a:buChar char="Ø"/>
            </a:pPr>
            <a:r>
              <a:rPr lang="en-US" sz="2800" b="1" dirty="0"/>
              <a:t>Romans 6:16</a:t>
            </a:r>
          </a:p>
          <a:p>
            <a:pPr>
              <a:buFont typeface="Wingdings" panose="05000000000000000000" pitchFamily="2" charset="2"/>
              <a:buChar char="Ø"/>
            </a:pPr>
            <a:r>
              <a:rPr lang="en-US" sz="2800" i="1" dirty="0"/>
              <a:t>Who do you choose to serve? To whom will you be a loyal friend?</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17004" r="1700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Times New Roman" pitchFamily="18" charset="0"/>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5" name="Title 1">
            <a:extLst>
              <a:ext uri="{FF2B5EF4-FFF2-40B4-BE49-F238E27FC236}">
                <a16:creationId xmlns:a16="http://schemas.microsoft.com/office/drawing/2014/main" id="{DF998155-00B8-EDF0-CF5F-98FFCFAE9284}"/>
              </a:ext>
            </a:extLst>
          </p:cNvPr>
          <p:cNvSpPr txBox="1">
            <a:spLocks/>
          </p:cNvSpPr>
          <p:nvPr/>
        </p:nvSpPr>
        <p:spPr>
          <a:xfrm>
            <a:off x="0" y="0"/>
            <a:ext cx="6842464" cy="7766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w="3175" cmpd="sng">
                  <a:noFill/>
                </a:ln>
                <a:solidFill>
                  <a:prstClr val="black">
                    <a:lumMod val="85000"/>
                    <a:lumOff val="15000"/>
                  </a:prstClr>
                </a:solidFill>
                <a:effectLst/>
                <a:uLnTx/>
                <a:uFillTx/>
                <a:latin typeface="Arial"/>
                <a:ea typeface="+mj-ea"/>
                <a:cs typeface="+mj-cs"/>
              </a:rPr>
              <a:t>“The Espionage Action”</a:t>
            </a:r>
          </a:p>
        </p:txBody>
      </p:sp>
    </p:spTree>
    <p:extLst>
      <p:ext uri="{BB962C8B-B14F-4D97-AF65-F5344CB8AC3E}">
        <p14:creationId xmlns:p14="http://schemas.microsoft.com/office/powerpoint/2010/main" val="32923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t>“The Espionage Action”</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16762" r="1676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Times New Roman" pitchFamily="18" charset="0"/>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9" name="Content Placeholder 4">
            <a:extLst>
              <a:ext uri="{FF2B5EF4-FFF2-40B4-BE49-F238E27FC236}">
                <a16:creationId xmlns:a16="http://schemas.microsoft.com/office/drawing/2014/main" id="{F776C5EE-D9A1-373D-4517-B5116BDD73E3}"/>
              </a:ext>
            </a:extLst>
          </p:cNvPr>
          <p:cNvSpPr txBox="1">
            <a:spLocks/>
          </p:cNvSpPr>
          <p:nvPr/>
        </p:nvSpPr>
        <p:spPr>
          <a:xfrm>
            <a:off x="688932" y="2467627"/>
            <a:ext cx="5540283" cy="3597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lgn="ctr" fontAlgn="auto">
              <a:buClr>
                <a:srgbClr val="83992A"/>
              </a:buClr>
              <a:buNone/>
            </a:pPr>
            <a:r>
              <a:rPr lang="en-US" sz="3600" dirty="0">
                <a:ln w="0"/>
                <a:solidFill>
                  <a:srgbClr val="FFFF00"/>
                </a:solidFill>
                <a:effectLst>
                  <a:outerShdw blurRad="38100" dist="25400" dir="5400000" algn="ctr" rotWithShape="0">
                    <a:srgbClr val="6E747A">
                      <a:alpha val="43000"/>
                    </a:srgbClr>
                  </a:outerShdw>
                </a:effectLst>
              </a:rPr>
              <a:t>True friendship is one that is trustworthy no matter the cost! </a:t>
            </a:r>
            <a:r>
              <a:rPr lang="en-US" sz="3600" i="1" dirty="0">
                <a:ln w="0"/>
                <a:solidFill>
                  <a:srgbClr val="FFFF00"/>
                </a:solidFill>
                <a:effectLst>
                  <a:outerShdw blurRad="38100" dist="25400" dir="5400000" algn="ctr" rotWithShape="0">
                    <a:srgbClr val="6E747A">
                      <a:alpha val="43000"/>
                    </a:srgbClr>
                  </a:outerShdw>
                </a:effectLst>
              </a:rPr>
              <a:t>(David trusted Hushai! </a:t>
            </a:r>
            <a:r>
              <a:rPr lang="en-US" sz="4400" i="1" dirty="0">
                <a:ln w="0"/>
                <a:solidFill>
                  <a:srgbClr val="FFFF00"/>
                </a:solidFill>
                <a:effectLst>
                  <a:outerShdw blurRad="38100" dist="25400" dir="5400000" algn="ctr" rotWithShape="0">
                    <a:srgbClr val="6E747A">
                      <a:alpha val="43000"/>
                    </a:srgbClr>
                  </a:outerShdw>
                </a:effectLst>
              </a:rPr>
              <a:t>Can Jesus trust you?)</a:t>
            </a:r>
            <a:r>
              <a:rPr kumimoji="0" lang="en-US" sz="4400" b="1" i="1" u="none" strike="noStrike" kern="1200" cap="none" spc="0" normalizeH="0" baseline="0" noProof="0" dirty="0">
                <a:ln w="0"/>
                <a:solidFill>
                  <a:srgbClr val="FFFF00"/>
                </a:solidFill>
                <a:effectLst>
                  <a:outerShdw blurRad="38100" dist="25400" dir="5400000" algn="ctr" rotWithShape="0">
                    <a:srgbClr val="6E747A">
                      <a:alpha val="43000"/>
                    </a:srgbClr>
                  </a:outerShdw>
                </a:effectLst>
                <a:uLnTx/>
                <a:uFillTx/>
                <a:latin typeface="Tahoma"/>
              </a:rPr>
              <a:t> </a:t>
            </a:r>
            <a:endParaRPr kumimoji="0" lang="en-US" sz="3600" b="1" i="1" u="none" strike="noStrike" kern="1200" cap="none" spc="0" normalizeH="0" baseline="0" noProof="0" dirty="0">
              <a:ln w="0"/>
              <a:solidFill>
                <a:srgbClr val="FFFF00"/>
              </a:solidFill>
              <a:effectLst>
                <a:outerShdw blurRad="38100" dist="25400" dir="5400000" algn="ctr" rotWithShape="0">
                  <a:srgbClr val="6E747A">
                    <a:alpha val="43000"/>
                  </a:srgbClr>
                </a:outerShdw>
              </a:effectLst>
              <a:uLnTx/>
              <a:uFillTx/>
              <a:latin typeface="Tahoma"/>
            </a:endParaRPr>
          </a:p>
        </p:txBody>
      </p:sp>
    </p:spTree>
    <p:extLst>
      <p:ext uri="{BB962C8B-B14F-4D97-AF65-F5344CB8AC3E}">
        <p14:creationId xmlns:p14="http://schemas.microsoft.com/office/powerpoint/2010/main" val="4058612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fontScale="90000"/>
          </a:bodyPr>
          <a:lstStyle/>
          <a:p>
            <a:r>
              <a:rPr lang="en-US" sz="4000" b="1" dirty="0">
                <a:solidFill>
                  <a:srgbClr val="0000FF"/>
                </a:solidFill>
              </a:rPr>
              <a:t>Most of us don’t have friends who are kings or queens</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764089" y="2537545"/>
            <a:ext cx="5574082" cy="3690616"/>
          </a:xfrm>
        </p:spPr>
        <p:txBody>
          <a:bodyPr vert="horz" lIns="91440" tIns="45720" rIns="91440" bIns="45720" rtlCol="0">
            <a:normAutofit fontScale="70000" lnSpcReduction="20000"/>
          </a:bodyPr>
          <a:lstStyle/>
          <a:p>
            <a:pPr>
              <a:buFont typeface="Wingdings" panose="05000000000000000000" pitchFamily="2" charset="2"/>
              <a:buChar char="Ø"/>
            </a:pPr>
            <a:r>
              <a:rPr lang="en-US" sz="2800" dirty="0"/>
              <a:t>We know people who face hardships &amp; need help. </a:t>
            </a:r>
          </a:p>
          <a:p>
            <a:pPr>
              <a:buFont typeface="Wingdings" panose="05000000000000000000" pitchFamily="2" charset="2"/>
              <a:buChar char="Ø"/>
            </a:pPr>
            <a:r>
              <a:rPr lang="en-US" sz="2800" dirty="0"/>
              <a:t>They are tempted to make wrong decisions sexually, financially, and ethically. </a:t>
            </a:r>
          </a:p>
          <a:p>
            <a:pPr>
              <a:buFont typeface="Wingdings" panose="05000000000000000000" pitchFamily="2" charset="2"/>
              <a:buChar char="Ø"/>
            </a:pPr>
            <a:r>
              <a:rPr lang="en-US" sz="2800" dirty="0"/>
              <a:t>When you are friend to someone, you may never know if you were God’s answer to their prayers! But if you are not concerned with their interests, you won’t be a friend! </a:t>
            </a:r>
            <a:r>
              <a:rPr lang="en-US" sz="2800" b="1" dirty="0"/>
              <a:t>(Philippians 2:3-4)</a:t>
            </a:r>
          </a:p>
          <a:p>
            <a:pPr>
              <a:buFont typeface="Wingdings" panose="05000000000000000000" pitchFamily="2" charset="2"/>
              <a:buChar char="Ø"/>
            </a:pPr>
            <a:r>
              <a:rPr lang="en-US" sz="2800" dirty="0"/>
              <a:t>Jesus said when you are a friend to a brother or sister in need, you are a friend to Him and eternal life is the reward! </a:t>
            </a:r>
            <a:r>
              <a:rPr lang="en-US" sz="2800" b="1" dirty="0"/>
              <a:t>(Matthew 25:34-40, 46)</a:t>
            </a:r>
            <a:endParaRPr lang="en-US" sz="2800" b="1" i="1" dirty="0"/>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16762" r="1676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Times New Roman" pitchFamily="18" charset="0"/>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5" name="Title 1">
            <a:extLst>
              <a:ext uri="{FF2B5EF4-FFF2-40B4-BE49-F238E27FC236}">
                <a16:creationId xmlns:a16="http://schemas.microsoft.com/office/drawing/2014/main" id="{DF998155-00B8-EDF0-CF5F-98FFCFAE9284}"/>
              </a:ext>
            </a:extLst>
          </p:cNvPr>
          <p:cNvSpPr txBox="1">
            <a:spLocks/>
          </p:cNvSpPr>
          <p:nvPr/>
        </p:nvSpPr>
        <p:spPr>
          <a:xfrm>
            <a:off x="0" y="0"/>
            <a:ext cx="6842464" cy="7766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w="3175" cmpd="sng">
                  <a:noFill/>
                </a:ln>
                <a:solidFill>
                  <a:prstClr val="black">
                    <a:lumMod val="85000"/>
                    <a:lumOff val="15000"/>
                  </a:prstClr>
                </a:solidFill>
                <a:effectLst/>
                <a:uLnTx/>
                <a:uFillTx/>
                <a:latin typeface="Arial"/>
                <a:ea typeface="+mj-ea"/>
                <a:cs typeface="+mj-cs"/>
              </a:rPr>
              <a:t>Conclusion</a:t>
            </a:r>
          </a:p>
        </p:txBody>
      </p:sp>
    </p:spTree>
    <p:extLst>
      <p:ext uri="{BB962C8B-B14F-4D97-AF65-F5344CB8AC3E}">
        <p14:creationId xmlns:p14="http://schemas.microsoft.com/office/powerpoint/2010/main" val="38323545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fontScale="90000"/>
          </a:bodyPr>
          <a:lstStyle/>
          <a:p>
            <a:r>
              <a:rPr lang="en-US" sz="4000" b="1" dirty="0">
                <a:solidFill>
                  <a:srgbClr val="0000FF"/>
                </a:solidFill>
              </a:rPr>
              <a:t>How can you be a “Hushai” to someone who needs a good friend? </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764089" y="2537545"/>
            <a:ext cx="5865312" cy="3690616"/>
          </a:xfrm>
        </p:spPr>
        <p:txBody>
          <a:bodyPr vert="horz" lIns="91440" tIns="45720" rIns="91440" bIns="45720" rtlCol="0">
            <a:normAutofit fontScale="92500" lnSpcReduction="10000"/>
          </a:bodyPr>
          <a:lstStyle/>
          <a:p>
            <a:pPr marL="463550" indent="-463550">
              <a:buFont typeface="Wingdings" panose="05000000000000000000" pitchFamily="2" charset="2"/>
              <a:buChar char="Ø"/>
            </a:pPr>
            <a:r>
              <a:rPr lang="en-US" sz="2800" dirty="0"/>
              <a:t>Are you willing to walk into hardships to encourage, offer comfort, and pray? </a:t>
            </a:r>
          </a:p>
          <a:p>
            <a:pPr marL="463550" indent="-463550">
              <a:buFont typeface="Wingdings" panose="05000000000000000000" pitchFamily="2" charset="2"/>
              <a:buChar char="Ø"/>
            </a:pPr>
            <a:r>
              <a:rPr lang="en-US" sz="2800" dirty="0"/>
              <a:t>Are you willing to sacrifice your time, resources, energy, or maybe even put your life on the line to help a friend in need? </a:t>
            </a:r>
          </a:p>
          <a:p>
            <a:pPr marL="463550" indent="-463550">
              <a:buFont typeface="Wingdings" panose="05000000000000000000" pitchFamily="2" charset="2"/>
              <a:buChar char="Ø"/>
            </a:pPr>
            <a:r>
              <a:rPr lang="en-US" sz="2800" dirty="0"/>
              <a:t>Are you using your gifts and abilities to help your friends?</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16762" r="1676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Times New Roman" pitchFamily="18" charset="0"/>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5" name="Title 1">
            <a:extLst>
              <a:ext uri="{FF2B5EF4-FFF2-40B4-BE49-F238E27FC236}">
                <a16:creationId xmlns:a16="http://schemas.microsoft.com/office/drawing/2014/main" id="{DF998155-00B8-EDF0-CF5F-98FFCFAE9284}"/>
              </a:ext>
            </a:extLst>
          </p:cNvPr>
          <p:cNvSpPr txBox="1">
            <a:spLocks/>
          </p:cNvSpPr>
          <p:nvPr/>
        </p:nvSpPr>
        <p:spPr>
          <a:xfrm>
            <a:off x="0" y="0"/>
            <a:ext cx="6842464" cy="7766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w="3175" cmpd="sng">
                  <a:noFill/>
                </a:ln>
                <a:solidFill>
                  <a:prstClr val="black">
                    <a:lumMod val="85000"/>
                    <a:lumOff val="15000"/>
                  </a:prstClr>
                </a:solidFill>
                <a:effectLst/>
                <a:uLnTx/>
                <a:uFillTx/>
                <a:latin typeface="Arial"/>
                <a:ea typeface="+mj-ea"/>
                <a:cs typeface="+mj-cs"/>
              </a:rPr>
              <a:t>Conclusion</a:t>
            </a:r>
          </a:p>
        </p:txBody>
      </p:sp>
    </p:spTree>
    <p:extLst>
      <p:ext uri="{BB962C8B-B14F-4D97-AF65-F5344CB8AC3E}">
        <p14:creationId xmlns:p14="http://schemas.microsoft.com/office/powerpoint/2010/main" val="3039627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solidFill>
                  <a:srgbClr val="0000FF"/>
                </a:solidFill>
              </a:rPr>
              <a:t>Are you a true friend to Jesus? </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764089" y="2537545"/>
            <a:ext cx="5865312" cy="3690616"/>
          </a:xfrm>
        </p:spPr>
        <p:txBody>
          <a:bodyPr vert="horz" lIns="91440" tIns="45720" rIns="91440" bIns="45720" rtlCol="0">
            <a:normAutofit fontScale="70000" lnSpcReduction="20000"/>
          </a:bodyPr>
          <a:lstStyle/>
          <a:p>
            <a:pPr marL="463550" indent="-463550">
              <a:buFont typeface="Wingdings" panose="05000000000000000000" pitchFamily="2" charset="2"/>
              <a:buChar char="Ø"/>
            </a:pPr>
            <a:r>
              <a:rPr lang="en-US" sz="2800" b="1" dirty="0"/>
              <a:t>John 15:13-14: </a:t>
            </a:r>
            <a:r>
              <a:rPr lang="en-US" sz="2800" dirty="0"/>
              <a:t>Jesus said, “You are My friends if you do what I command you.”</a:t>
            </a:r>
          </a:p>
          <a:p>
            <a:pPr marL="463550" indent="-463550">
              <a:buFont typeface="Wingdings" panose="05000000000000000000" pitchFamily="2" charset="2"/>
              <a:buChar char="Ø"/>
            </a:pPr>
            <a:r>
              <a:rPr lang="en-US" sz="2800" dirty="0"/>
              <a:t>After saying there is no greater love than a person giving his life for his friends, Jesus said those who obey Him are His friends </a:t>
            </a:r>
            <a:r>
              <a:rPr lang="en-US" sz="2800" b="1" dirty="0"/>
              <a:t>(John 15:13; Hebrews 5:9).</a:t>
            </a:r>
          </a:p>
          <a:p>
            <a:pPr marL="463550" indent="-463550">
              <a:buFont typeface="Wingdings" panose="05000000000000000000" pitchFamily="2" charset="2"/>
              <a:buChar char="Ø"/>
            </a:pPr>
            <a:r>
              <a:rPr lang="en-US" sz="2800" dirty="0"/>
              <a:t>Be ENCOURAGED today by the fact that YOU HAVE the GREATEST FRIEND OF ALL ON YOUR SIDE! </a:t>
            </a:r>
          </a:p>
          <a:p>
            <a:pPr marL="463550" indent="-463550">
              <a:buFont typeface="Wingdings" panose="05000000000000000000" pitchFamily="2" charset="2"/>
              <a:buChar char="Ø"/>
            </a:pPr>
            <a:r>
              <a:rPr lang="en-US" sz="2800" dirty="0"/>
              <a:t>Jesus loved you so much that He gave up His life so that you might live </a:t>
            </a:r>
            <a:r>
              <a:rPr lang="en-US" sz="2800" b="1" dirty="0"/>
              <a:t>(John 15:13)!</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16762" r="1676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Times New Roman" pitchFamily="18" charset="0"/>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5" name="Title 1">
            <a:extLst>
              <a:ext uri="{FF2B5EF4-FFF2-40B4-BE49-F238E27FC236}">
                <a16:creationId xmlns:a16="http://schemas.microsoft.com/office/drawing/2014/main" id="{DF998155-00B8-EDF0-CF5F-98FFCFAE9284}"/>
              </a:ext>
            </a:extLst>
          </p:cNvPr>
          <p:cNvSpPr txBox="1">
            <a:spLocks/>
          </p:cNvSpPr>
          <p:nvPr/>
        </p:nvSpPr>
        <p:spPr>
          <a:xfrm>
            <a:off x="0" y="0"/>
            <a:ext cx="6842464" cy="7766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w="3175" cmpd="sng">
                  <a:noFill/>
                </a:ln>
                <a:solidFill>
                  <a:prstClr val="black">
                    <a:lumMod val="85000"/>
                    <a:lumOff val="15000"/>
                  </a:prstClr>
                </a:solidFill>
                <a:effectLst/>
                <a:uLnTx/>
                <a:uFillTx/>
                <a:latin typeface="Arial"/>
                <a:ea typeface="+mj-ea"/>
                <a:cs typeface="+mj-cs"/>
              </a:rPr>
              <a:t>Conclusion</a:t>
            </a:r>
          </a:p>
        </p:txBody>
      </p:sp>
    </p:spTree>
    <p:extLst>
      <p:ext uri="{BB962C8B-B14F-4D97-AF65-F5344CB8AC3E}">
        <p14:creationId xmlns:p14="http://schemas.microsoft.com/office/powerpoint/2010/main" val="3185389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solidFill>
                  <a:srgbClr val="0000FF"/>
                </a:solidFill>
              </a:rPr>
              <a:t>Are you a “Hushai” to the Lord, God’s anointed? </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764089" y="2537545"/>
            <a:ext cx="5712911" cy="3690616"/>
          </a:xfrm>
        </p:spPr>
        <p:txBody>
          <a:bodyPr vert="horz" lIns="91440" tIns="45720" rIns="91440" bIns="45720" rtlCol="0">
            <a:normAutofit fontScale="85000" lnSpcReduction="20000"/>
          </a:bodyPr>
          <a:lstStyle/>
          <a:p>
            <a:pPr marL="463550" indent="-463550">
              <a:buFont typeface="Wingdings" panose="05000000000000000000" pitchFamily="2" charset="2"/>
              <a:buChar char="Ø"/>
            </a:pPr>
            <a:r>
              <a:rPr lang="en-US" sz="2800" dirty="0"/>
              <a:t>Are you willing to suffer hardships    </a:t>
            </a:r>
            <a:r>
              <a:rPr lang="en-US" sz="2800" b="1" dirty="0"/>
              <a:t>(II Timothy 3:12), </a:t>
            </a:r>
            <a:r>
              <a:rPr lang="en-US" sz="2800" dirty="0"/>
              <a:t>to encourage others, offer comfort, and pray </a:t>
            </a:r>
            <a:r>
              <a:rPr lang="en-US" sz="2800" b="1" dirty="0"/>
              <a:t>(Galatians 6:2, 10)? </a:t>
            </a:r>
          </a:p>
          <a:p>
            <a:pPr marL="463550" indent="-463550">
              <a:buFont typeface="Wingdings" panose="05000000000000000000" pitchFamily="2" charset="2"/>
              <a:buChar char="Ø"/>
            </a:pPr>
            <a:r>
              <a:rPr lang="en-US" sz="2800" dirty="0"/>
              <a:t>Are you willing to sacrifice your time, resources, energy, or maybe even put your life on the line for the name of Jesus </a:t>
            </a:r>
            <a:r>
              <a:rPr lang="en-US" sz="2800" b="1" dirty="0"/>
              <a:t>(I Peter 4:14, 16)? </a:t>
            </a:r>
          </a:p>
          <a:p>
            <a:pPr marL="463550" indent="-463550">
              <a:buFont typeface="Wingdings" panose="05000000000000000000" pitchFamily="2" charset="2"/>
              <a:buChar char="Ø"/>
            </a:pPr>
            <a:r>
              <a:rPr lang="en-US" sz="2800" dirty="0"/>
              <a:t>Are you using your gifts and abilities to further the gospel </a:t>
            </a:r>
            <a:r>
              <a:rPr lang="en-US" sz="2800" b="1" dirty="0"/>
              <a:t>(I Peter 4:8-11)?</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16762" r="1676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Times New Roman" pitchFamily="18" charset="0"/>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5" name="Title 1">
            <a:extLst>
              <a:ext uri="{FF2B5EF4-FFF2-40B4-BE49-F238E27FC236}">
                <a16:creationId xmlns:a16="http://schemas.microsoft.com/office/drawing/2014/main" id="{DF998155-00B8-EDF0-CF5F-98FFCFAE9284}"/>
              </a:ext>
            </a:extLst>
          </p:cNvPr>
          <p:cNvSpPr txBox="1">
            <a:spLocks/>
          </p:cNvSpPr>
          <p:nvPr/>
        </p:nvSpPr>
        <p:spPr>
          <a:xfrm>
            <a:off x="0" y="0"/>
            <a:ext cx="6842464" cy="7766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w="3175" cmpd="sng">
                  <a:noFill/>
                </a:ln>
                <a:solidFill>
                  <a:prstClr val="black">
                    <a:lumMod val="85000"/>
                    <a:lumOff val="15000"/>
                  </a:prstClr>
                </a:solidFill>
                <a:effectLst/>
                <a:uLnTx/>
                <a:uFillTx/>
                <a:latin typeface="Arial"/>
                <a:ea typeface="+mj-ea"/>
                <a:cs typeface="+mj-cs"/>
              </a:rPr>
              <a:t>Conclusion</a:t>
            </a:r>
          </a:p>
        </p:txBody>
      </p:sp>
    </p:spTree>
    <p:extLst>
      <p:ext uri="{BB962C8B-B14F-4D97-AF65-F5344CB8AC3E}">
        <p14:creationId xmlns:p14="http://schemas.microsoft.com/office/powerpoint/2010/main" val="20524290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t>Conclusion</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16762" r="1676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Times New Roman" pitchFamily="18" charset="0"/>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9" name="Content Placeholder 4">
            <a:extLst>
              <a:ext uri="{FF2B5EF4-FFF2-40B4-BE49-F238E27FC236}">
                <a16:creationId xmlns:a16="http://schemas.microsoft.com/office/drawing/2014/main" id="{F776C5EE-D9A1-373D-4517-B5116BDD73E3}"/>
              </a:ext>
            </a:extLst>
          </p:cNvPr>
          <p:cNvSpPr txBox="1">
            <a:spLocks/>
          </p:cNvSpPr>
          <p:nvPr/>
        </p:nvSpPr>
        <p:spPr>
          <a:xfrm>
            <a:off x="688932" y="2467627"/>
            <a:ext cx="5540283" cy="3597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lgn="ctr" fontAlgn="auto">
              <a:buClr>
                <a:srgbClr val="83992A"/>
              </a:buClr>
              <a:buNone/>
            </a:pPr>
            <a:r>
              <a:rPr lang="en-US" sz="2800" dirty="0">
                <a:ln w="0"/>
                <a:solidFill>
                  <a:srgbClr val="FFFF00"/>
                </a:solidFill>
                <a:effectLst>
                  <a:outerShdw blurRad="38100" dist="25400" dir="5400000" algn="ctr" rotWithShape="0">
                    <a:srgbClr val="6E747A">
                      <a:alpha val="43000"/>
                    </a:srgbClr>
                  </a:outerShdw>
                </a:effectLst>
              </a:rPr>
              <a:t>Just as Hushai was loyal and trustworthy and a friend of David, the rightful king, we are a friend to Jesus, the Eternal King, in our loyalty, wisdom, and trustworthiness, no matter the cost</a:t>
            </a:r>
            <a:r>
              <a:rPr kumimoji="0" lang="en-US" sz="2800" b="1" i="0" u="none" strike="noStrike" kern="1200" cap="none" spc="0" normalizeH="0" baseline="0" noProof="0" dirty="0">
                <a:ln w="0"/>
                <a:solidFill>
                  <a:srgbClr val="FFFF00"/>
                </a:solidFill>
                <a:effectLst>
                  <a:outerShdw blurRad="38100" dist="25400" dir="5400000" algn="ctr" rotWithShape="0">
                    <a:srgbClr val="6E747A">
                      <a:alpha val="43000"/>
                    </a:srgbClr>
                  </a:outerShdw>
                </a:effectLst>
                <a:uLnTx/>
                <a:uFillTx/>
                <a:latin typeface="Tahoma"/>
              </a:rPr>
              <a:t>!</a:t>
            </a:r>
          </a:p>
        </p:txBody>
      </p:sp>
    </p:spTree>
    <p:extLst>
      <p:ext uri="{BB962C8B-B14F-4D97-AF65-F5344CB8AC3E}">
        <p14:creationId xmlns:p14="http://schemas.microsoft.com/office/powerpoint/2010/main" val="3827168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34762C-11FA-B9B8-FB3F-9CCD1C9D96E5}"/>
              </a:ext>
            </a:extLst>
          </p:cNvPr>
          <p:cNvSpPr txBox="1"/>
          <p:nvPr/>
        </p:nvSpPr>
        <p:spPr>
          <a:xfrm>
            <a:off x="644255" y="1195279"/>
            <a:ext cx="11106412" cy="4467441"/>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Tahoma"/>
                <a:ea typeface="+mn-ea"/>
                <a:cs typeface="Times New Roman" pitchFamily="18" charset="0"/>
              </a:rPr>
              <a:t>Ahithophel was counselor to the king; and Hushai the Archite was the king's friend.</a:t>
            </a:r>
            <a:endParaRPr kumimoji="0" lang="en-US" sz="3600" b="0" i="0" u="none" strike="noStrike" kern="1200" cap="none" spc="0" normalizeH="0" baseline="0" noProof="0" dirty="0">
              <a:ln>
                <a:noFill/>
              </a:ln>
              <a:solidFill>
                <a:srgbClr val="757575"/>
              </a:solidFill>
              <a:effectLst/>
              <a:uLnTx/>
              <a:uFillTx/>
              <a:latin typeface="Lucida Bright" panose="02040602050505020304" pitchFamily="18" charset="0"/>
              <a:ea typeface="+mn-ea"/>
              <a:cs typeface="Times New Roman" pitchFamily="18" charset="0"/>
            </a:endParaRPr>
          </a:p>
        </p:txBody>
      </p:sp>
      <p:sp>
        <p:nvSpPr>
          <p:cNvPr id="2" name="Footer Placeholder 1">
            <a:extLst>
              <a:ext uri="{FF2B5EF4-FFF2-40B4-BE49-F238E27FC236}">
                <a16:creationId xmlns:a16="http://schemas.microsoft.com/office/drawing/2014/main" id="{D17B1E78-A592-63F2-56F7-B52E528885CA}"/>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Times New Roman" pitchFamily="18" charset="0"/>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4" name="TextBox 3">
            <a:extLst>
              <a:ext uri="{FF2B5EF4-FFF2-40B4-BE49-F238E27FC236}">
                <a16:creationId xmlns:a16="http://schemas.microsoft.com/office/drawing/2014/main" id="{5EB3761F-8442-6735-AF04-5375412A8271}"/>
              </a:ext>
            </a:extLst>
          </p:cNvPr>
          <p:cNvSpPr txBox="1"/>
          <p:nvPr/>
        </p:nvSpPr>
        <p:spPr>
          <a:xfrm>
            <a:off x="0" y="-212942"/>
            <a:ext cx="12192000" cy="658835"/>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Arial"/>
                <a:ea typeface="+mn-ea"/>
                <a:cs typeface="Times New Roman" pitchFamily="18" charset="0"/>
              </a:rPr>
              <a:t>I Chronicles 27:33  NAS95</a:t>
            </a:r>
          </a:p>
        </p:txBody>
      </p:sp>
    </p:spTree>
    <p:extLst>
      <p:ext uri="{BB962C8B-B14F-4D97-AF65-F5344CB8AC3E}">
        <p14:creationId xmlns:p14="http://schemas.microsoft.com/office/powerpoint/2010/main" val="1407601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007C6-7E26-F987-DEFB-9973D5BB50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875A8D-7706-6CEA-59F9-7B2125419A11}"/>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48A62BE0-34FD-1EEC-5489-1241184C76B1}"/>
              </a:ext>
            </a:extLst>
          </p:cNvPr>
          <p:cNvSpPr>
            <a:spLocks noGrp="1"/>
          </p:cNvSpPr>
          <p:nvPr>
            <p:ph type="ftr" sz="quarter" idx="11"/>
          </p:nvPr>
        </p:nvSpPr>
        <p:spPr/>
        <p:txBody>
          <a:bodyPr/>
          <a:lstStyle/>
          <a:p>
            <a:pPr>
              <a:defRPr/>
            </a:pPr>
            <a:r>
              <a:rPr lang="en-US"/>
              <a:t>The King's Friend</a:t>
            </a:r>
            <a:endParaRPr lang="en-US" dirty="0"/>
          </a:p>
        </p:txBody>
      </p:sp>
    </p:spTree>
    <p:extLst>
      <p:ext uri="{BB962C8B-B14F-4D97-AF65-F5344CB8AC3E}">
        <p14:creationId xmlns:p14="http://schemas.microsoft.com/office/powerpoint/2010/main" val="4266122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29D503-3F07-E93D-64D0-F99D00D61E0D}"/>
              </a:ext>
            </a:extLst>
          </p:cNvPr>
          <p:cNvSpPr>
            <a:spLocks noGrp="1"/>
          </p:cNvSpPr>
          <p:nvPr>
            <p:ph type="ftr" sz="quarter" idx="11"/>
          </p:nvPr>
        </p:nvSpPr>
        <p:spPr/>
        <p:txBody>
          <a:bodyPr/>
          <a:lstStyle/>
          <a:p>
            <a:pPr>
              <a:defRPr/>
            </a:pPr>
            <a:r>
              <a:rPr lang="en-US" dirty="0"/>
              <a:t>The King's Friend</a:t>
            </a:r>
          </a:p>
        </p:txBody>
      </p:sp>
      <p:pic>
        <p:nvPicPr>
          <p:cNvPr id="1026" name="Picture 2" descr="CIA Classified Folder NRO DOD FBI DIA NSA CIA MI6 NSC NCIC ONI DCI ...">
            <a:extLst>
              <a:ext uri="{FF2B5EF4-FFF2-40B4-BE49-F238E27FC236}">
                <a16:creationId xmlns:a16="http://schemas.microsoft.com/office/drawing/2014/main" id="{D1787114-A561-DC0F-0E55-CAB05FFEB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0"/>
            <a:ext cx="56721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7E76684-EF01-1B22-165A-CA976A5BAE26}"/>
              </a:ext>
            </a:extLst>
          </p:cNvPr>
          <p:cNvSpPr>
            <a:spLocks noGrp="1"/>
          </p:cNvSpPr>
          <p:nvPr>
            <p:ph idx="1"/>
          </p:nvPr>
        </p:nvSpPr>
        <p:spPr>
          <a:xfrm rot="5400000">
            <a:off x="7544723" y="1207770"/>
            <a:ext cx="2286000" cy="486156"/>
          </a:xfrm>
        </p:spPr>
        <p:txBody>
          <a:bodyPr>
            <a:normAutofit/>
          </a:bodyPr>
          <a:lstStyle/>
          <a:p>
            <a:pPr marL="0" indent="0">
              <a:buNone/>
            </a:pPr>
            <a:r>
              <a:rPr lang="en-US" sz="1600" dirty="0">
                <a:latin typeface="Arial Black" panose="020B0A04020102020204" pitchFamily="34" charset="0"/>
                <a:cs typeface="Arial" panose="020B0604020202020204" pitchFamily="34" charset="0"/>
              </a:rPr>
              <a:t>Hushai the Archite</a:t>
            </a:r>
          </a:p>
        </p:txBody>
      </p:sp>
      <p:sp>
        <p:nvSpPr>
          <p:cNvPr id="2" name="Title 1">
            <a:extLst>
              <a:ext uri="{FF2B5EF4-FFF2-40B4-BE49-F238E27FC236}">
                <a16:creationId xmlns:a16="http://schemas.microsoft.com/office/drawing/2014/main" id="{ED261AD2-0C2A-0416-6DB6-B2F09B8DB3CE}"/>
              </a:ext>
            </a:extLst>
          </p:cNvPr>
          <p:cNvSpPr>
            <a:spLocks noGrp="1"/>
          </p:cNvSpPr>
          <p:nvPr>
            <p:ph type="title"/>
          </p:nvPr>
        </p:nvSpPr>
        <p:spPr>
          <a:xfrm>
            <a:off x="4101245" y="5247894"/>
            <a:ext cx="3581400" cy="635508"/>
          </a:xfr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fontScale="90000"/>
          </a:bodyPr>
          <a:lstStyle/>
          <a:p>
            <a:r>
              <a:rPr lang="en-US" sz="2000" dirty="0">
                <a:latin typeface="Arial Black" panose="020B0A04020102020204" pitchFamily="34" charset="0"/>
              </a:rPr>
              <a:t>The Influence Operation</a:t>
            </a:r>
          </a:p>
        </p:txBody>
      </p:sp>
    </p:spTree>
    <p:extLst>
      <p:ext uri="{BB962C8B-B14F-4D97-AF65-F5344CB8AC3E}">
        <p14:creationId xmlns:p14="http://schemas.microsoft.com/office/powerpoint/2010/main" val="3013663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descr="A file folder with a photo of a person&#10;&#10;Description automatically generated">
            <a:extLst>
              <a:ext uri="{FF2B5EF4-FFF2-40B4-BE49-F238E27FC236}">
                <a16:creationId xmlns:a16="http://schemas.microsoft.com/office/drawing/2014/main" id="{30B983D2-634D-F084-F9F0-F4B8A644BA3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334"/>
          <a:stretch/>
        </p:blipFill>
        <p:spPr>
          <a:xfrm>
            <a:off x="20" y="10"/>
            <a:ext cx="12191980" cy="6857990"/>
          </a:xfrm>
          <a:prstGeom prst="rect">
            <a:avLst/>
          </a:prstGeom>
        </p:spPr>
      </p:pic>
      <p:sp>
        <p:nvSpPr>
          <p:cNvPr id="17" name="Content Placeholder 16">
            <a:extLst>
              <a:ext uri="{FF2B5EF4-FFF2-40B4-BE49-F238E27FC236}">
                <a16:creationId xmlns:a16="http://schemas.microsoft.com/office/drawing/2014/main" id="{CD0BD1A1-A5F1-E24D-C031-D429292ACF10}"/>
              </a:ext>
            </a:extLst>
          </p:cNvPr>
          <p:cNvSpPr>
            <a:spLocks noGrp="1"/>
          </p:cNvSpPr>
          <p:nvPr>
            <p:ph idx="1"/>
          </p:nvPr>
        </p:nvSpPr>
        <p:spPr>
          <a:xfrm>
            <a:off x="6248401" y="1600199"/>
            <a:ext cx="5714999" cy="4130675"/>
          </a:xfrm>
        </p:spPr>
        <p:txBody>
          <a:bodyPr anchor="ctr">
            <a:normAutofit fontScale="85000" lnSpcReduction="10000"/>
          </a:bodyPr>
          <a:lstStyle/>
          <a:p>
            <a:pPr>
              <a:buClr>
                <a:srgbClr val="0000FF"/>
              </a:buClr>
              <a:buFont typeface="Wingdings" panose="05000000000000000000" pitchFamily="2" charset="2"/>
              <a:buChar char="ü"/>
            </a:pPr>
            <a:r>
              <a:rPr lang="en-US" sz="4500" b="0" dirty="0">
                <a:solidFill>
                  <a:schemeClr val="bg1"/>
                </a:solidFill>
                <a:latin typeface="Tahoma" pitchFamily="34" charset="0"/>
                <a:ea typeface="Tahoma" pitchFamily="34" charset="0"/>
                <a:cs typeface="Tahoma" pitchFamily="34" charset="0"/>
              </a:rPr>
              <a:t>“Mounting the Operation”</a:t>
            </a:r>
          </a:p>
          <a:p>
            <a:pPr>
              <a:buClr>
                <a:srgbClr val="0000FF"/>
              </a:buClr>
              <a:buFont typeface="Wingdings" panose="05000000000000000000" pitchFamily="2" charset="2"/>
              <a:buChar char="ü"/>
            </a:pPr>
            <a:r>
              <a:rPr lang="en-US" sz="4500" b="0" dirty="0">
                <a:solidFill>
                  <a:schemeClr val="bg1"/>
                </a:solidFill>
                <a:latin typeface="Tahoma" pitchFamily="34" charset="0"/>
                <a:ea typeface="Tahoma" pitchFamily="34" charset="0"/>
                <a:cs typeface="Tahoma" pitchFamily="34" charset="0"/>
              </a:rPr>
              <a:t>“Capturing the Dupe”</a:t>
            </a:r>
          </a:p>
          <a:p>
            <a:pPr>
              <a:buClr>
                <a:srgbClr val="0000FF"/>
              </a:buClr>
              <a:buFont typeface="Wingdings" panose="05000000000000000000" pitchFamily="2" charset="2"/>
              <a:buChar char="ü"/>
            </a:pPr>
            <a:r>
              <a:rPr lang="en-US" sz="4500" b="0" dirty="0">
                <a:solidFill>
                  <a:schemeClr val="bg1"/>
                </a:solidFill>
                <a:latin typeface="Tahoma" pitchFamily="34" charset="0"/>
                <a:ea typeface="Tahoma" pitchFamily="34" charset="0"/>
                <a:cs typeface="Tahoma" pitchFamily="34" charset="0"/>
              </a:rPr>
              <a:t>“The Influence Operation”</a:t>
            </a:r>
          </a:p>
          <a:p>
            <a:pPr>
              <a:buClr>
                <a:srgbClr val="0000FF"/>
              </a:buClr>
              <a:buFont typeface="Wingdings" panose="05000000000000000000" pitchFamily="2" charset="2"/>
              <a:buChar char="ü"/>
            </a:pPr>
            <a:r>
              <a:rPr lang="en-US" sz="4500" b="0" dirty="0">
                <a:solidFill>
                  <a:schemeClr val="bg1"/>
                </a:solidFill>
                <a:latin typeface="Tahoma" pitchFamily="34" charset="0"/>
                <a:ea typeface="Tahoma" pitchFamily="34" charset="0"/>
                <a:cs typeface="Tahoma" pitchFamily="34" charset="0"/>
              </a:rPr>
              <a:t>“The Espionage Action”</a:t>
            </a:r>
          </a:p>
          <a:p>
            <a:endParaRPr lang="en-US" dirty="0"/>
          </a:p>
        </p:txBody>
      </p:sp>
      <p:sp>
        <p:nvSpPr>
          <p:cNvPr id="3" name="Content Placeholder 16">
            <a:extLst>
              <a:ext uri="{FF2B5EF4-FFF2-40B4-BE49-F238E27FC236}">
                <a16:creationId xmlns:a16="http://schemas.microsoft.com/office/drawing/2014/main" id="{43436A68-AC4A-C8E9-F723-87F940CD2606}"/>
              </a:ext>
            </a:extLst>
          </p:cNvPr>
          <p:cNvSpPr txBox="1">
            <a:spLocks/>
          </p:cNvSpPr>
          <p:nvPr/>
        </p:nvSpPr>
        <p:spPr>
          <a:xfrm>
            <a:off x="342901" y="4343400"/>
            <a:ext cx="5753100" cy="629761"/>
          </a:xfrm>
          <a:prstGeom prst="rect">
            <a:avLst/>
          </a:prstGeom>
          <a:effectLst>
            <a:outerShdw blurRad="25400" dir="17880000">
              <a:srgbClr val="000000">
                <a:alpha val="46000"/>
              </a:srgbClr>
            </a:outerShdw>
          </a:effectLst>
        </p:spPr>
        <p:txBody>
          <a:bodyPr vert="horz" lIns="91440" tIns="45720" rIns="91440" bIns="45720" rtlCol="0" anchor="ctr">
            <a:normAutofit fontScale="925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8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Hushai the Archite, the King’s Friend</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5" name="Content Placeholder 16">
            <a:extLst>
              <a:ext uri="{FF2B5EF4-FFF2-40B4-BE49-F238E27FC236}">
                <a16:creationId xmlns:a16="http://schemas.microsoft.com/office/drawing/2014/main" id="{5B83D79B-3582-7941-2487-D4F64C32FDAD}"/>
              </a:ext>
            </a:extLst>
          </p:cNvPr>
          <p:cNvSpPr txBox="1">
            <a:spLocks/>
          </p:cNvSpPr>
          <p:nvPr/>
        </p:nvSpPr>
        <p:spPr>
          <a:xfrm>
            <a:off x="342901" y="5101113"/>
            <a:ext cx="5714999"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8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Influence Agent</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pic>
        <p:nvPicPr>
          <p:cNvPr id="7" name="Picture 6" descr="Red text on a white background&#10;&#10;Description automatically generated">
            <a:extLst>
              <a:ext uri="{FF2B5EF4-FFF2-40B4-BE49-F238E27FC236}">
                <a16:creationId xmlns:a16="http://schemas.microsoft.com/office/drawing/2014/main" id="{CB42B133-721C-EA30-DC64-FDB4D2298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87" y="0"/>
            <a:ext cx="4822026" cy="1107477"/>
          </a:xfrm>
          <a:prstGeom prst="rect">
            <a:avLst/>
          </a:prstGeom>
        </p:spPr>
      </p:pic>
    </p:spTree>
    <p:extLst>
      <p:ext uri="{BB962C8B-B14F-4D97-AF65-F5344CB8AC3E}">
        <p14:creationId xmlns:p14="http://schemas.microsoft.com/office/powerpoint/2010/main" val="1737514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solidFill>
                  <a:srgbClr val="0000FF"/>
                </a:solidFill>
              </a:rPr>
              <a:t>The King’s Friend</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764089" y="2537545"/>
            <a:ext cx="5574082" cy="3690616"/>
          </a:xfrm>
        </p:spPr>
        <p:txBody>
          <a:bodyPr vert="horz" lIns="91440" tIns="45720" rIns="91440" bIns="45720" rtlCol="0">
            <a:normAutofit lnSpcReduction="10000"/>
          </a:bodyPr>
          <a:lstStyle/>
          <a:p>
            <a:pPr>
              <a:buFont typeface="Wingdings" panose="05000000000000000000" pitchFamily="2" charset="2"/>
              <a:buChar char="Ø"/>
            </a:pPr>
            <a:r>
              <a:rPr lang="en-US" sz="2800" b="1" dirty="0"/>
              <a:t>I Chronicles 27:33</a:t>
            </a:r>
          </a:p>
          <a:p>
            <a:pPr>
              <a:buFont typeface="Wingdings" panose="05000000000000000000" pitchFamily="2" charset="2"/>
              <a:buChar char="Ø"/>
            </a:pPr>
            <a:r>
              <a:rPr lang="en-US" sz="2800" dirty="0"/>
              <a:t>In a passage of men in important roles in David’s kingdom (27:25-34), we read that “Hushai the Archite was the king’s friend.” </a:t>
            </a:r>
            <a:r>
              <a:rPr lang="en-US" sz="2800" i="1" dirty="0"/>
              <a:t>(Joshua 16:2: </a:t>
            </a:r>
            <a:r>
              <a:rPr lang="en-US" sz="2800" i="1" dirty="0" err="1"/>
              <a:t>Archites</a:t>
            </a:r>
            <a:r>
              <a:rPr lang="en-US" sz="2800" i="1" dirty="0"/>
              <a:t> were Canaanites)</a:t>
            </a:r>
          </a:p>
          <a:p>
            <a:pPr>
              <a:buFont typeface="Wingdings" panose="05000000000000000000" pitchFamily="2" charset="2"/>
              <a:buChar char="Ø"/>
            </a:pPr>
            <a:r>
              <a:rPr lang="en-US" sz="4000" b="1" i="1" dirty="0"/>
              <a:t>What did he do?!</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16762" r="1676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5" name="Title 1">
            <a:extLst>
              <a:ext uri="{FF2B5EF4-FFF2-40B4-BE49-F238E27FC236}">
                <a16:creationId xmlns:a16="http://schemas.microsoft.com/office/drawing/2014/main" id="{DF998155-00B8-EDF0-CF5F-98FFCFAE9284}"/>
              </a:ext>
            </a:extLst>
          </p:cNvPr>
          <p:cNvSpPr txBox="1">
            <a:spLocks/>
          </p:cNvSpPr>
          <p:nvPr/>
        </p:nvSpPr>
        <p:spPr>
          <a:xfrm>
            <a:off x="0" y="0"/>
            <a:ext cx="6842464" cy="7766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w="3175" cmpd="sng">
                  <a:noFill/>
                </a:ln>
                <a:solidFill>
                  <a:prstClr val="black">
                    <a:lumMod val="85000"/>
                    <a:lumOff val="15000"/>
                  </a:prstClr>
                </a:solidFill>
                <a:effectLst/>
                <a:uLnTx/>
                <a:uFillTx/>
                <a:latin typeface="Arial"/>
                <a:ea typeface="+mj-ea"/>
                <a:cs typeface="+mj-cs"/>
              </a:rPr>
              <a:t>Introduction</a:t>
            </a:r>
          </a:p>
        </p:txBody>
      </p:sp>
    </p:spTree>
    <p:extLst>
      <p:ext uri="{BB962C8B-B14F-4D97-AF65-F5344CB8AC3E}">
        <p14:creationId xmlns:p14="http://schemas.microsoft.com/office/powerpoint/2010/main" val="2840191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fontScale="90000"/>
          </a:bodyPr>
          <a:lstStyle/>
          <a:p>
            <a:r>
              <a:rPr lang="en-US" sz="4000" b="1" dirty="0">
                <a:solidFill>
                  <a:srgbClr val="0000FF"/>
                </a:solidFill>
              </a:rPr>
              <a:t>The effects of David’s sin with Bathsheba are in full bloom (II Samuel 11-12)</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764089" y="2537545"/>
            <a:ext cx="5865312" cy="3690616"/>
          </a:xfrm>
        </p:spPr>
        <p:txBody>
          <a:bodyPr vert="horz" lIns="91440" tIns="45720" rIns="91440" bIns="45720" rtlCol="0">
            <a:normAutofit fontScale="92500"/>
          </a:bodyPr>
          <a:lstStyle/>
          <a:p>
            <a:pPr marL="463550" indent="-463550">
              <a:buFont typeface="Wingdings" panose="05000000000000000000" pitchFamily="2" charset="2"/>
              <a:buChar char="Ø"/>
            </a:pPr>
            <a:r>
              <a:rPr lang="en-US" sz="2800" b="1" dirty="0"/>
              <a:t>II Samuel 15</a:t>
            </a:r>
          </a:p>
          <a:p>
            <a:pPr marL="463550" indent="-463550">
              <a:buFont typeface="Wingdings" panose="05000000000000000000" pitchFamily="2" charset="2"/>
              <a:buChar char="Ø"/>
            </a:pPr>
            <a:r>
              <a:rPr lang="en-US" sz="2800" dirty="0"/>
              <a:t>David is at the lowest point of his life</a:t>
            </a:r>
          </a:p>
          <a:p>
            <a:pPr marL="463550" indent="-463550">
              <a:buFont typeface="Wingdings" panose="05000000000000000000" pitchFamily="2" charset="2"/>
              <a:buChar char="Ø"/>
            </a:pPr>
            <a:r>
              <a:rPr lang="en-US" sz="2800" dirty="0"/>
              <a:t>His own son, Absalom, has rebelled.</a:t>
            </a:r>
          </a:p>
          <a:p>
            <a:pPr marL="463550" indent="-463550">
              <a:buFont typeface="Wingdings" panose="05000000000000000000" pitchFamily="2" charset="2"/>
              <a:buChar char="Ø"/>
            </a:pPr>
            <a:r>
              <a:rPr lang="en-US" sz="2800" dirty="0"/>
              <a:t>David is on the run!</a:t>
            </a:r>
          </a:p>
          <a:p>
            <a:pPr marL="463550" indent="-463550">
              <a:buFont typeface="Wingdings" panose="05000000000000000000" pitchFamily="2" charset="2"/>
              <a:buChar char="Ø"/>
            </a:pPr>
            <a:r>
              <a:rPr lang="en-US" sz="2800" b="1" i="1" dirty="0"/>
              <a:t>What David needs is a friend! </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16823" r="1682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5" name="Title 1">
            <a:extLst>
              <a:ext uri="{FF2B5EF4-FFF2-40B4-BE49-F238E27FC236}">
                <a16:creationId xmlns:a16="http://schemas.microsoft.com/office/drawing/2014/main" id="{DF998155-00B8-EDF0-CF5F-98FFCFAE9284}"/>
              </a:ext>
            </a:extLst>
          </p:cNvPr>
          <p:cNvSpPr txBox="1">
            <a:spLocks/>
          </p:cNvSpPr>
          <p:nvPr/>
        </p:nvSpPr>
        <p:spPr>
          <a:xfrm>
            <a:off x="0" y="0"/>
            <a:ext cx="6842464" cy="7766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w="3175" cmpd="sng">
                  <a:noFill/>
                </a:ln>
                <a:solidFill>
                  <a:prstClr val="black">
                    <a:lumMod val="85000"/>
                    <a:lumOff val="15000"/>
                  </a:prstClr>
                </a:solidFill>
                <a:effectLst/>
                <a:uLnTx/>
                <a:uFillTx/>
                <a:latin typeface="Arial"/>
                <a:ea typeface="+mj-ea"/>
                <a:cs typeface="+mj-cs"/>
              </a:rPr>
              <a:t>Introduction</a:t>
            </a:r>
          </a:p>
        </p:txBody>
      </p:sp>
    </p:spTree>
    <p:extLst>
      <p:ext uri="{BB962C8B-B14F-4D97-AF65-F5344CB8AC3E}">
        <p14:creationId xmlns:p14="http://schemas.microsoft.com/office/powerpoint/2010/main" val="2011815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1000"/>
                                        <p:tgtEl>
                                          <p:spTgt spid="4">
                                            <p:txEl>
                                              <p:pRg st="4" end="4"/>
                                            </p:txEl>
                                          </p:spTgt>
                                        </p:tgtEl>
                                      </p:cBhvr>
                                    </p:animEffect>
                                    <p:anim calcmode="lin" valueType="num">
                                      <p:cBhvr>
                                        <p:cTn id="3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t>Introduction</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t="11662" b="1166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The King's Friend</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9" name="Content Placeholder 4">
            <a:extLst>
              <a:ext uri="{FF2B5EF4-FFF2-40B4-BE49-F238E27FC236}">
                <a16:creationId xmlns:a16="http://schemas.microsoft.com/office/drawing/2014/main" id="{F776C5EE-D9A1-373D-4517-B5116BDD73E3}"/>
              </a:ext>
            </a:extLst>
          </p:cNvPr>
          <p:cNvSpPr txBox="1">
            <a:spLocks/>
          </p:cNvSpPr>
          <p:nvPr/>
        </p:nvSpPr>
        <p:spPr>
          <a:xfrm>
            <a:off x="688932" y="2467627"/>
            <a:ext cx="5540283" cy="3597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lgn="ctr" fontAlgn="auto">
              <a:buClr>
                <a:srgbClr val="83992A"/>
              </a:buClr>
              <a:buNone/>
            </a:pPr>
            <a:r>
              <a:rPr lang="en-US" sz="3200" dirty="0">
                <a:ln w="0"/>
                <a:solidFill>
                  <a:srgbClr val="FFFF00"/>
                </a:solidFill>
                <a:effectLst>
                  <a:outerShdw blurRad="38100" dist="25400" dir="5400000" algn="ctr" rotWithShape="0">
                    <a:srgbClr val="6E747A">
                      <a:alpha val="43000"/>
                    </a:srgbClr>
                  </a:outerShdw>
                </a:effectLst>
              </a:rPr>
              <a:t>As soon as David says that prayer (I Samuel 15:31), he meets with his friend, Hushai, who God will use to answer David’s prayer through his bravery and friendship</a:t>
            </a:r>
            <a:r>
              <a:rPr kumimoji="0" lang="en-US" sz="3200" b="1" i="0" u="none" strike="noStrike" kern="1200" cap="none" spc="0" normalizeH="0" baseline="0" noProof="0" dirty="0">
                <a:ln w="0"/>
                <a:solidFill>
                  <a:srgbClr val="FFFF00"/>
                </a:solidFill>
                <a:effectLst>
                  <a:outerShdw blurRad="38100" dist="25400" dir="5400000" algn="ctr" rotWithShape="0">
                    <a:srgbClr val="6E747A">
                      <a:alpha val="43000"/>
                    </a:srgbClr>
                  </a:outerShdw>
                </a:effectLst>
                <a:uLnTx/>
                <a:uFillTx/>
                <a:latin typeface="Tahoma"/>
              </a:rPr>
              <a:t>!</a:t>
            </a:r>
          </a:p>
        </p:txBody>
      </p:sp>
    </p:spTree>
    <p:extLst>
      <p:ext uri="{BB962C8B-B14F-4D97-AF65-F5344CB8AC3E}">
        <p14:creationId xmlns:p14="http://schemas.microsoft.com/office/powerpoint/2010/main" val="1075757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descr="A file folder with a photo of a person&#10;&#10;Description automatically generated">
            <a:extLst>
              <a:ext uri="{FF2B5EF4-FFF2-40B4-BE49-F238E27FC236}">
                <a16:creationId xmlns:a16="http://schemas.microsoft.com/office/drawing/2014/main" id="{30B983D2-634D-F084-F9F0-F4B8A644BA3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334"/>
          <a:stretch/>
        </p:blipFill>
        <p:spPr>
          <a:xfrm>
            <a:off x="20" y="10"/>
            <a:ext cx="12191980" cy="6857990"/>
          </a:xfrm>
          <a:prstGeom prst="rect">
            <a:avLst/>
          </a:prstGeom>
        </p:spPr>
      </p:pic>
      <p:sp>
        <p:nvSpPr>
          <p:cNvPr id="2" name="Title 1">
            <a:extLst>
              <a:ext uri="{FF2B5EF4-FFF2-40B4-BE49-F238E27FC236}">
                <a16:creationId xmlns:a16="http://schemas.microsoft.com/office/drawing/2014/main" id="{D0EF4189-7C7C-F797-293E-ED0502FD041B}"/>
              </a:ext>
            </a:extLst>
          </p:cNvPr>
          <p:cNvSpPr>
            <a:spLocks noGrp="1"/>
          </p:cNvSpPr>
          <p:nvPr>
            <p:ph type="title"/>
          </p:nvPr>
        </p:nvSpPr>
        <p:spPr>
          <a:xfrm>
            <a:off x="76201" y="228600"/>
            <a:ext cx="5638800" cy="762000"/>
          </a:xfrm>
        </p:spPr>
        <p:txBody>
          <a:bodyPr>
            <a:normAutofit/>
          </a:bodyPr>
          <a:lstStyle/>
          <a:p>
            <a:r>
              <a:rPr lang="en-US" sz="3200" dirty="0">
                <a:solidFill>
                  <a:srgbClr val="000000"/>
                </a:solidFill>
                <a:effectLst/>
                <a:ea typeface="Times New Roman" panose="02020603050405020304" pitchFamily="18" charset="0"/>
              </a:rPr>
              <a:t>“Mounting the Operation”</a:t>
            </a:r>
            <a:endParaRPr lang="en-US" sz="6000" dirty="0"/>
          </a:p>
        </p:txBody>
      </p:sp>
      <p:sp>
        <p:nvSpPr>
          <p:cNvPr id="17" name="Content Placeholder 16">
            <a:extLst>
              <a:ext uri="{FF2B5EF4-FFF2-40B4-BE49-F238E27FC236}">
                <a16:creationId xmlns:a16="http://schemas.microsoft.com/office/drawing/2014/main" id="{CD0BD1A1-A5F1-E24D-C031-D429292ACF10}"/>
              </a:ext>
            </a:extLst>
          </p:cNvPr>
          <p:cNvSpPr>
            <a:spLocks noGrp="1"/>
          </p:cNvSpPr>
          <p:nvPr>
            <p:ph idx="1"/>
          </p:nvPr>
        </p:nvSpPr>
        <p:spPr>
          <a:xfrm>
            <a:off x="6248401" y="1732449"/>
            <a:ext cx="5714999" cy="1544151"/>
          </a:xfrm>
        </p:spPr>
        <p:txBody>
          <a:bodyPr anchor="ctr">
            <a:normAutofit/>
          </a:bodyPr>
          <a:lstStyle/>
          <a:p>
            <a:pPr marL="36900" indent="0">
              <a:buNone/>
            </a:pPr>
            <a:r>
              <a:rPr lang="en-US" sz="3600" b="0" dirty="0">
                <a:solidFill>
                  <a:schemeClr val="bg1"/>
                </a:solidFill>
                <a:latin typeface="Tahoma" pitchFamily="34" charset="0"/>
                <a:ea typeface="Tahoma" pitchFamily="34" charset="0"/>
                <a:cs typeface="Tahoma" pitchFamily="34" charset="0"/>
              </a:rPr>
              <a:t>Operation: Influence Absalom’s Court</a:t>
            </a:r>
          </a:p>
          <a:p>
            <a:endParaRPr lang="en-US" dirty="0"/>
          </a:p>
        </p:txBody>
      </p:sp>
      <p:sp>
        <p:nvSpPr>
          <p:cNvPr id="4" name="Footer Placeholder 3">
            <a:extLst>
              <a:ext uri="{FF2B5EF4-FFF2-40B4-BE49-F238E27FC236}">
                <a16:creationId xmlns:a16="http://schemas.microsoft.com/office/drawing/2014/main" id="{02C3AC4B-07EB-0807-FAFE-58DDF321528B}"/>
              </a:ext>
            </a:extLst>
          </p:cNvPr>
          <p:cNvSpPr>
            <a:spLocks noGrp="1"/>
          </p:cNvSpPr>
          <p:nvPr>
            <p:ph type="ftr" sz="quarter" idx="11"/>
          </p:nvPr>
        </p:nvSpPr>
        <p:spPr>
          <a:xfrm>
            <a:off x="381001" y="6492875"/>
            <a:ext cx="5638800"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The King's Friend</a:t>
            </a:r>
          </a:p>
        </p:txBody>
      </p:sp>
      <p:sp>
        <p:nvSpPr>
          <p:cNvPr id="3" name="Content Placeholder 16">
            <a:extLst>
              <a:ext uri="{FF2B5EF4-FFF2-40B4-BE49-F238E27FC236}">
                <a16:creationId xmlns:a16="http://schemas.microsoft.com/office/drawing/2014/main" id="{43436A68-AC4A-C8E9-F723-87F940CD2606}"/>
              </a:ext>
            </a:extLst>
          </p:cNvPr>
          <p:cNvSpPr txBox="1">
            <a:spLocks/>
          </p:cNvSpPr>
          <p:nvPr/>
        </p:nvSpPr>
        <p:spPr>
          <a:xfrm>
            <a:off x="342901" y="4343400"/>
            <a:ext cx="5753100" cy="629761"/>
          </a:xfrm>
          <a:prstGeom prst="rect">
            <a:avLst/>
          </a:prstGeom>
          <a:effectLst>
            <a:outerShdw blurRad="25400" dir="17880000">
              <a:srgbClr val="000000">
                <a:alpha val="46000"/>
              </a:srgbClr>
            </a:outerShdw>
          </a:effectLst>
        </p:spPr>
        <p:txBody>
          <a:bodyPr vert="horz" lIns="91440" tIns="45720" rIns="91440" bIns="45720" rtlCol="0" anchor="ctr">
            <a:normAutofit fontScale="925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fontAlgn="auto">
              <a:buNone/>
            </a:pPr>
            <a:r>
              <a:rPr lang="en-US" sz="2800" b="0" dirty="0">
                <a:solidFill>
                  <a:schemeClr val="bg1"/>
                </a:solidFill>
                <a:latin typeface="Tahoma" pitchFamily="34" charset="0"/>
                <a:ea typeface="Tahoma" pitchFamily="34" charset="0"/>
                <a:cs typeface="Tahoma" pitchFamily="34" charset="0"/>
              </a:rPr>
              <a:t>Hushai the Archite, the King’s Friend</a:t>
            </a:r>
          </a:p>
          <a:p>
            <a:pPr fontAlgn="auto"/>
            <a:endParaRPr lang="en-US" b="0" dirty="0"/>
          </a:p>
        </p:txBody>
      </p:sp>
      <p:sp>
        <p:nvSpPr>
          <p:cNvPr id="5" name="Content Placeholder 16">
            <a:extLst>
              <a:ext uri="{FF2B5EF4-FFF2-40B4-BE49-F238E27FC236}">
                <a16:creationId xmlns:a16="http://schemas.microsoft.com/office/drawing/2014/main" id="{5B83D79B-3582-7941-2487-D4F64C32FDAD}"/>
              </a:ext>
            </a:extLst>
          </p:cNvPr>
          <p:cNvSpPr txBox="1">
            <a:spLocks/>
          </p:cNvSpPr>
          <p:nvPr/>
        </p:nvSpPr>
        <p:spPr>
          <a:xfrm>
            <a:off x="342901" y="5101113"/>
            <a:ext cx="5714999"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fontAlgn="auto">
              <a:buNone/>
            </a:pPr>
            <a:r>
              <a:rPr lang="en-US" sz="2800" b="0" dirty="0">
                <a:solidFill>
                  <a:schemeClr val="bg1"/>
                </a:solidFill>
                <a:latin typeface="Tahoma" pitchFamily="34" charset="0"/>
                <a:ea typeface="Tahoma" pitchFamily="34" charset="0"/>
                <a:cs typeface="Tahoma" pitchFamily="34" charset="0"/>
              </a:rPr>
              <a:t>Influence Agent</a:t>
            </a:r>
          </a:p>
          <a:p>
            <a:pPr fontAlgn="auto"/>
            <a:endParaRPr lang="en-US" b="0" dirty="0"/>
          </a:p>
        </p:txBody>
      </p:sp>
      <p:pic>
        <p:nvPicPr>
          <p:cNvPr id="7" name="Picture 6" descr="Red text on a white background&#10;&#10;Description automatically generated">
            <a:extLst>
              <a:ext uri="{FF2B5EF4-FFF2-40B4-BE49-F238E27FC236}">
                <a16:creationId xmlns:a16="http://schemas.microsoft.com/office/drawing/2014/main" id="{CB42B133-721C-EA30-DC64-FDB4D2298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7171">
            <a:off x="6364851" y="3260896"/>
            <a:ext cx="5376851" cy="1583282"/>
          </a:xfrm>
          <a:prstGeom prst="rect">
            <a:avLst/>
          </a:prstGeom>
        </p:spPr>
      </p:pic>
    </p:spTree>
    <p:extLst>
      <p:ext uri="{BB962C8B-B14F-4D97-AF65-F5344CB8AC3E}">
        <p14:creationId xmlns:p14="http://schemas.microsoft.com/office/powerpoint/2010/main" val="370905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descr="A file folder with a photo of a person&#10;&#10;Description automatically generated">
            <a:extLst>
              <a:ext uri="{FF2B5EF4-FFF2-40B4-BE49-F238E27FC236}">
                <a16:creationId xmlns:a16="http://schemas.microsoft.com/office/drawing/2014/main" id="{30B983D2-634D-F084-F9F0-F4B8A644BA3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334"/>
          <a:stretch/>
        </p:blipFill>
        <p:spPr>
          <a:xfrm>
            <a:off x="20" y="10"/>
            <a:ext cx="12191980" cy="6857990"/>
          </a:xfrm>
          <a:prstGeom prst="rect">
            <a:avLst/>
          </a:prstGeom>
        </p:spPr>
      </p:pic>
      <p:sp>
        <p:nvSpPr>
          <p:cNvPr id="2" name="Title 1">
            <a:extLst>
              <a:ext uri="{FF2B5EF4-FFF2-40B4-BE49-F238E27FC236}">
                <a16:creationId xmlns:a16="http://schemas.microsoft.com/office/drawing/2014/main" id="{D0EF4189-7C7C-F797-293E-ED0502FD041B}"/>
              </a:ext>
            </a:extLst>
          </p:cNvPr>
          <p:cNvSpPr>
            <a:spLocks noGrp="1"/>
          </p:cNvSpPr>
          <p:nvPr>
            <p:ph type="title"/>
          </p:nvPr>
        </p:nvSpPr>
        <p:spPr>
          <a:xfrm>
            <a:off x="76201" y="228600"/>
            <a:ext cx="5638800" cy="762000"/>
          </a:xfrm>
        </p:spPr>
        <p:txBody>
          <a:bodyPr>
            <a:normAutofit/>
          </a:bodyPr>
          <a:lstStyle/>
          <a:p>
            <a:r>
              <a:rPr lang="en-US" sz="3200" dirty="0">
                <a:solidFill>
                  <a:srgbClr val="000000"/>
                </a:solidFill>
                <a:effectLst/>
                <a:ea typeface="Times New Roman" panose="02020603050405020304" pitchFamily="18" charset="0"/>
              </a:rPr>
              <a:t>“Mounting the Operation”</a:t>
            </a:r>
            <a:endParaRPr lang="en-US" sz="6000" dirty="0"/>
          </a:p>
        </p:txBody>
      </p:sp>
      <p:sp>
        <p:nvSpPr>
          <p:cNvPr id="17" name="Content Placeholder 16">
            <a:extLst>
              <a:ext uri="{FF2B5EF4-FFF2-40B4-BE49-F238E27FC236}">
                <a16:creationId xmlns:a16="http://schemas.microsoft.com/office/drawing/2014/main" id="{CD0BD1A1-A5F1-E24D-C031-D429292ACF10}"/>
              </a:ext>
            </a:extLst>
          </p:cNvPr>
          <p:cNvSpPr>
            <a:spLocks noGrp="1"/>
          </p:cNvSpPr>
          <p:nvPr>
            <p:ph idx="1"/>
          </p:nvPr>
        </p:nvSpPr>
        <p:spPr>
          <a:xfrm>
            <a:off x="6111242" y="1219200"/>
            <a:ext cx="5867401" cy="4876800"/>
          </a:xfrm>
        </p:spPr>
        <p:txBody>
          <a:bodyPr anchor="ctr">
            <a:normAutofit/>
          </a:bodyPr>
          <a:lstStyle/>
          <a:p>
            <a:r>
              <a:rPr lang="en-US" sz="2400" b="1" dirty="0">
                <a:solidFill>
                  <a:schemeClr val="bg1"/>
                </a:solidFill>
                <a:latin typeface="Tahoma" pitchFamily="34" charset="0"/>
                <a:ea typeface="Tahoma" pitchFamily="34" charset="0"/>
                <a:cs typeface="Tahoma" pitchFamily="34" charset="0"/>
              </a:rPr>
              <a:t>II Samuel 15:31-37</a:t>
            </a:r>
          </a:p>
          <a:p>
            <a:r>
              <a:rPr lang="en-US" sz="2400" dirty="0">
                <a:solidFill>
                  <a:schemeClr val="bg1"/>
                </a:solidFill>
                <a:latin typeface="Tahoma" pitchFamily="34" charset="0"/>
                <a:ea typeface="Tahoma" pitchFamily="34" charset="0"/>
                <a:cs typeface="Tahoma" pitchFamily="34" charset="0"/>
              </a:rPr>
              <a:t>David met with </a:t>
            </a:r>
            <a:r>
              <a:rPr lang="en-US" sz="2400" dirty="0" err="1">
                <a:solidFill>
                  <a:schemeClr val="bg1"/>
                </a:solidFill>
                <a:latin typeface="Tahoma" pitchFamily="34" charset="0"/>
                <a:ea typeface="Tahoma" pitchFamily="34" charset="0"/>
                <a:cs typeface="Tahoma" pitchFamily="34" charset="0"/>
              </a:rPr>
              <a:t>Ittai</a:t>
            </a:r>
            <a:r>
              <a:rPr lang="en-US" sz="2400" dirty="0">
                <a:solidFill>
                  <a:schemeClr val="bg1"/>
                </a:solidFill>
                <a:latin typeface="Tahoma" pitchFamily="34" charset="0"/>
                <a:ea typeface="Tahoma" pitchFamily="34" charset="0"/>
                <a:cs typeface="Tahoma" pitchFamily="34" charset="0"/>
              </a:rPr>
              <a:t> the Gittite, allowed him to stay, made him a general        (II Sam. 18:2, 5)</a:t>
            </a:r>
          </a:p>
          <a:p>
            <a:r>
              <a:rPr lang="en-US" sz="2400" dirty="0">
                <a:solidFill>
                  <a:schemeClr val="bg1"/>
                </a:solidFill>
                <a:latin typeface="Tahoma" pitchFamily="34" charset="0"/>
                <a:ea typeface="Tahoma" pitchFamily="34" charset="0"/>
                <a:cs typeface="Tahoma" pitchFamily="34" charset="0"/>
              </a:rPr>
              <a:t>David met with Hushai the Archite, didn’t allow him to stay, but sent him back to Absalom’s court!</a:t>
            </a:r>
          </a:p>
          <a:p>
            <a:r>
              <a:rPr lang="en-US" sz="2400" dirty="0">
                <a:solidFill>
                  <a:schemeClr val="bg1"/>
                </a:solidFill>
                <a:latin typeface="Tahoma" pitchFamily="34" charset="0"/>
                <a:ea typeface="Tahoma" pitchFamily="34" charset="0"/>
                <a:cs typeface="Tahoma" pitchFamily="34" charset="0"/>
              </a:rPr>
              <a:t>Hushai identified with the affliction of God’s people (like Moses – Hebrews 11:25) – He was David’s friend</a:t>
            </a:r>
            <a:endParaRPr lang="en-US" dirty="0"/>
          </a:p>
        </p:txBody>
      </p:sp>
      <p:sp>
        <p:nvSpPr>
          <p:cNvPr id="4" name="Footer Placeholder 3">
            <a:extLst>
              <a:ext uri="{FF2B5EF4-FFF2-40B4-BE49-F238E27FC236}">
                <a16:creationId xmlns:a16="http://schemas.microsoft.com/office/drawing/2014/main" id="{02C3AC4B-07EB-0807-FAFE-58DDF321528B}"/>
              </a:ext>
            </a:extLst>
          </p:cNvPr>
          <p:cNvSpPr>
            <a:spLocks noGrp="1"/>
          </p:cNvSpPr>
          <p:nvPr>
            <p:ph type="ftr" sz="quarter" idx="11"/>
          </p:nvPr>
        </p:nvSpPr>
        <p:spPr>
          <a:xfrm>
            <a:off x="381001" y="6492875"/>
            <a:ext cx="5638800"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The King's Friend</a:t>
            </a:r>
          </a:p>
        </p:txBody>
      </p:sp>
      <p:sp>
        <p:nvSpPr>
          <p:cNvPr id="3" name="Content Placeholder 16">
            <a:extLst>
              <a:ext uri="{FF2B5EF4-FFF2-40B4-BE49-F238E27FC236}">
                <a16:creationId xmlns:a16="http://schemas.microsoft.com/office/drawing/2014/main" id="{43436A68-AC4A-C8E9-F723-87F940CD2606}"/>
              </a:ext>
            </a:extLst>
          </p:cNvPr>
          <p:cNvSpPr txBox="1">
            <a:spLocks/>
          </p:cNvSpPr>
          <p:nvPr/>
        </p:nvSpPr>
        <p:spPr>
          <a:xfrm>
            <a:off x="304801" y="4343400"/>
            <a:ext cx="5791200"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lang="en-US" b="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latin typeface="Tahoma" pitchFamily="34" charset="0"/>
                <a:ea typeface="Tahoma" pitchFamily="34" charset="0"/>
                <a:cs typeface="Tahoma" pitchFamily="34" charset="0"/>
              </a:rPr>
              <a:t>H</a:t>
            </a:r>
            <a:r>
              <a:rPr kumimoji="0" lang="en-US" sz="2000" b="0" i="0" u="none" strike="noStrike" kern="1200" cap="none" spc="0" normalizeH="0" baseline="0" noProof="0" dirty="0" err="1">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ushai</a:t>
            </a: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 the Archite, the King’s Friend</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
        <p:nvSpPr>
          <p:cNvPr id="5" name="Content Placeholder 16">
            <a:extLst>
              <a:ext uri="{FF2B5EF4-FFF2-40B4-BE49-F238E27FC236}">
                <a16:creationId xmlns:a16="http://schemas.microsoft.com/office/drawing/2014/main" id="{5B83D79B-3582-7941-2487-D4F64C32FDAD}"/>
              </a:ext>
            </a:extLst>
          </p:cNvPr>
          <p:cNvSpPr txBox="1">
            <a:spLocks/>
          </p:cNvSpPr>
          <p:nvPr/>
        </p:nvSpPr>
        <p:spPr>
          <a:xfrm>
            <a:off x="342901" y="5101113"/>
            <a:ext cx="5714999" cy="629761"/>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sz="20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pitchFamily="34" charset="0"/>
                <a:ea typeface="Tahoma" pitchFamily="34" charset="0"/>
                <a:cs typeface="Tahoma" pitchFamily="34" charset="0"/>
              </a:rPr>
              <a:t>Influence Agent</a:t>
            </a:r>
          </a:p>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Wingdings 2" charset="2"/>
              <a:buChar char=""/>
              <a:tabLst/>
              <a:defRPr/>
            </a:pPr>
            <a:endParaRPr kumimoji="0" lang="en-US" sz="20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mn-cs"/>
            </a:endParaRPr>
          </a:p>
        </p:txBody>
      </p:sp>
    </p:spTree>
    <p:extLst>
      <p:ext uri="{BB962C8B-B14F-4D97-AF65-F5344CB8AC3E}">
        <p14:creationId xmlns:p14="http://schemas.microsoft.com/office/powerpoint/2010/main" val="208726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left)">
                                      <p:cBhvr>
                                        <p:cTn id="11" dur="500"/>
                                        <p:tgtEl>
                                          <p:spTgt spid="1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wipe(left)">
                                      <p:cBhvr>
                                        <p:cTn id="15" dur="500"/>
                                        <p:tgtEl>
                                          <p:spTgt spid="1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wipe(left)">
                                      <p:cBhvr>
                                        <p:cTn id="19"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1.xml.rels><?xml version="1.0" encoding="UTF-8" standalone="yes"?>
<Relationships xmlns="http://schemas.openxmlformats.org/package/2006/relationships"><Relationship Id="rId1" Type="http://schemas.openxmlformats.org/officeDocument/2006/relationships/image" Target="../media/image10.jpeg"/></Relationships>
</file>

<file path=ppt/theme/_rels/theme12.xml.rels><?xml version="1.0" encoding="UTF-8" standalone="yes"?>
<Relationships xmlns="http://schemas.openxmlformats.org/package/2006/relationships"><Relationship Id="rId1" Type="http://schemas.openxmlformats.org/officeDocument/2006/relationships/image" Target="../media/image15.jpeg"/></Relationships>
</file>

<file path=ppt/theme/_rels/them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Favorite Font Theme">
      <a:majorFont>
        <a:latin typeface="Arial"/>
        <a:ea typeface=""/>
        <a:cs typeface=""/>
      </a:majorFont>
      <a:minorFont>
        <a:latin typeface="Tahom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1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12.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Favorite Font Theme">
      <a:majorFont>
        <a:latin typeface="Arial"/>
        <a:ea typeface=""/>
        <a:cs typeface=""/>
      </a:majorFont>
      <a:minorFont>
        <a:latin typeface="Tahoma"/>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026</Template>
  <TotalTime>6968</TotalTime>
  <Words>16813</Words>
  <Application>Microsoft Office PowerPoint</Application>
  <PresentationFormat>Widescreen</PresentationFormat>
  <Paragraphs>918</Paragraphs>
  <Slides>43</Slides>
  <Notes>41</Notes>
  <HiddenSlides>0</HiddenSlides>
  <MMClips>0</MMClips>
  <ScaleCrop>false</ScaleCrop>
  <HeadingPairs>
    <vt:vector size="6" baseType="variant">
      <vt:variant>
        <vt:lpstr>Fonts Used</vt:lpstr>
      </vt:variant>
      <vt:variant>
        <vt:i4>12</vt:i4>
      </vt:variant>
      <vt:variant>
        <vt:lpstr>Theme</vt:lpstr>
      </vt:variant>
      <vt:variant>
        <vt:i4>13</vt:i4>
      </vt:variant>
      <vt:variant>
        <vt:lpstr>Slide Titles</vt:lpstr>
      </vt:variant>
      <vt:variant>
        <vt:i4>43</vt:i4>
      </vt:variant>
    </vt:vector>
  </HeadingPairs>
  <TitlesOfParts>
    <vt:vector size="68" baseType="lpstr">
      <vt:lpstr>Ameretto</vt:lpstr>
      <vt:lpstr>Arial</vt:lpstr>
      <vt:lpstr>Arial Black</vt:lpstr>
      <vt:lpstr>Bookman Old Style</vt:lpstr>
      <vt:lpstr>Calibri</vt:lpstr>
      <vt:lpstr>Gill Sans MT</vt:lpstr>
      <vt:lpstr>Lucida Bright</vt:lpstr>
      <vt:lpstr>Rockwell</vt:lpstr>
      <vt:lpstr>Tahoma</vt:lpstr>
      <vt:lpstr>Times New Roman</vt:lpstr>
      <vt:lpstr>Wingdings</vt:lpstr>
      <vt:lpstr>Wingdings 2</vt:lpstr>
      <vt:lpstr>eye</vt:lpstr>
      <vt:lpstr>1_colormaster</vt:lpstr>
      <vt:lpstr>2_colormaster</vt:lpstr>
      <vt:lpstr>3_colormaster</vt:lpstr>
      <vt:lpstr>4_colormaster</vt:lpstr>
      <vt:lpstr>5_colormaster</vt:lpstr>
      <vt:lpstr>6_colormaster</vt:lpstr>
      <vt:lpstr>7_colormaster</vt:lpstr>
      <vt:lpstr>8_colormaster</vt:lpstr>
      <vt:lpstr>Parcel</vt:lpstr>
      <vt:lpstr>Slate</vt:lpstr>
      <vt:lpstr>1_Damask</vt:lpstr>
      <vt:lpstr>Organic</vt:lpstr>
      <vt:lpstr>The King’s Friend</vt:lpstr>
      <vt:lpstr>PowerPoint Presentation</vt:lpstr>
      <vt:lpstr>PowerPoint Presentation</vt:lpstr>
      <vt:lpstr>PowerPoint Presentation</vt:lpstr>
      <vt:lpstr>The King’s Friend</vt:lpstr>
      <vt:lpstr>The effects of David’s sin with Bathsheba are in full bloom (II Samuel 11-12)</vt:lpstr>
      <vt:lpstr>Introduction</vt:lpstr>
      <vt:lpstr>“Mounting the Operation”</vt:lpstr>
      <vt:lpstr>“Mounting the Operation”</vt:lpstr>
      <vt:lpstr>Application</vt:lpstr>
      <vt:lpstr>“Mounting the Operation”</vt:lpstr>
      <vt:lpstr>Application</vt:lpstr>
      <vt:lpstr>“Mounting the Operation”</vt:lpstr>
      <vt:lpstr>“Capturing the Dupe”</vt:lpstr>
      <vt:lpstr>Application</vt:lpstr>
      <vt:lpstr>“Capturing the Dupe”</vt:lpstr>
      <vt:lpstr>“Capturing the Dupe”</vt:lpstr>
      <vt:lpstr>“Capturing the Dupe”</vt:lpstr>
      <vt:lpstr>Application</vt:lpstr>
      <vt:lpstr>“Capturing the Dupe”</vt:lpstr>
      <vt:lpstr>“The Influence Operation”</vt:lpstr>
      <vt:lpstr>“The Influence Operation”</vt:lpstr>
      <vt:lpstr>Application</vt:lpstr>
      <vt:lpstr>“The Influence Operation”</vt:lpstr>
      <vt:lpstr>“The Espionage Action”</vt:lpstr>
      <vt:lpstr>“The Espionage Action”</vt:lpstr>
      <vt:lpstr>Application</vt:lpstr>
      <vt:lpstr>“The Espionage Action”</vt:lpstr>
      <vt:lpstr>“The Espionage Action”</vt:lpstr>
      <vt:lpstr>“The Espionage Action”</vt:lpstr>
      <vt:lpstr>“The Espionage Action”</vt:lpstr>
      <vt:lpstr>“The Espionage Action”</vt:lpstr>
      <vt:lpstr>Application</vt:lpstr>
      <vt:lpstr>“The Espionage Action”</vt:lpstr>
      <vt:lpstr>Most of us don’t have friends who are kings or queens</vt:lpstr>
      <vt:lpstr>How can you be a “Hushai” to someone who needs a good friend? </vt:lpstr>
      <vt:lpstr>Are you a true friend to Jesus? </vt:lpstr>
      <vt:lpstr>Are you a “Hushai” to the Lord, God’s anointed? </vt:lpstr>
      <vt:lpstr>Conclusion</vt:lpstr>
      <vt:lpstr>“What Must I Do To Be Saved?”</vt:lpstr>
      <vt:lpstr>PowerPoint Presentation</vt:lpstr>
      <vt:lpstr>The Influence Operation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King's Friend</dc:title>
  <dc:subject>04/21/2024</dc:subject>
  <dc:creator>DarkWolf</dc:creator>
  <cp:lastModifiedBy>Nathan Morrison</cp:lastModifiedBy>
  <cp:revision>33</cp:revision>
  <cp:lastPrinted>2020-03-06T19:57:33Z</cp:lastPrinted>
  <dcterms:created xsi:type="dcterms:W3CDTF">2005-06-04T23:49:02Z</dcterms:created>
  <dcterms:modified xsi:type="dcterms:W3CDTF">2024-04-25T21:22:58Z</dcterms:modified>
</cp:coreProperties>
</file>