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38" r:id="rId4"/>
    <p:sldMasterId id="2147483756" r:id="rId5"/>
    <p:sldMasterId id="2147483774" r:id="rId6"/>
  </p:sldMasterIdLst>
  <p:notesMasterIdLst>
    <p:notesMasterId r:id="rId33"/>
  </p:notesMasterIdLst>
  <p:handoutMasterIdLst>
    <p:handoutMasterId r:id="rId34"/>
  </p:handoutMasterIdLst>
  <p:sldIdLst>
    <p:sldId id="695" r:id="rId7"/>
    <p:sldId id="1140" r:id="rId8"/>
    <p:sldId id="1142" r:id="rId9"/>
    <p:sldId id="1144" r:id="rId10"/>
    <p:sldId id="1146" r:id="rId11"/>
    <p:sldId id="1148" r:id="rId12"/>
    <p:sldId id="1155" r:id="rId13"/>
    <p:sldId id="1156" r:id="rId14"/>
    <p:sldId id="1158" r:id="rId15"/>
    <p:sldId id="1160" r:id="rId16"/>
    <p:sldId id="1161" r:id="rId17"/>
    <p:sldId id="1162" r:id="rId18"/>
    <p:sldId id="1163" r:id="rId19"/>
    <p:sldId id="1171" r:id="rId20"/>
    <p:sldId id="1172" r:id="rId21"/>
    <p:sldId id="1173" r:id="rId22"/>
    <p:sldId id="1174" r:id="rId23"/>
    <p:sldId id="1175" r:id="rId24"/>
    <p:sldId id="1176" r:id="rId25"/>
    <p:sldId id="1177" r:id="rId26"/>
    <p:sldId id="1124" r:id="rId27"/>
    <p:sldId id="1181" r:id="rId28"/>
    <p:sldId id="1179" r:id="rId29"/>
    <p:sldId id="1183" r:id="rId30"/>
    <p:sldId id="1132" r:id="rId31"/>
    <p:sldId id="1103" r:id="rId3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4703" autoAdjust="0"/>
  </p:normalViewPr>
  <p:slideViewPr>
    <p:cSldViewPr>
      <p:cViewPr varScale="1">
        <p:scale>
          <a:sx n="86" d="100"/>
          <a:sy n="86" d="100"/>
        </p:scale>
        <p:origin x="143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C7FBB-E162-4D8A-A93A-461FD3B0F72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24AD6A-8237-4986-92A6-43E0B964B400}"/>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11B670AA-2F70-448C-895D-A159BE1FC050}" type="datetimeFigureOut">
              <a:rPr lang="en-US" smtClean="0"/>
              <a:t>3/5/2024</a:t>
            </a:fld>
            <a:endParaRPr lang="en-US"/>
          </a:p>
        </p:txBody>
      </p:sp>
      <p:sp>
        <p:nvSpPr>
          <p:cNvPr id="4" name="Footer Placeholder 3">
            <a:extLst>
              <a:ext uri="{FF2B5EF4-FFF2-40B4-BE49-F238E27FC236}">
                <a16:creationId xmlns:a16="http://schemas.microsoft.com/office/drawing/2014/main" id="{34F54DE8-4BAD-42F2-8EFA-985E9FB1A0DA}"/>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7E794F-4627-4938-B36C-91BA3E3F5FDE}"/>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0459EB52-8157-420A-9622-6F47D8E8BB6A}" type="slidenum">
              <a:rPr lang="en-US" smtClean="0"/>
              <a:t>‹#›</a:t>
            </a:fld>
            <a:endParaRPr lang="en-US"/>
          </a:p>
        </p:txBody>
      </p:sp>
    </p:spTree>
    <p:extLst>
      <p:ext uri="{BB962C8B-B14F-4D97-AF65-F5344CB8AC3E}">
        <p14:creationId xmlns:p14="http://schemas.microsoft.com/office/powerpoint/2010/main" val="1161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75DC6D-0293-47A3-B4D3-9DCD97E5FE83}" type="datetimeFigureOut">
              <a:rPr lang="en-US" smtClean="0"/>
              <a:t>3/5/2024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D7A46A-5B9B-4924-BFE6-1272D18F77C9}" type="slidenum">
              <a:rPr lang="en-US" smtClean="0"/>
              <a:t>‹#›</a:t>
            </a:fld>
            <a:endParaRPr lang="en-US"/>
          </a:p>
        </p:txBody>
      </p:sp>
    </p:spTree>
    <p:extLst>
      <p:ext uri="{BB962C8B-B14F-4D97-AF65-F5344CB8AC3E}">
        <p14:creationId xmlns:p14="http://schemas.microsoft.com/office/powerpoint/2010/main" val="2198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03/03/2024</a:t>
            </a:r>
          </a:p>
          <a:p>
            <a:r>
              <a:rPr lang="en-US" sz="1100" dirty="0">
                <a:latin typeface="Times New Roman" panose="02020603050405020304" pitchFamily="18" charset="0"/>
                <a:cs typeface="Times New Roman" panose="02020603050405020304" pitchFamily="18" charset="0"/>
              </a:rPr>
              <a:t>All Scripture given is from NAS95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Adapted from a lesson in </a:t>
            </a:r>
            <a:r>
              <a:rPr lang="en-US" sz="1100" i="1" u="sng" dirty="0">
                <a:latin typeface="Times New Roman" panose="02020603050405020304" pitchFamily="18" charset="0"/>
                <a:cs typeface="Times New Roman" panose="02020603050405020304" pitchFamily="18" charset="0"/>
              </a:rPr>
              <a:t>Seeing Jesus In The Old Testament</a:t>
            </a:r>
            <a:r>
              <a:rPr lang="en-US" sz="1100" i="0" u="none"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by </a:t>
            </a:r>
            <a:r>
              <a:rPr lang="en-US" sz="1100" dirty="0" err="1">
                <a:latin typeface="Times New Roman" panose="02020603050405020304" pitchFamily="18" charset="0"/>
                <a:cs typeface="Times New Roman" panose="02020603050405020304" pitchFamily="18" charset="0"/>
              </a:rPr>
              <a:t>Cloyce</a:t>
            </a:r>
            <a:r>
              <a:rPr lang="en-US" sz="1100" dirty="0">
                <a:latin typeface="Times New Roman" panose="02020603050405020304" pitchFamily="18" charset="0"/>
                <a:cs typeface="Times New Roman" panose="02020603050405020304" pitchFamily="18" charset="0"/>
              </a:rPr>
              <a:t> Sutton</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Logo art provided by www.vecteezy.com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Both images of Joseph and Jesus were created by AI (ChatGPT4)</a:t>
            </a:r>
          </a:p>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1</a:t>
            </a:fld>
            <a:endParaRPr lang="en-US"/>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42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8D54-1AFD-0E83-889B-6777C46F5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60CDE-ADE6-C1E7-036C-360ABB9F0D12}"/>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03F06079-FDA6-F56D-D91E-B1BE2E42EDB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2604A05-8D39-C0AB-16CC-64E22E1FFF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72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9EE4C-4F63-9C2B-F475-6808032D1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3DDD5-7E32-442A-847E-8C293C2C4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121F4-3FE0-D13B-8A14-5660370279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21B36-57DE-79AF-C7F3-2F1E2409F8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84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06D1-6B11-7403-CD02-ED0EE7A81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157F3-9A7C-CF9A-9BBB-EDF4D193E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0AAD2-12CF-B4EA-877C-E774E80AEC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E5F7D0-0EC0-7642-3D5C-E60C2CAAA0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88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6BADE-C68E-A840-A31A-A5F3ED54B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914DB-EA4C-9715-38A6-0F60AA97D58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E61222E-A295-CFAC-287B-205F9827825B}"/>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2CAAF04-FE6E-41D1-DFBF-B5C91B3918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49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0290-8B6A-54E0-E12C-5B96D0D09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BFEFC-5823-519C-8BFF-9618B13911B0}"/>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CA9E394A-EC06-D6B3-3E40-333D9F54F3E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40607A7-98A6-4061-6468-C423918565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86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A1016-D8BE-B7EF-A2DF-482F00B5A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037AF-7A53-F41B-5268-43F858A54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65179-D1B4-08FB-7BC2-408BA8C1C9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EC059-1496-70D3-4CD5-94B340EDFA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68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F7616-FB0C-9EB5-CBEB-97CC677FE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BFB61-D7EE-A550-585D-F985DD19A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6E4E8-1A1D-E4FC-DEB2-5B6D99991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84680C-BC74-ABBE-57FD-4DAF5CAF6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44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C219B-1B5C-6D0D-7916-B7C8BC94D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B4A90-06F1-9574-E39B-9402F70E33F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C26EC984-3B9E-AC05-DBF2-D062773530E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2AC033-083E-1034-85C0-2AEF014412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502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F23D-956A-60FA-8041-2A23F2C07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04CAE-E8B2-96B6-D8B4-D8A5A1B7902E}"/>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52CC35CB-96F6-3F2A-6D2E-E211CE8C69C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C9FAFA-A1D0-8FD7-4723-02536B6E55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93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C8149-BD82-5D3D-74AB-C385D38A2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47D22-DF84-1339-9D36-4AFF101EC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C0534-4B40-E9AC-1FC7-78B4518E49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1995D-2DA4-05B9-41B3-9B2529FF5E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73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128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637B-C01F-942E-D2BA-4103F12E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32C9-2DB0-54DB-5557-1B9F897F1B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3B7287A-BE57-4DF8-B0DB-7019874DBE2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C06E73-B8AB-3977-CAAA-97169C1E0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0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7D8CA-7F3C-F218-275D-FBDCD042D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6A89B-0894-83E5-4C26-FB9C966AED6C}"/>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76D76D2-5A02-3008-7676-1A1BD48BB7C5}"/>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EA6A23-9562-7838-0727-F0F1205A32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481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37ACC-AF46-5D04-225C-3C4D1DADF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37898-31C8-81F3-1A70-0B3E6C517C8C}"/>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45B8CFDB-BC72-8BC3-4991-C53C039F142C}"/>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AD33D90-F761-10B0-6E80-A9D78E64CB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355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8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FAC71-57C8-05B7-3EB6-D6296C995B08}"/>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FCE2AD80-6A1A-7AC1-77E9-A49CF788B7A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E3F3765-AD06-03F5-F5CC-3069C37F03DD}"/>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06299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E52D-29CA-5A99-6BCE-9A6B054E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9EB3D-2977-D0EF-2DC5-2B83CAA7A2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3EC9AA21-C1AC-E2C6-F95C-062D4C5E404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CB2D7E-3C87-41A7-75FC-F6A2B4DBC0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5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2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Both images of Joseph and Jesus were created by AI (ChatGPT4)</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1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E8D7-D79A-B840-6D38-ADC4EDFFE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488E3-C034-AD4C-E286-5AD3A5A81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E7FDD-026C-B6A4-36A8-AA1C196D1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5027A8-0154-BFFD-262E-FD9E51BFFF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5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E332A-0BA0-F44B-8D5F-ECCC3705E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80083-F42B-4752-009C-6A681782FC07}"/>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1AFEE10C-A9D1-CA96-1A7E-8DE75C2C27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8CB6E-A811-503C-4000-653D10CFA2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88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2001E-8EC8-3323-3997-D1B9D831A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8B30E-ED06-3D2A-3F07-33890400EF0C}"/>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B92CA865-4DD2-EB1E-193C-75414EE517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17B35C-8EFF-E703-A4BC-DFDA2CB234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99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Savior Of The World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Savior Of The World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Savior Of The World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7567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50756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246938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Savior Of The World</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2815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Savior Of The World</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237648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Savior Of The World</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230655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Savior Of The World</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6627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Savior Of The World</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6576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Savior Of The World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Savior Of The World</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4383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20536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67582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48094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7160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3801277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Savior Of The World</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8152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Savior Of The World</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09174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Savior Of The World</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684169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Savior Of The World</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72637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Savior Of The World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Savior Of The World</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760328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Savior Of The World</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320532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1106556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Savior Of The World</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257727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Savior Of The World</a:t>
            </a:r>
          </a:p>
        </p:txBody>
      </p:sp>
      <p:sp>
        <p:nvSpPr>
          <p:cNvPr id="6" name="Slide Number Placeholder 5"/>
          <p:cNvSpPr>
            <a:spLocks noGrp="1"/>
          </p:cNvSpPr>
          <p:nvPr>
            <p:ph type="sldNum" sz="quarter" idx="12"/>
          </p:nvPr>
        </p:nvSpPr>
        <p:spPr>
          <a:xfrm>
            <a:off x="8077200" y="1430866"/>
            <a:ext cx="2743200"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5374313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Savior Of The World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023570041"/>
      </p:ext>
    </p:extLst>
  </p:cSld>
  <p:clrMapOvr>
    <a:masterClrMapping/>
  </p:clrMapOvr>
  <p:transition spd="slow">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Savior Of The World</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042667674"/>
      </p:ext>
    </p:extLst>
  </p:cSld>
  <p:clrMapOvr>
    <a:masterClrMapping/>
  </p:clrMapOvr>
  <p:transition spd="slow">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Savior Of The World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879336646"/>
      </p:ext>
    </p:extLst>
  </p:cSld>
  <p:clrMapOvr>
    <a:masterClrMapping/>
  </p:clrMapOvr>
  <p:transition spd="slow">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Savior Of The World</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536384499"/>
      </p:ext>
    </p:extLst>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Savior Of The World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767568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Savior Of The World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Savior Of The World</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577752231"/>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Savior Of The World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10051686"/>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Savior Of The World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695747381"/>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Savior Of The World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856519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Savior Of The World</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689427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Savior Of The World</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0120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Savior Of The World</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29253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Savior Of The World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681578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Savior Of The World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54477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Savior Of The World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73948077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Savior Of The World</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Savior Of The World</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0600991"/>
      </p:ext>
    </p:extLst>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Savior Of The World</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696925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Savior Of The World</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546382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Savior Of The World</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17700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Savior Of The World</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516664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Savior Of The World</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68556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Savior Of The World</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417938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Savior Of The World</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18100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Savior Of The World</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945169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Savior Of The World</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94558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Savior Of The World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Savior Of The World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545448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Savior Of The World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26332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Savior Of The World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059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Savior Of The World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41089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Savior Of The World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75268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Savior Of The World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7999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Savior Of The World</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2950566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Savior Of The World</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407094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Teaching Like Paul</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23270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883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Savior Of The World</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6612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0867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9739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2010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3070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0379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1987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9831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62129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Teaching Like Paul</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10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Savior Of The World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Savior Of The World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Savior Of The World</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Savior Of The World</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100267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Savior Of The World</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477119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Savior Of The World</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a:p>
        </p:txBody>
      </p:sp>
    </p:spTree>
    <p:extLst>
      <p:ext uri="{BB962C8B-B14F-4D97-AF65-F5344CB8AC3E}">
        <p14:creationId xmlns:p14="http://schemas.microsoft.com/office/powerpoint/2010/main" val="352134747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Savior Of The World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08022753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Teaching Like Paul</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751904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1"/>
            <a:ext cx="6095999" cy="3661338"/>
          </a:xfrm>
        </p:spPr>
        <p:txBody>
          <a:bodyPr>
            <a:normAutofit/>
          </a:bodyPr>
          <a:lstStyle/>
          <a:p>
            <a:pPr>
              <a:lnSpc>
                <a:spcPct val="90000"/>
              </a:lnSpc>
            </a:pPr>
            <a:r>
              <a:rPr lang="en-US" sz="8000" b="1" dirty="0">
                <a:ln w="28575">
                  <a:solidFill>
                    <a:srgbClr val="00FFFF"/>
                  </a:solidFill>
                  <a:prstDash val="solid"/>
                </a:ln>
                <a:solidFill>
                  <a:schemeClr val="bg1"/>
                </a:solidFill>
                <a:effectLst>
                  <a:outerShdw dist="38100" dir="2700000" algn="tl" rotWithShape="0">
                    <a:schemeClr val="accent2"/>
                  </a:outerShdw>
                </a:effectLst>
              </a:rPr>
              <a:t>Savior Of The World</a:t>
            </a:r>
            <a:br>
              <a:rPr lang="en-US" sz="6700" b="1" spc="150" dirty="0">
                <a:ln w="11430">
                  <a:solidFill>
                    <a:schemeClr val="tx1"/>
                  </a:solidFill>
                </a:ln>
                <a:solidFill>
                  <a:schemeClr val="bg1"/>
                </a:solidFill>
                <a:effectLst>
                  <a:glow rad="228600">
                    <a:schemeClr val="accent3">
                      <a:satMod val="175000"/>
                      <a:alpha val="40000"/>
                    </a:schemeClr>
                  </a:glow>
                  <a:outerShdw blurRad="25400" algn="tl" rotWithShape="0">
                    <a:srgbClr val="000000">
                      <a:alpha val="43000"/>
                    </a:srgbClr>
                  </a:outerShdw>
                </a:effectLst>
              </a:rPr>
            </a:br>
            <a:endParaRPr lang="en-US" sz="67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3855558"/>
            <a:ext cx="6095999" cy="1976163"/>
          </a:xfrm>
        </p:spPr>
        <p:txBody>
          <a:bodyPr>
            <a:normAutofit fontScale="92500" lnSpcReduction="20000"/>
          </a:bodyPr>
          <a:lstStyle/>
          <a:p>
            <a:r>
              <a:rPr lang="en-US" sz="3500" b="1" dirty="0">
                <a:ln w="6600">
                  <a:solidFill>
                    <a:srgbClr val="00FFFF"/>
                  </a:solidFill>
                  <a:prstDash val="solid"/>
                </a:ln>
                <a:solidFill>
                  <a:schemeClr val="bg1"/>
                </a:solidFill>
                <a:effectLst>
                  <a:outerShdw dist="38100" dir="2700000" algn="tl" rotWithShape="0">
                    <a:schemeClr val="accent2"/>
                  </a:outerShdw>
                </a:effectLst>
              </a:rPr>
              <a:t>Text:</a:t>
            </a:r>
          </a:p>
          <a:p>
            <a:r>
              <a:rPr lang="en-US" sz="5200" b="1" dirty="0">
                <a:ln w="6600">
                  <a:solidFill>
                    <a:srgbClr val="00FFFF"/>
                  </a:solidFill>
                  <a:prstDash val="solid"/>
                </a:ln>
                <a:solidFill>
                  <a:schemeClr val="bg1"/>
                </a:solidFill>
                <a:effectLst>
                  <a:outerShdw dist="38100" dir="2700000" algn="tl" rotWithShape="0">
                    <a:schemeClr val="accent2"/>
                  </a:outerShdw>
                </a:effectLst>
              </a:rPr>
              <a:t>Genesis 50:20;  Mark 10:45</a:t>
            </a:r>
          </a:p>
        </p:txBody>
      </p:sp>
      <p:pic>
        <p:nvPicPr>
          <p:cNvPr id="5" name="Picture 4">
            <a:extLst>
              <a:ext uri="{FF2B5EF4-FFF2-40B4-BE49-F238E27FC236}">
                <a16:creationId xmlns:a16="http://schemas.microsoft.com/office/drawing/2014/main" id="{9B8DF498-29D1-4775-B380-E3E1E8BCB8D7}"/>
              </a:ext>
            </a:extLst>
          </p:cNvPr>
          <p:cNvPicPr>
            <a:picLocks noChangeAspect="1"/>
          </p:cNvPicPr>
          <p:nvPr/>
        </p:nvPicPr>
        <p:blipFill>
          <a:blip r:embed="rId3" cstate="print">
            <a:extLst>
              <a:ext uri="{28A0092B-C50C-407E-A947-70E740481C1C}">
                <a14:useLocalDpi xmlns:a14="http://schemas.microsoft.com/office/drawing/2010/main" val="0"/>
              </a:ext>
            </a:extLst>
          </a:blip>
          <a:srcRect l="22061" r="22061"/>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40" name="Freeform: Shape 3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43BEBC3A-578D-3483-51AA-2B60B5B66BE3}"/>
              </a:ext>
            </a:extLst>
          </p:cNvPr>
          <p:cNvSpPr txBox="1"/>
          <p:nvPr/>
        </p:nvSpPr>
        <p:spPr>
          <a:xfrm>
            <a:off x="6095999" y="51356"/>
            <a:ext cx="5260975" cy="369332"/>
          </a:xfrm>
          <a:prstGeom prst="rect">
            <a:avLst/>
          </a:prstGeom>
          <a:noFill/>
        </p:spPr>
        <p:txBody>
          <a:bodyPr wrap="square">
            <a:spAutoFit/>
          </a:bodyPr>
          <a:lstStyle/>
          <a:p>
            <a:pPr algn="ctr"/>
            <a:r>
              <a:rPr lang="en-US" sz="1800" b="1" i="1" dirty="0">
                <a:solidFill>
                  <a:schemeClr val="bg1">
                    <a:lumMod val="85000"/>
                  </a:schemeClr>
                </a:solidFill>
                <a:effectLst/>
                <a:latin typeface="Times New Roman" panose="02020603050405020304" pitchFamily="18" charset="0"/>
                <a:ea typeface="Times New Roman" panose="02020603050405020304" pitchFamily="18" charset="0"/>
              </a:rPr>
              <a:t>Seeing Jesus In The Old Testament</a:t>
            </a:r>
            <a:endParaRPr lang="en-US" dirty="0">
              <a:solidFill>
                <a:schemeClr val="bg1">
                  <a:lumMod val="85000"/>
                </a:schemeClr>
              </a:solidFill>
            </a:endParaRPr>
          </a:p>
        </p:txBody>
      </p:sp>
      <p:pic>
        <p:nvPicPr>
          <p:cNvPr id="4" name="Picture 3" descr="A logo with a cross and leaves&#10;&#10;Description automatically generated">
            <a:extLst>
              <a:ext uri="{FF2B5EF4-FFF2-40B4-BE49-F238E27FC236}">
                <a16:creationId xmlns:a16="http://schemas.microsoft.com/office/drawing/2014/main" id="{6F70B7E4-8305-52CF-C288-BDBA060802DC}"/>
              </a:ext>
            </a:extLst>
          </p:cNvPr>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448800" y="5413640"/>
            <a:ext cx="2588872" cy="1366643"/>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Joseph &amp; Jesus: Subject to God’s Plan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Joseph</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5393473" y="1443841"/>
            <a:ext cx="6781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Twice, Joseph recognized that it was God Who sent him to Egypt and that the purpose was to save many lives</a:t>
            </a:r>
            <a:r>
              <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Genesis 45:5-8</a:t>
            </a:r>
          </a:p>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Genesis 50:20: </a:t>
            </a:r>
            <a:r>
              <a:rPr lang="en-US" sz="2800" dirty="0">
                <a:solidFill>
                  <a:srgbClr val="FFFFFF"/>
                </a:solidFill>
                <a:latin typeface="Tahoma" pitchFamily="34" charset="0"/>
                <a:ea typeface="Tahoma" pitchFamily="34" charset="0"/>
                <a:cs typeface="Tahoma" pitchFamily="34" charset="0"/>
              </a:rPr>
              <a:t>“As for you, you meant evil against me, but God meant it for good in order to bring about this present result, to preserve many people alive.”</a:t>
            </a:r>
            <a:endParaRPr kumimoji="0" lang="en-US" sz="18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7434" y="2202081"/>
            <a:ext cx="4710905"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45:7-8</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“God sent me before you to preserve for you a remnant in the earth, and to keep you alive by a great deliverance. Now, therefore, it was not you who sent me here, but God; and He has made me a father to Pharaoh and lord of all his household and ruler over all the land of Egypt.”</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983109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11495-C322-DC07-565E-6AA6C58289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B4DFF8-F275-B9A9-CA41-2E2FB2A18FD4}"/>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Joseph &amp; Jesus: Subject to God’s Plan</a:t>
            </a:r>
          </a:p>
        </p:txBody>
      </p:sp>
      <p:sp>
        <p:nvSpPr>
          <p:cNvPr id="3" name="Footer Placeholder 2">
            <a:extLst>
              <a:ext uri="{FF2B5EF4-FFF2-40B4-BE49-F238E27FC236}">
                <a16:creationId xmlns:a16="http://schemas.microsoft.com/office/drawing/2014/main" id="{649AD8C0-01F8-4847-17A1-92598DB371F1}"/>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8ED06294-E797-B614-2561-DD5713B4671D}"/>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8953FCE3-2C91-09A3-4726-63DA636FC1A5}"/>
              </a:ext>
            </a:extLst>
          </p:cNvPr>
          <p:cNvSpPr txBox="1">
            <a:spLocks noChangeArrowheads="1"/>
          </p:cNvSpPr>
          <p:nvPr/>
        </p:nvSpPr>
        <p:spPr bwMode="auto">
          <a:xfrm>
            <a:off x="5341434" y="1536174"/>
            <a:ext cx="678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Jesus said many times that He came to do the will of His father Who sent Him.</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John 6:40: </a:t>
            </a:r>
            <a:r>
              <a:rPr lang="en-US" sz="2400" dirty="0">
                <a:solidFill>
                  <a:srgbClr val="FFFFFF"/>
                </a:solidFill>
                <a:latin typeface="Tahoma" pitchFamily="34" charset="0"/>
                <a:ea typeface="Tahoma" pitchFamily="34" charset="0"/>
                <a:cs typeface="Tahoma" pitchFamily="34" charset="0"/>
              </a:rPr>
              <a:t>“For this is the will of My Father, that everyone who beholds the Son and believes in Him will have eternal life, and I Myself will raise him up on the last day.”</a:t>
            </a:r>
          </a:p>
          <a:p>
            <a:pPr marL="457200" lvl="0"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John 12:49: </a:t>
            </a:r>
            <a:r>
              <a:rPr lang="en-US" sz="2400" dirty="0">
                <a:solidFill>
                  <a:srgbClr val="FFFFFF"/>
                </a:solidFill>
                <a:latin typeface="Tahoma" pitchFamily="34" charset="0"/>
                <a:ea typeface="Tahoma" pitchFamily="34" charset="0"/>
                <a:cs typeface="Tahoma" pitchFamily="34" charset="0"/>
              </a:rPr>
              <a:t>“For I did not speak on My own initiative, but the Father Himself who sent Me has given Me a commandment as to what to say and what to speak.”</a:t>
            </a:r>
            <a:endParaRPr kumimoji="0" lang="en-US" sz="1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4142B83E-FE83-E2CA-8A99-C37AF42345D4}"/>
              </a:ext>
            </a:extLst>
          </p:cNvPr>
          <p:cNvSpPr txBox="1">
            <a:spLocks noChangeArrowheads="1"/>
          </p:cNvSpPr>
          <p:nvPr/>
        </p:nvSpPr>
        <p:spPr bwMode="auto">
          <a:xfrm>
            <a:off x="-13010" y="2101221"/>
            <a:ext cx="533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0"/>
              </a:spcBef>
              <a:spcAft>
                <a:spcPct val="0"/>
              </a:spcAft>
              <a:defRPr/>
            </a:pPr>
            <a:r>
              <a:rPr lang="en-US" sz="2800" b="1" dirty="0">
                <a:solidFill>
                  <a:srgbClr val="FFFF00"/>
                </a:solidFill>
              </a:rPr>
              <a:t>Acts 2:22-23: Peter said,</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b="1" dirty="0">
                <a:solidFill>
                  <a:prstClr val="white"/>
                </a:solidFill>
              </a:rPr>
              <a:t>“Men of Israel, listen to these words: Jesus the Nazarene, a man attested to you by God with miracles and wonders and signs which God performed through Him in your midst, just as you yourselves know—this Man, delivered over by the predetermined plan and foreknowledge of God, you nailed to a cross by the hands of godless men and put Him to death.”</a:t>
            </a:r>
            <a:endParaRPr kumimoji="0" lang="en-US"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785496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C141FC-34FA-8607-9D1D-41C14C31ECE9}"/>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6BF2BD78-DFA7-4C08-0DDB-C0FD90523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id="{0E08532A-F80C-E4C6-EF92-7F6B762666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a:extLst>
              <a:ext uri="{FF2B5EF4-FFF2-40B4-BE49-F238E27FC236}">
                <a16:creationId xmlns:a16="http://schemas.microsoft.com/office/drawing/2014/main" id="{AE449CA9-C356-C86B-B613-D41743658CE7}"/>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l="12887" r="12887"/>
          <a:stretch/>
        </p:blipFill>
        <p:spPr>
          <a:xfrm>
            <a:off x="6086727" y="14014"/>
            <a:ext cx="6095980" cy="6843986"/>
          </a:xfrm>
          <a:prstGeom prst="rect">
            <a:avLst/>
          </a:prstGeom>
        </p:spPr>
      </p:pic>
      <p:pic>
        <p:nvPicPr>
          <p:cNvPr id="5" name="Picture 4">
            <a:extLst>
              <a:ext uri="{FF2B5EF4-FFF2-40B4-BE49-F238E27FC236}">
                <a16:creationId xmlns:a16="http://schemas.microsoft.com/office/drawing/2014/main" id="{24372ED1-A098-B493-B83C-C0B1DE252842}"/>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t="9416" b="9416"/>
          <a:stretch/>
        </p:blipFill>
        <p:spPr>
          <a:xfrm>
            <a:off x="9293" y="14014"/>
            <a:ext cx="6096000" cy="6857990"/>
          </a:xfrm>
          <a:prstGeom prst="rect">
            <a:avLst/>
          </a:prstGeom>
        </p:spPr>
      </p:pic>
      <p:sp>
        <p:nvSpPr>
          <p:cNvPr id="3" name="TextBox 2">
            <a:extLst>
              <a:ext uri="{FF2B5EF4-FFF2-40B4-BE49-F238E27FC236}">
                <a16:creationId xmlns:a16="http://schemas.microsoft.com/office/drawing/2014/main" id="{1D7F63D1-CCAA-7A4A-489C-7B101DB0E2FB}"/>
              </a:ext>
            </a:extLst>
          </p:cNvPr>
          <p:cNvSpPr txBox="1"/>
          <p:nvPr/>
        </p:nvSpPr>
        <p:spPr>
          <a:xfrm>
            <a:off x="18585" y="-19440"/>
            <a:ext cx="12154848" cy="85764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0" normalizeH="0" baseline="0" noProof="0" dirty="0">
                <a:ln>
                  <a:noFill/>
                </a:ln>
                <a:solidFill>
                  <a:prstClr val="white"/>
                </a:solidFill>
                <a:effectLst/>
                <a:uLnTx/>
                <a:uFillTx/>
                <a:latin typeface="Century Gothic" panose="020B0502020202020204"/>
                <a:ea typeface="+mn-ea"/>
                <a:cs typeface="+mn-cs"/>
              </a:rPr>
              <a:t>Joseph &amp; Jesus: Subject to God’s Plan</a:t>
            </a:r>
          </a:p>
        </p:txBody>
      </p:sp>
      <p:sp>
        <p:nvSpPr>
          <p:cNvPr id="2" name="Footer Placeholder 1">
            <a:extLst>
              <a:ext uri="{FF2B5EF4-FFF2-40B4-BE49-F238E27FC236}">
                <a16:creationId xmlns:a16="http://schemas.microsoft.com/office/drawing/2014/main" id="{6FBE1C10-6007-5A24-6B11-A93AF723220D}"/>
              </a:ext>
            </a:extLst>
          </p:cNvPr>
          <p:cNvSpPr>
            <a:spLocks noGrp="1"/>
          </p:cNvSpPr>
          <p:nvPr>
            <p:ph type="ftr" sz="quarter" idx="11"/>
          </p:nvPr>
        </p:nvSpPr>
        <p:spPr>
          <a:xfrm>
            <a:off x="18585" y="6499877"/>
            <a:ext cx="607741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
        <p:nvSpPr>
          <p:cNvPr id="4" name="TextBox 3">
            <a:extLst>
              <a:ext uri="{FF2B5EF4-FFF2-40B4-BE49-F238E27FC236}">
                <a16:creationId xmlns:a16="http://schemas.microsoft.com/office/drawing/2014/main" id="{CDD857D1-B753-86F5-0992-578FE927BBF1}"/>
              </a:ext>
            </a:extLst>
          </p:cNvPr>
          <p:cNvSpPr txBox="1"/>
          <p:nvPr/>
        </p:nvSpPr>
        <p:spPr>
          <a:xfrm>
            <a:off x="323386" y="3200400"/>
            <a:ext cx="11582400" cy="286232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3600" b="1" dirty="0">
                <a:solidFill>
                  <a:prstClr val="white"/>
                </a:solidFill>
              </a:rPr>
              <a:t>God had a plan to save His people in the time of Joseph to keep His promise to Abraham (Genesis 15:13-14), and had a plan to save the whole world from their sins through Jesus! (Matthew 1:20-21; John 1:29)</a:t>
            </a: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5164730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75098-FCF0-80CD-BCB6-617C11FB13A9}"/>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4A664103-BC0E-27B9-AAD2-F427AFBF9E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id="{697B314E-7B71-3247-B7B7-697FB8CCEF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a:extLst>
              <a:ext uri="{FF2B5EF4-FFF2-40B4-BE49-F238E27FC236}">
                <a16:creationId xmlns:a16="http://schemas.microsoft.com/office/drawing/2014/main" id="{E213C884-832F-AADC-1A66-C0AA8DCB1F13}"/>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l="12887" r="12887"/>
          <a:stretch/>
        </p:blipFill>
        <p:spPr>
          <a:xfrm>
            <a:off x="6086727" y="14014"/>
            <a:ext cx="6095980" cy="6843986"/>
          </a:xfrm>
          <a:prstGeom prst="rect">
            <a:avLst/>
          </a:prstGeom>
        </p:spPr>
      </p:pic>
      <p:pic>
        <p:nvPicPr>
          <p:cNvPr id="5" name="Picture 4">
            <a:extLst>
              <a:ext uri="{FF2B5EF4-FFF2-40B4-BE49-F238E27FC236}">
                <a16:creationId xmlns:a16="http://schemas.microsoft.com/office/drawing/2014/main" id="{876AB45D-C320-9068-5174-6431C5988A1B}"/>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t="9416" b="9416"/>
          <a:stretch/>
        </p:blipFill>
        <p:spPr>
          <a:xfrm>
            <a:off x="9293" y="14014"/>
            <a:ext cx="6096000" cy="6857990"/>
          </a:xfrm>
          <a:prstGeom prst="rect">
            <a:avLst/>
          </a:prstGeom>
        </p:spPr>
      </p:pic>
      <p:sp>
        <p:nvSpPr>
          <p:cNvPr id="3" name="TextBox 2">
            <a:extLst>
              <a:ext uri="{FF2B5EF4-FFF2-40B4-BE49-F238E27FC236}">
                <a16:creationId xmlns:a16="http://schemas.microsoft.com/office/drawing/2014/main" id="{AAA3C828-281F-9D1A-6145-CC0CF1C91C50}"/>
              </a:ext>
            </a:extLst>
          </p:cNvPr>
          <p:cNvSpPr txBox="1"/>
          <p:nvPr/>
        </p:nvSpPr>
        <p:spPr>
          <a:xfrm>
            <a:off x="0" y="3962400"/>
            <a:ext cx="12182707" cy="182509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all" spc="0" normalizeH="0" baseline="0" noProof="0" dirty="0">
                <a:ln>
                  <a:solidFill>
                    <a:sysClr val="windowText" lastClr="000000"/>
                  </a:solidFill>
                </a:ln>
                <a:solidFill>
                  <a:prstClr val="white"/>
                </a:solidFill>
                <a:effectLst/>
                <a:uLnTx/>
                <a:uFillTx/>
                <a:latin typeface="Century Gothic" panose="020B0502020202020204"/>
                <a:ea typeface="+mn-ea"/>
                <a:cs typeface="+mn-cs"/>
              </a:rPr>
              <a:t>Joseph &amp; Jesus: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all" spc="0" normalizeH="0" baseline="0" noProof="0" dirty="0">
                <a:ln>
                  <a:solidFill>
                    <a:sysClr val="windowText" lastClr="000000"/>
                  </a:solidFill>
                </a:ln>
                <a:solidFill>
                  <a:prstClr val="white"/>
                </a:solidFill>
                <a:effectLst/>
                <a:uLnTx/>
                <a:uFillTx/>
                <a:latin typeface="Century Gothic" panose="020B0502020202020204"/>
                <a:ea typeface="+mn-ea"/>
                <a:cs typeface="+mn-cs"/>
              </a:rPr>
              <a:t>Saviors of the World</a:t>
            </a:r>
          </a:p>
        </p:txBody>
      </p:sp>
      <p:sp>
        <p:nvSpPr>
          <p:cNvPr id="2" name="Footer Placeholder 1">
            <a:extLst>
              <a:ext uri="{FF2B5EF4-FFF2-40B4-BE49-F238E27FC236}">
                <a16:creationId xmlns:a16="http://schemas.microsoft.com/office/drawing/2014/main" id="{F094C6BC-9E71-5B16-48C5-2324E9595981}"/>
              </a:ext>
            </a:extLst>
          </p:cNvPr>
          <p:cNvSpPr>
            <a:spLocks noGrp="1"/>
          </p:cNvSpPr>
          <p:nvPr>
            <p:ph type="ftr" sz="quarter" idx="11"/>
          </p:nvPr>
        </p:nvSpPr>
        <p:spPr>
          <a:xfrm>
            <a:off x="18585" y="6499877"/>
            <a:ext cx="607741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Tree>
    <p:extLst>
      <p:ext uri="{BB962C8B-B14F-4D97-AF65-F5344CB8AC3E}">
        <p14:creationId xmlns:p14="http://schemas.microsoft.com/office/powerpoint/2010/main" val="2554288766"/>
      </p:ext>
    </p:extLst>
  </p:cSld>
  <p:clrMapOvr>
    <a:masterClrMapping/>
  </p:clrMapOvr>
  <p:transition spd="slow">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7E343-C1AC-944B-0B0E-4F0004C7AC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CB4B1A-7869-E62E-20A8-82A4F4304137}"/>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Joseph &amp; Jesus: Saviors of the World</a:t>
            </a:r>
          </a:p>
        </p:txBody>
      </p:sp>
      <p:sp>
        <p:nvSpPr>
          <p:cNvPr id="3" name="Footer Placeholder 2">
            <a:extLst>
              <a:ext uri="{FF2B5EF4-FFF2-40B4-BE49-F238E27FC236}">
                <a16:creationId xmlns:a16="http://schemas.microsoft.com/office/drawing/2014/main" id="{EB1E6C35-8D2F-4537-5B19-3701655DD4B2}"/>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557D6B60-3681-E83B-DCB2-B444B391E3E3}"/>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Joseph</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9762EBEB-E413-D4B0-394C-68A3C799576A}"/>
              </a:ext>
            </a:extLst>
          </p:cNvPr>
          <p:cNvSpPr txBox="1">
            <a:spLocks noChangeArrowheads="1"/>
          </p:cNvSpPr>
          <p:nvPr/>
        </p:nvSpPr>
        <p:spPr bwMode="auto">
          <a:xfrm>
            <a:off x="5378605" y="799009"/>
            <a:ext cx="6781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Joseph was chosen to be the savior of all the land</a:t>
            </a:r>
            <a:r>
              <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Joseph would save his family, the family of Abraham.</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chose Abraham to be a blessing to all nations (Gen. 12:3), and in Joseph this began to be fulfilled.</a:t>
            </a:r>
            <a:endParaRPr kumimoji="0" lang="en-US" sz="280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Genesis 41:57</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In Joseph we see a type—a dim picture—of the coming Savior of the world who would ultimately bring salvation to people from all lands and places across the globe</a:t>
            </a:r>
            <a:r>
              <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18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800F0BF-8069-32B8-BB45-915D0921AB99}"/>
              </a:ext>
            </a:extLst>
          </p:cNvPr>
          <p:cNvSpPr txBox="1">
            <a:spLocks noChangeArrowheads="1"/>
          </p:cNvSpPr>
          <p:nvPr/>
        </p:nvSpPr>
        <p:spPr bwMode="auto">
          <a:xfrm>
            <a:off x="-7434" y="2202081"/>
            <a:ext cx="471090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41:57</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The people of all the earth came to Egypt to buy grain from Joseph, because the famine was severe in all the earth.</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1877979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BBB49-7F91-75E5-FAF5-ADC3291799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003F5A-2F34-7F8A-3E0F-51EF2E7E74D6}"/>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Joseph &amp; Jesus: Saviors of the World</a:t>
            </a:r>
          </a:p>
        </p:txBody>
      </p:sp>
      <p:sp>
        <p:nvSpPr>
          <p:cNvPr id="3" name="Footer Placeholder 2">
            <a:extLst>
              <a:ext uri="{FF2B5EF4-FFF2-40B4-BE49-F238E27FC236}">
                <a16:creationId xmlns:a16="http://schemas.microsoft.com/office/drawing/2014/main" id="{7E1A3CFA-D8C4-2724-EC57-5F009806A1AD}"/>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B56BC371-A277-ECB6-9AE2-2026585A388E}"/>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C64BED7A-9D82-45A9-2676-54FA57F49A7B}"/>
              </a:ext>
            </a:extLst>
          </p:cNvPr>
          <p:cNvSpPr txBox="1">
            <a:spLocks noChangeArrowheads="1"/>
          </p:cNvSpPr>
          <p:nvPr/>
        </p:nvSpPr>
        <p:spPr bwMode="auto">
          <a:xfrm>
            <a:off x="5399049" y="747004"/>
            <a:ext cx="6781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Jesus was chosen to be the Savior of the world.</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The salvation that Jesus brought was for people spread all over the earth (Revelation 5:9-10).</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John continually raises our eyes to see that Jesus is a worldwide Savior.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John 3:16</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 John 2:1-2</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b="1" dirty="0">
                <a:solidFill>
                  <a:srgbClr val="FFFFFF"/>
                </a:solidFill>
                <a:latin typeface="Tahoma" pitchFamily="34" charset="0"/>
                <a:ea typeface="Tahoma" pitchFamily="34" charset="0"/>
                <a:cs typeface="Tahoma" pitchFamily="34" charset="0"/>
              </a:rPr>
              <a:t>I John 4:14</a:t>
            </a:r>
            <a:endPar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Because of Jesus’ “sacrifice for sins for all time,” He secured all saints’ future with God and to live eternally with Him in Heaven!        (I Peter 2:24; 3:18; 1:3-4)</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Jesus saves all those who obey Him! (Hebrews 5:8-9)</a:t>
            </a:r>
            <a:endParaRPr kumimoji="0" lang="en-US" sz="1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7A9ADB36-40FC-B020-5BC7-12D6FFBE3B64}"/>
              </a:ext>
            </a:extLst>
          </p:cNvPr>
          <p:cNvSpPr txBox="1">
            <a:spLocks noChangeArrowheads="1"/>
          </p:cNvSpPr>
          <p:nvPr/>
        </p:nvSpPr>
        <p:spPr bwMode="auto">
          <a:xfrm>
            <a:off x="-13010" y="2101221"/>
            <a:ext cx="533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Luke 2:30-32: Simeon said,</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“For my eyes have seen Your salvation,</a:t>
            </a: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Which You have prepared in the presence of all peoples, A LIGHT OF REVELATION TO THE GENTILES, And the glory of Your people Israel</a:t>
            </a:r>
            <a:r>
              <a:rPr kumimoji="0" lang="en-US" sz="2800" b="1" i="0" u="none" strike="noStrike" kern="1200" cap="none" spc="0" normalizeH="0" baseline="0" noProof="0" dirty="0">
                <a:ln>
                  <a:noFill/>
                </a:ln>
                <a:solidFill>
                  <a:prstClr val="white"/>
                </a:solidFill>
                <a:effectLst/>
                <a:uLnTx/>
                <a:uFillTx/>
              </a:rPr>
              <a:t>.”</a:t>
            </a:r>
          </a:p>
        </p:txBody>
      </p:sp>
    </p:spTree>
    <p:extLst>
      <p:ext uri="{BB962C8B-B14F-4D97-AF65-F5344CB8AC3E}">
        <p14:creationId xmlns:p14="http://schemas.microsoft.com/office/powerpoint/2010/main" val="13994828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 calcmode="lin" valueType="num">
                                      <p:cBhvr additive="base">
                                        <p:cTn id="46"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additive="base">
                                        <p:cTn id="51"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18AE43-9589-E2EF-EF99-37B8597F4ED5}"/>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AAD59BD1-6596-0F58-F086-A97762E42B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id="{D4AF8010-8910-6DB8-8EC1-C68D36BD85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a:extLst>
              <a:ext uri="{FF2B5EF4-FFF2-40B4-BE49-F238E27FC236}">
                <a16:creationId xmlns:a16="http://schemas.microsoft.com/office/drawing/2014/main" id="{8F76DF18-9CB0-4952-F4D0-C7EB3DA6A78B}"/>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l="12887" r="12887"/>
          <a:stretch/>
        </p:blipFill>
        <p:spPr>
          <a:xfrm>
            <a:off x="6086727" y="14014"/>
            <a:ext cx="6095980" cy="6843986"/>
          </a:xfrm>
          <a:prstGeom prst="rect">
            <a:avLst/>
          </a:prstGeom>
        </p:spPr>
      </p:pic>
      <p:pic>
        <p:nvPicPr>
          <p:cNvPr id="5" name="Picture 4">
            <a:extLst>
              <a:ext uri="{FF2B5EF4-FFF2-40B4-BE49-F238E27FC236}">
                <a16:creationId xmlns:a16="http://schemas.microsoft.com/office/drawing/2014/main" id="{3EC34AFB-93B3-F7E4-6E82-B6C0C533AA0E}"/>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t="9416" b="9416"/>
          <a:stretch/>
        </p:blipFill>
        <p:spPr>
          <a:xfrm>
            <a:off x="9293" y="14014"/>
            <a:ext cx="6096000" cy="6857990"/>
          </a:xfrm>
          <a:prstGeom prst="rect">
            <a:avLst/>
          </a:prstGeom>
        </p:spPr>
      </p:pic>
      <p:sp>
        <p:nvSpPr>
          <p:cNvPr id="3" name="TextBox 2">
            <a:extLst>
              <a:ext uri="{FF2B5EF4-FFF2-40B4-BE49-F238E27FC236}">
                <a16:creationId xmlns:a16="http://schemas.microsoft.com/office/drawing/2014/main" id="{0083BDCF-BC03-0467-1CFE-8FD494F67CDF}"/>
              </a:ext>
            </a:extLst>
          </p:cNvPr>
          <p:cNvSpPr txBox="1"/>
          <p:nvPr/>
        </p:nvSpPr>
        <p:spPr>
          <a:xfrm>
            <a:off x="18585" y="-19440"/>
            <a:ext cx="12154848" cy="85764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0" normalizeH="0" baseline="0" noProof="0" dirty="0">
                <a:ln>
                  <a:noFill/>
                </a:ln>
                <a:solidFill>
                  <a:prstClr val="white"/>
                </a:solidFill>
                <a:effectLst/>
                <a:uLnTx/>
                <a:uFillTx/>
                <a:latin typeface="Century Gothic" panose="020B0502020202020204"/>
                <a:ea typeface="+mn-ea"/>
                <a:cs typeface="+mn-cs"/>
              </a:rPr>
              <a:t>Joseph &amp; Jesus: Saviors of the World</a:t>
            </a:r>
          </a:p>
        </p:txBody>
      </p:sp>
      <p:sp>
        <p:nvSpPr>
          <p:cNvPr id="2" name="Footer Placeholder 1">
            <a:extLst>
              <a:ext uri="{FF2B5EF4-FFF2-40B4-BE49-F238E27FC236}">
                <a16:creationId xmlns:a16="http://schemas.microsoft.com/office/drawing/2014/main" id="{8577BE8A-2B19-3275-01DA-854F99142FFA}"/>
              </a:ext>
            </a:extLst>
          </p:cNvPr>
          <p:cNvSpPr>
            <a:spLocks noGrp="1"/>
          </p:cNvSpPr>
          <p:nvPr>
            <p:ph type="ftr" sz="quarter" idx="11"/>
          </p:nvPr>
        </p:nvSpPr>
        <p:spPr>
          <a:xfrm>
            <a:off x="18585" y="6499877"/>
            <a:ext cx="607741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
        <p:nvSpPr>
          <p:cNvPr id="4" name="TextBox 3">
            <a:extLst>
              <a:ext uri="{FF2B5EF4-FFF2-40B4-BE49-F238E27FC236}">
                <a16:creationId xmlns:a16="http://schemas.microsoft.com/office/drawing/2014/main" id="{5BFFC844-BC01-FAB2-E136-BE86C4A5F2FD}"/>
              </a:ext>
            </a:extLst>
          </p:cNvPr>
          <p:cNvSpPr txBox="1"/>
          <p:nvPr/>
        </p:nvSpPr>
        <p:spPr>
          <a:xfrm>
            <a:off x="304800" y="3452302"/>
            <a:ext cx="11582400" cy="286232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3600" b="1" dirty="0">
                <a:solidFill>
                  <a:prstClr val="white"/>
                </a:solidFill>
              </a:rPr>
              <a:t>God preserved His people, Israel, from famine through Joseph, a savior from Egypt.</a:t>
            </a:r>
          </a:p>
          <a:p>
            <a:pPr lvl="0" algn="ctr"/>
            <a:endParaRPr lang="en-US" sz="3600" b="1" dirty="0">
              <a:solidFill>
                <a:prstClr val="white"/>
              </a:solidFill>
            </a:endParaRPr>
          </a:p>
          <a:p>
            <a:pPr lvl="0" algn="ctr"/>
            <a:r>
              <a:rPr lang="en-US" sz="3600" b="1" dirty="0">
                <a:solidFill>
                  <a:prstClr val="white"/>
                </a:solidFill>
              </a:rPr>
              <a:t>God saved the world from sin, Gentile and Israel, through His own Son, Jesus, the Savior of the world!</a:t>
            </a: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982632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A67524-F24B-52C7-4C42-D647772A48A0}"/>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BBA90707-415C-A977-C77D-B05FEEC21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id="{6E628E9F-1048-6B95-37B6-181D8328C8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a:extLst>
              <a:ext uri="{FF2B5EF4-FFF2-40B4-BE49-F238E27FC236}">
                <a16:creationId xmlns:a16="http://schemas.microsoft.com/office/drawing/2014/main" id="{F909CC66-84FD-8555-AE7B-CED7B6C9B6C5}"/>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l="12887" r="12887"/>
          <a:stretch/>
        </p:blipFill>
        <p:spPr>
          <a:xfrm>
            <a:off x="6086727" y="14014"/>
            <a:ext cx="6095980" cy="6843986"/>
          </a:xfrm>
          <a:prstGeom prst="rect">
            <a:avLst/>
          </a:prstGeom>
        </p:spPr>
      </p:pic>
      <p:pic>
        <p:nvPicPr>
          <p:cNvPr id="5" name="Picture 4">
            <a:extLst>
              <a:ext uri="{FF2B5EF4-FFF2-40B4-BE49-F238E27FC236}">
                <a16:creationId xmlns:a16="http://schemas.microsoft.com/office/drawing/2014/main" id="{36745310-4176-F845-5C0B-963112FA5198}"/>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t="9416" b="9416"/>
          <a:stretch/>
        </p:blipFill>
        <p:spPr>
          <a:xfrm>
            <a:off x="9293" y="14014"/>
            <a:ext cx="6096000" cy="6857990"/>
          </a:xfrm>
          <a:prstGeom prst="rect">
            <a:avLst/>
          </a:prstGeom>
        </p:spPr>
      </p:pic>
      <p:sp>
        <p:nvSpPr>
          <p:cNvPr id="3" name="TextBox 2">
            <a:extLst>
              <a:ext uri="{FF2B5EF4-FFF2-40B4-BE49-F238E27FC236}">
                <a16:creationId xmlns:a16="http://schemas.microsoft.com/office/drawing/2014/main" id="{BAE02C7F-3D06-CF7F-AD51-B79EB3F3D955}"/>
              </a:ext>
            </a:extLst>
          </p:cNvPr>
          <p:cNvSpPr txBox="1"/>
          <p:nvPr/>
        </p:nvSpPr>
        <p:spPr>
          <a:xfrm>
            <a:off x="0" y="3962400"/>
            <a:ext cx="12182707" cy="182509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all" spc="0" normalizeH="0" baseline="0" noProof="0" dirty="0">
                <a:ln>
                  <a:solidFill>
                    <a:sysClr val="windowText" lastClr="000000"/>
                  </a:solidFill>
                </a:ln>
                <a:solidFill>
                  <a:prstClr val="white"/>
                </a:solidFill>
                <a:effectLst/>
                <a:uLnTx/>
                <a:uFillTx/>
                <a:latin typeface="Century Gothic" panose="020B0502020202020204"/>
                <a:ea typeface="+mn-ea"/>
                <a:cs typeface="+mn-cs"/>
              </a:rPr>
              <a:t>Joseph &amp; Jesus: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all" spc="0" normalizeH="0" baseline="0" noProof="0" dirty="0">
                <a:ln>
                  <a:solidFill>
                    <a:sysClr val="windowText" lastClr="000000"/>
                  </a:solidFill>
                </a:ln>
                <a:solidFill>
                  <a:prstClr val="white"/>
                </a:solidFill>
                <a:effectLst/>
                <a:uLnTx/>
                <a:uFillTx/>
                <a:latin typeface="Century Gothic" panose="020B0502020202020204"/>
                <a:ea typeface="+mn-ea"/>
                <a:cs typeface="+mn-cs"/>
              </a:rPr>
              <a:t>Preservers of Life</a:t>
            </a:r>
          </a:p>
        </p:txBody>
      </p:sp>
      <p:sp>
        <p:nvSpPr>
          <p:cNvPr id="2" name="Footer Placeholder 1">
            <a:extLst>
              <a:ext uri="{FF2B5EF4-FFF2-40B4-BE49-F238E27FC236}">
                <a16:creationId xmlns:a16="http://schemas.microsoft.com/office/drawing/2014/main" id="{EA9691F1-6933-A959-C12B-7A7D6A20DDC6}"/>
              </a:ext>
            </a:extLst>
          </p:cNvPr>
          <p:cNvSpPr>
            <a:spLocks noGrp="1"/>
          </p:cNvSpPr>
          <p:nvPr>
            <p:ph type="ftr" sz="quarter" idx="11"/>
          </p:nvPr>
        </p:nvSpPr>
        <p:spPr>
          <a:xfrm>
            <a:off x="18585" y="6499877"/>
            <a:ext cx="607741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Tree>
    <p:extLst>
      <p:ext uri="{BB962C8B-B14F-4D97-AF65-F5344CB8AC3E}">
        <p14:creationId xmlns:p14="http://schemas.microsoft.com/office/powerpoint/2010/main" val="4073563654"/>
      </p:ext>
    </p:extLst>
  </p:cSld>
  <p:clrMapOvr>
    <a:masterClrMapping/>
  </p:clrMapOvr>
  <p:transition spd="slow">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554C-E70A-D5B1-B535-148275DEB2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0F70B0-14D1-B326-AA0A-BBE7FC283766}"/>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Joseph &amp; Jesus: Preservers of Life</a:t>
            </a:r>
          </a:p>
        </p:txBody>
      </p:sp>
      <p:sp>
        <p:nvSpPr>
          <p:cNvPr id="3" name="Footer Placeholder 2">
            <a:extLst>
              <a:ext uri="{FF2B5EF4-FFF2-40B4-BE49-F238E27FC236}">
                <a16:creationId xmlns:a16="http://schemas.microsoft.com/office/drawing/2014/main" id="{BA5AA1BA-9C43-EF8E-2255-8AE5037404D1}"/>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3A156F13-AD19-61B6-3887-DC6148E27076}"/>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Joseph</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9EC6D22D-C5F0-980B-E6E9-049B554954C7}"/>
              </a:ext>
            </a:extLst>
          </p:cNvPr>
          <p:cNvSpPr txBox="1">
            <a:spLocks noChangeArrowheads="1"/>
          </p:cNvSpPr>
          <p:nvPr/>
        </p:nvSpPr>
        <p:spPr bwMode="auto">
          <a:xfrm>
            <a:off x="5410200" y="1393372"/>
            <a:ext cx="6781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Joseph preserved life for a time</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While Joseph provided food for a famine lasting seven years, and even a place for his family to relocate, his salvation points to the great salvation of Jesus who will provide an eternal rest of blessedness and goodness for his people forever.</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Jospeh didn’t live forever and his role of savior was just for a time.</a:t>
            </a:r>
            <a:endParaRPr kumimoji="0" lang="en-US" sz="18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A670766F-3C91-6DEC-1407-0947EF5B7C0B}"/>
              </a:ext>
            </a:extLst>
          </p:cNvPr>
          <p:cNvSpPr txBox="1">
            <a:spLocks noChangeArrowheads="1"/>
          </p:cNvSpPr>
          <p:nvPr/>
        </p:nvSpPr>
        <p:spPr bwMode="auto">
          <a:xfrm>
            <a:off x="-7434" y="2202081"/>
            <a:ext cx="471090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50:20</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“As for you, you meant evil against me, but God meant it for good in order to bring about this present result, to preserve many people alive.”</a:t>
            </a:r>
            <a:endParaRPr kumimoji="0" lang="en-US" sz="28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204735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3AA58-3E13-B245-2A93-DC07CF76D7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3A24AF-1198-86BF-5DF9-D05549C263FB}"/>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Joseph &amp; Jesus: Preservers of Life</a:t>
            </a:r>
          </a:p>
        </p:txBody>
      </p:sp>
      <p:sp>
        <p:nvSpPr>
          <p:cNvPr id="3" name="Footer Placeholder 2">
            <a:extLst>
              <a:ext uri="{FF2B5EF4-FFF2-40B4-BE49-F238E27FC236}">
                <a16:creationId xmlns:a16="http://schemas.microsoft.com/office/drawing/2014/main" id="{18D7B636-FE7C-59DA-67B2-F50961B4823F}"/>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1E863F01-347A-2AE4-19FE-37758251DABB}"/>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081ED335-0E2D-FEFE-9B3E-DBB4373AAD3C}"/>
              </a:ext>
            </a:extLst>
          </p:cNvPr>
          <p:cNvSpPr txBox="1">
            <a:spLocks noChangeArrowheads="1"/>
          </p:cNvSpPr>
          <p:nvPr/>
        </p:nvSpPr>
        <p:spPr bwMode="auto">
          <a:xfrm>
            <a:off x="5399049" y="747004"/>
            <a:ext cx="6781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When faithful Jews &amp; Gentiles alike receive the invitation to “Come, you who are blessed of My Father, inherit the kingdom prepared for you from the foundation of the world” (Matthew 25:34), we will see why John is able to call Jesus “the Savior of the world” (John 4:42; I John 4:14). </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While Joseph saved “the world” in a limited since, Jesus has gone on to prepare a home in Heaven where all saints from all over the world will be with Him forever (John 14:1-3; I Thessalonians 4:13-18).</a:t>
            </a:r>
            <a:endParaRPr kumimoji="0" lang="en-US" sz="1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8168F98-23BB-AA87-14D4-F3F58E95C58A}"/>
              </a:ext>
            </a:extLst>
          </p:cNvPr>
          <p:cNvSpPr txBox="1">
            <a:spLocks noChangeArrowheads="1"/>
          </p:cNvSpPr>
          <p:nvPr/>
        </p:nvSpPr>
        <p:spPr bwMode="auto">
          <a:xfrm>
            <a:off x="-13010" y="2101221"/>
            <a:ext cx="5334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John 4:14: John</a:t>
            </a:r>
            <a:r>
              <a:rPr kumimoji="0" lang="en-US" sz="2800" b="1" i="0" u="none" strike="noStrike" kern="1200" cap="none" spc="0" normalizeH="0" noProof="0" dirty="0">
                <a:ln>
                  <a:noFill/>
                </a:ln>
                <a:solidFill>
                  <a:srgbClr val="FFFF00"/>
                </a:solidFill>
                <a:effectLst/>
                <a:uLnTx/>
                <a:uFillTx/>
                <a:latin typeface="Tahoma" pitchFamily="34" charset="0"/>
                <a:ea typeface="+mn-ea"/>
                <a:cs typeface="Times New Roman" pitchFamily="18" charset="0"/>
              </a:rPr>
              <a:t> said</a:t>
            </a: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3200" b="1" dirty="0">
                <a:solidFill>
                  <a:prstClr val="white"/>
                </a:solidFill>
              </a:rPr>
              <a:t>“We have seen and testify that the Father has sent the Son to be the Savior of the world.”</a:t>
            </a:r>
            <a:endParaRPr kumimoji="0" lang="en-US" sz="32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774613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1903125"/>
            <a:ext cx="12222145" cy="3046988"/>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204913" marR="0" lvl="0" indent="-1204913"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20.  "As for you, you meant evil against me, but God meant it for good in order to bring about this present result, to preserve many people alive.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Genesis 50:20</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Savior Of The World</a:t>
            </a:r>
          </a:p>
        </p:txBody>
      </p:sp>
    </p:spTree>
    <p:extLst>
      <p:ext uri="{BB962C8B-B14F-4D97-AF65-F5344CB8AC3E}">
        <p14:creationId xmlns:p14="http://schemas.microsoft.com/office/powerpoint/2010/main" val="986426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AA4451-8AAA-EE55-FF86-2AF19749F33F}"/>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B7CE1589-E094-397D-71F7-821DF51006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id="{497888A6-07D5-E18F-8F0D-69F3AB8FA5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a:extLst>
              <a:ext uri="{FF2B5EF4-FFF2-40B4-BE49-F238E27FC236}">
                <a16:creationId xmlns:a16="http://schemas.microsoft.com/office/drawing/2014/main" id="{118929A3-6E89-6A05-ABFE-6E1E25C34361}"/>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l="12887" r="12887"/>
          <a:stretch/>
        </p:blipFill>
        <p:spPr>
          <a:xfrm>
            <a:off x="6086727" y="14014"/>
            <a:ext cx="6095980" cy="6843986"/>
          </a:xfrm>
          <a:prstGeom prst="rect">
            <a:avLst/>
          </a:prstGeom>
        </p:spPr>
      </p:pic>
      <p:pic>
        <p:nvPicPr>
          <p:cNvPr id="5" name="Picture 4">
            <a:extLst>
              <a:ext uri="{FF2B5EF4-FFF2-40B4-BE49-F238E27FC236}">
                <a16:creationId xmlns:a16="http://schemas.microsoft.com/office/drawing/2014/main" id="{8B17CC48-7101-A1FC-0BCB-E7FA12EE62A8}"/>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t="9416" b="9416"/>
          <a:stretch/>
        </p:blipFill>
        <p:spPr>
          <a:xfrm>
            <a:off x="9293" y="14014"/>
            <a:ext cx="6096000" cy="6857990"/>
          </a:xfrm>
          <a:prstGeom prst="rect">
            <a:avLst/>
          </a:prstGeom>
        </p:spPr>
      </p:pic>
      <p:sp>
        <p:nvSpPr>
          <p:cNvPr id="3" name="TextBox 2">
            <a:extLst>
              <a:ext uri="{FF2B5EF4-FFF2-40B4-BE49-F238E27FC236}">
                <a16:creationId xmlns:a16="http://schemas.microsoft.com/office/drawing/2014/main" id="{16664F80-7736-EBA4-8801-A8F55672EE03}"/>
              </a:ext>
            </a:extLst>
          </p:cNvPr>
          <p:cNvSpPr txBox="1"/>
          <p:nvPr/>
        </p:nvSpPr>
        <p:spPr>
          <a:xfrm>
            <a:off x="18585" y="-19440"/>
            <a:ext cx="12154848" cy="85764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0" normalizeH="0" baseline="0" noProof="0" dirty="0">
                <a:ln>
                  <a:noFill/>
                </a:ln>
                <a:solidFill>
                  <a:prstClr val="white"/>
                </a:solidFill>
                <a:effectLst/>
                <a:uLnTx/>
                <a:uFillTx/>
                <a:latin typeface="Century Gothic" panose="020B0502020202020204"/>
                <a:ea typeface="+mn-ea"/>
                <a:cs typeface="+mn-cs"/>
              </a:rPr>
              <a:t>Joseph &amp; Jesus: Preservers of Life</a:t>
            </a:r>
          </a:p>
        </p:txBody>
      </p:sp>
      <p:sp>
        <p:nvSpPr>
          <p:cNvPr id="2" name="Footer Placeholder 1">
            <a:extLst>
              <a:ext uri="{FF2B5EF4-FFF2-40B4-BE49-F238E27FC236}">
                <a16:creationId xmlns:a16="http://schemas.microsoft.com/office/drawing/2014/main" id="{FE6D941A-11A9-9B25-5386-12C6A4457EC0}"/>
              </a:ext>
            </a:extLst>
          </p:cNvPr>
          <p:cNvSpPr>
            <a:spLocks noGrp="1"/>
          </p:cNvSpPr>
          <p:nvPr>
            <p:ph type="ftr" sz="quarter" idx="11"/>
          </p:nvPr>
        </p:nvSpPr>
        <p:spPr>
          <a:xfrm>
            <a:off x="18585" y="6499877"/>
            <a:ext cx="607741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
        <p:nvSpPr>
          <p:cNvPr id="4" name="TextBox 3">
            <a:extLst>
              <a:ext uri="{FF2B5EF4-FFF2-40B4-BE49-F238E27FC236}">
                <a16:creationId xmlns:a16="http://schemas.microsoft.com/office/drawing/2014/main" id="{B39316F6-E438-4415-E36C-9E0ED789D0D7}"/>
              </a:ext>
            </a:extLst>
          </p:cNvPr>
          <p:cNvSpPr txBox="1"/>
          <p:nvPr/>
        </p:nvSpPr>
        <p:spPr>
          <a:xfrm>
            <a:off x="304800" y="2501681"/>
            <a:ext cx="11582400" cy="397031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3600" b="1" dirty="0">
                <a:solidFill>
                  <a:prstClr val="white"/>
                </a:solidFill>
              </a:rPr>
              <a:t>God preserved the world from famine through Joseph, a preserver of life for a limited time and limited place.</a:t>
            </a:r>
          </a:p>
          <a:p>
            <a:pPr lvl="0" algn="ctr"/>
            <a:endParaRPr lang="en-US" sz="3600" b="1" dirty="0">
              <a:solidFill>
                <a:prstClr val="white"/>
              </a:solidFill>
            </a:endParaRPr>
          </a:p>
          <a:p>
            <a:pPr lvl="0" algn="ctr"/>
            <a:r>
              <a:rPr lang="en-US" sz="3600" b="1" dirty="0">
                <a:solidFill>
                  <a:prstClr val="white"/>
                </a:solidFill>
              </a:rPr>
              <a:t>God preserves His people, Gentile and Israel, through His own Son, Jesus, Who preserves life for all time</a:t>
            </a: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405361276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33455" y="1415770"/>
            <a:ext cx="728174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Just as the people coming into Egypt for food and life submitted to Joseph, so we must remember the Great Savior and submit to Him</a:t>
            </a:r>
            <a:r>
              <a:rPr kumimoji="0" lang="en-US" sz="3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1869366"/>
            <a:ext cx="4876801" cy="4496122"/>
          </a:xfrm>
          <a:prstGeom prst="rect">
            <a:avLst/>
          </a:prstGeom>
        </p:spPr>
      </p:pic>
      <p:sp>
        <p:nvSpPr>
          <p:cNvPr id="4" name="TextBox 3">
            <a:extLst>
              <a:ext uri="{FF2B5EF4-FFF2-40B4-BE49-F238E27FC236}">
                <a16:creationId xmlns:a16="http://schemas.microsoft.com/office/drawing/2014/main" id="{5E71EA03-5AC8-271C-7CE8-1C3B962ECD19}"/>
              </a:ext>
            </a:extLst>
          </p:cNvPr>
          <p:cNvSpPr txBox="1"/>
          <p:nvPr/>
        </p:nvSpPr>
        <p:spPr>
          <a:xfrm>
            <a:off x="-18586" y="279065"/>
            <a:ext cx="12210586" cy="857640"/>
          </a:xfrm>
          <a:prstGeom prst="rect">
            <a:avLst/>
          </a:prstGeom>
        </p:spPr>
        <p:txBody>
          <a:bodyPr vert="horz" lIns="91440" tIns="45720" rIns="91440" bIns="45720" rtlCol="0" anchor="b">
            <a:norm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kumimoji="0" lang="en-US" sz="2800" b="1" i="1" u="none" strike="noStrike" kern="1200" cap="all" spc="0" normalizeH="0" baseline="0" noProof="0" dirty="0">
                <a:ln>
                  <a:noFill/>
                </a:ln>
                <a:solidFill>
                  <a:prstClr val="white"/>
                </a:solidFill>
                <a:effectLst/>
                <a:uLnTx/>
                <a:uFillTx/>
                <a:latin typeface="Century Gothic" panose="020B0502020202020204"/>
                <a:ea typeface="+mn-ea"/>
                <a:cs typeface="+mn-cs"/>
              </a:rPr>
              <a:t>Living Out of Gratitude to the Savior</a:t>
            </a:r>
          </a:p>
        </p:txBody>
      </p:sp>
      <p:sp>
        <p:nvSpPr>
          <p:cNvPr id="6" name="Text Box 3">
            <a:extLst>
              <a:ext uri="{FF2B5EF4-FFF2-40B4-BE49-F238E27FC236}">
                <a16:creationId xmlns:a16="http://schemas.microsoft.com/office/drawing/2014/main" id="{972709B6-285E-BB3B-0052-D589E8351CE4}"/>
              </a:ext>
            </a:extLst>
          </p:cNvPr>
          <p:cNvSpPr txBox="1">
            <a:spLocks noChangeArrowheads="1"/>
          </p:cNvSpPr>
          <p:nvPr/>
        </p:nvSpPr>
        <p:spPr bwMode="auto">
          <a:xfrm>
            <a:off x="609600" y="4278092"/>
            <a:ext cx="6400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Mark 12:30</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“AND YOU SHALL LOVE THE LORD YOUR GOD WITH ALL YOUR HEART, AND WITH ALL YOUR SOUL, AND WITH ALL YOUR MIND, AND WITH ALL YOUR STRENGTH.”</a:t>
            </a:r>
            <a:endParaRPr kumimoji="0" lang="en-US" sz="2400" b="1" i="0" u="none" strike="noStrike" kern="1200" cap="none" spc="0" normalizeH="0" baseline="0" noProof="0" dirty="0">
              <a:ln>
                <a:noFill/>
              </a:ln>
              <a:solidFill>
                <a:prstClr val="white"/>
              </a:solidFill>
              <a:effectLst/>
              <a:uLnTx/>
              <a:uFillTx/>
            </a:endParaRPr>
          </a:p>
        </p:txBody>
      </p:sp>
      <p:sp>
        <p:nvSpPr>
          <p:cNvPr id="7" name="TextBox 6">
            <a:extLst>
              <a:ext uri="{FF2B5EF4-FFF2-40B4-BE49-F238E27FC236}">
                <a16:creationId xmlns:a16="http://schemas.microsoft.com/office/drawing/2014/main" id="{0434483A-0F05-F0B1-5E0E-1626FA219063}"/>
              </a:ext>
            </a:extLst>
          </p:cNvPr>
          <p:cNvSpPr txBox="1"/>
          <p:nvPr/>
        </p:nvSpPr>
        <p:spPr>
          <a:xfrm>
            <a:off x="8819857" y="1557313"/>
            <a:ext cx="1890261" cy="369332"/>
          </a:xfrm>
          <a:prstGeom prst="rect">
            <a:avLst/>
          </a:prstGeom>
          <a:noFill/>
        </p:spPr>
        <p:txBody>
          <a:bodyPr wrap="none" rtlCol="0">
            <a:spAutoFit/>
          </a:bodyPr>
          <a:lstStyle/>
          <a:p>
            <a:r>
              <a:rPr lang="en-US" b="1" dirty="0"/>
              <a:t>Philippians 2:10</a:t>
            </a:r>
          </a:p>
        </p:txBody>
      </p:sp>
    </p:spTree>
    <p:extLst>
      <p:ext uri="{BB962C8B-B14F-4D97-AF65-F5344CB8AC3E}">
        <p14:creationId xmlns:p14="http://schemas.microsoft.com/office/powerpoint/2010/main" val="3445762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E1B0-286F-A947-1BDA-6482D6459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7F17A3-AA3C-6907-1919-79B55056BA9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9EFA7F0A-45C0-492A-7857-4762D17ED093}"/>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
        <p:nvSpPr>
          <p:cNvPr id="5" name="TextBox 4">
            <a:extLst>
              <a:ext uri="{FF2B5EF4-FFF2-40B4-BE49-F238E27FC236}">
                <a16:creationId xmlns:a16="http://schemas.microsoft.com/office/drawing/2014/main" id="{7ACEF371-11FA-134F-3EE1-D2921AC678DC}"/>
              </a:ext>
            </a:extLst>
          </p:cNvPr>
          <p:cNvSpPr txBox="1">
            <a:spLocks noChangeArrowheads="1"/>
          </p:cNvSpPr>
          <p:nvPr/>
        </p:nvSpPr>
        <p:spPr bwMode="auto">
          <a:xfrm>
            <a:off x="33455" y="1415770"/>
            <a:ext cx="72817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We must never forget that God appointed Jesus to be the Savior of the World, and the only Savior</a:t>
            </a:r>
            <a:r>
              <a:rPr kumimoji="0" lang="en-US" sz="3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64165F64-6110-6C7D-5063-3BC083FB34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1869366"/>
            <a:ext cx="4876801" cy="4496122"/>
          </a:xfrm>
          <a:prstGeom prst="rect">
            <a:avLst/>
          </a:prstGeom>
        </p:spPr>
      </p:pic>
      <p:sp>
        <p:nvSpPr>
          <p:cNvPr id="4" name="TextBox 3">
            <a:extLst>
              <a:ext uri="{FF2B5EF4-FFF2-40B4-BE49-F238E27FC236}">
                <a16:creationId xmlns:a16="http://schemas.microsoft.com/office/drawing/2014/main" id="{181F596B-62EF-3C87-4338-C36E762F7915}"/>
              </a:ext>
            </a:extLst>
          </p:cNvPr>
          <p:cNvSpPr txBox="1"/>
          <p:nvPr/>
        </p:nvSpPr>
        <p:spPr>
          <a:xfrm>
            <a:off x="-18586" y="279065"/>
            <a:ext cx="12210586" cy="85764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1" u="none" strike="noStrike" kern="1200" cap="all" spc="0" normalizeH="0" baseline="0" noProof="0" dirty="0">
                <a:ln>
                  <a:noFill/>
                </a:ln>
                <a:solidFill>
                  <a:prstClr val="white"/>
                </a:solidFill>
                <a:effectLst/>
                <a:uLnTx/>
                <a:uFillTx/>
                <a:latin typeface="Century Gothic" panose="020B0502020202020204"/>
                <a:ea typeface="+mn-ea"/>
                <a:cs typeface="+mn-cs"/>
              </a:rPr>
              <a:t>Living Out of Gratitude to the Savior</a:t>
            </a:r>
          </a:p>
        </p:txBody>
      </p:sp>
      <p:sp>
        <p:nvSpPr>
          <p:cNvPr id="6" name="Text Box 3">
            <a:extLst>
              <a:ext uri="{FF2B5EF4-FFF2-40B4-BE49-F238E27FC236}">
                <a16:creationId xmlns:a16="http://schemas.microsoft.com/office/drawing/2014/main" id="{5C405924-CBF7-5F00-EFCB-BA5EE9D813ED}"/>
              </a:ext>
            </a:extLst>
          </p:cNvPr>
          <p:cNvSpPr txBox="1">
            <a:spLocks noChangeArrowheads="1"/>
          </p:cNvSpPr>
          <p:nvPr/>
        </p:nvSpPr>
        <p:spPr bwMode="auto">
          <a:xfrm>
            <a:off x="609600" y="4003159"/>
            <a:ext cx="640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John 14:6</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“I am the way, and the truth, and the life; no one comes to the Father but through Me.”</a:t>
            </a:r>
            <a:endParaRPr kumimoji="0" lang="en-US" sz="2800" b="1" i="0" u="none" strike="noStrike" kern="1200" cap="none" spc="0" normalizeH="0" baseline="0" noProof="0" dirty="0">
              <a:ln>
                <a:noFill/>
              </a:ln>
              <a:solidFill>
                <a:prstClr val="white"/>
              </a:solidFill>
              <a:effectLst/>
              <a:uLnTx/>
              <a:uFillTx/>
            </a:endParaRPr>
          </a:p>
        </p:txBody>
      </p:sp>
      <p:sp>
        <p:nvSpPr>
          <p:cNvPr id="7" name="TextBox 6">
            <a:extLst>
              <a:ext uri="{FF2B5EF4-FFF2-40B4-BE49-F238E27FC236}">
                <a16:creationId xmlns:a16="http://schemas.microsoft.com/office/drawing/2014/main" id="{310FD916-5FCF-D8CD-5B49-424A62FE0BF5}"/>
              </a:ext>
            </a:extLst>
          </p:cNvPr>
          <p:cNvSpPr txBox="1"/>
          <p:nvPr/>
        </p:nvSpPr>
        <p:spPr>
          <a:xfrm>
            <a:off x="8819857" y="1557313"/>
            <a:ext cx="1890261" cy="369332"/>
          </a:xfrm>
          <a:prstGeom prst="rect">
            <a:avLst/>
          </a:prstGeom>
          <a:noFill/>
        </p:spPr>
        <p:txBody>
          <a:bodyPr wrap="none" rtlCol="0">
            <a:spAutoFit/>
          </a:bodyPr>
          <a:lstStyle/>
          <a:p>
            <a:r>
              <a:rPr lang="en-US" b="1" dirty="0"/>
              <a:t>Philippians 2:10</a:t>
            </a:r>
          </a:p>
        </p:txBody>
      </p:sp>
    </p:spTree>
    <p:extLst>
      <p:ext uri="{BB962C8B-B14F-4D97-AF65-F5344CB8AC3E}">
        <p14:creationId xmlns:p14="http://schemas.microsoft.com/office/powerpoint/2010/main" val="385505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0B5E7-D37E-A65C-68BF-57DFA090F4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176271-3736-FBC0-558D-D245EE10762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3505C92B-5029-ABFB-21CE-5DCDF24BC4B5}"/>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021CF66-9543-7BAA-71D0-8E5EB34EC9A2}"/>
              </a:ext>
            </a:extLst>
          </p:cNvPr>
          <p:cNvSpPr txBox="1">
            <a:spLocks noChangeArrowheads="1"/>
          </p:cNvSpPr>
          <p:nvPr/>
        </p:nvSpPr>
        <p:spPr bwMode="auto">
          <a:xfrm>
            <a:off x="-18586" y="1410194"/>
            <a:ext cx="732263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Jesus has saved us from more than simply dying in this body; he has saved us from captivity to sin, eternal death, and Satan. </a:t>
            </a:r>
          </a:p>
          <a:p>
            <a:pPr marL="568325" lvl="0" indent="-568325" eaLnBrk="1" hangingPunct="1">
              <a:buFont typeface="Wingdings" panose="05000000000000000000" pitchFamily="2" charset="2"/>
              <a:buChar char="v"/>
              <a:defRPr/>
            </a:pPr>
            <a:r>
              <a:rPr lang="en-US" sz="3600" dirty="0">
                <a:solidFill>
                  <a:srgbClr val="FFFFFF"/>
                </a:solidFill>
                <a:latin typeface="Tahoma" pitchFamily="34" charset="0"/>
                <a:ea typeface="Tahoma" pitchFamily="34" charset="0"/>
                <a:cs typeface="Tahoma" pitchFamily="34" charset="0"/>
              </a:rPr>
              <a:t>The Savior of the world does not adapt Himself to the untold religious and philosophical viewpoints of the world</a:t>
            </a:r>
            <a:r>
              <a:rPr kumimoji="0" lang="en-US" sz="3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0BF2E05B-5064-D91B-EE42-39AA297B24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1869366"/>
            <a:ext cx="4876801" cy="4496122"/>
          </a:xfrm>
          <a:prstGeom prst="rect">
            <a:avLst/>
          </a:prstGeom>
        </p:spPr>
      </p:pic>
      <p:sp>
        <p:nvSpPr>
          <p:cNvPr id="4" name="TextBox 3">
            <a:extLst>
              <a:ext uri="{FF2B5EF4-FFF2-40B4-BE49-F238E27FC236}">
                <a16:creationId xmlns:a16="http://schemas.microsoft.com/office/drawing/2014/main" id="{46AA7F7F-1283-165B-155F-0C36EA25C524}"/>
              </a:ext>
            </a:extLst>
          </p:cNvPr>
          <p:cNvSpPr txBox="1"/>
          <p:nvPr/>
        </p:nvSpPr>
        <p:spPr>
          <a:xfrm>
            <a:off x="-18586" y="279065"/>
            <a:ext cx="12210586" cy="85764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all" spc="0" normalizeH="0" baseline="0" noProof="0" dirty="0">
                <a:ln>
                  <a:noFill/>
                </a:ln>
                <a:solidFill>
                  <a:prstClr val="white"/>
                </a:solidFill>
                <a:effectLst/>
                <a:uLnTx/>
                <a:uFillTx/>
                <a:latin typeface="Century Gothic" panose="020B0502020202020204"/>
                <a:ea typeface="+mn-ea"/>
                <a:cs typeface="+mn-cs"/>
              </a:rPr>
              <a:t>Living Out of Gratitude to the Savior</a:t>
            </a:r>
          </a:p>
        </p:txBody>
      </p:sp>
      <p:sp>
        <p:nvSpPr>
          <p:cNvPr id="6" name="TextBox 5">
            <a:extLst>
              <a:ext uri="{FF2B5EF4-FFF2-40B4-BE49-F238E27FC236}">
                <a16:creationId xmlns:a16="http://schemas.microsoft.com/office/drawing/2014/main" id="{7B846BD3-DDA1-F562-B83D-CD2149CA2E84}"/>
              </a:ext>
            </a:extLst>
          </p:cNvPr>
          <p:cNvSpPr txBox="1"/>
          <p:nvPr/>
        </p:nvSpPr>
        <p:spPr>
          <a:xfrm>
            <a:off x="8819857" y="1557313"/>
            <a:ext cx="1890261" cy="369332"/>
          </a:xfrm>
          <a:prstGeom prst="rect">
            <a:avLst/>
          </a:prstGeom>
          <a:noFill/>
        </p:spPr>
        <p:txBody>
          <a:bodyPr wrap="none" rtlCol="0">
            <a:spAutoFit/>
          </a:bodyPr>
          <a:lstStyle/>
          <a:p>
            <a:r>
              <a:rPr lang="en-US" b="1" dirty="0"/>
              <a:t>Philippians 2:10</a:t>
            </a:r>
          </a:p>
        </p:txBody>
      </p:sp>
    </p:spTree>
    <p:extLst>
      <p:ext uri="{BB962C8B-B14F-4D97-AF65-F5344CB8AC3E}">
        <p14:creationId xmlns:p14="http://schemas.microsoft.com/office/powerpoint/2010/main" val="40236151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8650F-1538-C0C4-D58C-3075DA1611E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9024E8-3676-C101-CA8C-398A0256961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82E4E440-25BC-F486-92BA-1597786EAA6B}"/>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
        <p:nvSpPr>
          <p:cNvPr id="5" name="TextBox 4">
            <a:extLst>
              <a:ext uri="{FF2B5EF4-FFF2-40B4-BE49-F238E27FC236}">
                <a16:creationId xmlns:a16="http://schemas.microsoft.com/office/drawing/2014/main" id="{57F30612-2861-07F5-7870-63BFA5E2E9DD}"/>
              </a:ext>
            </a:extLst>
          </p:cNvPr>
          <p:cNvSpPr txBox="1">
            <a:spLocks noChangeArrowheads="1"/>
          </p:cNvSpPr>
          <p:nvPr/>
        </p:nvSpPr>
        <p:spPr bwMode="auto">
          <a:xfrm>
            <a:off x="33455" y="1415770"/>
            <a:ext cx="72817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All of our beliefs, actions, and ideas (no matter how popular they may be in the world) must be laid down before Him. </a:t>
            </a:r>
            <a:r>
              <a:rPr lang="en-US" sz="2800" i="1" dirty="0">
                <a:solidFill>
                  <a:srgbClr val="FFFFFF"/>
                </a:solidFill>
                <a:latin typeface="Tahoma" pitchFamily="34" charset="0"/>
                <a:ea typeface="Tahoma" pitchFamily="34" charset="0"/>
                <a:cs typeface="Tahoma" pitchFamily="34" charset="0"/>
              </a:rPr>
              <a:t>We submit entirely to Him!</a:t>
            </a:r>
            <a:endParaRPr kumimoji="0" lang="en-US" sz="2800" b="0" i="1"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15C5E546-37C6-33C1-DFD1-AB03EEC469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1869366"/>
            <a:ext cx="4876801" cy="4496122"/>
          </a:xfrm>
          <a:prstGeom prst="rect">
            <a:avLst/>
          </a:prstGeom>
        </p:spPr>
      </p:pic>
      <p:sp>
        <p:nvSpPr>
          <p:cNvPr id="4" name="TextBox 3">
            <a:extLst>
              <a:ext uri="{FF2B5EF4-FFF2-40B4-BE49-F238E27FC236}">
                <a16:creationId xmlns:a16="http://schemas.microsoft.com/office/drawing/2014/main" id="{D92192CB-84D4-C43C-7881-9D54915940D9}"/>
              </a:ext>
            </a:extLst>
          </p:cNvPr>
          <p:cNvSpPr txBox="1"/>
          <p:nvPr/>
        </p:nvSpPr>
        <p:spPr>
          <a:xfrm>
            <a:off x="-18586" y="279065"/>
            <a:ext cx="12210586" cy="85764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1" u="none" strike="noStrike" kern="1200" cap="all" spc="0" normalizeH="0" baseline="0" noProof="0" dirty="0">
                <a:ln>
                  <a:noFill/>
                </a:ln>
                <a:solidFill>
                  <a:prstClr val="white"/>
                </a:solidFill>
                <a:effectLst/>
                <a:uLnTx/>
                <a:uFillTx/>
                <a:latin typeface="Century Gothic" panose="020B0502020202020204"/>
                <a:ea typeface="+mn-ea"/>
                <a:cs typeface="+mn-cs"/>
              </a:rPr>
              <a:t>Living Out of Gratitude to the Savior</a:t>
            </a:r>
          </a:p>
        </p:txBody>
      </p:sp>
      <p:sp>
        <p:nvSpPr>
          <p:cNvPr id="6" name="Text Box 3">
            <a:extLst>
              <a:ext uri="{FF2B5EF4-FFF2-40B4-BE49-F238E27FC236}">
                <a16:creationId xmlns:a16="http://schemas.microsoft.com/office/drawing/2014/main" id="{4750082B-C084-E029-01E9-A730ACD447DF}"/>
              </a:ext>
            </a:extLst>
          </p:cNvPr>
          <p:cNvSpPr txBox="1">
            <a:spLocks noChangeArrowheads="1"/>
          </p:cNvSpPr>
          <p:nvPr/>
        </p:nvSpPr>
        <p:spPr bwMode="auto">
          <a:xfrm>
            <a:off x="33453" y="3209486"/>
            <a:ext cx="728174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0"/>
              </a:spcBef>
              <a:spcAft>
                <a:spcPct val="0"/>
              </a:spcAft>
              <a:defRPr/>
            </a:pPr>
            <a:r>
              <a:rPr lang="en-US" sz="2800" b="1" dirty="0">
                <a:solidFill>
                  <a:srgbClr val="FFFF00"/>
                </a:solidFill>
              </a:rPr>
              <a:t>Romans 8:28-30</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b="1" dirty="0">
                <a:solidFill>
                  <a:prstClr val="white"/>
                </a:solidFill>
              </a:rPr>
              <a:t>And we know that God causes all things to work together for good to those who love God, to those who are called according to His purpose. </a:t>
            </a:r>
          </a:p>
          <a:p>
            <a:pPr marL="0" lvl="0" indent="0" eaLnBrk="1" fontAlgn="base" hangingPunct="1">
              <a:spcBef>
                <a:spcPct val="0"/>
              </a:spcBef>
              <a:spcAft>
                <a:spcPct val="0"/>
              </a:spcAft>
              <a:buClr>
                <a:srgbClr val="9EC544">
                  <a:lumMod val="40000"/>
                  <a:lumOff val="60000"/>
                </a:srgbClr>
              </a:buClr>
              <a:defRPr/>
            </a:pPr>
            <a:r>
              <a:rPr lang="en-US" b="1" dirty="0">
                <a:solidFill>
                  <a:prstClr val="white"/>
                </a:solidFill>
              </a:rPr>
              <a:t>For those whom He foreknew, He also predestined to </a:t>
            </a:r>
            <a:r>
              <a:rPr lang="en-US" b="1" dirty="0">
                <a:solidFill>
                  <a:schemeClr val="bg1"/>
                </a:solidFill>
                <a:highlight>
                  <a:srgbClr val="00FFFF"/>
                </a:highlight>
              </a:rPr>
              <a:t>become conformed to the image of His Son</a:t>
            </a:r>
            <a:r>
              <a:rPr lang="en-US" b="1" dirty="0">
                <a:solidFill>
                  <a:prstClr val="white"/>
                </a:solidFill>
              </a:rPr>
              <a:t>, so that He would be the firstborn among many brethren; </a:t>
            </a:r>
          </a:p>
          <a:p>
            <a:pPr marL="0" lvl="0" indent="0" eaLnBrk="1" fontAlgn="base" hangingPunct="1">
              <a:spcBef>
                <a:spcPct val="0"/>
              </a:spcBef>
              <a:spcAft>
                <a:spcPct val="0"/>
              </a:spcAft>
              <a:buClr>
                <a:srgbClr val="9EC544">
                  <a:lumMod val="40000"/>
                  <a:lumOff val="60000"/>
                </a:srgbClr>
              </a:buClr>
              <a:defRPr/>
            </a:pPr>
            <a:r>
              <a:rPr lang="en-US" b="1" dirty="0">
                <a:solidFill>
                  <a:prstClr val="white"/>
                </a:solidFill>
              </a:rPr>
              <a:t>and these whom He predestined, He also called; and these whom He called, He also justified; and these whom He justified, He also glorified.</a:t>
            </a:r>
            <a:r>
              <a:rPr kumimoji="0" lang="en-US" b="1" i="0" u="none" strike="noStrike" kern="1200" cap="none" spc="0" normalizeH="0" baseline="0" noProof="0" dirty="0">
                <a:ln>
                  <a:noFill/>
                </a:ln>
                <a:solidFill>
                  <a:prstClr val="white"/>
                </a:solidFill>
                <a:effectLst/>
                <a:uLnTx/>
                <a:uFillTx/>
              </a:rPr>
              <a:t>”</a:t>
            </a:r>
          </a:p>
        </p:txBody>
      </p:sp>
      <p:sp>
        <p:nvSpPr>
          <p:cNvPr id="7" name="TextBox 6">
            <a:extLst>
              <a:ext uri="{FF2B5EF4-FFF2-40B4-BE49-F238E27FC236}">
                <a16:creationId xmlns:a16="http://schemas.microsoft.com/office/drawing/2014/main" id="{E6BF1629-308A-AC9E-69B3-15C6E5069B15}"/>
              </a:ext>
            </a:extLst>
          </p:cNvPr>
          <p:cNvSpPr txBox="1"/>
          <p:nvPr/>
        </p:nvSpPr>
        <p:spPr>
          <a:xfrm>
            <a:off x="8819857" y="1557313"/>
            <a:ext cx="1890261" cy="369332"/>
          </a:xfrm>
          <a:prstGeom prst="rect">
            <a:avLst/>
          </a:prstGeom>
          <a:noFill/>
        </p:spPr>
        <p:txBody>
          <a:bodyPr wrap="none" rtlCol="0">
            <a:spAutoFit/>
          </a:bodyPr>
          <a:lstStyle/>
          <a:p>
            <a:r>
              <a:rPr lang="en-US" b="1" dirty="0"/>
              <a:t>Philippians 2:10</a:t>
            </a:r>
          </a:p>
        </p:txBody>
      </p:sp>
    </p:spTree>
    <p:extLst>
      <p:ext uri="{BB962C8B-B14F-4D97-AF65-F5344CB8AC3E}">
        <p14:creationId xmlns:p14="http://schemas.microsoft.com/office/powerpoint/2010/main" val="15076003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1" y="1707554"/>
            <a:ext cx="830579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6000" dirty="0">
                <a:solidFill>
                  <a:srgbClr val="FFFFFF"/>
                </a:solidFill>
                <a:latin typeface="Tahoma" pitchFamily="34" charset="0"/>
                <a:ea typeface="Tahoma" pitchFamily="34" charset="0"/>
                <a:cs typeface="Tahoma" pitchFamily="34" charset="0"/>
              </a:rPr>
              <a:t>We show our gratitude to Jesus by obeying Him! </a:t>
            </a:r>
          </a:p>
          <a:p>
            <a:pPr lvl="0" algn="ctr" eaLnBrk="1" hangingPunct="1">
              <a:defRPr/>
            </a:pPr>
            <a:r>
              <a:rPr kumimoji="0" lang="en-US" sz="40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(Unbelievers become believers; Believers</a:t>
            </a:r>
            <a:r>
              <a:rPr kumimoji="0" lang="en-US" sz="4000" b="0" i="0" u="none" strike="noStrike" kern="1200" cap="none" spc="0" normalizeH="0" noProof="0" dirty="0">
                <a:ln>
                  <a:noFill/>
                </a:ln>
                <a:solidFill>
                  <a:srgbClr val="FFFFFF"/>
                </a:solidFill>
                <a:effectLst/>
                <a:uLnTx/>
                <a:uFillTx/>
                <a:latin typeface="Tahoma" pitchFamily="34" charset="0"/>
                <a:ea typeface="Tahoma" pitchFamily="34" charset="0"/>
                <a:cs typeface="Tahoma" pitchFamily="34" charset="0"/>
              </a:rPr>
              <a:t> stay faithful)</a:t>
            </a:r>
            <a:endParaRPr kumimoji="0" lang="en-US" sz="4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05800" y="784480"/>
            <a:ext cx="3657600" cy="5785130"/>
          </a:xfrm>
          <a:prstGeom prst="rect">
            <a:avLst/>
          </a:prstGeom>
        </p:spPr>
      </p:pic>
    </p:spTree>
    <p:extLst>
      <p:ext uri="{BB962C8B-B14F-4D97-AF65-F5344CB8AC3E}">
        <p14:creationId xmlns:p14="http://schemas.microsoft.com/office/powerpoint/2010/main" val="2996024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1CEF-6CB2-8878-EF49-A46FB896DB07}"/>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B4EEC029-9765-75A9-E861-7B1BDA02F9B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67456D46-87BB-E2AA-6C85-3FAB7191C7B0}"/>
              </a:ext>
            </a:extLst>
          </p:cNvPr>
          <p:cNvSpPr txBox="1">
            <a:spLocks noChangeArrowheads="1"/>
          </p:cNvSpPr>
          <p:nvPr/>
        </p:nvSpPr>
        <p:spPr bwMode="auto">
          <a:xfrm>
            <a:off x="0" y="1299240"/>
            <a:ext cx="12222145" cy="5016758"/>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2743200" marR="0" lvl="0" indent="-2743200" algn="l" defTabSz="914400" rtl="0" eaLnBrk="1" fontAlgn="base" latinLnBrk="0" hangingPunct="1">
              <a:lnSpc>
                <a:spcPct val="100000"/>
              </a:lnSpc>
              <a:spcBef>
                <a:spcPct val="0"/>
              </a:spcBef>
              <a:spcAft>
                <a:spcPct val="0"/>
              </a:spcAft>
              <a:buClrTx/>
              <a:buSzTx/>
              <a:buFontTx/>
              <a:buNone/>
              <a:tabLst/>
              <a:defRPr/>
            </a:pPr>
            <a:r>
              <a:rPr kumimoji="0" lang="en-US" altLang="en-US" sz="400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Luke 9:22  </a:t>
            </a:r>
            <a:r>
              <a:rPr lang="en-US" altLang="en-US" sz="4000" b="0" dirty="0">
                <a:solidFill>
                  <a:srgbClr val="000000"/>
                </a:solidFill>
              </a:rPr>
              <a:t>“</a:t>
            </a: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 Son of Man must suffer many things and be rejected by the elders and chief priests and scribes, and be killed and be raised up on the third day.” </a:t>
            </a:r>
          </a:p>
          <a:p>
            <a:pPr marL="1204913" marR="0" lvl="0" indent="-1204913"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a:p>
            <a:pPr marL="3200400" marR="0" lvl="0" indent="-3200400" algn="l" defTabSz="914400" rtl="0" eaLnBrk="1" fontAlgn="base" latinLnBrk="0" hangingPunct="1">
              <a:lnSpc>
                <a:spcPct val="100000"/>
              </a:lnSpc>
              <a:spcBef>
                <a:spcPct val="0"/>
              </a:spcBef>
              <a:spcAft>
                <a:spcPct val="0"/>
              </a:spcAft>
              <a:buClrTx/>
              <a:buSzTx/>
              <a:buFontTx/>
              <a:buNone/>
              <a:tabLst/>
              <a:defRPr/>
            </a:pPr>
            <a:r>
              <a:rPr kumimoji="0" lang="en-US" altLang="en-US" sz="400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Mark 10:45  </a:t>
            </a: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even the Son of Man did not come to be served, but to serve, and to give His life a ransom for many.”</a:t>
            </a:r>
          </a:p>
        </p:txBody>
      </p:sp>
      <p:sp>
        <p:nvSpPr>
          <p:cNvPr id="5" name="Rectangle 2">
            <a:extLst>
              <a:ext uri="{FF2B5EF4-FFF2-40B4-BE49-F238E27FC236}">
                <a16:creationId xmlns:a16="http://schemas.microsoft.com/office/drawing/2014/main" id="{189CE041-9E35-B267-6822-F9CF806B5D83}"/>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Luke 9:22; Mark 10:45</a:t>
            </a:r>
          </a:p>
        </p:txBody>
      </p:sp>
      <p:sp>
        <p:nvSpPr>
          <p:cNvPr id="2" name="Footer Placeholder 1">
            <a:extLst>
              <a:ext uri="{FF2B5EF4-FFF2-40B4-BE49-F238E27FC236}">
                <a16:creationId xmlns:a16="http://schemas.microsoft.com/office/drawing/2014/main" id="{B679455F-C91D-439D-A254-E4A4E721F933}"/>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Savior Of The World</a:t>
            </a:r>
          </a:p>
        </p:txBody>
      </p:sp>
    </p:spTree>
    <p:extLst>
      <p:ext uri="{BB962C8B-B14F-4D97-AF65-F5344CB8AC3E}">
        <p14:creationId xmlns:p14="http://schemas.microsoft.com/office/powerpoint/2010/main" val="1604973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9A00-E970-3D01-7334-117054AB76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834352-EAD0-11A5-ED4E-40F465B93204}"/>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82E79AC1-3C53-02CA-F7F0-423AE28C4C82}"/>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B96D06E-B7A6-29F6-9739-A2F858924068}"/>
              </a:ext>
            </a:extLst>
          </p:cNvPr>
          <p:cNvSpPr txBox="1">
            <a:spLocks noChangeArrowheads="1"/>
          </p:cNvSpPr>
          <p:nvPr/>
        </p:nvSpPr>
        <p:spPr bwMode="auto">
          <a:xfrm>
            <a:off x="-7434" y="1584444"/>
            <a:ext cx="806658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This is the great message of the Joseph story: </a:t>
            </a:r>
          </a:p>
          <a:p>
            <a:pPr marL="1200150" lvl="1" indent="-457200" eaLnBrk="1" hangingPunct="1">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A world-wide catastrophic famine was coming, and God appointed a savior. </a:t>
            </a:r>
          </a:p>
          <a:p>
            <a:pPr marL="1200150" lvl="1" indent="-457200" eaLnBrk="1" hangingPunct="1">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By two dreams God showed seventeen-year-old Joseph—and his family—that he was the one</a:t>
            </a:r>
            <a:r>
              <a:rPr kumimoji="0" lang="en-US" sz="3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219EAC67-AA2C-B0DF-1D30-BFD0CFABB7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4345" y="990599"/>
            <a:ext cx="3969895" cy="5502275"/>
          </a:xfrm>
          <a:prstGeom prst="rect">
            <a:avLst/>
          </a:prstGeom>
        </p:spPr>
      </p:pic>
    </p:spTree>
    <p:extLst>
      <p:ext uri="{BB962C8B-B14F-4D97-AF65-F5344CB8AC3E}">
        <p14:creationId xmlns:p14="http://schemas.microsoft.com/office/powerpoint/2010/main" val="2453318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806658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This is the great message of the gospel: </a:t>
            </a:r>
            <a:endPar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1200150" lvl="1" indent="-457200" eaLnBrk="1" hangingPunct="1">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By one man, Adam, sin entered the world (Romans 5:12-21) and throughout the message of the prophets God showed His people – and the world – that He appointed a Savior, Jesus, (Acts 3:19-24) who would be the cure for sin so that men may not die but have eternal life (Romans 5:12-21)</a:t>
            </a:r>
            <a:r>
              <a:rPr kumimoji="0" lang="en-US" sz="3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521FAAE6-31A2-2F0D-5895-1DAFEBE482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4345" y="2087614"/>
            <a:ext cx="3969895" cy="3308245"/>
          </a:xfrm>
          <a:prstGeom prst="rect">
            <a:avLst/>
          </a:prstGeom>
        </p:spPr>
      </p:pic>
    </p:spTree>
    <p:extLst>
      <p:ext uri="{BB962C8B-B14F-4D97-AF65-F5344CB8AC3E}">
        <p14:creationId xmlns:p14="http://schemas.microsoft.com/office/powerpoint/2010/main" val="2999444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0B3DA013-4AFA-833E-30C8-1A3838004B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68" y="1679028"/>
            <a:ext cx="4633332" cy="4633332"/>
          </a:xfrm>
          <a:prstGeom prst="rect">
            <a:avLst/>
          </a:prstGeom>
        </p:spPr>
      </p:pic>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66418" y="1679028"/>
            <a:ext cx="4810716" cy="4810716"/>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1905000" y="4114800"/>
            <a:ext cx="8382000" cy="17543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3600" b="1" dirty="0">
                <a:solidFill>
                  <a:prstClr val="white"/>
                </a:solidFill>
              </a:rPr>
              <a:t>Let’s look into the Old Testament to see Jesus and focus our eyes and hearts on our Savior</a:t>
            </a: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435113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01C3A6-F556-77A3-D674-AC3817BF67B8}"/>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F338E49A-6E99-812D-6B39-D1C45FD9CF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id="{160EFA24-DADA-57EB-AA9E-3BAFEBE68E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a:extLst>
              <a:ext uri="{FF2B5EF4-FFF2-40B4-BE49-F238E27FC236}">
                <a16:creationId xmlns:a16="http://schemas.microsoft.com/office/drawing/2014/main" id="{77A63D23-6A7F-A66D-C825-A5818E353758}"/>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l="12887" r="12887"/>
          <a:stretch/>
        </p:blipFill>
        <p:spPr>
          <a:xfrm>
            <a:off x="6086727" y="14014"/>
            <a:ext cx="6095980" cy="6843986"/>
          </a:xfrm>
          <a:prstGeom prst="rect">
            <a:avLst/>
          </a:prstGeom>
        </p:spPr>
      </p:pic>
      <p:pic>
        <p:nvPicPr>
          <p:cNvPr id="5" name="Picture 4">
            <a:extLst>
              <a:ext uri="{FF2B5EF4-FFF2-40B4-BE49-F238E27FC236}">
                <a16:creationId xmlns:a16="http://schemas.microsoft.com/office/drawing/2014/main" id="{A77496F3-8E36-FE67-4022-BF8EB11B8C46}"/>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t="9416" b="9416"/>
          <a:stretch/>
        </p:blipFill>
        <p:spPr>
          <a:xfrm>
            <a:off x="9293" y="14014"/>
            <a:ext cx="6096000" cy="6857990"/>
          </a:xfrm>
          <a:prstGeom prst="rect">
            <a:avLst/>
          </a:prstGeom>
        </p:spPr>
      </p:pic>
      <p:sp>
        <p:nvSpPr>
          <p:cNvPr id="3" name="TextBox 2">
            <a:extLst>
              <a:ext uri="{FF2B5EF4-FFF2-40B4-BE49-F238E27FC236}">
                <a16:creationId xmlns:a16="http://schemas.microsoft.com/office/drawing/2014/main" id="{5260B134-B584-7811-0077-092246A41B21}"/>
              </a:ext>
            </a:extLst>
          </p:cNvPr>
          <p:cNvSpPr txBox="1"/>
          <p:nvPr/>
        </p:nvSpPr>
        <p:spPr>
          <a:xfrm>
            <a:off x="-18565" y="4171315"/>
            <a:ext cx="12191999" cy="182509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all" spc="0" normalizeH="0" baseline="0" noProof="0" dirty="0">
                <a:ln>
                  <a:solidFill>
                    <a:sysClr val="windowText" lastClr="000000"/>
                  </a:solidFill>
                </a:ln>
                <a:solidFill>
                  <a:prstClr val="white"/>
                </a:solidFill>
                <a:effectLst/>
                <a:uLnTx/>
                <a:uFillTx/>
                <a:latin typeface="Century Gothic" panose="020B0502020202020204"/>
                <a:ea typeface="+mn-ea"/>
                <a:cs typeface="+mn-cs"/>
              </a:rPr>
              <a:t>Joseph &amp; Jesus: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all" spc="0" normalizeH="0" baseline="0" noProof="0" dirty="0">
                <a:ln>
                  <a:solidFill>
                    <a:sysClr val="windowText" lastClr="000000"/>
                  </a:solidFill>
                </a:ln>
                <a:solidFill>
                  <a:prstClr val="white"/>
                </a:solidFill>
                <a:effectLst/>
                <a:uLnTx/>
                <a:uFillTx/>
                <a:latin typeface="Century Gothic" panose="020B0502020202020204"/>
                <a:ea typeface="+mn-ea"/>
                <a:cs typeface="+mn-cs"/>
              </a:rPr>
              <a:t>Subject to God’s Plan</a:t>
            </a:r>
          </a:p>
        </p:txBody>
      </p:sp>
      <p:sp>
        <p:nvSpPr>
          <p:cNvPr id="2" name="Footer Placeholder 1">
            <a:extLst>
              <a:ext uri="{FF2B5EF4-FFF2-40B4-BE49-F238E27FC236}">
                <a16:creationId xmlns:a16="http://schemas.microsoft.com/office/drawing/2014/main" id="{6CF38E7A-F39D-48CD-763A-C4A3539E4144}"/>
              </a:ext>
            </a:extLst>
          </p:cNvPr>
          <p:cNvSpPr>
            <a:spLocks noGrp="1"/>
          </p:cNvSpPr>
          <p:nvPr>
            <p:ph type="ftr" sz="quarter" idx="11"/>
          </p:nvPr>
        </p:nvSpPr>
        <p:spPr>
          <a:xfrm>
            <a:off x="18585" y="6499877"/>
            <a:ext cx="607741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Savior Of The World</a:t>
            </a:r>
          </a:p>
        </p:txBody>
      </p:sp>
    </p:spTree>
    <p:extLst>
      <p:ext uri="{BB962C8B-B14F-4D97-AF65-F5344CB8AC3E}">
        <p14:creationId xmlns:p14="http://schemas.microsoft.com/office/powerpoint/2010/main" val="3805155885"/>
      </p:ext>
    </p:extLst>
  </p:cSld>
  <p:clrMapOvr>
    <a:masterClrMapping/>
  </p:clrMapOvr>
  <p:transition spd="slow">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0BFD-6340-C6FB-0C29-9B4A465298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78057BA-CDF1-4173-5D30-7DE7DCC982F1}"/>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3588" r="13588"/>
          <a:stretch/>
        </p:blipFill>
        <p:spPr>
          <a:xfrm>
            <a:off x="6201851" y="14014"/>
            <a:ext cx="5980855" cy="6843986"/>
          </a:xfrm>
          <a:prstGeom prst="rect">
            <a:avLst/>
          </a:prstGeom>
        </p:spPr>
      </p:pic>
      <p:pic>
        <p:nvPicPr>
          <p:cNvPr id="3" name="Picture 2">
            <a:extLst>
              <a:ext uri="{FF2B5EF4-FFF2-40B4-BE49-F238E27FC236}">
                <a16:creationId xmlns:a16="http://schemas.microsoft.com/office/drawing/2014/main" id="{A4D377DB-9903-86A0-1A66-B9AD265D6860}"/>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10232" b="10232"/>
          <a:stretch/>
        </p:blipFill>
        <p:spPr>
          <a:xfrm>
            <a:off x="9293" y="14014"/>
            <a:ext cx="6221138" cy="6857990"/>
          </a:xfrm>
          <a:prstGeom prst="rect">
            <a:avLst/>
          </a:prstGeom>
        </p:spPr>
      </p:pic>
      <p:sp>
        <p:nvSpPr>
          <p:cNvPr id="2" name="Footer Placeholder 1">
            <a:extLst>
              <a:ext uri="{FF2B5EF4-FFF2-40B4-BE49-F238E27FC236}">
                <a16:creationId xmlns:a16="http://schemas.microsoft.com/office/drawing/2014/main" id="{AF34269A-D354-76FD-AC6D-1C2AF0BBD043}"/>
              </a:ext>
            </a:extLst>
          </p:cNvPr>
          <p:cNvSpPr>
            <a:spLocks noGrp="1"/>
          </p:cNvSpPr>
          <p:nvPr>
            <p:ph type="ftr" sz="quarter" idx="11"/>
          </p:nvPr>
        </p:nvSpPr>
        <p:spPr>
          <a:xfrm>
            <a:off x="-1860" y="-27399"/>
            <a:ext cx="620051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1F6C8350-D1C3-06F3-7BBD-2F40D1A164BE}"/>
              </a:ext>
            </a:extLst>
          </p:cNvPr>
          <p:cNvSpPr txBox="1"/>
          <p:nvPr/>
        </p:nvSpPr>
        <p:spPr>
          <a:xfrm>
            <a:off x="-14753" y="14014"/>
            <a:ext cx="6208775"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BAF85FCF-C466-FE39-F883-BC8189452EDF}"/>
              </a:ext>
            </a:extLst>
          </p:cNvPr>
          <p:cNvSpPr txBox="1"/>
          <p:nvPr/>
        </p:nvSpPr>
        <p:spPr>
          <a:xfrm>
            <a:off x="6189734" y="0"/>
            <a:ext cx="5986850"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8" name="Table 6">
            <a:extLst>
              <a:ext uri="{FF2B5EF4-FFF2-40B4-BE49-F238E27FC236}">
                <a16:creationId xmlns:a16="http://schemas.microsoft.com/office/drawing/2014/main" id="{7D3AD7C2-C16D-9D8E-5521-0F5BF3D4B5BF}"/>
              </a:ext>
            </a:extLst>
          </p:cNvPr>
          <p:cNvGraphicFramePr>
            <a:graphicFrameLocks noGrp="1"/>
          </p:cNvGraphicFramePr>
          <p:nvPr>
            <p:extLst>
              <p:ext uri="{D42A27DB-BD31-4B8C-83A1-F6EECF244321}">
                <p14:modId xmlns:p14="http://schemas.microsoft.com/office/powerpoint/2010/main" val="2143506748"/>
              </p:ext>
            </p:extLst>
          </p:nvPr>
        </p:nvGraphicFramePr>
        <p:xfrm>
          <a:off x="-6631" y="14017"/>
          <a:ext cx="6217378" cy="3831620"/>
        </p:xfrm>
        <a:graphic>
          <a:graphicData uri="http://schemas.openxmlformats.org/drawingml/2006/table">
            <a:tbl>
              <a:tblPr firstRow="1" bandRow="1">
                <a:tableStyleId>{5940675A-B579-460E-94D1-54222C63F5DA}</a:tableStyleId>
              </a:tblPr>
              <a:tblGrid>
                <a:gridCol w="3398186">
                  <a:extLst>
                    <a:ext uri="{9D8B030D-6E8A-4147-A177-3AD203B41FA5}">
                      <a16:colId xmlns:a16="http://schemas.microsoft.com/office/drawing/2014/main" val="424853786"/>
                    </a:ext>
                  </a:extLst>
                </a:gridCol>
                <a:gridCol w="2819192">
                  <a:extLst>
                    <a:ext uri="{9D8B030D-6E8A-4147-A177-3AD203B41FA5}">
                      <a16:colId xmlns:a16="http://schemas.microsoft.com/office/drawing/2014/main" val="448009679"/>
                    </a:ext>
                  </a:extLst>
                </a:gridCol>
              </a:tblGrid>
              <a:tr h="619140">
                <a:tc gridSpan="2">
                  <a:txBody>
                    <a:bodyPr/>
                    <a:lstStyle/>
                    <a:p>
                      <a:pPr algn="ctr"/>
                      <a:r>
                        <a:rPr lang="en-US" sz="3600" b="1" dirty="0">
                          <a:latin typeface="Arial" panose="020B0604020202020204" pitchFamily="34" charset="0"/>
                          <a:cs typeface="Arial" panose="020B0604020202020204" pitchFamily="34" charset="0"/>
                        </a:rPr>
                        <a:t>Joseph</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556744">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Especially loved by his father</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37:3</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60390805"/>
                  </a:ext>
                </a:extLst>
              </a:tr>
              <a:tr h="340060">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Predicted to be a ruler</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Genesis 37:5-11</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41709506"/>
                  </a:ext>
                </a:extLst>
              </a:tr>
              <a:tr h="675426">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Disbelieved by his brothers </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Genesis 37:8</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348347593"/>
                  </a:ext>
                </a:extLst>
              </a:tr>
              <a:tr h="478427">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Plotted against</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37:18-20</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31510504"/>
                  </a:ext>
                </a:extLst>
              </a:tr>
              <a:tr h="478427">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Stripped of his garment</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37:23</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303116527"/>
                  </a:ext>
                </a:extLst>
              </a:tr>
              <a:tr h="556744">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Sold for price of a slave (20 shekels of silver)</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37:28</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229048840"/>
                  </a:ext>
                </a:extLst>
              </a:tr>
            </a:tbl>
          </a:graphicData>
        </a:graphic>
      </p:graphicFrame>
      <p:graphicFrame>
        <p:nvGraphicFramePr>
          <p:cNvPr id="11" name="Table 6">
            <a:extLst>
              <a:ext uri="{FF2B5EF4-FFF2-40B4-BE49-F238E27FC236}">
                <a16:creationId xmlns:a16="http://schemas.microsoft.com/office/drawing/2014/main" id="{5563A7AA-011F-F9EC-3B5D-D8D8964FF4D7}"/>
              </a:ext>
            </a:extLst>
          </p:cNvPr>
          <p:cNvGraphicFramePr>
            <a:graphicFrameLocks noGrp="1"/>
          </p:cNvGraphicFramePr>
          <p:nvPr>
            <p:extLst>
              <p:ext uri="{D42A27DB-BD31-4B8C-83A1-F6EECF244321}">
                <p14:modId xmlns:p14="http://schemas.microsoft.com/office/powerpoint/2010/main" val="2991947789"/>
              </p:ext>
            </p:extLst>
          </p:nvPr>
        </p:nvGraphicFramePr>
        <p:xfrm>
          <a:off x="6203424" y="14015"/>
          <a:ext cx="5980989" cy="3872185"/>
        </p:xfrm>
        <a:graphic>
          <a:graphicData uri="http://schemas.openxmlformats.org/drawingml/2006/table">
            <a:tbl>
              <a:tblPr firstRow="1" bandRow="1">
                <a:tableStyleId>{5940675A-B579-460E-94D1-54222C63F5DA}</a:tableStyleId>
              </a:tblPr>
              <a:tblGrid>
                <a:gridCol w="3489697">
                  <a:extLst>
                    <a:ext uri="{9D8B030D-6E8A-4147-A177-3AD203B41FA5}">
                      <a16:colId xmlns:a16="http://schemas.microsoft.com/office/drawing/2014/main" val="424853786"/>
                    </a:ext>
                  </a:extLst>
                </a:gridCol>
                <a:gridCol w="2491292">
                  <a:extLst>
                    <a:ext uri="{9D8B030D-6E8A-4147-A177-3AD203B41FA5}">
                      <a16:colId xmlns:a16="http://schemas.microsoft.com/office/drawing/2014/main" val="448009679"/>
                    </a:ext>
                  </a:extLst>
                </a:gridCol>
              </a:tblGrid>
              <a:tr h="614408">
                <a:tc gridSpan="2">
                  <a:txBody>
                    <a:bodyPr/>
                    <a:lstStyle/>
                    <a:p>
                      <a:pPr algn="ctr"/>
                      <a:r>
                        <a:rPr lang="en-US" sz="3600" b="1" dirty="0">
                          <a:latin typeface="Arial" panose="020B0604020202020204" pitchFamily="34" charset="0"/>
                          <a:cs typeface="Arial" panose="020B0604020202020204" pitchFamily="34" charset="0"/>
                        </a:rPr>
                        <a:t>Jesus</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585151">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Especially loved by His Father</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Matthew 3:17</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60390805"/>
                  </a:ext>
                </a:extLst>
              </a:tr>
              <a:tr h="292575">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Predicted to be the Ruler</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Luke 1:31-33</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41709506"/>
                  </a:ext>
                </a:extLst>
              </a:tr>
              <a:tr h="585151">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Disbelieved by his brothers</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John 7:1-5</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348347593"/>
                  </a:ext>
                </a:extLst>
              </a:tr>
              <a:tr h="565105">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Plotted against</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Matthew 26:1-16</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31510504"/>
                  </a:ext>
                </a:extLst>
              </a:tr>
              <a:tr h="457200">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Stripped of His garments</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Matthew 27:35</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303116527"/>
                  </a:ext>
                </a:extLst>
              </a:tr>
              <a:tr h="685800">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Sold for price of a slave (30 pieces of silver)</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Matthew 26:15</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229048840"/>
                  </a:ext>
                </a:extLst>
              </a:tr>
            </a:tbl>
          </a:graphicData>
        </a:graphic>
      </p:graphicFrame>
      <p:graphicFrame>
        <p:nvGraphicFramePr>
          <p:cNvPr id="7" name="Table 6">
            <a:extLst>
              <a:ext uri="{FF2B5EF4-FFF2-40B4-BE49-F238E27FC236}">
                <a16:creationId xmlns:a16="http://schemas.microsoft.com/office/drawing/2014/main" id="{999579A6-79C6-CB93-7F74-A357EFE4984F}"/>
              </a:ext>
            </a:extLst>
          </p:cNvPr>
          <p:cNvGraphicFramePr>
            <a:graphicFrameLocks noGrp="1"/>
          </p:cNvGraphicFramePr>
          <p:nvPr>
            <p:extLst>
              <p:ext uri="{D42A27DB-BD31-4B8C-83A1-F6EECF244321}">
                <p14:modId xmlns:p14="http://schemas.microsoft.com/office/powerpoint/2010/main" val="329410354"/>
              </p:ext>
            </p:extLst>
          </p:nvPr>
        </p:nvGraphicFramePr>
        <p:xfrm>
          <a:off x="-6631" y="3844167"/>
          <a:ext cx="6217378" cy="2071660"/>
        </p:xfrm>
        <a:graphic>
          <a:graphicData uri="http://schemas.openxmlformats.org/drawingml/2006/table">
            <a:tbl>
              <a:tblPr firstRow="1" bandRow="1">
                <a:tableStyleId>{5940675A-B579-460E-94D1-54222C63F5DA}</a:tableStyleId>
              </a:tblPr>
              <a:tblGrid>
                <a:gridCol w="3398186">
                  <a:extLst>
                    <a:ext uri="{9D8B030D-6E8A-4147-A177-3AD203B41FA5}">
                      <a16:colId xmlns:a16="http://schemas.microsoft.com/office/drawing/2014/main" val="4294168321"/>
                    </a:ext>
                  </a:extLst>
                </a:gridCol>
                <a:gridCol w="2819192">
                  <a:extLst>
                    <a:ext uri="{9D8B030D-6E8A-4147-A177-3AD203B41FA5}">
                      <a16:colId xmlns:a16="http://schemas.microsoft.com/office/drawing/2014/main" val="2289283055"/>
                    </a:ext>
                  </a:extLst>
                </a:gridCol>
              </a:tblGrid>
              <a:tr h="794369">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Privileged son, slave, exaltation</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Genesis 37-41</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30867270"/>
                  </a:ext>
                </a:extLst>
              </a:tr>
              <a:tr h="482922">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Endowed with wisdom</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39:1-4</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6007907"/>
                  </a:ext>
                </a:extLst>
              </a:tr>
              <a:tr h="794369">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Resisted strong temptation </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39:7-10</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17130823"/>
                  </a:ext>
                </a:extLst>
              </a:tr>
            </a:tbl>
          </a:graphicData>
        </a:graphic>
      </p:graphicFrame>
      <p:graphicFrame>
        <p:nvGraphicFramePr>
          <p:cNvPr id="9" name="Table 8">
            <a:extLst>
              <a:ext uri="{FF2B5EF4-FFF2-40B4-BE49-F238E27FC236}">
                <a16:creationId xmlns:a16="http://schemas.microsoft.com/office/drawing/2014/main" id="{7BF90405-94E7-EED4-99C8-449845BA0F97}"/>
              </a:ext>
            </a:extLst>
          </p:cNvPr>
          <p:cNvGraphicFramePr>
            <a:graphicFrameLocks noGrp="1"/>
          </p:cNvGraphicFramePr>
          <p:nvPr>
            <p:extLst>
              <p:ext uri="{D42A27DB-BD31-4B8C-83A1-F6EECF244321}">
                <p14:modId xmlns:p14="http://schemas.microsoft.com/office/powerpoint/2010/main" val="823001157"/>
              </p:ext>
            </p:extLst>
          </p:nvPr>
        </p:nvGraphicFramePr>
        <p:xfrm>
          <a:off x="6222586" y="3886199"/>
          <a:ext cx="5986850" cy="2027237"/>
        </p:xfrm>
        <a:graphic>
          <a:graphicData uri="http://schemas.openxmlformats.org/drawingml/2006/table">
            <a:tbl>
              <a:tblPr firstRow="1" bandRow="1">
                <a:tableStyleId>{5940675A-B579-460E-94D1-54222C63F5DA}</a:tableStyleId>
              </a:tblPr>
              <a:tblGrid>
                <a:gridCol w="3469206">
                  <a:extLst>
                    <a:ext uri="{9D8B030D-6E8A-4147-A177-3AD203B41FA5}">
                      <a16:colId xmlns:a16="http://schemas.microsoft.com/office/drawing/2014/main" val="4294168321"/>
                    </a:ext>
                  </a:extLst>
                </a:gridCol>
                <a:gridCol w="2517644">
                  <a:extLst>
                    <a:ext uri="{9D8B030D-6E8A-4147-A177-3AD203B41FA5}">
                      <a16:colId xmlns:a16="http://schemas.microsoft.com/office/drawing/2014/main" val="2289283055"/>
                    </a:ext>
                  </a:extLst>
                </a:gridCol>
              </a:tblGrid>
              <a:tr h="798443">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Privileged Son</a:t>
                      </a: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 bond-servant, </a:t>
                      </a: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exaltation</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Philippians 2:5-11</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30867270"/>
                  </a:ext>
                </a:extLst>
              </a:tr>
              <a:tr h="464586">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Endowed with wisdom</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Luke 2:52</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6007907"/>
                  </a:ext>
                </a:extLst>
              </a:tr>
              <a:tr h="764208">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Resisted strong temptation </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Matthew 4:1-11; Hebrews 4:15</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17130823"/>
                  </a:ext>
                </a:extLst>
              </a:tr>
            </a:tbl>
          </a:graphicData>
        </a:graphic>
      </p:graphicFrame>
    </p:spTree>
    <p:extLst>
      <p:ext uri="{BB962C8B-B14F-4D97-AF65-F5344CB8AC3E}">
        <p14:creationId xmlns:p14="http://schemas.microsoft.com/office/powerpoint/2010/main" val="1333210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40F8-D7C2-7A33-9E47-9BCA6D29E1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13153B8-2A27-FF99-8B0A-C08FCBED9152}"/>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3588" r="13588"/>
          <a:stretch/>
        </p:blipFill>
        <p:spPr>
          <a:xfrm>
            <a:off x="6201851" y="14014"/>
            <a:ext cx="5980855" cy="6843986"/>
          </a:xfrm>
          <a:prstGeom prst="rect">
            <a:avLst/>
          </a:prstGeom>
        </p:spPr>
      </p:pic>
      <p:pic>
        <p:nvPicPr>
          <p:cNvPr id="3" name="Picture 2">
            <a:extLst>
              <a:ext uri="{FF2B5EF4-FFF2-40B4-BE49-F238E27FC236}">
                <a16:creationId xmlns:a16="http://schemas.microsoft.com/office/drawing/2014/main" id="{5C14C2F7-C8BE-7B78-DC7A-C56AA6791AF1}"/>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10232" b="10232"/>
          <a:stretch/>
        </p:blipFill>
        <p:spPr>
          <a:xfrm>
            <a:off x="9293" y="14014"/>
            <a:ext cx="6221138" cy="6857990"/>
          </a:xfrm>
          <a:prstGeom prst="rect">
            <a:avLst/>
          </a:prstGeom>
        </p:spPr>
      </p:pic>
      <p:sp>
        <p:nvSpPr>
          <p:cNvPr id="2" name="Footer Placeholder 1">
            <a:extLst>
              <a:ext uri="{FF2B5EF4-FFF2-40B4-BE49-F238E27FC236}">
                <a16:creationId xmlns:a16="http://schemas.microsoft.com/office/drawing/2014/main" id="{54F56E58-2C66-6AB1-8438-E724F8EEE55E}"/>
              </a:ext>
            </a:extLst>
          </p:cNvPr>
          <p:cNvSpPr>
            <a:spLocks noGrp="1"/>
          </p:cNvSpPr>
          <p:nvPr>
            <p:ph type="ftr" sz="quarter" idx="11"/>
          </p:nvPr>
        </p:nvSpPr>
        <p:spPr>
          <a:xfrm>
            <a:off x="-1860" y="-27399"/>
            <a:ext cx="620051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Savior Of The World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64B6CBA3-3818-06C5-6112-7E21E94C4EF0}"/>
              </a:ext>
            </a:extLst>
          </p:cNvPr>
          <p:cNvSpPr txBox="1"/>
          <p:nvPr/>
        </p:nvSpPr>
        <p:spPr>
          <a:xfrm>
            <a:off x="-14753" y="14014"/>
            <a:ext cx="6208775"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8594EAE0-2B50-842C-30E1-7B0EB189AE36}"/>
              </a:ext>
            </a:extLst>
          </p:cNvPr>
          <p:cNvSpPr txBox="1"/>
          <p:nvPr/>
        </p:nvSpPr>
        <p:spPr>
          <a:xfrm>
            <a:off x="6189734" y="0"/>
            <a:ext cx="5986850"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8" name="Table 6">
            <a:extLst>
              <a:ext uri="{FF2B5EF4-FFF2-40B4-BE49-F238E27FC236}">
                <a16:creationId xmlns:a16="http://schemas.microsoft.com/office/drawing/2014/main" id="{3CCF8669-3F04-C1BA-3C2E-88B51C9730FB}"/>
              </a:ext>
            </a:extLst>
          </p:cNvPr>
          <p:cNvGraphicFramePr>
            <a:graphicFrameLocks noGrp="1"/>
          </p:cNvGraphicFramePr>
          <p:nvPr>
            <p:extLst>
              <p:ext uri="{D42A27DB-BD31-4B8C-83A1-F6EECF244321}">
                <p14:modId xmlns:p14="http://schemas.microsoft.com/office/powerpoint/2010/main" val="3506414364"/>
              </p:ext>
            </p:extLst>
          </p:nvPr>
        </p:nvGraphicFramePr>
        <p:xfrm>
          <a:off x="-6631" y="14017"/>
          <a:ext cx="6217378" cy="3753906"/>
        </p:xfrm>
        <a:graphic>
          <a:graphicData uri="http://schemas.openxmlformats.org/drawingml/2006/table">
            <a:tbl>
              <a:tblPr firstRow="1" bandRow="1">
                <a:tableStyleId>{5940675A-B579-460E-94D1-54222C63F5DA}</a:tableStyleId>
              </a:tblPr>
              <a:tblGrid>
                <a:gridCol w="3398186">
                  <a:extLst>
                    <a:ext uri="{9D8B030D-6E8A-4147-A177-3AD203B41FA5}">
                      <a16:colId xmlns:a16="http://schemas.microsoft.com/office/drawing/2014/main" val="424853786"/>
                    </a:ext>
                  </a:extLst>
                </a:gridCol>
                <a:gridCol w="2819192">
                  <a:extLst>
                    <a:ext uri="{9D8B030D-6E8A-4147-A177-3AD203B41FA5}">
                      <a16:colId xmlns:a16="http://schemas.microsoft.com/office/drawing/2014/main" val="448009679"/>
                    </a:ext>
                  </a:extLst>
                </a:gridCol>
              </a:tblGrid>
              <a:tr h="619140">
                <a:tc gridSpan="2">
                  <a:txBody>
                    <a:bodyPr/>
                    <a:lstStyle/>
                    <a:p>
                      <a:pPr algn="ctr"/>
                      <a:r>
                        <a:rPr lang="en-US" sz="3600" b="1" dirty="0">
                          <a:latin typeface="Arial" panose="020B0604020202020204" pitchFamily="34" charset="0"/>
                          <a:cs typeface="Arial" panose="020B0604020202020204" pitchFamily="34" charset="0"/>
                        </a:rPr>
                        <a:t>Joseph</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556744">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Condemned with two criminals</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Genesis 40:1-3</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60390805"/>
                  </a:ext>
                </a:extLst>
              </a:tr>
              <a:tr h="340060">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One criminal died; one criminal lived</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40:21-22</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41709506"/>
                  </a:ext>
                </a:extLst>
              </a:tr>
              <a:tr h="675426">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Men bowed to him</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41:43</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348347593"/>
                  </a:ext>
                </a:extLst>
              </a:tr>
              <a:tr h="478427">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Not recognized by his brethren</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42:8</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31510504"/>
                  </a:ext>
                </a:extLst>
              </a:tr>
              <a:tr h="478427">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Subject to God’s plan</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45:5-8; 50:20</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303116527"/>
                  </a:ext>
                </a:extLst>
              </a:tr>
            </a:tbl>
          </a:graphicData>
        </a:graphic>
      </p:graphicFrame>
      <p:graphicFrame>
        <p:nvGraphicFramePr>
          <p:cNvPr id="11" name="Table 6">
            <a:extLst>
              <a:ext uri="{FF2B5EF4-FFF2-40B4-BE49-F238E27FC236}">
                <a16:creationId xmlns:a16="http://schemas.microsoft.com/office/drawing/2014/main" id="{BC9A2F02-8973-5981-89B7-5460F3ED0996}"/>
              </a:ext>
            </a:extLst>
          </p:cNvPr>
          <p:cNvGraphicFramePr>
            <a:graphicFrameLocks noGrp="1"/>
          </p:cNvGraphicFramePr>
          <p:nvPr>
            <p:extLst>
              <p:ext uri="{D42A27DB-BD31-4B8C-83A1-F6EECF244321}">
                <p14:modId xmlns:p14="http://schemas.microsoft.com/office/powerpoint/2010/main" val="3809722690"/>
              </p:ext>
            </p:extLst>
          </p:nvPr>
        </p:nvGraphicFramePr>
        <p:xfrm>
          <a:off x="6203423" y="14016"/>
          <a:ext cx="6171039" cy="3767758"/>
        </p:xfrm>
        <a:graphic>
          <a:graphicData uri="http://schemas.openxmlformats.org/drawingml/2006/table">
            <a:tbl>
              <a:tblPr firstRow="1" bandRow="1">
                <a:tableStyleId>{5940675A-B579-460E-94D1-54222C63F5DA}</a:tableStyleId>
              </a:tblPr>
              <a:tblGrid>
                <a:gridCol w="3600585">
                  <a:extLst>
                    <a:ext uri="{9D8B030D-6E8A-4147-A177-3AD203B41FA5}">
                      <a16:colId xmlns:a16="http://schemas.microsoft.com/office/drawing/2014/main" val="424853786"/>
                    </a:ext>
                  </a:extLst>
                </a:gridCol>
                <a:gridCol w="2570454">
                  <a:extLst>
                    <a:ext uri="{9D8B030D-6E8A-4147-A177-3AD203B41FA5}">
                      <a16:colId xmlns:a16="http://schemas.microsoft.com/office/drawing/2014/main" val="448009679"/>
                    </a:ext>
                  </a:extLst>
                </a:gridCol>
              </a:tblGrid>
              <a:tr h="632985">
                <a:tc gridSpan="2">
                  <a:txBody>
                    <a:bodyPr/>
                    <a:lstStyle/>
                    <a:p>
                      <a:pPr algn="ctr"/>
                      <a:r>
                        <a:rPr lang="en-US" sz="3600" b="1" dirty="0">
                          <a:latin typeface="Arial" panose="020B0604020202020204" pitchFamily="34" charset="0"/>
                          <a:cs typeface="Arial" panose="020B0604020202020204" pitchFamily="34" charset="0"/>
                        </a:rPr>
                        <a:t>Jesus</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602843">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Condemned with two criminals</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Matthew 27:38</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60390805"/>
                  </a:ext>
                </a:extLst>
              </a:tr>
              <a:tr h="644507">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One criminal died; one criminal lived (in Paradise)</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Luke 23:39-43</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41709506"/>
                  </a:ext>
                </a:extLst>
              </a:tr>
              <a:tr h="618658">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Men bowed to him</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Philippians 2:10</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348347593"/>
                  </a:ext>
                </a:extLst>
              </a:tr>
              <a:tr h="644507">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Not recognized by his brethren</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John 1:11</a:t>
                      </a:r>
                      <a:endParaRPr lang="en-US" sz="2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31510504"/>
                  </a:ext>
                </a:extLst>
              </a:tr>
              <a:tr h="610406">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Subject to God’s plan</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0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Acts 2:22-23</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303116527"/>
                  </a:ext>
                </a:extLst>
              </a:tr>
            </a:tbl>
          </a:graphicData>
        </a:graphic>
      </p:graphicFrame>
    </p:spTree>
    <p:extLst>
      <p:ext uri="{BB962C8B-B14F-4D97-AF65-F5344CB8AC3E}">
        <p14:creationId xmlns:p14="http://schemas.microsoft.com/office/powerpoint/2010/main" val="324682979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2114</Words>
  <Application>Microsoft Office PowerPoint</Application>
  <PresentationFormat>Widescreen</PresentationFormat>
  <Paragraphs>335</Paragraphs>
  <Slides>26</Slides>
  <Notes>26</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26</vt:i4>
      </vt:variant>
    </vt:vector>
  </HeadingPairs>
  <TitlesOfParts>
    <vt:vector size="41" baseType="lpstr">
      <vt:lpstr>Ameretto</vt:lpstr>
      <vt:lpstr>Arial</vt:lpstr>
      <vt:lpstr>Bookman Old Style</vt:lpstr>
      <vt:lpstr>Calibri</vt:lpstr>
      <vt:lpstr>Century Gothic</vt:lpstr>
      <vt:lpstr>Rockwell</vt:lpstr>
      <vt:lpstr>Tahoma</vt:lpstr>
      <vt:lpstr>Times New Roman</vt:lpstr>
      <vt:lpstr>Wingdings</vt:lpstr>
      <vt:lpstr>Office Theme</vt:lpstr>
      <vt:lpstr>4_colormaster</vt:lpstr>
      <vt:lpstr>5_colormaster</vt:lpstr>
      <vt:lpstr>Vapor Trail</vt:lpstr>
      <vt:lpstr>1_Damask</vt:lpstr>
      <vt:lpstr>1_Theme1</vt:lpstr>
      <vt:lpstr>Savior Of The World </vt:lpstr>
      <vt:lpstr>Intro</vt:lpstr>
      <vt:lpstr>Intro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Savior Of The World</dc:title>
  <dc:subject>03/03/2024</dc:subject>
  <dc:creator>DarkWolf</dc:creator>
  <dc:description>Adapted from a lesson in Seeing Jesus In The Old Testament by Cloyce Sutton</dc:description>
  <cp:lastModifiedBy>Nathan Morrison</cp:lastModifiedBy>
  <cp:revision>10</cp:revision>
  <cp:lastPrinted>2021-03-19T21:42:39Z</cp:lastPrinted>
  <dcterms:created xsi:type="dcterms:W3CDTF">2016-06-16T19:35:58Z</dcterms:created>
  <dcterms:modified xsi:type="dcterms:W3CDTF">2024-03-05T23:27:55Z</dcterms:modified>
</cp:coreProperties>
</file>