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3" r:id="rId3"/>
  </p:sldMasterIdLst>
  <p:notesMasterIdLst>
    <p:notesMasterId r:id="rId55"/>
  </p:notesMasterIdLst>
  <p:sldIdLst>
    <p:sldId id="833" r:id="rId4"/>
    <p:sldId id="948" r:id="rId5"/>
    <p:sldId id="836" r:id="rId6"/>
    <p:sldId id="837" r:id="rId7"/>
    <p:sldId id="838" r:id="rId8"/>
    <p:sldId id="876" r:id="rId9"/>
    <p:sldId id="877" r:id="rId10"/>
    <p:sldId id="878" r:id="rId11"/>
    <p:sldId id="879" r:id="rId12"/>
    <p:sldId id="842" r:id="rId13"/>
    <p:sldId id="1106" r:id="rId14"/>
    <p:sldId id="843" r:id="rId15"/>
    <p:sldId id="884" r:id="rId16"/>
    <p:sldId id="886" r:id="rId17"/>
    <p:sldId id="887" r:id="rId18"/>
    <p:sldId id="888" r:id="rId19"/>
    <p:sldId id="889" r:id="rId20"/>
    <p:sldId id="845" r:id="rId21"/>
    <p:sldId id="846" r:id="rId22"/>
    <p:sldId id="894" r:id="rId23"/>
    <p:sldId id="895" r:id="rId24"/>
    <p:sldId id="896" r:id="rId25"/>
    <p:sldId id="900" r:id="rId26"/>
    <p:sldId id="901" r:id="rId27"/>
    <p:sldId id="908" r:id="rId28"/>
    <p:sldId id="902" r:id="rId29"/>
    <p:sldId id="909" r:id="rId30"/>
    <p:sldId id="910" r:id="rId31"/>
    <p:sldId id="849" r:id="rId32"/>
    <p:sldId id="915" r:id="rId33"/>
    <p:sldId id="916" r:id="rId34"/>
    <p:sldId id="917" r:id="rId35"/>
    <p:sldId id="1108" r:id="rId36"/>
    <p:sldId id="927" r:id="rId37"/>
    <p:sldId id="918" r:id="rId38"/>
    <p:sldId id="1110" r:id="rId39"/>
    <p:sldId id="854" r:id="rId40"/>
    <p:sldId id="925" r:id="rId41"/>
    <p:sldId id="929" r:id="rId42"/>
    <p:sldId id="1120" r:id="rId43"/>
    <p:sldId id="930" r:id="rId44"/>
    <p:sldId id="931" r:id="rId45"/>
    <p:sldId id="937" r:id="rId46"/>
    <p:sldId id="941" r:id="rId47"/>
    <p:sldId id="942" r:id="rId48"/>
    <p:sldId id="943" r:id="rId49"/>
    <p:sldId id="945" r:id="rId50"/>
    <p:sldId id="944" r:id="rId51"/>
    <p:sldId id="1122" r:id="rId52"/>
    <p:sldId id="1124" r:id="rId53"/>
    <p:sldId id="110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81922" autoAdjust="0"/>
  </p:normalViewPr>
  <p:slideViewPr>
    <p:cSldViewPr snapToGrid="0">
      <p:cViewPr varScale="1">
        <p:scale>
          <a:sx n="83" d="100"/>
          <a:sy n="83" d="100"/>
        </p:scale>
        <p:origin x="1536" y="108"/>
      </p:cViewPr>
      <p:guideLst/>
    </p:cSldViewPr>
  </p:slideViewPr>
  <p:notesTextViewPr>
    <p:cViewPr>
      <p:scale>
        <a:sx n="1" d="1"/>
        <a:sy n="1" d="1"/>
      </p:scale>
      <p:origin x="0" y="0"/>
    </p:cViewPr>
  </p:notesTextViewPr>
  <p:sorterViewPr>
    <p:cViewPr>
      <p:scale>
        <a:sx n="100" d="100"/>
        <a:sy n="100" d="100"/>
      </p:scale>
      <p:origin x="0" y="-10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7D3E-5176-4C3B-A064-F5380DEF5569}"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6ECF8-FE79-43F9-ABF7-22275E9C9A7D}" type="slidenum">
              <a:rPr lang="en-US" smtClean="0"/>
              <a:t>‹#›</a:t>
            </a:fld>
            <a:endParaRPr lang="en-US"/>
          </a:p>
        </p:txBody>
      </p:sp>
    </p:spTree>
    <p:extLst>
      <p:ext uri="{BB962C8B-B14F-4D97-AF65-F5344CB8AC3E}">
        <p14:creationId xmlns:p14="http://schemas.microsoft.com/office/powerpoint/2010/main" val="9487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wadvent.org/cathen/14335a.ht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theconversation.com/explainer-the-gods-behind-the-days-of-the-week-87170" TargetMode="External"/><Relationship Id="rId4" Type="http://schemas.openxmlformats.org/officeDocument/2006/relationships/hyperlink" Target="https://www.neverthirsty.org/bible-qa/qa-archives/question/what-does-mia-ton-sabbaton-mea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A8F5A4-6F8E-454C-9278-26FD567C6FAD}"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7522" name="Rectangle 2"/>
          <p:cNvSpPr>
            <a:spLocks noGrp="1" noRot="1" noChangeAspect="1" noChangeArrowheads="1" noTextEdit="1"/>
          </p:cNvSpPr>
          <p:nvPr>
            <p:ph type="sldImg"/>
          </p:nvPr>
        </p:nvSpPr>
        <p:spPr>
          <a:xfrm>
            <a:off x="685800" y="1143000"/>
            <a:ext cx="5486400" cy="3086100"/>
          </a:xfrm>
          <a:ln/>
        </p:spPr>
      </p:sp>
      <p:sp>
        <p:nvSpPr>
          <p:cNvPr id="107523" name="Rectangle 3"/>
          <p:cNvSpPr>
            <a:spLocks noGrp="1" noChangeArrowheads="1"/>
          </p:cNvSpPr>
          <p:nvPr>
            <p:ph type="body" idx="1"/>
          </p:nvPr>
        </p:nvSpPr>
        <p:spPr/>
        <p:txBody>
          <a:bodyPr/>
          <a:lstStyle/>
          <a:p>
            <a:r>
              <a:rPr lang="en-US" dirty="0"/>
              <a:t>By Nathan L Morrison for Sunday February 18, 2024</a:t>
            </a:r>
          </a:p>
          <a:p>
            <a:r>
              <a:rPr lang="en-US" dirty="0"/>
              <a:t>All Scripture given is from NASU (1995) unless otherwise stated</a:t>
            </a:r>
          </a:p>
          <a:p>
            <a:endParaRPr lang="en-US" dirty="0"/>
          </a:p>
          <a:p>
            <a:r>
              <a:rPr lang="en-US" dirty="0"/>
              <a:t>For further study, or if questions, please Call: 804-277-1983 or Visit www.courthousechurchofchrist.com</a:t>
            </a:r>
          </a:p>
          <a:p>
            <a:endParaRPr lang="en-US" dirty="0"/>
          </a:p>
          <a:p>
            <a:r>
              <a:rPr lang="en-US" dirty="0"/>
              <a:t>Logo art provided by www.vecteezy.com</a:t>
            </a:r>
          </a:p>
          <a:p>
            <a:endParaRPr lang="en-US" dirty="0"/>
          </a:p>
          <a:p>
            <a:pPr marL="0" marR="0" fontAlgn="base">
              <a:lnSpc>
                <a:spcPct val="107000"/>
              </a:lnSpc>
              <a:spcBef>
                <a:spcPts val="0"/>
              </a:spcBef>
              <a:spcAft>
                <a:spcPts val="600"/>
              </a:spcAft>
            </a:pPr>
            <a:r>
              <a:rPr lang="en-US" sz="1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Verlyn D.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Verbrugge</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Dictionary of New Testament Theology</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Zondervan. 2000. , 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Louw &amp; Nida.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Greek-English Lexicon of the New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United Bible Societies. 1989. vol. 1, p. 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 G. Liddell and R. Scott.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Greek-English Lexicon</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Oxford Press. 1996. p. 1579.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 H. Thayer.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New Testament Greek-English Lexicon</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Christian Copyrights Inc. p. 565.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Danker and Bauer</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Greek-English Lexicon</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University Chicago Press. 1979., p. 910.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Kittel and Bromiley.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Theological Dictionary of the New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Eerdmans Publishing Co. 1971. Vol. 1, p. 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 Vincent,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Vincent’s Word Studies of the New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MacDonald Publishing Co. Vol. 1, p. 558.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Robertson Nicoll,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Expositor’s Greek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1990., vol. 2., p. 424.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Robertson.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Pictures in the New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Baker Publishing Co. 1930., vol. 3, p. 338-339.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 C. Lenski,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Commentary on the New Testament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Hendrickson Publishers. 1998., p. 826.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https://www.newadvent.org/cathen/14335a.htm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https://www.neverthirsty.org/bible-qa/qa-archives/question/what-does-mia-ton-sabbaton-mean/</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https://theconversation.com/explainer-the-gods-behind-the-days-of-the-week-87170</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2803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p:cNvSpPr>
            <a:spLocks noGrp="1" noRot="1" noChangeAspect="1" noChangeArrowheads="1" noTextEdit="1"/>
          </p:cNvSpPr>
          <p:nvPr>
            <p:ph type="sldImg"/>
          </p:nvPr>
        </p:nvSpPr>
        <p:spPr>
          <a:xfrm>
            <a:off x="685800" y="1143000"/>
            <a:ext cx="5486400" cy="3086100"/>
          </a:xfrm>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2518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80EF-607C-7433-546D-3369BA517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B3E8F-BCED-A47B-C035-BDEB1297636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A67C7F-5589-3F5D-A3C0-8397C4974AA6}"/>
              </a:ext>
            </a:extLst>
          </p:cNvPr>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pagans all had names for the days which indicated which pagan god was to be venerated on that day. Our Gregorian Calendar is rooted in Roman gods’ names (in Old English)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Sunday (Solis): Named after the sun (then considered a planet), associated with the Roman god Sol. (In many languages, Sunday directly refers to the sun.)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Monday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Lunae</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Named after the moon, associated with the Roman goddess Luna. (Old English name for Monday was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Monandæg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Tuesday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Martis</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Named after the god Mars, who was associated with warfare. (Old English word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Tiwesdæg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was Germanic for “Tiw’s Day”, equals Mars)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Wednesday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Mercurii</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Named after the god Mercury, known for eloquence, travel, and guardianship of the dead. (Old English for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Wodnesdæg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Wodin’s</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Day” for Odin who shared traits with Mercury)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Thursday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Iovis</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Named after the god Jupiter (also known as Jove), associated with thunder. (Old English was called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Þūnresdæg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honoring the god Thunor, akin to Jupiter)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Friday (Veneris): Named after the goddess Venus, associated with love and beauty. (Old English for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Frīgedæg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honoring the goddess Frigg (similar to Venus), who held sway over marriage and domestic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ts val="1320"/>
              </a:lnSpc>
              <a:spcBef>
                <a:spcPts val="0"/>
              </a:spcBef>
              <a:spcAft>
                <a:spcPts val="600"/>
              </a:spcAft>
              <a:buFont typeface="+mj-lt"/>
              <a:buAutoNum type="arabicPeriod"/>
            </a:pP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Saturday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Saturni</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Named after the god Saturn, linked to agriculture and time. (Old English for “</a:t>
            </a:r>
            <a:r>
              <a:rPr lang="en-US" sz="11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Sæternesdæg</a:t>
            </a:r>
            <a:r>
              <a:rPr lang="en-US" sz="1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paying homage to Saturn’s influence)</a:t>
            </a:r>
            <a:endParaRPr lang="en-US" sz="1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base">
              <a:lnSpc>
                <a:spcPts val="1320"/>
              </a:lnSpc>
              <a:spcBef>
                <a:spcPts val="0"/>
              </a:spcBef>
              <a:spcAft>
                <a:spcPts val="600"/>
              </a:spcAft>
              <a:buFont typeface="+mj-lt"/>
              <a:buAutoNum type="alphaUcPeriod"/>
            </a:pPr>
            <a:r>
              <a:rPr lang="en-US" dirty="0"/>
              <a:t>https://theconversation.com/explainer-the-gods-behind-the-days-of-the-week-87170 </a:t>
            </a:r>
          </a:p>
          <a:p>
            <a:endParaRPr lang="en-US" dirty="0"/>
          </a:p>
        </p:txBody>
      </p:sp>
      <p:sp>
        <p:nvSpPr>
          <p:cNvPr id="4" name="Slide Number Placeholder 3">
            <a:extLst>
              <a:ext uri="{FF2B5EF4-FFF2-40B4-BE49-F238E27FC236}">
                <a16:creationId xmlns:a16="http://schemas.microsoft.com/office/drawing/2014/main" id="{43F067CD-843A-CC6E-4C91-9021C5CF44D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999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513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958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4631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M. Vincent, </a:t>
            </a:r>
            <a:r>
              <a:rPr lang="en-US" i="1" u="sng" dirty="0"/>
              <a:t>Vincent’s Word Studies of the New Testament</a:t>
            </a:r>
            <a:r>
              <a:rPr lang="en-US" dirty="0"/>
              <a:t>. MacDonald Publishing Co. Vol. 1, p. 558.</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308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7960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378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p:cNvSpPr>
            <a:spLocks noGrp="1" noRot="1" noChangeAspect="1" noChangeArrowheads="1" noTextEdit="1"/>
          </p:cNvSpPr>
          <p:nvPr>
            <p:ph type="sldImg"/>
          </p:nvPr>
        </p:nvSpPr>
        <p:spPr>
          <a:xfrm>
            <a:off x="685800" y="1143000"/>
            <a:ext cx="5486400" cy="3086100"/>
          </a:xfrm>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8663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Jesus Christ rose from the dead (“according to the Scriptures” – I Corinthians 15:3-4) on the first day of the 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“Now after the Sabbath, as it began to dawn toward the first day of the week, Mary Magdalene and the other Mary came to look at the grave.” Matthew 28:1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the Sabbath was over, Mary Magdalene, and Mary the mother of James, and Salome, bought spices, so that they might come and anoint Him. Very early on the first day of the week, they came to the tomb when the sun had risen.” Mark 16:1-2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they returned and prepared spices and perfumes. And on the Sabbath they rested according to the commandment. But on the first day of the week, at early dawn, they came to the tomb bringing the spices which they had prepared.” Luke 23:56-24:1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“Now on the first day of the week Mary Magdalene came early to the tomb, while it was still dark, and saw the stone already taken away from the tomb.” John 20:1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Matthew, Mark and Luke made a point to differentiate between the Sabbath and the first day of the week, even though both “Sabbath” and “week” in the Greek is the same word, </a:t>
            </a:r>
            <a:r>
              <a:rPr lang="en-US" sz="1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sabbaton</a:t>
            </a:r>
            <a:r>
              <a:rPr lang="en-US"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(G4521), </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showed that it was when the Sabbath was over, so it can’t be the same 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526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17BF-659D-BDC0-43E0-B9791F6A747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08DDF25-CD44-108E-DCBD-E7D6BAB27A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a:extLst>
              <a:ext uri="{FF2B5EF4-FFF2-40B4-BE49-F238E27FC236}">
                <a16:creationId xmlns:a16="http://schemas.microsoft.com/office/drawing/2014/main" id="{2D56ECCC-3BED-E030-0426-0E72CB7B3CFD}"/>
              </a:ext>
            </a:extLst>
          </p:cNvPr>
          <p:cNvSpPr>
            <a:spLocks noGrp="1" noRot="1" noChangeAspect="1" noChangeArrowheads="1" noTextEdit="1"/>
          </p:cNvSpPr>
          <p:nvPr>
            <p:ph type="sldImg"/>
          </p:nvPr>
        </p:nvSpPr>
        <p:spPr>
          <a:xfrm>
            <a:off x="685800" y="1143000"/>
            <a:ext cx="5486400" cy="3086100"/>
          </a:xfrm>
          <a:ln/>
        </p:spPr>
      </p:sp>
      <p:sp>
        <p:nvSpPr>
          <p:cNvPr id="112643" name="Rectangle 3">
            <a:extLst>
              <a:ext uri="{FF2B5EF4-FFF2-40B4-BE49-F238E27FC236}">
                <a16:creationId xmlns:a16="http://schemas.microsoft.com/office/drawing/2014/main" id="{6E99B378-9AB4-502A-7D49-15E2B0A483EC}"/>
              </a:ext>
            </a:extLst>
          </p:cNvPr>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7264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church was established on the day of Pentecost, which was the Feast of Weeks, or also called the Feast of Harvest, which also fell on the first day of the 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they drew lots for them, and the lot fell to Matthias; and he was added to the eleven apostles. When the day of Pentecost had come, they were all together in one place.” Acts 1:26-2:1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word “Pentecost” </a:t>
            </a:r>
            <a:r>
              <a:rPr lang="en-US"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(G4005)</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a Greek word signifying the 50</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part of a thing, or the 50</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order.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appears 3 times in the N.T. (Acts 2:1; 20:16; I Corinthians 16:8)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Among the Jews it was applied to one of their three great feasts (which all Israelites went up to Jerusalem for) which began on the 50</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day after the Sabbath during Passover (Exodus 23:16; 34:22; Leviticus 23:15-21: “fifty days to the day after the seventh sabbath”; Numbers 28:26-31; Deuteronomy 16:9-11) and as such would fall on the first day of the week where they would present the “first fruits of their labor” to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2744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brethren (church) at Troas (Acts 20:5-6) came together to break bread on the first day of the 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the first day of the week, when we were gathered together to break bread, Paul began talking to them, intending to leave the next day, and he prolonged his message until midnight.” Acts 20:7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the Passover in Philippi, Paul sailed to Troas in 5 days and stayed 7 days, till the first day of the week (Acts 20:5-7), which means he arrived very late Sunday night or early Monday morning of the previous 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did it take 5 days to sail from Philippi to Troas? We don’t know, only that it is possible to do it in much less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They crossed the Aegean Sea. Paul, when he crossed it on a former occasion, did it in two days (Acts 16:11-12) in reverse, from Troas to Philippi.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was in a hurry to arrive in Jerusalem, if at all possible, by Pentecost (Acts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did he wait 7 days in Troas? It appears it was for this assembly and to break bread with the disciples there.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Many people have assumed Jewish time-telling here, but there is nothing in history to suggest it, since this was a very Greek city, and thus a Roman province, most likely keeping time as the Romans did.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Troas was a city of Phrygia or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Mysia</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the Hellespont, between Troy north, and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Assos</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south. It was in the country of the Trojans, the province where the ancient city of Troy had stood, and about 10 miles from the ruins of Troy. This region was much celebrated in the early periods of Grecian history. It was here that the events recorded in </a:t>
            </a:r>
            <a:r>
              <a:rPr lang="en-US" sz="11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Iliad</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Homer are supposed to have occurred. The city of Troy has long since been completely destroyed.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Troas is several times mentioned in the New Testament, and Paul visited here at least 3 times (Acts 16:8, 16:11; 20:5-6; II Corinthians 2:12; II Timothy 4:13)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don’t read of a synagogue in Troas, which generally means a small population of Jews there.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 A Sabbath day passed by while Paul waited for the first day of the week, and he was silent about keeping the Sabbath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914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instructed the church at Corinth to take up their collection on the first day of the week. (Direct Statement; He also directed the churches in Galatia, thus a pattern)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“Now concerning the collection for the saints, as I directed the churches of Galatia, so do you also. On the first day of every week each one of you is to put aside and save, as he may prosper, so that no collections be made when I come.” I Corinthians 16:1-2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context of this is the collection for the saints in Jerusalem (Acts 11:27-30) and the Corinthian saints would need reminding again to fulfill their promise for relief (II Corinthians 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However, it sets a pattern as it does for the “churches of Galatia” (I Cor. 16:1).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also other passages in Paul’s first letter to the Corinthians that indicate they assembled on the first day of the week. (Necessary Inference)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matter of the Lord’s Supper: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 the first place, when you come together as a church…”                I Corinthians 11:18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mentions them meeting together 5 times (I Cor. 11:17, 18, 20, 33, 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matter of the use of Spiritual Gifts in a 1</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Assembly: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the outcome then, brethren? When you assemble, each one has a psalm, has a teaching, has a revelation, has a tongue, has an interpretation. Let all things be done for edification.” I Corinthians 14:26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mentions them assembling together 2 times (I Cor. 14:23, 26)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“meet together” of I Cor. 11 and “assemble together” of I Cor. 14 combines with the instruction of taking up the collection on “the first day of every week” of I Cor. 16 we get a picture of what day they met and assembled together!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1102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Secular writings indicated Sunday was the day the early church met together to worship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Justin Martyr (A.D. 100-165) in his 1</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Apologetics CHAP. LXVII.—WEEKLY WORSHIP OF THE CHRISTIANS, wrote: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we afterwards continually remind each other of these things. And the wealthy among us help the needy; and we always keep together; and for all things wherewith we are supplied, we bless the Maker of all through His Son Jesus Christ, and through the Holy Ghost. And on the day called Sunday,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all who live in cities or in the country gather together to one place, and the memoirs of the apostles or the writings of the prophets are read, as long as time permits; then, when the reader has ceased, the president verbally instructs, and exhorts to the imitation of these good things. Then we all rise together and pray, and, as we before said, when our prayer is ended, bread and wine and water are brought, and the president in like manner offers prayers and thanksgivings, according to his 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and the people assent, saying Amen; and there is a distribution to each, and a participation of that over which thanks have been given,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and to those who are absent a portion is sent by the deacons. And they who are well to do, and willing, give what each thinks fit; and what is collected is deposited with the president, who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succours</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orphans and widows and those who, through sickness or any other cause, are in want, and those who are in bonds and the strangers sojourning among us, and in a word takes care of all who are in need. But Sunday is the day on which we all hold our common assembly, because it is the first day on which God, having wrought a change in the darkness and matter, made the world; and Jesus Christ our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Saviour</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the same day rose from the dead. For He was crucified on the day before that of Saturn (Saturday); and on the day after that of Saturn, which is the day of the Sun, having appeared to His apostles and disciples, He taught them these things, which we have submitted to you also for your consideration.”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Justin Martyr, born the same year historians place the death of the Apostle John (AD 100), was writing within 50 years of the last apostle and describes the worship offered by the early Christians on Sunday to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21132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Justin Martyr (A.D. 100-165) in his 1</a:t>
            </a:r>
            <a:r>
              <a:rPr lang="en-US" baseline="30000" dirty="0"/>
              <a:t>st</a:t>
            </a:r>
            <a:r>
              <a:rPr lang="en-US" dirty="0"/>
              <a:t> Apologetics CHAP. LXVII.—WEEKLY WORSHIP OF THE CHRISTIANS, wrote: </a:t>
            </a:r>
          </a:p>
          <a:p>
            <a:r>
              <a:rPr lang="en-US" dirty="0"/>
              <a:t>a.	“And we afterwards continually remind each other of these things. And the wealthy among us help the needy; and we always keep together; and for all things wherewith we are supplied, we bless the Maker of all through His Son Jesus Christ, and through the Holy Ghost. And on the day called Sunday, </a:t>
            </a:r>
          </a:p>
          <a:p>
            <a:r>
              <a:rPr lang="en-US" dirty="0"/>
              <a:t>b.	(1) all who live in cities or in the country gather together to one place, and the memoirs of the apostles or the writings of the prophets are read, as long as time permits; then, when the reader has ceased, the president verbally instructs, and exhorts to the imitation of these good things. Then we all rise together and pray, and, as we before said, when our prayer is ended, bread and wine and water are brought, and the president in like manner offers prayers and thanksgivings, according to his ability,</a:t>
            </a:r>
          </a:p>
          <a:p>
            <a:r>
              <a:rPr lang="en-US" dirty="0"/>
              <a:t>c.	(2) and the people assent, saying Amen; and there is a distribution to each, and a participation of that over which thanks have been given,</a:t>
            </a:r>
          </a:p>
          <a:p>
            <a:r>
              <a:rPr lang="en-US" dirty="0"/>
              <a:t>d.	(3) and to those who are absent a portion is sent by the deacons. And they who are well to do, and willing, give what each thinks fit; and what is collected is deposited with the president, who </a:t>
            </a:r>
            <a:r>
              <a:rPr lang="en-US" dirty="0" err="1"/>
              <a:t>succours</a:t>
            </a:r>
            <a:r>
              <a:rPr lang="en-US" dirty="0"/>
              <a:t> the orphans and widows and those who, through sickness or any other cause, are in want, and those who are in bonds and the strangers sojourning among us, and in a word takes care of all who are in need. But Sunday is the day on which we all hold our common assembly, because it is the first day on which God, having wrought a change in the darkness and matter, made the world; and Jesus Christ our </a:t>
            </a:r>
            <a:r>
              <a:rPr lang="en-US" dirty="0" err="1"/>
              <a:t>Saviour</a:t>
            </a:r>
            <a:r>
              <a:rPr lang="en-US" dirty="0"/>
              <a:t> on the same day rose from the dead. For He was crucified on the day before that of Saturn (Saturday); and on the day after that of Saturn, which is the day of the Sun, having appeared to His apostles and disciples, He taught them these things, which we have submitted to you also for your consideration.”</a:t>
            </a:r>
          </a:p>
          <a:p>
            <a:r>
              <a:rPr lang="en-US" dirty="0"/>
              <a:t>e.	Justin Martyr, born the same year historians place the death of the Apostle John (AD 100), was writing within 50 years of the last apostle and describes the worship offered by the early Christians on Sunday to God.</a:t>
            </a:r>
          </a:p>
          <a:p>
            <a:r>
              <a:rPr lang="en-US" dirty="0"/>
              <a:t>f.	NOT a Catholic (ca. A.D. 600’s) conspiracy to change the Sabbath to Sunday!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857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Justin Martyr (A.D. 100-165) in his 1</a:t>
            </a:r>
            <a:r>
              <a:rPr lang="en-US" baseline="30000" dirty="0"/>
              <a:t>st</a:t>
            </a:r>
            <a:r>
              <a:rPr lang="en-US" dirty="0"/>
              <a:t> Apologetics CHAP. LXVII.—WEEKLY WORSHIP OF THE CHRISTIANS, wrote: </a:t>
            </a:r>
          </a:p>
          <a:p>
            <a:r>
              <a:rPr lang="en-US" dirty="0"/>
              <a:t>a.	“And we afterwards continually remind each other of these things. And the wealthy among us help the needy; and we always keep together; and for all things wherewith we are supplied, we bless the Maker of all through His Son Jesus Christ, and through the Holy Ghost. And on the day called Sunday, </a:t>
            </a:r>
          </a:p>
          <a:p>
            <a:r>
              <a:rPr lang="en-US" dirty="0"/>
              <a:t>b.	(1) all who live in cities or in the country gather together to one place, and the memoirs of the apostles or the writings of the prophets are read, as long as time permits; then, when the reader has ceased, the president verbally instructs, and exhorts to the imitation of these good things. Then we all rise together and pray, and, as we before said, when our prayer is ended, bread and wine and water are brought, and the president in like manner offers prayers and thanksgivings, according to his ability,</a:t>
            </a:r>
          </a:p>
          <a:p>
            <a:r>
              <a:rPr lang="en-US" dirty="0"/>
              <a:t>c.	(2) and the people assent, saying Amen; and there is a distribution to each, and a participation of that over which thanks have been given,</a:t>
            </a:r>
          </a:p>
          <a:p>
            <a:r>
              <a:rPr lang="en-US" dirty="0"/>
              <a:t>d.	(3) and to those who are absent a portion is sent by the deacons. And they who are well to do, and willing, give what each thinks fit; and what is collected is deposited with the president, who </a:t>
            </a:r>
            <a:r>
              <a:rPr lang="en-US" dirty="0" err="1"/>
              <a:t>succours</a:t>
            </a:r>
            <a:r>
              <a:rPr lang="en-US" dirty="0"/>
              <a:t> the orphans and widows and those who, through sickness or any other cause, are in want, and those who are in bonds and the strangers sojourning among us, and in a word takes care of all who are in need. But Sunday is the day on which we all hold our common assembly, because it is the first day on which God, having wrought a change in the darkness and matter, made the world; and Jesus Christ our </a:t>
            </a:r>
            <a:r>
              <a:rPr lang="en-US" dirty="0" err="1"/>
              <a:t>Saviour</a:t>
            </a:r>
            <a:r>
              <a:rPr lang="en-US" dirty="0"/>
              <a:t> on the same day rose from the dead. For He was crucified on the day before that of Saturn (Saturday); and on the day after that of Saturn, which is the day of the Sun, having appeared to His apostles and disciples, He taught them these things, which we have submitted to you also for your consideration.”</a:t>
            </a:r>
          </a:p>
          <a:p>
            <a:r>
              <a:rPr lang="en-US" dirty="0"/>
              <a:t>e.	Justin Martyr, born the same year historians place the death of the Apostle John (AD 100), was writing within 50 years of the last apostle and describes the worship offered by the early Christians on Sunday to God.</a:t>
            </a:r>
          </a:p>
          <a:p>
            <a:r>
              <a:rPr lang="en-US" dirty="0"/>
              <a:t>f.	NOT a Catholic (ca. A.D. 600’s) conspiracy to change the Sabbath to Sunday!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57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Tertullian, full name: Quintus Septimius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Florens</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Tertullianus</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 155-220). He wrote in his “De </a:t>
            </a:r>
            <a:r>
              <a:rPr lang="en-US"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orat</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xxiii; cf. “Ad nation.”, I, xiii; “Apologies”, xvi: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celebrate Sunday as a joyful day. We, however (just as tradition has taught us), on the day of the Lord's Resurrection ought to guard not only against kneeling, but every posture and office of solicitude, deferring even our businesses lest we give any place to the devil.”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Times New Roman" panose="02020603050405020304" pitchFamily="18" charset="0"/>
                <a:ea typeface="Times New Roman" panose="02020603050405020304" pitchFamily="18" charset="0"/>
              </a:rPr>
              <a:t>He is credited with the first reference to a “Sunday rest.” Long before the Catholics came along. However, they built upon this idea.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295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	Tertullian, full name: Quintus Septimius </a:t>
            </a:r>
            <a:r>
              <a:rPr lang="en-US" dirty="0" err="1"/>
              <a:t>Florens</a:t>
            </a:r>
            <a:r>
              <a:rPr lang="en-US" dirty="0"/>
              <a:t> </a:t>
            </a:r>
            <a:r>
              <a:rPr lang="en-US" dirty="0" err="1"/>
              <a:t>Tertullianus</a:t>
            </a:r>
            <a:r>
              <a:rPr lang="en-US" dirty="0"/>
              <a:t> (A.D. 155-220). He wrote in his “De </a:t>
            </a:r>
            <a:r>
              <a:rPr lang="en-US" dirty="0" err="1"/>
              <a:t>orat</a:t>
            </a:r>
            <a:r>
              <a:rPr lang="en-US" dirty="0"/>
              <a:t>,” xxiii; cf. “Ad nation.”, I, xiii; “Apologies”, xvi:</a:t>
            </a:r>
          </a:p>
          <a:p>
            <a:r>
              <a:rPr lang="en-US" dirty="0"/>
              <a:t>a.	“We celebrate Sunday as a joyful day. We, however (just as tradition has taught us), on the day of the Lord's Resurrection ought to guard not only against kneeling, but every posture and office of solicitude, deferring even our businesses lest we give any place to the devil.”</a:t>
            </a:r>
          </a:p>
          <a:p>
            <a:r>
              <a:rPr lang="en-US" dirty="0"/>
              <a:t>b.	He is credited with the first reference to a “Sunday rest.” Long before the Catholics came along, however, they built upon this idea.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7613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0090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p:cNvSpPr>
            <a:spLocks noGrp="1" noRot="1" noChangeAspect="1" noChangeArrowheads="1" noTextEdit="1"/>
          </p:cNvSpPr>
          <p:nvPr>
            <p:ph type="sldImg"/>
          </p:nvPr>
        </p:nvSpPr>
        <p:spPr>
          <a:xfrm>
            <a:off x="685800" y="1143000"/>
            <a:ext cx="5486400" cy="3086100"/>
          </a:xfrm>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5908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p:cNvSpPr>
            <a:spLocks noGrp="1" noRot="1" noChangeAspect="1" noChangeArrowheads="1" noTextEdit="1"/>
          </p:cNvSpPr>
          <p:nvPr>
            <p:ph type="sldImg"/>
          </p:nvPr>
        </p:nvSpPr>
        <p:spPr>
          <a:xfrm>
            <a:off x="685800" y="1143000"/>
            <a:ext cx="5486400" cy="3086100"/>
          </a:xfrm>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68652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Sabbath was not a universal rule or command for all peoples (Gentiles included) but to the Jews!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16:23-29: The first time the command to observe the Sabbath given to the Israelites – It was new to them and they had to be told how to keep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20:8-11: The Sabbath is to be kept as holy and is the 4</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Command of the Ten Commandments.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Numbers 15:32-36: The first time the consequence for breaking the Sabbath was given: Death sentence. Stoned to death.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Deuteronomy 5:15: The Sabbath observance was given to the Jews as a memorial of their deliverance from Egyptian bondage – Not to all mankind since creation!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31:12-17; Ezekiel 20:10-12: A sign between God and Israel!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Deuteronomy 5:2-3, 12: A special law for the fleshly descendants of Jacob.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Nehemiah 9:13-14: The Sabbath was not revealed until the Law was given by Moses to Israel at Sinai. This was acknowledged by Nehemiah!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6521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Sabbath was not a universal rule or command for all peoples (Gentiles included) but to the Jews!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16:23-29: The first time the command to observe the Sabbath given to the Israelites – It was new to them and they had to be told how to keep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20:8-11: The Sabbath is to be kept as holy and is the 4</a:t>
            </a:r>
            <a:r>
              <a:rPr lang="en-US" sz="11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Command of the Ten Commandments.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Numbers 15:32-36: The first time the consequence for breaking the Sabbath was given: Death sentence. Stoned to death.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Deuteronomy 5:15: The Sabbath observance was given to the Jews as a memorial of their deliverance from Egyptian bondage – Not to all mankind since creation!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31:12-17; Ezekiel 20:10-12: A sign between God and Israel!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Deuteronomy 5:2-3, 12: A special law for the fleshly descendants of Jacob.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Nehemiah 9:13-14: The Sabbath was not revealed until the Law was given by Moses to Israel at Sinai. This was acknowledged by Nehemiah!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1985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fontAlgn="base">
              <a:lnSpc>
                <a:spcPct val="107000"/>
              </a:lnSpc>
              <a:spcBef>
                <a:spcPts val="0"/>
              </a:spcBef>
              <a:spcAft>
                <a:spcPts val="0"/>
              </a:spcAft>
              <a:buSzPts val="1400"/>
              <a:buFont typeface="+mj-lt"/>
              <a:buAutoNum type="romanUcPeriod"/>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Don’t Christians Keep the Sabbath?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wasn’t the Sabbath “forever” and “perpetual” according to Exodus 31:16-17?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“Forever” and “perpetual” are the words used about the Sabbath Day in Exodus 31:16-17.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31:12-17 uses those words and says they are a “sign” and “covenant” with Israel.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“Forever” (Deut. 18:5) and “perpetual” (Num. 25:13) also refer to the Levitical priesthood but Hebrews 7:11-12 says when the priesthood changed, there necessitated a change in Law (Jesus Christ is the High Priest according to the Order of Melchizedek, not Levi!)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Forever &amp; perpetual can also mean to the end of the age or until a thing is fulfilled or no longer necessary. Certainly we see that with the priesthood!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6546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931AC-82C5-77BD-9DD2-6FCD2AFD2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32B77-8B9A-714C-4846-F0738350E1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E1189EB-BCBE-57C1-DDFC-7CAB53561D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AB0F9E-0FE8-E286-D1C9-55DD21F02D1D}"/>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760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fontAlgn="base">
              <a:lnSpc>
                <a:spcPct val="107000"/>
              </a:lnSpc>
              <a:spcBef>
                <a:spcPts val="0"/>
              </a:spcBef>
              <a:spcAft>
                <a:spcPts val="0"/>
              </a:spcAft>
              <a:buSzPts val="1400"/>
              <a:buFont typeface="+mj-lt"/>
              <a:buAutoNum type="romanUcPeriod"/>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Don’t Christians Keep the Sabbath?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is NO distinction in the Law of God and the Law of Moses (as some try to explain away)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Chron 31:3; 34:14; Ezra 7:6; Nehemiah 8:1-3, 8-9; Mark 7:10; Luke 2:22-24 </a:t>
            </a:r>
            <a:r>
              <a:rPr lang="en-US"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(quotes from Lev. 12:6-8):</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Bible makes no distinction between the two. They are one and the same law.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God gave the law of Moses and Moses gave the law of God.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Moses was only the law giver (John 1:17). It was all God’s law! (Nehemiah 8:1,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Moses was simply carrying out the wishes of God (Nehemiah 8:14)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apostle Paul went into the Synagogues on the Sabbath in order to teach the gospel of Christ, not to honor the Sabbath Day (Acts 13:13-52; 17:2-3; 18:4-7), for this is where he would find both Jews &amp; Gentiles!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Sabbath Day was given to the Jews as part of their special covenant with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8571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4429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3C80-C9CB-94C1-36F9-9057577703C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8BB7072-3986-E54E-BB55-FAEE670215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a:extLst>
              <a:ext uri="{FF2B5EF4-FFF2-40B4-BE49-F238E27FC236}">
                <a16:creationId xmlns:a16="http://schemas.microsoft.com/office/drawing/2014/main" id="{B28D467F-AFC4-83DE-E462-43F29269CF38}"/>
              </a:ext>
            </a:extLst>
          </p:cNvPr>
          <p:cNvSpPr>
            <a:spLocks noGrp="1" noRot="1" noChangeAspect="1" noChangeArrowheads="1" noTextEdit="1"/>
          </p:cNvSpPr>
          <p:nvPr>
            <p:ph type="sldImg"/>
          </p:nvPr>
        </p:nvSpPr>
        <p:spPr>
          <a:xfrm>
            <a:off x="685800" y="1143000"/>
            <a:ext cx="5486400" cy="3086100"/>
          </a:xfrm>
          <a:ln/>
        </p:spPr>
      </p:sp>
      <p:sp>
        <p:nvSpPr>
          <p:cNvPr id="112643" name="Rectangle 3">
            <a:extLst>
              <a:ext uri="{FF2B5EF4-FFF2-40B4-BE49-F238E27FC236}">
                <a16:creationId xmlns:a16="http://schemas.microsoft.com/office/drawing/2014/main" id="{94756FC5-6BDB-99CA-B690-E4F4ADBD8B51}"/>
              </a:ext>
            </a:extLst>
          </p:cNvPr>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24624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p:cNvSpPr>
            <a:spLocks noGrp="1" noRot="1" noChangeAspect="1" noChangeArrowheads="1" noTextEdit="1"/>
          </p:cNvSpPr>
          <p:nvPr>
            <p:ph type="sldImg"/>
          </p:nvPr>
        </p:nvSpPr>
        <p:spPr>
          <a:xfrm>
            <a:off x="685800" y="1143000"/>
            <a:ext cx="5486400" cy="3086100"/>
          </a:xfrm>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53606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Old Covenant Has Been Done Away in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does the New Testament say about these commandments which were written on “two tablets of stone?”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Corinthians 3:6-14: Underscore the words “engraved on stones”; “passing away”; “taken away in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told the Ephesians: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Ephesians 2:15-16: “…having abolished in His flesh the enmity, that is, the law of commandments contained in ordinances, so as to create in Himself one new man from the two, thus making peace, and that He might reconcile them both to God in one body through the cross, thereby putting to death the enmity.”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5158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253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0253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377826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76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381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2850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89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marR="0" lvl="1" indent="-285750" fontAlgn="base">
              <a:lnSpc>
                <a:spcPct val="107000"/>
              </a:lnSpc>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Sabbath Day served its purpose and then was taken out of the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observe (or keep) part of the Old Law makes us guilty of the whole Law! (Galatians 3:10; James 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observe the Sabbath Day one must: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 The Sabbath was a day of rest -- Exodus 35:1-3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Offer a burnt offering -- Numbers 28:9-10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fontAlgn="base">
              <a:lnSpc>
                <a:spcPct val="107000"/>
              </a:lnSpc>
              <a:spcBef>
                <a:spcPts val="0"/>
              </a:spcBef>
              <a:spcAft>
                <a:spcPts val="0"/>
              </a:spcAft>
              <a:buFont typeface="+mj-lt"/>
              <a:buAutoNum type="alphaL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Restrict their travel -- Exodus 16:29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penalty for violating the Sabbath law: Stoning! -- Numbers 15:32-36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9124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004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5692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300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F92D-39C5-9C5D-58B5-173BFED07D9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D4CB68E-77FF-2C17-2A93-FAF446EB4E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a:extLst>
              <a:ext uri="{FF2B5EF4-FFF2-40B4-BE49-F238E27FC236}">
                <a16:creationId xmlns:a16="http://schemas.microsoft.com/office/drawing/2014/main" id="{9BF5FD79-C411-586B-D329-D677EB77587E}"/>
              </a:ext>
            </a:extLst>
          </p:cNvPr>
          <p:cNvSpPr>
            <a:spLocks noGrp="1" noRot="1" noChangeAspect="1" noChangeArrowheads="1" noTextEdit="1"/>
          </p:cNvSpPr>
          <p:nvPr>
            <p:ph type="sldImg"/>
          </p:nvPr>
        </p:nvSpPr>
        <p:spPr>
          <a:xfrm>
            <a:off x="685800" y="1143000"/>
            <a:ext cx="5486400" cy="3086100"/>
          </a:xfrm>
          <a:ln/>
        </p:spPr>
      </p:sp>
      <p:sp>
        <p:nvSpPr>
          <p:cNvPr id="112643" name="Rectangle 3">
            <a:extLst>
              <a:ext uri="{FF2B5EF4-FFF2-40B4-BE49-F238E27FC236}">
                <a16:creationId xmlns:a16="http://schemas.microsoft.com/office/drawing/2014/main" id="{CDBA4D6E-434D-2996-CCBE-4FABF120F7F1}"/>
              </a:ext>
            </a:extLst>
          </p:cNvPr>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4273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3983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BCF74-1A1B-CE7C-81E6-0339E15047B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E64EF03-13C9-A564-294F-1E2471AC23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D09771-6C4A-4D53-B0AE-3A55918A875C}"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2" name="Rectangle 2">
            <a:extLst>
              <a:ext uri="{FF2B5EF4-FFF2-40B4-BE49-F238E27FC236}">
                <a16:creationId xmlns:a16="http://schemas.microsoft.com/office/drawing/2014/main" id="{7ED77294-43A5-1274-A544-A721756EC4DC}"/>
              </a:ext>
            </a:extLst>
          </p:cNvPr>
          <p:cNvSpPr>
            <a:spLocks noGrp="1" noRot="1" noChangeAspect="1" noChangeArrowheads="1" noTextEdit="1"/>
          </p:cNvSpPr>
          <p:nvPr>
            <p:ph type="sldImg"/>
          </p:nvPr>
        </p:nvSpPr>
        <p:spPr>
          <a:xfrm>
            <a:off x="685800" y="1143000"/>
            <a:ext cx="5486400" cy="3086100"/>
          </a:xfrm>
          <a:ln/>
        </p:spPr>
      </p:sp>
      <p:sp>
        <p:nvSpPr>
          <p:cNvPr id="112643" name="Rectangle 3">
            <a:extLst>
              <a:ext uri="{FF2B5EF4-FFF2-40B4-BE49-F238E27FC236}">
                <a16:creationId xmlns:a16="http://schemas.microsoft.com/office/drawing/2014/main" id="{A812A6AD-A291-63B4-0C52-EF0CE508E3C0}"/>
              </a:ext>
            </a:extLst>
          </p:cNvPr>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63682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192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580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585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6906A-1688-48FE-8FF4-89945DD72D5C}"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567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4998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219076"/>
            <a:ext cx="11633200" cy="7159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25600" y="1447800"/>
            <a:ext cx="9753600" cy="426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63644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19076"/>
            <a:ext cx="2908300" cy="5495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1" y="219076"/>
            <a:ext cx="8521700" cy="5495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573093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a:prstGeom prst="rect">
            <a:avLst/>
          </a:prstGeom>
        </p:spPr>
        <p:txBody>
          <a:bodyPr/>
          <a:lstStyle/>
          <a:p>
            <a:endParaRPr lang="en-US"/>
          </a:p>
        </p:txBody>
      </p:sp>
      <p:sp>
        <p:nvSpPr>
          <p:cNvPr id="4" name="Text Placeholder 3"/>
          <p:cNvSpPr>
            <a:spLocks noGrp="1"/>
          </p:cNvSpPr>
          <p:nvPr>
            <p:ph type="body" sz="half" idx="2"/>
          </p:nvPr>
        </p:nvSpPr>
        <p:spPr>
          <a:xfrm>
            <a:off x="61976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8A6CDD91-2748-4936-8969-BC5D6085BEC2}" type="slidenum">
              <a:rPr lang="en-US"/>
              <a:pPr/>
              <a:t>‹#›</a:t>
            </a:fld>
            <a:endParaRPr lang="en-US"/>
          </a:p>
        </p:txBody>
      </p:sp>
    </p:spTree>
    <p:extLst>
      <p:ext uri="{BB962C8B-B14F-4D97-AF65-F5344CB8AC3E}">
        <p14:creationId xmlns:p14="http://schemas.microsoft.com/office/powerpoint/2010/main" val="184167484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172177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6391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79741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98773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Can We Follow Jesus But Forget The Church?</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73801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31447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Can We Follow Jesus But Forget The Church?</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2280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219076"/>
            <a:ext cx="11633200" cy="7159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25600" y="1447800"/>
            <a:ext cx="9753600" cy="426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76780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0434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942452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83954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62410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6578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6377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87147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83885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745409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03658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9432240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Keys To A Prosperous New Year</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214101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037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000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1220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6354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7024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0076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1087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5107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755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219076"/>
            <a:ext cx="11633200" cy="7159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25600" y="1447800"/>
            <a:ext cx="47752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447800"/>
            <a:ext cx="4775200" cy="426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6693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509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Keys To A Prosperous New Year</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661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82625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500" y="219076"/>
            <a:ext cx="11633200" cy="715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84939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7001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36411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979516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8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Can We Follow Jesus But Forget The Church?</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8443547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Keys To A Prosperous New Year</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833833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3046988"/>
          </a:xfrm>
          <a:prstGeom prst="rect">
            <a:avLst/>
          </a:prstGeom>
          <a:noFill/>
        </p:spPr>
        <p:txBody>
          <a:bodyPr wrap="square" rtlCol="0">
            <a:spAutoFit/>
          </a:bodyPr>
          <a:lstStyle/>
          <a:p>
            <a:pPr algn="ctr" defTabSz="914400" fontAlgn="base">
              <a:spcBef>
                <a:spcPct val="0"/>
              </a:spcBef>
              <a:spcAft>
                <a:spcPct val="0"/>
              </a:spcAft>
              <a:defRPr/>
            </a:pPr>
            <a:r>
              <a:rPr lang="en-US" sz="9600" dirty="0">
                <a:solidFill>
                  <a:srgbClr val="FFFFFF"/>
                </a:solidFill>
                <a:effectLst>
                  <a:outerShdw blurRad="38100" dist="38100" dir="2700000" algn="tl">
                    <a:srgbClr val="000000">
                      <a:alpha val="43137"/>
                    </a:srgbClr>
                  </a:outerShdw>
                </a:effectLst>
                <a:latin typeface="+mj-lt"/>
                <a:cs typeface="Khmer UI" pitchFamily="34" charset="0"/>
              </a:rPr>
              <a:t>On The First Day </a:t>
            </a:r>
          </a:p>
          <a:p>
            <a:pPr algn="ctr" defTabSz="914400" fontAlgn="base">
              <a:spcBef>
                <a:spcPct val="0"/>
              </a:spcBef>
              <a:spcAft>
                <a:spcPct val="0"/>
              </a:spcAft>
              <a:defRPr/>
            </a:pPr>
            <a:r>
              <a:rPr lang="en-US" sz="9600" dirty="0">
                <a:solidFill>
                  <a:srgbClr val="FFFFFF"/>
                </a:solidFill>
                <a:effectLst>
                  <a:outerShdw blurRad="38100" dist="38100" dir="2700000" algn="tl">
                    <a:srgbClr val="000000">
                      <a:alpha val="43137"/>
                    </a:srgbClr>
                  </a:outerShdw>
                </a:effectLst>
                <a:latin typeface="+mj-lt"/>
                <a:cs typeface="Khmer UI" pitchFamily="34" charset="0"/>
              </a:rPr>
              <a:t>Of The Week</a:t>
            </a:r>
          </a:p>
        </p:txBody>
      </p:sp>
      <p:sp>
        <p:nvSpPr>
          <p:cNvPr id="4" name="TextBox 3"/>
          <p:cNvSpPr txBox="1"/>
          <p:nvPr/>
        </p:nvSpPr>
        <p:spPr>
          <a:xfrm>
            <a:off x="0" y="3429000"/>
            <a:ext cx="12192000" cy="1661993"/>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3600" dirty="0">
                <a:solidFill>
                  <a:srgbClr val="4D4D4D">
                    <a:lumMod val="50000"/>
                  </a:srgbClr>
                </a:solidFill>
                <a:effectLst>
                  <a:outerShdw blurRad="38100" dist="38100" dir="2700000" algn="tl">
                    <a:srgbClr val="000000">
                      <a:alpha val="43137"/>
                    </a:srgbClr>
                  </a:outerShdw>
                </a:effectLst>
                <a:cs typeface="Khmer UI" pitchFamily="34" charset="0"/>
              </a:rPr>
              <a:t>Text:</a:t>
            </a:r>
          </a:p>
          <a:p>
            <a:pPr algn="ctr" defTabSz="914400" fontAlgn="base">
              <a:spcBef>
                <a:spcPct val="0"/>
              </a:spcBef>
              <a:spcAft>
                <a:spcPct val="0"/>
              </a:spcAft>
              <a:defRPr/>
            </a:pPr>
            <a:r>
              <a:rPr lang="en-US" sz="6600" dirty="0">
                <a:solidFill>
                  <a:srgbClr val="4D4D4D">
                    <a:lumMod val="50000"/>
                  </a:srgbClr>
                </a:solidFill>
                <a:effectLst>
                  <a:outerShdw blurRad="38100" dist="38100" dir="2700000" algn="tl">
                    <a:srgbClr val="000000">
                      <a:alpha val="43137"/>
                    </a:srgbClr>
                  </a:outerShdw>
                </a:effectLst>
                <a:cs typeface="Khmer UI" pitchFamily="34" charset="0"/>
              </a:rPr>
              <a:t>Luke 24:1; Acts 20:7</a:t>
            </a:r>
          </a:p>
        </p:txBody>
      </p:sp>
      <p:pic>
        <p:nvPicPr>
          <p:cNvPr id="3" name="Picture 2" descr="A logo with a cross and leaves&#10;&#10;Description automatically generated">
            <a:extLst>
              <a:ext uri="{FF2B5EF4-FFF2-40B4-BE49-F238E27FC236}">
                <a16:creationId xmlns:a16="http://schemas.microsoft.com/office/drawing/2014/main" id="{EE8B1980-2C53-A580-EE4E-705978879B0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60401" y="5208608"/>
            <a:ext cx="2977271" cy="1571675"/>
          </a:xfrm>
          <a:prstGeom prst="rect">
            <a:avLst/>
          </a:prstGeom>
        </p:spPr>
      </p:pic>
    </p:spTree>
    <p:extLst>
      <p:ext uri="{BB962C8B-B14F-4D97-AF65-F5344CB8AC3E}">
        <p14:creationId xmlns:p14="http://schemas.microsoft.com/office/powerpoint/2010/main" val="133008795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3600" b="1" dirty="0">
                <a:solidFill>
                  <a:srgbClr val="4D4D4D">
                    <a:lumMod val="50000"/>
                  </a:srgbClr>
                </a:solidFill>
                <a:effectLst>
                  <a:outerShdw blurRad="38100" dist="38100" dir="2700000" algn="tl">
                    <a:srgbClr val="000000">
                      <a:alpha val="43137"/>
                    </a:srgbClr>
                  </a:outerShdw>
                </a:effectLst>
                <a:latin typeface="Khmer UI" pitchFamily="34" charset="0"/>
                <a:cs typeface="Khmer UI" pitchFamily="34" charset="0"/>
              </a:rPr>
              <a:t>Why We Assemble on the First Day of the Week</a:t>
            </a:r>
          </a:p>
        </p:txBody>
      </p:sp>
      <p:sp>
        <p:nvSpPr>
          <p:cNvPr id="8" name="TextBox 7"/>
          <p:cNvSpPr txBox="1"/>
          <p:nvPr/>
        </p:nvSpPr>
        <p:spPr>
          <a:xfrm>
            <a:off x="0" y="800702"/>
            <a:ext cx="12191999" cy="1200329"/>
          </a:xfrm>
          <a:prstGeom prst="rect">
            <a:avLst/>
          </a:prstGeom>
          <a:noFill/>
        </p:spPr>
        <p:txBody>
          <a:bodyPr wrap="square" rtlCol="0">
            <a:spAutoFit/>
          </a:bodyPr>
          <a:lstStyle/>
          <a:p>
            <a:pPr marL="682625" indent="-682625" defTabSz="914400" fontAlgn="base">
              <a:spcBef>
                <a:spcPct val="0"/>
              </a:spcBef>
              <a:spcAft>
                <a:spcPct val="0"/>
              </a:spcAft>
              <a:buFont typeface="+mj-lt"/>
              <a:buAutoNum type="romanUcPeriod"/>
              <a:defRPr/>
            </a:pPr>
            <a:r>
              <a:rPr lang="en-US" sz="3600" b="1" dirty="0">
                <a:solidFill>
                  <a:srgbClr val="FFFFFF"/>
                </a:solidFill>
                <a:effectLst>
                  <a:outerShdw blurRad="38100" dist="38100" dir="2700000" algn="tl">
                    <a:srgbClr val="000000">
                      <a:alpha val="43137"/>
                    </a:srgbClr>
                  </a:outerShdw>
                </a:effectLst>
                <a:cs typeface="Khmer UI" pitchFamily="34" charset="0"/>
              </a:rPr>
              <a:t>The phrase, “First Day of the Week”</a:t>
            </a:r>
          </a:p>
          <a:p>
            <a:pPr marL="682625" indent="-682625" defTabSz="914400" fontAlgn="base">
              <a:spcBef>
                <a:spcPct val="0"/>
              </a:spcBef>
              <a:spcAft>
                <a:spcPct val="0"/>
              </a:spcAft>
              <a:buFont typeface="+mj-lt"/>
              <a:buAutoNum type="romanUcPeriod"/>
              <a:defRPr/>
            </a:pPr>
            <a:r>
              <a:rPr lang="en-US" sz="3600" b="1" dirty="0">
                <a:solidFill>
                  <a:srgbClr val="FFFFFF"/>
                </a:solidFill>
                <a:effectLst>
                  <a:outerShdw blurRad="38100" dist="38100" dir="2700000" algn="tl">
                    <a:srgbClr val="000000">
                      <a:alpha val="43137"/>
                    </a:srgbClr>
                  </a:outerShdw>
                </a:effectLst>
                <a:cs typeface="Khmer UI" pitchFamily="34" charset="0"/>
              </a:rPr>
              <a:t>What does </a:t>
            </a:r>
            <a:r>
              <a:rPr lang="en-US" sz="3600" b="1" i="1" dirty="0">
                <a:solidFill>
                  <a:srgbClr val="FFFFFF"/>
                </a:solidFill>
                <a:effectLst>
                  <a:outerShdw blurRad="38100" dist="38100" dir="2700000" algn="tl">
                    <a:srgbClr val="000000">
                      <a:alpha val="43137"/>
                    </a:srgbClr>
                  </a:outerShdw>
                </a:effectLst>
                <a:cs typeface="Khmer UI" pitchFamily="34" charset="0"/>
              </a:rPr>
              <a:t>“Mia Ton </a:t>
            </a:r>
            <a:r>
              <a:rPr lang="en-US" sz="3600" b="1" i="1" dirty="0" err="1">
                <a:solidFill>
                  <a:srgbClr val="FFFFFF"/>
                </a:solidFill>
                <a:effectLst>
                  <a:outerShdw blurRad="38100" dist="38100" dir="2700000" algn="tl">
                    <a:srgbClr val="000000">
                      <a:alpha val="43137"/>
                    </a:srgbClr>
                  </a:outerShdw>
                </a:effectLst>
                <a:cs typeface="Khmer UI" pitchFamily="34" charset="0"/>
              </a:rPr>
              <a:t>Sabbaton</a:t>
            </a:r>
            <a:r>
              <a:rPr lang="en-US" sz="3600" b="1" i="1" dirty="0">
                <a:solidFill>
                  <a:srgbClr val="FFFFFF"/>
                </a:solidFill>
                <a:effectLst>
                  <a:outerShdw blurRad="38100" dist="38100" dir="2700000" algn="tl">
                    <a:srgbClr val="000000">
                      <a:alpha val="43137"/>
                    </a:srgbClr>
                  </a:outerShdw>
                </a:effectLst>
                <a:cs typeface="Khmer UI" pitchFamily="34" charset="0"/>
              </a:rPr>
              <a:t>”</a:t>
            </a:r>
            <a:r>
              <a:rPr lang="en-US" sz="3600" b="1" dirty="0">
                <a:solidFill>
                  <a:srgbClr val="FFFFFF"/>
                </a:solidFill>
                <a:effectLst>
                  <a:outerShdw blurRad="38100" dist="38100" dir="2700000" algn="tl">
                    <a:srgbClr val="000000">
                      <a:alpha val="43137"/>
                    </a:srgbClr>
                  </a:outerShdw>
                </a:effectLst>
                <a:cs typeface="Khmer UI" pitchFamily="34" charset="0"/>
              </a:rPr>
              <a:t> mean?</a:t>
            </a:r>
          </a:p>
        </p:txBody>
      </p:sp>
      <p:pic>
        <p:nvPicPr>
          <p:cNvPr id="3" name="Picture 4" descr="Weekend Walkthrough (3/9/14) | Free calendar, 3d illustration, Clip art">
            <a:extLst>
              <a:ext uri="{FF2B5EF4-FFF2-40B4-BE49-F238E27FC236}">
                <a16:creationId xmlns:a16="http://schemas.microsoft.com/office/drawing/2014/main" id="{31EE15A9-8931-E2AB-1C43-BF8314E39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9715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B4AC1D27-72CE-AE82-CDE2-E9CF0609FE7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ACF47A5-A9F8-ADD5-A452-C7D13D85B086}"/>
              </a:ext>
            </a:extLst>
          </p:cNvPr>
          <p:cNvSpPr txBox="1"/>
          <p:nvPr/>
        </p:nvSpPr>
        <p:spPr>
          <a:xfrm>
            <a:off x="111889" y="0"/>
            <a:ext cx="2376668" cy="20621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What does “Mia Ton </a:t>
            </a:r>
            <a:r>
              <a:rPr kumimoji="0" lang="en-US" sz="3200" b="1" i="0" u="none" strike="noStrike" kern="1200" cap="none" spc="0" normalizeH="0" baseline="0" noProof="0" dirty="0" err="1">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Sabbaton</a:t>
            </a: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 mean?</a:t>
            </a:r>
          </a:p>
        </p:txBody>
      </p:sp>
      <p:sp>
        <p:nvSpPr>
          <p:cNvPr id="5" name="TextBox 4">
            <a:extLst>
              <a:ext uri="{FF2B5EF4-FFF2-40B4-BE49-F238E27FC236}">
                <a16:creationId xmlns:a16="http://schemas.microsoft.com/office/drawing/2014/main" id="{296E9FC0-4157-C771-ED8C-3775F20D26AC}"/>
              </a:ext>
            </a:extLst>
          </p:cNvPr>
          <p:cNvSpPr txBox="1"/>
          <p:nvPr/>
        </p:nvSpPr>
        <p:spPr>
          <a:xfrm>
            <a:off x="2685327" y="467143"/>
            <a:ext cx="9306045" cy="4893647"/>
          </a:xfrm>
          <a:prstGeom prst="rect">
            <a:avLst/>
          </a:prstGeom>
          <a:noFill/>
        </p:spPr>
        <p:txBody>
          <a:bodyPr wrap="square" rtlCol="0">
            <a:spAutoFit/>
          </a:bodyPr>
          <a:lstStyle/>
          <a:p>
            <a:pPr marL="457200" lvl="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Those who advocate that Christians are to meet on the Sabbath and not on Sunday often point to this phrase in the Greek, “</a:t>
            </a:r>
            <a:r>
              <a:rPr lang="en-US" sz="3200" b="1" dirty="0" err="1">
                <a:solidFill>
                  <a:srgbClr val="0000FF"/>
                </a:solidFill>
                <a:cs typeface="Khmer UI" pitchFamily="34" charset="0"/>
              </a:rPr>
              <a:t>mia</a:t>
            </a:r>
            <a:r>
              <a:rPr lang="en-US" sz="3200" b="1" dirty="0">
                <a:solidFill>
                  <a:srgbClr val="0000FF"/>
                </a:solidFill>
                <a:cs typeface="Khmer UI" pitchFamily="34" charset="0"/>
              </a:rPr>
              <a:t> ton </a:t>
            </a:r>
            <a:r>
              <a:rPr lang="en-US" sz="3200" b="1" dirty="0" err="1">
                <a:solidFill>
                  <a:srgbClr val="0000FF"/>
                </a:solidFill>
                <a:cs typeface="Khmer UI" pitchFamily="34" charset="0"/>
              </a:rPr>
              <a:t>sabbaton</a:t>
            </a:r>
            <a:r>
              <a:rPr lang="en-US" sz="3200" b="1" dirty="0">
                <a:solidFill>
                  <a:srgbClr val="0000FF"/>
                </a:solidFill>
                <a:cs typeface="Khmer UI" pitchFamily="34" charset="0"/>
              </a:rPr>
              <a:t>” and say it means “one Sabbath” or “the Sabbath.”</a:t>
            </a:r>
          </a:p>
          <a:p>
            <a:pPr marL="457200" lvl="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pagans all had names for the days which indicated which pagan god was to be venerated on that day.</a:t>
            </a:r>
            <a:endParaRPr kumimoji="0" lang="en-US" sz="3200" b="1" i="0" u="none" strike="noStrike" kern="1200" cap="none" spc="0" normalizeH="0" baseline="0" noProof="0" dirty="0">
              <a:ln>
                <a:noFill/>
              </a:ln>
              <a:solidFill>
                <a:srgbClr val="0000FF"/>
              </a:solidFill>
              <a:effectLst/>
              <a:uLnTx/>
              <a:uFillTx/>
              <a:cs typeface="Khmer UI" pitchFamily="34" charset="0"/>
            </a:endParaRPr>
          </a:p>
          <a:p>
            <a:pPr marL="1257300" lvl="2" indent="-342900" defTabSz="914400" fontAlgn="base">
              <a:spcBef>
                <a:spcPct val="0"/>
              </a:spcBef>
              <a:spcAft>
                <a:spcPct val="0"/>
              </a:spcAft>
              <a:buFont typeface="Wingdings" panose="05000000000000000000" pitchFamily="2" charset="2"/>
              <a:buChar char="q"/>
              <a:defRPr/>
            </a:pPr>
            <a:r>
              <a:rPr lang="en-US" sz="2800" i="1" dirty="0">
                <a:solidFill>
                  <a:srgbClr val="0070C0"/>
                </a:solidFill>
                <a:cs typeface="Khmer UI" pitchFamily="34" charset="0"/>
              </a:rPr>
              <a:t>Our Gregorian Calendar is rooted in Roman gods’ names (in Old English) </a:t>
            </a:r>
            <a:endParaRPr kumimoji="0" lang="en-US" sz="2800" b="0" i="1" u="none" strike="noStrike" kern="1200" cap="none" spc="0" normalizeH="0" baseline="0" noProof="0" dirty="0">
              <a:ln>
                <a:noFill/>
              </a:ln>
              <a:solidFill>
                <a:srgbClr val="0070C0"/>
              </a:solidFill>
              <a:effectLst/>
              <a:uLnTx/>
              <a:uFillTx/>
              <a:latin typeface="Tahoma"/>
              <a:ea typeface="+mn-ea"/>
              <a:cs typeface="Khmer UI" pitchFamily="34" charset="0"/>
            </a:endParaRPr>
          </a:p>
        </p:txBody>
      </p:sp>
    </p:spTree>
    <p:extLst>
      <p:ext uri="{BB962C8B-B14F-4D97-AF65-F5344CB8AC3E}">
        <p14:creationId xmlns:p14="http://schemas.microsoft.com/office/powerpoint/2010/main" val="327891642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11889" y="0"/>
            <a:ext cx="2376668"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What does “Mia Ton </a:t>
            </a:r>
            <a:r>
              <a:rPr lang="en-US" sz="3200" b="1" dirty="0" err="1">
                <a:solidFill>
                  <a:srgbClr val="B3D3EA"/>
                </a:solidFill>
                <a:effectLst>
                  <a:outerShdw blurRad="38100" dist="38100" dir="2700000" algn="tl">
                    <a:srgbClr val="000000">
                      <a:alpha val="43137"/>
                    </a:srgbClr>
                  </a:outerShdw>
                </a:effectLst>
                <a:latin typeface="+mj-lt"/>
                <a:cs typeface="Khmer UI" pitchFamily="34" charset="0"/>
              </a:rPr>
              <a:t>Sabbaton</a:t>
            </a:r>
            <a:r>
              <a:rPr lang="en-US" sz="3200" b="1" dirty="0">
                <a:solidFill>
                  <a:srgbClr val="B3D3EA"/>
                </a:solidFill>
                <a:effectLst>
                  <a:outerShdw blurRad="38100" dist="38100" dir="2700000" algn="tl">
                    <a:srgbClr val="000000">
                      <a:alpha val="43137"/>
                    </a:srgbClr>
                  </a:outerShdw>
                </a:effectLst>
                <a:latin typeface="+mj-lt"/>
                <a:cs typeface="Khmer UI" pitchFamily="34" charset="0"/>
              </a:rPr>
              <a:t>” mean?</a:t>
            </a:r>
          </a:p>
        </p:txBody>
      </p:sp>
      <p:sp>
        <p:nvSpPr>
          <p:cNvPr id="5" name="TextBox 4"/>
          <p:cNvSpPr txBox="1"/>
          <p:nvPr/>
        </p:nvSpPr>
        <p:spPr>
          <a:xfrm>
            <a:off x="2685327" y="467143"/>
            <a:ext cx="9306045" cy="4031873"/>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A Hebrew idiom (transliterated in Greek)</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The Hebrews did not name their days as the pagans (Exodus 23:13).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The days of the week were called by their relation to the Sabbath. </a:t>
            </a: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Example: </a:t>
            </a:r>
            <a:r>
              <a:rPr lang="en-US" sz="2800" i="1" dirty="0">
                <a:solidFill>
                  <a:srgbClr val="0070C0"/>
                </a:solidFill>
                <a:cs typeface="Khmer UI" pitchFamily="34" charset="0"/>
              </a:rPr>
              <a:t>the first day of the week was, one day from the Sabbath. If the second day of the week was meant, they would say, two days from the Sabbath, and so on.</a:t>
            </a:r>
          </a:p>
        </p:txBody>
      </p:sp>
    </p:spTree>
    <p:extLst>
      <p:ext uri="{BB962C8B-B14F-4D97-AF65-F5344CB8AC3E}">
        <p14:creationId xmlns:p14="http://schemas.microsoft.com/office/powerpoint/2010/main" val="316208444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0313" y="0"/>
            <a:ext cx="2388243" cy="20621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What does “Mia Ton </a:t>
            </a:r>
            <a:r>
              <a:rPr kumimoji="0" lang="en-US" sz="3200" b="1" i="0" u="none" strike="noStrike" kern="1200" cap="none" spc="0" normalizeH="0" baseline="0" noProof="0" dirty="0" err="1">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Sabbaton</a:t>
            </a: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 mean?</a:t>
            </a:r>
          </a:p>
        </p:txBody>
      </p:sp>
      <p:sp>
        <p:nvSpPr>
          <p:cNvPr id="5" name="TextBox 4"/>
          <p:cNvSpPr txBox="1"/>
          <p:nvPr/>
        </p:nvSpPr>
        <p:spPr>
          <a:xfrm>
            <a:off x="2708475" y="612845"/>
            <a:ext cx="9201873" cy="5570756"/>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A Hebrew idiom (transliterated in Greek)</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Hebrew word for “week” appears 4 times in the O.T and the word for “weeks” appears 15 times</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In both cases, the singular and the plural is the same Hebrew word (19 times total in O.T.)</a:t>
            </a:r>
          </a:p>
          <a:p>
            <a:pPr marL="914400" lvl="1" indent="-4572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H7620 </a:t>
            </a:r>
            <a:r>
              <a:rPr lang="en-US" sz="2800" b="1" i="1" dirty="0" err="1">
                <a:solidFill>
                  <a:srgbClr val="0070C0"/>
                </a:solidFill>
                <a:cs typeface="Khmer UI" pitchFamily="34" charset="0"/>
              </a:rPr>
              <a:t>shâbûa</a:t>
            </a:r>
            <a:r>
              <a:rPr lang="en-US" sz="2800" b="1" i="1" dirty="0">
                <a:solidFill>
                  <a:srgbClr val="0070C0"/>
                </a:solidFill>
                <a:cs typeface="Khmer UI" pitchFamily="34" charset="0"/>
              </a:rPr>
              <a:t>‛  </a:t>
            </a:r>
            <a:r>
              <a:rPr lang="en-US" sz="2800" b="1" i="1" dirty="0" err="1">
                <a:solidFill>
                  <a:srgbClr val="0070C0"/>
                </a:solidFill>
                <a:cs typeface="Khmer UI" pitchFamily="34" charset="0"/>
              </a:rPr>
              <a:t>shâbûa</a:t>
            </a:r>
            <a:r>
              <a:rPr lang="en-US" sz="2800" b="1" i="1" dirty="0">
                <a:solidFill>
                  <a:srgbClr val="0070C0"/>
                </a:solidFill>
                <a:cs typeface="Khmer UI" pitchFamily="34" charset="0"/>
              </a:rPr>
              <a:t>‛ </a:t>
            </a:r>
            <a:r>
              <a:rPr lang="en-US" sz="2800" b="1" i="1" dirty="0" err="1">
                <a:solidFill>
                  <a:srgbClr val="0070C0"/>
                </a:solidFill>
                <a:cs typeface="Khmer UI" pitchFamily="34" charset="0"/>
              </a:rPr>
              <a:t>shebu</a:t>
            </a:r>
            <a:r>
              <a:rPr lang="en-US" sz="2800" b="1" i="1" dirty="0">
                <a:solidFill>
                  <a:srgbClr val="0070C0"/>
                </a:solidFill>
                <a:cs typeface="Khmer UI" pitchFamily="34" charset="0"/>
              </a:rPr>
              <a:t>̂‛</a:t>
            </a:r>
            <a:r>
              <a:rPr lang="en-US" sz="2800" b="1" i="1" dirty="0" err="1">
                <a:solidFill>
                  <a:srgbClr val="0070C0"/>
                </a:solidFill>
                <a:cs typeface="Khmer UI" pitchFamily="34" charset="0"/>
              </a:rPr>
              <a:t>âh</a:t>
            </a:r>
            <a:r>
              <a:rPr lang="en-US" sz="2800" b="1" i="1" dirty="0">
                <a:solidFill>
                  <a:srgbClr val="0070C0"/>
                </a:solidFill>
                <a:cs typeface="Khmer UI" pitchFamily="34" charset="0"/>
              </a:rPr>
              <a:t> </a:t>
            </a:r>
            <a:r>
              <a:rPr lang="en-US" sz="2800" i="1" dirty="0">
                <a:solidFill>
                  <a:srgbClr val="0070C0"/>
                </a:solidFill>
                <a:cs typeface="Khmer UI" pitchFamily="34" charset="0"/>
              </a:rPr>
              <a:t>[</a:t>
            </a:r>
            <a:r>
              <a:rPr lang="en-US" sz="2800" i="1" dirty="0" err="1">
                <a:solidFill>
                  <a:srgbClr val="0070C0"/>
                </a:solidFill>
                <a:cs typeface="Khmer UI" pitchFamily="34" charset="0"/>
              </a:rPr>
              <a:t>shaw</a:t>
            </a:r>
            <a:r>
              <a:rPr lang="en-US" sz="2800" i="1" dirty="0">
                <a:solidFill>
                  <a:srgbClr val="0070C0"/>
                </a:solidFill>
                <a:cs typeface="Khmer UI" pitchFamily="34" charset="0"/>
              </a:rPr>
              <a:t>-boo'-ah, </a:t>
            </a:r>
            <a:r>
              <a:rPr lang="en-US" sz="2800" i="1" dirty="0" err="1">
                <a:solidFill>
                  <a:srgbClr val="0070C0"/>
                </a:solidFill>
                <a:cs typeface="Khmer UI" pitchFamily="34" charset="0"/>
              </a:rPr>
              <a:t>shaw</a:t>
            </a:r>
            <a:r>
              <a:rPr lang="en-US" sz="2800" i="1" dirty="0">
                <a:solidFill>
                  <a:srgbClr val="0070C0"/>
                </a:solidFill>
                <a:cs typeface="Khmer UI" pitchFamily="34" charset="0"/>
              </a:rPr>
              <a:t>-boo'-ah, </a:t>
            </a:r>
            <a:r>
              <a:rPr lang="en-US" sz="2800" i="1" dirty="0" err="1">
                <a:solidFill>
                  <a:srgbClr val="0070C0"/>
                </a:solidFill>
                <a:cs typeface="Khmer UI" pitchFamily="34" charset="0"/>
              </a:rPr>
              <a:t>sheb</a:t>
            </a:r>
            <a:r>
              <a:rPr lang="en-US" sz="2800" i="1" dirty="0">
                <a:solidFill>
                  <a:srgbClr val="0070C0"/>
                </a:solidFill>
                <a:cs typeface="Khmer UI" pitchFamily="34" charset="0"/>
              </a:rPr>
              <a:t>-</a:t>
            </a:r>
            <a:r>
              <a:rPr lang="en-US" sz="2800" i="1" dirty="0" err="1">
                <a:solidFill>
                  <a:srgbClr val="0070C0"/>
                </a:solidFill>
                <a:cs typeface="Khmer UI" pitchFamily="34" charset="0"/>
              </a:rPr>
              <a:t>oo</a:t>
            </a:r>
            <a:r>
              <a:rPr lang="en-US" sz="2800" i="1" dirty="0">
                <a:solidFill>
                  <a:srgbClr val="0070C0"/>
                </a:solidFill>
                <a:cs typeface="Khmer UI" pitchFamily="34" charset="0"/>
              </a:rPr>
              <a:t>-aw']: literally </a:t>
            </a:r>
            <a:r>
              <a:rPr lang="en-US" sz="2800" i="1" dirty="0" err="1">
                <a:solidFill>
                  <a:srgbClr val="0070C0"/>
                </a:solidFill>
                <a:cs typeface="Khmer UI" pitchFamily="34" charset="0"/>
              </a:rPr>
              <a:t>sevened</a:t>
            </a:r>
            <a:r>
              <a:rPr lang="en-US" sz="2800" i="1" dirty="0">
                <a:solidFill>
                  <a:srgbClr val="0070C0"/>
                </a:solidFill>
                <a:cs typeface="Khmer UI" pitchFamily="34" charset="0"/>
              </a:rPr>
              <a:t>, that is, a week (specifically of years): - seven, week.</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“Week” meant “Seven”</a:t>
            </a:r>
          </a:p>
        </p:txBody>
      </p:sp>
    </p:spTree>
    <p:extLst>
      <p:ext uri="{BB962C8B-B14F-4D97-AF65-F5344CB8AC3E}">
        <p14:creationId xmlns:p14="http://schemas.microsoft.com/office/powerpoint/2010/main" val="297564361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 y="17669"/>
            <a:ext cx="2488557"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What does “Mia Ton </a:t>
            </a:r>
            <a:r>
              <a:rPr lang="en-US" sz="3200" b="1" dirty="0" err="1">
                <a:solidFill>
                  <a:srgbClr val="B3D3EA"/>
                </a:solidFill>
                <a:effectLst>
                  <a:outerShdw blurRad="38100" dist="38100" dir="2700000" algn="tl">
                    <a:srgbClr val="000000">
                      <a:alpha val="43137"/>
                    </a:srgbClr>
                  </a:outerShdw>
                </a:effectLst>
                <a:latin typeface="+mj-lt"/>
                <a:cs typeface="Khmer UI" pitchFamily="34" charset="0"/>
              </a:rPr>
              <a:t>Sabbaton</a:t>
            </a:r>
            <a:r>
              <a:rPr lang="en-US" sz="3200" b="1" dirty="0">
                <a:solidFill>
                  <a:srgbClr val="B3D3EA"/>
                </a:solidFill>
                <a:effectLst>
                  <a:outerShdw blurRad="38100" dist="38100" dir="2700000" algn="tl">
                    <a:srgbClr val="000000">
                      <a:alpha val="43137"/>
                    </a:srgbClr>
                  </a:outerShdw>
                </a:effectLst>
                <a:latin typeface="+mj-lt"/>
                <a:cs typeface="Khmer UI" pitchFamily="34" charset="0"/>
              </a:rPr>
              <a:t>” mean?</a:t>
            </a:r>
          </a:p>
        </p:txBody>
      </p:sp>
      <p:sp>
        <p:nvSpPr>
          <p:cNvPr id="5" name="TextBox 4"/>
          <p:cNvSpPr txBox="1"/>
          <p:nvPr/>
        </p:nvSpPr>
        <p:spPr>
          <a:xfrm>
            <a:off x="2650603" y="399634"/>
            <a:ext cx="9352344" cy="5016758"/>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A Hebrew idiom (transliterated in Greek)</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Hebrew word for “week” appears 4 times in the O.T and the word for “weeks” appears 15 times</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Greek words </a:t>
            </a:r>
            <a:r>
              <a:rPr lang="en-US" sz="3200" b="1" i="1" dirty="0" err="1">
                <a:solidFill>
                  <a:srgbClr val="0000FF"/>
                </a:solidFill>
                <a:cs typeface="Khmer UI" pitchFamily="34" charset="0"/>
              </a:rPr>
              <a:t>mia</a:t>
            </a:r>
            <a:r>
              <a:rPr lang="en-US" sz="3200" b="1" i="1" dirty="0">
                <a:solidFill>
                  <a:srgbClr val="0000FF"/>
                </a:solidFill>
                <a:cs typeface="Khmer UI" pitchFamily="34" charset="0"/>
              </a:rPr>
              <a:t> &amp; </a:t>
            </a:r>
            <a:r>
              <a:rPr lang="en-US" sz="3200" b="1" i="1" dirty="0" err="1">
                <a:solidFill>
                  <a:srgbClr val="0000FF"/>
                </a:solidFill>
                <a:cs typeface="Khmer UI" pitchFamily="34" charset="0"/>
              </a:rPr>
              <a:t>heis</a:t>
            </a:r>
            <a:r>
              <a:rPr lang="en-US" sz="3200" b="1" dirty="0">
                <a:solidFill>
                  <a:srgbClr val="0000FF"/>
                </a:solidFill>
                <a:cs typeface="Khmer UI" pitchFamily="34" charset="0"/>
              </a:rPr>
              <a:t> are commonly translated as “one.” </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It is a cardinal word and therefore can be translated as “one” or “first.” </a:t>
            </a:r>
          </a:p>
        </p:txBody>
      </p:sp>
    </p:spTree>
    <p:extLst>
      <p:ext uri="{BB962C8B-B14F-4D97-AF65-F5344CB8AC3E}">
        <p14:creationId xmlns:p14="http://schemas.microsoft.com/office/powerpoint/2010/main" val="290886249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1000"/>
                                        <p:tgtEl>
                                          <p:spTgt spid="5">
                                            <p:txEl>
                                              <p:pRg st="5" end="5"/>
                                            </p:txEl>
                                          </p:spTgt>
                                        </p:tgtEl>
                                      </p:cBhvr>
                                    </p:animEffect>
                                    <p:anim calcmode="lin" valueType="num">
                                      <p:cBhvr>
                                        <p:cTn id="1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 y="0"/>
            <a:ext cx="2488557"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What does “Mia Ton </a:t>
            </a:r>
            <a:r>
              <a:rPr lang="en-US" sz="3200" b="1" dirty="0" err="1">
                <a:solidFill>
                  <a:srgbClr val="B3D3EA"/>
                </a:solidFill>
                <a:effectLst>
                  <a:outerShdw blurRad="38100" dist="38100" dir="2700000" algn="tl">
                    <a:srgbClr val="000000">
                      <a:alpha val="43137"/>
                    </a:srgbClr>
                  </a:outerShdw>
                </a:effectLst>
                <a:latin typeface="+mj-lt"/>
                <a:cs typeface="Khmer UI" pitchFamily="34" charset="0"/>
              </a:rPr>
              <a:t>Sabbaton</a:t>
            </a:r>
            <a:r>
              <a:rPr lang="en-US" sz="3200" b="1" dirty="0">
                <a:solidFill>
                  <a:srgbClr val="B3D3EA"/>
                </a:solidFill>
                <a:effectLst>
                  <a:outerShdw blurRad="38100" dist="38100" dir="2700000" algn="tl">
                    <a:srgbClr val="000000">
                      <a:alpha val="43137"/>
                    </a:srgbClr>
                  </a:outerShdw>
                </a:effectLst>
                <a:latin typeface="+mj-lt"/>
                <a:cs typeface="Khmer UI" pitchFamily="34" charset="0"/>
              </a:rPr>
              <a:t>” mean?</a:t>
            </a:r>
          </a:p>
        </p:txBody>
      </p:sp>
      <p:sp>
        <p:nvSpPr>
          <p:cNvPr id="5" name="TextBox 4"/>
          <p:cNvSpPr txBox="1"/>
          <p:nvPr/>
        </p:nvSpPr>
        <p:spPr>
          <a:xfrm>
            <a:off x="2708475" y="399633"/>
            <a:ext cx="9236597" cy="6001643"/>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A Hebrew idiom (transliterated in Greek)</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Hebrew word for “week” appears 4 times in the O.T and the word for “weeks” appears 15 times</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Greek word </a:t>
            </a:r>
            <a:r>
              <a:rPr lang="en-US" sz="3200" b="1" i="1" dirty="0" err="1">
                <a:solidFill>
                  <a:srgbClr val="000000"/>
                </a:solidFill>
                <a:cs typeface="Khmer UI" pitchFamily="34" charset="0"/>
              </a:rPr>
              <a:t>mia</a:t>
            </a:r>
            <a:r>
              <a:rPr lang="en-US" sz="3200" b="1" dirty="0">
                <a:solidFill>
                  <a:srgbClr val="000000"/>
                </a:solidFill>
                <a:cs typeface="Khmer UI" pitchFamily="34" charset="0"/>
              </a:rPr>
              <a:t> is commonly translated as “one” </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Greek word </a:t>
            </a:r>
            <a:r>
              <a:rPr lang="en-US" sz="3200" b="1" i="1" dirty="0" err="1">
                <a:solidFill>
                  <a:srgbClr val="0000FF"/>
                </a:solidFill>
                <a:cs typeface="Khmer UI" pitchFamily="34" charset="0"/>
              </a:rPr>
              <a:t>sabbaton</a:t>
            </a:r>
            <a:r>
              <a:rPr lang="en-US" sz="3200" b="1" dirty="0">
                <a:solidFill>
                  <a:srgbClr val="0000FF"/>
                </a:solidFill>
                <a:cs typeface="Khmer UI" pitchFamily="34" charset="0"/>
              </a:rPr>
              <a:t> is translated as “Sabbath” but means “sevens” or “weeks”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The term </a:t>
            </a:r>
            <a:r>
              <a:rPr lang="en-US" sz="2400" i="1" dirty="0" err="1">
                <a:solidFill>
                  <a:srgbClr val="0070C0"/>
                </a:solidFill>
                <a:cs typeface="Khmer UI" pitchFamily="34" charset="0"/>
              </a:rPr>
              <a:t>sabbaton</a:t>
            </a:r>
            <a:r>
              <a:rPr lang="en-US" sz="2400" i="1" dirty="0">
                <a:solidFill>
                  <a:srgbClr val="0070C0"/>
                </a:solidFill>
                <a:cs typeface="Khmer UI" pitchFamily="34" charset="0"/>
              </a:rPr>
              <a:t> simply referred to sevens and was often used to refer to the seventh day of the week.”</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M. Vincent states, “The noun ‘Sabbath’ is often used after numerals in the signification of ‘a week.'”  </a:t>
            </a:r>
          </a:p>
        </p:txBody>
      </p:sp>
    </p:spTree>
    <p:extLst>
      <p:ext uri="{BB962C8B-B14F-4D97-AF65-F5344CB8AC3E}">
        <p14:creationId xmlns:p14="http://schemas.microsoft.com/office/powerpoint/2010/main" val="45221090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anim calcmode="lin" valueType="num">
                                      <p:cBhvr>
                                        <p:cTn id="1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0313" y="0"/>
            <a:ext cx="2457691"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What does “Mia Ton </a:t>
            </a:r>
            <a:r>
              <a:rPr lang="en-US" sz="3200" b="1" dirty="0" err="1">
                <a:solidFill>
                  <a:srgbClr val="B3D3EA"/>
                </a:solidFill>
                <a:effectLst>
                  <a:outerShdw blurRad="38100" dist="38100" dir="2700000" algn="tl">
                    <a:srgbClr val="000000">
                      <a:alpha val="43137"/>
                    </a:srgbClr>
                  </a:outerShdw>
                </a:effectLst>
                <a:latin typeface="+mj-lt"/>
                <a:cs typeface="Khmer UI" pitchFamily="34" charset="0"/>
              </a:rPr>
              <a:t>Sabbaton</a:t>
            </a:r>
            <a:r>
              <a:rPr lang="en-US" sz="3200" b="1" dirty="0">
                <a:solidFill>
                  <a:srgbClr val="B3D3EA"/>
                </a:solidFill>
                <a:effectLst>
                  <a:outerShdw blurRad="38100" dist="38100" dir="2700000" algn="tl">
                    <a:srgbClr val="000000">
                      <a:alpha val="43137"/>
                    </a:srgbClr>
                  </a:outerShdw>
                </a:effectLst>
                <a:latin typeface="+mj-lt"/>
                <a:cs typeface="Khmer UI" pitchFamily="34" charset="0"/>
              </a:rPr>
              <a:t>” mean?</a:t>
            </a:r>
          </a:p>
        </p:txBody>
      </p:sp>
      <p:sp>
        <p:nvSpPr>
          <p:cNvPr id="5" name="TextBox 4"/>
          <p:cNvSpPr txBox="1"/>
          <p:nvPr/>
        </p:nvSpPr>
        <p:spPr>
          <a:xfrm>
            <a:off x="2696901" y="181957"/>
            <a:ext cx="9225023" cy="649408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A Hebrew idiom (transliterated in Greek)</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Hebrew word for “week” appears 4 times in the O.T and the word for “weeks” appears 15 times</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Greek word </a:t>
            </a:r>
            <a:r>
              <a:rPr lang="en-US" sz="3200" b="1" i="1" dirty="0" err="1">
                <a:solidFill>
                  <a:srgbClr val="000000"/>
                </a:solidFill>
                <a:cs typeface="Khmer UI" pitchFamily="34" charset="0"/>
              </a:rPr>
              <a:t>mia</a:t>
            </a:r>
            <a:r>
              <a:rPr lang="en-US" sz="3200" b="1" dirty="0">
                <a:solidFill>
                  <a:srgbClr val="000000"/>
                </a:solidFill>
                <a:cs typeface="Khmer UI" pitchFamily="34" charset="0"/>
              </a:rPr>
              <a:t> is commonly translated as “one” </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Greek word </a:t>
            </a:r>
            <a:r>
              <a:rPr lang="en-US" sz="3200" b="1" i="1" dirty="0" err="1">
                <a:solidFill>
                  <a:srgbClr val="000000"/>
                </a:solidFill>
                <a:cs typeface="Khmer UI" pitchFamily="34" charset="0"/>
              </a:rPr>
              <a:t>sabbaton</a:t>
            </a:r>
            <a:r>
              <a:rPr lang="en-US" sz="3200" b="1" dirty="0">
                <a:solidFill>
                  <a:srgbClr val="000000"/>
                </a:solidFill>
                <a:cs typeface="Khmer UI" pitchFamily="34" charset="0"/>
              </a:rPr>
              <a:t> is translated as “Sabbath” but means “sevens” or “weeks” </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These passages should be correctly translated as “the first of the sevens,” or “first of the week,” and not “one Sabbath”</a:t>
            </a:r>
          </a:p>
        </p:txBody>
      </p:sp>
    </p:spTree>
    <p:extLst>
      <p:ext uri="{BB962C8B-B14F-4D97-AF65-F5344CB8AC3E}">
        <p14:creationId xmlns:p14="http://schemas.microsoft.com/office/powerpoint/2010/main" val="52071034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3463" y="-5481"/>
            <a:ext cx="2399818"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What does “Mia Ton </a:t>
            </a:r>
            <a:r>
              <a:rPr lang="en-US" sz="3200" b="1" dirty="0" err="1">
                <a:solidFill>
                  <a:srgbClr val="B3D3EA"/>
                </a:solidFill>
                <a:effectLst>
                  <a:outerShdw blurRad="38100" dist="38100" dir="2700000" algn="tl">
                    <a:srgbClr val="000000">
                      <a:alpha val="43137"/>
                    </a:srgbClr>
                  </a:outerShdw>
                </a:effectLst>
                <a:latin typeface="+mj-lt"/>
                <a:cs typeface="Khmer UI" pitchFamily="34" charset="0"/>
              </a:rPr>
              <a:t>Sabbaton</a:t>
            </a:r>
            <a:r>
              <a:rPr lang="en-US" sz="3200" b="1" dirty="0">
                <a:solidFill>
                  <a:srgbClr val="B3D3EA"/>
                </a:solidFill>
                <a:effectLst>
                  <a:outerShdw blurRad="38100" dist="38100" dir="2700000" algn="tl">
                    <a:srgbClr val="000000">
                      <a:alpha val="43137"/>
                    </a:srgbClr>
                  </a:outerShdw>
                </a:effectLst>
                <a:latin typeface="+mj-lt"/>
                <a:cs typeface="Khmer UI" pitchFamily="34" charset="0"/>
              </a:rPr>
              <a:t>” mean?</a:t>
            </a:r>
          </a:p>
        </p:txBody>
      </p:sp>
      <p:sp>
        <p:nvSpPr>
          <p:cNvPr id="5" name="TextBox 4"/>
          <p:cNvSpPr txBox="1"/>
          <p:nvPr/>
        </p:nvSpPr>
        <p:spPr>
          <a:xfrm>
            <a:off x="2650603" y="399633"/>
            <a:ext cx="9317620" cy="3046988"/>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latin typeface="Khmer UI" pitchFamily="34" charset="0"/>
                <a:cs typeface="Khmer UI" pitchFamily="34" charset="0"/>
              </a:rPr>
              <a:t>A Hebrew idiom (transliterated in Greek)</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latin typeface="Khmer UI" pitchFamily="34" charset="0"/>
                <a:cs typeface="Khmer UI" pitchFamily="34" charset="0"/>
              </a:rPr>
              <a:t>The Hebrew word for “week” appears 4 times in the O.T and the word for “weeks” appears 15 times</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latin typeface="Khmer UI" pitchFamily="34" charset="0"/>
                <a:cs typeface="Khmer UI" pitchFamily="34" charset="0"/>
              </a:rPr>
              <a:t>The Greek word </a:t>
            </a:r>
            <a:r>
              <a:rPr lang="en-US" sz="2400" b="1" i="1" dirty="0" err="1">
                <a:solidFill>
                  <a:srgbClr val="000000"/>
                </a:solidFill>
                <a:latin typeface="Khmer UI" pitchFamily="34" charset="0"/>
                <a:cs typeface="Khmer UI" pitchFamily="34" charset="0"/>
              </a:rPr>
              <a:t>mia</a:t>
            </a:r>
            <a:r>
              <a:rPr lang="en-US" sz="2400" b="1" dirty="0">
                <a:solidFill>
                  <a:srgbClr val="000000"/>
                </a:solidFill>
                <a:latin typeface="Khmer UI" pitchFamily="34" charset="0"/>
                <a:cs typeface="Khmer UI" pitchFamily="34" charset="0"/>
              </a:rPr>
              <a:t> is commonly translated as “one” </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latin typeface="Khmer UI" pitchFamily="34" charset="0"/>
                <a:cs typeface="Khmer UI" pitchFamily="34" charset="0"/>
              </a:rPr>
              <a:t>The Greek word </a:t>
            </a:r>
            <a:r>
              <a:rPr lang="en-US" sz="2400" b="1" i="1" dirty="0" err="1">
                <a:solidFill>
                  <a:srgbClr val="000000"/>
                </a:solidFill>
                <a:latin typeface="Khmer UI" pitchFamily="34" charset="0"/>
                <a:cs typeface="Khmer UI" pitchFamily="34" charset="0"/>
              </a:rPr>
              <a:t>sabbaton</a:t>
            </a:r>
            <a:r>
              <a:rPr lang="en-US" sz="2400" b="1" dirty="0">
                <a:solidFill>
                  <a:srgbClr val="000000"/>
                </a:solidFill>
                <a:latin typeface="Khmer UI" pitchFamily="34" charset="0"/>
                <a:cs typeface="Khmer UI" pitchFamily="34" charset="0"/>
              </a:rPr>
              <a:t> is translated as “Sabbath” but means “sevens” or “weeks” </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latin typeface="Khmer UI" pitchFamily="34" charset="0"/>
                <a:cs typeface="Khmer UI" pitchFamily="34" charset="0"/>
              </a:rPr>
              <a:t>The passage should be correctly translated as “the first of the sevens,” or “first of the week,” and not “one Sabbath”</a:t>
            </a:r>
          </a:p>
        </p:txBody>
      </p:sp>
      <p:sp>
        <p:nvSpPr>
          <p:cNvPr id="4" name="TextBox 3">
            <a:extLst>
              <a:ext uri="{FF2B5EF4-FFF2-40B4-BE49-F238E27FC236}">
                <a16:creationId xmlns:a16="http://schemas.microsoft.com/office/drawing/2014/main" id="{CC09C540-1379-44EE-8331-DE7A5D3AE8AB}"/>
              </a:ext>
            </a:extLst>
          </p:cNvPr>
          <p:cNvSpPr txBox="1"/>
          <p:nvPr/>
        </p:nvSpPr>
        <p:spPr>
          <a:xfrm>
            <a:off x="2789499" y="3777300"/>
            <a:ext cx="9039828" cy="2554545"/>
          </a:xfrm>
          <a:prstGeom prst="rect">
            <a:avLst/>
          </a:prstGeom>
          <a:solidFill>
            <a:srgbClr val="0070C0"/>
          </a:solidFill>
        </p:spPr>
        <p:txBody>
          <a:bodyPr wrap="square" rtlCol="0">
            <a:spAutoFit/>
          </a:bodyPr>
          <a:lstStyle/>
          <a:p>
            <a:pPr algn="ctr" defTabSz="914400" fontAlgn="base">
              <a:spcBef>
                <a:spcPct val="0"/>
              </a:spcBef>
              <a:spcAft>
                <a:spcPct val="0"/>
              </a:spcAft>
              <a:defRPr/>
            </a:pPr>
            <a:r>
              <a:rPr lang="en-US" sz="3200" dirty="0">
                <a:solidFill>
                  <a:srgbClr val="FFFFFF"/>
                </a:solidFill>
                <a:cs typeface="Khmer UI" pitchFamily="34" charset="0"/>
              </a:rPr>
              <a:t>The weight of the Greek authorities and the major Bible translations </a:t>
            </a:r>
            <a:r>
              <a:rPr lang="en-US" sz="3200" i="1" dirty="0">
                <a:solidFill>
                  <a:srgbClr val="FFFFFF"/>
                </a:solidFill>
                <a:cs typeface="Khmer UI" pitchFamily="34" charset="0"/>
              </a:rPr>
              <a:t>(including the Latin Vulgate, ca. A.D. 400’s) </a:t>
            </a:r>
            <a:r>
              <a:rPr lang="en-US" sz="3200" dirty="0">
                <a:solidFill>
                  <a:srgbClr val="FFFFFF"/>
                </a:solidFill>
                <a:cs typeface="Khmer UI" pitchFamily="34" charset="0"/>
              </a:rPr>
              <a:t>are consistent. The early Christians gathered together on the first of the week: Sunday!</a:t>
            </a:r>
          </a:p>
        </p:txBody>
      </p:sp>
    </p:spTree>
    <p:extLst>
      <p:ext uri="{BB962C8B-B14F-4D97-AF65-F5344CB8AC3E}">
        <p14:creationId xmlns:p14="http://schemas.microsoft.com/office/powerpoint/2010/main" val="281011397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3600" b="1" dirty="0">
                <a:solidFill>
                  <a:srgbClr val="4D4D4D">
                    <a:lumMod val="50000"/>
                  </a:srgbClr>
                </a:solidFill>
                <a:effectLst>
                  <a:outerShdw blurRad="38100" dist="38100" dir="2700000" algn="tl">
                    <a:srgbClr val="000000">
                      <a:alpha val="43137"/>
                    </a:srgbClr>
                  </a:outerShdw>
                </a:effectLst>
                <a:latin typeface="Khmer UI" pitchFamily="34" charset="0"/>
                <a:cs typeface="Khmer UI" pitchFamily="34" charset="0"/>
              </a:rPr>
              <a:t>Why We Assemble on the First Day of the Week</a:t>
            </a:r>
          </a:p>
        </p:txBody>
      </p:sp>
      <p:sp>
        <p:nvSpPr>
          <p:cNvPr id="8" name="TextBox 7"/>
          <p:cNvSpPr txBox="1"/>
          <p:nvPr/>
        </p:nvSpPr>
        <p:spPr>
          <a:xfrm>
            <a:off x="0" y="858576"/>
            <a:ext cx="12192000" cy="1569660"/>
          </a:xfrm>
          <a:prstGeom prst="rect">
            <a:avLst/>
          </a:prstGeom>
          <a:noFill/>
        </p:spPr>
        <p:txBody>
          <a:bodyPr wrap="square" rtlCol="0">
            <a:spAutoFit/>
          </a:bodyPr>
          <a:lstStyle/>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phrase, “First Day of the Week”</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What does </a:t>
            </a:r>
            <a:r>
              <a:rPr lang="en-US" sz="3200" b="1" i="1" dirty="0">
                <a:solidFill>
                  <a:srgbClr val="FFFFFF"/>
                </a:solidFill>
                <a:effectLst>
                  <a:outerShdw blurRad="38100" dist="38100" dir="2700000" algn="tl">
                    <a:srgbClr val="000000">
                      <a:alpha val="43137"/>
                    </a:srgbClr>
                  </a:outerShdw>
                </a:effectLst>
                <a:cs typeface="Khmer UI" pitchFamily="34" charset="0"/>
              </a:rPr>
              <a:t>“Mia Ton </a:t>
            </a:r>
            <a:r>
              <a:rPr lang="en-US" sz="3200" b="1" i="1" dirty="0" err="1">
                <a:solidFill>
                  <a:srgbClr val="FFFFFF"/>
                </a:solidFill>
                <a:effectLst>
                  <a:outerShdw blurRad="38100" dist="38100" dir="2700000" algn="tl">
                    <a:srgbClr val="000000">
                      <a:alpha val="43137"/>
                    </a:srgbClr>
                  </a:outerShdw>
                </a:effectLst>
                <a:cs typeface="Khmer UI" pitchFamily="34" charset="0"/>
              </a:rPr>
              <a:t>Sabbaton</a:t>
            </a:r>
            <a:r>
              <a:rPr lang="en-US" sz="3200" b="1" i="1" dirty="0">
                <a:solidFill>
                  <a:srgbClr val="FFFFFF"/>
                </a:solidFill>
                <a:effectLst>
                  <a:outerShdw blurRad="38100" dist="38100" dir="2700000" algn="tl">
                    <a:srgbClr val="000000">
                      <a:alpha val="43137"/>
                    </a:srgbClr>
                  </a:outerShdw>
                </a:effectLst>
                <a:cs typeface="Khmer UI" pitchFamily="34" charset="0"/>
              </a:rPr>
              <a:t>” </a:t>
            </a:r>
            <a:r>
              <a:rPr lang="en-US" sz="3200" b="1" dirty="0">
                <a:solidFill>
                  <a:srgbClr val="FFFFFF"/>
                </a:solidFill>
                <a:effectLst>
                  <a:outerShdw blurRad="38100" dist="38100" dir="2700000" algn="tl">
                    <a:srgbClr val="000000">
                      <a:alpha val="43137"/>
                    </a:srgbClr>
                  </a:outerShdw>
                </a:effectLst>
                <a:cs typeface="Khmer UI" pitchFamily="34" charset="0"/>
              </a:rPr>
              <a:t>mean?</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Significance of the “First Day of the Week”</a:t>
            </a:r>
          </a:p>
        </p:txBody>
      </p:sp>
      <p:pic>
        <p:nvPicPr>
          <p:cNvPr id="3" name="Picture 4" descr="Weekend Walkthrough (3/9/14) | Free calendar, 3d illustration, Clip art">
            <a:extLst>
              <a:ext uri="{FF2B5EF4-FFF2-40B4-BE49-F238E27FC236}">
                <a16:creationId xmlns:a16="http://schemas.microsoft.com/office/drawing/2014/main" id="{9AC5B68B-670D-C23E-ED98-54B0DEEB8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6414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arn(inVertic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04305" y="467143"/>
            <a:ext cx="9329194" cy="5386090"/>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Jesus Christ rose from the dead on the first day of the week </a:t>
            </a:r>
            <a:r>
              <a:rPr lang="en-US" sz="3200" b="1" i="1" dirty="0">
                <a:solidFill>
                  <a:srgbClr val="0000FF"/>
                </a:solidFill>
                <a:cs typeface="Khmer UI" pitchFamily="34" charset="0"/>
              </a:rPr>
              <a:t>(I Cor. 15:3-4)</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Matthew 28:1 </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Mark 16:1-2 </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Luke 23:56-24:1 </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John 20:1</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Matthew, Mark and Luke made a point to differentiate between the Sabbath and the first day of the week, even though both “Sabbath” and “week” in the Greek is the same word, </a:t>
            </a:r>
            <a:r>
              <a:rPr lang="en-US" sz="2800" i="1" dirty="0" err="1">
                <a:solidFill>
                  <a:srgbClr val="0070C0"/>
                </a:solidFill>
                <a:cs typeface="Khmer UI" pitchFamily="34" charset="0"/>
              </a:rPr>
              <a:t>sabbaton</a:t>
            </a:r>
            <a:r>
              <a:rPr lang="en-US" sz="2800" i="1" dirty="0">
                <a:solidFill>
                  <a:srgbClr val="0070C0"/>
                </a:solidFill>
                <a:cs typeface="Khmer UI" pitchFamily="34" charset="0"/>
              </a:rPr>
              <a:t> (G4521), and showed that it was when the Sabbath was over!</a:t>
            </a:r>
          </a:p>
        </p:txBody>
      </p:sp>
      <p:sp>
        <p:nvSpPr>
          <p:cNvPr id="8" name="TextBox 7"/>
          <p:cNvSpPr txBox="1"/>
          <p:nvPr/>
        </p:nvSpPr>
        <p:spPr>
          <a:xfrm>
            <a:off x="0" y="0"/>
            <a:ext cx="260430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9790163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E034-3008-74A0-48DE-2A46ABFF7E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9941BD-E431-FC41-FFC3-EACC775AB5CF}"/>
              </a:ext>
            </a:extLst>
          </p:cNvPr>
          <p:cNvSpPr txBox="1"/>
          <p:nvPr/>
        </p:nvSpPr>
        <p:spPr>
          <a:xfrm>
            <a:off x="0" y="6275"/>
            <a:ext cx="12192000" cy="715963"/>
          </a:xfrm>
          <a:prstGeom prst="rect">
            <a:avLst/>
          </a:prstGeom>
        </p:spPr>
        <p:txBody>
          <a:bodyPr rtlCol="0">
            <a:normAutofit/>
          </a:bodyPr>
          <a:lstStyle/>
          <a:p>
            <a:pPr marL="0" marR="0" lvl="0" indent="0" algn="ctr" defTabSz="914400" fontAlgn="base" latinLnBrk="0">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Intro</a:t>
            </a:r>
          </a:p>
        </p:txBody>
      </p:sp>
      <p:pic>
        <p:nvPicPr>
          <p:cNvPr id="1026" name="Picture 2" descr="Biggest Saturday Horse Races in the UK – Saturday Racing Tips">
            <a:extLst>
              <a:ext uri="{FF2B5EF4-FFF2-40B4-BE49-F238E27FC236}">
                <a16:creationId xmlns:a16="http://schemas.microsoft.com/office/drawing/2014/main" id="{EBC9B32B-D5AB-A7C9-D064-6ED1FFE15E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4800" y="1295400"/>
            <a:ext cx="4267200" cy="4267200"/>
          </a:xfrm>
          <a:prstGeom prst="rect">
            <a:avLst/>
          </a:prstGeom>
          <a:solidFill>
            <a:srgbClr val="FFFFFF"/>
          </a:solidFill>
        </p:spPr>
      </p:pic>
      <p:sp>
        <p:nvSpPr>
          <p:cNvPr id="3" name="TextBox 2">
            <a:extLst>
              <a:ext uri="{FF2B5EF4-FFF2-40B4-BE49-F238E27FC236}">
                <a16:creationId xmlns:a16="http://schemas.microsoft.com/office/drawing/2014/main" id="{FABF221E-3DB8-D438-4A1F-B30E97B5DE24}"/>
              </a:ext>
            </a:extLst>
          </p:cNvPr>
          <p:cNvSpPr txBox="1"/>
          <p:nvPr/>
        </p:nvSpPr>
        <p:spPr>
          <a:xfrm>
            <a:off x="1" y="865038"/>
            <a:ext cx="7924800" cy="600164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Khmer UI" pitchFamily="34" charset="0"/>
              </a:rPr>
              <a:t>Sometimes saints are asked why we don’t keep the Sabbath.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Khmer UI" pitchFamily="34" charset="0"/>
              </a:rPr>
              <a:t>Often we are told it was a Catholic Church conspiracy to change the Sabbath to Sunday.</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Khmer UI" pitchFamily="34" charset="0"/>
              </a:rPr>
              <a:t>Our answer is because under the New Covenant (bought in Christ’s blood - Luke 22:19-20) we meet on Sunday, the first day of the week.</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Khmer UI" pitchFamily="34" charset="0"/>
              </a:rPr>
              <a:t>This lesson will attempt to answer the “Why?” we assemble on the first day of the week</a:t>
            </a:r>
          </a:p>
        </p:txBody>
      </p:sp>
    </p:spTree>
    <p:extLst>
      <p:ext uri="{BB962C8B-B14F-4D97-AF65-F5344CB8AC3E}">
        <p14:creationId xmlns:p14="http://schemas.microsoft.com/office/powerpoint/2010/main" val="34232608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85327" y="243513"/>
            <a:ext cx="9271321" cy="6432530"/>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Jesus Christ rose from the dead on the first day of the week </a:t>
            </a:r>
            <a:r>
              <a:rPr lang="en-US" sz="3200" b="1" i="1" dirty="0">
                <a:solidFill>
                  <a:srgbClr val="000000"/>
                </a:solidFill>
                <a:cs typeface="Khmer UI" pitchFamily="34" charset="0"/>
              </a:rPr>
              <a:t>(I Cor. 15:3-4)</a:t>
            </a:r>
          </a:p>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church was established on the day of Pentecost, which also fell on the first day of the week</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Acts 1:26-2:1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“Pentecost” (G4005) is a Greek word signifying the 50</a:t>
            </a:r>
            <a:r>
              <a:rPr lang="en-US" sz="2800" i="1" baseline="30000" dirty="0">
                <a:solidFill>
                  <a:srgbClr val="0070C0"/>
                </a:solidFill>
                <a:cs typeface="Khmer UI" pitchFamily="34" charset="0"/>
              </a:rPr>
              <a:t>th</a:t>
            </a:r>
            <a:r>
              <a:rPr lang="en-US" sz="2800" i="1" dirty="0">
                <a:solidFill>
                  <a:srgbClr val="0070C0"/>
                </a:solidFill>
                <a:cs typeface="Khmer UI" pitchFamily="34" charset="0"/>
              </a:rPr>
              <a:t> part of a thing, or the 50</a:t>
            </a:r>
            <a:r>
              <a:rPr lang="en-US" sz="2800" i="1" baseline="30000" dirty="0">
                <a:solidFill>
                  <a:srgbClr val="0070C0"/>
                </a:solidFill>
                <a:cs typeface="Khmer UI" pitchFamily="34" charset="0"/>
              </a:rPr>
              <a:t>th</a:t>
            </a:r>
            <a:r>
              <a:rPr lang="en-US" sz="2800" i="1" dirty="0">
                <a:solidFill>
                  <a:srgbClr val="0070C0"/>
                </a:solidFill>
                <a:cs typeface="Khmer UI" pitchFamily="34" charset="0"/>
              </a:rPr>
              <a:t> in order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It appears 3 times in the N.T. (Acts 2:1; 20:16;        I Corinthians 16:8)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One of the three great Jewish feasts which began on the 50</a:t>
            </a:r>
            <a:r>
              <a:rPr lang="en-US" sz="2800" i="1" baseline="30000" dirty="0">
                <a:solidFill>
                  <a:srgbClr val="0070C0"/>
                </a:solidFill>
                <a:cs typeface="Khmer UI" pitchFamily="34" charset="0"/>
              </a:rPr>
              <a:t>th</a:t>
            </a:r>
            <a:r>
              <a:rPr lang="en-US" sz="2800" i="1" dirty="0">
                <a:solidFill>
                  <a:srgbClr val="0070C0"/>
                </a:solidFill>
                <a:cs typeface="Khmer UI" pitchFamily="34" charset="0"/>
              </a:rPr>
              <a:t> day after the Sabbath during Passover (Exodus 23:16; 34:22; Leviticus 23:15-21; Numbers 28:26-31; Deuteronomy 16:9-11)</a:t>
            </a:r>
          </a:p>
        </p:txBody>
      </p:sp>
      <p:sp>
        <p:nvSpPr>
          <p:cNvPr id="8" name="TextBox 7"/>
          <p:cNvSpPr txBox="1"/>
          <p:nvPr/>
        </p:nvSpPr>
        <p:spPr>
          <a:xfrm>
            <a:off x="0" y="0"/>
            <a:ext cx="2500132" cy="2246769"/>
          </a:xfrm>
          <a:prstGeom prst="rect">
            <a:avLst/>
          </a:prstGeom>
          <a:noFill/>
        </p:spPr>
        <p:txBody>
          <a:bodyPr wrap="square" rtlCol="0">
            <a:spAutoFit/>
          </a:bodyPr>
          <a:lstStyle/>
          <a:p>
            <a:pPr algn="ctr" defTabSz="914400" fontAlgn="base">
              <a:spcBef>
                <a:spcPct val="0"/>
              </a:spcBef>
              <a:spcAft>
                <a:spcPct val="0"/>
              </a:spcAft>
              <a:defRPr/>
            </a:pPr>
            <a:r>
              <a:rPr lang="en-US" sz="28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216866056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08475" y="243513"/>
            <a:ext cx="9271321" cy="6063198"/>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Jesus Christ rose from the dead on the first day of the week </a:t>
            </a:r>
            <a:r>
              <a:rPr lang="en-US" sz="2800" b="1" i="1" dirty="0">
                <a:solidFill>
                  <a:srgbClr val="000000"/>
                </a:solidFill>
                <a:cs typeface="Khmer UI" pitchFamily="34" charset="0"/>
              </a:rPr>
              <a:t>(I Cor. 15:3-4)</a:t>
            </a:r>
          </a:p>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church was established on the day of Pentecost (first day of the week)</a:t>
            </a:r>
          </a:p>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The brethren (church) at Troas (Acts 20:5-6) came together to break bread on the first day of the week</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Acts 20:7 (Apostolic Example)</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After the Passover in Philippi, Paul sailed to Troas and stayed 7 days, until the first day of the week (Acts 20:5-7)</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Paul was in a hurry to arrive in Jerusalem by Pentecost (Acts 20:16)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Why the 7-day delay?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A Sabbath day passed while Paul waited for the first day of the week, and he was silent about keeping the Sabbath day!</a:t>
            </a:r>
          </a:p>
        </p:txBody>
      </p:sp>
      <p:sp>
        <p:nvSpPr>
          <p:cNvPr id="8" name="TextBox 7"/>
          <p:cNvSpPr txBox="1"/>
          <p:nvPr/>
        </p:nvSpPr>
        <p:spPr>
          <a:xfrm>
            <a:off x="1" y="0"/>
            <a:ext cx="2627452"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237140181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92729" y="243512"/>
            <a:ext cx="9514390" cy="637097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Jesus rose from dead on first day of the week</a:t>
            </a:r>
            <a:endParaRPr lang="en-US" sz="2800" b="1" i="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church was established on Pentecost</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brethren at Troas (Acts 20:5-6) came to break bread on the first day of the week</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Paul instructed the church at Corinth to take up their collection on the first day of the week</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I Corinthians 16:1-2 (Direct Statement &amp; Necessary Inference)</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The Lord’s Supper</a:t>
            </a:r>
          </a:p>
          <a:p>
            <a:pPr marL="1257300" lvl="2"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Mentions meeting together 5 times (I Cor. 11:17, 18, 20, 33, 34 – Necessary Inference)</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Use of Spiritual Gifts in 1</a:t>
            </a:r>
            <a:r>
              <a:rPr lang="en-US" sz="2400" i="1" baseline="30000" dirty="0">
                <a:solidFill>
                  <a:srgbClr val="0070C0"/>
                </a:solidFill>
                <a:cs typeface="Khmer UI" pitchFamily="34" charset="0"/>
              </a:rPr>
              <a:t>st</a:t>
            </a:r>
            <a:r>
              <a:rPr lang="en-US" sz="2400" i="1" dirty="0">
                <a:solidFill>
                  <a:srgbClr val="0070C0"/>
                </a:solidFill>
                <a:cs typeface="Khmer UI" pitchFamily="34" charset="0"/>
              </a:rPr>
              <a:t> c. Assembly  </a:t>
            </a:r>
          </a:p>
          <a:p>
            <a:pPr marL="1257300" lvl="2"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Mentions assembling 2 times (I Cor. 14:23, 26)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When “meet together” of I Cor. 11 and “assemble together”   of I Cor. 14 combines with the instruction of taking up the collection on “the first day of every week” of I Cor. 16 we get  a picture of what day they met and assembled together!</a:t>
            </a:r>
          </a:p>
        </p:txBody>
      </p:sp>
      <p:sp>
        <p:nvSpPr>
          <p:cNvPr id="8" name="TextBox 7"/>
          <p:cNvSpPr txBox="1"/>
          <p:nvPr/>
        </p:nvSpPr>
        <p:spPr>
          <a:xfrm>
            <a:off x="0" y="0"/>
            <a:ext cx="2592729"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227801648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anim calcmode="lin" valueType="num">
                                      <p:cBhvr>
                                        <p:cTn id="1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1000"/>
                                        <p:tgtEl>
                                          <p:spTgt spid="5">
                                            <p:txEl>
                                              <p:pRg st="7" end="7"/>
                                            </p:txEl>
                                          </p:spTgt>
                                        </p:tgtEl>
                                      </p:cBhvr>
                                    </p:animEffect>
                                    <p:anim calcmode="lin" valueType="num">
                                      <p:cBhvr>
                                        <p:cTn id="3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anim calcmode="lin" valueType="num">
                                      <p:cBhvr>
                                        <p:cTn id="3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1000"/>
                                        <p:tgtEl>
                                          <p:spTgt spid="5">
                                            <p:txEl>
                                              <p:pRg st="9" end="9"/>
                                            </p:txEl>
                                          </p:spTgt>
                                        </p:tgtEl>
                                      </p:cBhvr>
                                    </p:animEffect>
                                    <p:anim calcmode="lin" valueType="num">
                                      <p:cBhvr>
                                        <p:cTn id="4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39027" y="243512"/>
            <a:ext cx="9294471" cy="6124754"/>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Jesus rose from dead on first day of the week</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church was established on Pentecost</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brethren at Troas (Acts 20:5-6) came to break bread on the first day of the week</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Secular writings indicated Sunday was the day the early church met together to worship</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Justin Martyr (A.D. 100-165) in his 1</a:t>
            </a:r>
            <a:r>
              <a:rPr lang="en-US" sz="2800" i="1" baseline="30000" dirty="0">
                <a:solidFill>
                  <a:srgbClr val="0070C0"/>
                </a:solidFill>
                <a:cs typeface="Khmer UI" pitchFamily="34" charset="0"/>
              </a:rPr>
              <a:t>st</a:t>
            </a:r>
            <a:r>
              <a:rPr lang="en-US" sz="2800" i="1" dirty="0">
                <a:solidFill>
                  <a:srgbClr val="0070C0"/>
                </a:solidFill>
                <a:cs typeface="Khmer UI" pitchFamily="34" charset="0"/>
              </a:rPr>
              <a:t> Apologetics CHAP. LXVII.—WEEKLY WORSHIP OF THE CHRISTIANS names Sunday as the day the saints met</a:t>
            </a:r>
          </a:p>
        </p:txBody>
      </p:sp>
      <p:sp>
        <p:nvSpPr>
          <p:cNvPr id="8" name="TextBox 7"/>
          <p:cNvSpPr txBox="1"/>
          <p:nvPr/>
        </p:nvSpPr>
        <p:spPr>
          <a:xfrm>
            <a:off x="0" y="0"/>
            <a:ext cx="2639028"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309390599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1000"/>
                                        <p:tgtEl>
                                          <p:spTgt spid="5">
                                            <p:txEl>
                                              <p:pRg st="6" end="6"/>
                                            </p:txEl>
                                          </p:spTgt>
                                        </p:tgtEl>
                                      </p:cBhvr>
                                    </p:animEffect>
                                    <p:anim calcmode="lin" valueType="num">
                                      <p:cBhvr>
                                        <p:cTn id="1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627453" y="343382"/>
            <a:ext cx="9375494"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defRPr/>
            </a:pPr>
            <a:r>
              <a:rPr lang="en-US" sz="3200" b="1" dirty="0">
                <a:solidFill>
                  <a:srgbClr val="000000"/>
                </a:solidFill>
                <a:cs typeface="Khmer UI" pitchFamily="34" charset="0"/>
              </a:rPr>
              <a:t>Justin Martyr’s 1</a:t>
            </a:r>
            <a:r>
              <a:rPr lang="en-US" sz="3200" b="1" baseline="30000" dirty="0">
                <a:solidFill>
                  <a:srgbClr val="000000"/>
                </a:solidFill>
                <a:cs typeface="Khmer UI" pitchFamily="34" charset="0"/>
              </a:rPr>
              <a:t>st</a:t>
            </a:r>
            <a:r>
              <a:rPr lang="en-US" sz="3200" b="1" dirty="0">
                <a:solidFill>
                  <a:srgbClr val="000000"/>
                </a:solidFill>
                <a:cs typeface="Khmer UI" pitchFamily="34" charset="0"/>
              </a:rPr>
              <a:t> Apologetics CHAP. LXVII.—WEEKLY WORSHIP OF THE CHRISTIANS</a:t>
            </a:r>
            <a:r>
              <a:rPr lang="en-US" sz="3200" dirty="0">
                <a:solidFill>
                  <a:srgbClr val="000000"/>
                </a:solidFill>
                <a:cs typeface="Khmer UI" pitchFamily="34" charset="0"/>
              </a:rPr>
              <a:t> </a:t>
            </a:r>
          </a:p>
          <a:p>
            <a:pPr defTabSz="914400" fontAlgn="base">
              <a:spcBef>
                <a:spcPct val="0"/>
              </a:spcBef>
              <a:spcAft>
                <a:spcPct val="0"/>
              </a:spcAft>
              <a:defRPr/>
            </a:pPr>
            <a:r>
              <a:rPr lang="en-US" sz="2800" dirty="0">
                <a:solidFill>
                  <a:srgbClr val="000000"/>
                </a:solidFill>
                <a:cs typeface="Khmer UI" pitchFamily="34" charset="0"/>
              </a:rPr>
              <a:t>“And we afterwards continually remind each other of these things. And the wealthy among us help the needy; and we always keep together; and for all things wherewith we are supplied, we bless the Maker of all through His Son Jesus Christ, and through the Holy Ghost. And on the day called Sunday,“</a:t>
            </a:r>
          </a:p>
          <a:p>
            <a:pPr marL="457200" indent="-457200" defTabSz="914400" fontAlgn="base">
              <a:spcBef>
                <a:spcPct val="0"/>
              </a:spcBef>
              <a:spcAft>
                <a:spcPct val="0"/>
              </a:spcAft>
              <a:buFontTx/>
              <a:buAutoNum type="arabicPeriod"/>
              <a:defRPr/>
            </a:pPr>
            <a:r>
              <a:rPr lang="en-US" sz="2800" dirty="0">
                <a:solidFill>
                  <a:srgbClr val="000000"/>
                </a:solidFill>
                <a:cs typeface="Khmer UI" pitchFamily="34" charset="0"/>
              </a:rPr>
              <a:t>He mentions they pray and take the Lord’s Supper</a:t>
            </a:r>
          </a:p>
          <a:p>
            <a:pPr marL="457200" indent="-457200" defTabSz="914400" fontAlgn="base">
              <a:spcBef>
                <a:spcPct val="0"/>
              </a:spcBef>
              <a:spcAft>
                <a:spcPct val="0"/>
              </a:spcAft>
              <a:buFontTx/>
              <a:buAutoNum type="arabicPeriod"/>
              <a:defRPr/>
            </a:pPr>
            <a:r>
              <a:rPr lang="en-US" sz="2800" dirty="0">
                <a:solidFill>
                  <a:srgbClr val="000000"/>
                </a:solidFill>
                <a:cs typeface="Khmer UI" pitchFamily="34" charset="0"/>
              </a:rPr>
              <a:t>The people all say, “Amen,” and then distribute to each as is needed.</a:t>
            </a:r>
          </a:p>
          <a:p>
            <a:pPr marL="457200" indent="-457200" defTabSz="914400" fontAlgn="base">
              <a:spcBef>
                <a:spcPct val="0"/>
              </a:spcBef>
              <a:spcAft>
                <a:spcPct val="0"/>
              </a:spcAft>
              <a:buFontTx/>
              <a:buAutoNum type="arabicPeriod"/>
              <a:defRPr/>
            </a:pPr>
            <a:r>
              <a:rPr lang="en-US" sz="2800" dirty="0">
                <a:solidFill>
                  <a:srgbClr val="000000"/>
                </a:solidFill>
                <a:cs typeface="Khmer UI" pitchFamily="34" charset="0"/>
              </a:rPr>
              <a:t>The deacons send a portion of what is given to those absent and in need. </a:t>
            </a:r>
          </a:p>
          <a:p>
            <a:pPr defTabSz="914400" fontAlgn="base">
              <a:spcBef>
                <a:spcPct val="0"/>
              </a:spcBef>
              <a:spcAft>
                <a:spcPct val="0"/>
              </a:spcAft>
              <a:defRPr/>
            </a:pPr>
            <a:endParaRPr lang="en-US" sz="2400" dirty="0">
              <a:solidFill>
                <a:srgbClr val="000000"/>
              </a:solidFill>
              <a:latin typeface="Khmer UI" pitchFamily="34" charset="0"/>
              <a:cs typeface="Khmer UI" pitchFamily="34" charset="0"/>
            </a:endParaRPr>
          </a:p>
        </p:txBody>
      </p:sp>
      <p:sp>
        <p:nvSpPr>
          <p:cNvPr id="3" name="Text Box 4"/>
          <p:cNvSpPr txBox="1">
            <a:spLocks noChangeArrowheads="1"/>
          </p:cNvSpPr>
          <p:nvPr/>
        </p:nvSpPr>
        <p:spPr bwMode="auto">
          <a:xfrm>
            <a:off x="0" y="9435"/>
            <a:ext cx="2627453" cy="2554545"/>
          </a:xfrm>
          <a:prstGeom prst="rect">
            <a:avLst/>
          </a:prstGeom>
          <a:noFill/>
          <a:ln>
            <a:noFill/>
          </a:ln>
          <a:effectLst/>
        </p:spPr>
        <p:txBody>
          <a:bodyPr wrap="square">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277647203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673753" y="354957"/>
            <a:ext cx="9271321"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defRPr/>
            </a:pPr>
            <a:r>
              <a:rPr lang="en-US" sz="3200" b="1" dirty="0">
                <a:solidFill>
                  <a:srgbClr val="000000"/>
                </a:solidFill>
                <a:cs typeface="Khmer UI" pitchFamily="34" charset="0"/>
              </a:rPr>
              <a:t>Justin Martyr’s 1</a:t>
            </a:r>
            <a:r>
              <a:rPr lang="en-US" sz="3200" b="1" baseline="30000" dirty="0">
                <a:solidFill>
                  <a:srgbClr val="000000"/>
                </a:solidFill>
                <a:cs typeface="Khmer UI" pitchFamily="34" charset="0"/>
              </a:rPr>
              <a:t>st</a:t>
            </a:r>
            <a:r>
              <a:rPr lang="en-US" sz="3200" b="1" dirty="0">
                <a:solidFill>
                  <a:srgbClr val="000000"/>
                </a:solidFill>
                <a:cs typeface="Khmer UI" pitchFamily="34" charset="0"/>
              </a:rPr>
              <a:t> Apologetics CHAP. LXVII.—WEEKLY WORSHIP OF THE CHRISTIANS</a:t>
            </a:r>
            <a:r>
              <a:rPr lang="en-US" sz="3200" dirty="0">
                <a:solidFill>
                  <a:srgbClr val="000000"/>
                </a:solidFill>
                <a:cs typeface="Khmer UI" pitchFamily="34" charset="0"/>
              </a:rPr>
              <a:t> </a:t>
            </a:r>
          </a:p>
          <a:p>
            <a:pPr defTabSz="914400" fontAlgn="base">
              <a:spcBef>
                <a:spcPct val="0"/>
              </a:spcBef>
              <a:spcAft>
                <a:spcPct val="0"/>
              </a:spcAft>
              <a:defRPr/>
            </a:pPr>
            <a:r>
              <a:rPr lang="en-US" sz="2800" dirty="0">
                <a:solidFill>
                  <a:srgbClr val="000000"/>
                </a:solidFill>
                <a:cs typeface="Khmer UI" pitchFamily="34" charset="0"/>
              </a:rPr>
              <a:t>(3) “But Sunday is the day on which we all hold our common assembly, because it is the first day on which God, having wrought a change in the darkness and matter, made the world; and Jesus Christ our </a:t>
            </a:r>
            <a:r>
              <a:rPr lang="en-US" sz="2800" dirty="0" err="1">
                <a:solidFill>
                  <a:srgbClr val="000000"/>
                </a:solidFill>
                <a:cs typeface="Khmer UI" pitchFamily="34" charset="0"/>
              </a:rPr>
              <a:t>Saviour</a:t>
            </a:r>
            <a:r>
              <a:rPr lang="en-US" sz="2800" dirty="0">
                <a:solidFill>
                  <a:srgbClr val="000000"/>
                </a:solidFill>
                <a:cs typeface="Khmer UI" pitchFamily="34" charset="0"/>
              </a:rPr>
              <a:t> on the same day rose from the dead. For He was crucified on the day before that of Saturn (Saturday); and on the day after that of Saturn, which is the day of the Sun, having appeared to His apostles and disciples, He taught them these things, which we have submitted to you also for your consideration.”</a:t>
            </a:r>
          </a:p>
        </p:txBody>
      </p:sp>
      <p:sp>
        <p:nvSpPr>
          <p:cNvPr id="3" name="Text Box 4"/>
          <p:cNvSpPr txBox="1">
            <a:spLocks noChangeArrowheads="1"/>
          </p:cNvSpPr>
          <p:nvPr/>
        </p:nvSpPr>
        <p:spPr bwMode="auto">
          <a:xfrm>
            <a:off x="0" y="0"/>
            <a:ext cx="2592729" cy="2554545"/>
          </a:xfrm>
          <a:prstGeom prst="rect">
            <a:avLst/>
          </a:prstGeom>
          <a:noFill/>
          <a:ln>
            <a:noFill/>
          </a:ln>
          <a:effectLst/>
        </p:spPr>
        <p:txBody>
          <a:bodyPr wrap="square">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50168226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685327" y="243512"/>
            <a:ext cx="9248172" cy="637097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Jesus rose from dead on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church was established on Pentecost</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brethren at Troas (Acts 20:5-6) came to break bread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FF"/>
                </a:solidFill>
                <a:cs typeface="Khmer UI" pitchFamily="34" charset="0"/>
              </a:rPr>
              <a:t>Secular writings indicated Sunday was the day the early church met together to worship</a:t>
            </a:r>
            <a:endParaRPr lang="en-US" sz="2400" u="sng" dirty="0">
              <a:solidFill>
                <a:srgbClr val="0000FF"/>
              </a:solidFill>
              <a:cs typeface="Khmer UI" pitchFamily="34" charset="0"/>
            </a:endParaRP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latin typeface="Khmer UI" pitchFamily="34" charset="0"/>
                <a:cs typeface="Khmer UI" pitchFamily="34" charset="0"/>
              </a:rPr>
              <a:t>Justin Martyr (A.D. 100-165) in his 1</a:t>
            </a:r>
            <a:r>
              <a:rPr lang="en-US" sz="2400" i="1" baseline="30000" dirty="0">
                <a:solidFill>
                  <a:srgbClr val="0070C0"/>
                </a:solidFill>
                <a:latin typeface="Khmer UI" pitchFamily="34" charset="0"/>
                <a:cs typeface="Khmer UI" pitchFamily="34" charset="0"/>
              </a:rPr>
              <a:t>st</a:t>
            </a:r>
            <a:r>
              <a:rPr lang="en-US" sz="2400" i="1" dirty="0">
                <a:solidFill>
                  <a:srgbClr val="0070C0"/>
                </a:solidFill>
                <a:latin typeface="Khmer UI" pitchFamily="34" charset="0"/>
                <a:cs typeface="Khmer UI" pitchFamily="34" charset="0"/>
              </a:rPr>
              <a:t> Apologetics CHAP. LXVII.—WEEKLY WORSHIP OF THE CHRISTIANS names Sunday as the day the saints met</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latin typeface="Khmer UI" pitchFamily="34" charset="0"/>
                <a:cs typeface="Khmer UI" pitchFamily="34" charset="0"/>
              </a:rPr>
              <a:t>Tertullian, full name: Quintus Septimius </a:t>
            </a:r>
            <a:r>
              <a:rPr lang="en-US" sz="2400" i="1" dirty="0" err="1">
                <a:solidFill>
                  <a:srgbClr val="0070C0"/>
                </a:solidFill>
                <a:latin typeface="Khmer UI" pitchFamily="34" charset="0"/>
                <a:cs typeface="Khmer UI" pitchFamily="34" charset="0"/>
              </a:rPr>
              <a:t>Florens</a:t>
            </a:r>
            <a:r>
              <a:rPr lang="en-US" sz="2400" i="1" dirty="0">
                <a:solidFill>
                  <a:srgbClr val="0070C0"/>
                </a:solidFill>
                <a:latin typeface="Khmer UI" pitchFamily="34" charset="0"/>
                <a:cs typeface="Khmer UI" pitchFamily="34" charset="0"/>
              </a:rPr>
              <a:t> </a:t>
            </a:r>
            <a:r>
              <a:rPr lang="en-US" sz="2400" i="1" dirty="0" err="1">
                <a:solidFill>
                  <a:srgbClr val="0070C0"/>
                </a:solidFill>
                <a:latin typeface="Khmer UI" pitchFamily="34" charset="0"/>
                <a:cs typeface="Khmer UI" pitchFamily="34" charset="0"/>
              </a:rPr>
              <a:t>Tertullianus</a:t>
            </a:r>
            <a:r>
              <a:rPr lang="en-US" sz="2400" i="1" dirty="0">
                <a:solidFill>
                  <a:srgbClr val="0070C0"/>
                </a:solidFill>
                <a:latin typeface="Khmer UI" pitchFamily="34" charset="0"/>
                <a:cs typeface="Khmer UI" pitchFamily="34" charset="0"/>
              </a:rPr>
              <a:t> (A.D. 155-220). “De </a:t>
            </a:r>
            <a:r>
              <a:rPr lang="en-US" sz="2400" i="1" dirty="0" err="1">
                <a:solidFill>
                  <a:srgbClr val="0070C0"/>
                </a:solidFill>
                <a:latin typeface="Khmer UI" pitchFamily="34" charset="0"/>
                <a:cs typeface="Khmer UI" pitchFamily="34" charset="0"/>
              </a:rPr>
              <a:t>orat</a:t>
            </a:r>
            <a:r>
              <a:rPr lang="en-US" sz="2400" i="1" dirty="0">
                <a:solidFill>
                  <a:srgbClr val="0070C0"/>
                </a:solidFill>
                <a:latin typeface="Khmer UI" pitchFamily="34" charset="0"/>
                <a:cs typeface="Khmer UI" pitchFamily="34" charset="0"/>
              </a:rPr>
              <a:t>,” xxiii; cf. “Ad nation.”, I, xiii; “Apologies”, xvi; is credited for first mention of a “Sunday rest.”</a:t>
            </a:r>
          </a:p>
        </p:txBody>
      </p:sp>
      <p:sp>
        <p:nvSpPr>
          <p:cNvPr id="8" name="TextBox 7"/>
          <p:cNvSpPr txBox="1"/>
          <p:nvPr/>
        </p:nvSpPr>
        <p:spPr>
          <a:xfrm>
            <a:off x="0" y="0"/>
            <a:ext cx="2592729"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122203595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1000"/>
                                        <p:tgtEl>
                                          <p:spTgt spid="5">
                                            <p:txEl>
                                              <p:pRg st="7" end="7"/>
                                            </p:txEl>
                                          </p:spTgt>
                                        </p:tgtEl>
                                      </p:cBhvr>
                                    </p:animEffect>
                                    <p:anim calcmode="lin" valueType="num">
                                      <p:cBhvr>
                                        <p:cTn id="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615879" y="609599"/>
            <a:ext cx="9329194"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defRPr/>
            </a:pPr>
            <a:r>
              <a:rPr lang="en-US" sz="3200" b="1" dirty="0">
                <a:solidFill>
                  <a:srgbClr val="000000"/>
                </a:solidFill>
                <a:cs typeface="Khmer UI" pitchFamily="34" charset="0"/>
              </a:rPr>
              <a:t>Tertullian, full name: Quintus Septimius </a:t>
            </a:r>
            <a:r>
              <a:rPr lang="en-US" sz="3200" b="1" dirty="0" err="1">
                <a:solidFill>
                  <a:srgbClr val="000000"/>
                </a:solidFill>
                <a:cs typeface="Khmer UI" pitchFamily="34" charset="0"/>
              </a:rPr>
              <a:t>Florens</a:t>
            </a:r>
            <a:r>
              <a:rPr lang="en-US" sz="3200" b="1" dirty="0">
                <a:solidFill>
                  <a:srgbClr val="000000"/>
                </a:solidFill>
                <a:cs typeface="Khmer UI" pitchFamily="34" charset="0"/>
              </a:rPr>
              <a:t> </a:t>
            </a:r>
            <a:r>
              <a:rPr lang="en-US" sz="3200" b="1" dirty="0" err="1">
                <a:solidFill>
                  <a:srgbClr val="000000"/>
                </a:solidFill>
                <a:cs typeface="Khmer UI" pitchFamily="34" charset="0"/>
              </a:rPr>
              <a:t>Tertullianus</a:t>
            </a:r>
            <a:r>
              <a:rPr lang="en-US" sz="3200" b="1" dirty="0">
                <a:solidFill>
                  <a:srgbClr val="000000"/>
                </a:solidFill>
                <a:cs typeface="Khmer UI" pitchFamily="34" charset="0"/>
              </a:rPr>
              <a:t> (A.D. 155-220). He wrote in his “De </a:t>
            </a:r>
            <a:r>
              <a:rPr lang="en-US" sz="3200" b="1" dirty="0" err="1">
                <a:solidFill>
                  <a:srgbClr val="000000"/>
                </a:solidFill>
                <a:cs typeface="Khmer UI" pitchFamily="34" charset="0"/>
              </a:rPr>
              <a:t>orat</a:t>
            </a:r>
            <a:r>
              <a:rPr lang="en-US" sz="3200" b="1" dirty="0">
                <a:solidFill>
                  <a:srgbClr val="000000"/>
                </a:solidFill>
                <a:cs typeface="Khmer UI" pitchFamily="34" charset="0"/>
              </a:rPr>
              <a:t>,” xxiii; cf. “Ad nation.”, I, xiii; “Apologies”, xvi…</a:t>
            </a:r>
            <a:r>
              <a:rPr lang="en-US" sz="3200" dirty="0">
                <a:solidFill>
                  <a:srgbClr val="000000"/>
                </a:solidFill>
                <a:cs typeface="Khmer UI" pitchFamily="34" charset="0"/>
              </a:rPr>
              <a:t> </a:t>
            </a:r>
          </a:p>
          <a:p>
            <a:pPr defTabSz="914400" fontAlgn="base">
              <a:spcBef>
                <a:spcPct val="0"/>
              </a:spcBef>
              <a:spcAft>
                <a:spcPct val="0"/>
              </a:spcAft>
              <a:defRPr/>
            </a:pPr>
            <a:r>
              <a:rPr lang="en-US" sz="2800" dirty="0">
                <a:solidFill>
                  <a:srgbClr val="000000"/>
                </a:solidFill>
                <a:cs typeface="Khmer UI" pitchFamily="34" charset="0"/>
              </a:rPr>
              <a:t>“We celebrate Sunday as a joyful day. We, however (just as tradition has taught us), on the day of the Lord's Resurrection ought to guard not only against kneeling, but every posture and office of solicitude, deferring even our businesses lest we give any place to the devil.”</a:t>
            </a:r>
          </a:p>
        </p:txBody>
      </p:sp>
      <p:sp>
        <p:nvSpPr>
          <p:cNvPr id="3" name="Text Box 4"/>
          <p:cNvSpPr txBox="1">
            <a:spLocks noChangeArrowheads="1"/>
          </p:cNvSpPr>
          <p:nvPr/>
        </p:nvSpPr>
        <p:spPr bwMode="auto">
          <a:xfrm>
            <a:off x="1" y="0"/>
            <a:ext cx="2615878" cy="2554545"/>
          </a:xfrm>
          <a:prstGeom prst="rect">
            <a:avLst/>
          </a:prstGeom>
          <a:noFill/>
          <a:ln>
            <a:noFill/>
          </a:ln>
          <a:effectLst/>
        </p:spPr>
        <p:txBody>
          <a:bodyPr wrap="square">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Tree>
    <p:extLst>
      <p:ext uri="{BB962C8B-B14F-4D97-AF65-F5344CB8AC3E}">
        <p14:creationId xmlns:p14="http://schemas.microsoft.com/office/powerpoint/2010/main" val="110129006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92727" y="243513"/>
            <a:ext cx="9387069" cy="3785652"/>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Jesus rose from dead on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church was established on Pentecost</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brethren at Troas (Acts 20:5-6) came to break bread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Paul instructed the church at Corinth to take up their collection on the first day of the week</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Secular writings indicated Sunday was the day the early church met together to worship</a:t>
            </a:r>
            <a:endParaRPr lang="en-US" sz="2400" u="sng" dirty="0">
              <a:solidFill>
                <a:srgbClr val="000000"/>
              </a:solidFill>
              <a:latin typeface="Khmer UI" pitchFamily="34" charset="0"/>
              <a:cs typeface="Khmer UI" pitchFamily="34" charset="0"/>
            </a:endParaRPr>
          </a:p>
        </p:txBody>
      </p:sp>
      <p:sp>
        <p:nvSpPr>
          <p:cNvPr id="8" name="TextBox 7"/>
          <p:cNvSpPr txBox="1"/>
          <p:nvPr/>
        </p:nvSpPr>
        <p:spPr>
          <a:xfrm>
            <a:off x="-1" y="0"/>
            <a:ext cx="2592729"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Significance of the “First Day of the Week”</a:t>
            </a:r>
          </a:p>
        </p:txBody>
      </p:sp>
      <p:sp>
        <p:nvSpPr>
          <p:cNvPr id="4" name="TextBox 3">
            <a:extLst>
              <a:ext uri="{FF2B5EF4-FFF2-40B4-BE49-F238E27FC236}">
                <a16:creationId xmlns:a16="http://schemas.microsoft.com/office/drawing/2014/main" id="{C93A9243-2F89-4C1E-9B8B-C85F69ED79DB}"/>
              </a:ext>
            </a:extLst>
          </p:cNvPr>
          <p:cNvSpPr txBox="1"/>
          <p:nvPr/>
        </p:nvSpPr>
        <p:spPr>
          <a:xfrm>
            <a:off x="2743198" y="4272678"/>
            <a:ext cx="9086126" cy="2062103"/>
          </a:xfrm>
          <a:prstGeom prst="rect">
            <a:avLst/>
          </a:prstGeom>
          <a:solidFill>
            <a:srgbClr val="0070C0"/>
          </a:solidFill>
        </p:spPr>
        <p:txBody>
          <a:bodyPr wrap="square" rtlCol="0">
            <a:spAutoFit/>
          </a:bodyPr>
          <a:lstStyle/>
          <a:p>
            <a:pPr algn="ctr" defTabSz="914400" fontAlgn="base">
              <a:spcBef>
                <a:spcPct val="0"/>
              </a:spcBef>
              <a:spcAft>
                <a:spcPct val="0"/>
              </a:spcAft>
              <a:defRPr/>
            </a:pPr>
            <a:r>
              <a:rPr lang="en-US" sz="3200" dirty="0">
                <a:solidFill>
                  <a:srgbClr val="FFFFFF"/>
                </a:solidFill>
                <a:cs typeface="Khmer UI" pitchFamily="34" charset="0"/>
              </a:rPr>
              <a:t>In a very short time after the apostles the church was meeting on Sunday, which is consistent with the N.T. pattern and the significance on the first day of the week in the N.T.!</a:t>
            </a:r>
          </a:p>
        </p:txBody>
      </p:sp>
    </p:spTree>
    <p:extLst>
      <p:ext uri="{BB962C8B-B14F-4D97-AF65-F5344CB8AC3E}">
        <p14:creationId xmlns:p14="http://schemas.microsoft.com/office/powerpoint/2010/main" val="346338258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646331"/>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3600" b="1" dirty="0">
                <a:solidFill>
                  <a:srgbClr val="4D4D4D">
                    <a:lumMod val="50000"/>
                  </a:srgbClr>
                </a:solidFill>
                <a:effectLst>
                  <a:outerShdw blurRad="38100" dist="38100" dir="2700000" algn="tl">
                    <a:srgbClr val="000000">
                      <a:alpha val="43137"/>
                    </a:srgbClr>
                  </a:outerShdw>
                </a:effectLst>
                <a:latin typeface="Khmer UI" pitchFamily="34" charset="0"/>
                <a:cs typeface="Khmer UI" pitchFamily="34" charset="0"/>
              </a:rPr>
              <a:t>Why We Assemble on the First Day of the Week</a:t>
            </a:r>
          </a:p>
        </p:txBody>
      </p:sp>
      <p:sp>
        <p:nvSpPr>
          <p:cNvPr id="8" name="TextBox 7"/>
          <p:cNvSpPr txBox="1"/>
          <p:nvPr/>
        </p:nvSpPr>
        <p:spPr>
          <a:xfrm>
            <a:off x="0" y="1078496"/>
            <a:ext cx="12192000" cy="2062103"/>
          </a:xfrm>
          <a:prstGeom prst="rect">
            <a:avLst/>
          </a:prstGeom>
          <a:noFill/>
        </p:spPr>
        <p:txBody>
          <a:bodyPr wrap="square" rtlCol="0">
            <a:spAutoFit/>
          </a:bodyPr>
          <a:lstStyle/>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phrase, “First Day of the Week”</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What does </a:t>
            </a:r>
            <a:r>
              <a:rPr lang="en-US" sz="3200" b="1" i="1" dirty="0">
                <a:solidFill>
                  <a:srgbClr val="FFFFFF"/>
                </a:solidFill>
                <a:effectLst>
                  <a:outerShdw blurRad="38100" dist="38100" dir="2700000" algn="tl">
                    <a:srgbClr val="000000">
                      <a:alpha val="43137"/>
                    </a:srgbClr>
                  </a:outerShdw>
                </a:effectLst>
                <a:cs typeface="Khmer UI" pitchFamily="34" charset="0"/>
              </a:rPr>
              <a:t>“Mia Ton </a:t>
            </a:r>
            <a:r>
              <a:rPr lang="en-US" sz="3200" b="1" i="1" dirty="0" err="1">
                <a:solidFill>
                  <a:srgbClr val="FFFFFF"/>
                </a:solidFill>
                <a:effectLst>
                  <a:outerShdw blurRad="38100" dist="38100" dir="2700000" algn="tl">
                    <a:srgbClr val="000000">
                      <a:alpha val="43137"/>
                    </a:srgbClr>
                  </a:outerShdw>
                </a:effectLst>
                <a:cs typeface="Khmer UI" pitchFamily="34" charset="0"/>
              </a:rPr>
              <a:t>Sabbaton</a:t>
            </a:r>
            <a:r>
              <a:rPr lang="en-US" sz="3200" b="1" i="1" dirty="0">
                <a:solidFill>
                  <a:srgbClr val="FFFFFF"/>
                </a:solidFill>
                <a:effectLst>
                  <a:outerShdw blurRad="38100" dist="38100" dir="2700000" algn="tl">
                    <a:srgbClr val="000000">
                      <a:alpha val="43137"/>
                    </a:srgbClr>
                  </a:outerShdw>
                </a:effectLst>
                <a:cs typeface="Khmer UI" pitchFamily="34" charset="0"/>
              </a:rPr>
              <a:t>” </a:t>
            </a:r>
            <a:r>
              <a:rPr lang="en-US" sz="3200" b="1" dirty="0">
                <a:solidFill>
                  <a:srgbClr val="FFFFFF"/>
                </a:solidFill>
                <a:effectLst>
                  <a:outerShdw blurRad="38100" dist="38100" dir="2700000" algn="tl">
                    <a:srgbClr val="000000">
                      <a:alpha val="43137"/>
                    </a:srgbClr>
                  </a:outerShdw>
                </a:effectLst>
                <a:cs typeface="Khmer UI" pitchFamily="34" charset="0"/>
              </a:rPr>
              <a:t>mean?</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Significance of the “First Day of the Week”</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Why Don’t Christians Keep the Sabbath?</a:t>
            </a:r>
          </a:p>
        </p:txBody>
      </p:sp>
      <p:pic>
        <p:nvPicPr>
          <p:cNvPr id="3" name="Picture 4" descr="Weekend Walkthrough (3/9/14) | Free calendar, 3d illustration, Clip art">
            <a:extLst>
              <a:ext uri="{FF2B5EF4-FFF2-40B4-BE49-F238E27FC236}">
                <a16:creationId xmlns:a16="http://schemas.microsoft.com/office/drawing/2014/main" id="{88188BBC-7D3B-D6A2-71E0-72E4825E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6653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07886"/>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4000" b="1" dirty="0">
                <a:solidFill>
                  <a:srgbClr val="4D4D4D">
                    <a:lumMod val="50000"/>
                  </a:srgbClr>
                </a:solidFill>
                <a:effectLst>
                  <a:outerShdw blurRad="38100" dist="38100" dir="2700000" algn="tl">
                    <a:srgbClr val="000000">
                      <a:alpha val="43137"/>
                    </a:srgbClr>
                  </a:outerShdw>
                </a:effectLst>
                <a:latin typeface="+mj-lt"/>
                <a:cs typeface="Khmer UI" pitchFamily="34" charset="0"/>
              </a:rPr>
              <a:t>Why We Assemble on the First Day of the Week</a:t>
            </a:r>
          </a:p>
        </p:txBody>
      </p:sp>
      <p:sp>
        <p:nvSpPr>
          <p:cNvPr id="8" name="TextBox 7"/>
          <p:cNvSpPr txBox="1"/>
          <p:nvPr/>
        </p:nvSpPr>
        <p:spPr>
          <a:xfrm>
            <a:off x="15433" y="1076980"/>
            <a:ext cx="12176567" cy="646331"/>
          </a:xfrm>
          <a:prstGeom prst="rect">
            <a:avLst/>
          </a:prstGeom>
          <a:noFill/>
        </p:spPr>
        <p:txBody>
          <a:bodyPr wrap="square" rtlCol="0">
            <a:spAutoFit/>
          </a:bodyPr>
          <a:lstStyle/>
          <a:p>
            <a:pPr marL="514350" indent="-514350" defTabSz="914400" fontAlgn="base">
              <a:spcBef>
                <a:spcPct val="0"/>
              </a:spcBef>
              <a:spcAft>
                <a:spcPct val="0"/>
              </a:spcAft>
              <a:buFont typeface="+mj-lt"/>
              <a:buAutoNum type="romanUcPeriod"/>
              <a:defRPr/>
            </a:pPr>
            <a:r>
              <a:rPr lang="en-US" sz="3600" b="1" dirty="0">
                <a:solidFill>
                  <a:srgbClr val="FFFFFF"/>
                </a:solidFill>
                <a:effectLst>
                  <a:outerShdw blurRad="38100" dist="38100" dir="2700000" algn="tl">
                    <a:srgbClr val="000000">
                      <a:alpha val="43137"/>
                    </a:srgbClr>
                  </a:outerShdw>
                </a:effectLst>
                <a:cs typeface="Khmer UI" pitchFamily="34" charset="0"/>
              </a:rPr>
              <a:t>The phrase, “First Day of the Week”</a:t>
            </a:r>
          </a:p>
        </p:txBody>
      </p:sp>
      <p:pic>
        <p:nvPicPr>
          <p:cNvPr id="2052" name="Picture 4" descr="Weekend Walkthrough (3/9/14) | Free calendar, 3d illustration, Clip art">
            <a:extLst>
              <a:ext uri="{FF2B5EF4-FFF2-40B4-BE49-F238E27FC236}">
                <a16:creationId xmlns:a16="http://schemas.microsoft.com/office/drawing/2014/main" id="{7BB2A525-4F7E-65B8-C3EA-FB91CD26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019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8486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581154"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Why Don’t Christians Keep the Sabbath?</a:t>
            </a:r>
          </a:p>
        </p:txBody>
      </p:sp>
      <p:sp>
        <p:nvSpPr>
          <p:cNvPr id="2" name="TextBox 1"/>
          <p:cNvSpPr txBox="1"/>
          <p:nvPr/>
        </p:nvSpPr>
        <p:spPr>
          <a:xfrm>
            <a:off x="2662177" y="467143"/>
            <a:ext cx="9294471" cy="5016758"/>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Sabbath was not a universal rule or command for all peoples (Gentiles included) but to the Jews</a:t>
            </a:r>
            <a:endParaRPr lang="en-US" sz="3200" b="1" i="1" dirty="0">
              <a:solidFill>
                <a:srgbClr val="0000FF"/>
              </a:solidFill>
              <a:cs typeface="Khmer UI" pitchFamily="34" charset="0"/>
            </a:endParaRP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Exodus 16:23-29: </a:t>
            </a:r>
            <a:r>
              <a:rPr lang="en-US" sz="2800" i="1" dirty="0">
                <a:solidFill>
                  <a:srgbClr val="0070C0"/>
                </a:solidFill>
                <a:cs typeface="Khmer UI" pitchFamily="34" charset="0"/>
              </a:rPr>
              <a:t>The first time the command to observe the Sabbath given to the Israelites – It was new to them and they had to be told how to keep it!</a:t>
            </a: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Exodus 20:8-11: </a:t>
            </a:r>
            <a:r>
              <a:rPr lang="en-US" sz="2800" i="1" dirty="0">
                <a:solidFill>
                  <a:srgbClr val="0070C0"/>
                </a:solidFill>
                <a:cs typeface="Khmer UI" pitchFamily="34" charset="0"/>
              </a:rPr>
              <a:t>The Sabbath is to be kept as holy and 4</a:t>
            </a:r>
            <a:r>
              <a:rPr lang="en-US" sz="2800" i="1" baseline="30000" dirty="0">
                <a:solidFill>
                  <a:srgbClr val="0070C0"/>
                </a:solidFill>
                <a:cs typeface="Khmer UI" pitchFamily="34" charset="0"/>
              </a:rPr>
              <a:t>th</a:t>
            </a:r>
            <a:r>
              <a:rPr lang="en-US" sz="2800" i="1" dirty="0">
                <a:solidFill>
                  <a:srgbClr val="0070C0"/>
                </a:solidFill>
                <a:cs typeface="Khmer UI" pitchFamily="34" charset="0"/>
              </a:rPr>
              <a:t> Command of the Ten Commandments.</a:t>
            </a: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Numbers 15:32-36: </a:t>
            </a:r>
            <a:r>
              <a:rPr lang="en-US" sz="2800" i="1" dirty="0">
                <a:solidFill>
                  <a:srgbClr val="0070C0"/>
                </a:solidFill>
                <a:cs typeface="Khmer UI" pitchFamily="34" charset="0"/>
              </a:rPr>
              <a:t>The first time the consequence for breaking the Sabbath was given: Death sentence. Stoned to death.</a:t>
            </a:r>
          </a:p>
        </p:txBody>
      </p:sp>
    </p:spTree>
    <p:extLst>
      <p:ext uri="{BB962C8B-B14F-4D97-AF65-F5344CB8AC3E}">
        <p14:creationId xmlns:p14="http://schemas.microsoft.com/office/powerpoint/2010/main" val="26589559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604304"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Why Don’t Christians Keep the Sabbath?</a:t>
            </a:r>
          </a:p>
        </p:txBody>
      </p:sp>
      <p:sp>
        <p:nvSpPr>
          <p:cNvPr id="2" name="TextBox 1"/>
          <p:cNvSpPr txBox="1"/>
          <p:nvPr/>
        </p:nvSpPr>
        <p:spPr>
          <a:xfrm>
            <a:off x="2604304" y="274290"/>
            <a:ext cx="9410218" cy="630942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The Sabbath was not a universal rule or command for all peoples (Gentiles included) but to the Jews</a:t>
            </a:r>
            <a:endParaRPr lang="en-US" sz="3200" b="1" i="1" dirty="0">
              <a:solidFill>
                <a:srgbClr val="0000FF"/>
              </a:solidFill>
              <a:cs typeface="Khmer UI" pitchFamily="34" charset="0"/>
            </a:endParaRPr>
          </a:p>
          <a:p>
            <a:pPr marL="914400" lvl="1" indent="-4572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Deuteronomy 5:15: </a:t>
            </a:r>
            <a:r>
              <a:rPr lang="en-US" sz="2800" i="1" dirty="0">
                <a:solidFill>
                  <a:srgbClr val="0070C0"/>
                </a:solidFill>
                <a:cs typeface="Khmer UI" pitchFamily="34" charset="0"/>
              </a:rPr>
              <a:t>The Sabbath observance was given to the Jews as a memorial of their deliverance from Egyptian bondage – Not to all mankind since creation!</a:t>
            </a:r>
          </a:p>
          <a:p>
            <a:pPr marL="914400" lvl="1" indent="-4572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Exodus 31:12-17; Ezekiel 20:10-12: </a:t>
            </a:r>
            <a:r>
              <a:rPr lang="en-US" sz="2800" i="1" dirty="0">
                <a:solidFill>
                  <a:srgbClr val="0070C0"/>
                </a:solidFill>
                <a:cs typeface="Khmer UI" pitchFamily="34" charset="0"/>
              </a:rPr>
              <a:t>A sign between God and Israel!</a:t>
            </a:r>
          </a:p>
          <a:p>
            <a:pPr marL="914400" lvl="1" indent="-4572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Deuteronomy 5:2-3</a:t>
            </a:r>
            <a:r>
              <a:rPr lang="en-US" sz="2800" b="1" i="1">
                <a:solidFill>
                  <a:srgbClr val="0070C0"/>
                </a:solidFill>
                <a:cs typeface="Khmer UI" pitchFamily="34" charset="0"/>
              </a:rPr>
              <a:t>, 12, 15: </a:t>
            </a:r>
            <a:r>
              <a:rPr lang="en-US" sz="2800" i="1" dirty="0">
                <a:solidFill>
                  <a:srgbClr val="0070C0"/>
                </a:solidFill>
                <a:cs typeface="Khmer UI" pitchFamily="34" charset="0"/>
              </a:rPr>
              <a:t>A special law for the fleshly descendants of Jacob.</a:t>
            </a:r>
          </a:p>
          <a:p>
            <a:pPr marL="914400" lvl="1" indent="-4572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Nehemiah 9:13-14: </a:t>
            </a:r>
            <a:r>
              <a:rPr lang="en-US" sz="2800" i="1" dirty="0">
                <a:solidFill>
                  <a:srgbClr val="0070C0"/>
                </a:solidFill>
                <a:cs typeface="Khmer UI" pitchFamily="34" charset="0"/>
              </a:rPr>
              <a:t>The Sabbath was not revealed until the Law was given by Moses to Israel at Sinai. This was acknowledged by Nehemiah!</a:t>
            </a:r>
          </a:p>
        </p:txBody>
      </p:sp>
    </p:spTree>
    <p:extLst>
      <p:ext uri="{BB962C8B-B14F-4D97-AF65-F5344CB8AC3E}">
        <p14:creationId xmlns:p14="http://schemas.microsoft.com/office/powerpoint/2010/main" val="372479343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546430"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Why Don’t Christians Keep the Sabbath?</a:t>
            </a:r>
          </a:p>
        </p:txBody>
      </p:sp>
      <p:sp>
        <p:nvSpPr>
          <p:cNvPr id="2" name="TextBox 1"/>
          <p:cNvSpPr txBox="1"/>
          <p:nvPr/>
        </p:nvSpPr>
        <p:spPr>
          <a:xfrm>
            <a:off x="2673751" y="167890"/>
            <a:ext cx="9306045" cy="6555641"/>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Sabbath was not a universal rule or command for all peoples (Gentiles included) but to the Jews</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Wasn’t the Sabbath “forever” and “perpetual” according to Exodus 31:16-17?</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“Forever” and “perpetual” are the words used about the Sabbath Day in Exodus 31:16-17.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Exodus 31:12-17 uses those words and says they are a “sign” and “covenant” with Israel.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“Forever” (Deut. 18:5) and “perpetual” (Num. 25:13) also refer to the Levitical priesthood but Hebrews 7:11-12 says when the priesthood changed, there necessitated a change in Law (Jesus Christ is the High Priest according to the Order of Melchizedek, not Levi!)</a:t>
            </a:r>
          </a:p>
        </p:txBody>
      </p:sp>
    </p:spTree>
    <p:extLst>
      <p:ext uri="{BB962C8B-B14F-4D97-AF65-F5344CB8AC3E}">
        <p14:creationId xmlns:p14="http://schemas.microsoft.com/office/powerpoint/2010/main" val="265380216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FDA5D582-0B97-1258-6D24-FF02F1CC101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12948EA-C8D7-B584-61D8-C0311F00B525}"/>
              </a:ext>
            </a:extLst>
          </p:cNvPr>
          <p:cNvSpPr txBox="1"/>
          <p:nvPr/>
        </p:nvSpPr>
        <p:spPr>
          <a:xfrm>
            <a:off x="0" y="0"/>
            <a:ext cx="2546430" cy="20621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Why Don’t Christians Keep the Sabbath?</a:t>
            </a:r>
          </a:p>
        </p:txBody>
      </p:sp>
      <p:sp>
        <p:nvSpPr>
          <p:cNvPr id="2" name="TextBox 1">
            <a:extLst>
              <a:ext uri="{FF2B5EF4-FFF2-40B4-BE49-F238E27FC236}">
                <a16:creationId xmlns:a16="http://schemas.microsoft.com/office/drawing/2014/main" id="{0056038F-F129-019D-CE25-00E399B8DA2D}"/>
              </a:ext>
            </a:extLst>
          </p:cNvPr>
          <p:cNvSpPr txBox="1"/>
          <p:nvPr/>
        </p:nvSpPr>
        <p:spPr>
          <a:xfrm>
            <a:off x="2673751" y="167890"/>
            <a:ext cx="9306045" cy="2246769"/>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000000"/>
                </a:solidFill>
                <a:effectLst/>
                <a:uLnTx/>
                <a:uFillTx/>
                <a:latin typeface="Tahoma"/>
                <a:ea typeface="+mn-ea"/>
                <a:cs typeface="Khmer UI" pitchFamily="34" charset="0"/>
              </a:rPr>
              <a:t>The Sabbath was not a universal rule or command for all peoples (Gentiles included) but to the Jews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000000"/>
                </a:solidFill>
                <a:effectLst/>
                <a:uLnTx/>
                <a:uFillTx/>
                <a:latin typeface="Tahoma"/>
                <a:ea typeface="+mn-ea"/>
                <a:cs typeface="Khmer UI" pitchFamily="34" charset="0"/>
              </a:rPr>
              <a:t>Wasn’t the Sabbath “forever” and “perpetual” according to Exodus 31:16-17?</a:t>
            </a:r>
            <a:endParaRPr kumimoji="0" lang="en-US" sz="2400" b="0" i="1" u="none" strike="noStrike" kern="1200" cap="none" spc="0" normalizeH="0" baseline="0" noProof="0" dirty="0">
              <a:ln>
                <a:noFill/>
              </a:ln>
              <a:solidFill>
                <a:srgbClr val="0070C0"/>
              </a:solidFill>
              <a:effectLst/>
              <a:uLnTx/>
              <a:uFillTx/>
              <a:latin typeface="Tahoma"/>
              <a:ea typeface="+mn-ea"/>
              <a:cs typeface="Khmer UI" pitchFamily="34" charset="0"/>
            </a:endParaRPr>
          </a:p>
        </p:txBody>
      </p:sp>
      <p:sp>
        <p:nvSpPr>
          <p:cNvPr id="4" name="TextBox 3">
            <a:extLst>
              <a:ext uri="{FF2B5EF4-FFF2-40B4-BE49-F238E27FC236}">
                <a16:creationId xmlns:a16="http://schemas.microsoft.com/office/drawing/2014/main" id="{5953D3D6-161C-0B2E-7739-AF66FFCAF663}"/>
              </a:ext>
            </a:extLst>
          </p:cNvPr>
          <p:cNvSpPr txBox="1"/>
          <p:nvPr/>
        </p:nvSpPr>
        <p:spPr>
          <a:xfrm>
            <a:off x="2818433" y="3429000"/>
            <a:ext cx="9016679" cy="1754326"/>
          </a:xfrm>
          <a:prstGeom prst="rect">
            <a:avLst/>
          </a:prstGeom>
          <a:solidFill>
            <a:srgbClr val="0070C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ea typeface="+mn-ea"/>
                <a:cs typeface="Khmer UI" pitchFamily="34" charset="0"/>
              </a:rPr>
              <a:t>Forever &amp; perpetual can mean to the end of the age or </a:t>
            </a:r>
            <a:r>
              <a:rPr kumimoji="0" lang="en-US" sz="3600" b="0" i="0" u="none" strike="noStrike" kern="1200" cap="none" spc="0" normalizeH="0" baseline="0" noProof="0" dirty="0" err="1">
                <a:ln>
                  <a:noFill/>
                </a:ln>
                <a:solidFill>
                  <a:srgbClr val="FFFFFF"/>
                </a:solidFill>
                <a:effectLst/>
                <a:uLnTx/>
                <a:uFillTx/>
                <a:ea typeface="+mn-ea"/>
                <a:cs typeface="Khmer UI" pitchFamily="34" charset="0"/>
              </a:rPr>
              <a:t>untill</a:t>
            </a:r>
            <a:r>
              <a:rPr kumimoji="0" lang="en-US" sz="3600" b="0" i="0" u="none" strike="noStrike" kern="1200" cap="none" spc="0" normalizeH="0" baseline="0" noProof="0" dirty="0">
                <a:ln>
                  <a:noFill/>
                </a:ln>
                <a:solidFill>
                  <a:srgbClr val="FFFFFF"/>
                </a:solidFill>
                <a:effectLst/>
                <a:uLnTx/>
                <a:uFillTx/>
                <a:ea typeface="+mn-ea"/>
                <a:cs typeface="Khmer UI" pitchFamily="34" charset="0"/>
              </a:rPr>
              <a:t> a thing is fulfilled or no longer necessary </a:t>
            </a:r>
            <a:r>
              <a:rPr kumimoji="0" lang="en-US" sz="3600" b="0" i="1" u="none" strike="noStrike" kern="1200" cap="none" spc="0" normalizeH="0" baseline="0" noProof="0" dirty="0">
                <a:ln>
                  <a:noFill/>
                </a:ln>
                <a:solidFill>
                  <a:srgbClr val="FFFFFF"/>
                </a:solidFill>
                <a:effectLst/>
                <a:uLnTx/>
                <a:uFillTx/>
                <a:ea typeface="+mn-ea"/>
                <a:cs typeface="Khmer UI" pitchFamily="34" charset="0"/>
              </a:rPr>
              <a:t>(Priesthood!) </a:t>
            </a:r>
          </a:p>
        </p:txBody>
      </p:sp>
    </p:spTree>
    <p:extLst>
      <p:ext uri="{BB962C8B-B14F-4D97-AF65-F5344CB8AC3E}">
        <p14:creationId xmlns:p14="http://schemas.microsoft.com/office/powerpoint/2010/main" val="139983570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 y="0"/>
            <a:ext cx="2558005" cy="20621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Why Don’t Christians Keep the Sabbath?</a:t>
            </a:r>
          </a:p>
        </p:txBody>
      </p:sp>
      <p:sp>
        <p:nvSpPr>
          <p:cNvPr id="2" name="TextBox 1"/>
          <p:cNvSpPr txBox="1"/>
          <p:nvPr/>
        </p:nvSpPr>
        <p:spPr>
          <a:xfrm>
            <a:off x="2731625" y="304800"/>
            <a:ext cx="9248172" cy="6063198"/>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The Sabbath was not a universal rule or command for all peoples (Gentiles included) but to the Jews</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Wasn’t the Sabbath “forever” and “perpetual” according to Exodus 31:16-17?</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There is NO distinction in the Law of God and the Law of Moses (as some try to explain away)</a:t>
            </a:r>
          </a:p>
          <a:p>
            <a:pPr marL="800100" lvl="1" indent="-342900" defTabSz="914400" fontAlgn="base">
              <a:spcBef>
                <a:spcPct val="0"/>
              </a:spcBef>
              <a:spcAft>
                <a:spcPct val="0"/>
              </a:spcAft>
              <a:buFont typeface="Wingdings" panose="05000000000000000000" pitchFamily="2" charset="2"/>
              <a:buChar char="ü"/>
              <a:defRPr/>
            </a:pPr>
            <a:r>
              <a:rPr lang="en-US" sz="2400" b="1" i="1" dirty="0">
                <a:solidFill>
                  <a:srgbClr val="0070C0"/>
                </a:solidFill>
                <a:cs typeface="Khmer UI" pitchFamily="34" charset="0"/>
              </a:rPr>
              <a:t>II Chron 31:3; 34:14; Ezra 7:6; Nehemiah 8:1-3, 8-9; Mark 7:10; Luke 2:22-24: </a:t>
            </a:r>
            <a:r>
              <a:rPr lang="en-US" sz="2400" i="1" dirty="0">
                <a:solidFill>
                  <a:srgbClr val="0070C0"/>
                </a:solidFill>
                <a:cs typeface="Khmer UI" pitchFamily="34" charset="0"/>
              </a:rPr>
              <a:t>The Bible makes no distinction between the two. One &amp; the same law.</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God gave the law of Moses and Moses gave the law of God.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Moses was only the law giver (John 1:17). It was all God’s law! (Neh. 8:1, 8)</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Moses was simply carrying out the wishes of God (Nehemiah 8:14).</a:t>
            </a:r>
          </a:p>
        </p:txBody>
      </p:sp>
    </p:spTree>
    <p:extLst>
      <p:ext uri="{BB962C8B-B14F-4D97-AF65-F5344CB8AC3E}">
        <p14:creationId xmlns:p14="http://schemas.microsoft.com/office/powerpoint/2010/main" val="77038218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9648" y="0"/>
            <a:ext cx="2521506" cy="206210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B3D3EA"/>
                </a:solidFill>
                <a:effectLst>
                  <a:outerShdw blurRad="38100" dist="38100" dir="2700000" algn="tl">
                    <a:srgbClr val="000000">
                      <a:alpha val="43137"/>
                    </a:srgbClr>
                  </a:outerShdw>
                </a:effectLst>
                <a:uLnTx/>
                <a:uFillTx/>
                <a:latin typeface="Arial"/>
                <a:ea typeface="+mn-ea"/>
                <a:cs typeface="Khmer UI" pitchFamily="34" charset="0"/>
              </a:rPr>
              <a:t>Why Don’t Christians Keep the Sabbath?</a:t>
            </a:r>
          </a:p>
        </p:txBody>
      </p:sp>
      <p:sp>
        <p:nvSpPr>
          <p:cNvPr id="2" name="TextBox 1"/>
          <p:cNvSpPr txBox="1"/>
          <p:nvPr/>
        </p:nvSpPr>
        <p:spPr>
          <a:xfrm>
            <a:off x="2685327" y="304801"/>
            <a:ext cx="9259746" cy="446276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Sabbath was not a universal rule or command for all peoples (Gentiles included) but to the Jews</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Wasn’t the Sabbath “forever” and “perpetual” according to Exodus 31:16-17?</a:t>
            </a:r>
          </a:p>
          <a:p>
            <a:pPr marL="457200" indent="-4572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There is NO distinction in the Law of God and the Law of Moses (as some try to explain away)</a:t>
            </a:r>
          </a:p>
          <a:p>
            <a:pPr marL="457200" indent="-4572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The apostle Paul went into the Synagogues on the Sabbath in order to teach the gospel of Christ, not to honor the Sabbath Day (Acts 13:13-52; 17:2-3; 18:4-7), for this is where he would find both Jews &amp; Gentiles!</a:t>
            </a:r>
          </a:p>
        </p:txBody>
      </p:sp>
      <p:sp>
        <p:nvSpPr>
          <p:cNvPr id="4" name="TextBox 3">
            <a:extLst>
              <a:ext uri="{FF2B5EF4-FFF2-40B4-BE49-F238E27FC236}">
                <a16:creationId xmlns:a16="http://schemas.microsoft.com/office/drawing/2014/main" id="{294735CF-4CEC-4EDA-9B67-1332CC319DB9}"/>
              </a:ext>
            </a:extLst>
          </p:cNvPr>
          <p:cNvSpPr txBox="1"/>
          <p:nvPr/>
        </p:nvSpPr>
        <p:spPr>
          <a:xfrm>
            <a:off x="2824223" y="5009571"/>
            <a:ext cx="8981954" cy="1200329"/>
          </a:xfrm>
          <a:prstGeom prst="rect">
            <a:avLst/>
          </a:prstGeom>
          <a:solidFill>
            <a:srgbClr val="0070C0"/>
          </a:solidFill>
        </p:spPr>
        <p:txBody>
          <a:bodyPr wrap="square" rtlCol="0">
            <a:spAutoFit/>
          </a:bodyPr>
          <a:lstStyle/>
          <a:p>
            <a:pPr algn="ctr" defTabSz="914400" fontAlgn="base">
              <a:spcBef>
                <a:spcPct val="0"/>
              </a:spcBef>
              <a:spcAft>
                <a:spcPct val="0"/>
              </a:spcAft>
              <a:defRPr/>
            </a:pPr>
            <a:r>
              <a:rPr lang="en-US" sz="3600" dirty="0">
                <a:solidFill>
                  <a:srgbClr val="FFFFFF"/>
                </a:solidFill>
                <a:cs typeface="Khmer UI" pitchFamily="34" charset="0"/>
              </a:rPr>
              <a:t>The Sabbath Day was given to the Jews as part of their special covenant with God!</a:t>
            </a:r>
          </a:p>
        </p:txBody>
      </p:sp>
    </p:spTree>
    <p:extLst>
      <p:ext uri="{BB962C8B-B14F-4D97-AF65-F5344CB8AC3E}">
        <p14:creationId xmlns:p14="http://schemas.microsoft.com/office/powerpoint/2010/main" val="176810096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47CB1-53EE-F502-6917-3730FA111C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DBDECF-2339-B964-4FAF-714ADB884C73}"/>
              </a:ext>
            </a:extLst>
          </p:cNvPr>
          <p:cNvSpPr txBox="1"/>
          <p:nvPr/>
        </p:nvSpPr>
        <p:spPr>
          <a:xfrm>
            <a:off x="0" y="6275"/>
            <a:ext cx="12192000" cy="715963"/>
          </a:xfrm>
          <a:prstGeom prst="rect">
            <a:avLst/>
          </a:prstGeom>
        </p:spPr>
        <p:txBody>
          <a:bodyPr rtlCol="0">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Conclusion</a:t>
            </a:r>
          </a:p>
        </p:txBody>
      </p:sp>
      <p:pic>
        <p:nvPicPr>
          <p:cNvPr id="1026" name="Picture 2">
            <a:extLst>
              <a:ext uri="{FF2B5EF4-FFF2-40B4-BE49-F238E27FC236}">
                <a16:creationId xmlns:a16="http://schemas.microsoft.com/office/drawing/2014/main" id="{7A17BF38-FE52-7E49-84C4-025283F71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924800" y="1295400"/>
            <a:ext cx="4267200" cy="4267200"/>
          </a:xfrm>
          <a:prstGeom prst="rect">
            <a:avLst/>
          </a:prstGeom>
          <a:solidFill>
            <a:srgbClr val="FFFFFF"/>
          </a:solidFill>
        </p:spPr>
      </p:pic>
      <p:sp>
        <p:nvSpPr>
          <p:cNvPr id="3" name="TextBox 2">
            <a:extLst>
              <a:ext uri="{FF2B5EF4-FFF2-40B4-BE49-F238E27FC236}">
                <a16:creationId xmlns:a16="http://schemas.microsoft.com/office/drawing/2014/main" id="{CD63064B-3F58-EC41-3E09-E11A185E0AC4}"/>
              </a:ext>
            </a:extLst>
          </p:cNvPr>
          <p:cNvSpPr txBox="1"/>
          <p:nvPr/>
        </p:nvSpPr>
        <p:spPr>
          <a:xfrm>
            <a:off x="1" y="865038"/>
            <a:ext cx="7924800" cy="4524315"/>
          </a:xfrm>
          <a:prstGeom prst="rect">
            <a:avLst/>
          </a:prstGeom>
          <a:noFill/>
        </p:spPr>
        <p:txBody>
          <a:bodyPr wrap="square" rtlCol="0">
            <a:spAutoFit/>
          </a:bodyPr>
          <a:lstStyle/>
          <a:p>
            <a:pPr marL="457200" lvl="0" indent="-457200" defTabSz="914400" fontAlgn="base">
              <a:spcBef>
                <a:spcPct val="0"/>
              </a:spcBef>
              <a:spcAft>
                <a:spcPct val="0"/>
              </a:spcAft>
              <a:buFont typeface="Wingdings" panose="05000000000000000000" pitchFamily="2" charset="2"/>
              <a:buChar char="v"/>
              <a:defRPr/>
            </a:pPr>
            <a:r>
              <a:rPr lang="en-US" sz="3200" dirty="0">
                <a:solidFill>
                  <a:srgbClr val="FFFFFF"/>
                </a:solidFill>
                <a:effectLst>
                  <a:outerShdw blurRad="38100" dist="38100" dir="2700000" algn="tl">
                    <a:srgbClr val="000000">
                      <a:alpha val="43137"/>
                    </a:srgbClr>
                  </a:outerShdw>
                </a:effectLst>
                <a:cs typeface="Khmer UI" pitchFamily="34" charset="0"/>
              </a:rPr>
              <a:t>The Old Covenant, which contained the Ten Commandments, was made at the time the children of Israel came out of the land of Egypt (I Kings 8:9, 21)</a:t>
            </a:r>
          </a:p>
          <a:p>
            <a:pPr marL="457200" lvl="0" indent="-457200" defTabSz="914400" fontAlgn="base">
              <a:spcBef>
                <a:spcPct val="0"/>
              </a:spcBef>
              <a:spcAft>
                <a:spcPct val="0"/>
              </a:spcAft>
              <a:buFont typeface="Wingdings" panose="05000000000000000000" pitchFamily="2" charset="2"/>
              <a:buChar char="v"/>
              <a:defRPr/>
            </a:pPr>
            <a:r>
              <a:rPr lang="en-US" sz="3200" b="1" dirty="0">
                <a:solidFill>
                  <a:srgbClr val="FFFFFF"/>
                </a:solidFill>
                <a:effectLst>
                  <a:outerShdw blurRad="38100" dist="38100" dir="2700000" algn="tl">
                    <a:srgbClr val="000000">
                      <a:alpha val="43137"/>
                    </a:srgbClr>
                  </a:outerShdw>
                </a:effectLst>
                <a:cs typeface="Khmer UI" pitchFamily="34" charset="0"/>
              </a:rPr>
              <a:t>Deuteronomy 4:13: </a:t>
            </a:r>
            <a:r>
              <a:rPr lang="en-US" sz="3200" dirty="0">
                <a:solidFill>
                  <a:srgbClr val="FFFFFF"/>
                </a:solidFill>
                <a:effectLst>
                  <a:outerShdw blurRad="38100" dist="38100" dir="2700000" algn="tl">
                    <a:srgbClr val="000000">
                      <a:alpha val="43137"/>
                    </a:srgbClr>
                  </a:outerShdw>
                </a:effectLst>
                <a:cs typeface="Khmer UI" pitchFamily="34" charset="0"/>
              </a:rPr>
              <a:t>“So He declared to you His covenant which He commanded you to perform, the Ten Commandments; and He wrote them on two tablets of stone.”</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Khmer UI" pitchFamily="34" charset="0"/>
            </a:endParaRPr>
          </a:p>
        </p:txBody>
      </p:sp>
    </p:spTree>
    <p:extLst>
      <p:ext uri="{BB962C8B-B14F-4D97-AF65-F5344CB8AC3E}">
        <p14:creationId xmlns:p14="http://schemas.microsoft.com/office/powerpoint/2010/main" val="162600232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solidFill>
            <a:srgbClr val="B3D3EA"/>
          </a:solidFill>
        </p:spPr>
        <p:txBody>
          <a:bodyPr wrap="square" rtlCol="0">
            <a:spAutoFit/>
          </a:bodyPr>
          <a:lstStyle/>
          <a:p>
            <a:pPr algn="ctr" defTabSz="914400" fontAlgn="base">
              <a:spcBef>
                <a:spcPct val="0"/>
              </a:spcBef>
              <a:spcAft>
                <a:spcPct val="0"/>
              </a:spcAft>
              <a:defRPr/>
            </a:pPr>
            <a:r>
              <a:rPr lang="en-US" sz="3600" b="1" dirty="0">
                <a:solidFill>
                  <a:srgbClr val="4D4D4D">
                    <a:lumMod val="50000"/>
                  </a:srgbClr>
                </a:solidFill>
                <a:effectLst>
                  <a:outerShdw blurRad="38100" dist="38100" dir="2700000" algn="tl">
                    <a:srgbClr val="000000">
                      <a:alpha val="43137"/>
                    </a:srgbClr>
                  </a:outerShdw>
                </a:effectLst>
                <a:latin typeface="Khmer UI" pitchFamily="34" charset="0"/>
                <a:cs typeface="Khmer UI" pitchFamily="34" charset="0"/>
              </a:rPr>
              <a:t>Why We Assemble on the First Day of the Week</a:t>
            </a:r>
          </a:p>
        </p:txBody>
      </p:sp>
      <p:sp>
        <p:nvSpPr>
          <p:cNvPr id="8" name="TextBox 7"/>
          <p:cNvSpPr txBox="1"/>
          <p:nvPr/>
        </p:nvSpPr>
        <p:spPr>
          <a:xfrm>
            <a:off x="0" y="754404"/>
            <a:ext cx="12192000" cy="2554545"/>
          </a:xfrm>
          <a:prstGeom prst="rect">
            <a:avLst/>
          </a:prstGeom>
          <a:noFill/>
        </p:spPr>
        <p:txBody>
          <a:bodyPr wrap="square" rtlCol="0">
            <a:spAutoFit/>
          </a:bodyPr>
          <a:lstStyle/>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phrase, “First Day of the Week”</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What does </a:t>
            </a:r>
            <a:r>
              <a:rPr lang="en-US" sz="3200" b="1" i="1" dirty="0">
                <a:solidFill>
                  <a:srgbClr val="FFFFFF"/>
                </a:solidFill>
                <a:effectLst>
                  <a:outerShdw blurRad="38100" dist="38100" dir="2700000" algn="tl">
                    <a:srgbClr val="000000">
                      <a:alpha val="43137"/>
                    </a:srgbClr>
                  </a:outerShdw>
                </a:effectLst>
                <a:cs typeface="Khmer UI" pitchFamily="34" charset="0"/>
              </a:rPr>
              <a:t>“Mia Ton </a:t>
            </a:r>
            <a:r>
              <a:rPr lang="en-US" sz="3200" b="1" i="1" dirty="0" err="1">
                <a:solidFill>
                  <a:srgbClr val="FFFFFF"/>
                </a:solidFill>
                <a:effectLst>
                  <a:outerShdw blurRad="38100" dist="38100" dir="2700000" algn="tl">
                    <a:srgbClr val="000000">
                      <a:alpha val="43137"/>
                    </a:srgbClr>
                  </a:outerShdw>
                </a:effectLst>
                <a:cs typeface="Khmer UI" pitchFamily="34" charset="0"/>
              </a:rPr>
              <a:t>Sabbaton</a:t>
            </a:r>
            <a:r>
              <a:rPr lang="en-US" sz="3200" b="1" i="1" dirty="0">
                <a:solidFill>
                  <a:srgbClr val="FFFFFF"/>
                </a:solidFill>
                <a:effectLst>
                  <a:outerShdw blurRad="38100" dist="38100" dir="2700000" algn="tl">
                    <a:srgbClr val="000000">
                      <a:alpha val="43137"/>
                    </a:srgbClr>
                  </a:outerShdw>
                </a:effectLst>
                <a:cs typeface="Khmer UI" pitchFamily="34" charset="0"/>
              </a:rPr>
              <a:t>” </a:t>
            </a:r>
            <a:r>
              <a:rPr lang="en-US" sz="3200" b="1" dirty="0">
                <a:solidFill>
                  <a:srgbClr val="FFFFFF"/>
                </a:solidFill>
                <a:effectLst>
                  <a:outerShdw blurRad="38100" dist="38100" dir="2700000" algn="tl">
                    <a:srgbClr val="000000">
                      <a:alpha val="43137"/>
                    </a:srgbClr>
                  </a:outerShdw>
                </a:effectLst>
                <a:cs typeface="Khmer UI" pitchFamily="34" charset="0"/>
              </a:rPr>
              <a:t>mean?</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Significance of the “First Day of the Week”</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Why Don’t Christians Keep the Sabbath?</a:t>
            </a:r>
          </a:p>
          <a:p>
            <a:pPr marL="914400" indent="-914400" defTabSz="914400" fontAlgn="base">
              <a:spcBef>
                <a:spcPct val="0"/>
              </a:spcBef>
              <a:spcAft>
                <a:spcPct val="0"/>
              </a:spcAft>
              <a:buFont typeface="+mj-lt"/>
              <a:buAutoNum type="romanUcPeriod"/>
              <a:defRPr/>
            </a:pPr>
            <a:r>
              <a:rPr lang="en-US" sz="3200" b="1" dirty="0">
                <a:solidFill>
                  <a:srgbClr val="FFFFFF"/>
                </a:solidFill>
                <a:effectLst>
                  <a:outerShdw blurRad="38100" dist="38100" dir="2700000" algn="tl">
                    <a:srgbClr val="000000">
                      <a:alpha val="43137"/>
                    </a:srgbClr>
                  </a:outerShdw>
                </a:effectLst>
                <a:cs typeface="Khmer UI" pitchFamily="34" charset="0"/>
              </a:rPr>
              <a:t>The Old Covenant Has Been Done Away in Christ</a:t>
            </a:r>
          </a:p>
        </p:txBody>
      </p:sp>
      <p:pic>
        <p:nvPicPr>
          <p:cNvPr id="3" name="Picture 4" descr="Weekend Walkthrough (3/9/14) | Free calendar, 3d illustration, Clip art">
            <a:extLst>
              <a:ext uri="{FF2B5EF4-FFF2-40B4-BE49-F238E27FC236}">
                <a16:creationId xmlns:a16="http://schemas.microsoft.com/office/drawing/2014/main" id="{51DC7672-F449-5350-4EFA-F438CF60E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111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arn(inVertical)">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82422"/>
            <a:ext cx="260430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85327" y="181957"/>
            <a:ext cx="9259746" cy="649408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Old Covenant, which contained the 10 Commandments, was made at the time the children of Israel came out of the land of Egypt (I Kings 8:9, 21)</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What does the New Testament say about these commandments which were written on “two tablets of stone?”</a:t>
            </a:r>
            <a:endParaRPr lang="en-US" sz="2800" b="1" i="1" dirty="0">
              <a:solidFill>
                <a:srgbClr val="0000FF"/>
              </a:solidFill>
              <a:cs typeface="Khmer UI" pitchFamily="34" charset="0"/>
            </a:endParaRPr>
          </a:p>
          <a:p>
            <a:pPr marL="800100" lvl="1" indent="-342900" defTabSz="914400" fontAlgn="base">
              <a:spcBef>
                <a:spcPct val="0"/>
              </a:spcBef>
              <a:spcAft>
                <a:spcPct val="0"/>
              </a:spcAft>
              <a:buFont typeface="Wingdings" panose="05000000000000000000" pitchFamily="2" charset="2"/>
              <a:buChar char="ü"/>
              <a:defRPr/>
            </a:pPr>
            <a:r>
              <a:rPr lang="en-US" sz="2400" b="1" i="1" dirty="0">
                <a:solidFill>
                  <a:srgbClr val="0070C0"/>
                </a:solidFill>
                <a:cs typeface="Khmer UI" pitchFamily="34" charset="0"/>
              </a:rPr>
              <a:t>II Corinthians 3:6-14: </a:t>
            </a:r>
            <a:r>
              <a:rPr lang="en-US" sz="2400" i="1" dirty="0">
                <a:solidFill>
                  <a:srgbClr val="0070C0"/>
                </a:solidFill>
                <a:cs typeface="Khmer UI" pitchFamily="34" charset="0"/>
              </a:rPr>
              <a:t>Note the words “engraved on stones”; “passing away”; “taken away in Christ.”</a:t>
            </a:r>
          </a:p>
          <a:p>
            <a:pPr marL="800100" lvl="1" indent="-342900" defTabSz="914400" fontAlgn="base">
              <a:spcBef>
                <a:spcPct val="0"/>
              </a:spcBef>
              <a:spcAft>
                <a:spcPct val="0"/>
              </a:spcAft>
              <a:buFont typeface="Wingdings" panose="05000000000000000000" pitchFamily="2" charset="2"/>
              <a:buChar char="ü"/>
              <a:defRPr/>
            </a:pPr>
            <a:r>
              <a:rPr lang="en-US" sz="2400" b="1" i="1" dirty="0">
                <a:solidFill>
                  <a:srgbClr val="0070C0"/>
                </a:solidFill>
                <a:cs typeface="Khmer UI" pitchFamily="34" charset="0"/>
              </a:rPr>
              <a:t>Ephesians 2:15-16: </a:t>
            </a:r>
            <a:r>
              <a:rPr lang="en-US" sz="2400" i="1" dirty="0">
                <a:solidFill>
                  <a:srgbClr val="0070C0"/>
                </a:solidFill>
                <a:cs typeface="Khmer UI" pitchFamily="34" charset="0"/>
              </a:rPr>
              <a:t>“…having abolished in His flesh the enmity, that is, the law of commandments contained in ordinances, so as to create in Himself one new man from the two, thus making peace, and that He might reconcile them both to God in one body through the cross, thereby putting to death the enmity.”</a:t>
            </a:r>
          </a:p>
        </p:txBody>
      </p:sp>
    </p:spTree>
    <p:extLst>
      <p:ext uri="{BB962C8B-B14F-4D97-AF65-F5344CB8AC3E}">
        <p14:creationId xmlns:p14="http://schemas.microsoft.com/office/powerpoint/2010/main" val="389685477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82422"/>
            <a:ext cx="2511706"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27453" y="467142"/>
            <a:ext cx="9317620" cy="452431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Old Covenant, which contained the 10 Commandments, was made at the time the children of Israel came out of the land of Egypt (I Kings 8:9, 21)</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What does the New Testament say about these commandments which were written on “two tablets of stone?”</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Jeremiah prophesied about the change in covenants – Jeremiah 31:31-34</a:t>
            </a:r>
          </a:p>
        </p:txBody>
      </p:sp>
    </p:spTree>
    <p:extLst>
      <p:ext uri="{BB962C8B-B14F-4D97-AF65-F5344CB8AC3E}">
        <p14:creationId xmlns:p14="http://schemas.microsoft.com/office/powerpoint/2010/main" val="369055870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11888" y="-18994"/>
            <a:ext cx="2399817"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
        <p:nvSpPr>
          <p:cNvPr id="2" name="TextBox 1"/>
          <p:cNvSpPr txBox="1"/>
          <p:nvPr/>
        </p:nvSpPr>
        <p:spPr>
          <a:xfrm>
            <a:off x="2696901" y="211838"/>
            <a:ext cx="9213448" cy="3600986"/>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600" b="1" dirty="0">
                <a:solidFill>
                  <a:srgbClr val="0000FF"/>
                </a:solidFill>
                <a:cs typeface="Khmer UI" pitchFamily="34" charset="0"/>
              </a:rPr>
              <a:t>Greek word </a:t>
            </a:r>
            <a:r>
              <a:rPr lang="en-US" sz="3600" b="1" i="1" dirty="0" err="1">
                <a:solidFill>
                  <a:srgbClr val="0000FF"/>
                </a:solidFill>
                <a:cs typeface="Khmer UI" pitchFamily="34" charset="0"/>
              </a:rPr>
              <a:t>sabbaton</a:t>
            </a:r>
            <a:r>
              <a:rPr lang="en-US" sz="3600" b="1" i="1" dirty="0">
                <a:solidFill>
                  <a:srgbClr val="0000FF"/>
                </a:solidFill>
                <a:cs typeface="Khmer UI" pitchFamily="34" charset="0"/>
              </a:rPr>
              <a:t> (G4521)</a:t>
            </a:r>
          </a:p>
          <a:p>
            <a:pPr marL="914400" lvl="1" indent="-457200" defTabSz="914400" fontAlgn="base">
              <a:spcBef>
                <a:spcPct val="0"/>
              </a:spcBef>
              <a:spcAft>
                <a:spcPct val="0"/>
              </a:spcAft>
              <a:buFont typeface="Wingdings" panose="05000000000000000000" pitchFamily="2" charset="2"/>
              <a:buChar char="ü"/>
              <a:defRPr/>
            </a:pPr>
            <a:r>
              <a:rPr lang="en-US" sz="3200" i="1" dirty="0">
                <a:solidFill>
                  <a:srgbClr val="0070C0"/>
                </a:solidFill>
                <a:cs typeface="Khmer UI" pitchFamily="34" charset="0"/>
              </a:rPr>
              <a:t>Greek transliteration of the Hebrew shabbat (H7676)</a:t>
            </a:r>
          </a:p>
          <a:p>
            <a:pPr marL="914400" lvl="1" indent="-457200" defTabSz="914400" fontAlgn="base">
              <a:spcBef>
                <a:spcPct val="0"/>
              </a:spcBef>
              <a:spcAft>
                <a:spcPct val="0"/>
              </a:spcAft>
              <a:buFont typeface="Wingdings" panose="05000000000000000000" pitchFamily="2" charset="2"/>
              <a:buChar char="ü"/>
              <a:defRPr/>
            </a:pPr>
            <a:r>
              <a:rPr lang="en-US" sz="3200" i="1" dirty="0">
                <a:solidFill>
                  <a:srgbClr val="0070C0"/>
                </a:solidFill>
                <a:cs typeface="Khmer UI" pitchFamily="34" charset="0"/>
              </a:rPr>
              <a:t>Appears 68 times in the Greek New Testament</a:t>
            </a:r>
          </a:p>
          <a:p>
            <a:pPr marL="914400" lvl="1" indent="-457200" defTabSz="914400" fontAlgn="base">
              <a:spcBef>
                <a:spcPct val="0"/>
              </a:spcBef>
              <a:spcAft>
                <a:spcPct val="0"/>
              </a:spcAft>
              <a:buFont typeface="Wingdings" panose="05000000000000000000" pitchFamily="2" charset="2"/>
              <a:buChar char="ü"/>
              <a:defRPr/>
            </a:pPr>
            <a:r>
              <a:rPr lang="en-US" sz="3200" i="1" dirty="0">
                <a:solidFill>
                  <a:srgbClr val="0070C0"/>
                </a:solidFill>
                <a:cs typeface="Khmer UI" pitchFamily="34" charset="0"/>
              </a:rPr>
              <a:t>Sixty of those times, it is translated “Sabbath” or “Sabbath Day,” as in…</a:t>
            </a:r>
          </a:p>
        </p:txBody>
      </p:sp>
      <p:sp>
        <p:nvSpPr>
          <p:cNvPr id="4" name="Text Box 7">
            <a:extLst>
              <a:ext uri="{FF2B5EF4-FFF2-40B4-BE49-F238E27FC236}">
                <a16:creationId xmlns:a16="http://schemas.microsoft.com/office/drawing/2014/main" id="{CDF7237B-D29F-4AB1-90B3-B711D975F1CF}"/>
              </a:ext>
            </a:extLst>
          </p:cNvPr>
          <p:cNvSpPr txBox="1">
            <a:spLocks noChangeArrowheads="1"/>
          </p:cNvSpPr>
          <p:nvPr/>
        </p:nvSpPr>
        <p:spPr bwMode="auto">
          <a:xfrm>
            <a:off x="2696901" y="3952059"/>
            <a:ext cx="9213448" cy="2554545"/>
          </a:xfrm>
          <a:prstGeom prst="rect">
            <a:avLst/>
          </a:prstGeom>
          <a:solidFill>
            <a:srgbClr val="B3D3EA"/>
          </a:solidFill>
          <a:ln w="9525">
            <a:noFill/>
            <a:miter lim="800000"/>
            <a:headEnd/>
            <a:tailEnd/>
          </a:ln>
          <a:effectLst/>
        </p:spPr>
        <p:txBody>
          <a:bodyPr wrap="square">
            <a:spAutoFit/>
          </a:bodyPr>
          <a:lstStyle/>
          <a:p>
            <a:pPr algn="ctr" defTabSz="914400" fontAlgn="base">
              <a:spcBef>
                <a:spcPct val="0"/>
              </a:spcBef>
              <a:spcAft>
                <a:spcPct val="0"/>
              </a:spcAft>
              <a:defRPr/>
            </a:pPr>
            <a:r>
              <a:rPr lang="en-US" sz="3200" b="1" i="1" u="sng" dirty="0">
                <a:solidFill>
                  <a:srgbClr val="000000"/>
                </a:solidFill>
                <a:cs typeface="Khmer UI" pitchFamily="34" charset="0"/>
              </a:rPr>
              <a:t>Matthew 12:11</a:t>
            </a:r>
          </a:p>
          <a:p>
            <a:pPr defTabSz="914400" fontAlgn="base">
              <a:spcBef>
                <a:spcPct val="0"/>
              </a:spcBef>
              <a:spcAft>
                <a:spcPct val="0"/>
              </a:spcAft>
              <a:defRPr/>
            </a:pPr>
            <a:r>
              <a:rPr lang="en-US" sz="3200" dirty="0">
                <a:solidFill>
                  <a:srgbClr val="000000"/>
                </a:solidFill>
                <a:cs typeface="Khmer UI" pitchFamily="34" charset="0"/>
              </a:rPr>
              <a:t>What man is there among you who has one sheep, and if it falls into a pit on the Sabbath </a:t>
            </a:r>
            <a:r>
              <a:rPr lang="en-US" sz="3200" i="1" dirty="0">
                <a:solidFill>
                  <a:srgbClr val="000000"/>
                </a:solidFill>
                <a:cs typeface="Khmer UI" pitchFamily="34" charset="0"/>
              </a:rPr>
              <a:t>[G4521 </a:t>
            </a:r>
            <a:r>
              <a:rPr lang="en-US" sz="3200" i="1" dirty="0" err="1">
                <a:solidFill>
                  <a:srgbClr val="000000"/>
                </a:solidFill>
                <a:cs typeface="Khmer UI" pitchFamily="34" charset="0"/>
              </a:rPr>
              <a:t>sabbaton</a:t>
            </a:r>
            <a:r>
              <a:rPr lang="en-US" sz="3200" i="1" dirty="0">
                <a:solidFill>
                  <a:srgbClr val="000000"/>
                </a:solidFill>
                <a:cs typeface="Khmer UI" pitchFamily="34" charset="0"/>
              </a:rPr>
              <a:t>], </a:t>
            </a:r>
            <a:r>
              <a:rPr lang="en-US" sz="3200" dirty="0">
                <a:solidFill>
                  <a:srgbClr val="000000"/>
                </a:solidFill>
                <a:cs typeface="Khmer UI" pitchFamily="34" charset="0"/>
              </a:rPr>
              <a:t>will not lay hold of it and lift it out?</a:t>
            </a:r>
          </a:p>
        </p:txBody>
      </p:sp>
    </p:spTree>
    <p:extLst>
      <p:ext uri="{BB962C8B-B14F-4D97-AF65-F5344CB8AC3E}">
        <p14:creationId xmlns:p14="http://schemas.microsoft.com/office/powerpoint/2010/main" val="3853264307"/>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The Old Covenant Has Been Done Away in Christ</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610810"/>
            <a:ext cx="12192000" cy="452431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25475" marR="0" lvl="0" indent="-625475"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31.  "Behold, days are coming," declares the LORD, "when I will make a new covenant with the house of Israel and with the house of Judah, </a:t>
            </a:r>
          </a:p>
          <a:p>
            <a:pPr marL="625475" marR="0" lvl="0" indent="-625475"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32.  not like the covenant which I made with their fathers in the day I took them by the hand to bring them out of the land of Egypt, My covenant which they broke, although I was a husband to them," declares the LORD. </a:t>
            </a:r>
          </a:p>
          <a:p>
            <a:pPr marL="625475" marR="0" lvl="0" indent="-625475"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33.  "But this is the covenant which I will make with the house of Israel after those days," declares the LORD, "I will put My law within them and on their heart I will write it; and I will be their God, and they shall be My people. </a:t>
            </a:r>
          </a:p>
          <a:p>
            <a:pPr marL="625475" marR="0" lvl="0" indent="-625475"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34.  "They will not teach again, each man his neighbor and each man his brother, saying, 'Know the LORD,' for they will all know Me, from the least of them to the greatest of them," declares the LORD, "for I will forgive their iniquity, and their sin I will remember no more."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Jeremiah 31:31-34</a:t>
            </a:r>
          </a:p>
        </p:txBody>
      </p:sp>
    </p:spTree>
    <p:extLst>
      <p:ext uri="{BB962C8B-B14F-4D97-AF65-F5344CB8AC3E}">
        <p14:creationId xmlns:p14="http://schemas.microsoft.com/office/powerpoint/2010/main" val="2771646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9911"/>
            <a:ext cx="260430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85327" y="467143"/>
            <a:ext cx="9259746" cy="6001643"/>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Old Covenant, which contained the 10 Commandments, was made at the time the children of Israel came out of the land of Egypt (I Kings 8:9, 21)</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What does the New Testament say about these commandments which were written on “two tablets of stone?”</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Jeremiah prophesied about the change in covenants – Jeremiah 31:31-34</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Jesus said the New Covenant was in His blood – Matthew 26:28; Mark 14:24; Luke 22:20</a:t>
            </a:r>
          </a:p>
        </p:txBody>
      </p:sp>
    </p:spTree>
    <p:extLst>
      <p:ext uri="{BB962C8B-B14F-4D97-AF65-F5344CB8AC3E}">
        <p14:creationId xmlns:p14="http://schemas.microsoft.com/office/powerpoint/2010/main" val="2659146363"/>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546430"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708476" y="228600"/>
            <a:ext cx="9248172" cy="6555641"/>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Old Covenant, which contained the 10 Commandments, was made at the time the children of Israel came out of the land of Egypt (I Kings 8:9, 21)</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What does the New Testament say about these commandments which were written on “two tablets of stone?”</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Jeremiah prophesied about the change in covenants – Jeremiah 31:31-34</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Jesus said the New Covenant was in His blood – Matthew 26:28; Mark 14:24; Luke 22:20</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FF"/>
                </a:solidFill>
                <a:cs typeface="Khmer UI" pitchFamily="34" charset="0"/>
              </a:rPr>
              <a:t>The writer of Hebrews quotes Jeremiah 31:31-34 and makes the case that the Old Covenant has been done away with and now there is a New Covenant in Hebrews 8:7-13</a:t>
            </a: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Hebrews 7:11-12 </a:t>
            </a:r>
            <a:r>
              <a:rPr lang="en-US" sz="2800" i="1" dirty="0">
                <a:solidFill>
                  <a:srgbClr val="0070C0"/>
                </a:solidFill>
                <a:cs typeface="Khmer UI" pitchFamily="34" charset="0"/>
              </a:rPr>
              <a:t>(Priesthood)</a:t>
            </a: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Hebrews 9:1-10:18 </a:t>
            </a:r>
            <a:r>
              <a:rPr lang="en-US" sz="2800" i="1" dirty="0">
                <a:solidFill>
                  <a:srgbClr val="0070C0"/>
                </a:solidFill>
                <a:cs typeface="Khmer UI" pitchFamily="34" charset="0"/>
              </a:rPr>
              <a:t>also quotes </a:t>
            </a:r>
            <a:r>
              <a:rPr lang="en-US" sz="2800" b="1" i="1" dirty="0">
                <a:solidFill>
                  <a:srgbClr val="0070C0"/>
                </a:solidFill>
                <a:cs typeface="Khmer UI" pitchFamily="34" charset="0"/>
              </a:rPr>
              <a:t>Jeremiah 31:31-34 </a:t>
            </a:r>
          </a:p>
        </p:txBody>
      </p:sp>
    </p:spTree>
    <p:extLst>
      <p:ext uri="{BB962C8B-B14F-4D97-AF65-F5344CB8AC3E}">
        <p14:creationId xmlns:p14="http://schemas.microsoft.com/office/powerpoint/2010/main" val="244258976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1000"/>
                                        <p:tgtEl>
                                          <p:spTgt spid="2">
                                            <p:txEl>
                                              <p:pRg st="5" end="5"/>
                                            </p:txEl>
                                          </p:spTgt>
                                        </p:tgtEl>
                                      </p:cBhvr>
                                    </p:animEffect>
                                    <p:anim calcmode="lin" valueType="num">
                                      <p:cBhvr>
                                        <p:cTn id="1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5477"/>
            <a:ext cx="2546430"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73753" y="467142"/>
            <a:ext cx="9259746" cy="249299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Today, we are reconciled to God in the N.T. church which was made possible by the death of Christ on the cross, when we obey the gospel</a:t>
            </a:r>
            <a:endParaRPr lang="en-US" sz="3200" b="1" i="1" dirty="0">
              <a:solidFill>
                <a:srgbClr val="0000FF"/>
              </a:solidFill>
              <a:cs typeface="Khmer UI" pitchFamily="34" charset="0"/>
            </a:endParaRPr>
          </a:p>
          <a:p>
            <a:pPr marL="800100" lvl="1" indent="-342900" defTabSz="914400" fontAlgn="base">
              <a:spcBef>
                <a:spcPct val="0"/>
              </a:spcBef>
              <a:spcAft>
                <a:spcPct val="0"/>
              </a:spcAft>
              <a:buFont typeface="Wingdings" panose="05000000000000000000" pitchFamily="2" charset="2"/>
              <a:buChar char="ü"/>
              <a:defRPr/>
            </a:pPr>
            <a:r>
              <a:rPr lang="en-US" sz="2800" b="1" i="1" dirty="0">
                <a:solidFill>
                  <a:srgbClr val="0070C0"/>
                </a:solidFill>
                <a:cs typeface="Khmer UI" pitchFamily="34" charset="0"/>
              </a:rPr>
              <a:t>Colossians 2:11-14 </a:t>
            </a:r>
            <a:endParaRPr lang="en-US" sz="2800" i="1" dirty="0">
              <a:solidFill>
                <a:srgbClr val="0070C0"/>
              </a:solidFill>
              <a:cs typeface="Khmer UI" pitchFamily="34" charset="0"/>
            </a:endParaRPr>
          </a:p>
        </p:txBody>
      </p:sp>
    </p:spTree>
    <p:extLst>
      <p:ext uri="{BB962C8B-B14F-4D97-AF65-F5344CB8AC3E}">
        <p14:creationId xmlns:p14="http://schemas.microsoft.com/office/powerpoint/2010/main" val="3001614526"/>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569580"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50602" y="228601"/>
            <a:ext cx="9271321" cy="5632311"/>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Today, we are reconciled to God in the N.T. church which was made possible by the death of Christ on the cross, when we obey the gospel</a:t>
            </a: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Paul said no one is to judge you in festivals or the Sabbath Day</a:t>
            </a:r>
          </a:p>
          <a:p>
            <a:pPr marL="800100" lvl="1" indent="-342900" defTabSz="914400" fontAlgn="base">
              <a:spcBef>
                <a:spcPct val="0"/>
              </a:spcBef>
              <a:spcAft>
                <a:spcPct val="0"/>
              </a:spcAft>
              <a:buFont typeface="Wingdings" panose="05000000000000000000" pitchFamily="2" charset="2"/>
              <a:buChar char="ü"/>
              <a:defRPr/>
            </a:pPr>
            <a:r>
              <a:rPr lang="en-US" sz="2400" b="1" i="1" dirty="0">
                <a:solidFill>
                  <a:srgbClr val="0070C0"/>
                </a:solidFill>
                <a:cs typeface="Khmer UI" pitchFamily="34" charset="0"/>
              </a:rPr>
              <a:t>Colossians 2:16-17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Consequence for not keeping the Sabbath Day was death under the Law of Moses/the Lord (Numbers 15:32-36).</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Paul would be crazy to say no one can judge someone in regards to the Sabbath if it was still in force!</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Those of us who are “in Christ” do not need to, nor should we desire to, return to the inferior shadows of the Old Law.</a:t>
            </a:r>
          </a:p>
        </p:txBody>
      </p:sp>
    </p:spTree>
    <p:extLst>
      <p:ext uri="{BB962C8B-B14F-4D97-AF65-F5344CB8AC3E}">
        <p14:creationId xmlns:p14="http://schemas.microsoft.com/office/powerpoint/2010/main" val="408011732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60430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85327" y="228600"/>
            <a:ext cx="9225022" cy="6063198"/>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Today, we are reconciled to God in the N.T. church which was made possible by the death of Christ on the cross, when we obey the gospel</a:t>
            </a:r>
          </a:p>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00"/>
                </a:solidFill>
                <a:cs typeface="Khmer UI" pitchFamily="34" charset="0"/>
              </a:rPr>
              <a:t>Paul said no one is to judge you in festivals or the Sabbath Day</a:t>
            </a:r>
          </a:p>
          <a:p>
            <a:pPr marL="342900" indent="-342900" defTabSz="914400" fontAlgn="base">
              <a:spcBef>
                <a:spcPct val="0"/>
              </a:spcBef>
              <a:spcAft>
                <a:spcPct val="0"/>
              </a:spcAft>
              <a:buFont typeface="Wingdings" panose="05000000000000000000" pitchFamily="2" charset="2"/>
              <a:buChar char="v"/>
              <a:defRPr/>
            </a:pPr>
            <a:r>
              <a:rPr lang="en-US" sz="2800" b="1" dirty="0">
                <a:solidFill>
                  <a:srgbClr val="0000FF"/>
                </a:solidFill>
                <a:cs typeface="Khmer UI" pitchFamily="34" charset="0"/>
              </a:rPr>
              <a:t>The Sabbath Day served its purpose and then was taken out of the way</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To keep part of the Old Law makes us guilty of the whole Law! (Galatians 3:10; James 2:10)</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To observe the Sabbath Day one must:</a:t>
            </a:r>
          </a:p>
          <a:p>
            <a:pPr marL="1257300" lvl="2" indent="-342900" defTabSz="914400" fontAlgn="base">
              <a:spcBef>
                <a:spcPct val="0"/>
              </a:spcBef>
              <a:spcAft>
                <a:spcPct val="0"/>
              </a:spcAft>
              <a:buFont typeface="Wingdings" panose="05000000000000000000" pitchFamily="2" charset="2"/>
              <a:buChar char="q"/>
              <a:defRPr/>
            </a:pPr>
            <a:r>
              <a:rPr lang="en-US" sz="2400" i="1" dirty="0">
                <a:solidFill>
                  <a:srgbClr val="0070C0"/>
                </a:solidFill>
                <a:cs typeface="Khmer UI" pitchFamily="34" charset="0"/>
              </a:rPr>
              <a:t>Rest! -- Exodus 35:1-3</a:t>
            </a:r>
          </a:p>
          <a:p>
            <a:pPr marL="1257300" lvl="2" indent="-342900" defTabSz="914400" fontAlgn="base">
              <a:spcBef>
                <a:spcPct val="0"/>
              </a:spcBef>
              <a:spcAft>
                <a:spcPct val="0"/>
              </a:spcAft>
              <a:buFont typeface="Wingdings" panose="05000000000000000000" pitchFamily="2" charset="2"/>
              <a:buChar char="q"/>
              <a:defRPr/>
            </a:pPr>
            <a:r>
              <a:rPr lang="en-US" sz="2400" i="1" dirty="0">
                <a:solidFill>
                  <a:srgbClr val="0070C0"/>
                </a:solidFill>
                <a:cs typeface="Khmer UI" pitchFamily="34" charset="0"/>
              </a:rPr>
              <a:t>Offer a burnt sacrifice -- Numbers 28:9-10</a:t>
            </a:r>
          </a:p>
          <a:p>
            <a:pPr marL="1257300" lvl="2" indent="-342900" defTabSz="914400" fontAlgn="base">
              <a:spcBef>
                <a:spcPct val="0"/>
              </a:spcBef>
              <a:spcAft>
                <a:spcPct val="0"/>
              </a:spcAft>
              <a:buFont typeface="Wingdings" panose="05000000000000000000" pitchFamily="2" charset="2"/>
              <a:buChar char="q"/>
              <a:defRPr/>
            </a:pPr>
            <a:r>
              <a:rPr lang="en-US" sz="2400" i="1" dirty="0">
                <a:solidFill>
                  <a:srgbClr val="0070C0"/>
                </a:solidFill>
                <a:cs typeface="Khmer UI" pitchFamily="34" charset="0"/>
              </a:rPr>
              <a:t>Restrict their travel -- Exodus 16:29 </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The penalty for violating the Sabbath law: Stoning! -- Numbers 15:32-36</a:t>
            </a:r>
          </a:p>
        </p:txBody>
      </p:sp>
    </p:spTree>
    <p:extLst>
      <p:ext uri="{BB962C8B-B14F-4D97-AF65-F5344CB8AC3E}">
        <p14:creationId xmlns:p14="http://schemas.microsoft.com/office/powerpoint/2010/main" val="95096041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0313" y="0"/>
            <a:ext cx="2457691"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96901" y="228601"/>
            <a:ext cx="9190299" cy="6001643"/>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Today, we are reconciled to God in the N.T. church which was made possible by the death of Christ on the cross, when we obey the gospel</a:t>
            </a:r>
          </a:p>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Paul said no one is to judge you in festivals or the Sabbath Day</a:t>
            </a:r>
          </a:p>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The Sabbath Day served its purpose and then was taken out of the way</a:t>
            </a:r>
          </a:p>
          <a:p>
            <a:pPr marL="342900" indent="-3429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Under the New Covenant in Jesus’ blood (Luke 22:20) 9 out of the 10 Commandments are repeated, but the Sabbath Day is not one of them!</a:t>
            </a:r>
          </a:p>
        </p:txBody>
      </p:sp>
    </p:spTree>
    <p:extLst>
      <p:ext uri="{BB962C8B-B14F-4D97-AF65-F5344CB8AC3E}">
        <p14:creationId xmlns:p14="http://schemas.microsoft.com/office/powerpoint/2010/main" val="314508961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0"/>
            <a:ext cx="2500132" cy="2554545"/>
          </a:xfrm>
          <a:prstGeom prst="rect">
            <a:avLst/>
          </a:prstGeom>
          <a:noFill/>
          <a:ln>
            <a:noFill/>
          </a:ln>
          <a:effectLst/>
        </p:spPr>
        <p:txBody>
          <a:bodyPr wrap="square">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graphicFrame>
        <p:nvGraphicFramePr>
          <p:cNvPr id="4" name="Table 3">
            <a:extLst>
              <a:ext uri="{FF2B5EF4-FFF2-40B4-BE49-F238E27FC236}">
                <a16:creationId xmlns:a16="http://schemas.microsoft.com/office/drawing/2014/main" id="{91FEABF1-EBB1-4CC1-B200-43181E8D3128}"/>
              </a:ext>
            </a:extLst>
          </p:cNvPr>
          <p:cNvGraphicFramePr>
            <a:graphicFrameLocks noGrp="1"/>
          </p:cNvGraphicFramePr>
          <p:nvPr>
            <p:extLst>
              <p:ext uri="{D42A27DB-BD31-4B8C-83A1-F6EECF244321}">
                <p14:modId xmlns:p14="http://schemas.microsoft.com/office/powerpoint/2010/main" val="1152771915"/>
              </p:ext>
            </p:extLst>
          </p:nvPr>
        </p:nvGraphicFramePr>
        <p:xfrm>
          <a:off x="2743200" y="381001"/>
          <a:ext cx="9213448" cy="6205645"/>
        </p:xfrm>
        <a:graphic>
          <a:graphicData uri="http://schemas.openxmlformats.org/drawingml/2006/table">
            <a:tbl>
              <a:tblPr firstRow="1" firstCol="1" bandRow="1"/>
              <a:tblGrid>
                <a:gridCol w="4606724">
                  <a:extLst>
                    <a:ext uri="{9D8B030D-6E8A-4147-A177-3AD203B41FA5}">
                      <a16:colId xmlns:a16="http://schemas.microsoft.com/office/drawing/2014/main" val="1446042127"/>
                    </a:ext>
                  </a:extLst>
                </a:gridCol>
                <a:gridCol w="4606724">
                  <a:extLst>
                    <a:ext uri="{9D8B030D-6E8A-4147-A177-3AD203B41FA5}">
                      <a16:colId xmlns:a16="http://schemas.microsoft.com/office/drawing/2014/main" val="4172176119"/>
                    </a:ext>
                  </a:extLst>
                </a:gridCol>
              </a:tblGrid>
              <a:tr h="516301">
                <a:tc>
                  <a:txBody>
                    <a:bodyPr/>
                    <a:lstStyle/>
                    <a:p>
                      <a:pPr marL="0" marR="0" algn="ctr" fontAlgn="base">
                        <a:lnSpc>
                          <a:spcPct val="107000"/>
                        </a:lnSpc>
                        <a:spcBef>
                          <a:spcPts val="0"/>
                        </a:spcBef>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 Covenant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49502"/>
                  </a:ext>
                </a:extLst>
              </a:tr>
              <a:tr h="442651">
                <a:tc>
                  <a:txBody>
                    <a:bodyPr/>
                    <a:lstStyle/>
                    <a:p>
                      <a:pPr marL="0" marR="0" algn="ctr" fontAlgn="base">
                        <a:lnSpc>
                          <a:spcPct val="107000"/>
                        </a:lnSpc>
                        <a:spcBef>
                          <a:spcPts val="0"/>
                        </a:spcBef>
                        <a:spcAft>
                          <a:spcPts val="0"/>
                        </a:spcAf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Exodus 20:3-17</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0"/>
                        </a:spcBef>
                        <a:spcAft>
                          <a:spcPts val="0"/>
                        </a:spcAf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Hebrews 8:6-13</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2327"/>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No other gods</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Acts 14:15-17; I Thess. 1:9; </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80252"/>
                  </a:ext>
                </a:extLst>
              </a:tr>
              <a:tr h="756738">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No idols</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Acts 17; I Cor. 6:9; I Thess. 1:9</a:t>
                      </a: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John 5:21</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920264"/>
                  </a:ext>
                </a:extLst>
              </a:tr>
              <a:tr h="756738">
                <a:tc>
                  <a:txBody>
                    <a:bodyPr/>
                    <a:lstStyle/>
                    <a:p>
                      <a:pPr marL="403225" marR="0" lvl="0" indent="-403225"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   Don’t take the Lord’s name in vain</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Mt. 6:9; James 5:12</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253084"/>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4.   Keep the Sabbath Day holy</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922848"/>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   Honor father &amp; mother</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Eph. 6:1-2</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636945"/>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6.   Do not murder</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Rom. 13:9; Rev. 21:8</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547246"/>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   Do not commit adultery</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Rom. 13:9; I Cor. 6:9</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926964"/>
                  </a:ext>
                </a:extLst>
              </a:tr>
              <a:tr h="756738">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   Do not steal</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Rom. 13:9; I Cor. 6:10; Eph. 4:26</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814205"/>
                  </a:ext>
                </a:extLst>
              </a:tr>
              <a:tr h="368777">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9.   Do not bear false witness</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Col. 3:9; Rev. 21:8</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52020"/>
                  </a:ext>
                </a:extLst>
              </a:tr>
              <a:tr h="730373">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10. Do not covet</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fontAlgn="base">
                        <a:lnSpc>
                          <a:spcPct val="107000"/>
                        </a:lnSpc>
                        <a:spcBef>
                          <a:spcPts val="0"/>
                        </a:spcBef>
                        <a:spcAft>
                          <a:spcPts val="0"/>
                        </a:spcAft>
                        <a:buFont typeface="+mj-lt"/>
                        <a:buNone/>
                      </a:pPr>
                      <a:r>
                        <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Rom. 13:9; I Cor. 6:10; Col. 3:5</a:t>
                      </a:r>
                      <a:endParaRPr lang="en-US" sz="2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440656"/>
                  </a:ext>
                </a:extLst>
              </a:tr>
            </a:tbl>
          </a:graphicData>
        </a:graphic>
      </p:graphicFrame>
    </p:spTree>
    <p:extLst>
      <p:ext uri="{BB962C8B-B14F-4D97-AF65-F5344CB8AC3E}">
        <p14:creationId xmlns:p14="http://schemas.microsoft.com/office/powerpoint/2010/main" val="115843265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0"/>
            <a:ext cx="260430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Old Covenant Has Been Done Away in Christ</a:t>
            </a:r>
            <a:endParaRPr lang="en-US" sz="2800" dirty="0">
              <a:solidFill>
                <a:srgbClr val="B3D3EA"/>
              </a:solidFill>
              <a:effectLst>
                <a:outerShdw blurRad="38100" dist="38100" dir="2700000" algn="tl">
                  <a:srgbClr val="000000">
                    <a:alpha val="43137"/>
                  </a:srgbClr>
                </a:outerShdw>
              </a:effectLst>
              <a:latin typeface="Khmer UI" pitchFamily="34" charset="0"/>
              <a:cs typeface="Khmer UI" pitchFamily="34" charset="0"/>
            </a:endParaRPr>
          </a:p>
        </p:txBody>
      </p:sp>
      <p:sp>
        <p:nvSpPr>
          <p:cNvPr id="2" name="TextBox 1"/>
          <p:cNvSpPr txBox="1"/>
          <p:nvPr/>
        </p:nvSpPr>
        <p:spPr>
          <a:xfrm>
            <a:off x="2604304" y="332772"/>
            <a:ext cx="9294471" cy="6001643"/>
          </a:xfrm>
          <a:prstGeom prst="rect">
            <a:avLst/>
          </a:prstGeom>
          <a:noFill/>
        </p:spPr>
        <p:txBody>
          <a:bodyPr wrap="square" rtlCol="0">
            <a:spAutoFit/>
          </a:bodyPr>
          <a:lstStyle/>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Today, we are reconciled to God in the N.T. church which was made possible by the death of Christ on the cross, when we obey the gospel</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Paul said no one is to judge you in festivals or the Sabbath Day</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00"/>
                </a:solidFill>
                <a:cs typeface="Khmer UI" pitchFamily="34" charset="0"/>
              </a:rPr>
              <a:t>The Sabbath Day served its purpose and then was taken out of the way</a:t>
            </a:r>
          </a:p>
          <a:p>
            <a:pPr marL="342900" indent="-342900" defTabSz="914400" fontAlgn="base">
              <a:spcBef>
                <a:spcPct val="0"/>
              </a:spcBef>
              <a:spcAft>
                <a:spcPct val="0"/>
              </a:spcAft>
              <a:buFont typeface="Wingdings" panose="05000000000000000000" pitchFamily="2" charset="2"/>
              <a:buChar char="v"/>
              <a:defRPr/>
            </a:pPr>
            <a:r>
              <a:rPr lang="en-US" sz="2400" b="1" dirty="0">
                <a:solidFill>
                  <a:srgbClr val="0000FF"/>
                </a:solidFill>
                <a:cs typeface="Khmer UI" pitchFamily="34" charset="0"/>
              </a:rPr>
              <a:t>Under the New Covenant in Jesus’ blood (Luke 22:20) 9 out of the 10 Commandments are repeated, but the Sabbath Day is not one of them</a:t>
            </a:r>
          </a:p>
          <a:p>
            <a:pPr marL="742950" lvl="1" indent="-28575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When the apostles and elders at the church of Jerusalem wrote a letter to the Gentile converts to comfort them from the Judaizers, men “to whom we gave no instruction,” they did not tell them to keep the Sabbath! (Acts 15:22-31)</a:t>
            </a:r>
          </a:p>
          <a:p>
            <a:pPr marL="742950" lvl="1" indent="-28575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Sabbath-Keeping belonged to the Jewish Age – if in the New Covenant, what are the consequences for not keeping it? </a:t>
            </a:r>
          </a:p>
        </p:txBody>
      </p:sp>
    </p:spTree>
    <p:extLst>
      <p:ext uri="{BB962C8B-B14F-4D97-AF65-F5344CB8AC3E}">
        <p14:creationId xmlns:p14="http://schemas.microsoft.com/office/powerpoint/2010/main" val="771785601"/>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1000"/>
                                        <p:tgtEl>
                                          <p:spTgt spid="2">
                                            <p:txEl>
                                              <p:pRg st="5" end="5"/>
                                            </p:txEl>
                                          </p:spTgt>
                                        </p:tgtEl>
                                      </p:cBhvr>
                                    </p:animEffect>
                                    <p:anim calcmode="lin" valueType="num">
                                      <p:cBhvr>
                                        <p:cTn id="1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25DBC-5F68-9579-6150-66A7D02585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6B0269-FA77-A378-A7D6-12B3E56CE741}"/>
              </a:ext>
            </a:extLst>
          </p:cNvPr>
          <p:cNvSpPr txBox="1"/>
          <p:nvPr/>
        </p:nvSpPr>
        <p:spPr>
          <a:xfrm>
            <a:off x="0" y="6275"/>
            <a:ext cx="12192000" cy="715963"/>
          </a:xfrm>
          <a:prstGeom prst="rect">
            <a:avLst/>
          </a:prstGeom>
        </p:spPr>
        <p:txBody>
          <a:bodyPr rtlCol="0">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Conclusion</a:t>
            </a:r>
          </a:p>
        </p:txBody>
      </p:sp>
      <p:pic>
        <p:nvPicPr>
          <p:cNvPr id="1026" name="Picture 2">
            <a:extLst>
              <a:ext uri="{FF2B5EF4-FFF2-40B4-BE49-F238E27FC236}">
                <a16:creationId xmlns:a16="http://schemas.microsoft.com/office/drawing/2014/main" id="{12435167-BDD0-C460-52FD-B2BADCBA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65266" y="1935866"/>
            <a:ext cx="3626734" cy="3626734"/>
          </a:xfrm>
          <a:prstGeom prst="rect">
            <a:avLst/>
          </a:prstGeom>
          <a:solidFill>
            <a:srgbClr val="FFFFFF"/>
          </a:solidFill>
        </p:spPr>
      </p:pic>
      <p:sp>
        <p:nvSpPr>
          <p:cNvPr id="3" name="TextBox 2">
            <a:extLst>
              <a:ext uri="{FF2B5EF4-FFF2-40B4-BE49-F238E27FC236}">
                <a16:creationId xmlns:a16="http://schemas.microsoft.com/office/drawing/2014/main" id="{59AB2841-CACB-438B-FA02-96C83EE174EE}"/>
              </a:ext>
            </a:extLst>
          </p:cNvPr>
          <p:cNvSpPr txBox="1"/>
          <p:nvPr/>
        </p:nvSpPr>
        <p:spPr>
          <a:xfrm>
            <a:off x="0" y="865038"/>
            <a:ext cx="8565265" cy="5509200"/>
          </a:xfrm>
          <a:prstGeom prst="rect">
            <a:avLst/>
          </a:prstGeom>
          <a:noFill/>
        </p:spPr>
        <p:txBody>
          <a:bodyPr wrap="square" rtlCol="0">
            <a:spAutoFit/>
          </a:bodyPr>
          <a:lstStyle/>
          <a:p>
            <a:pPr marL="457200" lvl="0" indent="-457200" defTabSz="914400" fontAlgn="base">
              <a:spcBef>
                <a:spcPct val="0"/>
              </a:spcBef>
              <a:spcAft>
                <a:spcPct val="0"/>
              </a:spcAft>
              <a:buFont typeface="Wingdings" panose="05000000000000000000" pitchFamily="2" charset="2"/>
              <a:buChar char="v"/>
              <a:defRPr/>
            </a:pPr>
            <a:r>
              <a:rPr lang="en-US" sz="3200" dirty="0">
                <a:solidFill>
                  <a:srgbClr val="FFFFFF"/>
                </a:solidFill>
                <a:effectLst>
                  <a:outerShdw blurRad="38100" dist="38100" dir="2700000" algn="tl">
                    <a:srgbClr val="000000">
                      <a:alpha val="43137"/>
                    </a:srgbClr>
                  </a:outerShdw>
                </a:effectLst>
                <a:cs typeface="Khmer UI" pitchFamily="34" charset="0"/>
              </a:rPr>
              <a:t>The Hebrew writer, speaking of Jesus (Hebrews 7:24) said, “But now He has obtained a more excellent ministry, by as much as He is also the mediator of a better covenant, which has been enacted on better promises.” (Hebrews 8:6)</a:t>
            </a:r>
          </a:p>
          <a:p>
            <a:pPr marL="457200" lvl="0" indent="-457200" defTabSz="914400" fontAlgn="base">
              <a:spcBef>
                <a:spcPct val="0"/>
              </a:spcBef>
              <a:spcAft>
                <a:spcPct val="0"/>
              </a:spcAft>
              <a:buFont typeface="Wingdings" panose="05000000000000000000" pitchFamily="2" charset="2"/>
              <a:buChar char="v"/>
              <a:defRPr/>
            </a:pPr>
            <a:r>
              <a:rPr lang="en-US" sz="3200" dirty="0">
                <a:solidFill>
                  <a:srgbClr val="FFFFFF"/>
                </a:solidFill>
                <a:effectLst>
                  <a:outerShdw blurRad="38100" dist="38100" dir="2700000" algn="tl">
                    <a:srgbClr val="000000">
                      <a:alpha val="43137"/>
                    </a:srgbClr>
                  </a:outerShdw>
                </a:effectLst>
                <a:cs typeface="Khmer UI" pitchFamily="34" charset="0"/>
              </a:rPr>
              <a:t>We are no longer under the Old Covenant but under the New Covenant in Christ’s blood (Luke 22:20), the law of Christ (I Cor. 9:21), also called the Law of Liberty (James 1:25; 2:12)!</a:t>
            </a:r>
            <a:endPar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n-ea"/>
              <a:cs typeface="Khmer UI" pitchFamily="34" charset="0"/>
            </a:endParaRPr>
          </a:p>
        </p:txBody>
      </p:sp>
    </p:spTree>
    <p:extLst>
      <p:ext uri="{BB962C8B-B14F-4D97-AF65-F5344CB8AC3E}">
        <p14:creationId xmlns:p14="http://schemas.microsoft.com/office/powerpoint/2010/main" val="78239869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08475" y="467143"/>
            <a:ext cx="9201873" cy="550920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Greek word </a:t>
            </a:r>
            <a:r>
              <a:rPr lang="en-US" sz="3200" b="1" i="1" dirty="0" err="1">
                <a:solidFill>
                  <a:srgbClr val="000000"/>
                </a:solidFill>
                <a:cs typeface="Khmer UI" pitchFamily="34" charset="0"/>
              </a:rPr>
              <a:t>sabbaton</a:t>
            </a:r>
            <a:r>
              <a:rPr lang="en-US" sz="3200" b="1" i="1" dirty="0">
                <a:solidFill>
                  <a:srgbClr val="000000"/>
                </a:solidFill>
                <a:cs typeface="Khmer UI" pitchFamily="34" charset="0"/>
              </a:rPr>
              <a:t> (G4521)</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Eight of those times it is translated differently</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Now after the Sabbath </a:t>
            </a:r>
            <a:r>
              <a:rPr lang="en-US" sz="2800" b="1" i="1" dirty="0">
                <a:solidFill>
                  <a:srgbClr val="0070C0"/>
                </a:solidFill>
                <a:cs typeface="Khmer UI" pitchFamily="34" charset="0"/>
              </a:rPr>
              <a:t>[G4521] </a:t>
            </a:r>
            <a:r>
              <a:rPr lang="en-US" sz="2800" i="1" dirty="0">
                <a:solidFill>
                  <a:srgbClr val="0070C0"/>
                </a:solidFill>
                <a:cs typeface="Khmer UI" pitchFamily="34" charset="0"/>
              </a:rPr>
              <a:t>as the first day of the week </a:t>
            </a:r>
            <a:r>
              <a:rPr lang="en-US" sz="2800" b="1" i="1" dirty="0">
                <a:solidFill>
                  <a:srgbClr val="0070C0"/>
                </a:solidFill>
                <a:cs typeface="Khmer UI" pitchFamily="34" charset="0"/>
              </a:rPr>
              <a:t>[</a:t>
            </a:r>
            <a:r>
              <a:rPr lang="en-US" sz="2800" b="1" i="1" dirty="0" err="1">
                <a:solidFill>
                  <a:srgbClr val="0070C0"/>
                </a:solidFill>
                <a:cs typeface="Khmer UI" pitchFamily="34" charset="0"/>
              </a:rPr>
              <a:t>eis</a:t>
            </a:r>
            <a:r>
              <a:rPr lang="en-US" sz="2800" b="1" i="1" dirty="0">
                <a:solidFill>
                  <a:srgbClr val="0070C0"/>
                </a:solidFill>
                <a:cs typeface="Khmer UI" pitchFamily="34" charset="0"/>
              </a:rPr>
              <a:t> </a:t>
            </a:r>
            <a:r>
              <a:rPr lang="en-US" sz="2800" b="1" i="1" dirty="0" err="1">
                <a:solidFill>
                  <a:srgbClr val="0070C0"/>
                </a:solidFill>
                <a:cs typeface="Khmer UI" pitchFamily="34" charset="0"/>
              </a:rPr>
              <a:t>mian</a:t>
            </a:r>
            <a:r>
              <a:rPr lang="en-US" sz="2800" b="1" i="1" dirty="0">
                <a:solidFill>
                  <a:srgbClr val="0070C0"/>
                </a:solidFill>
                <a:cs typeface="Khmer UI" pitchFamily="34" charset="0"/>
              </a:rPr>
              <a:t>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a:t>
            </a:r>
            <a:r>
              <a:rPr lang="en-US" sz="2800" i="1" dirty="0">
                <a:solidFill>
                  <a:srgbClr val="0070C0"/>
                </a:solidFill>
                <a:cs typeface="Khmer UI" pitchFamily="34" charset="0"/>
              </a:rPr>
              <a:t> began to dawn, Mary Magdalene and the other Mary came to see the tomb. </a:t>
            </a:r>
            <a:r>
              <a:rPr lang="en-US" sz="2800" b="1" i="1" dirty="0">
                <a:solidFill>
                  <a:srgbClr val="0070C0"/>
                </a:solidFill>
                <a:cs typeface="Khmer UI" pitchFamily="34" charset="0"/>
              </a:rPr>
              <a:t>Matthew 28:1 (NKJV)</a:t>
            </a:r>
          </a:p>
          <a:p>
            <a:pPr marL="914400" lvl="1" indent="-4572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Very early in the morning, on the first day of the week </a:t>
            </a:r>
            <a:r>
              <a:rPr lang="en-US" sz="2800" b="1" i="1" dirty="0">
                <a:solidFill>
                  <a:srgbClr val="0070C0"/>
                </a:solidFill>
                <a:cs typeface="Khmer UI" pitchFamily="34" charset="0"/>
              </a:rPr>
              <a:t>[</a:t>
            </a:r>
            <a:r>
              <a:rPr lang="en-US" sz="2800" b="1" i="1" dirty="0" err="1">
                <a:solidFill>
                  <a:srgbClr val="0070C0"/>
                </a:solidFill>
                <a:cs typeface="Khmer UI" pitchFamily="34" charset="0"/>
              </a:rPr>
              <a:t>mias</a:t>
            </a:r>
            <a:r>
              <a:rPr lang="en-US" sz="2800" b="1" i="1" dirty="0">
                <a:solidFill>
                  <a:srgbClr val="0070C0"/>
                </a:solidFill>
                <a:cs typeface="Khmer UI" pitchFamily="34" charset="0"/>
              </a:rPr>
              <a:t>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a:t>
            </a:r>
            <a:r>
              <a:rPr lang="en-US" sz="2800" i="1" dirty="0">
                <a:solidFill>
                  <a:srgbClr val="0070C0"/>
                </a:solidFill>
                <a:cs typeface="Khmer UI" pitchFamily="34" charset="0"/>
              </a:rPr>
              <a:t> they came to the tomb when the sun had risen. </a:t>
            </a:r>
            <a:r>
              <a:rPr lang="en-US" sz="2800" b="1" i="1" dirty="0">
                <a:solidFill>
                  <a:srgbClr val="0070C0"/>
                </a:solidFill>
                <a:cs typeface="Khmer UI" pitchFamily="34" charset="0"/>
              </a:rPr>
              <a:t>Mark 16:2 (NKJV)</a:t>
            </a:r>
          </a:p>
        </p:txBody>
      </p:sp>
      <p:sp>
        <p:nvSpPr>
          <p:cNvPr id="5" name="TextBox 4"/>
          <p:cNvSpPr txBox="1"/>
          <p:nvPr/>
        </p:nvSpPr>
        <p:spPr>
          <a:xfrm>
            <a:off x="111888" y="0"/>
            <a:ext cx="2353519"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Tree>
    <p:extLst>
      <p:ext uri="{BB962C8B-B14F-4D97-AF65-F5344CB8AC3E}">
        <p14:creationId xmlns:p14="http://schemas.microsoft.com/office/powerpoint/2010/main" val="846572705"/>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CED67-2020-502C-F449-5B3F3148A1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40C71F-CC6C-39DD-6DD1-F269050A5B88}"/>
              </a:ext>
            </a:extLst>
          </p:cNvPr>
          <p:cNvSpPr txBox="1"/>
          <p:nvPr/>
        </p:nvSpPr>
        <p:spPr>
          <a:xfrm>
            <a:off x="0" y="6275"/>
            <a:ext cx="12192000" cy="715963"/>
          </a:xfrm>
          <a:prstGeom prst="rect">
            <a:avLst/>
          </a:prstGeom>
        </p:spPr>
        <p:txBody>
          <a:bodyPr rtlCol="0">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Conclusion</a:t>
            </a:r>
          </a:p>
        </p:txBody>
      </p:sp>
      <p:pic>
        <p:nvPicPr>
          <p:cNvPr id="1026" name="Picture 2">
            <a:extLst>
              <a:ext uri="{FF2B5EF4-FFF2-40B4-BE49-F238E27FC236}">
                <a16:creationId xmlns:a16="http://schemas.microsoft.com/office/drawing/2014/main" id="{BF0DEE86-0F0F-6108-2B63-9ED8F0012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715737" y="3375462"/>
            <a:ext cx="3476263" cy="3476263"/>
          </a:xfrm>
          <a:prstGeom prst="rect">
            <a:avLst/>
          </a:prstGeom>
          <a:solidFill>
            <a:srgbClr val="FFFFFF"/>
          </a:solidFill>
        </p:spPr>
      </p:pic>
      <p:sp>
        <p:nvSpPr>
          <p:cNvPr id="4" name="TextBox 3">
            <a:extLst>
              <a:ext uri="{FF2B5EF4-FFF2-40B4-BE49-F238E27FC236}">
                <a16:creationId xmlns:a16="http://schemas.microsoft.com/office/drawing/2014/main" id="{6F253FEE-9208-742B-2A17-F8E216BA410F}"/>
              </a:ext>
            </a:extLst>
          </p:cNvPr>
          <p:cNvSpPr txBox="1"/>
          <p:nvPr/>
        </p:nvSpPr>
        <p:spPr>
          <a:xfrm>
            <a:off x="219919" y="1228397"/>
            <a:ext cx="8380071" cy="4401205"/>
          </a:xfrm>
          <a:prstGeom prst="rect">
            <a:avLst/>
          </a:prstGeom>
          <a:solidFill>
            <a:srgbClr val="0070C0"/>
          </a:solidFill>
        </p:spPr>
        <p:txBody>
          <a:bodyPr wrap="square" rtlCol="0">
            <a:spAutoFit/>
          </a:bodyPr>
          <a:lstStyle/>
          <a:p>
            <a:pPr algn="ctr" defTabSz="914400" fontAlgn="base">
              <a:spcBef>
                <a:spcPct val="0"/>
              </a:spcBef>
              <a:spcAft>
                <a:spcPct val="0"/>
              </a:spcAft>
              <a:defRPr/>
            </a:pPr>
            <a:r>
              <a:rPr lang="en-US" sz="4000" dirty="0">
                <a:solidFill>
                  <a:srgbClr val="FFFFFF"/>
                </a:solidFill>
                <a:cs typeface="Khmer UI" pitchFamily="34" charset="0"/>
              </a:rPr>
              <a:t>We are under a better Covenant with better promises initiated by a better Mediator and thus, we assemble on the first day of the week, commemorating Jesus’ resurrection from the dead and the establishment of His church!</a:t>
            </a:r>
          </a:p>
        </p:txBody>
      </p:sp>
    </p:spTree>
    <p:extLst>
      <p:ext uri="{BB962C8B-B14F-4D97-AF65-F5344CB8AC3E}">
        <p14:creationId xmlns:p14="http://schemas.microsoft.com/office/powerpoint/2010/main" val="438338594"/>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1774" y="4721162"/>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27453" y="467143"/>
            <a:ext cx="9282896" cy="550920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Greek word </a:t>
            </a:r>
            <a:r>
              <a:rPr lang="en-US" sz="3200" b="1" i="1" dirty="0" err="1">
                <a:solidFill>
                  <a:srgbClr val="000000"/>
                </a:solidFill>
                <a:cs typeface="Khmer UI" pitchFamily="34" charset="0"/>
              </a:rPr>
              <a:t>sabbaton</a:t>
            </a:r>
            <a:r>
              <a:rPr lang="en-US" sz="3200" b="1" i="1" dirty="0">
                <a:solidFill>
                  <a:srgbClr val="000000"/>
                </a:solidFill>
                <a:cs typeface="Khmer UI" pitchFamily="34" charset="0"/>
              </a:rPr>
              <a:t> (G4521)</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Eight of those times it is translated differently</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‘I fast twice a week </a:t>
            </a:r>
            <a:r>
              <a:rPr lang="en-US" sz="2800" b="1" i="1" dirty="0">
                <a:solidFill>
                  <a:srgbClr val="0070C0"/>
                </a:solidFill>
                <a:cs typeface="Khmer UI" pitchFamily="34" charset="0"/>
              </a:rPr>
              <a:t>[dis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a:t>
            </a:r>
            <a:r>
              <a:rPr lang="en-US" sz="2800" i="1" dirty="0">
                <a:solidFill>
                  <a:srgbClr val="0070C0"/>
                </a:solidFill>
                <a:cs typeface="Khmer UI" pitchFamily="34" charset="0"/>
              </a:rPr>
              <a:t>; I give tithes of all that I possess.’ </a:t>
            </a:r>
            <a:r>
              <a:rPr lang="en-US" sz="2800" b="1" i="1" dirty="0">
                <a:solidFill>
                  <a:srgbClr val="0070C0"/>
                </a:solidFill>
                <a:cs typeface="Khmer UI" pitchFamily="34" charset="0"/>
              </a:rPr>
              <a:t>Luke 18:12 (NKJV) </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Now on the first day of the week </a:t>
            </a:r>
            <a:r>
              <a:rPr lang="en-US" sz="2800" b="1" i="1" dirty="0">
                <a:solidFill>
                  <a:srgbClr val="0070C0"/>
                </a:solidFill>
                <a:cs typeface="Khmer UI" pitchFamily="34" charset="0"/>
              </a:rPr>
              <a:t>[</a:t>
            </a:r>
            <a:r>
              <a:rPr lang="en-US" sz="2800" b="1" i="1" dirty="0" err="1">
                <a:solidFill>
                  <a:srgbClr val="0070C0"/>
                </a:solidFill>
                <a:cs typeface="Khmer UI" pitchFamily="34" charset="0"/>
              </a:rPr>
              <a:t>mia</a:t>
            </a:r>
            <a:r>
              <a:rPr lang="en-US" sz="2800" b="1" i="1" dirty="0">
                <a:solidFill>
                  <a:srgbClr val="0070C0"/>
                </a:solidFill>
                <a:cs typeface="Khmer UI" pitchFamily="34" charset="0"/>
              </a:rPr>
              <a:t> ton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a:t>
            </a:r>
            <a:r>
              <a:rPr lang="en-US" sz="2800" i="1" dirty="0">
                <a:solidFill>
                  <a:srgbClr val="0070C0"/>
                </a:solidFill>
                <a:cs typeface="Khmer UI" pitchFamily="34" charset="0"/>
              </a:rPr>
              <a:t>, very early in the morning, they, and certain other women with them, came to the tomb bringing the spices which they had prepared. </a:t>
            </a:r>
            <a:r>
              <a:rPr lang="en-US" sz="2800" b="1" i="1" dirty="0">
                <a:solidFill>
                  <a:srgbClr val="0070C0"/>
                </a:solidFill>
                <a:cs typeface="Khmer UI" pitchFamily="34" charset="0"/>
              </a:rPr>
              <a:t>Luke 24:1 (NKJV)</a:t>
            </a:r>
          </a:p>
        </p:txBody>
      </p:sp>
      <p:sp>
        <p:nvSpPr>
          <p:cNvPr id="5" name="TextBox 4"/>
          <p:cNvSpPr txBox="1"/>
          <p:nvPr/>
        </p:nvSpPr>
        <p:spPr>
          <a:xfrm>
            <a:off x="-1" y="0"/>
            <a:ext cx="2453833"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Tree>
    <p:extLst>
      <p:ext uri="{BB962C8B-B14F-4D97-AF65-F5344CB8AC3E}">
        <p14:creationId xmlns:p14="http://schemas.microsoft.com/office/powerpoint/2010/main" val="266976990"/>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2176" y="235648"/>
            <a:ext cx="9259747" cy="5386090"/>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Greek word </a:t>
            </a:r>
            <a:r>
              <a:rPr lang="en-US" sz="3200" b="1" i="1" dirty="0" err="1">
                <a:solidFill>
                  <a:srgbClr val="000000"/>
                </a:solidFill>
                <a:cs typeface="Khmer UI" pitchFamily="34" charset="0"/>
              </a:rPr>
              <a:t>sabbaton</a:t>
            </a:r>
            <a:r>
              <a:rPr lang="en-US" sz="3200" b="1" i="1" dirty="0">
                <a:solidFill>
                  <a:srgbClr val="000000"/>
                </a:solidFill>
                <a:cs typeface="Khmer UI" pitchFamily="34" charset="0"/>
              </a:rPr>
              <a:t> (G4521)</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Eight of those times it is translated differently</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Now on the first day of the week </a:t>
            </a:r>
            <a:r>
              <a:rPr lang="en-US" sz="2400" b="1" i="1" dirty="0">
                <a:solidFill>
                  <a:srgbClr val="0070C0"/>
                </a:solidFill>
                <a:cs typeface="Khmer UI" pitchFamily="34" charset="0"/>
              </a:rPr>
              <a:t>[</a:t>
            </a:r>
            <a:r>
              <a:rPr lang="en-US" sz="2400" b="1" i="1" dirty="0" err="1">
                <a:solidFill>
                  <a:srgbClr val="0070C0"/>
                </a:solidFill>
                <a:cs typeface="Khmer UI" pitchFamily="34" charset="0"/>
              </a:rPr>
              <a:t>mia</a:t>
            </a:r>
            <a:r>
              <a:rPr lang="en-US" sz="2400" b="1" i="1" dirty="0">
                <a:solidFill>
                  <a:srgbClr val="0070C0"/>
                </a:solidFill>
                <a:cs typeface="Khmer UI" pitchFamily="34" charset="0"/>
              </a:rPr>
              <a:t> ton </a:t>
            </a:r>
            <a:r>
              <a:rPr lang="en-US" sz="2400" b="1" i="1" dirty="0" err="1">
                <a:solidFill>
                  <a:srgbClr val="0070C0"/>
                </a:solidFill>
                <a:cs typeface="Khmer UI" pitchFamily="34" charset="0"/>
              </a:rPr>
              <a:t>sabbaton</a:t>
            </a:r>
            <a:r>
              <a:rPr lang="en-US" sz="2400" b="1" i="1" dirty="0">
                <a:solidFill>
                  <a:srgbClr val="0070C0"/>
                </a:solidFill>
                <a:cs typeface="Khmer UI" pitchFamily="34" charset="0"/>
              </a:rPr>
              <a:t> (G4521)] </a:t>
            </a:r>
            <a:r>
              <a:rPr lang="en-US" sz="2400" i="1" dirty="0">
                <a:solidFill>
                  <a:srgbClr val="0070C0"/>
                </a:solidFill>
                <a:cs typeface="Khmer UI" pitchFamily="34" charset="0"/>
              </a:rPr>
              <a:t>Mary Magdalene went to the tomb early, while it was still dark, and saw that the stone had been taken away from the tomb. </a:t>
            </a:r>
            <a:r>
              <a:rPr lang="en-US" sz="2400" b="1" i="1" dirty="0">
                <a:solidFill>
                  <a:srgbClr val="0070C0"/>
                </a:solidFill>
                <a:cs typeface="Khmer UI" pitchFamily="34" charset="0"/>
              </a:rPr>
              <a:t>John 20:1 (NKJV)</a:t>
            </a:r>
          </a:p>
          <a:p>
            <a:pPr marL="800100" lvl="1" indent="-342900" defTabSz="914400" fontAlgn="base">
              <a:spcBef>
                <a:spcPct val="0"/>
              </a:spcBef>
              <a:spcAft>
                <a:spcPct val="0"/>
              </a:spcAft>
              <a:buFont typeface="Wingdings" panose="05000000000000000000" pitchFamily="2" charset="2"/>
              <a:buChar char="ü"/>
              <a:defRPr/>
            </a:pPr>
            <a:r>
              <a:rPr lang="en-US" sz="2400" i="1" dirty="0">
                <a:solidFill>
                  <a:srgbClr val="0070C0"/>
                </a:solidFill>
                <a:cs typeface="Khmer UI" pitchFamily="34" charset="0"/>
              </a:rPr>
              <a:t>Then, the same day at evening, being the first day of the week </a:t>
            </a:r>
            <a:r>
              <a:rPr lang="en-US" sz="2400" b="1" i="1" dirty="0">
                <a:solidFill>
                  <a:srgbClr val="0070C0"/>
                </a:solidFill>
                <a:cs typeface="Khmer UI" pitchFamily="34" charset="0"/>
              </a:rPr>
              <a:t>[</a:t>
            </a:r>
            <a:r>
              <a:rPr lang="en-US" sz="2400" b="1" i="1" dirty="0" err="1">
                <a:solidFill>
                  <a:srgbClr val="0070C0"/>
                </a:solidFill>
                <a:cs typeface="Khmer UI" pitchFamily="34" charset="0"/>
              </a:rPr>
              <a:t>mia</a:t>
            </a:r>
            <a:r>
              <a:rPr lang="en-US" sz="2400" b="1" i="1" dirty="0">
                <a:solidFill>
                  <a:srgbClr val="0070C0"/>
                </a:solidFill>
                <a:cs typeface="Khmer UI" pitchFamily="34" charset="0"/>
              </a:rPr>
              <a:t> ton </a:t>
            </a:r>
            <a:r>
              <a:rPr lang="en-US" sz="2400" b="1" i="1" dirty="0" err="1">
                <a:solidFill>
                  <a:srgbClr val="0070C0"/>
                </a:solidFill>
                <a:cs typeface="Khmer UI" pitchFamily="34" charset="0"/>
              </a:rPr>
              <a:t>sabbaton</a:t>
            </a:r>
            <a:r>
              <a:rPr lang="en-US" sz="2400" b="1" i="1" dirty="0">
                <a:solidFill>
                  <a:srgbClr val="0070C0"/>
                </a:solidFill>
                <a:cs typeface="Khmer UI" pitchFamily="34" charset="0"/>
              </a:rPr>
              <a:t> (G4521)]</a:t>
            </a:r>
            <a:r>
              <a:rPr lang="en-US" sz="2400" i="1" dirty="0">
                <a:solidFill>
                  <a:srgbClr val="0070C0"/>
                </a:solidFill>
                <a:cs typeface="Khmer UI" pitchFamily="34" charset="0"/>
              </a:rPr>
              <a:t>, when the doors were shut where the disciples were assembled, for fear of the Jews, Jesus came and stood in the midst, and said to them, “Peace be with you.” </a:t>
            </a:r>
            <a:r>
              <a:rPr lang="en-US" sz="2400" b="1" i="1" dirty="0">
                <a:solidFill>
                  <a:srgbClr val="0070C0"/>
                </a:solidFill>
                <a:cs typeface="Khmer UI" pitchFamily="34" charset="0"/>
              </a:rPr>
              <a:t>John 20:19 (NKJV) </a:t>
            </a:r>
            <a:endParaRPr lang="en-US" sz="3200" b="1" i="1" dirty="0">
              <a:solidFill>
                <a:srgbClr val="0070C0"/>
              </a:solidFill>
              <a:cs typeface="Khmer UI" pitchFamily="34" charset="0"/>
            </a:endParaRPr>
          </a:p>
        </p:txBody>
      </p:sp>
      <p:sp>
        <p:nvSpPr>
          <p:cNvPr id="5" name="TextBox 4"/>
          <p:cNvSpPr txBox="1"/>
          <p:nvPr/>
        </p:nvSpPr>
        <p:spPr>
          <a:xfrm>
            <a:off x="169762" y="0"/>
            <a:ext cx="2365094"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Tree>
    <p:extLst>
      <p:ext uri="{BB962C8B-B14F-4D97-AF65-F5344CB8AC3E}">
        <p14:creationId xmlns:p14="http://schemas.microsoft.com/office/powerpoint/2010/main" val="3392474462"/>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96901" y="243512"/>
            <a:ext cx="9259747" cy="637097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Greek word </a:t>
            </a:r>
            <a:r>
              <a:rPr lang="en-US" sz="3200" b="1" i="1" dirty="0" err="1">
                <a:solidFill>
                  <a:srgbClr val="000000"/>
                </a:solidFill>
                <a:cs typeface="Khmer UI" pitchFamily="34" charset="0"/>
              </a:rPr>
              <a:t>sabbaton</a:t>
            </a:r>
            <a:r>
              <a:rPr lang="en-US" sz="3200" b="1" i="1" dirty="0">
                <a:solidFill>
                  <a:srgbClr val="000000"/>
                </a:solidFill>
                <a:cs typeface="Khmer UI" pitchFamily="34" charset="0"/>
              </a:rPr>
              <a:t> (G4521)</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Eight of those times it is translated differently</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Now on the first day of the week </a:t>
            </a:r>
            <a:r>
              <a:rPr lang="en-US" sz="2800" b="1" i="1" dirty="0">
                <a:solidFill>
                  <a:srgbClr val="0070C0"/>
                </a:solidFill>
                <a:cs typeface="Khmer UI" pitchFamily="34" charset="0"/>
              </a:rPr>
              <a:t>[</a:t>
            </a:r>
            <a:r>
              <a:rPr lang="en-US" sz="2800" b="1" i="1" dirty="0" err="1">
                <a:solidFill>
                  <a:srgbClr val="0070C0"/>
                </a:solidFill>
                <a:cs typeface="Khmer UI" pitchFamily="34" charset="0"/>
              </a:rPr>
              <a:t>mia</a:t>
            </a:r>
            <a:r>
              <a:rPr lang="en-US" sz="2800" b="1" i="1" dirty="0">
                <a:solidFill>
                  <a:srgbClr val="0070C0"/>
                </a:solidFill>
                <a:cs typeface="Khmer UI" pitchFamily="34" charset="0"/>
              </a:rPr>
              <a:t> ton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a:t>
            </a:r>
            <a:r>
              <a:rPr lang="en-US" sz="2800" i="1" dirty="0">
                <a:solidFill>
                  <a:srgbClr val="0070C0"/>
                </a:solidFill>
                <a:cs typeface="Khmer UI" pitchFamily="34" charset="0"/>
              </a:rPr>
              <a:t>, when the disciples came together to break bread, Paul, ready to depart the next day, spoke to them and continued his message until midnight. </a:t>
            </a:r>
            <a:r>
              <a:rPr lang="en-US" sz="2800" b="1" i="1" dirty="0">
                <a:solidFill>
                  <a:srgbClr val="0070C0"/>
                </a:solidFill>
                <a:cs typeface="Khmer UI" pitchFamily="34" charset="0"/>
              </a:rPr>
              <a:t>Acts 20:7 (NKJV)</a:t>
            </a:r>
          </a:p>
          <a:p>
            <a:pPr marL="800100" lvl="1" indent="-342900" defTabSz="914400" fontAlgn="base">
              <a:spcBef>
                <a:spcPct val="0"/>
              </a:spcBef>
              <a:spcAft>
                <a:spcPct val="0"/>
              </a:spcAft>
              <a:buFont typeface="Wingdings" panose="05000000000000000000" pitchFamily="2" charset="2"/>
              <a:buChar char="ü"/>
              <a:defRPr/>
            </a:pPr>
            <a:r>
              <a:rPr lang="en-US" sz="2800" i="1" dirty="0">
                <a:solidFill>
                  <a:srgbClr val="0070C0"/>
                </a:solidFill>
                <a:cs typeface="Khmer UI" pitchFamily="34" charset="0"/>
              </a:rPr>
              <a:t>On the first day of the week </a:t>
            </a:r>
            <a:r>
              <a:rPr lang="en-US" sz="2800" b="1" i="1" dirty="0">
                <a:solidFill>
                  <a:srgbClr val="0070C0"/>
                </a:solidFill>
                <a:cs typeface="Khmer UI" pitchFamily="34" charset="0"/>
              </a:rPr>
              <a:t>[</a:t>
            </a:r>
            <a:r>
              <a:rPr lang="en-US" sz="2800" b="1" i="1" dirty="0" err="1">
                <a:solidFill>
                  <a:srgbClr val="0070C0"/>
                </a:solidFill>
                <a:cs typeface="Khmer UI" pitchFamily="34" charset="0"/>
              </a:rPr>
              <a:t>mian</a:t>
            </a:r>
            <a:r>
              <a:rPr lang="en-US" sz="2800" b="1" i="1" dirty="0">
                <a:solidFill>
                  <a:srgbClr val="0070C0"/>
                </a:solidFill>
                <a:cs typeface="Khmer UI" pitchFamily="34" charset="0"/>
              </a:rPr>
              <a:t> </a:t>
            </a:r>
            <a:r>
              <a:rPr lang="en-US" sz="2800" b="1" i="1" dirty="0" err="1">
                <a:solidFill>
                  <a:srgbClr val="0070C0"/>
                </a:solidFill>
                <a:cs typeface="Khmer UI" pitchFamily="34" charset="0"/>
              </a:rPr>
              <a:t>sabbaton</a:t>
            </a:r>
            <a:r>
              <a:rPr lang="en-US" sz="2800" b="1" i="1" dirty="0">
                <a:solidFill>
                  <a:srgbClr val="0070C0"/>
                </a:solidFill>
                <a:cs typeface="Khmer UI" pitchFamily="34" charset="0"/>
              </a:rPr>
              <a:t> (G4521)] </a:t>
            </a:r>
            <a:r>
              <a:rPr lang="en-US" sz="2800" i="1" dirty="0">
                <a:solidFill>
                  <a:srgbClr val="0070C0"/>
                </a:solidFill>
                <a:cs typeface="Khmer UI" pitchFamily="34" charset="0"/>
              </a:rPr>
              <a:t>let each one of you lay something aside, storing up as he may prosper, that there be no collections when I come. </a:t>
            </a:r>
            <a:r>
              <a:rPr lang="en-US" sz="2800" b="1" i="1" dirty="0">
                <a:solidFill>
                  <a:srgbClr val="0070C0"/>
                </a:solidFill>
                <a:cs typeface="Khmer UI" pitchFamily="34" charset="0"/>
              </a:rPr>
              <a:t>I Corinthians 16:2 (NKJV)</a:t>
            </a:r>
          </a:p>
        </p:txBody>
      </p:sp>
      <p:sp>
        <p:nvSpPr>
          <p:cNvPr id="5" name="TextBox 4"/>
          <p:cNvSpPr txBox="1"/>
          <p:nvPr/>
        </p:nvSpPr>
        <p:spPr>
          <a:xfrm>
            <a:off x="0" y="0"/>
            <a:ext cx="2511706" cy="2062103"/>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Tree>
    <p:extLst>
      <p:ext uri="{BB962C8B-B14F-4D97-AF65-F5344CB8AC3E}">
        <p14:creationId xmlns:p14="http://schemas.microsoft.com/office/powerpoint/2010/main" val="3236022528"/>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15878" y="181957"/>
            <a:ext cx="9394786" cy="6494085"/>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Greek word </a:t>
            </a:r>
            <a:r>
              <a:rPr lang="en-US" sz="3200" b="1" i="1" dirty="0" err="1">
                <a:solidFill>
                  <a:srgbClr val="000000"/>
                </a:solidFill>
                <a:cs typeface="Khmer UI" pitchFamily="34" charset="0"/>
              </a:rPr>
              <a:t>sabbaton</a:t>
            </a:r>
            <a:r>
              <a:rPr lang="en-US" sz="3200" b="1" i="1" dirty="0">
                <a:solidFill>
                  <a:srgbClr val="000000"/>
                </a:solidFill>
                <a:cs typeface="Khmer UI" pitchFamily="34" charset="0"/>
              </a:rPr>
              <a:t> (G4521)</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00"/>
                </a:solidFill>
                <a:cs typeface="Khmer UI" pitchFamily="34" charset="0"/>
              </a:rPr>
              <a:t>Eight of those times it is translated differently</a:t>
            </a:r>
          </a:p>
          <a:p>
            <a:pPr marL="457200" indent="-457200" defTabSz="914400" fontAlgn="base">
              <a:spcBef>
                <a:spcPct val="0"/>
              </a:spcBef>
              <a:spcAft>
                <a:spcPct val="0"/>
              </a:spcAft>
              <a:buFont typeface="Wingdings" panose="05000000000000000000" pitchFamily="2" charset="2"/>
              <a:buChar char="v"/>
              <a:defRPr/>
            </a:pPr>
            <a:endParaRPr lang="en-US" sz="3200" b="1" dirty="0">
              <a:solidFill>
                <a:srgbClr val="000000"/>
              </a:solidFill>
              <a:cs typeface="Khmer UI" pitchFamily="34" charset="0"/>
            </a:endParaRPr>
          </a:p>
          <a:p>
            <a:pPr marL="457200" indent="-457200" defTabSz="914400" fontAlgn="base">
              <a:spcBef>
                <a:spcPct val="0"/>
              </a:spcBef>
              <a:spcAft>
                <a:spcPct val="0"/>
              </a:spcAft>
              <a:buFont typeface="Wingdings" panose="05000000000000000000" pitchFamily="2" charset="2"/>
              <a:buChar char="v"/>
              <a:defRPr/>
            </a:pPr>
            <a:r>
              <a:rPr lang="en-US" sz="3200" b="1" dirty="0">
                <a:solidFill>
                  <a:srgbClr val="0000FF"/>
                </a:solidFill>
                <a:cs typeface="Khmer UI" pitchFamily="34" charset="0"/>
              </a:rPr>
              <a:t>In each case, where the Greek word </a:t>
            </a:r>
            <a:r>
              <a:rPr lang="en-US" sz="3200" b="1" i="1" dirty="0" err="1">
                <a:solidFill>
                  <a:srgbClr val="0000FF"/>
                </a:solidFill>
                <a:cs typeface="Khmer UI" pitchFamily="34" charset="0"/>
              </a:rPr>
              <a:t>sabbaton</a:t>
            </a:r>
            <a:r>
              <a:rPr lang="en-US" sz="3200" b="1" i="1" dirty="0">
                <a:solidFill>
                  <a:srgbClr val="0000FF"/>
                </a:solidFill>
                <a:cs typeface="Khmer UI" pitchFamily="34" charset="0"/>
              </a:rPr>
              <a:t> (G4521) </a:t>
            </a:r>
            <a:r>
              <a:rPr lang="en-US" sz="3200" b="1" dirty="0">
                <a:solidFill>
                  <a:srgbClr val="0000FF"/>
                </a:solidFill>
                <a:cs typeface="Khmer UI" pitchFamily="34" charset="0"/>
              </a:rPr>
              <a:t>or its variant appears with </a:t>
            </a:r>
            <a:r>
              <a:rPr lang="en-US" sz="3200" b="1" i="1" dirty="0" err="1">
                <a:solidFill>
                  <a:srgbClr val="0000FF"/>
                </a:solidFill>
                <a:cs typeface="Khmer UI" pitchFamily="34" charset="0"/>
              </a:rPr>
              <a:t>heis</a:t>
            </a:r>
            <a:r>
              <a:rPr lang="en-US" sz="3200" b="1" i="1" dirty="0">
                <a:solidFill>
                  <a:srgbClr val="0000FF"/>
                </a:solidFill>
                <a:cs typeface="Khmer UI" pitchFamily="34" charset="0"/>
              </a:rPr>
              <a:t> (G1520) </a:t>
            </a:r>
            <a:r>
              <a:rPr lang="en-US" sz="3200" b="1" dirty="0">
                <a:solidFill>
                  <a:srgbClr val="0000FF"/>
                </a:solidFill>
                <a:cs typeface="Khmer UI" pitchFamily="34" charset="0"/>
              </a:rPr>
              <a:t>(NASB), or </a:t>
            </a:r>
            <a:r>
              <a:rPr lang="en-US" sz="3200" b="1" i="1" dirty="0" err="1">
                <a:solidFill>
                  <a:srgbClr val="0000FF"/>
                </a:solidFill>
                <a:cs typeface="Khmer UI" pitchFamily="34" charset="0"/>
              </a:rPr>
              <a:t>mia</a:t>
            </a:r>
            <a:r>
              <a:rPr lang="en-US" sz="3200" b="1" i="1" dirty="0">
                <a:solidFill>
                  <a:srgbClr val="0000FF"/>
                </a:solidFill>
                <a:cs typeface="Khmer UI" pitchFamily="34" charset="0"/>
              </a:rPr>
              <a:t> (G3391) </a:t>
            </a:r>
            <a:r>
              <a:rPr lang="en-US" sz="3200" b="1" dirty="0">
                <a:solidFill>
                  <a:srgbClr val="0000FF"/>
                </a:solidFill>
                <a:cs typeface="Khmer UI" pitchFamily="34" charset="0"/>
              </a:rPr>
              <a:t>(KJV/NKJV), Greek for “one,” the translators have chosen to translate </a:t>
            </a:r>
            <a:r>
              <a:rPr lang="en-US" sz="3200" b="1" dirty="0" err="1">
                <a:solidFill>
                  <a:srgbClr val="0000FF"/>
                </a:solidFill>
                <a:cs typeface="Khmer UI" pitchFamily="34" charset="0"/>
              </a:rPr>
              <a:t>s</a:t>
            </a:r>
            <a:r>
              <a:rPr lang="en-US" sz="3200" b="1" i="1" dirty="0" err="1">
                <a:solidFill>
                  <a:srgbClr val="0000FF"/>
                </a:solidFill>
                <a:cs typeface="Khmer UI" pitchFamily="34" charset="0"/>
              </a:rPr>
              <a:t>abbaton</a:t>
            </a:r>
            <a:r>
              <a:rPr lang="en-US" sz="3200" b="1" dirty="0">
                <a:solidFill>
                  <a:srgbClr val="0000FF"/>
                </a:solidFill>
                <a:cs typeface="Khmer UI" pitchFamily="34" charset="0"/>
              </a:rPr>
              <a:t> as “week” instead of “Sabbath,” as the evidence in the rest of the New Testament clearly indicates it means.</a:t>
            </a:r>
          </a:p>
        </p:txBody>
      </p:sp>
      <p:sp>
        <p:nvSpPr>
          <p:cNvPr id="5" name="TextBox 4"/>
          <p:cNvSpPr txBox="1"/>
          <p:nvPr/>
        </p:nvSpPr>
        <p:spPr>
          <a:xfrm>
            <a:off x="181336" y="0"/>
            <a:ext cx="2318796" cy="2554545"/>
          </a:xfrm>
          <a:prstGeom prst="rect">
            <a:avLst/>
          </a:prstGeom>
          <a:noFill/>
        </p:spPr>
        <p:txBody>
          <a:bodyPr wrap="square" rtlCol="0">
            <a:spAutoFit/>
          </a:bodyPr>
          <a:lstStyle/>
          <a:p>
            <a:pPr algn="ctr" defTabSz="914400" fontAlgn="base">
              <a:spcBef>
                <a:spcPct val="0"/>
              </a:spcBef>
              <a:spcAft>
                <a:spcPct val="0"/>
              </a:spcAft>
              <a:defRPr/>
            </a:pPr>
            <a:r>
              <a:rPr lang="en-US" sz="3200" b="1" dirty="0">
                <a:solidFill>
                  <a:srgbClr val="B3D3EA"/>
                </a:solidFill>
                <a:effectLst>
                  <a:outerShdw blurRad="38100" dist="38100" dir="2700000" algn="tl">
                    <a:srgbClr val="000000">
                      <a:alpha val="43137"/>
                    </a:srgbClr>
                  </a:outerShdw>
                </a:effectLst>
                <a:latin typeface="+mj-lt"/>
                <a:cs typeface="Khmer UI" pitchFamily="34" charset="0"/>
              </a:rPr>
              <a:t>The phrase, “First Day of the Week”</a:t>
            </a:r>
          </a:p>
        </p:txBody>
      </p:sp>
    </p:spTree>
    <p:extLst>
      <p:ext uri="{BB962C8B-B14F-4D97-AF65-F5344CB8AC3E}">
        <p14:creationId xmlns:p14="http://schemas.microsoft.com/office/powerpoint/2010/main" val="184531089"/>
      </p:ext>
    </p:extLst>
  </p:cSld>
  <p:clrMapOvr>
    <a:masterClrMapping/>
  </p:clrMapOvr>
  <mc:AlternateContent xmlns:mc="http://schemas.openxmlformats.org/markup-compatibility/2006" xmlns:p14="http://schemas.microsoft.com/office/powerpoint/2010/main">
    <mc:Choice Requires="p14">
      <p:transition spd="slow" p14:dur="17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owerpoint-templat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9945</Words>
  <Application>Microsoft Office PowerPoint</Application>
  <PresentationFormat>Widescreen</PresentationFormat>
  <Paragraphs>504</Paragraphs>
  <Slides>51</Slides>
  <Notes>51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Ameretto</vt:lpstr>
      <vt:lpstr>Arial</vt:lpstr>
      <vt:lpstr>Bookman Old Style</vt:lpstr>
      <vt:lpstr>Calibri</vt:lpstr>
      <vt:lpstr>Khmer UI</vt:lpstr>
      <vt:lpstr>Microsoft Sans Serif</vt:lpstr>
      <vt:lpstr>Rockwell</vt:lpstr>
      <vt:lpstr>Tahoma</vt:lpstr>
      <vt:lpstr>Times New Roman</vt:lpstr>
      <vt:lpstr>Wingdings</vt:lpstr>
      <vt:lpstr>powerpoint-template</vt:lpstr>
      <vt:lpstr>1_Damask</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Old Covenant Has Been Done Away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First Day Of The Week</dc:title>
  <dc:subject>02/18/2024</dc:subject>
  <dc:creator>Nathan Morrison</dc:creator>
  <cp:lastModifiedBy>Nathan Morrison</cp:lastModifiedBy>
  <cp:revision>26</cp:revision>
  <dcterms:created xsi:type="dcterms:W3CDTF">2020-07-21T05:45:41Z</dcterms:created>
  <dcterms:modified xsi:type="dcterms:W3CDTF">2024-02-20T23:58:02Z</dcterms:modified>
</cp:coreProperties>
</file>