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1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4212" r:id="rId10"/>
    <p:sldMasterId id="2147484224" r:id="rId11"/>
    <p:sldMasterId id="2147484260" r:id="rId12"/>
    <p:sldMasterId id="2147484273" r:id="rId13"/>
    <p:sldMasterId id="2147484291" r:id="rId14"/>
    <p:sldMasterId id="2147484303" r:id="rId15"/>
    <p:sldMasterId id="2147484316" r:id="rId16"/>
    <p:sldMasterId id="2147484328" r:id="rId17"/>
  </p:sldMasterIdLst>
  <p:notesMasterIdLst>
    <p:notesMasterId r:id="rId33"/>
  </p:notesMasterIdLst>
  <p:handoutMasterIdLst>
    <p:handoutMasterId r:id="rId34"/>
  </p:handoutMasterIdLst>
  <p:sldIdLst>
    <p:sldId id="901" r:id="rId18"/>
    <p:sldId id="1105" r:id="rId19"/>
    <p:sldId id="1107" r:id="rId20"/>
    <p:sldId id="1109" r:id="rId21"/>
    <p:sldId id="1111" r:id="rId22"/>
    <p:sldId id="738" r:id="rId23"/>
    <p:sldId id="1117" r:id="rId24"/>
    <p:sldId id="1119" r:id="rId25"/>
    <p:sldId id="1120" r:id="rId26"/>
    <p:sldId id="1121" r:id="rId27"/>
    <p:sldId id="1122" r:id="rId28"/>
    <p:sldId id="1140" r:id="rId29"/>
    <p:sldId id="1141" r:id="rId30"/>
    <p:sldId id="935" r:id="rId31"/>
    <p:sldId id="1103" r:id="rId32"/>
  </p:sldIdLst>
  <p:sldSz cx="12192000" cy="6858000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FFFF"/>
    <a:srgbClr val="00000C"/>
    <a:srgbClr val="FFFF00"/>
    <a:srgbClr val="CCFF33"/>
    <a:srgbClr val="FF0066"/>
    <a:srgbClr val="FFCC00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51" autoAdjust="0"/>
    <p:restoredTop sz="86346" autoAdjust="0"/>
  </p:normalViewPr>
  <p:slideViewPr>
    <p:cSldViewPr snapToObjects="1">
      <p:cViewPr varScale="1">
        <p:scale>
          <a:sx n="88" d="100"/>
          <a:sy n="88" d="100"/>
        </p:scale>
        <p:origin x="59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6" d="100"/>
          <a:sy n="76" d="100"/>
        </p:scale>
        <p:origin x="4008" y="114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21" Type="http://schemas.openxmlformats.org/officeDocument/2006/relationships/slide" Target="slides/slide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E1D2F9-EBC0-4DA0-A7E1-CC00D5E19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8" y="698500"/>
            <a:ext cx="62071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016846-4634-43EF-ACEC-2D17B4E8C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0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A1C665-5710-4130-9DD5-BF8B3269C2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5438" y="698500"/>
            <a:ext cx="6207125" cy="3492500"/>
          </a:xfrm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By Nathan L Morrison for Sunday January 14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  <a:p>
            <a:r>
              <a:rPr lang="en-US" dirty="0"/>
              <a:t>All Scripture given is from NASB unless otherwise stated</a:t>
            </a:r>
          </a:p>
          <a:p>
            <a:endParaRPr lang="en-US" dirty="0"/>
          </a:p>
          <a:p>
            <a:r>
              <a:rPr lang="en-US" dirty="0"/>
              <a:t>For further study, or if questions, please Call: 804-277-1983 or Visit www.courthousechurchofchrist.com</a:t>
            </a:r>
          </a:p>
          <a:p>
            <a:endParaRPr lang="en-US" dirty="0"/>
          </a:p>
          <a:p>
            <a:r>
              <a:rPr lang="en-US" dirty="0"/>
              <a:t>Logo art provided by www.vecteezy.com</a:t>
            </a:r>
          </a:p>
        </p:txBody>
      </p:sp>
    </p:spTree>
    <p:extLst>
      <p:ext uri="{BB962C8B-B14F-4D97-AF65-F5344CB8AC3E}">
        <p14:creationId xmlns:p14="http://schemas.microsoft.com/office/powerpoint/2010/main" val="3090000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673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88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07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72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EB7EE2-04A2-4FB2-9625-C9C73AC4D3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0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7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4980B-0F19-483E-9374-1037A08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982F8A-9DC8-4D49-9C7F-1AD4A917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3182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14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79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9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97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86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5438" y="698500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8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4980B-0F19-483E-9374-1037A08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982F8A-9DC8-4D49-9C7F-1AD4A917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3182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7826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88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F48D-CA39-4A30-899D-CCDCF0AB1A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8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EB07-E1CC-484F-9BBE-EA7D90274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88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8525-0A72-4C05-B223-7EDA2B48B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82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AFF3-16D9-4048-963C-74B13CD7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033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052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6B4CC-5D46-473D-ABCA-5FF63C6E6F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575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0D3B-95B3-4CAC-81D8-800069D7D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420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A0E2-5A4F-4F36-BA79-F3AA56B01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5161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912B-0483-491E-ABB6-A3E9449F6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6030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611F-4085-4BBC-A244-5346EB145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5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36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183C-689C-4A71-B8A9-6BB94A09F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726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F48D-CA39-4A30-899D-CCDCF0AB1A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1627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EB07-E1CC-484F-9BBE-EA7D90274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901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8525-0A72-4C05-B223-7EDA2B48B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5589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AFF3-16D9-4048-963C-74B13CD7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47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C8994-46C1-46C4-BBC7-F13DDF24DE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735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6B4CC-5D46-473D-ABCA-5FF63C6E6F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912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0D3B-95B3-4CAC-81D8-800069D7D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827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A0E2-5A4F-4F36-BA79-F3AA56B01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642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912B-0483-491E-ABB6-A3E9449F6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E53D-3509-453C-A08C-60D27CDEA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981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744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74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083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566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9235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453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611F-4085-4BBC-A244-5346EB145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963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183C-689C-4A71-B8A9-6BB94A09F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398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4BE3B61B-E305-4083-9D1B-EE42DDFF17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18400" y="5791201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371601"/>
            <a:ext cx="11176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810000"/>
            <a:ext cx="109728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1AE78-E2B9-407C-9477-DF077842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1"/>
            <a:ext cx="2641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94FD5-8E25-4768-824A-A965A3197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550401" y="6515101"/>
            <a:ext cx="2453217" cy="244475"/>
          </a:xfrm>
        </p:spPr>
        <p:txBody>
          <a:bodyPr/>
          <a:lstStyle>
            <a:lvl1pPr>
              <a:defRPr b="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EE4C9-4DA4-49E1-A6A5-BBAC2A7CA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" y="6400801"/>
            <a:ext cx="508000" cy="244475"/>
          </a:xfrm>
        </p:spPr>
        <p:txBody>
          <a:bodyPr/>
          <a:lstStyle>
            <a:lvl1pPr>
              <a:defRPr sz="1200"/>
            </a:lvl1pPr>
          </a:lstStyle>
          <a:p>
            <a:fld id="{BDD05D21-89DB-4D27-80C2-661FD7176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7375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8B5AE-1CE2-4399-95B7-3C2EED01C7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C1DB74-E0EB-4178-B635-4D62CDEF9A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A5894-B39E-4F95-8158-EB79AB524C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97E6FB-1355-4C5D-8C70-9F92487433F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4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21DC-1A71-42D8-87C4-7FE5DB8F1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17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23DC5B-E70F-4D17-9E3D-B610CCB46F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AE8992-17C1-423A-A6C2-A6A4BE2BF4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2169-70E6-49DA-8466-957632B45E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BFEF78-5ED2-40FF-A450-F60BC810C0E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570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59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219200"/>
            <a:ext cx="5359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3391C-E171-405C-AC7D-4C64832EC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62E03-3257-4F30-8E79-833042CDA4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50BFC-327B-4859-BCEF-DD69F0369B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5D7043-D2A7-49AD-B15A-4202D2A1EE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77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78792B-5B5B-4661-8828-F97A761AD1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28F56B-EEC6-4447-9121-79340FB84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4C584-922F-4F3D-BA52-797FDD26BF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44187E4-F187-440F-9528-18071325BC5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267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83DDF6-F476-4E65-A1A0-3458490926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C8B5A0-6300-4D73-B900-7CA76FD10B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223D4-D446-42F0-B051-91ABE8FF16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0D87D-E804-48D3-9937-584A2B82D57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297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E57D1BC-30B7-45C7-8577-2676B2F29F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40A355B-7E0A-4226-8985-843DEB136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D37F0-9523-4C25-A023-568D09DF8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039FC-12A4-40A2-975E-F52220B7D01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644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B2DDC0-9D2B-49F5-9A5E-0619BD69E5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05C5B5-E672-4FBF-B7D3-F7E6070845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49793-BE6C-410B-9647-F90D286D29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34B35B-1D85-4254-9E49-9E3F695B42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6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2C483-00E1-41BF-B1BC-B9FD808DEE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373924-84A9-4B2B-9173-73BFA4C790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B7AA6-EC7A-4FDE-A676-7C4ACD8CDE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2B1D10-0920-4FDD-8ADF-0113998228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459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31BF55-78F0-4741-A070-6A2D256EFF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A0E2C-8D2E-488F-B1B7-3DF71DB0DE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59056-8CFA-4078-A3BD-5F7D8BA3ED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2CF75F-2AF8-4276-AD15-F66FD84AEC4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68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2701" y="381000"/>
            <a:ext cx="27305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381000"/>
            <a:ext cx="7988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2300FA-ED24-4E3E-A34F-260AC863B4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4439A9-5FF7-4857-90DD-BE7D1AA17D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5230E-FE4B-4F72-A242-A9BBFA05F9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150171-9808-4F3D-82C7-78081BF75B9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680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668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219200"/>
            <a:ext cx="10922000" cy="5181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3C4C69-F1E8-45C0-B24C-308E8288F6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BD694E-D862-4481-B4F6-59414F8A67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44D50-C472-4BF7-8EB4-B5A8FDF00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30AF8A-FC71-4A33-B79F-C1D575159C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30AB-6FC8-4CD4-AF5E-F366032C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250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E7ED5-CF95-4C13-AA55-619F184D4D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457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38222-18C8-4BAC-B2B4-59B8227B8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62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93ED-A361-4345-A651-BFEB03FD9B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35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7328D-E705-4ACB-BB38-D7CEF2B081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8893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D60BD-94C3-40A1-929B-47B4994C57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2932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9F118-CCD4-471B-B7B3-6D87ACD5D2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7431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AF8C1-3D1F-4D9C-AAE9-20E0A3A7B1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34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9AC9-BDE0-4F09-B9B7-760F90D327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540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C81D4-8897-4F76-A834-5FC55F8FE2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481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9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47FF-4825-4414-8D2B-34D53E01B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920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095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67581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3524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504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69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BDD13-BA7F-4309-9165-8140AFAE10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022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B9779-47DD-4952-B7D3-D942BF905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639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603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922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64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0F2D-B070-4C4E-A78A-E426D9EF4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448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9860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3207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543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30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9057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570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1113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247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4BE3B61B-E305-4083-9D1B-EE42DDFF17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18400" y="5791201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371601"/>
            <a:ext cx="11176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200" y="3810000"/>
            <a:ext cx="109728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1AE78-E2B9-407C-9477-DF077842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1"/>
            <a:ext cx="2641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94FD5-8E25-4768-824A-A965A3197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9550401" y="6515101"/>
            <a:ext cx="2453217" cy="244475"/>
          </a:xfrm>
        </p:spPr>
        <p:txBody>
          <a:bodyPr/>
          <a:lstStyle>
            <a:lvl1pPr>
              <a:defRPr b="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EE4C9-4DA4-49E1-A6A5-BBAC2A7CA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304800" y="6400801"/>
            <a:ext cx="508000" cy="244475"/>
          </a:xfrm>
        </p:spPr>
        <p:txBody>
          <a:bodyPr/>
          <a:lstStyle>
            <a:lvl1pPr>
              <a:defRPr sz="1200"/>
            </a:lvl1pPr>
          </a:lstStyle>
          <a:p>
            <a:fld id="{BDD05D21-89DB-4D27-80C2-661FD7176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7998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8B5AE-1CE2-4399-95B7-3C2EED01C7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C1DB74-E0EB-4178-B635-4D62CDEF9A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A5894-B39E-4F95-8158-EB79AB524C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97E6FB-1355-4C5D-8C70-9F92487433F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6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10D8-B33B-4295-AFCE-FD0DB378B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501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23DC5B-E70F-4D17-9E3D-B610CCB46F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AE8992-17C1-423A-A6C2-A6A4BE2BF4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2169-70E6-49DA-8466-957632B45E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BFEF78-5ED2-40FF-A450-F60BC810C0E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91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19200"/>
            <a:ext cx="5359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3800" y="1219200"/>
            <a:ext cx="5359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3391C-E171-405C-AC7D-4C64832EC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62E03-3257-4F30-8E79-833042CDA4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50BFC-327B-4859-BCEF-DD69F0369B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5D7043-D2A7-49AD-B15A-4202D2A1EE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0959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78792B-5B5B-4661-8828-F97A761AD1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28F56B-EEC6-4447-9121-79340FB84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4C584-922F-4F3D-BA52-797FDD26BF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44187E4-F187-440F-9528-18071325BC5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7436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83DDF6-F476-4E65-A1A0-3458490926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C8B5A0-6300-4D73-B900-7CA76FD10B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223D4-D446-42F0-B051-91ABE8FF16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0D87D-E804-48D3-9937-584A2B82D57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443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E57D1BC-30B7-45C7-8577-2676B2F29F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40A355B-7E0A-4226-8985-843DEB136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D37F0-9523-4C25-A023-568D09DF8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039FC-12A4-40A2-975E-F52220B7D01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1680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B2DDC0-9D2B-49F5-9A5E-0619BD69E5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05C5B5-E672-4FBF-B7D3-F7E6070845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49793-BE6C-410B-9647-F90D286D29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34B35B-1D85-4254-9E49-9E3F695B42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226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2C483-00E1-41BF-B1BC-B9FD808DEE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373924-84A9-4B2B-9173-73BFA4C790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B7AA6-EC7A-4FDE-A676-7C4ACD8CDE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2B1D10-0920-4FDD-8ADF-0113998228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2808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31BF55-78F0-4741-A070-6A2D256EFF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A0E2C-8D2E-488F-B1B7-3DF71DB0DE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59056-8CFA-4078-A3BD-5F7D8BA3ED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2CF75F-2AF8-4276-AD15-F66FD84AEC4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9990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2701" y="381000"/>
            <a:ext cx="27305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381000"/>
            <a:ext cx="7988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2300FA-ED24-4E3E-A34F-260AC863B4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4439A9-5FF7-4857-90DD-BE7D1AA17D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5230E-FE4B-4F72-A242-A9BBFA05F9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150171-9808-4F3D-82C7-78081BF75B9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505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668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1200" y="1219200"/>
            <a:ext cx="10922000" cy="5181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3C4C69-F1E8-45C0-B24C-308E8288F6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BD694E-D862-4481-B4F6-59414F8A67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44D50-C472-4BF7-8EB4-B5A8FDF00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30AF8A-FC71-4A33-B79F-C1D575159C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56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FBDA-DEA2-459B-9954-3CF30E7A3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157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6956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736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6590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125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5835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3415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762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272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7476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14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1659-0AA3-4650-A689-510C58BC4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51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3626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Parables Of Godly Living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752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Parables Of Godly Living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0465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Parables Of Godly Living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1078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Parables Of Godly Living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2613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Parables Of Godly Living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875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Parables Of Godly Living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5561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Parables Of Godly Living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22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Parables Of Godly Living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892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Parables Of Godly Living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3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4F6-AFEC-4D90-B920-2304C3AE2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976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Parables Of Godly Living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6180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Parables Of Godly Living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86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1880-5455-45A5-8064-05F9C12BB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637F-B98D-4157-B4FB-B819FEBD6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D5DB-412D-45DE-8DE7-B71ECA54B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12CB-910F-4575-9C81-48C3985A1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F132-A8C7-44AF-A998-8B0A73C67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017D-60A3-4073-BCCE-BA45B4EC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7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ECE-22CC-4A40-99C6-877862130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A94A-89DA-40FD-8A75-EDF2135B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9955-2462-4CF9-B200-8BD3EDEA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5202-8924-40C7-ABD4-985737036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0316-5363-4BF4-9CF9-AF9A42365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D748-EB44-4250-9FB1-18610B3A3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7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19201"/>
            <a:ext cx="27432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1"/>
            <a:ext cx="80264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E99A-6E87-46E3-BF38-65316CC01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7E7-E2EE-4726-AA6A-9B8E859FC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03F7-8D69-4E7A-BA8E-0452DA26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91A5-14B7-4CF1-9788-7B2149918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89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5ADB-6073-4F6B-9C1E-791CCC970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40E2-F6CE-4A02-954D-C1D0551B6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9A48-815E-43ED-8097-484BFEA1C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1EC6-579A-4C6B-9933-9380DFA28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683D-D25A-44B4-875B-37BBF5541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BCC2-FA55-4FE4-8EE4-5AE363960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22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F2D2-73EB-4ECF-8730-DBE993968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FE1D-780C-4CAB-9C8A-02DAA2A93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1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8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5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5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4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2208-C23B-4B03-B1F2-EF97A5FA3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4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E23-8E96-42C1-84C4-15836EE8D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505-59BC-4875-A217-47650C46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D75E-4B2A-4A8F-BBD3-5B8DA0940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0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1EA4-C9EE-464F-B7C4-12F8A2A00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8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869C-2927-4CBF-8E56-51EC68CB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2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A1B5-F67A-4EFE-9997-A1639ACE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B901-E75B-4158-B47E-44CB33F28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69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336-2764-46EE-9E82-304E457CF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6373-21E9-42DB-8DA0-53DE1DE7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19201"/>
            <a:ext cx="27432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1"/>
            <a:ext cx="80264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28C8-EF04-4EDF-9FAA-422D32C0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5B59-17B4-4642-892B-D38A9DFAE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8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971F-3D8A-4FD2-8F58-1517A77E8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6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F3C-0430-4327-89A5-2AE7CE67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0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943D-C69D-4D21-8058-36E75DB79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57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AB6D-B133-4FB2-8198-1335F98F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61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957E-BA85-4D4F-9A29-9EAAD88B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3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5F94-C485-4AF6-8763-05CDC0520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0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A24C-6BD0-4592-883D-CCBBEDF8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31B-F05E-4C56-A37A-2C921E459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7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5CF8-AD1E-4E63-BA5F-58733D573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8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214D-EDE6-4F13-8F28-AFDAEBD09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EDCB-7AB1-4DBB-B08F-D4CF33A8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D990-4C2B-42A0-9E5C-BE53D44EC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8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6406-E161-4845-8415-9589DFA4F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9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3703-4CA1-4870-B468-2371A0F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8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5BA9-D0B3-45A4-96C6-84ACB10F5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4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1EFE-8498-4863-9222-E0BCBAF52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EAB7-5DB9-4FFA-850E-59DA13B4A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3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0430-EF63-4AE7-B7A0-0C9B1AEB0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1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361A-4931-442A-95D4-B3A5B6D62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5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71C7-BCEB-4E4D-BE52-8834A762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1A32-5EEC-4587-844E-696508CC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E7CC-A340-40FD-A364-6F7ECEFC9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3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D8FD-6A39-4468-971C-CCF3C6477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6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2D1D-C7A5-4F2C-9D11-9F9C72649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9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514601"/>
            <a:ext cx="53848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905-BA23-44DB-B96A-383EA7758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2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5198-1D56-43EF-8997-1D02D872C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E414-3982-43FF-A555-BF38A4BE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76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70FA-5E0A-437A-972F-6A949FE3D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9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AA6A-2922-4FD2-8E1E-AB2F185F3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7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A2B4-1795-4E40-832A-56C2B8C46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0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AAAB-5F8D-4FA5-87D5-654C463AB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4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19201"/>
            <a:ext cx="27432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19201"/>
            <a:ext cx="80264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21F9-7F33-4256-85B2-F1F492A1E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image" Target="../media/image15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image" Target="../media/image15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8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01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  <p:sldLayoutId id="2147484241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>
            <a:extLst>
              <a:ext uri="{FF2B5EF4-FFF2-40B4-BE49-F238E27FC236}">
                <a16:creationId xmlns:a16="http://schemas.microsoft.com/office/drawing/2014/main" id="{888F486B-A22F-4513-8873-54EBE3D3EB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04800" y="381000"/>
            <a:ext cx="64008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33" name="AutoShape 109">
            <a:extLst>
              <a:ext uri="{FF2B5EF4-FFF2-40B4-BE49-F238E27FC236}">
                <a16:creationId xmlns:a16="http://schemas.microsoft.com/office/drawing/2014/main" id="{B29BF76F-DE8B-402C-967B-5AAB9B70D7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08000" y="381000"/>
            <a:ext cx="62992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32" name="AutoShape 108">
            <a:extLst>
              <a:ext uri="{FF2B5EF4-FFF2-40B4-BE49-F238E27FC236}">
                <a16:creationId xmlns:a16="http://schemas.microsoft.com/office/drawing/2014/main" id="{06A66B8F-D04E-4B0C-859E-586077D101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12800" y="381000"/>
            <a:ext cx="109728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9E86E14C-229A-4316-A326-7462CCBE3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711200" y="1219200"/>
            <a:ext cx="1092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200AD8-7D48-4F11-A4F6-7C392732ED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839200" y="6548439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6B11FD-B2BD-4533-8FE5-1008D0ED04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588000" y="6548439"/>
            <a:ext cx="1117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184AEC-35CB-4654-8739-2C0AB52223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40A165-1E15-4600-8634-F413B856FA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48439"/>
            <a:ext cx="2540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96385259-2E87-466A-9813-BB45CB6F1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381000"/>
            <a:ext cx="1066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19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20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  <p:sldLayoutId id="2147484289" r:id="rId16"/>
    <p:sldLayoutId id="2147484290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>
            <a:extLst>
              <a:ext uri="{FF2B5EF4-FFF2-40B4-BE49-F238E27FC236}">
                <a16:creationId xmlns:a16="http://schemas.microsoft.com/office/drawing/2014/main" id="{888F486B-A22F-4513-8873-54EBE3D3EB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04800" y="381000"/>
            <a:ext cx="64008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33" name="AutoShape 109">
            <a:extLst>
              <a:ext uri="{FF2B5EF4-FFF2-40B4-BE49-F238E27FC236}">
                <a16:creationId xmlns:a16="http://schemas.microsoft.com/office/drawing/2014/main" id="{B29BF76F-DE8B-402C-967B-5AAB9B70D7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08000" y="381000"/>
            <a:ext cx="62992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132" name="AutoShape 108">
            <a:extLst>
              <a:ext uri="{FF2B5EF4-FFF2-40B4-BE49-F238E27FC236}">
                <a16:creationId xmlns:a16="http://schemas.microsoft.com/office/drawing/2014/main" id="{06A66B8F-D04E-4B0C-859E-586077D101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12800" y="381000"/>
            <a:ext cx="109728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9E86E14C-229A-4316-A326-7462CCBE3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711200" y="1219200"/>
            <a:ext cx="1092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200AD8-7D48-4F11-A4F6-7C392732ED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839200" y="6548439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6B11FD-B2BD-4533-8FE5-1008D0ED04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5588000" y="6548439"/>
            <a:ext cx="1117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184AEC-35CB-4654-8739-2C0AB52223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40A165-1E15-4600-8634-F413B856FA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08000" y="6548439"/>
            <a:ext cx="2540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96385259-2E87-466A-9813-BB45CB6F1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381000"/>
            <a:ext cx="1066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70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9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Parables Of Godly Living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0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E797-7EA4-4BE0-B64C-8FE640348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1"/>
            <a:ext cx="10972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C8CD2-BBB0-4F0E-A0CE-35F15146F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D745C-AD9C-4F37-ADEC-69EB112F5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1"/>
            <a:ext cx="10972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94804-5AB9-4CC4-A152-111BCAB41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ED3193-CE87-43DB-9A63-14470DE8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F803EA-E8A2-4367-A417-A189CCC1C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514601"/>
            <a:ext cx="109728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Keys To A Prosperous New Year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B7FE20-B6FD-4C62-BB81-2D6BF2AA3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5" b="10265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1043"/>
            <a:ext cx="11658600" cy="1707757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z="6000" b="1" u="sng" dirty="0">
                <a:solidFill>
                  <a:schemeClr val="tx1"/>
                </a:solidFill>
                <a:cs typeface="Times New Roman" pitchFamily="18" charset="0"/>
              </a:rPr>
              <a:t>Keys To A Prosperous New Year</a:t>
            </a:r>
            <a:endParaRPr lang="en-US" sz="6000" b="1" i="1" u="sng" dirty="0">
              <a:ln>
                <a:solidFill>
                  <a:srgbClr val="FF000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9863" y="4841101"/>
            <a:ext cx="9143980" cy="189585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rgbClr val="FFFFFF"/>
                </a:solidFill>
              </a:rPr>
              <a:t>Text: </a:t>
            </a:r>
          </a:p>
          <a:p>
            <a:pPr eaLnBrk="1" hangingPunct="1"/>
            <a:r>
              <a:rPr lang="en-US" sz="5400" b="1">
                <a:solidFill>
                  <a:srgbClr val="FFFFFF"/>
                </a:solidFill>
              </a:rPr>
              <a:t>Philippians 3:12-14</a:t>
            </a:r>
            <a:endParaRPr lang="en-US" sz="54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A logo with a cross and leaves&#10;&#10;Description automatically generated">
            <a:extLst>
              <a:ext uri="{FF2B5EF4-FFF2-40B4-BE49-F238E27FC236}">
                <a16:creationId xmlns:a16="http://schemas.microsoft.com/office/drawing/2014/main" id="{A0F7DDB5-DA37-DFC7-F2C3-74042E3C5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5298831"/>
            <a:ext cx="2428368" cy="128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0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Key 3: Avoid Sin &amp; Guilt</a:t>
            </a:r>
            <a:endParaRPr lang="en-US" sz="3600" b="1" u="sng" dirty="0">
              <a:solidFill>
                <a:srgbClr val="66FFFF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7582"/>
            <a:ext cx="45720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Keys To A Prosperous New Year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22736-9117-DB5F-24B7-4D0E2419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5961"/>
            <a:ext cx="6096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Philippians 3:12-14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What things did Paul have to forget?</a:t>
            </a:r>
          </a:p>
          <a:p>
            <a:pPr marL="1600200" lvl="2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Acts 26:9-11: He persecuted the church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Did he feel regret or guilt?</a:t>
            </a:r>
          </a:p>
          <a:p>
            <a:pPr marL="1600200" lvl="2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Corinthians 15:8-9: He considered himself the least of all apostles and the chief of sinners (I Timothy 1:15)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ownload Key Image HQ PNG Image | FreePNGImg">
            <a:extLst>
              <a:ext uri="{FF2B5EF4-FFF2-40B4-BE49-F238E27FC236}">
                <a16:creationId xmlns:a16="http://schemas.microsoft.com/office/drawing/2014/main" id="{DD86A587-930D-CFBE-D599-5001225FF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8000"/>
            <a:ext cx="6019800" cy="389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82044" y="1646735"/>
            <a:ext cx="4032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Avoid Sin &amp; Guilt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3842C-133D-8F04-A91D-21E7A45E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08685"/>
            <a:ext cx="60769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Refuse temptation to sin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James 1:14-15; I Corinthians 10:13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Key 4: Keep Proper Life Perspectives</a:t>
            </a:r>
            <a:endParaRPr lang="en-US" sz="3600" b="1" u="sng" dirty="0">
              <a:solidFill>
                <a:srgbClr val="66FFFF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7582"/>
            <a:ext cx="45720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Keys To A Prosperous New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22736-9117-DB5F-24B7-4D0E2419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950" y="1395961"/>
            <a:ext cx="6096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Get rid of all bitterness in our life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Hebrews 12:14-15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Learn to be content with the things we have </a:t>
            </a: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Philippians 4:11</a:t>
            </a:r>
          </a:p>
          <a:p>
            <a:pPr marL="45720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Realize that we don’t have all the answers to every question</a:t>
            </a: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Proverbs 3:5-6</a:t>
            </a:r>
          </a:p>
          <a:p>
            <a:pPr marL="45720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Keep focused on Heaven </a:t>
            </a: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Philippians 3:20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ownload Key Image HQ PNG Image | FreePNGImg">
            <a:extLst>
              <a:ext uri="{FF2B5EF4-FFF2-40B4-BE49-F238E27FC236}">
                <a16:creationId xmlns:a16="http://schemas.microsoft.com/office/drawing/2014/main" id="{DD86A587-930D-CFBE-D599-5001225FF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8000"/>
            <a:ext cx="6019800" cy="389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82044" y="1646735"/>
            <a:ext cx="4032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Proper Perspectives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3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553200"/>
            <a:ext cx="4038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Keys To A Prosperous New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E04E9-92FE-B51C-7DCC-D14220BAE713}"/>
              </a:ext>
            </a:extLst>
          </p:cNvPr>
          <p:cNvSpPr txBox="1"/>
          <p:nvPr/>
        </p:nvSpPr>
        <p:spPr>
          <a:xfrm>
            <a:off x="3349848" y="3746734"/>
            <a:ext cx="8358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Keep proper life perspectives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2BA807-95B6-5F70-1945-94EDF9FFC62F}"/>
              </a:ext>
            </a:extLst>
          </p:cNvPr>
          <p:cNvSpPr txBox="1"/>
          <p:nvPr/>
        </p:nvSpPr>
        <p:spPr>
          <a:xfrm>
            <a:off x="3335551" y="2811525"/>
            <a:ext cx="8360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Avoid sin &amp; guilt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A52956-A1CA-AA37-1CE7-D62C50962681}"/>
              </a:ext>
            </a:extLst>
          </p:cNvPr>
          <p:cNvSpPr txBox="1"/>
          <p:nvPr/>
        </p:nvSpPr>
        <p:spPr>
          <a:xfrm>
            <a:off x="3336838" y="1908011"/>
            <a:ext cx="8358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Control our thoughts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9466D-7580-9CC4-6926-825709052E6B}"/>
              </a:ext>
            </a:extLst>
          </p:cNvPr>
          <p:cNvSpPr txBox="1"/>
          <p:nvPr/>
        </p:nvSpPr>
        <p:spPr>
          <a:xfrm>
            <a:off x="3336838" y="1028614"/>
            <a:ext cx="8358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Serve God and others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1258750E-B589-7E9D-0DD5-C9E5B561D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0" y="4661462"/>
            <a:ext cx="11125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When we reflect on the last year, we can ask ourselves if we have done these things, and if we haven’t, let us “forget what lies behind” &amp; reach “forward to what lies ahead” as the apostle Paul said (Philippians 3:13)!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8" name="Picture 17" descr="A gold arrow on a black background&#10;&#10;Description automatically generated">
            <a:extLst>
              <a:ext uri="{FF2B5EF4-FFF2-40B4-BE49-F238E27FC236}">
                <a16:creationId xmlns:a16="http://schemas.microsoft.com/office/drawing/2014/main" id="{8268ED8A-9052-5254-37F1-AA8AB387A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60" y="892204"/>
            <a:ext cx="2390588" cy="762000"/>
          </a:xfrm>
          <a:prstGeom prst="rect">
            <a:avLst/>
          </a:prstGeom>
        </p:spPr>
      </p:pic>
      <p:pic>
        <p:nvPicPr>
          <p:cNvPr id="19" name="Picture 18" descr="A gold arrow on a black background&#10;&#10;Description automatically generated">
            <a:extLst>
              <a:ext uri="{FF2B5EF4-FFF2-40B4-BE49-F238E27FC236}">
                <a16:creationId xmlns:a16="http://schemas.microsoft.com/office/drawing/2014/main" id="{A98AA2EA-B67D-D450-BF6F-09CEFFB5A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60" y="1773039"/>
            <a:ext cx="2390588" cy="762000"/>
          </a:xfrm>
          <a:prstGeom prst="rect">
            <a:avLst/>
          </a:prstGeom>
        </p:spPr>
      </p:pic>
      <p:pic>
        <p:nvPicPr>
          <p:cNvPr id="20" name="Picture 19" descr="A gold arrow on a black background&#10;&#10;Description automatically generated">
            <a:extLst>
              <a:ext uri="{FF2B5EF4-FFF2-40B4-BE49-F238E27FC236}">
                <a16:creationId xmlns:a16="http://schemas.microsoft.com/office/drawing/2014/main" id="{82E399CE-13AC-FA85-8FF0-73032A43B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3" y="2697699"/>
            <a:ext cx="2390588" cy="762000"/>
          </a:xfrm>
          <a:prstGeom prst="rect">
            <a:avLst/>
          </a:prstGeom>
        </p:spPr>
      </p:pic>
      <p:pic>
        <p:nvPicPr>
          <p:cNvPr id="21" name="Picture 20" descr="A gold arrow on a black background&#10;&#10;Description automatically generated">
            <a:extLst>
              <a:ext uri="{FF2B5EF4-FFF2-40B4-BE49-F238E27FC236}">
                <a16:creationId xmlns:a16="http://schemas.microsoft.com/office/drawing/2014/main" id="{B89FE7F0-95A6-8CCA-9303-8F31E28A1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3" y="3622358"/>
            <a:ext cx="239058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553200"/>
            <a:ext cx="4038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Keys To A Prosperous New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E04E9-92FE-B51C-7DCC-D14220BAE713}"/>
              </a:ext>
            </a:extLst>
          </p:cNvPr>
          <p:cNvSpPr txBox="1"/>
          <p:nvPr/>
        </p:nvSpPr>
        <p:spPr>
          <a:xfrm>
            <a:off x="3349848" y="3746734"/>
            <a:ext cx="8358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Keep proper life perspectives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2BA807-95B6-5F70-1945-94EDF9FFC62F}"/>
              </a:ext>
            </a:extLst>
          </p:cNvPr>
          <p:cNvSpPr txBox="1"/>
          <p:nvPr/>
        </p:nvSpPr>
        <p:spPr>
          <a:xfrm>
            <a:off x="3335551" y="2811525"/>
            <a:ext cx="83601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Avoid sin &amp; guilt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A52956-A1CA-AA37-1CE7-D62C50962681}"/>
              </a:ext>
            </a:extLst>
          </p:cNvPr>
          <p:cNvSpPr txBox="1"/>
          <p:nvPr/>
        </p:nvSpPr>
        <p:spPr>
          <a:xfrm>
            <a:off x="3336838" y="1908011"/>
            <a:ext cx="8358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Control our thoughts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9466D-7580-9CC4-6926-825709052E6B}"/>
              </a:ext>
            </a:extLst>
          </p:cNvPr>
          <p:cNvSpPr txBox="1"/>
          <p:nvPr/>
        </p:nvSpPr>
        <p:spPr>
          <a:xfrm>
            <a:off x="3336838" y="1028614"/>
            <a:ext cx="83589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Serve God and others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1258750E-B589-7E9D-0DD5-C9E5B561D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50" y="5177545"/>
            <a:ext cx="1112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/>
            <a:r>
              <a:rPr lang="en-US" altLang="en-US" sz="2800" dirty="0">
                <a:solidFill>
                  <a:srgbClr val="000000"/>
                </a:solidFill>
              </a:rPr>
              <a:t>We need to make these four keys a part of our life to be spiritually prosperous for God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!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8" name="Picture 17" descr="A gold arrow on a black background&#10;&#10;Description automatically generated">
            <a:extLst>
              <a:ext uri="{FF2B5EF4-FFF2-40B4-BE49-F238E27FC236}">
                <a16:creationId xmlns:a16="http://schemas.microsoft.com/office/drawing/2014/main" id="{8268ED8A-9052-5254-37F1-AA8AB387A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60" y="892204"/>
            <a:ext cx="2390588" cy="762000"/>
          </a:xfrm>
          <a:prstGeom prst="rect">
            <a:avLst/>
          </a:prstGeom>
        </p:spPr>
      </p:pic>
      <p:pic>
        <p:nvPicPr>
          <p:cNvPr id="19" name="Picture 18" descr="A gold arrow on a black background&#10;&#10;Description automatically generated">
            <a:extLst>
              <a:ext uri="{FF2B5EF4-FFF2-40B4-BE49-F238E27FC236}">
                <a16:creationId xmlns:a16="http://schemas.microsoft.com/office/drawing/2014/main" id="{A98AA2EA-B67D-D450-BF6F-09CEFFB5A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60" y="1773039"/>
            <a:ext cx="2390588" cy="762000"/>
          </a:xfrm>
          <a:prstGeom prst="rect">
            <a:avLst/>
          </a:prstGeom>
        </p:spPr>
      </p:pic>
      <p:pic>
        <p:nvPicPr>
          <p:cNvPr id="20" name="Picture 19" descr="A gold arrow on a black background&#10;&#10;Description automatically generated">
            <a:extLst>
              <a:ext uri="{FF2B5EF4-FFF2-40B4-BE49-F238E27FC236}">
                <a16:creationId xmlns:a16="http://schemas.microsoft.com/office/drawing/2014/main" id="{82E399CE-13AC-FA85-8FF0-73032A43B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3" y="2697699"/>
            <a:ext cx="2390588" cy="762000"/>
          </a:xfrm>
          <a:prstGeom prst="rect">
            <a:avLst/>
          </a:prstGeom>
        </p:spPr>
      </p:pic>
      <p:pic>
        <p:nvPicPr>
          <p:cNvPr id="21" name="Picture 20" descr="A gold arrow on a black background&#10;&#10;Description automatically generated">
            <a:extLst>
              <a:ext uri="{FF2B5EF4-FFF2-40B4-BE49-F238E27FC236}">
                <a16:creationId xmlns:a16="http://schemas.microsoft.com/office/drawing/2014/main" id="{B89FE7F0-95A6-8CCA-9303-8F31E28A1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3" y="3622358"/>
            <a:ext cx="239058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4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49C907-D4E7-0DB3-9402-A051457AB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5" b="10265"/>
          <a:stretch/>
        </p:blipFill>
        <p:spPr>
          <a:xfrm>
            <a:off x="0" y="-26262"/>
            <a:ext cx="12192000" cy="6858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81B46-249E-AB36-734E-6E63F9FBC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1631"/>
            <a:ext cx="6172200" cy="970450"/>
          </a:xfrm>
        </p:spPr>
        <p:txBody>
          <a:bodyPr>
            <a:normAutofit/>
          </a:bodyPr>
          <a:lstStyle/>
          <a:p>
            <a:r>
              <a:rPr lang="en-US" b="1" u="sng" dirty="0">
                <a:ln>
                  <a:solidFill>
                    <a:schemeClr val="bg1">
                      <a:alpha val="10000"/>
                    </a:schemeClr>
                  </a:solidFill>
                </a:ln>
              </a:rPr>
              <a:t>Conclusion</a:t>
            </a: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488C7235-8DEA-09F3-AA13-CC07B43C4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3962400"/>
            <a:ext cx="11963400" cy="2410375"/>
          </a:xfrm>
          <a:effectLst/>
        </p:spPr>
        <p:txBody>
          <a:bodyPr anchor="ctr">
            <a:normAutofit/>
          </a:bodyPr>
          <a:lstStyle/>
          <a:p>
            <a:pPr marL="36900" indent="0" algn="ctr">
              <a:buNone/>
            </a:pPr>
            <a:r>
              <a:rPr lang="en-US" sz="4000" b="1" dirty="0">
                <a:solidFill>
                  <a:srgbClr val="FFFF00"/>
                </a:solidFill>
              </a:rPr>
              <a:t>Turn your hearts to serve God in this New Year and take hold of eternal life that is only found in Jesus!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260BB-7874-9185-262F-C3B23B10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06892"/>
            <a:ext cx="50046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Keys To A Prosperous New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beach&#10;&#10;Description automatically generated">
            <a:extLst>
              <a:ext uri="{FF2B5EF4-FFF2-40B4-BE49-F238E27FC236}">
                <a16:creationId xmlns:a16="http://schemas.microsoft.com/office/drawing/2014/main" id="{065B49C5-561B-4436-86B4-425E830A54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5686829-6E24-40BB-918C-C91292B9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" y="0"/>
            <a:ext cx="12191974" cy="990600"/>
          </a:xfrm>
          <a:solidFill>
            <a:srgbClr val="FFFF00"/>
          </a:solidFill>
        </p:spPr>
        <p:txBody>
          <a:bodyPr/>
          <a:lstStyle/>
          <a:p>
            <a:r>
              <a:rPr lang="en-US" sz="4600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32E3777-7DC2-4DAF-B259-846442EC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" y="1066800"/>
            <a:ext cx="121919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(John 5:24; Romans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(John 3:16-18; John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(Luke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(Matthew 10:32; Romans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(Mark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(John 8:31; Revelation 2:10)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0A4ACFC-B694-4663-B94E-08EED209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" y="5521895"/>
            <a:ext cx="12191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John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CBD791D-1CC1-4B60-AD84-C69BA18F67BA}"/>
              </a:ext>
            </a:extLst>
          </p:cNvPr>
          <p:cNvSpPr txBox="1">
            <a:spLocks noChangeArrowheads="1"/>
          </p:cNvSpPr>
          <p:nvPr/>
        </p:nvSpPr>
        <p:spPr>
          <a:xfrm>
            <a:off x="23" y="4682430"/>
            <a:ext cx="12213771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Ameretto"/>
                <a:ea typeface="+mj-ea"/>
                <a:cs typeface="+mj-cs"/>
              </a:rPr>
              <a:t>For The Erring Saint: </a:t>
            </a:r>
          </a:p>
        </p:txBody>
      </p:sp>
    </p:spTree>
    <p:extLst>
      <p:ext uri="{BB962C8B-B14F-4D97-AF65-F5344CB8AC3E}">
        <p14:creationId xmlns:p14="http://schemas.microsoft.com/office/powerpoint/2010/main" val="11085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553200"/>
            <a:ext cx="4038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Keys To A Prosperous New Year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0" y="1704938"/>
            <a:ext cx="630120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For the Christian, another year is another opportunity to live for God and get that much closer to eternity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93886-EB4E-C99C-FBB1-CD54E8027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207" y="1143000"/>
            <a:ext cx="5443051" cy="3616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F82DA9-FD17-2963-5D73-0EAEDE8A79EF}"/>
              </a:ext>
            </a:extLst>
          </p:cNvPr>
          <p:cNvSpPr txBox="1"/>
          <p:nvPr/>
        </p:nvSpPr>
        <p:spPr>
          <a:xfrm>
            <a:off x="490571" y="5118817"/>
            <a:ext cx="11287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We don’t know if we will be given the whole year, so we live daily for Him!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4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0E8CA-31F0-4CFA-80FC-B92E853D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4145" y="0"/>
            <a:ext cx="9144000" cy="304800"/>
          </a:xfrm>
        </p:spPr>
        <p:txBody>
          <a:bodyPr/>
          <a:lstStyle/>
          <a:p>
            <a:pPr algn="ctr">
              <a:defRPr/>
            </a:pPr>
            <a:r>
              <a:rPr lang="en-US" sz="2800" u="sng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Intro</a:t>
            </a:r>
          </a:p>
        </p:txBody>
      </p:sp>
      <p:sp>
        <p:nvSpPr>
          <p:cNvPr id="8196" name="Text Box 42">
            <a:extLst>
              <a:ext uri="{FF2B5EF4-FFF2-40B4-BE49-F238E27FC236}">
                <a16:creationId xmlns:a16="http://schemas.microsoft.com/office/drawing/2014/main" id="{EEFE283A-4D19-4F6A-A397-4B575097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2" y="1607016"/>
            <a:ext cx="12222145" cy="4401205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Matthew 24:36: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“But of that day and hour no one knows, no, not even the angels of heaven, but My Father only.”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Matthew 25:13: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“Watch therefore, for you know neither the day nor the hour in which the Son of Man is coming.” (NKJV) 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632A70-1FDF-4EA2-BB87-08FFC10137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2400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Matthew 24:36; 25:13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A00797-6E20-A229-9551-752F19BB41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548438"/>
            <a:ext cx="12192000" cy="30956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Keys To A Prosperous New Year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553200"/>
            <a:ext cx="4038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Keys To A Prosperous New Year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141514" y="1276178"/>
            <a:ext cx="11887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/>
            <a:r>
              <a:rPr lang="en-US" altLang="en-US" sz="3600" dirty="0">
                <a:solidFill>
                  <a:srgbClr val="000000"/>
                </a:solidFill>
              </a:rPr>
              <a:t>Resolutions seem to be made in jest as a thing to do this time of year, but close examination of our spiritual conditions in reflection is relevant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!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3C9CE-74A0-410B-B97C-44E4B3BDFE3B}"/>
              </a:ext>
            </a:extLst>
          </p:cNvPr>
          <p:cNvSpPr txBox="1"/>
          <p:nvPr/>
        </p:nvSpPr>
        <p:spPr>
          <a:xfrm>
            <a:off x="141514" y="3030504"/>
            <a:ext cx="11887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II Corinthians 13:5: “Test yourselves to see if you are in the faith; examine yourselves! Or do you not recognize this about yourselves, that Jesus Christ is in you--unless indeed you fail the test?”</a:t>
            </a:r>
          </a:p>
          <a:p>
            <a:pPr marL="571500" lvl="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Did we have the right relationships with God, with each other, and with the world around us?</a:t>
            </a:r>
          </a:p>
          <a:p>
            <a:pPr marL="571500" lvl="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00"/>
                </a:solidFill>
              </a:rPr>
              <a:t>Did we let our light shine (be good examples) in the past year? (Matthew 5:16, 48)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736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u="sng" dirty="0">
                <a:solidFill>
                  <a:srgbClr val="0000FF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4800" y="6553200"/>
            <a:ext cx="4038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Keys To A Prosperous New Year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141514" y="942889"/>
            <a:ext cx="11887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CC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/>
            <a:r>
              <a:rPr lang="en-US" altLang="en-US" sz="3600" dirty="0">
                <a:solidFill>
                  <a:srgbClr val="0000FF"/>
                </a:solidFill>
              </a:rPr>
              <a:t>There are four keys to have a spiritually prosperous new year if we will but use them in 2024!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3" name="Picture 2" descr="A book with a key and puzzle pieces flying out of it&#10;&#10;Description automatically generated">
            <a:extLst>
              <a:ext uri="{FF2B5EF4-FFF2-40B4-BE49-F238E27FC236}">
                <a16:creationId xmlns:a16="http://schemas.microsoft.com/office/drawing/2014/main" id="{3FA1C4E2-5662-AD26-A12B-B356C2B6B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7" y="2709247"/>
            <a:ext cx="5038725" cy="377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Key 1: Serve God &amp; Others</a:t>
            </a:r>
            <a:endParaRPr lang="en-US" sz="3600" b="1" u="sng" dirty="0">
              <a:solidFill>
                <a:srgbClr val="66FFFF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7582"/>
            <a:ext cx="45720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1400" b="0">
                <a:solidFill>
                  <a:srgbClr val="FFFFFF"/>
                </a:solidFill>
                <a:effectLst/>
              </a:rPr>
              <a:t>Keys To A Prosperous New Year</a:t>
            </a:r>
            <a:endParaRPr lang="en-US" sz="1400" b="0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22736-9117-DB5F-24B7-4D0E2419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5961"/>
            <a:ext cx="6096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Serve God 1</a:t>
            </a:r>
            <a:r>
              <a:rPr lang="en-US" sz="2800" baseline="300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&amp; foremost</a:t>
            </a: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Joshua 24:14-15</a:t>
            </a: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Hebrews 12:28</a:t>
            </a: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Matthew 12:28-30</a:t>
            </a:r>
          </a:p>
        </p:txBody>
      </p:sp>
      <p:pic>
        <p:nvPicPr>
          <p:cNvPr id="1026" name="Picture 2" descr="Download Key Image HQ PNG Image | FreePNGImg">
            <a:extLst>
              <a:ext uri="{FF2B5EF4-FFF2-40B4-BE49-F238E27FC236}">
                <a16:creationId xmlns:a16="http://schemas.microsoft.com/office/drawing/2014/main" id="{DD86A587-930D-CFBE-D599-5001225FF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8000"/>
            <a:ext cx="6019800" cy="389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82044" y="1646735"/>
            <a:ext cx="4032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Serve God &amp; Others</a:t>
            </a:r>
            <a:endParaRPr lang="en-US" b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90E19-25E7-C1A5-B55F-E4F1C7910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646157"/>
            <a:ext cx="6096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Serve Others</a:t>
            </a: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Galatians 5:13</a:t>
            </a: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Galatians 6:1-2</a:t>
            </a: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Galatians 6:10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3842C-133D-8F04-A91D-21E7A45E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08685"/>
            <a:ext cx="60769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 have the right relationship to God we must have the right relationship with each other (I John 4:20-21)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Key 2: Control Our Thoughts</a:t>
            </a:r>
            <a:endParaRPr lang="en-US" sz="3600" b="1" u="sng" dirty="0">
              <a:solidFill>
                <a:srgbClr val="66FFFF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7582"/>
            <a:ext cx="45720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Keys To A Prosperous New Year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22736-9117-DB5F-24B7-4D0E2419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5961"/>
            <a:ext cx="6096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 are what we think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Proverbs 23:7</a:t>
            </a: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Matthew 7:21-23</a:t>
            </a: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Matthew 5:27-28</a:t>
            </a: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Philippians 4:8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ownload Key Image HQ PNG Image | FreePNGImg">
            <a:extLst>
              <a:ext uri="{FF2B5EF4-FFF2-40B4-BE49-F238E27FC236}">
                <a16:creationId xmlns:a16="http://schemas.microsoft.com/office/drawing/2014/main" id="{DD86A587-930D-CFBE-D599-5001225FF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8000"/>
            <a:ext cx="6019800" cy="389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82044" y="1646735"/>
            <a:ext cx="4032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Control Our Thoughts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90E19-25E7-C1A5-B55F-E4F1C7910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2" y="4066465"/>
            <a:ext cx="6096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Submit every thought to the obedience of Christ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 Corinthians 10:5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66FFFF"/>
                </a:solidFill>
                <a:cs typeface="Times New Roman" pitchFamily="18" charset="0"/>
              </a:rPr>
              <a:t>Key 3: Avoid Sin &amp; Guilt</a:t>
            </a:r>
            <a:endParaRPr lang="en-US" sz="3600" b="1" u="sng" dirty="0">
              <a:solidFill>
                <a:srgbClr val="66FFFF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7582"/>
            <a:ext cx="4572000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Keys To A Prosperous New Year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22736-9117-DB5F-24B7-4D0E2419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5961"/>
            <a:ext cx="6096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Free from Sin, Free from Guilt</a:t>
            </a: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Peter 3:10-12</a:t>
            </a:r>
          </a:p>
          <a:p>
            <a:pPr marL="1200150" lvl="1" indent="-457200" algn="l" eaLnBrk="1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Psalm 51:3-4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ownload Key Image HQ PNG Image | FreePNGImg">
            <a:extLst>
              <a:ext uri="{FF2B5EF4-FFF2-40B4-BE49-F238E27FC236}">
                <a16:creationId xmlns:a16="http://schemas.microsoft.com/office/drawing/2014/main" id="{DD86A587-930D-CFBE-D599-5001225FF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8000"/>
            <a:ext cx="6019800" cy="389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82044" y="1646735"/>
            <a:ext cx="40329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Avoid Sin &amp; Guilt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0E8CA-31F0-4CFA-80FC-B92E853D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4145" y="0"/>
            <a:ext cx="9144000" cy="304800"/>
          </a:xfrm>
        </p:spPr>
        <p:txBody>
          <a:bodyPr/>
          <a:lstStyle/>
          <a:p>
            <a:pPr algn="ctr">
              <a:defRPr/>
            </a:pPr>
            <a:r>
              <a:rPr lang="en-US" sz="2800" u="sng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Key 3: Avoid Sin &amp; Guilt</a:t>
            </a:r>
          </a:p>
        </p:txBody>
      </p:sp>
      <p:sp>
        <p:nvSpPr>
          <p:cNvPr id="8196" name="Text Box 42">
            <a:extLst>
              <a:ext uri="{FF2B5EF4-FFF2-40B4-BE49-F238E27FC236}">
                <a16:creationId xmlns:a16="http://schemas.microsoft.com/office/drawing/2014/main" id="{EEFE283A-4D19-4F6A-A397-4B575097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506" y="1371600"/>
            <a:ext cx="12222145" cy="5078313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1027113" marR="0" lvl="0" indent="-1027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12.  Not that I have already obtained it or have already become perfect, but I press on so that I may lay hold of that for which also I was laid hold of by Christ Jesus. </a:t>
            </a:r>
          </a:p>
          <a:p>
            <a:pPr marL="1027113" marR="0" lvl="0" indent="-1027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13.  Brethren, I do not regard myself as having laid hold of it yet; but one thing I do: forgetting what lies behind and reaching forward to what lies ahead, </a:t>
            </a:r>
          </a:p>
          <a:p>
            <a:pPr marL="1027113" marR="0" lvl="0" indent="-1027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14.  I press on toward the goal for the prize of the upward call of God in Christ Jesus. 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632A70-1FDF-4EA2-BB87-08FFC10137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2400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Philippians 3:12-14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A00797-6E20-A229-9551-752F19BB41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4114800" cy="30956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Keys To A Prosperous New Year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64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1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12.xml><?xml version="1.0" encoding="utf-8"?>
<a:theme xmlns:a="http://schemas.openxmlformats.org/drawingml/2006/main" name="Theme1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4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heme1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026</Template>
  <TotalTime>6723</TotalTime>
  <Words>925</Words>
  <Application>Microsoft Office PowerPoint</Application>
  <PresentationFormat>Widescreen</PresentationFormat>
  <Paragraphs>121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15</vt:i4>
      </vt:variant>
    </vt:vector>
  </HeadingPairs>
  <TitlesOfParts>
    <vt:vector size="41" baseType="lpstr">
      <vt:lpstr>Ameretto</vt:lpstr>
      <vt:lpstr>Arial</vt:lpstr>
      <vt:lpstr>Bookman Old Style</vt:lpstr>
      <vt:lpstr>Gill Sans MT</vt:lpstr>
      <vt:lpstr>Rockwell</vt:lpstr>
      <vt:lpstr>Tahoma</vt:lpstr>
      <vt:lpstr>Times New Roman</vt:lpstr>
      <vt:lpstr>Wingdings</vt:lpstr>
      <vt:lpstr>Wingdings 2</vt:lpstr>
      <vt:lpstr>eye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Parcel</vt:lpstr>
      <vt:lpstr>Slate</vt:lpstr>
      <vt:lpstr>Theme1</vt:lpstr>
      <vt:lpstr>1_Damask</vt:lpstr>
      <vt:lpstr>9_colormaster</vt:lpstr>
      <vt:lpstr>1_Theme1</vt:lpstr>
      <vt:lpstr>10_colormaster</vt:lpstr>
      <vt:lpstr>11_colormaster</vt:lpstr>
      <vt:lpstr>Keys To A Prosperous New Year</vt:lpstr>
      <vt:lpstr>Intro </vt:lpstr>
      <vt:lpstr>Intro</vt:lpstr>
      <vt:lpstr>Intro </vt:lpstr>
      <vt:lpstr>Intro </vt:lpstr>
      <vt:lpstr>Key 1: Serve God &amp; Others</vt:lpstr>
      <vt:lpstr>Key 2: Control Our Thoughts</vt:lpstr>
      <vt:lpstr>Key 3: Avoid Sin &amp; Guilt</vt:lpstr>
      <vt:lpstr>Key 3: Avoid Sin &amp; Guilt</vt:lpstr>
      <vt:lpstr>Key 3: Avoid Sin &amp; Guilt</vt:lpstr>
      <vt:lpstr>Key 4: Keep Proper Life Perspectives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Keys To A Prosperous New Year</dc:title>
  <dc:subject>01/14/2024</dc:subject>
  <dc:creator>DarkWolf</dc:creator>
  <cp:lastModifiedBy>Nathan Morrison</cp:lastModifiedBy>
  <cp:revision>12</cp:revision>
  <cp:lastPrinted>2020-03-06T19:57:33Z</cp:lastPrinted>
  <dcterms:created xsi:type="dcterms:W3CDTF">2005-06-04T23:49:02Z</dcterms:created>
  <dcterms:modified xsi:type="dcterms:W3CDTF">2024-01-17T21:15:48Z</dcterms:modified>
</cp:coreProperties>
</file>