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 id="2147483739" r:id="rId2"/>
    <p:sldMasterId id="2147483757" r:id="rId3"/>
    <p:sldMasterId id="2147483775" r:id="rId4"/>
  </p:sldMasterIdLst>
  <p:notesMasterIdLst>
    <p:notesMasterId r:id="rId27"/>
  </p:notesMasterIdLst>
  <p:handoutMasterIdLst>
    <p:handoutMasterId r:id="rId28"/>
  </p:handoutMasterIdLst>
  <p:sldIdLst>
    <p:sldId id="256" r:id="rId5"/>
    <p:sldId id="263" r:id="rId6"/>
    <p:sldId id="1105" r:id="rId7"/>
    <p:sldId id="353" r:id="rId8"/>
    <p:sldId id="293" r:id="rId9"/>
    <p:sldId id="967" r:id="rId10"/>
    <p:sldId id="1109" r:id="rId11"/>
    <p:sldId id="1111" r:id="rId12"/>
    <p:sldId id="1113" r:id="rId13"/>
    <p:sldId id="1118" r:id="rId14"/>
    <p:sldId id="1120" r:id="rId15"/>
    <p:sldId id="1124" r:id="rId16"/>
    <p:sldId id="1122" r:id="rId17"/>
    <p:sldId id="1125" r:id="rId18"/>
    <p:sldId id="1126" r:id="rId19"/>
    <p:sldId id="1131" r:id="rId20"/>
    <p:sldId id="1132" r:id="rId21"/>
    <p:sldId id="1135" r:id="rId22"/>
    <p:sldId id="1133" r:id="rId23"/>
    <p:sldId id="1136" r:id="rId24"/>
    <p:sldId id="1137" r:id="rId25"/>
    <p:sldId id="1103" r:id="rId26"/>
  </p:sldIdLst>
  <p:sldSz cx="12192000" cy="6858000"/>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FF"/>
    <a:srgbClr val="FF0066"/>
    <a:srgbClr val="FFFFFF"/>
    <a:srgbClr val="FFCC00"/>
    <a:srgbClr val="66FFFF"/>
    <a:srgbClr val="CCFF33"/>
    <a:srgbClr val="FFFF00"/>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E867F6-21F9-48DD-B529-6EBE63FB812A}" v="3" dt="2020-04-04T20:56:40.7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194" autoAdjust="0"/>
  </p:normalViewPr>
  <p:slideViewPr>
    <p:cSldViewPr snapToObjects="1">
      <p:cViewPr varScale="1">
        <p:scale>
          <a:sx n="86" d="100"/>
          <a:sy n="86" d="100"/>
        </p:scale>
        <p:origin x="85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E71AB026-4072-4FCD-8831-F2577A5F9930}" type="slidenum">
              <a:rPr lang="en-US"/>
              <a:pPr/>
              <a:t>‹#›</a:t>
            </a:fld>
            <a:endParaRPr lang="en-US"/>
          </a:p>
        </p:txBody>
      </p:sp>
    </p:spTree>
    <p:extLst>
      <p:ext uri="{BB962C8B-B14F-4D97-AF65-F5344CB8AC3E}">
        <p14:creationId xmlns:p14="http://schemas.microsoft.com/office/powerpoint/2010/main" val="553621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DC6D060D-5940-407D-AFDF-37032C2AF7FE}" type="slidenum">
              <a:rPr lang="en-US"/>
              <a:pPr/>
              <a:t>‹#›</a:t>
            </a:fld>
            <a:endParaRPr lang="en-US"/>
          </a:p>
        </p:txBody>
      </p:sp>
    </p:spTree>
    <p:extLst>
      <p:ext uri="{BB962C8B-B14F-4D97-AF65-F5344CB8AC3E}">
        <p14:creationId xmlns:p14="http://schemas.microsoft.com/office/powerpoint/2010/main" val="37451714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dirty="0"/>
              <a:t>Prepared</a:t>
            </a:r>
            <a:r>
              <a:rPr lang="en-US" baseline="0" dirty="0"/>
              <a:t> b</a:t>
            </a:r>
            <a:r>
              <a:rPr lang="en-US" dirty="0"/>
              <a:t>y Nathan L Morrison for Sunday November 5</a:t>
            </a:r>
            <a:r>
              <a:rPr lang="en-US" baseline="30000" dirty="0"/>
              <a:t>th</a:t>
            </a:r>
            <a:r>
              <a:rPr lang="en-US" dirty="0"/>
              <a:t>, 2023</a:t>
            </a:r>
          </a:p>
          <a:p>
            <a:r>
              <a:rPr lang="en-US" dirty="0"/>
              <a:t>All Scripture given is from NASB unless otherwise stated</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For further study, or if questions, please Call: 804-277-1983 or Visit www.courthousechurchofchrist.com</a:t>
            </a:r>
          </a:p>
          <a:p>
            <a:endParaRPr lang="en-US" dirty="0"/>
          </a:p>
          <a:p>
            <a:r>
              <a:rPr lang="en-US" dirty="0"/>
              <a:t>Adapted from an article by Wes McAdams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73140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452994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958905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Be Saved Like The Thief On The Cross?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957357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Be Saved Like The Thief On The Cross?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49335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Be Saved Like The Thief On The Cross?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1763536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Can We Be Saved Like The Thief On The Cross?</a:t>
            </a:r>
          </a:p>
        </p:txBody>
      </p:sp>
      <p:sp>
        <p:nvSpPr>
          <p:cNvPr id="6" name="Slide Number Placeholder 5"/>
          <p:cNvSpPr>
            <a:spLocks noGrp="1"/>
          </p:cNvSpPr>
          <p:nvPr>
            <p:ph type="sldNum" sz="quarter" idx="12"/>
          </p:nvPr>
        </p:nvSpPr>
        <p:spPr/>
        <p:txBody>
          <a:bodyPr/>
          <a:lstStyle/>
          <a:p>
            <a:fld id="{6FC54852-74CC-4A81-B549-875109AC825E}" type="slidenum">
              <a:rPr lang="en-US" smtClean="0"/>
              <a:pPr/>
              <a:t>‹#›</a:t>
            </a:fld>
            <a:endParaRPr lang="en-US"/>
          </a:p>
        </p:txBody>
      </p:sp>
    </p:spTree>
    <p:extLst>
      <p:ext uri="{BB962C8B-B14F-4D97-AF65-F5344CB8AC3E}">
        <p14:creationId xmlns:p14="http://schemas.microsoft.com/office/powerpoint/2010/main" val="1095715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Can We Be Saved Like The Thief On The Cross?</a:t>
            </a:r>
          </a:p>
        </p:txBody>
      </p:sp>
      <p:sp>
        <p:nvSpPr>
          <p:cNvPr id="6" name="Slide Number Placeholder 5"/>
          <p:cNvSpPr>
            <a:spLocks noGrp="1"/>
          </p:cNvSpPr>
          <p:nvPr>
            <p:ph type="sldNum" sz="quarter" idx="12"/>
          </p:nvPr>
        </p:nvSpPr>
        <p:spPr/>
        <p:txBody>
          <a:bodyPr/>
          <a:lstStyle/>
          <a:p>
            <a:fld id="{7E927277-0EBF-40B4-BF05-6E54EDCC8726}" type="slidenum">
              <a:rPr lang="en-US" smtClean="0"/>
              <a:pPr/>
              <a:t>‹#›</a:t>
            </a:fld>
            <a:endParaRPr lang="en-US"/>
          </a:p>
        </p:txBody>
      </p:sp>
    </p:spTree>
    <p:extLst>
      <p:ext uri="{BB962C8B-B14F-4D97-AF65-F5344CB8AC3E}">
        <p14:creationId xmlns:p14="http://schemas.microsoft.com/office/powerpoint/2010/main" val="3648635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Can We Be Saved Like The Thief On The Cross?</a:t>
            </a:r>
          </a:p>
        </p:txBody>
      </p:sp>
      <p:sp>
        <p:nvSpPr>
          <p:cNvPr id="6" name="Slide Number Placeholder 5"/>
          <p:cNvSpPr>
            <a:spLocks noGrp="1"/>
          </p:cNvSpPr>
          <p:nvPr>
            <p:ph type="sldNum" sz="quarter" idx="12"/>
          </p:nvPr>
        </p:nvSpPr>
        <p:spPr/>
        <p:txBody>
          <a:bodyPr/>
          <a:lstStyle/>
          <a:p>
            <a:fld id="{0159F766-6CA1-4C72-81E3-6C5B35588203}" type="slidenum">
              <a:rPr lang="en-US" smtClean="0"/>
              <a:pPr/>
              <a:t>‹#›</a:t>
            </a:fld>
            <a:endParaRPr lang="en-US"/>
          </a:p>
        </p:txBody>
      </p:sp>
    </p:spTree>
    <p:extLst>
      <p:ext uri="{BB962C8B-B14F-4D97-AF65-F5344CB8AC3E}">
        <p14:creationId xmlns:p14="http://schemas.microsoft.com/office/powerpoint/2010/main" val="4247977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Can We Be Saved Like The Thief On The Cross?</a:t>
            </a:r>
          </a:p>
        </p:txBody>
      </p:sp>
      <p:sp>
        <p:nvSpPr>
          <p:cNvPr id="7" name="Slide Number Placeholder 6"/>
          <p:cNvSpPr>
            <a:spLocks noGrp="1"/>
          </p:cNvSpPr>
          <p:nvPr>
            <p:ph type="sldNum" sz="quarter" idx="12"/>
          </p:nvPr>
        </p:nvSpPr>
        <p:spPr/>
        <p:txBody>
          <a:bodyPr/>
          <a:lstStyle/>
          <a:p>
            <a:fld id="{D06D90A4-82BA-4082-B6EF-A376D8056001}" type="slidenum">
              <a:rPr lang="en-US" smtClean="0"/>
              <a:pPr/>
              <a:t>‹#›</a:t>
            </a:fld>
            <a:endParaRPr lang="en-US"/>
          </a:p>
        </p:txBody>
      </p:sp>
    </p:spTree>
    <p:extLst>
      <p:ext uri="{BB962C8B-B14F-4D97-AF65-F5344CB8AC3E}">
        <p14:creationId xmlns:p14="http://schemas.microsoft.com/office/powerpoint/2010/main" val="1178030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Can We Be Saved Like The Thief On The Cross?</a:t>
            </a:r>
          </a:p>
        </p:txBody>
      </p:sp>
      <p:sp>
        <p:nvSpPr>
          <p:cNvPr id="9" name="Slide Number Placeholder 8"/>
          <p:cNvSpPr>
            <a:spLocks noGrp="1"/>
          </p:cNvSpPr>
          <p:nvPr>
            <p:ph type="sldNum" sz="quarter" idx="12"/>
          </p:nvPr>
        </p:nvSpPr>
        <p:spPr/>
        <p:txBody>
          <a:bodyPr/>
          <a:lstStyle/>
          <a:p>
            <a:fld id="{CA436EBD-5D07-42C1-B813-32721838B0EB}" type="slidenum">
              <a:rPr lang="en-US" smtClean="0"/>
              <a:pPr/>
              <a:t>‹#›</a:t>
            </a:fld>
            <a:endParaRPr lang="en-US"/>
          </a:p>
        </p:txBody>
      </p:sp>
    </p:spTree>
    <p:extLst>
      <p:ext uri="{BB962C8B-B14F-4D97-AF65-F5344CB8AC3E}">
        <p14:creationId xmlns:p14="http://schemas.microsoft.com/office/powerpoint/2010/main" val="3537318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Can We Be Saved Like The Thief On The Cross?</a:t>
            </a:r>
          </a:p>
        </p:txBody>
      </p:sp>
      <p:sp>
        <p:nvSpPr>
          <p:cNvPr id="5" name="Slide Number Placeholder 4"/>
          <p:cNvSpPr>
            <a:spLocks noGrp="1"/>
          </p:cNvSpPr>
          <p:nvPr>
            <p:ph type="sldNum" sz="quarter" idx="12"/>
          </p:nvPr>
        </p:nvSpPr>
        <p:spPr/>
        <p:txBody>
          <a:bodyPr/>
          <a:lstStyle/>
          <a:p>
            <a:fld id="{BDEE60A2-C246-4A58-B029-36FD3BDBC712}" type="slidenum">
              <a:rPr lang="en-US" smtClean="0"/>
              <a:pPr/>
              <a:t>‹#›</a:t>
            </a:fld>
            <a:endParaRPr lang="en-US"/>
          </a:p>
        </p:txBody>
      </p:sp>
    </p:spTree>
    <p:extLst>
      <p:ext uri="{BB962C8B-B14F-4D97-AF65-F5344CB8AC3E}">
        <p14:creationId xmlns:p14="http://schemas.microsoft.com/office/powerpoint/2010/main" val="1074427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Can We Be Saved Like The Thief On The Cross?</a:t>
            </a:r>
          </a:p>
        </p:txBody>
      </p:sp>
      <p:sp>
        <p:nvSpPr>
          <p:cNvPr id="4" name="Slide Number Placeholder 3"/>
          <p:cNvSpPr>
            <a:spLocks noGrp="1"/>
          </p:cNvSpPr>
          <p:nvPr>
            <p:ph type="sldNum" sz="quarter" idx="12"/>
          </p:nvPr>
        </p:nvSpPr>
        <p:spPr/>
        <p:txBody>
          <a:bodyPr/>
          <a:lstStyle/>
          <a:p>
            <a:fld id="{63301A76-03B5-4DD2-A470-556BD067EDD0}" type="slidenum">
              <a:rPr lang="en-US" smtClean="0"/>
              <a:pPr/>
              <a:t>‹#›</a:t>
            </a:fld>
            <a:endParaRPr lang="en-US"/>
          </a:p>
        </p:txBody>
      </p:sp>
    </p:spTree>
    <p:extLst>
      <p:ext uri="{BB962C8B-B14F-4D97-AF65-F5344CB8AC3E}">
        <p14:creationId xmlns:p14="http://schemas.microsoft.com/office/powerpoint/2010/main" val="411370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Can We Be Saved Like The Thief On The Cross?</a:t>
            </a:r>
          </a:p>
        </p:txBody>
      </p:sp>
      <p:sp>
        <p:nvSpPr>
          <p:cNvPr id="7" name="Slide Number Placeholder 6"/>
          <p:cNvSpPr>
            <a:spLocks noGrp="1"/>
          </p:cNvSpPr>
          <p:nvPr>
            <p:ph type="sldNum" sz="quarter" idx="12"/>
          </p:nvPr>
        </p:nvSpPr>
        <p:spPr/>
        <p:txBody>
          <a:bodyPr/>
          <a:lstStyle/>
          <a:p>
            <a:fld id="{CE90F0ED-04B6-4C1A-A69C-6333B2FEDA72}" type="slidenum">
              <a:rPr lang="en-US" smtClean="0"/>
              <a:pPr/>
              <a:t>‹#›</a:t>
            </a:fld>
            <a:endParaRPr lang="en-US"/>
          </a:p>
        </p:txBody>
      </p:sp>
    </p:spTree>
    <p:extLst>
      <p:ext uri="{BB962C8B-B14F-4D97-AF65-F5344CB8AC3E}">
        <p14:creationId xmlns:p14="http://schemas.microsoft.com/office/powerpoint/2010/main" val="3704552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Be Saved Like The Thief On The Cross?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2846609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Can We Be Saved Like The Thief On The Cross?</a:t>
            </a:r>
          </a:p>
        </p:txBody>
      </p:sp>
      <p:sp>
        <p:nvSpPr>
          <p:cNvPr id="7" name="Slide Number Placeholder 6"/>
          <p:cNvSpPr>
            <a:spLocks noGrp="1"/>
          </p:cNvSpPr>
          <p:nvPr>
            <p:ph type="sldNum" sz="quarter" idx="12"/>
          </p:nvPr>
        </p:nvSpPr>
        <p:spPr/>
        <p:txBody>
          <a:bodyPr/>
          <a:lstStyle/>
          <a:p>
            <a:fld id="{D4716861-DFE2-4BFF-8F7A-E5E3A208BFB9}" type="slidenum">
              <a:rPr lang="en-US" smtClean="0"/>
              <a:pPr/>
              <a:t>‹#›</a:t>
            </a:fld>
            <a:endParaRPr lang="en-US"/>
          </a:p>
        </p:txBody>
      </p:sp>
    </p:spTree>
    <p:extLst>
      <p:ext uri="{BB962C8B-B14F-4D97-AF65-F5344CB8AC3E}">
        <p14:creationId xmlns:p14="http://schemas.microsoft.com/office/powerpoint/2010/main" val="3594113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Can We Be Saved Like The Thief On The Cross?</a:t>
            </a:r>
          </a:p>
        </p:txBody>
      </p:sp>
      <p:sp>
        <p:nvSpPr>
          <p:cNvPr id="7" name="Slide Number Placeholder 6"/>
          <p:cNvSpPr>
            <a:spLocks noGrp="1"/>
          </p:cNvSpPr>
          <p:nvPr>
            <p:ph type="sldNum" sz="quarter" idx="12"/>
          </p:nvPr>
        </p:nvSpPr>
        <p:spPr/>
        <p:txBody>
          <a:bodyPr/>
          <a:lstStyle/>
          <a:p>
            <a:fld id="{2193850A-7B17-4037-9F08-77D3ED36E99C}" type="slidenum">
              <a:rPr lang="en-US" smtClean="0"/>
              <a:pPr/>
              <a:t>‹#›</a:t>
            </a:fld>
            <a:endParaRPr lang="en-US"/>
          </a:p>
        </p:txBody>
      </p:sp>
    </p:spTree>
    <p:extLst>
      <p:ext uri="{BB962C8B-B14F-4D97-AF65-F5344CB8AC3E}">
        <p14:creationId xmlns:p14="http://schemas.microsoft.com/office/powerpoint/2010/main" val="1776451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Can We Be Saved Like The Thief On The Cross?</a:t>
            </a:r>
          </a:p>
        </p:txBody>
      </p:sp>
      <p:sp>
        <p:nvSpPr>
          <p:cNvPr id="7" name="Slide Number Placeholder 6"/>
          <p:cNvSpPr>
            <a:spLocks noGrp="1"/>
          </p:cNvSpPr>
          <p:nvPr>
            <p:ph type="sldNum" sz="quarter" idx="12"/>
          </p:nvPr>
        </p:nvSpPr>
        <p:spPr/>
        <p:txBody>
          <a:bodyPr/>
          <a:lstStyle/>
          <a:p>
            <a:fld id="{2193850A-7B17-4037-9F08-77D3ED36E99C}" type="slidenum">
              <a:rPr lang="en-US" smtClean="0"/>
              <a:pPr/>
              <a:t>‹#›</a:t>
            </a:fld>
            <a:endParaRPr lang="en-US"/>
          </a:p>
        </p:txBody>
      </p:sp>
    </p:spTree>
    <p:extLst>
      <p:ext uri="{BB962C8B-B14F-4D97-AF65-F5344CB8AC3E}">
        <p14:creationId xmlns:p14="http://schemas.microsoft.com/office/powerpoint/2010/main" val="1784020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Can We Be Saved Like The Thief On The Cross?</a:t>
            </a:r>
          </a:p>
        </p:txBody>
      </p:sp>
      <p:sp>
        <p:nvSpPr>
          <p:cNvPr id="7" name="Slide Number Placeholder 6"/>
          <p:cNvSpPr>
            <a:spLocks noGrp="1"/>
          </p:cNvSpPr>
          <p:nvPr>
            <p:ph type="sldNum" sz="quarter" idx="12"/>
          </p:nvPr>
        </p:nvSpPr>
        <p:spPr/>
        <p:txBody>
          <a:bodyPr/>
          <a:lstStyle/>
          <a:p>
            <a:fld id="{2193850A-7B17-4037-9F08-77D3ED36E99C}"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55369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Can We Be Saved Like The Thief On The Cross?</a:t>
            </a:r>
          </a:p>
        </p:txBody>
      </p:sp>
      <p:sp>
        <p:nvSpPr>
          <p:cNvPr id="7" name="Slide Number Placeholder 6"/>
          <p:cNvSpPr>
            <a:spLocks noGrp="1"/>
          </p:cNvSpPr>
          <p:nvPr>
            <p:ph type="sldNum" sz="quarter" idx="12"/>
          </p:nvPr>
        </p:nvSpPr>
        <p:spPr/>
        <p:txBody>
          <a:bodyPr/>
          <a:lstStyle/>
          <a:p>
            <a:fld id="{2193850A-7B17-4037-9F08-77D3ED36E99C}" type="slidenum">
              <a:rPr lang="en-US" smtClean="0"/>
              <a:pPr/>
              <a:t>‹#›</a:t>
            </a:fld>
            <a:endParaRPr lang="en-US"/>
          </a:p>
        </p:txBody>
      </p:sp>
    </p:spTree>
    <p:extLst>
      <p:ext uri="{BB962C8B-B14F-4D97-AF65-F5344CB8AC3E}">
        <p14:creationId xmlns:p14="http://schemas.microsoft.com/office/powerpoint/2010/main" val="1222059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Can We Be Saved Like The Thief On The Cross?</a:t>
            </a:r>
          </a:p>
        </p:txBody>
      </p:sp>
      <p:sp>
        <p:nvSpPr>
          <p:cNvPr id="5" name="Slide Number Placeholder 4"/>
          <p:cNvSpPr>
            <a:spLocks noGrp="1"/>
          </p:cNvSpPr>
          <p:nvPr>
            <p:ph type="sldNum" sz="quarter" idx="12"/>
          </p:nvPr>
        </p:nvSpPr>
        <p:spPr/>
        <p:txBody>
          <a:bodyPr/>
          <a:lstStyle/>
          <a:p>
            <a:fld id="{2193850A-7B17-4037-9F08-77D3ED36E99C}" type="slidenum">
              <a:rPr lang="en-US" smtClean="0"/>
              <a:pPr/>
              <a:t>‹#›</a:t>
            </a:fld>
            <a:endParaRPr lang="en-US"/>
          </a:p>
        </p:txBody>
      </p:sp>
    </p:spTree>
    <p:extLst>
      <p:ext uri="{BB962C8B-B14F-4D97-AF65-F5344CB8AC3E}">
        <p14:creationId xmlns:p14="http://schemas.microsoft.com/office/powerpoint/2010/main" val="1208494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Can We Be Saved Like The Thief On The Cross?</a:t>
            </a:r>
          </a:p>
        </p:txBody>
      </p:sp>
      <p:sp>
        <p:nvSpPr>
          <p:cNvPr id="5" name="Slide Number Placeholder 4"/>
          <p:cNvSpPr>
            <a:spLocks noGrp="1"/>
          </p:cNvSpPr>
          <p:nvPr>
            <p:ph type="sldNum" sz="quarter" idx="12"/>
          </p:nvPr>
        </p:nvSpPr>
        <p:spPr/>
        <p:txBody>
          <a:bodyPr/>
          <a:lstStyle/>
          <a:p>
            <a:fld id="{2193850A-7B17-4037-9F08-77D3ED36E99C}" type="slidenum">
              <a:rPr lang="en-US" smtClean="0"/>
              <a:pPr/>
              <a:t>‹#›</a:t>
            </a:fld>
            <a:endParaRPr lang="en-US"/>
          </a:p>
        </p:txBody>
      </p:sp>
    </p:spTree>
    <p:extLst>
      <p:ext uri="{BB962C8B-B14F-4D97-AF65-F5344CB8AC3E}">
        <p14:creationId xmlns:p14="http://schemas.microsoft.com/office/powerpoint/2010/main" val="3450893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Can We Be Saved Like The Thief On The Cross?</a:t>
            </a:r>
          </a:p>
        </p:txBody>
      </p:sp>
      <p:sp>
        <p:nvSpPr>
          <p:cNvPr id="6" name="Slide Number Placeholder 5"/>
          <p:cNvSpPr>
            <a:spLocks noGrp="1"/>
          </p:cNvSpPr>
          <p:nvPr>
            <p:ph type="sldNum" sz="quarter" idx="12"/>
          </p:nvPr>
        </p:nvSpPr>
        <p:spPr/>
        <p:txBody>
          <a:bodyPr/>
          <a:lstStyle/>
          <a:p>
            <a:fld id="{C9D9D621-3C82-4104-86F4-E807312463AE}" type="slidenum">
              <a:rPr lang="en-US" smtClean="0"/>
              <a:pPr/>
              <a:t>‹#›</a:t>
            </a:fld>
            <a:endParaRPr lang="en-US"/>
          </a:p>
        </p:txBody>
      </p:sp>
    </p:spTree>
    <p:extLst>
      <p:ext uri="{BB962C8B-B14F-4D97-AF65-F5344CB8AC3E}">
        <p14:creationId xmlns:p14="http://schemas.microsoft.com/office/powerpoint/2010/main" val="3842790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Can We Be Saved Like The Thief On The Cross?</a:t>
            </a:r>
          </a:p>
        </p:txBody>
      </p:sp>
      <p:sp>
        <p:nvSpPr>
          <p:cNvPr id="6" name="Slide Number Placeholder 5"/>
          <p:cNvSpPr>
            <a:spLocks noGrp="1"/>
          </p:cNvSpPr>
          <p:nvPr>
            <p:ph type="sldNum" sz="quarter" idx="12"/>
          </p:nvPr>
        </p:nvSpPr>
        <p:spPr/>
        <p:txBody>
          <a:bodyPr/>
          <a:lstStyle/>
          <a:p>
            <a:fld id="{B2576C02-A2A3-48EE-9C79-E73CF5A31629}" type="slidenum">
              <a:rPr lang="en-US" smtClean="0"/>
              <a:pPr/>
              <a:t>‹#›</a:t>
            </a:fld>
            <a:endParaRPr lang="en-US"/>
          </a:p>
        </p:txBody>
      </p:sp>
    </p:spTree>
    <p:extLst>
      <p:ext uri="{BB962C8B-B14F-4D97-AF65-F5344CB8AC3E}">
        <p14:creationId xmlns:p14="http://schemas.microsoft.com/office/powerpoint/2010/main" val="2740031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Can We Be Saved Like The Thief On The Cross?</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413270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Be Saved Like The Thief On The Cross?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4704322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Can We Be Saved Like The Thief On The Cross?</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2721617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Can We Be Saved Like The Thief On The Cross?</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22582038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Be Saved Like The Thief On The Cross?</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191921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Can We Be Saved Like The Thief On The Cross?</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3213503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Can We Be Saved Like The Thief On The Cross?</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1340363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Can We Be Saved Like The Thief On The Cross?</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7424004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Be Saved Like The Thief On The Cross?</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2774115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Be Saved Like The Thief On The Cross?</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020756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Be Saved Like The Thief On The Cross?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256787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Be Saved Like The Thief On The Cross?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285136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Be Saved Like The Thief On The Cross?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505910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Be Saved Like The Thief On The Cross?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47821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Be Saved Like The Thief On The Cross?</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2126026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Can We Be Saved Like The Thief On The Cross?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128828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Can We Be Saved Like The Thief On The Cross?</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187984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Can We Be Saved Like The Thief On The Cross?</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802940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Can We Be Saved Like The Thief On The Cross?</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39717041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7518400" y="5791201"/>
            <a:ext cx="42672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711200" y="1371601"/>
            <a:ext cx="11176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711200" y="3810000"/>
            <a:ext cx="109728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914400" y="6400801"/>
            <a:ext cx="26416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9550401" y="6515101"/>
            <a:ext cx="2453217" cy="244475"/>
          </a:xfrm>
        </p:spPr>
        <p:txBody>
          <a:bodyPr/>
          <a:lstStyle>
            <a:lvl1pPr>
              <a:defRPr b="0" i="1" smtClean="0">
                <a:solidFill>
                  <a:schemeClr val="tx1"/>
                </a:solidFill>
              </a:defRPr>
            </a:lvl1pPr>
          </a:lstStyle>
          <a:p>
            <a:pPr>
              <a:defRPr/>
            </a:pPr>
            <a:r>
              <a:rPr lang="en-US"/>
              <a:t>Absalom For King!</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304800" y="6400801"/>
            <a:ext cx="508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35466673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969683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93121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38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5373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Can We Be Saved Like The Thief On The Cross?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16867958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172831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208259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844016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803907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72250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005441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2701" y="381000"/>
            <a:ext cx="27305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1" y="381000"/>
            <a:ext cx="79883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977974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668000" cy="609600"/>
          </a:xfrm>
        </p:spPr>
        <p:txBody>
          <a:bodyPr/>
          <a:lstStyle/>
          <a:p>
            <a:r>
              <a:rPr lang="en-US"/>
              <a:t>Click to edit Master title style</a:t>
            </a:r>
          </a:p>
        </p:txBody>
      </p:sp>
      <p:sp>
        <p:nvSpPr>
          <p:cNvPr id="3" name="Table Placeholder 2"/>
          <p:cNvSpPr>
            <a:spLocks noGrp="1"/>
          </p:cNvSpPr>
          <p:nvPr>
            <p:ph type="tbl" idx="1"/>
          </p:nvPr>
        </p:nvSpPr>
        <p:spPr>
          <a:xfrm>
            <a:off x="711200" y="1219200"/>
            <a:ext cx="109220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Absalom For King!</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1970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Can We Be Saved Like The Thief On The Cross?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4002679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Can We Be Saved Like The Thief On The Cross?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406128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Be Saved Like The Thief On The Cross?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2995700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Be Saved Like The Thief On The Cross?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1125649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Can We Be Saved Like The Thief On The Cross?</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31996667"/>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Can We Be Saved Like The Thief On The Cross?</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137334018"/>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Can We Be Saved Like The Thief On The Cross?</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744395398"/>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304800" y="381000"/>
            <a:ext cx="64008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sz="2400"/>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508000" y="381000"/>
            <a:ext cx="62992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2400"/>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812800" y="381000"/>
            <a:ext cx="109728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2400"/>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711200" y="1219200"/>
            <a:ext cx="1092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8839200" y="6548439"/>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Absalom For King!</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5588000" y="6548439"/>
            <a:ext cx="11176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508000" y="6548439"/>
            <a:ext cx="2540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914400" y="381000"/>
            <a:ext cx="1066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62238773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6" name="Picture 3" descr="cros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12192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Rectangle 12"/>
          <p:cNvSpPr>
            <a:spLocks noGrp="1" noChangeArrowheads="1"/>
          </p:cNvSpPr>
          <p:nvPr>
            <p:ph type="ctrTitle"/>
          </p:nvPr>
        </p:nvSpPr>
        <p:spPr>
          <a:xfrm>
            <a:off x="0" y="3"/>
            <a:ext cx="12192000" cy="2285998"/>
          </a:xfrm>
        </p:spPr>
        <p:txBody>
          <a:bodyPr>
            <a:normAutofit/>
          </a:bodyPr>
          <a:lstStyle/>
          <a:p>
            <a:r>
              <a:rPr lang="en-US" sz="6600" b="1" u="sng" dirty="0">
                <a:solidFill>
                  <a:schemeClr val="tx1"/>
                </a:solidFill>
                <a:latin typeface="Arial" panose="020B0604020202020204" pitchFamily="34" charset="0"/>
                <a:cs typeface="Arial" panose="020B0604020202020204" pitchFamily="34" charset="0"/>
              </a:rPr>
              <a:t>Can We Be Saved Like The Thief On The Cross?</a:t>
            </a:r>
            <a:endParaRPr lang="en-US" sz="3200" b="1" dirty="0">
              <a:solidFill>
                <a:schemeClr val="tx1"/>
              </a:solidFill>
            </a:endParaRPr>
          </a:p>
        </p:txBody>
      </p:sp>
      <p:sp>
        <p:nvSpPr>
          <p:cNvPr id="2" name="TextBox 1"/>
          <p:cNvSpPr txBox="1"/>
          <p:nvPr/>
        </p:nvSpPr>
        <p:spPr>
          <a:xfrm>
            <a:off x="4694854" y="3072132"/>
            <a:ext cx="6658946" cy="1538883"/>
          </a:xfrm>
          <a:prstGeom prst="rect">
            <a:avLst/>
          </a:prstGeom>
          <a:noFill/>
        </p:spPr>
        <p:txBody>
          <a:bodyPr wrap="square" rtlCol="0">
            <a:spAutoFit/>
          </a:bodyPr>
          <a:lstStyle/>
          <a:p>
            <a:r>
              <a:rPr lang="en-US" sz="4000" dirty="0">
                <a:solidFill>
                  <a:srgbClr val="FFFF00"/>
                </a:solidFill>
              </a:rPr>
              <a:t>Text: </a:t>
            </a:r>
          </a:p>
          <a:p>
            <a:r>
              <a:rPr lang="en-US" sz="5400" dirty="0">
                <a:solidFill>
                  <a:srgbClr val="FFFF00"/>
                </a:solidFill>
              </a:rPr>
              <a:t>Luke 23:39-43</a:t>
            </a:r>
            <a:endParaRPr lang="en-US"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lhouette of a person holding a telescope&#10;&#10;Description automatically generated">
            <a:extLst>
              <a:ext uri="{FF2B5EF4-FFF2-40B4-BE49-F238E27FC236}">
                <a16:creationId xmlns:a16="http://schemas.microsoft.com/office/drawing/2014/main" id="{34CEAB8A-DE6E-3131-7A65-B7AA580CD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7" y="0"/>
            <a:ext cx="12252960" cy="7658100"/>
          </a:xfrm>
          <a:prstGeom prst="rect">
            <a:avLst/>
          </a:prstGeom>
        </p:spPr>
      </p:pic>
      <p:sp>
        <p:nvSpPr>
          <p:cNvPr id="134146" name="Rectangle 2"/>
          <p:cNvSpPr>
            <a:spLocks noGrp="1" noChangeArrowheads="1"/>
          </p:cNvSpPr>
          <p:nvPr>
            <p:ph type="title"/>
          </p:nvPr>
        </p:nvSpPr>
        <p:spPr>
          <a:xfrm>
            <a:off x="-1" y="0"/>
            <a:ext cx="12249243" cy="609600"/>
          </a:xfrm>
        </p:spPr>
        <p:txBody>
          <a:bodyPr/>
          <a:lstStyle/>
          <a:p>
            <a:pPr algn="r"/>
            <a:r>
              <a:rPr lang="en-US" sz="3200" b="1" u="sng" dirty="0">
                <a:solidFill>
                  <a:schemeClr val="bg2">
                    <a:lumMod val="90000"/>
                    <a:lumOff val="10000"/>
                  </a:schemeClr>
                </a:solidFill>
                <a:cs typeface="Times New Roman" pitchFamily="18" charset="0"/>
              </a:rPr>
              <a:t>Why Do WE Have to be Baptized and He Didn’t?</a:t>
            </a:r>
          </a:p>
        </p:txBody>
      </p:sp>
      <p:sp>
        <p:nvSpPr>
          <p:cNvPr id="5" name="Footer Placeholder 3"/>
          <p:cNvSpPr>
            <a:spLocks noGrp="1"/>
          </p:cNvSpPr>
          <p:nvPr>
            <p:ph type="ftr" sz="quarter" idx="11"/>
          </p:nvPr>
        </p:nvSpPr>
        <p:spPr>
          <a:xfrm>
            <a:off x="0" y="6629400"/>
            <a:ext cx="12249242" cy="2286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Can We Be Saved Like The Thief On The Cross?</a:t>
            </a:r>
          </a:p>
        </p:txBody>
      </p:sp>
      <p:sp>
        <p:nvSpPr>
          <p:cNvPr id="134147" name="Text Box 3"/>
          <p:cNvSpPr txBox="1">
            <a:spLocks noChangeArrowheads="1"/>
          </p:cNvSpPr>
          <p:nvPr/>
        </p:nvSpPr>
        <p:spPr bwMode="auto">
          <a:xfrm>
            <a:off x="0" y="801549"/>
            <a:ext cx="1021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r>
              <a:rPr lang="en-US" sz="2800" dirty="0">
                <a:solidFill>
                  <a:srgbClr val="0000FF"/>
                </a:solidFill>
                <a:latin typeface="Tahoma" pitchFamily="34" charset="0"/>
              </a:rPr>
              <a:t>“But what about the thief on the cross?”</a:t>
            </a:r>
            <a:endParaRPr kumimoji="0" lang="en-US" sz="28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2" name="Rectangle 1">
            <a:extLst>
              <a:ext uri="{FF2B5EF4-FFF2-40B4-BE49-F238E27FC236}">
                <a16:creationId xmlns:a16="http://schemas.microsoft.com/office/drawing/2014/main" id="{21806CBC-6BE7-B8FA-D8D3-ABC0D5A1B59D}"/>
              </a:ext>
            </a:extLst>
          </p:cNvPr>
          <p:cNvSpPr/>
          <p:nvPr/>
        </p:nvSpPr>
        <p:spPr>
          <a:xfrm>
            <a:off x="152400" y="1516718"/>
            <a:ext cx="4343400" cy="1226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Law of Moses was still in effect</a:t>
            </a:r>
          </a:p>
          <a:p>
            <a:pPr algn="ctr"/>
            <a:r>
              <a:rPr lang="en-US" dirty="0"/>
              <a:t>Hebrews 9:15-17</a:t>
            </a:r>
          </a:p>
        </p:txBody>
      </p:sp>
      <p:sp>
        <p:nvSpPr>
          <p:cNvPr id="4" name="Rectangle 3">
            <a:extLst>
              <a:ext uri="{FF2B5EF4-FFF2-40B4-BE49-F238E27FC236}">
                <a16:creationId xmlns:a16="http://schemas.microsoft.com/office/drawing/2014/main" id="{E5CAD16B-66BC-D2D7-581C-9531AD188804}"/>
              </a:ext>
            </a:extLst>
          </p:cNvPr>
          <p:cNvSpPr/>
          <p:nvPr/>
        </p:nvSpPr>
        <p:spPr>
          <a:xfrm>
            <a:off x="150541" y="3073554"/>
            <a:ext cx="4343400" cy="14222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Jesus came to fulfill the Law, the Psalms and the Prophets </a:t>
            </a:r>
          </a:p>
          <a:p>
            <a:r>
              <a:rPr lang="en-US" dirty="0"/>
              <a:t>Luke 24:44-47</a:t>
            </a:r>
          </a:p>
        </p:txBody>
      </p:sp>
      <p:sp>
        <p:nvSpPr>
          <p:cNvPr id="6" name="Rectangle 5">
            <a:extLst>
              <a:ext uri="{FF2B5EF4-FFF2-40B4-BE49-F238E27FC236}">
                <a16:creationId xmlns:a16="http://schemas.microsoft.com/office/drawing/2014/main" id="{BFD75587-E5CC-5DD1-369A-C55EF26A7E5F}"/>
              </a:ext>
            </a:extLst>
          </p:cNvPr>
          <p:cNvSpPr/>
          <p:nvPr/>
        </p:nvSpPr>
        <p:spPr>
          <a:xfrm>
            <a:off x="126380" y="4826154"/>
            <a:ext cx="4343400" cy="14222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The New Covenant began after His death and resurrection </a:t>
            </a:r>
          </a:p>
          <a:p>
            <a:r>
              <a:rPr lang="nl-NL" dirty="0"/>
              <a:t>Hebrews 7:22; 8:6, 13</a:t>
            </a:r>
            <a:endParaRPr lang="en-US" dirty="0"/>
          </a:p>
        </p:txBody>
      </p:sp>
      <p:sp>
        <p:nvSpPr>
          <p:cNvPr id="7" name="Rectangle 6">
            <a:extLst>
              <a:ext uri="{FF2B5EF4-FFF2-40B4-BE49-F238E27FC236}">
                <a16:creationId xmlns:a16="http://schemas.microsoft.com/office/drawing/2014/main" id="{5F810A3E-06B5-0DA1-3811-61C10FA266DD}"/>
              </a:ext>
            </a:extLst>
          </p:cNvPr>
          <p:cNvSpPr/>
          <p:nvPr/>
        </p:nvSpPr>
        <p:spPr>
          <a:xfrm>
            <a:off x="4653775" y="2698827"/>
            <a:ext cx="4718825" cy="22604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His words in Mark 16:16 on baptism were after His resurrection, and fully carried out on the day of Pentecost in Acts 2, under the New Covenant</a:t>
            </a:r>
          </a:p>
        </p:txBody>
      </p:sp>
    </p:spTree>
    <p:extLst>
      <p:ext uri="{BB962C8B-B14F-4D97-AF65-F5344CB8AC3E}">
        <p14:creationId xmlns:p14="http://schemas.microsoft.com/office/powerpoint/2010/main" val="36395436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4147"/>
                                        </p:tgtEl>
                                        <p:attrNameLst>
                                          <p:attrName>style.visibility</p:attrName>
                                        </p:attrNameLst>
                                      </p:cBhvr>
                                      <p:to>
                                        <p:strVal val="visible"/>
                                      </p:to>
                                    </p:set>
                                    <p:animEffect transition="in" filter="barn(inVertical)">
                                      <p:cBhvr>
                                        <p:cTn id="7" dur="500"/>
                                        <p:tgtEl>
                                          <p:spTgt spid="13414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P spid="2" grpId="0" animBg="1"/>
      <p:bldP spid="4"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lhouette of a person holding a telescope&#10;&#10;Description automatically generated">
            <a:extLst>
              <a:ext uri="{FF2B5EF4-FFF2-40B4-BE49-F238E27FC236}">
                <a16:creationId xmlns:a16="http://schemas.microsoft.com/office/drawing/2014/main" id="{34CEAB8A-DE6E-3131-7A65-B7AA580CD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7" y="0"/>
            <a:ext cx="12252960" cy="7658100"/>
          </a:xfrm>
          <a:prstGeom prst="rect">
            <a:avLst/>
          </a:prstGeom>
        </p:spPr>
      </p:pic>
      <p:sp>
        <p:nvSpPr>
          <p:cNvPr id="134146" name="Rectangle 2"/>
          <p:cNvSpPr>
            <a:spLocks noGrp="1" noChangeArrowheads="1"/>
          </p:cNvSpPr>
          <p:nvPr>
            <p:ph type="title"/>
          </p:nvPr>
        </p:nvSpPr>
        <p:spPr>
          <a:xfrm>
            <a:off x="-1" y="0"/>
            <a:ext cx="12249243" cy="609600"/>
          </a:xfrm>
        </p:spPr>
        <p:txBody>
          <a:bodyPr/>
          <a:lstStyle/>
          <a:p>
            <a:pPr algn="r"/>
            <a:r>
              <a:rPr lang="en-US" sz="3200" b="1" u="sng" dirty="0">
                <a:solidFill>
                  <a:schemeClr val="bg2">
                    <a:lumMod val="90000"/>
                    <a:lumOff val="10000"/>
                  </a:schemeClr>
                </a:solidFill>
                <a:cs typeface="Times New Roman" pitchFamily="18" charset="0"/>
              </a:rPr>
              <a:t>Why Do WE Have to be Baptized and He Didn’t?</a:t>
            </a:r>
          </a:p>
        </p:txBody>
      </p:sp>
      <p:sp>
        <p:nvSpPr>
          <p:cNvPr id="5" name="Footer Placeholder 3"/>
          <p:cNvSpPr>
            <a:spLocks noGrp="1"/>
          </p:cNvSpPr>
          <p:nvPr>
            <p:ph type="ftr" sz="quarter" idx="11"/>
          </p:nvPr>
        </p:nvSpPr>
        <p:spPr>
          <a:xfrm>
            <a:off x="0" y="6629400"/>
            <a:ext cx="12249242" cy="2286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Can We Be Saved Like The Thief On The Cross?</a:t>
            </a:r>
          </a:p>
        </p:txBody>
      </p:sp>
      <p:sp>
        <p:nvSpPr>
          <p:cNvPr id="134147" name="Text Box 3"/>
          <p:cNvSpPr txBox="1">
            <a:spLocks noChangeArrowheads="1"/>
          </p:cNvSpPr>
          <p:nvPr/>
        </p:nvSpPr>
        <p:spPr bwMode="auto">
          <a:xfrm>
            <a:off x="0" y="801549"/>
            <a:ext cx="1021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“But what about the thief on the cross?”</a:t>
            </a:r>
          </a:p>
        </p:txBody>
      </p:sp>
      <p:sp>
        <p:nvSpPr>
          <p:cNvPr id="2" name="Rectangle 1">
            <a:extLst>
              <a:ext uri="{FF2B5EF4-FFF2-40B4-BE49-F238E27FC236}">
                <a16:creationId xmlns:a16="http://schemas.microsoft.com/office/drawing/2014/main" id="{21806CBC-6BE7-B8FA-D8D3-ABC0D5A1B59D}"/>
              </a:ext>
            </a:extLst>
          </p:cNvPr>
          <p:cNvSpPr/>
          <p:nvPr/>
        </p:nvSpPr>
        <p:spPr>
          <a:xfrm>
            <a:off x="152400" y="1783071"/>
            <a:ext cx="4343400" cy="12264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dirty="0">
                <a:solidFill>
                  <a:prstClr val="white"/>
                </a:solidFill>
              </a:rPr>
              <a:t>The Christian gospel had not yet been preached</a:t>
            </a:r>
          </a:p>
          <a:p>
            <a:pPr lvl="0"/>
            <a:r>
              <a:rPr lang="en-US" dirty="0">
                <a:solidFill>
                  <a:prstClr val="white"/>
                </a:solidFill>
              </a:rPr>
              <a:t>Luke 24:47</a:t>
            </a:r>
            <a:endParaRPr kumimoji="0" lang="en-US" sz="2400" b="1" i="0" u="none" strike="noStrike" kern="1200" cap="none" spc="0" normalizeH="0" baseline="0" noProof="0" dirty="0">
              <a:ln>
                <a:noFill/>
              </a:ln>
              <a:solidFill>
                <a:prstClr val="white"/>
              </a:solidFill>
              <a:effectLst/>
              <a:uLnTx/>
              <a:uFillTx/>
              <a:latin typeface="Tahoma"/>
              <a:ea typeface="+mn-ea"/>
              <a:cs typeface="+mn-cs"/>
            </a:endParaRPr>
          </a:p>
        </p:txBody>
      </p:sp>
      <p:sp>
        <p:nvSpPr>
          <p:cNvPr id="4" name="Rectangle 3">
            <a:extLst>
              <a:ext uri="{FF2B5EF4-FFF2-40B4-BE49-F238E27FC236}">
                <a16:creationId xmlns:a16="http://schemas.microsoft.com/office/drawing/2014/main" id="{E5CAD16B-66BC-D2D7-581C-9531AD188804}"/>
              </a:ext>
            </a:extLst>
          </p:cNvPr>
          <p:cNvSpPr/>
          <p:nvPr/>
        </p:nvSpPr>
        <p:spPr>
          <a:xfrm>
            <a:off x="152400" y="3801733"/>
            <a:ext cx="4343400" cy="14222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dirty="0">
                <a:solidFill>
                  <a:prstClr val="white"/>
                </a:solidFill>
              </a:rPr>
              <a:t>Forgiveness of sins was preached on the Day of Pentecost</a:t>
            </a:r>
          </a:p>
          <a:p>
            <a:pPr lvl="0"/>
            <a:r>
              <a:rPr kumimoji="0" lang="en-US" sz="2400" b="1" i="0" u="none" strike="noStrike" kern="1200" cap="none" spc="0" normalizeH="0" baseline="0" noProof="0" dirty="0">
                <a:ln>
                  <a:noFill/>
                </a:ln>
                <a:solidFill>
                  <a:prstClr val="white"/>
                </a:solidFill>
                <a:effectLst/>
                <a:uLnTx/>
                <a:uFillTx/>
                <a:latin typeface="Tahoma"/>
                <a:ea typeface="+mn-ea"/>
                <a:cs typeface="+mn-cs"/>
              </a:rPr>
              <a:t>Acts 2:37-38</a:t>
            </a:r>
          </a:p>
        </p:txBody>
      </p:sp>
    </p:spTree>
    <p:extLst>
      <p:ext uri="{BB962C8B-B14F-4D97-AF65-F5344CB8AC3E}">
        <p14:creationId xmlns:p14="http://schemas.microsoft.com/office/powerpoint/2010/main" val="4405571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lhouette of a person holding a telescope&#10;&#10;Description automatically generated">
            <a:extLst>
              <a:ext uri="{FF2B5EF4-FFF2-40B4-BE49-F238E27FC236}">
                <a16:creationId xmlns:a16="http://schemas.microsoft.com/office/drawing/2014/main" id="{34CEAB8A-DE6E-3131-7A65-B7AA580CD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717" y="0"/>
            <a:ext cx="12252960" cy="7658100"/>
          </a:xfrm>
          <a:prstGeom prst="rect">
            <a:avLst/>
          </a:prstGeom>
        </p:spPr>
      </p:pic>
      <p:sp>
        <p:nvSpPr>
          <p:cNvPr id="134146" name="Rectangle 2"/>
          <p:cNvSpPr>
            <a:spLocks noGrp="1" noChangeArrowheads="1"/>
          </p:cNvSpPr>
          <p:nvPr>
            <p:ph type="title"/>
          </p:nvPr>
        </p:nvSpPr>
        <p:spPr>
          <a:xfrm>
            <a:off x="-1" y="0"/>
            <a:ext cx="12249243" cy="609600"/>
          </a:xfrm>
        </p:spPr>
        <p:txBody>
          <a:bodyPr/>
          <a:lstStyle/>
          <a:p>
            <a:pPr algn="r"/>
            <a:r>
              <a:rPr lang="en-US" sz="3200" b="1" u="sng" dirty="0">
                <a:solidFill>
                  <a:schemeClr val="bg2">
                    <a:lumMod val="90000"/>
                    <a:lumOff val="10000"/>
                  </a:schemeClr>
                </a:solidFill>
                <a:cs typeface="Times New Roman" pitchFamily="18" charset="0"/>
              </a:rPr>
              <a:t>Why Do WE Have to be Baptized and He Didn’t?</a:t>
            </a:r>
          </a:p>
        </p:txBody>
      </p:sp>
      <p:sp>
        <p:nvSpPr>
          <p:cNvPr id="5" name="Footer Placeholder 3"/>
          <p:cNvSpPr>
            <a:spLocks noGrp="1"/>
          </p:cNvSpPr>
          <p:nvPr>
            <p:ph type="ftr" sz="quarter" idx="11"/>
          </p:nvPr>
        </p:nvSpPr>
        <p:spPr>
          <a:xfrm>
            <a:off x="0" y="6629400"/>
            <a:ext cx="12249242" cy="2286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Can We Be Saved Like The Thief On The Cross?</a:t>
            </a:r>
          </a:p>
        </p:txBody>
      </p:sp>
      <p:sp>
        <p:nvSpPr>
          <p:cNvPr id="134147" name="Text Box 3"/>
          <p:cNvSpPr txBox="1">
            <a:spLocks noChangeArrowheads="1"/>
          </p:cNvSpPr>
          <p:nvPr/>
        </p:nvSpPr>
        <p:spPr bwMode="auto">
          <a:xfrm>
            <a:off x="2038443" y="688945"/>
            <a:ext cx="1021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r>
              <a:rPr lang="en-US" sz="2800" dirty="0">
                <a:solidFill>
                  <a:srgbClr val="0000FF"/>
                </a:solidFill>
                <a:latin typeface="Tahoma" pitchFamily="34" charset="0"/>
              </a:rPr>
              <a:t>This side of the cross…</a:t>
            </a:r>
            <a:endParaRPr kumimoji="0" lang="en-US" sz="28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2" name="Rectangle 1">
            <a:extLst>
              <a:ext uri="{FF2B5EF4-FFF2-40B4-BE49-F238E27FC236}">
                <a16:creationId xmlns:a16="http://schemas.microsoft.com/office/drawing/2014/main" id="{21806CBC-6BE7-B8FA-D8D3-ABC0D5A1B59D}"/>
              </a:ext>
            </a:extLst>
          </p:cNvPr>
          <p:cNvSpPr/>
          <p:nvPr/>
        </p:nvSpPr>
        <p:spPr>
          <a:xfrm>
            <a:off x="2832038" y="1298545"/>
            <a:ext cx="4343400" cy="14222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dirty="0">
                <a:solidFill>
                  <a:prstClr val="white"/>
                </a:solidFill>
              </a:rPr>
              <a:t>Christian baptism is about the death, burial, and resurrection of Jesus</a:t>
            </a:r>
            <a:endParaRPr kumimoji="0" lang="en-US" sz="2400" b="1" i="0" u="none" strike="noStrike" kern="1200" cap="none" spc="0" normalizeH="0" baseline="0" noProof="0" dirty="0">
              <a:ln>
                <a:noFill/>
              </a:ln>
              <a:solidFill>
                <a:prstClr val="white"/>
              </a:solidFill>
              <a:effectLst/>
              <a:uLnTx/>
              <a:uFillTx/>
              <a:latin typeface="Tahom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ahoma"/>
                <a:ea typeface="+mn-ea"/>
                <a:cs typeface="+mn-cs"/>
              </a:rPr>
              <a:t>Romans 6:3-7</a:t>
            </a:r>
          </a:p>
        </p:txBody>
      </p:sp>
      <p:sp>
        <p:nvSpPr>
          <p:cNvPr id="4" name="Rectangle 3">
            <a:extLst>
              <a:ext uri="{FF2B5EF4-FFF2-40B4-BE49-F238E27FC236}">
                <a16:creationId xmlns:a16="http://schemas.microsoft.com/office/drawing/2014/main" id="{E5CAD16B-66BC-D2D7-581C-9531AD188804}"/>
              </a:ext>
            </a:extLst>
          </p:cNvPr>
          <p:cNvSpPr/>
          <p:nvPr/>
        </p:nvSpPr>
        <p:spPr>
          <a:xfrm>
            <a:off x="2832038" y="2870470"/>
            <a:ext cx="4343400" cy="183993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dirty="0">
                <a:solidFill>
                  <a:prstClr val="white"/>
                </a:solidFill>
              </a:rPr>
              <a:t>Forgiveness of sins proclaimed in His name to all the nations, beginning from Jerusalem </a:t>
            </a:r>
            <a:endParaRPr kumimoji="0" lang="en-US" sz="2400" b="1" i="0" u="none" strike="noStrike" kern="1200" cap="none" spc="0" normalizeH="0" baseline="0" noProof="0" dirty="0">
              <a:ln>
                <a:noFill/>
              </a:ln>
              <a:solidFill>
                <a:prstClr val="white"/>
              </a:solidFill>
              <a:effectLst/>
              <a:uLnTx/>
              <a:uFillTx/>
              <a:latin typeface="Tahom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ahoma"/>
                <a:ea typeface="+mn-ea"/>
                <a:cs typeface="+mn-cs"/>
              </a:rPr>
              <a:t>Luke 24:44-47</a:t>
            </a:r>
          </a:p>
        </p:txBody>
      </p:sp>
      <p:sp>
        <p:nvSpPr>
          <p:cNvPr id="6" name="Rectangle 5">
            <a:extLst>
              <a:ext uri="{FF2B5EF4-FFF2-40B4-BE49-F238E27FC236}">
                <a16:creationId xmlns:a16="http://schemas.microsoft.com/office/drawing/2014/main" id="{BFD75587-E5CC-5DD1-369A-C55EF26A7E5F}"/>
              </a:ext>
            </a:extLst>
          </p:cNvPr>
          <p:cNvSpPr/>
          <p:nvPr/>
        </p:nvSpPr>
        <p:spPr>
          <a:xfrm>
            <a:off x="2832038" y="4860084"/>
            <a:ext cx="4343400" cy="15986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dirty="0">
                <a:solidFill>
                  <a:prstClr val="white"/>
                </a:solidFill>
              </a:rPr>
              <a:t>Jesus commanded baptism to be saved of all disciples of all nations</a:t>
            </a:r>
          </a:p>
          <a:p>
            <a:pPr lvl="0"/>
            <a:r>
              <a:rPr lang="nl-NL" dirty="0">
                <a:solidFill>
                  <a:prstClr val="white"/>
                </a:solidFill>
              </a:rPr>
              <a:t>Mark 16:15-16</a:t>
            </a:r>
            <a:endParaRPr kumimoji="0" lang="en-US" sz="2400" b="1" i="0" u="none" strike="noStrike" kern="1200" cap="none" spc="0" normalizeH="0" baseline="0" noProof="0" dirty="0">
              <a:ln>
                <a:noFill/>
              </a:ln>
              <a:solidFill>
                <a:prstClr val="white"/>
              </a:solidFill>
              <a:effectLst/>
              <a:uLnTx/>
              <a:uFillTx/>
              <a:latin typeface="Tahoma"/>
              <a:ea typeface="+mn-ea"/>
              <a:cs typeface="+mn-cs"/>
            </a:endParaRPr>
          </a:p>
        </p:txBody>
      </p:sp>
      <p:sp>
        <p:nvSpPr>
          <p:cNvPr id="8" name="Rectangle 7">
            <a:extLst>
              <a:ext uri="{FF2B5EF4-FFF2-40B4-BE49-F238E27FC236}">
                <a16:creationId xmlns:a16="http://schemas.microsoft.com/office/drawing/2014/main" id="{6180CD7D-3196-E63E-C4A5-D9ECF0A79598}"/>
              </a:ext>
            </a:extLst>
          </p:cNvPr>
          <p:cNvSpPr/>
          <p:nvPr/>
        </p:nvSpPr>
        <p:spPr>
          <a:xfrm>
            <a:off x="7396975" y="1671208"/>
            <a:ext cx="4718825" cy="22604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dirty="0">
                <a:solidFill>
                  <a:prstClr val="white"/>
                </a:solidFill>
              </a:rPr>
              <a:t>On the Day of Pentecost in Jerusalem, the Jews were the first converts under the New Covenant</a:t>
            </a:r>
          </a:p>
          <a:p>
            <a:pPr lvl="0"/>
            <a:r>
              <a:rPr kumimoji="0" lang="en-US" sz="2400" b="1" i="0" u="none" strike="noStrike" kern="1200" cap="none" spc="0" normalizeH="0" baseline="0" noProof="0" dirty="0">
                <a:ln>
                  <a:noFill/>
                </a:ln>
                <a:solidFill>
                  <a:prstClr val="white"/>
                </a:solidFill>
                <a:effectLst/>
                <a:uLnTx/>
                <a:uFillTx/>
                <a:latin typeface="Tahoma"/>
                <a:ea typeface="+mn-ea"/>
                <a:cs typeface="+mn-cs"/>
              </a:rPr>
              <a:t>Acts 2:37-38, 41</a:t>
            </a:r>
          </a:p>
        </p:txBody>
      </p:sp>
      <p:sp>
        <p:nvSpPr>
          <p:cNvPr id="9" name="Rectangle 8">
            <a:extLst>
              <a:ext uri="{FF2B5EF4-FFF2-40B4-BE49-F238E27FC236}">
                <a16:creationId xmlns:a16="http://schemas.microsoft.com/office/drawing/2014/main" id="{92976E9A-D2F6-CE16-F4A4-F78DCA242550}"/>
              </a:ext>
            </a:extLst>
          </p:cNvPr>
          <p:cNvSpPr/>
          <p:nvPr/>
        </p:nvSpPr>
        <p:spPr>
          <a:xfrm>
            <a:off x="7404409" y="4498392"/>
            <a:ext cx="4718825" cy="16353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dirty="0">
                <a:solidFill>
                  <a:prstClr val="white"/>
                </a:solidFill>
              </a:rPr>
              <a:t>We live under a better covenant with better promises </a:t>
            </a:r>
          </a:p>
          <a:p>
            <a:pPr lvl="0"/>
            <a:r>
              <a:rPr lang="en-US" dirty="0">
                <a:solidFill>
                  <a:prstClr val="white"/>
                </a:solidFill>
              </a:rPr>
              <a:t>Hebrews 8:6; 9:15-17</a:t>
            </a:r>
            <a:endParaRPr kumimoji="0" lang="en-US" sz="2400" b="1" i="0" u="none" strike="noStrike" kern="1200" cap="none" spc="0" normalizeH="0" baseline="0" noProof="0" dirty="0">
              <a:ln>
                <a:noFill/>
              </a:ln>
              <a:solidFill>
                <a:prstClr val="white"/>
              </a:solidFill>
              <a:effectLst/>
              <a:uLnTx/>
              <a:uFillTx/>
              <a:latin typeface="Tahoma"/>
              <a:ea typeface="+mn-ea"/>
              <a:cs typeface="+mn-cs"/>
            </a:endParaRPr>
          </a:p>
        </p:txBody>
      </p:sp>
    </p:spTree>
    <p:extLst>
      <p:ext uri="{BB962C8B-B14F-4D97-AF65-F5344CB8AC3E}">
        <p14:creationId xmlns:p14="http://schemas.microsoft.com/office/powerpoint/2010/main" val="7915385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4147"/>
                                        </p:tgtEl>
                                        <p:attrNameLst>
                                          <p:attrName>style.visibility</p:attrName>
                                        </p:attrNameLst>
                                      </p:cBhvr>
                                      <p:to>
                                        <p:strVal val="visible"/>
                                      </p:to>
                                    </p:set>
                                    <p:animEffect transition="in" filter="barn(inVertical)">
                                      <p:cBhvr>
                                        <p:cTn id="7" dur="500"/>
                                        <p:tgtEl>
                                          <p:spTgt spid="13414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P spid="2" grpId="0" animBg="1"/>
      <p:bldP spid="4" grpId="0" animBg="1"/>
      <p:bldP spid="6"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lhouette of a person holding a telescope&#10;&#10;Description automatically generated">
            <a:extLst>
              <a:ext uri="{FF2B5EF4-FFF2-40B4-BE49-F238E27FC236}">
                <a16:creationId xmlns:a16="http://schemas.microsoft.com/office/drawing/2014/main" id="{34CEAB8A-DE6E-3131-7A65-B7AA580CD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717" y="0"/>
            <a:ext cx="12252960" cy="7658100"/>
          </a:xfrm>
          <a:prstGeom prst="rect">
            <a:avLst/>
          </a:prstGeom>
        </p:spPr>
      </p:pic>
      <p:sp>
        <p:nvSpPr>
          <p:cNvPr id="134146" name="Rectangle 2"/>
          <p:cNvSpPr>
            <a:spLocks noGrp="1" noChangeArrowheads="1"/>
          </p:cNvSpPr>
          <p:nvPr>
            <p:ph type="title"/>
          </p:nvPr>
        </p:nvSpPr>
        <p:spPr>
          <a:xfrm>
            <a:off x="-1" y="0"/>
            <a:ext cx="12249243" cy="609600"/>
          </a:xfrm>
        </p:spPr>
        <p:txBody>
          <a:bodyPr/>
          <a:lstStyle/>
          <a:p>
            <a:pPr algn="r"/>
            <a:r>
              <a:rPr lang="en-US" sz="3200" b="1" u="sng" dirty="0">
                <a:solidFill>
                  <a:schemeClr val="bg2">
                    <a:lumMod val="90000"/>
                    <a:lumOff val="10000"/>
                  </a:schemeClr>
                </a:solidFill>
                <a:cs typeface="Times New Roman" pitchFamily="18" charset="0"/>
              </a:rPr>
              <a:t>Why Do WE Have to be Baptized and He Didn’t?</a:t>
            </a:r>
          </a:p>
        </p:txBody>
      </p:sp>
      <p:sp>
        <p:nvSpPr>
          <p:cNvPr id="5" name="Footer Placeholder 3"/>
          <p:cNvSpPr>
            <a:spLocks noGrp="1"/>
          </p:cNvSpPr>
          <p:nvPr>
            <p:ph type="ftr" sz="quarter" idx="11"/>
          </p:nvPr>
        </p:nvSpPr>
        <p:spPr>
          <a:xfrm>
            <a:off x="0" y="6629400"/>
            <a:ext cx="12249242" cy="2286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Can We Be Saved Like The Thief On The Cross?</a:t>
            </a:r>
          </a:p>
        </p:txBody>
      </p:sp>
      <p:sp>
        <p:nvSpPr>
          <p:cNvPr id="134147" name="Text Box 3"/>
          <p:cNvSpPr txBox="1">
            <a:spLocks noChangeArrowheads="1"/>
          </p:cNvSpPr>
          <p:nvPr/>
        </p:nvSpPr>
        <p:spPr bwMode="auto">
          <a:xfrm>
            <a:off x="2811966" y="1182231"/>
            <a:ext cx="939439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r>
              <a:rPr lang="en-US" sz="2800" dirty="0">
                <a:solidFill>
                  <a:srgbClr val="0000FF"/>
                </a:solidFill>
                <a:latin typeface="Tahoma" pitchFamily="34" charset="0"/>
              </a:rPr>
              <a:t>Salvation today is gloriously different than it was for the thief on the cross, because salvation today is based on a more complete picture of what God has done for mankind and it is part of a new and better covenant with God (Hebrews 7:22).</a:t>
            </a:r>
            <a:endParaRPr kumimoji="0" lang="en-US" sz="28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2" name="Text Box 10">
            <a:extLst>
              <a:ext uri="{FF2B5EF4-FFF2-40B4-BE49-F238E27FC236}">
                <a16:creationId xmlns:a16="http://schemas.microsoft.com/office/drawing/2014/main" id="{0ED94005-55FF-97FA-6D50-B26305823888}"/>
              </a:ext>
            </a:extLst>
          </p:cNvPr>
          <p:cNvSpPr txBox="1">
            <a:spLocks noChangeArrowheads="1"/>
          </p:cNvSpPr>
          <p:nvPr/>
        </p:nvSpPr>
        <p:spPr bwMode="auto">
          <a:xfrm>
            <a:off x="2811966" y="4929142"/>
            <a:ext cx="9325625" cy="954107"/>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r>
              <a:rPr lang="en-US" sz="2800" dirty="0">
                <a:solidFill>
                  <a:prstClr val="white"/>
                </a:solidFill>
                <a:latin typeface="Tahoma" pitchFamily="34" charset="0"/>
              </a:rPr>
              <a:t>If you want to enter into this new and better covenant, you must be baptized!</a:t>
            </a:r>
            <a:endParaRPr kumimoji="0" lang="en-US" sz="2800" b="1" i="0" u="none" strike="noStrike" kern="1200" cap="none" spc="0" normalizeH="0" baseline="0" noProof="0" dirty="0">
              <a:ln>
                <a:noFill/>
              </a:ln>
              <a:solidFill>
                <a:prstClr val="white"/>
              </a:solidFill>
              <a:effectLst/>
              <a:uLnTx/>
              <a:uFillTx/>
              <a:latin typeface="Tahoma" pitchFamily="34" charset="0"/>
              <a:ea typeface="+mn-ea"/>
              <a:cs typeface="+mn-cs"/>
            </a:endParaRPr>
          </a:p>
        </p:txBody>
      </p:sp>
    </p:spTree>
    <p:extLst>
      <p:ext uri="{BB962C8B-B14F-4D97-AF65-F5344CB8AC3E}">
        <p14:creationId xmlns:p14="http://schemas.microsoft.com/office/powerpoint/2010/main" val="3108543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4147"/>
                                        </p:tgtEl>
                                        <p:attrNameLst>
                                          <p:attrName>style.visibility</p:attrName>
                                        </p:attrNameLst>
                                      </p:cBhvr>
                                      <p:to>
                                        <p:strVal val="visible"/>
                                      </p:to>
                                    </p:set>
                                    <p:animEffect transition="in" filter="barn(inVertical)">
                                      <p:cBhvr>
                                        <p:cTn id="7" dur="500"/>
                                        <p:tgtEl>
                                          <p:spTgt spid="13414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lhouette of a person holding a telescope&#10;&#10;Description automatically generated">
            <a:extLst>
              <a:ext uri="{FF2B5EF4-FFF2-40B4-BE49-F238E27FC236}">
                <a16:creationId xmlns:a16="http://schemas.microsoft.com/office/drawing/2014/main" id="{34CEAB8A-DE6E-3131-7A65-B7AA580CD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7" y="0"/>
            <a:ext cx="12252960" cy="7658100"/>
          </a:xfrm>
          <a:prstGeom prst="rect">
            <a:avLst/>
          </a:prstGeom>
        </p:spPr>
      </p:pic>
      <p:sp>
        <p:nvSpPr>
          <p:cNvPr id="134146" name="Rectangle 2"/>
          <p:cNvSpPr>
            <a:spLocks noGrp="1" noChangeArrowheads="1"/>
          </p:cNvSpPr>
          <p:nvPr>
            <p:ph type="title"/>
          </p:nvPr>
        </p:nvSpPr>
        <p:spPr>
          <a:xfrm>
            <a:off x="-1" y="0"/>
            <a:ext cx="12249243" cy="609600"/>
          </a:xfrm>
        </p:spPr>
        <p:txBody>
          <a:bodyPr/>
          <a:lstStyle/>
          <a:p>
            <a:pPr algn="r"/>
            <a:r>
              <a:rPr lang="en-US" sz="3200" b="1" u="sng" dirty="0">
                <a:solidFill>
                  <a:schemeClr val="bg2">
                    <a:lumMod val="90000"/>
                    <a:lumOff val="10000"/>
                  </a:schemeClr>
                </a:solidFill>
                <a:cs typeface="Times New Roman" pitchFamily="18" charset="0"/>
              </a:rPr>
              <a:t>Crucified with Christ </a:t>
            </a:r>
          </a:p>
        </p:txBody>
      </p:sp>
      <p:sp>
        <p:nvSpPr>
          <p:cNvPr id="5" name="Footer Placeholder 3"/>
          <p:cNvSpPr>
            <a:spLocks noGrp="1"/>
          </p:cNvSpPr>
          <p:nvPr>
            <p:ph type="ftr" sz="quarter" idx="11"/>
          </p:nvPr>
        </p:nvSpPr>
        <p:spPr>
          <a:xfrm>
            <a:off x="0" y="6629400"/>
            <a:ext cx="12249242" cy="2286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Can We Be Saved Like The Thief On The Cross?</a:t>
            </a:r>
          </a:p>
        </p:txBody>
      </p:sp>
      <p:sp>
        <p:nvSpPr>
          <p:cNvPr id="134147" name="Text Box 3"/>
          <p:cNvSpPr txBox="1">
            <a:spLocks noChangeArrowheads="1"/>
          </p:cNvSpPr>
          <p:nvPr/>
        </p:nvSpPr>
        <p:spPr bwMode="auto">
          <a:xfrm>
            <a:off x="-3717" y="1429840"/>
            <a:ext cx="10210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r>
              <a:rPr lang="en-US" sz="2800" dirty="0">
                <a:solidFill>
                  <a:srgbClr val="0000FF"/>
                </a:solidFill>
                <a:latin typeface="Tahoma" pitchFamily="34" charset="0"/>
              </a:rPr>
              <a:t>Another similarity we share with the thief on the cross is that we must be crucified with Jesus!</a:t>
            </a:r>
            <a:endParaRPr kumimoji="0" lang="en-US" sz="28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134158" name="Text Box 14"/>
          <p:cNvSpPr txBox="1">
            <a:spLocks noChangeArrowheads="1"/>
          </p:cNvSpPr>
          <p:nvPr/>
        </p:nvSpPr>
        <p:spPr bwMode="auto">
          <a:xfrm>
            <a:off x="7434" y="2564190"/>
            <a:ext cx="975731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eaLnBrk="0" hangingPunct="0">
              <a:buClr>
                <a:srgbClr val="BC451B"/>
              </a:buClr>
              <a:buSzPct val="115000"/>
              <a:buFont typeface="Wingdings" pitchFamily="2" charset="2"/>
              <a:buChar char="Ø"/>
            </a:pPr>
            <a:r>
              <a:rPr lang="en-US" sz="3200" b="0" dirty="0">
                <a:solidFill>
                  <a:prstClr val="black"/>
                </a:solidFill>
                <a:latin typeface="Tahoma" pitchFamily="34" charset="0"/>
              </a:rPr>
              <a:t>The thief was physically crucified with Jesus, an event that cannot be repeated.</a:t>
            </a:r>
          </a:p>
          <a:p>
            <a:pPr lvl="0" eaLnBrk="0" hangingPunct="0">
              <a:buClr>
                <a:srgbClr val="BC451B"/>
              </a:buClr>
              <a:buSzPct val="115000"/>
              <a:buFont typeface="Wingdings" pitchFamily="2" charset="2"/>
              <a:buChar char="Ø"/>
            </a:pPr>
            <a:r>
              <a:rPr lang="en-US" sz="3200" b="0" dirty="0">
                <a:solidFill>
                  <a:prstClr val="black"/>
                </a:solidFill>
                <a:latin typeface="Tahoma" pitchFamily="34" charset="0"/>
              </a:rPr>
              <a:t>Saints are to be spiritually crucified with Jesus!</a:t>
            </a:r>
            <a:r>
              <a:rPr kumimoji="0" lang="en-US" sz="32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 </a:t>
            </a:r>
          </a:p>
        </p:txBody>
      </p:sp>
    </p:spTree>
    <p:extLst>
      <p:ext uri="{BB962C8B-B14F-4D97-AF65-F5344CB8AC3E}">
        <p14:creationId xmlns:p14="http://schemas.microsoft.com/office/powerpoint/2010/main" val="24425226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4147"/>
                                        </p:tgtEl>
                                        <p:attrNameLst>
                                          <p:attrName>style.visibility</p:attrName>
                                        </p:attrNameLst>
                                      </p:cBhvr>
                                      <p:to>
                                        <p:strVal val="visible"/>
                                      </p:to>
                                    </p:set>
                                    <p:animEffect transition="in" filter="barn(inVertical)">
                                      <p:cBhvr>
                                        <p:cTn id="7" dur="500"/>
                                        <p:tgtEl>
                                          <p:spTgt spid="1341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4158">
                                            <p:txEl>
                                              <p:pRg st="0" end="0"/>
                                            </p:txEl>
                                          </p:spTgt>
                                        </p:tgtEl>
                                        <p:attrNameLst>
                                          <p:attrName>style.visibility</p:attrName>
                                        </p:attrNameLst>
                                      </p:cBhvr>
                                      <p:to>
                                        <p:strVal val="visible"/>
                                      </p:to>
                                    </p:set>
                                    <p:animEffect transition="in" filter="wipe(left)">
                                      <p:cBhvr>
                                        <p:cTn id="11" dur="500"/>
                                        <p:tgtEl>
                                          <p:spTgt spid="134158">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4158">
                                            <p:txEl>
                                              <p:pRg st="1" end="1"/>
                                            </p:txEl>
                                          </p:spTgt>
                                        </p:tgtEl>
                                        <p:attrNameLst>
                                          <p:attrName>style.visibility</p:attrName>
                                        </p:attrNameLst>
                                      </p:cBhvr>
                                      <p:to>
                                        <p:strVal val="visible"/>
                                      </p:to>
                                    </p:set>
                                    <p:animEffect transition="in" filter="wipe(left)">
                                      <p:cBhvr>
                                        <p:cTn id="15" dur="500"/>
                                        <p:tgtEl>
                                          <p:spTgt spid="134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lhouette of a person holding a telescope&#10;&#10;Description automatically generated">
            <a:extLst>
              <a:ext uri="{FF2B5EF4-FFF2-40B4-BE49-F238E27FC236}">
                <a16:creationId xmlns:a16="http://schemas.microsoft.com/office/drawing/2014/main" id="{34CEAB8A-DE6E-3131-7A65-B7AA580CD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717" y="0"/>
            <a:ext cx="12252960" cy="7658100"/>
          </a:xfrm>
          <a:prstGeom prst="rect">
            <a:avLst/>
          </a:prstGeom>
        </p:spPr>
      </p:pic>
      <p:sp>
        <p:nvSpPr>
          <p:cNvPr id="134146" name="Rectangle 2"/>
          <p:cNvSpPr>
            <a:spLocks noGrp="1" noChangeArrowheads="1"/>
          </p:cNvSpPr>
          <p:nvPr>
            <p:ph type="title"/>
          </p:nvPr>
        </p:nvSpPr>
        <p:spPr>
          <a:xfrm>
            <a:off x="-1" y="0"/>
            <a:ext cx="12249243" cy="609600"/>
          </a:xfrm>
        </p:spPr>
        <p:txBody>
          <a:bodyPr/>
          <a:lstStyle/>
          <a:p>
            <a:pPr algn="r"/>
            <a:r>
              <a:rPr lang="en-US" sz="3200" b="1" u="sng" dirty="0">
                <a:solidFill>
                  <a:schemeClr val="bg2">
                    <a:lumMod val="90000"/>
                    <a:lumOff val="10000"/>
                  </a:schemeClr>
                </a:solidFill>
                <a:cs typeface="Times New Roman" pitchFamily="18" charset="0"/>
              </a:rPr>
              <a:t>Crucified with Christ </a:t>
            </a:r>
          </a:p>
        </p:txBody>
      </p:sp>
      <p:sp>
        <p:nvSpPr>
          <p:cNvPr id="5" name="Footer Placeholder 3"/>
          <p:cNvSpPr>
            <a:spLocks noGrp="1"/>
          </p:cNvSpPr>
          <p:nvPr>
            <p:ph type="ftr" sz="quarter" idx="11"/>
          </p:nvPr>
        </p:nvSpPr>
        <p:spPr>
          <a:xfrm>
            <a:off x="0" y="6629400"/>
            <a:ext cx="12249242" cy="2286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Can We Be Saved Like The Thief On The Cross?</a:t>
            </a:r>
          </a:p>
        </p:txBody>
      </p:sp>
      <p:sp>
        <p:nvSpPr>
          <p:cNvPr id="134147" name="Text Box 3"/>
          <p:cNvSpPr txBox="1">
            <a:spLocks noChangeArrowheads="1"/>
          </p:cNvSpPr>
          <p:nvPr/>
        </p:nvSpPr>
        <p:spPr bwMode="auto">
          <a:xfrm>
            <a:off x="2209800" y="893812"/>
            <a:ext cx="10210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r>
              <a:rPr lang="en-US" sz="2800" dirty="0">
                <a:solidFill>
                  <a:srgbClr val="0000FF"/>
                </a:solidFill>
                <a:latin typeface="Tahoma" pitchFamily="34" charset="0"/>
              </a:rPr>
              <a:t>Baptism, in a way, is being saved exactly like the thief on the cross; Not that he was baptized, but that we, too, must be crucified with Christ:</a:t>
            </a:r>
            <a:endParaRPr kumimoji="0" lang="en-US" sz="28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134158" name="Text Box 14"/>
          <p:cNvSpPr txBox="1">
            <a:spLocks noChangeArrowheads="1"/>
          </p:cNvSpPr>
          <p:nvPr/>
        </p:nvSpPr>
        <p:spPr bwMode="auto">
          <a:xfrm>
            <a:off x="2761972" y="2305556"/>
            <a:ext cx="948727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eaLnBrk="0" hangingPunct="0">
              <a:buClr>
                <a:srgbClr val="BC451B"/>
              </a:buClr>
              <a:buSzPct val="115000"/>
              <a:buFont typeface="Wingdings" pitchFamily="2" charset="2"/>
              <a:buChar char="Ø"/>
            </a:pPr>
            <a:r>
              <a:rPr lang="en-US" sz="3200" b="0" dirty="0">
                <a:solidFill>
                  <a:prstClr val="black"/>
                </a:solidFill>
                <a:latin typeface="Tahoma" pitchFamily="34" charset="0"/>
              </a:rPr>
              <a:t>Galatians 2:20: I have been crucified with Christ. </a:t>
            </a:r>
            <a:endParaRPr kumimoji="0" lang="en-US" sz="32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a:p>
            <a:pPr lvl="0" eaLnBrk="0" hangingPunct="0">
              <a:buClr>
                <a:srgbClr val="BC451B"/>
              </a:buClr>
              <a:buSzPct val="115000"/>
              <a:buFont typeface="Wingdings" pitchFamily="2" charset="2"/>
              <a:buChar char="Ø"/>
            </a:pPr>
            <a:r>
              <a:rPr lang="en-US" sz="3200" b="0" dirty="0">
                <a:solidFill>
                  <a:prstClr val="black"/>
                </a:solidFill>
                <a:latin typeface="Tahoma" pitchFamily="34" charset="0"/>
              </a:rPr>
              <a:t>Galatians 5:24: And those who belong to Christ Jesus have crucified the flesh with its passions and desires. </a:t>
            </a:r>
            <a:endParaRPr kumimoji="0" lang="en-US" sz="32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
        <p:nvSpPr>
          <p:cNvPr id="4" name="Text Box 50">
            <a:extLst>
              <a:ext uri="{FF2B5EF4-FFF2-40B4-BE49-F238E27FC236}">
                <a16:creationId xmlns:a16="http://schemas.microsoft.com/office/drawing/2014/main" id="{D6459D62-C1AA-4F83-E6E4-075A5E5B1433}"/>
              </a:ext>
            </a:extLst>
          </p:cNvPr>
          <p:cNvSpPr txBox="1">
            <a:spLocks noChangeArrowheads="1"/>
          </p:cNvSpPr>
          <p:nvPr/>
        </p:nvSpPr>
        <p:spPr bwMode="auto">
          <a:xfrm>
            <a:off x="3580302" y="4913754"/>
            <a:ext cx="7850609" cy="584775"/>
          </a:xfrm>
          <a:prstGeom prst="rect">
            <a:avLst/>
          </a:prstGeom>
          <a:solidFill>
            <a:srgbClr val="FF99FF"/>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buClr>
                <a:schemeClr val="accent1"/>
              </a:buClr>
              <a:buSzPct val="115000"/>
            </a:pPr>
            <a:r>
              <a:rPr lang="en-US" sz="3200" dirty="0">
                <a:solidFill>
                  <a:srgbClr val="FF0000"/>
                </a:solidFill>
                <a:latin typeface="Tahoma" pitchFamily="34" charset="0"/>
              </a:rPr>
              <a:t>How can we be crucified with Christ! </a:t>
            </a:r>
          </a:p>
        </p:txBody>
      </p:sp>
    </p:spTree>
    <p:extLst>
      <p:ext uri="{BB962C8B-B14F-4D97-AF65-F5344CB8AC3E}">
        <p14:creationId xmlns:p14="http://schemas.microsoft.com/office/powerpoint/2010/main" val="29259423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4147"/>
                                        </p:tgtEl>
                                        <p:attrNameLst>
                                          <p:attrName>style.visibility</p:attrName>
                                        </p:attrNameLst>
                                      </p:cBhvr>
                                      <p:to>
                                        <p:strVal val="visible"/>
                                      </p:to>
                                    </p:set>
                                    <p:animEffect transition="in" filter="barn(inVertical)">
                                      <p:cBhvr>
                                        <p:cTn id="7" dur="500"/>
                                        <p:tgtEl>
                                          <p:spTgt spid="1341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4158">
                                            <p:txEl>
                                              <p:pRg st="0" end="0"/>
                                            </p:txEl>
                                          </p:spTgt>
                                        </p:tgtEl>
                                        <p:attrNameLst>
                                          <p:attrName>style.visibility</p:attrName>
                                        </p:attrNameLst>
                                      </p:cBhvr>
                                      <p:to>
                                        <p:strVal val="visible"/>
                                      </p:to>
                                    </p:set>
                                    <p:animEffect transition="in" filter="wipe(left)">
                                      <p:cBhvr>
                                        <p:cTn id="11" dur="500"/>
                                        <p:tgtEl>
                                          <p:spTgt spid="134158">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4158">
                                            <p:txEl>
                                              <p:pRg st="1" end="1"/>
                                            </p:txEl>
                                          </p:spTgt>
                                        </p:tgtEl>
                                        <p:attrNameLst>
                                          <p:attrName>style.visibility</p:attrName>
                                        </p:attrNameLst>
                                      </p:cBhvr>
                                      <p:to>
                                        <p:strVal val="visible"/>
                                      </p:to>
                                    </p:set>
                                    <p:animEffect transition="in" filter="wipe(left)">
                                      <p:cBhvr>
                                        <p:cTn id="15" dur="500"/>
                                        <p:tgtEl>
                                          <p:spTgt spid="13415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1554145" y="0"/>
            <a:ext cx="9144000" cy="304800"/>
          </a:xfrm>
        </p:spPr>
        <p:txBody>
          <a:bodyPr/>
          <a:lstStyle/>
          <a:p>
            <a:pPr algn="ctr">
              <a:defRPr/>
            </a:pPr>
            <a:r>
              <a:rPr lang="en-US" sz="2800" u="sng" dirty="0">
                <a:solidFill>
                  <a:srgbClr val="0000FF"/>
                </a:solidFill>
                <a:latin typeface="+mn-lt"/>
                <a:cs typeface="Times New Roman" pitchFamily="18" charset="0"/>
              </a:rPr>
              <a:t>Crucified with Christ </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5073" y="1371600"/>
            <a:ext cx="12222145" cy="4832092"/>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692150" marR="0" lvl="0" indent="-69215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  Or do you not know that all of us who have been baptized into Christ Jesus have been baptized into His death? </a:t>
            </a:r>
          </a:p>
          <a:p>
            <a:pPr marL="692150" marR="0" lvl="0" indent="-69215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  Therefore we have been buried with Him through baptism into death, so that as Christ was raised from the dead through the glory of the Father, so we too might walk in newness of life. </a:t>
            </a:r>
          </a:p>
          <a:p>
            <a:pPr marL="692150" marR="0" lvl="0" indent="-69215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5.  For if we have become united with Him in the likeness of His death, certainly we shall also be in the likeness of His resurrection, </a:t>
            </a:r>
          </a:p>
          <a:p>
            <a:pPr marL="692150" marR="0" lvl="0" indent="-69215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6.  knowing this, that our old self was crucified with Him, in order that our body of sin might be done away with, so that we would no longer be slaves to sin; </a:t>
            </a:r>
          </a:p>
          <a:p>
            <a:pPr marL="692150" marR="0" lvl="0" indent="-69215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7.  for he who has died is freed from sin.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Romans 6:3-7</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0" y="6548438"/>
            <a:ext cx="12192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Can We Be Saved Like The Thief On The Cross?</a:t>
            </a:r>
          </a:p>
        </p:txBody>
      </p:sp>
    </p:spTree>
    <p:extLst>
      <p:ext uri="{BB962C8B-B14F-4D97-AF65-F5344CB8AC3E}">
        <p14:creationId xmlns:p14="http://schemas.microsoft.com/office/powerpoint/2010/main" val="30687985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lhouette of a person holding a telescope&#10;&#10;Description automatically generated">
            <a:extLst>
              <a:ext uri="{FF2B5EF4-FFF2-40B4-BE49-F238E27FC236}">
                <a16:creationId xmlns:a16="http://schemas.microsoft.com/office/drawing/2014/main" id="{34CEAB8A-DE6E-3131-7A65-B7AA580CD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717" y="0"/>
            <a:ext cx="12252960" cy="7658100"/>
          </a:xfrm>
          <a:prstGeom prst="rect">
            <a:avLst/>
          </a:prstGeom>
        </p:spPr>
      </p:pic>
      <p:sp>
        <p:nvSpPr>
          <p:cNvPr id="134146" name="Rectangle 2"/>
          <p:cNvSpPr>
            <a:spLocks noGrp="1" noChangeArrowheads="1"/>
          </p:cNvSpPr>
          <p:nvPr>
            <p:ph type="title"/>
          </p:nvPr>
        </p:nvSpPr>
        <p:spPr>
          <a:xfrm>
            <a:off x="-1" y="0"/>
            <a:ext cx="12249243" cy="609600"/>
          </a:xfrm>
        </p:spPr>
        <p:txBody>
          <a:bodyPr/>
          <a:lstStyle/>
          <a:p>
            <a:pPr algn="r"/>
            <a:r>
              <a:rPr lang="en-US" sz="3200" b="1" u="sng" dirty="0">
                <a:solidFill>
                  <a:schemeClr val="bg2">
                    <a:lumMod val="90000"/>
                    <a:lumOff val="10000"/>
                  </a:schemeClr>
                </a:solidFill>
                <a:cs typeface="Times New Roman" pitchFamily="18" charset="0"/>
              </a:rPr>
              <a:t>Crucified with Christ </a:t>
            </a:r>
          </a:p>
        </p:txBody>
      </p:sp>
      <p:sp>
        <p:nvSpPr>
          <p:cNvPr id="5" name="Footer Placeholder 3"/>
          <p:cNvSpPr>
            <a:spLocks noGrp="1"/>
          </p:cNvSpPr>
          <p:nvPr>
            <p:ph type="ftr" sz="quarter" idx="11"/>
          </p:nvPr>
        </p:nvSpPr>
        <p:spPr>
          <a:xfrm>
            <a:off x="0" y="6629400"/>
            <a:ext cx="12249242" cy="2286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Can We Be Saved Like The Thief On The Cross?</a:t>
            </a:r>
          </a:p>
        </p:txBody>
      </p:sp>
      <p:sp>
        <p:nvSpPr>
          <p:cNvPr id="134147" name="Text Box 3"/>
          <p:cNvSpPr txBox="1">
            <a:spLocks noChangeArrowheads="1"/>
          </p:cNvSpPr>
          <p:nvPr/>
        </p:nvSpPr>
        <p:spPr bwMode="auto">
          <a:xfrm>
            <a:off x="2209800" y="893812"/>
            <a:ext cx="49269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r>
              <a:rPr lang="en-US" sz="2800" dirty="0">
                <a:solidFill>
                  <a:srgbClr val="0000FF"/>
                </a:solidFill>
                <a:latin typeface="Tahoma" pitchFamily="34" charset="0"/>
              </a:rPr>
              <a:t>When we decide to follow Jesus, we crucify our old self</a:t>
            </a:r>
            <a:endParaRPr kumimoji="0" lang="en-US" sz="28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pic>
        <p:nvPicPr>
          <p:cNvPr id="6" name="Picture 5" descr="A diagram of a person and a cross&#10;&#10;Description automatically generated">
            <a:extLst>
              <a:ext uri="{FF2B5EF4-FFF2-40B4-BE49-F238E27FC236}">
                <a16:creationId xmlns:a16="http://schemas.microsoft.com/office/drawing/2014/main" id="{75B40715-2B04-E1E0-B66B-17A0F14680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799" y="843740"/>
            <a:ext cx="5112463" cy="6204759"/>
          </a:xfrm>
          <a:prstGeom prst="rect">
            <a:avLst/>
          </a:prstGeom>
        </p:spPr>
      </p:pic>
      <p:sp>
        <p:nvSpPr>
          <p:cNvPr id="7" name="Text Box 3">
            <a:extLst>
              <a:ext uri="{FF2B5EF4-FFF2-40B4-BE49-F238E27FC236}">
                <a16:creationId xmlns:a16="http://schemas.microsoft.com/office/drawing/2014/main" id="{C499B22A-07D4-D39A-E0CF-35FEE991B0A3}"/>
              </a:ext>
            </a:extLst>
          </p:cNvPr>
          <p:cNvSpPr txBox="1">
            <a:spLocks noChangeArrowheads="1"/>
          </p:cNvSpPr>
          <p:nvPr/>
        </p:nvSpPr>
        <p:spPr bwMode="auto">
          <a:xfrm>
            <a:off x="2235819" y="2927002"/>
            <a:ext cx="49269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r>
              <a:rPr lang="en-US" sz="2800" dirty="0">
                <a:solidFill>
                  <a:srgbClr val="0000FF"/>
                </a:solidFill>
                <a:latin typeface="Tahoma" pitchFamily="34" charset="0"/>
              </a:rPr>
              <a:t>We are crucified together with Jesus like the thief on the cross!</a:t>
            </a:r>
            <a:endParaRPr kumimoji="0" lang="en-US" sz="28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8" name="Text Box 10">
            <a:extLst>
              <a:ext uri="{FF2B5EF4-FFF2-40B4-BE49-F238E27FC236}">
                <a16:creationId xmlns:a16="http://schemas.microsoft.com/office/drawing/2014/main" id="{2036362E-768C-E7BB-7740-CBDEAB92C5EF}"/>
              </a:ext>
            </a:extLst>
          </p:cNvPr>
          <p:cNvSpPr txBox="1">
            <a:spLocks noChangeArrowheads="1"/>
          </p:cNvSpPr>
          <p:nvPr/>
        </p:nvSpPr>
        <p:spPr bwMode="auto">
          <a:xfrm>
            <a:off x="152401" y="4790551"/>
            <a:ext cx="6858000" cy="1384995"/>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r>
              <a:rPr lang="en-US" sz="2800" dirty="0">
                <a:solidFill>
                  <a:prstClr val="white"/>
                </a:solidFill>
                <a:latin typeface="Tahoma" pitchFamily="34" charset="0"/>
              </a:rPr>
              <a:t>Baptism is now required as an act of obedient faith for salvation! </a:t>
            </a:r>
          </a:p>
          <a:p>
            <a:pPr marL="0" lvl="0" indent="0" algn="ctr"/>
            <a:r>
              <a:rPr lang="en-US" sz="2800" dirty="0">
                <a:solidFill>
                  <a:prstClr val="white"/>
                </a:solidFill>
                <a:latin typeface="Tahoma" pitchFamily="34" charset="0"/>
              </a:rPr>
              <a:t>(I Peter 3:21)</a:t>
            </a:r>
            <a:endParaRPr kumimoji="0" lang="en-US" sz="2800" b="1" i="0" u="none" strike="noStrike" kern="1200" cap="none" spc="0" normalizeH="0" baseline="0" noProof="0" dirty="0">
              <a:ln>
                <a:noFill/>
              </a:ln>
              <a:solidFill>
                <a:prstClr val="white"/>
              </a:solidFill>
              <a:effectLst/>
              <a:uLnTx/>
              <a:uFillTx/>
              <a:latin typeface="Tahoma" pitchFamily="34" charset="0"/>
              <a:ea typeface="+mn-ea"/>
              <a:cs typeface="+mn-cs"/>
            </a:endParaRPr>
          </a:p>
        </p:txBody>
      </p:sp>
    </p:spTree>
    <p:extLst>
      <p:ext uri="{BB962C8B-B14F-4D97-AF65-F5344CB8AC3E}">
        <p14:creationId xmlns:p14="http://schemas.microsoft.com/office/powerpoint/2010/main" val="2190607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4147"/>
                                        </p:tgtEl>
                                        <p:attrNameLst>
                                          <p:attrName>style.visibility</p:attrName>
                                        </p:attrNameLst>
                                      </p:cBhvr>
                                      <p:to>
                                        <p:strVal val="visible"/>
                                      </p:to>
                                    </p:set>
                                    <p:animEffect transition="in" filter="barn(inVertical)">
                                      <p:cBhvr>
                                        <p:cTn id="7" dur="500"/>
                                        <p:tgtEl>
                                          <p:spTgt spid="13414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P spid="7"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lhouette of a person holding a telescope&#10;&#10;Description automatically generated">
            <a:extLst>
              <a:ext uri="{FF2B5EF4-FFF2-40B4-BE49-F238E27FC236}">
                <a16:creationId xmlns:a16="http://schemas.microsoft.com/office/drawing/2014/main" id="{34CEAB8A-DE6E-3131-7A65-B7AA580CD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7" y="0"/>
            <a:ext cx="12252960" cy="7658100"/>
          </a:xfrm>
          <a:prstGeom prst="rect">
            <a:avLst/>
          </a:prstGeom>
        </p:spPr>
      </p:pic>
      <p:sp>
        <p:nvSpPr>
          <p:cNvPr id="134146" name="Rectangle 2"/>
          <p:cNvSpPr>
            <a:spLocks noGrp="1" noChangeArrowheads="1"/>
          </p:cNvSpPr>
          <p:nvPr>
            <p:ph type="title"/>
          </p:nvPr>
        </p:nvSpPr>
        <p:spPr>
          <a:xfrm>
            <a:off x="-1" y="0"/>
            <a:ext cx="12249243" cy="609600"/>
          </a:xfrm>
        </p:spPr>
        <p:txBody>
          <a:bodyPr/>
          <a:lstStyle/>
          <a:p>
            <a:pPr algn="r"/>
            <a:r>
              <a:rPr lang="en-US" sz="3200" b="1" u="sng" dirty="0">
                <a:solidFill>
                  <a:schemeClr val="bg2">
                    <a:lumMod val="90000"/>
                    <a:lumOff val="10000"/>
                  </a:schemeClr>
                </a:solidFill>
                <a:cs typeface="Times New Roman" pitchFamily="18" charset="0"/>
              </a:rPr>
              <a:t>Conclusion</a:t>
            </a:r>
          </a:p>
        </p:txBody>
      </p:sp>
      <p:sp>
        <p:nvSpPr>
          <p:cNvPr id="5" name="Footer Placeholder 3"/>
          <p:cNvSpPr>
            <a:spLocks noGrp="1"/>
          </p:cNvSpPr>
          <p:nvPr>
            <p:ph type="ftr" sz="quarter" idx="11"/>
          </p:nvPr>
        </p:nvSpPr>
        <p:spPr>
          <a:xfrm>
            <a:off x="0" y="6629400"/>
            <a:ext cx="12249242" cy="2286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Can We Be Saved Like The Thief On The Cross?</a:t>
            </a:r>
          </a:p>
        </p:txBody>
      </p:sp>
      <p:sp>
        <p:nvSpPr>
          <p:cNvPr id="134147" name="Text Box 3"/>
          <p:cNvSpPr txBox="1">
            <a:spLocks noChangeArrowheads="1"/>
          </p:cNvSpPr>
          <p:nvPr/>
        </p:nvSpPr>
        <p:spPr bwMode="auto">
          <a:xfrm>
            <a:off x="-3717" y="1429840"/>
            <a:ext cx="10210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r>
              <a:rPr lang="en-US" sz="2800" dirty="0">
                <a:solidFill>
                  <a:srgbClr val="0000FF"/>
                </a:solidFill>
                <a:latin typeface="Tahoma" pitchFamily="34" charset="0"/>
              </a:rPr>
              <a:t>The thief on the cross is a great example of God’s forgiveness and grace!</a:t>
            </a:r>
            <a:endParaRPr kumimoji="0" lang="en-US" sz="28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134158" name="Text Box 14"/>
          <p:cNvSpPr txBox="1">
            <a:spLocks noChangeArrowheads="1"/>
          </p:cNvSpPr>
          <p:nvPr/>
        </p:nvSpPr>
        <p:spPr bwMode="auto">
          <a:xfrm>
            <a:off x="7435" y="2564190"/>
            <a:ext cx="951756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eaLnBrk="0" hangingPunct="0">
              <a:buClr>
                <a:srgbClr val="BC451B"/>
              </a:buClr>
              <a:buSzPct val="115000"/>
              <a:buFont typeface="Wingdings" pitchFamily="2" charset="2"/>
              <a:buChar char="Ø"/>
            </a:pPr>
            <a:r>
              <a:rPr lang="en-US" sz="3200" b="0" dirty="0">
                <a:solidFill>
                  <a:prstClr val="black"/>
                </a:solidFill>
                <a:latin typeface="Tahoma" pitchFamily="34" charset="0"/>
              </a:rPr>
              <a:t>It shows us that it is never too late to come to the Lord in this life. </a:t>
            </a:r>
          </a:p>
          <a:p>
            <a:pPr lvl="0" eaLnBrk="0" hangingPunct="0">
              <a:buClr>
                <a:srgbClr val="BC451B"/>
              </a:buClr>
              <a:buSzPct val="115000"/>
              <a:buFont typeface="Wingdings" pitchFamily="2" charset="2"/>
              <a:buChar char="Ø"/>
            </a:pPr>
            <a:r>
              <a:rPr lang="en-US" sz="3200" b="0" dirty="0">
                <a:solidFill>
                  <a:prstClr val="black"/>
                </a:solidFill>
                <a:latin typeface="Tahoma" pitchFamily="34" charset="0"/>
              </a:rPr>
              <a:t>However, the thief on the cross is not an example of what one must do to be saved today as his salvation was based upon a different covenant, different circumstances, and a different relationship to Jesus. </a:t>
            </a:r>
            <a:endParaRPr kumimoji="0" lang="en-US" sz="32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3606856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4147"/>
                                        </p:tgtEl>
                                        <p:attrNameLst>
                                          <p:attrName>style.visibility</p:attrName>
                                        </p:attrNameLst>
                                      </p:cBhvr>
                                      <p:to>
                                        <p:strVal val="visible"/>
                                      </p:to>
                                    </p:set>
                                    <p:animEffect transition="in" filter="barn(inVertical)">
                                      <p:cBhvr>
                                        <p:cTn id="7" dur="500"/>
                                        <p:tgtEl>
                                          <p:spTgt spid="1341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4158">
                                            <p:txEl>
                                              <p:pRg st="0" end="0"/>
                                            </p:txEl>
                                          </p:spTgt>
                                        </p:tgtEl>
                                        <p:attrNameLst>
                                          <p:attrName>style.visibility</p:attrName>
                                        </p:attrNameLst>
                                      </p:cBhvr>
                                      <p:to>
                                        <p:strVal val="visible"/>
                                      </p:to>
                                    </p:set>
                                    <p:animEffect transition="in" filter="wipe(left)">
                                      <p:cBhvr>
                                        <p:cTn id="11" dur="500"/>
                                        <p:tgtEl>
                                          <p:spTgt spid="134158">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4158">
                                            <p:txEl>
                                              <p:pRg st="1" end="1"/>
                                            </p:txEl>
                                          </p:spTgt>
                                        </p:tgtEl>
                                        <p:attrNameLst>
                                          <p:attrName>style.visibility</p:attrName>
                                        </p:attrNameLst>
                                      </p:cBhvr>
                                      <p:to>
                                        <p:strVal val="visible"/>
                                      </p:to>
                                    </p:set>
                                    <p:animEffect transition="in" filter="wipe(left)">
                                      <p:cBhvr>
                                        <p:cTn id="15" dur="500"/>
                                        <p:tgtEl>
                                          <p:spTgt spid="134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lhouette of a person holding a telescope&#10;&#10;Description automatically generated">
            <a:extLst>
              <a:ext uri="{FF2B5EF4-FFF2-40B4-BE49-F238E27FC236}">
                <a16:creationId xmlns:a16="http://schemas.microsoft.com/office/drawing/2014/main" id="{34CEAB8A-DE6E-3131-7A65-B7AA580CD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717" y="0"/>
            <a:ext cx="12252960" cy="7658100"/>
          </a:xfrm>
          <a:prstGeom prst="rect">
            <a:avLst/>
          </a:prstGeom>
        </p:spPr>
      </p:pic>
      <p:sp>
        <p:nvSpPr>
          <p:cNvPr id="134146" name="Rectangle 2"/>
          <p:cNvSpPr>
            <a:spLocks noGrp="1" noChangeArrowheads="1"/>
          </p:cNvSpPr>
          <p:nvPr>
            <p:ph type="title"/>
          </p:nvPr>
        </p:nvSpPr>
        <p:spPr>
          <a:xfrm>
            <a:off x="-1" y="0"/>
            <a:ext cx="12249243" cy="609600"/>
          </a:xfrm>
        </p:spPr>
        <p:txBody>
          <a:bodyPr/>
          <a:lstStyle/>
          <a:p>
            <a:pPr algn="r"/>
            <a:r>
              <a:rPr lang="en-US" sz="3200" b="1" u="sng" dirty="0">
                <a:solidFill>
                  <a:schemeClr val="bg2">
                    <a:lumMod val="90000"/>
                    <a:lumOff val="10000"/>
                  </a:schemeClr>
                </a:solidFill>
                <a:cs typeface="Times New Roman" pitchFamily="18" charset="0"/>
              </a:rPr>
              <a:t>Conclusion</a:t>
            </a:r>
          </a:p>
        </p:txBody>
      </p:sp>
      <p:sp>
        <p:nvSpPr>
          <p:cNvPr id="5" name="Footer Placeholder 3"/>
          <p:cNvSpPr>
            <a:spLocks noGrp="1"/>
          </p:cNvSpPr>
          <p:nvPr>
            <p:ph type="ftr" sz="quarter" idx="11"/>
          </p:nvPr>
        </p:nvSpPr>
        <p:spPr>
          <a:xfrm>
            <a:off x="0" y="6629400"/>
            <a:ext cx="12249242" cy="2286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Can We Be Saved Like The Thief On The Cross?</a:t>
            </a:r>
          </a:p>
        </p:txBody>
      </p:sp>
      <p:sp>
        <p:nvSpPr>
          <p:cNvPr id="134147" name="Text Box 3"/>
          <p:cNvSpPr txBox="1">
            <a:spLocks noChangeArrowheads="1"/>
          </p:cNvSpPr>
          <p:nvPr/>
        </p:nvSpPr>
        <p:spPr bwMode="auto">
          <a:xfrm>
            <a:off x="2209800" y="655919"/>
            <a:ext cx="1003944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r>
              <a:rPr lang="en-US" sz="2800" dirty="0">
                <a:solidFill>
                  <a:srgbClr val="0000FF"/>
                </a:solidFill>
                <a:latin typeface="Tahoma" pitchFamily="34" charset="0"/>
              </a:rPr>
              <a:t>Instead of the question, “What about the thief on the cross?” it should be asked, “How am I saved today?”</a:t>
            </a:r>
            <a:endParaRPr kumimoji="0" lang="en-US" sz="28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134158" name="Text Box 14"/>
          <p:cNvSpPr txBox="1">
            <a:spLocks noChangeArrowheads="1"/>
          </p:cNvSpPr>
          <p:nvPr/>
        </p:nvSpPr>
        <p:spPr bwMode="auto">
          <a:xfrm>
            <a:off x="2761972" y="2597527"/>
            <a:ext cx="948727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eaLnBrk="0" hangingPunct="0">
              <a:buClr>
                <a:srgbClr val="BC451B"/>
              </a:buClr>
              <a:buSzPct val="115000"/>
              <a:buFont typeface="Wingdings" pitchFamily="2" charset="2"/>
              <a:buChar char="Ø"/>
            </a:pPr>
            <a:r>
              <a:rPr lang="en-US" sz="2800" b="0" dirty="0">
                <a:solidFill>
                  <a:prstClr val="black"/>
                </a:solidFill>
                <a:latin typeface="Tahoma" pitchFamily="34" charset="0"/>
              </a:rPr>
              <a:t>“He who has believed and has been baptized shall be saved; but he who has disbelieved shall be condemned” (Mark 16:16). </a:t>
            </a:r>
          </a:p>
          <a:p>
            <a:pPr lvl="0" eaLnBrk="0" hangingPunct="0">
              <a:buClr>
                <a:srgbClr val="BC451B"/>
              </a:buClr>
              <a:buSzPct val="115000"/>
              <a:buFont typeface="Wingdings" pitchFamily="2" charset="2"/>
              <a:buChar char="Ø"/>
            </a:pPr>
            <a:r>
              <a:rPr lang="en-US" sz="2800" b="0" dirty="0">
                <a:solidFill>
                  <a:prstClr val="black"/>
                </a:solidFill>
                <a:latin typeface="Tahoma" pitchFamily="34" charset="0"/>
              </a:rPr>
              <a:t>Faith is about trusting God. The thief on the cross trusted Him. </a:t>
            </a:r>
            <a:r>
              <a:rPr lang="en-US" sz="2800" i="1" dirty="0">
                <a:solidFill>
                  <a:prstClr val="black"/>
                </a:solidFill>
                <a:latin typeface="Tahoma" pitchFamily="34" charset="0"/>
              </a:rPr>
              <a:t>Do you? </a:t>
            </a:r>
          </a:p>
          <a:p>
            <a:pPr lvl="0" eaLnBrk="0" hangingPunct="0">
              <a:buClr>
                <a:srgbClr val="BC451B"/>
              </a:buClr>
              <a:buSzPct val="115000"/>
              <a:buFont typeface="Wingdings" pitchFamily="2" charset="2"/>
              <a:buChar char="Ø"/>
            </a:pPr>
            <a:r>
              <a:rPr lang="en-US" sz="2800" b="0" dirty="0">
                <a:solidFill>
                  <a:prstClr val="black"/>
                </a:solidFill>
                <a:latin typeface="Tahoma" pitchFamily="34" charset="0"/>
              </a:rPr>
              <a:t>Jesus said, “He who has believed AND has been baptized shall be saved.” The thief on the cross wasn’t told that, </a:t>
            </a:r>
            <a:r>
              <a:rPr lang="en-US" sz="2800" i="1" dirty="0">
                <a:solidFill>
                  <a:prstClr val="black"/>
                </a:solidFill>
                <a:latin typeface="Tahoma" pitchFamily="34" charset="0"/>
              </a:rPr>
              <a:t>but you are!</a:t>
            </a:r>
            <a:r>
              <a:rPr lang="en-US" sz="2800" b="0" dirty="0">
                <a:solidFill>
                  <a:prstClr val="black"/>
                </a:solidFill>
                <a:latin typeface="Tahoma" pitchFamily="34" charset="0"/>
              </a:rPr>
              <a:t> Do you trust Jesus?</a:t>
            </a:r>
          </a:p>
          <a:p>
            <a:pPr lvl="0" eaLnBrk="0" hangingPunct="0">
              <a:buClr>
                <a:srgbClr val="BC451B"/>
              </a:buClr>
              <a:buSzPct val="115000"/>
              <a:buFont typeface="Wingdings" pitchFamily="2" charset="2"/>
              <a:buChar char="Ø"/>
            </a:pPr>
            <a:r>
              <a:rPr lang="en-US" sz="2800" b="0" dirty="0">
                <a:solidFill>
                  <a:prstClr val="black"/>
                </a:solidFill>
                <a:latin typeface="Tahoma" pitchFamily="34" charset="0"/>
              </a:rPr>
              <a:t>Baptism…now saves you (I Peter 3:21)</a:t>
            </a:r>
            <a:endParaRPr kumimoji="0" lang="en-US" sz="2800" b="0" i="0" u="none" strike="noStrike" kern="1200" cap="none" spc="0" normalizeH="0" baseline="0" noProof="0" dirty="0">
              <a:ln>
                <a:noFill/>
              </a:ln>
              <a:solidFill>
                <a:prstClr val="black"/>
              </a:solidFill>
              <a:effectLst/>
              <a:uLnTx/>
              <a:uFillTx/>
              <a:latin typeface="Tahoma" pitchFamily="34" charset="0"/>
            </a:endParaRPr>
          </a:p>
        </p:txBody>
      </p:sp>
      <p:sp>
        <p:nvSpPr>
          <p:cNvPr id="2" name="Text Box 3">
            <a:extLst>
              <a:ext uri="{FF2B5EF4-FFF2-40B4-BE49-F238E27FC236}">
                <a16:creationId xmlns:a16="http://schemas.microsoft.com/office/drawing/2014/main" id="{EA666F6F-1FC4-9522-0715-CC05D7A49728}"/>
              </a:ext>
            </a:extLst>
          </p:cNvPr>
          <p:cNvSpPr txBox="1">
            <a:spLocks noChangeArrowheads="1"/>
          </p:cNvSpPr>
          <p:nvPr/>
        </p:nvSpPr>
        <p:spPr bwMode="auto">
          <a:xfrm>
            <a:off x="2761972" y="1729506"/>
            <a:ext cx="94501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r>
              <a:rPr lang="en-US" sz="2800" dirty="0">
                <a:solidFill>
                  <a:srgbClr val="0000FF"/>
                </a:solidFill>
                <a:latin typeface="Tahoma" pitchFamily="34" charset="0"/>
              </a:rPr>
              <a:t>If you trust Jesus, as the thief did, you will do what Jesus said to do!</a:t>
            </a:r>
            <a:endParaRPr kumimoji="0" lang="en-US" sz="28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1243850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4147"/>
                                        </p:tgtEl>
                                        <p:attrNameLst>
                                          <p:attrName>style.visibility</p:attrName>
                                        </p:attrNameLst>
                                      </p:cBhvr>
                                      <p:to>
                                        <p:strVal val="visible"/>
                                      </p:to>
                                    </p:set>
                                    <p:animEffect transition="in" filter="barn(inVertical)">
                                      <p:cBhvr>
                                        <p:cTn id="7" dur="500"/>
                                        <p:tgtEl>
                                          <p:spTgt spid="1341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34158">
                                            <p:txEl>
                                              <p:pRg st="0" end="0"/>
                                            </p:txEl>
                                          </p:spTgt>
                                        </p:tgtEl>
                                        <p:attrNameLst>
                                          <p:attrName>style.visibility</p:attrName>
                                        </p:attrNameLst>
                                      </p:cBhvr>
                                      <p:to>
                                        <p:strVal val="visible"/>
                                      </p:to>
                                    </p:set>
                                    <p:animEffect transition="in" filter="wipe(left)">
                                      <p:cBhvr>
                                        <p:cTn id="16" dur="500"/>
                                        <p:tgtEl>
                                          <p:spTgt spid="134158">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4158">
                                            <p:txEl>
                                              <p:pRg st="1" end="1"/>
                                            </p:txEl>
                                          </p:spTgt>
                                        </p:tgtEl>
                                        <p:attrNameLst>
                                          <p:attrName>style.visibility</p:attrName>
                                        </p:attrNameLst>
                                      </p:cBhvr>
                                      <p:to>
                                        <p:strVal val="visible"/>
                                      </p:to>
                                    </p:set>
                                    <p:animEffect transition="in" filter="wipe(left)">
                                      <p:cBhvr>
                                        <p:cTn id="20" dur="500"/>
                                        <p:tgtEl>
                                          <p:spTgt spid="134158">
                                            <p:txEl>
                                              <p:pRg st="1" end="1"/>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34158">
                                            <p:txEl>
                                              <p:pRg st="2" end="2"/>
                                            </p:txEl>
                                          </p:spTgt>
                                        </p:tgtEl>
                                        <p:attrNameLst>
                                          <p:attrName>style.visibility</p:attrName>
                                        </p:attrNameLst>
                                      </p:cBhvr>
                                      <p:to>
                                        <p:strVal val="visible"/>
                                      </p:to>
                                    </p:set>
                                    <p:animEffect transition="in" filter="wipe(left)">
                                      <p:cBhvr>
                                        <p:cTn id="24" dur="500"/>
                                        <p:tgtEl>
                                          <p:spTgt spid="134158">
                                            <p:txEl>
                                              <p:pRg st="2" end="2"/>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134158">
                                            <p:txEl>
                                              <p:pRg st="3" end="3"/>
                                            </p:txEl>
                                          </p:spTgt>
                                        </p:tgtEl>
                                        <p:attrNameLst>
                                          <p:attrName>style.visibility</p:attrName>
                                        </p:attrNameLst>
                                      </p:cBhvr>
                                      <p:to>
                                        <p:strVal val="visible"/>
                                      </p:to>
                                    </p:set>
                                    <p:animEffect transition="in" filter="wipe(left)">
                                      <p:cBhvr>
                                        <p:cTn id="28" dur="500"/>
                                        <p:tgtEl>
                                          <p:spTgt spid="134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12" y="-1"/>
            <a:ext cx="12194512" cy="781191"/>
          </a:xfrm>
        </p:spPr>
        <p:txBody>
          <a:bodyPr>
            <a:normAutofit/>
          </a:bodyPr>
          <a:lstStyle/>
          <a:p>
            <a:r>
              <a:rPr lang="en-US" b="1" u="sng" dirty="0">
                <a:solidFill>
                  <a:schemeClr val="tx1"/>
                </a:solidFill>
                <a:cs typeface="Times New Roman" pitchFamily="18" charset="0"/>
              </a:rPr>
              <a:t>Intro </a:t>
            </a:r>
          </a:p>
        </p:txBody>
      </p:sp>
      <p:sp>
        <p:nvSpPr>
          <p:cNvPr id="6" name="Footer Placeholder 3"/>
          <p:cNvSpPr>
            <a:spLocks noGrp="1"/>
          </p:cNvSpPr>
          <p:nvPr>
            <p:ph type="ftr" sz="quarter" idx="11"/>
          </p:nvPr>
        </p:nvSpPr>
        <p:spPr>
          <a:xfrm>
            <a:off x="2912666" y="6629400"/>
            <a:ext cx="4300934" cy="228600"/>
          </a:xfrm>
        </p:spPr>
        <p:txBody>
          <a:bodyPr/>
          <a:lstStyle/>
          <a:p>
            <a:pPr algn="ctr"/>
            <a:r>
              <a:rPr lang="en-US"/>
              <a:t>Can We Be Saved Like The Thief On The Cross?</a:t>
            </a:r>
            <a:endParaRPr lang="en-US" dirty="0"/>
          </a:p>
        </p:txBody>
      </p:sp>
      <p:sp>
        <p:nvSpPr>
          <p:cNvPr id="15394" name="Text Box 34"/>
          <p:cNvSpPr txBox="1">
            <a:spLocks noChangeArrowheads="1"/>
          </p:cNvSpPr>
          <p:nvPr/>
        </p:nvSpPr>
        <p:spPr bwMode="auto">
          <a:xfrm>
            <a:off x="-2512" y="800162"/>
            <a:ext cx="121920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sz="3200" dirty="0">
                <a:solidFill>
                  <a:srgbClr val="FFFF00"/>
                </a:solidFill>
                <a:latin typeface="Tahoma" pitchFamily="34" charset="0"/>
              </a:rPr>
              <a:t>The Scriptures make clear the conditions for salvation: </a:t>
            </a:r>
          </a:p>
          <a:p>
            <a:pPr algn="ctr"/>
            <a:r>
              <a:rPr lang="en-US" sz="3200" dirty="0">
                <a:solidFill>
                  <a:srgbClr val="FFFF00"/>
                </a:solidFill>
                <a:latin typeface="Tahoma" pitchFamily="34" charset="0"/>
              </a:rPr>
              <a:t>Baptism for the forgiveness of sins! </a:t>
            </a:r>
          </a:p>
          <a:p>
            <a:pPr algn="ctr"/>
            <a:r>
              <a:rPr lang="en-US" sz="2800" i="1" dirty="0">
                <a:latin typeface="Tahoma" pitchFamily="34" charset="0"/>
              </a:rPr>
              <a:t>Mark 16:16; Acts 2:38; 22:16; I Pet. 3:21</a:t>
            </a:r>
            <a:r>
              <a:rPr lang="en-US" sz="2800" dirty="0">
                <a:latin typeface="Tahoma" pitchFamily="34" charset="0"/>
              </a:rPr>
              <a:t> </a:t>
            </a:r>
          </a:p>
        </p:txBody>
      </p:sp>
      <p:sp>
        <p:nvSpPr>
          <p:cNvPr id="15409" name="Text Box 49"/>
          <p:cNvSpPr txBox="1">
            <a:spLocks noChangeArrowheads="1"/>
          </p:cNvSpPr>
          <p:nvPr/>
        </p:nvSpPr>
        <p:spPr bwMode="auto">
          <a:xfrm>
            <a:off x="2912666" y="2507762"/>
            <a:ext cx="92768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sz="3200" i="1" dirty="0">
                <a:solidFill>
                  <a:srgbClr val="FFFF00"/>
                </a:solidFill>
                <a:latin typeface="Tahoma" pitchFamily="34" charset="0"/>
              </a:rPr>
              <a:t>Is there an exception to this rule? </a:t>
            </a:r>
            <a:endParaRPr lang="en-US" sz="3600" i="1" dirty="0">
              <a:solidFill>
                <a:srgbClr val="FFFF00"/>
              </a:solidFill>
              <a:latin typeface="Tahoma" pitchFamily="34" charset="0"/>
            </a:endParaRPr>
          </a:p>
        </p:txBody>
      </p:sp>
      <p:pic>
        <p:nvPicPr>
          <p:cNvPr id="3" name="Picture 2" descr="A picture containing indoor, man, open, oven&#10;&#10;Description automatically generated">
            <a:extLst>
              <a:ext uri="{FF2B5EF4-FFF2-40B4-BE49-F238E27FC236}">
                <a16:creationId xmlns:a16="http://schemas.microsoft.com/office/drawing/2014/main" id="{4221CA06-E12F-4B4C-960C-47356E43E3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3600" y="4057650"/>
            <a:ext cx="4978400" cy="2800350"/>
          </a:xfrm>
          <a:prstGeom prst="rect">
            <a:avLst/>
          </a:prstGeom>
        </p:spPr>
      </p:pic>
      <p:pic>
        <p:nvPicPr>
          <p:cNvPr id="4" name="Picture 3" descr="A cross on a hill with the sun in the background&#10;&#10;Description automatically generated">
            <a:extLst>
              <a:ext uri="{FF2B5EF4-FFF2-40B4-BE49-F238E27FC236}">
                <a16:creationId xmlns:a16="http://schemas.microsoft.com/office/drawing/2014/main" id="{318F78F9-B951-69D4-8A78-B297BECF31F4}"/>
              </a:ext>
            </a:extLst>
          </p:cNvPr>
          <p:cNvPicPr>
            <a:picLocks noChangeAspect="1"/>
          </p:cNvPicPr>
          <p:nvPr/>
        </p:nvPicPr>
        <p:blipFill rotWithShape="1">
          <a:blip r:embed="rId3">
            <a:extLst>
              <a:ext uri="{28A0092B-C50C-407E-A947-70E740481C1C}">
                <a14:useLocalDpi xmlns:a14="http://schemas.microsoft.com/office/drawing/2010/main" val="0"/>
              </a:ext>
            </a:extLst>
          </a:blip>
          <a:srcRect l="30027" t="18888" r="36640" b="12036"/>
          <a:stretch/>
        </p:blipFill>
        <p:spPr>
          <a:xfrm>
            <a:off x="-2512" y="2327239"/>
            <a:ext cx="2915178" cy="4530761"/>
          </a:xfrm>
          <a:prstGeom prst="rect">
            <a:avLst/>
          </a:prstGeom>
        </p:spPr>
      </p:pic>
      <p:sp>
        <p:nvSpPr>
          <p:cNvPr id="5" name="Text Box 50">
            <a:extLst>
              <a:ext uri="{FF2B5EF4-FFF2-40B4-BE49-F238E27FC236}">
                <a16:creationId xmlns:a16="http://schemas.microsoft.com/office/drawing/2014/main" id="{23C47C97-0FB3-247B-4425-2CD0767091DA}"/>
              </a:ext>
            </a:extLst>
          </p:cNvPr>
          <p:cNvSpPr txBox="1">
            <a:spLocks noChangeArrowheads="1"/>
          </p:cNvSpPr>
          <p:nvPr/>
        </p:nvSpPr>
        <p:spPr bwMode="auto">
          <a:xfrm>
            <a:off x="3029552" y="3765464"/>
            <a:ext cx="4096897" cy="1569660"/>
          </a:xfrm>
          <a:prstGeom prst="rect">
            <a:avLst/>
          </a:prstGeom>
          <a:solidFill>
            <a:srgbClr val="FF99FF"/>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buClr>
                <a:schemeClr val="accent1"/>
              </a:buClr>
              <a:buSzPct val="115000"/>
            </a:pPr>
            <a:r>
              <a:rPr lang="en-US" sz="3200" dirty="0">
                <a:solidFill>
                  <a:srgbClr val="FF0000"/>
                </a:solidFill>
                <a:latin typeface="Tahoma" pitchFamily="34" charset="0"/>
              </a:rPr>
              <a:t>“But what about the thief on the cross?” </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394"/>
                                        </p:tgtEl>
                                        <p:attrNameLst>
                                          <p:attrName>style.visibility</p:attrName>
                                        </p:attrNameLst>
                                      </p:cBhvr>
                                      <p:to>
                                        <p:strVal val="visible"/>
                                      </p:to>
                                    </p:set>
                                    <p:animEffect transition="in" filter="barn(inVertical)">
                                      <p:cBhvr>
                                        <p:cTn id="7" dur="500"/>
                                        <p:tgtEl>
                                          <p:spTgt spid="1539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409"/>
                                        </p:tgtEl>
                                        <p:attrNameLst>
                                          <p:attrName>style.visibility</p:attrName>
                                        </p:attrNameLst>
                                      </p:cBhvr>
                                      <p:to>
                                        <p:strVal val="visible"/>
                                      </p:to>
                                    </p:set>
                                    <p:anim calcmode="lin" valueType="num">
                                      <p:cBhvr>
                                        <p:cTn id="18" dur="500" fill="hold"/>
                                        <p:tgtEl>
                                          <p:spTgt spid="15409"/>
                                        </p:tgtEl>
                                        <p:attrNameLst>
                                          <p:attrName>ppt_w</p:attrName>
                                        </p:attrNameLst>
                                      </p:cBhvr>
                                      <p:tavLst>
                                        <p:tav tm="0">
                                          <p:val>
                                            <p:fltVal val="0"/>
                                          </p:val>
                                        </p:tav>
                                        <p:tav tm="100000">
                                          <p:val>
                                            <p:strVal val="#ppt_w"/>
                                          </p:val>
                                        </p:tav>
                                      </p:tavLst>
                                    </p:anim>
                                    <p:anim calcmode="lin" valueType="num">
                                      <p:cBhvr>
                                        <p:cTn id="19" dur="500" fill="hold"/>
                                        <p:tgtEl>
                                          <p:spTgt spid="15409"/>
                                        </p:tgtEl>
                                        <p:attrNameLst>
                                          <p:attrName>ppt_h</p:attrName>
                                        </p:attrNameLst>
                                      </p:cBhvr>
                                      <p:tavLst>
                                        <p:tav tm="0">
                                          <p:val>
                                            <p:fltVal val="0"/>
                                          </p:val>
                                        </p:tav>
                                        <p:tav tm="100000">
                                          <p:val>
                                            <p:strVal val="#ppt_h"/>
                                          </p:val>
                                        </p:tav>
                                      </p:tavLst>
                                    </p:anim>
                                    <p:animEffect transition="in" filter="fade">
                                      <p:cBhvr>
                                        <p:cTn id="20" dur="500"/>
                                        <p:tgtEl>
                                          <p:spTgt spid="1540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4" grpId="0"/>
      <p:bldP spid="15409"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lhouette of a person holding a telescope&#10;&#10;Description automatically generated">
            <a:extLst>
              <a:ext uri="{FF2B5EF4-FFF2-40B4-BE49-F238E27FC236}">
                <a16:creationId xmlns:a16="http://schemas.microsoft.com/office/drawing/2014/main" id="{34CEAB8A-DE6E-3131-7A65-B7AA580CD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717" y="0"/>
            <a:ext cx="12252960" cy="7658100"/>
          </a:xfrm>
          <a:prstGeom prst="rect">
            <a:avLst/>
          </a:prstGeom>
        </p:spPr>
      </p:pic>
      <p:sp>
        <p:nvSpPr>
          <p:cNvPr id="134146" name="Rectangle 2"/>
          <p:cNvSpPr>
            <a:spLocks noGrp="1" noChangeArrowheads="1"/>
          </p:cNvSpPr>
          <p:nvPr>
            <p:ph type="title"/>
          </p:nvPr>
        </p:nvSpPr>
        <p:spPr>
          <a:xfrm>
            <a:off x="-1" y="0"/>
            <a:ext cx="12249243" cy="609600"/>
          </a:xfrm>
        </p:spPr>
        <p:txBody>
          <a:bodyPr/>
          <a:lstStyle/>
          <a:p>
            <a:pPr algn="r"/>
            <a:r>
              <a:rPr lang="en-US" sz="3200" b="1" u="sng" dirty="0">
                <a:solidFill>
                  <a:schemeClr val="bg2">
                    <a:lumMod val="90000"/>
                    <a:lumOff val="10000"/>
                  </a:schemeClr>
                </a:solidFill>
                <a:cs typeface="Times New Roman" pitchFamily="18" charset="0"/>
              </a:rPr>
              <a:t>Conclusion</a:t>
            </a:r>
          </a:p>
        </p:txBody>
      </p:sp>
      <p:sp>
        <p:nvSpPr>
          <p:cNvPr id="5" name="Footer Placeholder 3"/>
          <p:cNvSpPr>
            <a:spLocks noGrp="1"/>
          </p:cNvSpPr>
          <p:nvPr>
            <p:ph type="ftr" sz="quarter" idx="11"/>
          </p:nvPr>
        </p:nvSpPr>
        <p:spPr>
          <a:xfrm>
            <a:off x="0" y="6629400"/>
            <a:ext cx="12249242" cy="2286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Can We Be Saved Like The Thief On The Cross?</a:t>
            </a:r>
          </a:p>
        </p:txBody>
      </p:sp>
      <p:sp>
        <p:nvSpPr>
          <p:cNvPr id="134147" name="Text Box 3"/>
          <p:cNvSpPr txBox="1">
            <a:spLocks noChangeArrowheads="1"/>
          </p:cNvSpPr>
          <p:nvPr/>
        </p:nvSpPr>
        <p:spPr bwMode="auto">
          <a:xfrm>
            <a:off x="2209800" y="655919"/>
            <a:ext cx="1003944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r>
              <a:rPr lang="en-US" sz="2800" dirty="0">
                <a:solidFill>
                  <a:srgbClr val="0000FF"/>
                </a:solidFill>
                <a:latin typeface="Tahoma" pitchFamily="34" charset="0"/>
              </a:rPr>
              <a:t>Those who attempt to find an exception to baptism in the experience of the thief on the cross do so to try to justify that baptism isn’t required of men today</a:t>
            </a:r>
            <a:endParaRPr kumimoji="0" lang="en-US" sz="28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134158" name="Text Box 14"/>
          <p:cNvSpPr txBox="1">
            <a:spLocks noChangeArrowheads="1"/>
          </p:cNvSpPr>
          <p:nvPr/>
        </p:nvSpPr>
        <p:spPr bwMode="auto">
          <a:xfrm>
            <a:off x="2761972" y="3955312"/>
            <a:ext cx="948727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eaLnBrk="0" hangingPunct="0">
              <a:buClr>
                <a:srgbClr val="BC451B"/>
              </a:buClr>
              <a:buSzPct val="115000"/>
              <a:buFont typeface="Wingdings" pitchFamily="2" charset="2"/>
              <a:buChar char="Ø"/>
            </a:pPr>
            <a:r>
              <a:rPr lang="en-US" sz="2800" b="0" dirty="0">
                <a:solidFill>
                  <a:prstClr val="black"/>
                </a:solidFill>
                <a:latin typeface="Tahoma" pitchFamily="34" charset="0"/>
              </a:rPr>
              <a:t>When you see posts like this making the rounds on social media by your friends and family, maybe they are seeking forgiveness from sin and need the grace of God. </a:t>
            </a:r>
          </a:p>
          <a:p>
            <a:pPr lvl="0" eaLnBrk="0" hangingPunct="0">
              <a:buClr>
                <a:srgbClr val="BC451B"/>
              </a:buClr>
              <a:buSzPct val="115000"/>
              <a:buFont typeface="Wingdings" pitchFamily="2" charset="2"/>
              <a:buChar char="Ø"/>
            </a:pPr>
            <a:r>
              <a:rPr lang="en-US" sz="2800" b="0" dirty="0">
                <a:solidFill>
                  <a:prstClr val="black"/>
                </a:solidFill>
                <a:latin typeface="Tahoma" pitchFamily="34" charset="0"/>
              </a:rPr>
              <a:t>Show them how to obey the gospel in the way Jesus taught in order to receive His grace</a:t>
            </a:r>
            <a:r>
              <a:rPr lang="en-US" sz="2800" i="1" dirty="0">
                <a:solidFill>
                  <a:prstClr val="black"/>
                </a:solidFill>
                <a:latin typeface="Tahoma" pitchFamily="34" charset="0"/>
              </a:rPr>
              <a:t> </a:t>
            </a:r>
            <a:r>
              <a:rPr lang="en-US" sz="2800" b="0" dirty="0">
                <a:solidFill>
                  <a:prstClr val="black"/>
                </a:solidFill>
                <a:latin typeface="Tahoma" pitchFamily="34" charset="0"/>
              </a:rPr>
              <a:t>and forgiveness!</a:t>
            </a:r>
            <a:endParaRPr kumimoji="0" lang="en-US" sz="2800" b="0" u="none" strike="noStrike" kern="1200" cap="none" spc="0" normalizeH="0" baseline="0" noProof="0" dirty="0">
              <a:ln>
                <a:noFill/>
              </a:ln>
              <a:solidFill>
                <a:prstClr val="black"/>
              </a:solidFill>
              <a:effectLst/>
              <a:uLnTx/>
              <a:uFillTx/>
              <a:latin typeface="Tahoma" pitchFamily="34" charset="0"/>
            </a:endParaRPr>
          </a:p>
        </p:txBody>
      </p:sp>
      <p:sp>
        <p:nvSpPr>
          <p:cNvPr id="2" name="Text Box 3">
            <a:extLst>
              <a:ext uri="{FF2B5EF4-FFF2-40B4-BE49-F238E27FC236}">
                <a16:creationId xmlns:a16="http://schemas.microsoft.com/office/drawing/2014/main" id="{EA666F6F-1FC4-9522-0715-CC05D7A49728}"/>
              </a:ext>
            </a:extLst>
          </p:cNvPr>
          <p:cNvSpPr txBox="1">
            <a:spLocks noChangeArrowheads="1"/>
          </p:cNvSpPr>
          <p:nvPr/>
        </p:nvSpPr>
        <p:spPr bwMode="auto">
          <a:xfrm>
            <a:off x="2741900" y="2188339"/>
            <a:ext cx="94501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r>
              <a:rPr lang="en-US" sz="2800" dirty="0">
                <a:solidFill>
                  <a:srgbClr val="0000FF"/>
                </a:solidFill>
                <a:latin typeface="Tahoma" pitchFamily="34" charset="0"/>
              </a:rPr>
              <a:t>Those who teach such doctrines ignore the Scriptures and allow the thief on the cross to remain a thief by stealing the truth from the hearts of individuals who are seeking salvation!</a:t>
            </a:r>
            <a:endParaRPr kumimoji="0" lang="en-US" sz="28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27203335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4147"/>
                                        </p:tgtEl>
                                        <p:attrNameLst>
                                          <p:attrName>style.visibility</p:attrName>
                                        </p:attrNameLst>
                                      </p:cBhvr>
                                      <p:to>
                                        <p:strVal val="visible"/>
                                      </p:to>
                                    </p:set>
                                    <p:animEffect transition="in" filter="barn(inVertical)">
                                      <p:cBhvr>
                                        <p:cTn id="7" dur="500"/>
                                        <p:tgtEl>
                                          <p:spTgt spid="1341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34158">
                                            <p:txEl>
                                              <p:pRg st="0" end="0"/>
                                            </p:txEl>
                                          </p:spTgt>
                                        </p:tgtEl>
                                        <p:attrNameLst>
                                          <p:attrName>style.visibility</p:attrName>
                                        </p:attrNameLst>
                                      </p:cBhvr>
                                      <p:to>
                                        <p:strVal val="visible"/>
                                      </p:to>
                                    </p:set>
                                    <p:animEffect transition="in" filter="wipe(left)">
                                      <p:cBhvr>
                                        <p:cTn id="16" dur="500"/>
                                        <p:tgtEl>
                                          <p:spTgt spid="134158">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4158">
                                            <p:txEl>
                                              <p:pRg st="1" end="1"/>
                                            </p:txEl>
                                          </p:spTgt>
                                        </p:tgtEl>
                                        <p:attrNameLst>
                                          <p:attrName>style.visibility</p:attrName>
                                        </p:attrNameLst>
                                      </p:cBhvr>
                                      <p:to>
                                        <p:strVal val="visible"/>
                                      </p:to>
                                    </p:set>
                                    <p:animEffect transition="in" filter="wipe(left)">
                                      <p:cBhvr>
                                        <p:cTn id="20" dur="500"/>
                                        <p:tgtEl>
                                          <p:spTgt spid="134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12" y="-1"/>
            <a:ext cx="12194512" cy="781191"/>
          </a:xfrm>
        </p:spPr>
        <p:txBody>
          <a:bodyPr>
            <a:normAutofit/>
          </a:bodyPr>
          <a:lstStyle/>
          <a:p>
            <a:r>
              <a:rPr lang="en-US" b="1" u="sng" dirty="0">
                <a:solidFill>
                  <a:schemeClr val="tx1"/>
                </a:solidFill>
                <a:cs typeface="Times New Roman" pitchFamily="18" charset="0"/>
              </a:rPr>
              <a:t>Conclusion</a:t>
            </a:r>
          </a:p>
        </p:txBody>
      </p:sp>
      <p:sp>
        <p:nvSpPr>
          <p:cNvPr id="6" name="Footer Placeholder 3"/>
          <p:cNvSpPr>
            <a:spLocks noGrp="1"/>
          </p:cNvSpPr>
          <p:nvPr>
            <p:ph type="ftr" sz="quarter" idx="11"/>
          </p:nvPr>
        </p:nvSpPr>
        <p:spPr>
          <a:xfrm>
            <a:off x="35311" y="6629400"/>
            <a:ext cx="12121378" cy="228600"/>
          </a:xfr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Can We Be Saved Like The Thief On The Cross?</a:t>
            </a:r>
          </a:p>
        </p:txBody>
      </p:sp>
      <p:sp>
        <p:nvSpPr>
          <p:cNvPr id="15394" name="Text Box 34"/>
          <p:cNvSpPr txBox="1">
            <a:spLocks noChangeArrowheads="1"/>
          </p:cNvSpPr>
          <p:nvPr/>
        </p:nvSpPr>
        <p:spPr bwMode="auto">
          <a:xfrm>
            <a:off x="0" y="874455"/>
            <a:ext cx="12192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algn="ctr"/>
            <a:r>
              <a:rPr lang="en-US" sz="3200" dirty="0">
                <a:solidFill>
                  <a:srgbClr val="FFFF00"/>
                </a:solidFill>
                <a:latin typeface="Tahoma" pitchFamily="34" charset="0"/>
              </a:rPr>
              <a:t>To those with a heart for truth who live on this side of the cross, seeking forgiveness means embracing the teachings begun at Pentecost, where a New Covenant was forged for us to embrace, and the Kingdom established</a:t>
            </a:r>
            <a:r>
              <a:rPr kumimoji="0" lang="en-US" sz="32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 </a:t>
            </a:r>
          </a:p>
        </p:txBody>
      </p:sp>
      <p:pic>
        <p:nvPicPr>
          <p:cNvPr id="2" name="Picture 1">
            <a:extLst>
              <a:ext uri="{FF2B5EF4-FFF2-40B4-BE49-F238E27FC236}">
                <a16:creationId xmlns:a16="http://schemas.microsoft.com/office/drawing/2014/main" id="{A52CC162-3448-DB83-5698-DFC370D8BD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255725" y="3093244"/>
            <a:ext cx="2900964" cy="3764756"/>
          </a:xfrm>
          <a:prstGeom prst="rect">
            <a:avLst/>
          </a:prstGeom>
        </p:spPr>
      </p:pic>
      <p:sp>
        <p:nvSpPr>
          <p:cNvPr id="7" name="Text Box 10">
            <a:extLst>
              <a:ext uri="{FF2B5EF4-FFF2-40B4-BE49-F238E27FC236}">
                <a16:creationId xmlns:a16="http://schemas.microsoft.com/office/drawing/2014/main" id="{6C6594FF-3289-C400-FB25-A6BDFE424C0D}"/>
              </a:ext>
            </a:extLst>
          </p:cNvPr>
          <p:cNvSpPr txBox="1">
            <a:spLocks noChangeArrowheads="1"/>
          </p:cNvSpPr>
          <p:nvPr/>
        </p:nvSpPr>
        <p:spPr bwMode="auto">
          <a:xfrm>
            <a:off x="189571" y="5409396"/>
            <a:ext cx="8915399" cy="954107"/>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r>
              <a:rPr lang="en-US" sz="2800" dirty="0">
                <a:solidFill>
                  <a:prstClr val="white"/>
                </a:solidFill>
                <a:latin typeface="Tahoma" pitchFamily="34" charset="0"/>
              </a:rPr>
              <a:t>Obey the gospel today the way Jesus taught His apostles to teach it! (Mark 16:15-16)</a:t>
            </a:r>
            <a:endParaRPr kumimoji="0" lang="en-US" sz="2800" b="1" i="0" u="none" strike="noStrike" kern="1200" cap="none" spc="0" normalizeH="0" baseline="0" noProof="0" dirty="0">
              <a:ln>
                <a:noFill/>
              </a:ln>
              <a:solidFill>
                <a:prstClr val="white"/>
              </a:solidFill>
              <a:effectLst/>
              <a:uLnTx/>
              <a:uFillTx/>
              <a:latin typeface="Tahoma" pitchFamily="34" charset="0"/>
              <a:ea typeface="+mn-ea"/>
              <a:cs typeface="+mn-cs"/>
            </a:endParaRPr>
          </a:p>
        </p:txBody>
      </p:sp>
      <p:sp>
        <p:nvSpPr>
          <p:cNvPr id="8" name="Text Box 50">
            <a:extLst>
              <a:ext uri="{FF2B5EF4-FFF2-40B4-BE49-F238E27FC236}">
                <a16:creationId xmlns:a16="http://schemas.microsoft.com/office/drawing/2014/main" id="{F81BFA87-9002-D266-1459-FD22BEDB4A69}"/>
              </a:ext>
            </a:extLst>
          </p:cNvPr>
          <p:cNvSpPr txBox="1">
            <a:spLocks noChangeArrowheads="1"/>
          </p:cNvSpPr>
          <p:nvPr/>
        </p:nvSpPr>
        <p:spPr bwMode="auto">
          <a:xfrm>
            <a:off x="187713" y="3573840"/>
            <a:ext cx="8915399" cy="1569660"/>
          </a:xfrm>
          <a:prstGeom prst="rect">
            <a:avLst/>
          </a:prstGeom>
          <a:solidFill>
            <a:srgbClr val="FF99FF"/>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buClr>
                <a:schemeClr val="accent1"/>
              </a:buClr>
              <a:buSzPct val="115000"/>
            </a:pPr>
            <a:r>
              <a:rPr lang="en-US" sz="3200" i="1" dirty="0">
                <a:solidFill>
                  <a:srgbClr val="FF0000"/>
                </a:solidFill>
                <a:latin typeface="Tahoma" pitchFamily="34" charset="0"/>
              </a:rPr>
              <a:t>Heaven is too wonderful and Hell too terrible for us to risk being misled by false beliefs concerning the thief on the cross! </a:t>
            </a:r>
          </a:p>
        </p:txBody>
      </p:sp>
    </p:spTree>
    <p:extLst>
      <p:ext uri="{BB962C8B-B14F-4D97-AF65-F5344CB8AC3E}">
        <p14:creationId xmlns:p14="http://schemas.microsoft.com/office/powerpoint/2010/main" val="5833656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394"/>
                                        </p:tgtEl>
                                        <p:attrNameLst>
                                          <p:attrName>style.visibility</p:attrName>
                                        </p:attrNameLst>
                                      </p:cBhvr>
                                      <p:to>
                                        <p:strVal val="visible"/>
                                      </p:to>
                                    </p:set>
                                    <p:animEffect transition="in" filter="barn(inVertical)">
                                      <p:cBhvr>
                                        <p:cTn id="7" dur="500"/>
                                        <p:tgtEl>
                                          <p:spTgt spid="153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4" grpId="0"/>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3" y="4682430"/>
            <a:ext cx="12213771"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12" y="-1"/>
            <a:ext cx="12194512" cy="781191"/>
          </a:xfrm>
        </p:spPr>
        <p:txBody>
          <a:bodyPr>
            <a:normAutofit/>
          </a:bodyPr>
          <a:lstStyle/>
          <a:p>
            <a:r>
              <a:rPr lang="en-US" b="1" u="sng" dirty="0">
                <a:solidFill>
                  <a:schemeClr val="tx1"/>
                </a:solidFill>
                <a:cs typeface="Times New Roman" pitchFamily="18" charset="0"/>
              </a:rPr>
              <a:t>Intro </a:t>
            </a:r>
          </a:p>
        </p:txBody>
      </p:sp>
      <p:sp>
        <p:nvSpPr>
          <p:cNvPr id="6" name="Footer Placeholder 3"/>
          <p:cNvSpPr>
            <a:spLocks noGrp="1"/>
          </p:cNvSpPr>
          <p:nvPr>
            <p:ph type="ftr" sz="quarter" idx="11"/>
          </p:nvPr>
        </p:nvSpPr>
        <p:spPr>
          <a:xfrm>
            <a:off x="-2512" y="6629400"/>
            <a:ext cx="12192000" cy="2286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Can We Be Saved Like The Thief On The Cross?</a:t>
            </a:r>
          </a:p>
        </p:txBody>
      </p:sp>
      <p:sp>
        <p:nvSpPr>
          <p:cNvPr id="15394" name="Text Box 34"/>
          <p:cNvSpPr txBox="1">
            <a:spLocks noChangeArrowheads="1"/>
          </p:cNvSpPr>
          <p:nvPr/>
        </p:nvSpPr>
        <p:spPr bwMode="auto">
          <a:xfrm>
            <a:off x="-2512" y="800162"/>
            <a:ext cx="1219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algn="ctr"/>
            <a:r>
              <a:rPr lang="en-US" dirty="0">
                <a:solidFill>
                  <a:srgbClr val="FFFF00"/>
                </a:solidFill>
                <a:latin typeface="Tahoma" pitchFamily="34" charset="0"/>
              </a:rPr>
              <a:t>A post about the thief on the cross is making rounds on social media…</a:t>
            </a:r>
            <a:r>
              <a:rPr kumimoji="0" lang="en-US" b="1" i="0" u="none" strike="noStrike" kern="1200" cap="none" spc="0" normalizeH="0" baseline="0" noProof="0" dirty="0">
                <a:ln>
                  <a:noFill/>
                </a:ln>
                <a:solidFill>
                  <a:srgbClr val="FFFF00"/>
                </a:solidFill>
                <a:effectLst/>
                <a:uLnTx/>
                <a:uFillTx/>
                <a:latin typeface="Tahoma" pitchFamily="34" charset="0"/>
              </a:rPr>
              <a:t> </a:t>
            </a:r>
          </a:p>
        </p:txBody>
      </p:sp>
      <p:sp>
        <p:nvSpPr>
          <p:cNvPr id="15409" name="Text Box 49"/>
          <p:cNvSpPr txBox="1">
            <a:spLocks noChangeArrowheads="1"/>
          </p:cNvSpPr>
          <p:nvPr/>
        </p:nvSpPr>
        <p:spPr bwMode="auto">
          <a:xfrm>
            <a:off x="2512" y="1314124"/>
            <a:ext cx="12189488" cy="5262979"/>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r>
              <a:rPr lang="en-US" dirty="0">
                <a:solidFill>
                  <a:schemeClr val="bg1"/>
                </a:solidFill>
                <a:latin typeface="Tahoma" pitchFamily="34" charset="0"/>
              </a:rPr>
              <a:t>How does the thief on the cross fit into your theology? No baptism, no communion, no confirmation, no speaking in tongues, no mission trip, no volunteerism, no financial gifts, and no church clothes. He couldn't even bend his knees to pray. He didn't say the sinner's prayer and among other things, he was a thief. Jesus didn't take way his pain, heal his body, or smite his scoffers. Yet, it was a thief who walked into paradise the same hour as Jesus simply by BELIEVING.</a:t>
            </a:r>
          </a:p>
          <a:p>
            <a:pPr marL="0" lvl="0" indent="0" algn="ctr"/>
            <a:r>
              <a:rPr lang="en-US" dirty="0">
                <a:solidFill>
                  <a:schemeClr val="bg1"/>
                </a:solidFill>
                <a:latin typeface="Tahoma" pitchFamily="34" charset="0"/>
              </a:rPr>
              <a:t>He had nothing more to offer other than his belief that Jesus was who He said He was. No spin from brilliant theologians. No ego or arrogance. No shiny lights, skinny jeans, or crafty words. No fog machine, donuts, or coffee in the lobby. Just a naked dying man on a cross unable to even fold his hands to pray. “For God so loved the world that He gave His only Son so that whoever BELIEVES in Him shall not perish but have everlasting life.” (John 3:16) That is the good news of the Gospel!</a:t>
            </a:r>
          </a:p>
        </p:txBody>
      </p:sp>
    </p:spTree>
    <p:extLst>
      <p:ext uri="{BB962C8B-B14F-4D97-AF65-F5344CB8AC3E}">
        <p14:creationId xmlns:p14="http://schemas.microsoft.com/office/powerpoint/2010/main" val="24821059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394"/>
                                        </p:tgtEl>
                                        <p:attrNameLst>
                                          <p:attrName>style.visibility</p:attrName>
                                        </p:attrNameLst>
                                      </p:cBhvr>
                                      <p:to>
                                        <p:strVal val="visible"/>
                                      </p:to>
                                    </p:set>
                                    <p:animEffect transition="in" filter="barn(inVertical)">
                                      <p:cBhvr>
                                        <p:cTn id="7" dur="500"/>
                                        <p:tgtEl>
                                          <p:spTgt spid="1539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409"/>
                                        </p:tgtEl>
                                        <p:attrNameLst>
                                          <p:attrName>style.visibility</p:attrName>
                                        </p:attrNameLst>
                                      </p:cBhvr>
                                      <p:to>
                                        <p:strVal val="visible"/>
                                      </p:to>
                                    </p:set>
                                    <p:anim calcmode="lin" valueType="num">
                                      <p:cBhvr>
                                        <p:cTn id="11" dur="500" fill="hold"/>
                                        <p:tgtEl>
                                          <p:spTgt spid="15409"/>
                                        </p:tgtEl>
                                        <p:attrNameLst>
                                          <p:attrName>ppt_w</p:attrName>
                                        </p:attrNameLst>
                                      </p:cBhvr>
                                      <p:tavLst>
                                        <p:tav tm="0">
                                          <p:val>
                                            <p:fltVal val="0"/>
                                          </p:val>
                                        </p:tav>
                                        <p:tav tm="100000">
                                          <p:val>
                                            <p:strVal val="#ppt_w"/>
                                          </p:val>
                                        </p:tav>
                                      </p:tavLst>
                                    </p:anim>
                                    <p:anim calcmode="lin" valueType="num">
                                      <p:cBhvr>
                                        <p:cTn id="12" dur="500" fill="hold"/>
                                        <p:tgtEl>
                                          <p:spTgt spid="15409"/>
                                        </p:tgtEl>
                                        <p:attrNameLst>
                                          <p:attrName>ppt_h</p:attrName>
                                        </p:attrNameLst>
                                      </p:cBhvr>
                                      <p:tavLst>
                                        <p:tav tm="0">
                                          <p:val>
                                            <p:fltVal val="0"/>
                                          </p:val>
                                        </p:tav>
                                        <p:tav tm="100000">
                                          <p:val>
                                            <p:strVal val="#ppt_h"/>
                                          </p:val>
                                        </p:tav>
                                      </p:tavLst>
                                    </p:anim>
                                    <p:animEffect transition="in" filter="fade">
                                      <p:cBhvr>
                                        <p:cTn id="13" dur="500"/>
                                        <p:tgtEl>
                                          <p:spTgt spid="15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4" grpId="0"/>
      <p:bldP spid="154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0" y="0"/>
            <a:ext cx="12192000" cy="819582"/>
          </a:xfrm>
        </p:spPr>
        <p:txBody>
          <a:bodyPr>
            <a:normAutofit/>
          </a:bodyPr>
          <a:lstStyle/>
          <a:p>
            <a:r>
              <a:rPr lang="en-US" b="1" u="sng" dirty="0">
                <a:solidFill>
                  <a:schemeClr val="tx1"/>
                </a:solidFill>
                <a:cs typeface="Times New Roman" pitchFamily="18" charset="0"/>
              </a:rPr>
              <a:t>Intro </a:t>
            </a:r>
          </a:p>
        </p:txBody>
      </p:sp>
      <p:sp>
        <p:nvSpPr>
          <p:cNvPr id="8" name="Footer Placeholder 3"/>
          <p:cNvSpPr>
            <a:spLocks noGrp="1"/>
          </p:cNvSpPr>
          <p:nvPr>
            <p:ph type="ftr" sz="quarter" idx="11"/>
          </p:nvPr>
        </p:nvSpPr>
        <p:spPr>
          <a:xfrm>
            <a:off x="0" y="6591300"/>
            <a:ext cx="7543800" cy="228600"/>
          </a:xfrm>
        </p:spPr>
        <p:txBody>
          <a:bodyPr/>
          <a:lstStyle/>
          <a:p>
            <a:r>
              <a:rPr lang="en-US" dirty="0"/>
              <a:t>Can We Be Saved Like The Thief On The Cross?</a:t>
            </a:r>
          </a:p>
        </p:txBody>
      </p:sp>
      <p:sp>
        <p:nvSpPr>
          <p:cNvPr id="201732" name="Text Box 4"/>
          <p:cNvSpPr txBox="1">
            <a:spLocks noChangeArrowheads="1"/>
          </p:cNvSpPr>
          <p:nvPr/>
        </p:nvSpPr>
        <p:spPr bwMode="auto">
          <a:xfrm>
            <a:off x="0" y="827155"/>
            <a:ext cx="12192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sz="2800" dirty="0">
                <a:solidFill>
                  <a:srgbClr val="FFFF00"/>
                </a:solidFill>
                <a:latin typeface="Tahoma" pitchFamily="34" charset="0"/>
              </a:rPr>
              <a:t>The thief on the cross is thought by some to be the </a:t>
            </a:r>
          </a:p>
          <a:p>
            <a:pPr algn="ctr"/>
            <a:r>
              <a:rPr lang="en-US" sz="2800" i="1" dirty="0">
                <a:solidFill>
                  <a:srgbClr val="FFFF00"/>
                </a:solidFill>
                <a:latin typeface="Tahoma" pitchFamily="34" charset="0"/>
              </a:rPr>
              <a:t>EXCEPTION</a:t>
            </a:r>
            <a:r>
              <a:rPr lang="en-US" sz="2800" dirty="0">
                <a:solidFill>
                  <a:srgbClr val="FFFF00"/>
                </a:solidFill>
                <a:latin typeface="Tahoma" pitchFamily="34" charset="0"/>
              </a:rPr>
              <a:t> that would justify salvation at the point of </a:t>
            </a:r>
          </a:p>
          <a:p>
            <a:pPr algn="ctr"/>
            <a:r>
              <a:rPr lang="en-US" sz="2800" dirty="0">
                <a:solidFill>
                  <a:srgbClr val="FFFF00"/>
                </a:solidFill>
                <a:latin typeface="Tahoma" pitchFamily="34" charset="0"/>
              </a:rPr>
              <a:t>confession of Christ as Lord alone today! </a:t>
            </a:r>
          </a:p>
        </p:txBody>
      </p:sp>
      <p:sp>
        <p:nvSpPr>
          <p:cNvPr id="201738" name="Text Box 10"/>
          <p:cNvSpPr txBox="1">
            <a:spLocks noChangeArrowheads="1"/>
          </p:cNvSpPr>
          <p:nvPr/>
        </p:nvSpPr>
        <p:spPr bwMode="auto">
          <a:xfrm>
            <a:off x="206809" y="4681999"/>
            <a:ext cx="7850608" cy="1815882"/>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sz="2800" dirty="0">
                <a:latin typeface="Tahoma" pitchFamily="34" charset="0"/>
              </a:rPr>
              <a:t>There is no doubt that the remorseful thief on the cross was saved, but the question is, “Can people today be saved in the same manner?”</a:t>
            </a:r>
          </a:p>
        </p:txBody>
      </p:sp>
      <p:pic>
        <p:nvPicPr>
          <p:cNvPr id="3" name="Picture 2">
            <a:extLst>
              <a:ext uri="{FF2B5EF4-FFF2-40B4-BE49-F238E27FC236}">
                <a16:creationId xmlns:a16="http://schemas.microsoft.com/office/drawing/2014/main" id="{BFA3F61E-390C-4A68-9E62-2C1B3EA3ED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78915" y="2935317"/>
            <a:ext cx="3813085" cy="3813085"/>
          </a:xfrm>
          <a:prstGeom prst="rect">
            <a:avLst/>
          </a:prstGeom>
        </p:spPr>
      </p:pic>
      <p:sp>
        <p:nvSpPr>
          <p:cNvPr id="2" name="Text Box 50">
            <a:extLst>
              <a:ext uri="{FF2B5EF4-FFF2-40B4-BE49-F238E27FC236}">
                <a16:creationId xmlns:a16="http://schemas.microsoft.com/office/drawing/2014/main" id="{1AC78E99-FFB9-A28D-0539-79C92E247D23}"/>
              </a:ext>
            </a:extLst>
          </p:cNvPr>
          <p:cNvSpPr txBox="1">
            <a:spLocks noChangeArrowheads="1"/>
          </p:cNvSpPr>
          <p:nvPr/>
        </p:nvSpPr>
        <p:spPr bwMode="auto">
          <a:xfrm>
            <a:off x="150390" y="2397948"/>
            <a:ext cx="7850609" cy="2062103"/>
          </a:xfrm>
          <a:prstGeom prst="rect">
            <a:avLst/>
          </a:prstGeom>
          <a:solidFill>
            <a:srgbClr val="FF99FF"/>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buClr>
                <a:schemeClr val="accent1"/>
              </a:buClr>
              <a:buSzPct val="115000"/>
            </a:pPr>
            <a:r>
              <a:rPr lang="en-US" sz="3200" dirty="0">
                <a:solidFill>
                  <a:srgbClr val="FF0000"/>
                </a:solidFill>
                <a:latin typeface="Tahoma" pitchFamily="34" charset="0"/>
              </a:rPr>
              <a:t>The religious world has elevated the thief to a position to steal the truth of the gospel from the hearts of many men! </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1732"/>
                                        </p:tgtEl>
                                        <p:attrNameLst>
                                          <p:attrName>style.visibility</p:attrName>
                                        </p:attrNameLst>
                                      </p:cBhvr>
                                      <p:to>
                                        <p:strVal val="visible"/>
                                      </p:to>
                                    </p:set>
                                    <p:animEffect transition="in" filter="fade">
                                      <p:cBhvr>
                                        <p:cTn id="7" dur="500"/>
                                        <p:tgtEl>
                                          <p:spTgt spid="2017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01738"/>
                                        </p:tgtEl>
                                        <p:attrNameLst>
                                          <p:attrName>style.visibility</p:attrName>
                                        </p:attrNameLst>
                                      </p:cBhvr>
                                      <p:to>
                                        <p:strVal val="visible"/>
                                      </p:to>
                                    </p:set>
                                    <p:anim calcmode="lin" valueType="num">
                                      <p:cBhvr>
                                        <p:cTn id="17" dur="500" fill="hold"/>
                                        <p:tgtEl>
                                          <p:spTgt spid="201738"/>
                                        </p:tgtEl>
                                        <p:attrNameLst>
                                          <p:attrName>ppt_w</p:attrName>
                                        </p:attrNameLst>
                                      </p:cBhvr>
                                      <p:tavLst>
                                        <p:tav tm="0">
                                          <p:val>
                                            <p:fltVal val="0"/>
                                          </p:val>
                                        </p:tav>
                                        <p:tav tm="100000">
                                          <p:val>
                                            <p:strVal val="#ppt_w"/>
                                          </p:val>
                                        </p:tav>
                                      </p:tavLst>
                                    </p:anim>
                                    <p:anim calcmode="lin" valueType="num">
                                      <p:cBhvr>
                                        <p:cTn id="18" dur="500" fill="hold"/>
                                        <p:tgtEl>
                                          <p:spTgt spid="201738"/>
                                        </p:tgtEl>
                                        <p:attrNameLst>
                                          <p:attrName>ppt_h</p:attrName>
                                        </p:attrNameLst>
                                      </p:cBhvr>
                                      <p:tavLst>
                                        <p:tav tm="0">
                                          <p:val>
                                            <p:fltVal val="0"/>
                                          </p:val>
                                        </p:tav>
                                        <p:tav tm="100000">
                                          <p:val>
                                            <p:strVal val="#ppt_h"/>
                                          </p:val>
                                        </p:tav>
                                      </p:tavLst>
                                    </p:anim>
                                    <p:animEffect transition="in" filter="fade">
                                      <p:cBhvr>
                                        <p:cTn id="19" dur="500"/>
                                        <p:tgtEl>
                                          <p:spTgt spid="201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2" grpId="0"/>
      <p:bldP spid="201738"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lhouette of a person holding a telescope&#10;&#10;Description automatically generated">
            <a:extLst>
              <a:ext uri="{FF2B5EF4-FFF2-40B4-BE49-F238E27FC236}">
                <a16:creationId xmlns:a16="http://schemas.microsoft.com/office/drawing/2014/main" id="{34CEAB8A-DE6E-3131-7A65-B7AA580CD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7" y="0"/>
            <a:ext cx="12252960" cy="7658100"/>
          </a:xfrm>
          <a:prstGeom prst="rect">
            <a:avLst/>
          </a:prstGeom>
        </p:spPr>
      </p:pic>
      <p:sp>
        <p:nvSpPr>
          <p:cNvPr id="134146" name="Rectangle 2"/>
          <p:cNvSpPr>
            <a:spLocks noGrp="1" noChangeArrowheads="1"/>
          </p:cNvSpPr>
          <p:nvPr>
            <p:ph type="title"/>
          </p:nvPr>
        </p:nvSpPr>
        <p:spPr>
          <a:xfrm>
            <a:off x="-1" y="0"/>
            <a:ext cx="12249243" cy="609600"/>
          </a:xfrm>
        </p:spPr>
        <p:txBody>
          <a:bodyPr/>
          <a:lstStyle/>
          <a:p>
            <a:pPr algn="r"/>
            <a:r>
              <a:rPr lang="en-US" sz="3200" b="1" u="sng" dirty="0">
                <a:solidFill>
                  <a:schemeClr val="bg2">
                    <a:lumMod val="90000"/>
                    <a:lumOff val="10000"/>
                  </a:schemeClr>
                </a:solidFill>
                <a:cs typeface="Times New Roman" pitchFamily="18" charset="0"/>
              </a:rPr>
              <a:t>At Calvary </a:t>
            </a:r>
          </a:p>
        </p:txBody>
      </p:sp>
      <p:sp>
        <p:nvSpPr>
          <p:cNvPr id="5" name="Footer Placeholder 3"/>
          <p:cNvSpPr>
            <a:spLocks noGrp="1"/>
          </p:cNvSpPr>
          <p:nvPr>
            <p:ph type="ftr" sz="quarter" idx="11"/>
          </p:nvPr>
        </p:nvSpPr>
        <p:spPr>
          <a:xfrm>
            <a:off x="0" y="6629400"/>
            <a:ext cx="12249242" cy="228600"/>
          </a:xfrm>
        </p:spPr>
        <p:txBody>
          <a:bodyPr/>
          <a:lstStyle/>
          <a:p>
            <a:r>
              <a:rPr lang="en-US" dirty="0"/>
              <a:t>Can We Be Saved Like The Thief On The Cross?</a:t>
            </a:r>
          </a:p>
        </p:txBody>
      </p:sp>
      <p:sp>
        <p:nvSpPr>
          <p:cNvPr id="134147" name="Text Box 3"/>
          <p:cNvSpPr txBox="1">
            <a:spLocks noChangeArrowheads="1"/>
          </p:cNvSpPr>
          <p:nvPr/>
        </p:nvSpPr>
        <p:spPr bwMode="auto">
          <a:xfrm>
            <a:off x="0" y="777761"/>
            <a:ext cx="10210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sz="2800" dirty="0">
                <a:solidFill>
                  <a:srgbClr val="0000FF"/>
                </a:solidFill>
                <a:latin typeface="Tahoma" pitchFamily="34" charset="0"/>
              </a:rPr>
              <a:t>Christ was crucified with two thieves on either side of Him </a:t>
            </a:r>
          </a:p>
          <a:p>
            <a:pPr marL="0" indent="0"/>
            <a:r>
              <a:rPr lang="en-US" sz="2800" dirty="0">
                <a:solidFill>
                  <a:srgbClr val="0000FF"/>
                </a:solidFill>
                <a:latin typeface="Tahoma" pitchFamily="34" charset="0"/>
              </a:rPr>
              <a:t>(</a:t>
            </a:r>
            <a:r>
              <a:rPr lang="nl-NL" sz="2800" dirty="0">
                <a:solidFill>
                  <a:srgbClr val="0000FF"/>
                </a:solidFill>
                <a:latin typeface="Tahoma" pitchFamily="34" charset="0"/>
              </a:rPr>
              <a:t>Matthew 27:38; Mark 15:27; Luke 23:33; John 19:18</a:t>
            </a:r>
            <a:r>
              <a:rPr lang="en-US" sz="2800" dirty="0">
                <a:solidFill>
                  <a:srgbClr val="0000FF"/>
                </a:solidFill>
                <a:latin typeface="Tahoma" pitchFamily="34" charset="0"/>
              </a:rPr>
              <a:t>)</a:t>
            </a:r>
          </a:p>
        </p:txBody>
      </p:sp>
      <p:sp>
        <p:nvSpPr>
          <p:cNvPr id="134158" name="Text Box 14"/>
          <p:cNvSpPr txBox="1">
            <a:spLocks noChangeArrowheads="1"/>
          </p:cNvSpPr>
          <p:nvPr/>
        </p:nvSpPr>
        <p:spPr bwMode="auto">
          <a:xfrm>
            <a:off x="-3718" y="2330917"/>
            <a:ext cx="9757317"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0" hangingPunct="0">
              <a:buClr>
                <a:schemeClr val="accent1"/>
              </a:buClr>
              <a:buSzPct val="115000"/>
              <a:buFont typeface="Wingdings" pitchFamily="2" charset="2"/>
              <a:buChar char="Ø"/>
            </a:pPr>
            <a:r>
              <a:rPr lang="en-US" sz="3200" b="0" dirty="0">
                <a:solidFill>
                  <a:schemeClr val="bg1"/>
                </a:solidFill>
                <a:latin typeface="Tahoma" pitchFamily="34" charset="0"/>
              </a:rPr>
              <a:t>Both insulted Jesus at one point (Matthew 27:44) like the people (Matthew 27:39-43)</a:t>
            </a:r>
          </a:p>
          <a:p>
            <a:pPr eaLnBrk="0" hangingPunct="0">
              <a:buClr>
                <a:schemeClr val="accent1"/>
              </a:buClr>
              <a:buSzPct val="115000"/>
              <a:buFont typeface="Wingdings" pitchFamily="2" charset="2"/>
              <a:buChar char="Ø"/>
            </a:pPr>
            <a:r>
              <a:rPr lang="en-US" sz="3200" b="0" dirty="0">
                <a:solidFill>
                  <a:schemeClr val="bg1"/>
                </a:solidFill>
                <a:latin typeface="Tahoma" pitchFamily="34" charset="0"/>
              </a:rPr>
              <a:t>One of them hurled insults like the masses below (Luke 23:39). </a:t>
            </a:r>
          </a:p>
          <a:p>
            <a:pPr eaLnBrk="0" hangingPunct="0">
              <a:buClr>
                <a:schemeClr val="accent1"/>
              </a:buClr>
              <a:buSzPct val="115000"/>
              <a:buFont typeface="Wingdings" pitchFamily="2" charset="2"/>
              <a:buChar char="Ø"/>
            </a:pPr>
            <a:r>
              <a:rPr lang="en-US" sz="3200" b="0" dirty="0">
                <a:solidFill>
                  <a:schemeClr val="bg1"/>
                </a:solidFill>
                <a:latin typeface="Tahoma" pitchFamily="34" charset="0"/>
              </a:rPr>
              <a:t>One of them rebuked the other, admitted guilt, confessed Christ as innocent, and asked to be remembered in Christ’s kingdom (Luke 23:39-43).</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4147"/>
                                        </p:tgtEl>
                                        <p:attrNameLst>
                                          <p:attrName>style.visibility</p:attrName>
                                        </p:attrNameLst>
                                      </p:cBhvr>
                                      <p:to>
                                        <p:strVal val="visible"/>
                                      </p:to>
                                    </p:set>
                                    <p:animEffect transition="in" filter="barn(inVertical)">
                                      <p:cBhvr>
                                        <p:cTn id="7" dur="500"/>
                                        <p:tgtEl>
                                          <p:spTgt spid="1341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4158">
                                            <p:txEl>
                                              <p:pRg st="0" end="0"/>
                                            </p:txEl>
                                          </p:spTgt>
                                        </p:tgtEl>
                                        <p:attrNameLst>
                                          <p:attrName>style.visibility</p:attrName>
                                        </p:attrNameLst>
                                      </p:cBhvr>
                                      <p:to>
                                        <p:strVal val="visible"/>
                                      </p:to>
                                    </p:set>
                                    <p:animEffect transition="in" filter="wipe(left)">
                                      <p:cBhvr>
                                        <p:cTn id="11" dur="500"/>
                                        <p:tgtEl>
                                          <p:spTgt spid="134158">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4158">
                                            <p:txEl>
                                              <p:pRg st="1" end="1"/>
                                            </p:txEl>
                                          </p:spTgt>
                                        </p:tgtEl>
                                        <p:attrNameLst>
                                          <p:attrName>style.visibility</p:attrName>
                                        </p:attrNameLst>
                                      </p:cBhvr>
                                      <p:to>
                                        <p:strVal val="visible"/>
                                      </p:to>
                                    </p:set>
                                    <p:animEffect transition="in" filter="wipe(left)">
                                      <p:cBhvr>
                                        <p:cTn id="15" dur="500"/>
                                        <p:tgtEl>
                                          <p:spTgt spid="134158">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4158">
                                            <p:txEl>
                                              <p:pRg st="2" end="2"/>
                                            </p:txEl>
                                          </p:spTgt>
                                        </p:tgtEl>
                                        <p:attrNameLst>
                                          <p:attrName>style.visibility</p:attrName>
                                        </p:attrNameLst>
                                      </p:cBhvr>
                                      <p:to>
                                        <p:strVal val="visible"/>
                                      </p:to>
                                    </p:set>
                                    <p:animEffect transition="in" filter="wipe(left)">
                                      <p:cBhvr>
                                        <p:cTn id="19" dur="500"/>
                                        <p:tgtEl>
                                          <p:spTgt spid="134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1554145" y="0"/>
            <a:ext cx="9144000" cy="304800"/>
          </a:xfrm>
        </p:spPr>
        <p:txBody>
          <a:bodyPr/>
          <a:lstStyle/>
          <a:p>
            <a:pPr algn="ctr">
              <a:defRPr/>
            </a:pPr>
            <a:r>
              <a:rPr lang="en-US" sz="2800" u="sng" dirty="0">
                <a:solidFill>
                  <a:srgbClr val="0000FF"/>
                </a:solidFill>
                <a:latin typeface="+mn-lt"/>
                <a:cs typeface="Times New Roman" pitchFamily="18" charset="0"/>
              </a:rPr>
              <a:t>At Calvary</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0" y="1607016"/>
            <a:ext cx="12222145" cy="4401205"/>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692150" marR="0" lvl="0" indent="-69215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39.  One of the </a:t>
            </a:r>
            <a:r>
              <a:rPr kumimoji="0" lang="en-US" altLang="en-US" sz="2800" b="0" i="0" u="none" strike="noStrike" kern="1200" cap="none" spc="0" normalizeH="0" baseline="0" noProof="0" dirty="0" err="1">
                <a:ln>
                  <a:noFill/>
                </a:ln>
                <a:solidFill>
                  <a:srgbClr val="000000"/>
                </a:solidFill>
                <a:effectLst/>
                <a:uLnTx/>
                <a:uFillTx/>
                <a:latin typeface="Tahoma" panose="020B0604030504040204" pitchFamily="34" charset="0"/>
                <a:ea typeface="+mn-ea"/>
                <a:cs typeface="Times New Roman" panose="02020603050405020304" pitchFamily="18" charset="0"/>
              </a:rPr>
              <a:t>thiefs</a:t>
            </a: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 who were hanged there was hurling abuse at Him, saying, "Are You not the Christ? Save Yourself and us!"</a:t>
            </a:r>
          </a:p>
          <a:p>
            <a:pPr marL="692150" marR="0" lvl="0" indent="-69215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40.  But the other answered, and rebuking him said, "Do you not even fear God, since you are under the same sentence of condemnation?</a:t>
            </a:r>
          </a:p>
          <a:p>
            <a:pPr marL="692150" marR="0" lvl="0" indent="-69215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41.  "And we indeed are suffering justly, for we are receiving what we deserve for our deeds; but this man has done nothing wrong."</a:t>
            </a:r>
          </a:p>
          <a:p>
            <a:pPr marL="692150" marR="0" lvl="0" indent="-69215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42.  And he was saying, "Jesus, remember me when You come in Your kingdom!"</a:t>
            </a:r>
          </a:p>
          <a:p>
            <a:pPr marL="692150" marR="0" lvl="0" indent="-69215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43.  And He said to him, "Truly I say to you, today you shall be with Me in Paradise."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Luke 23:39-43</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0" y="6548438"/>
            <a:ext cx="12192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Can We Be Saved Like The Thief On The Cross?</a:t>
            </a:r>
          </a:p>
        </p:txBody>
      </p:sp>
    </p:spTree>
    <p:extLst>
      <p:ext uri="{BB962C8B-B14F-4D97-AF65-F5344CB8AC3E}">
        <p14:creationId xmlns:p14="http://schemas.microsoft.com/office/powerpoint/2010/main" val="8385704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lhouette of a person holding a telescope&#10;&#10;Description automatically generated">
            <a:extLst>
              <a:ext uri="{FF2B5EF4-FFF2-40B4-BE49-F238E27FC236}">
                <a16:creationId xmlns:a16="http://schemas.microsoft.com/office/drawing/2014/main" id="{34CEAB8A-DE6E-3131-7A65-B7AA580CD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7" y="0"/>
            <a:ext cx="12252960" cy="7658100"/>
          </a:xfrm>
          <a:prstGeom prst="rect">
            <a:avLst/>
          </a:prstGeom>
        </p:spPr>
      </p:pic>
      <p:sp>
        <p:nvSpPr>
          <p:cNvPr id="134146" name="Rectangle 2"/>
          <p:cNvSpPr>
            <a:spLocks noGrp="1" noChangeArrowheads="1"/>
          </p:cNvSpPr>
          <p:nvPr>
            <p:ph type="title"/>
          </p:nvPr>
        </p:nvSpPr>
        <p:spPr>
          <a:xfrm>
            <a:off x="-1" y="0"/>
            <a:ext cx="12249243" cy="609600"/>
          </a:xfrm>
        </p:spPr>
        <p:txBody>
          <a:bodyPr/>
          <a:lstStyle/>
          <a:p>
            <a:pPr algn="r"/>
            <a:r>
              <a:rPr lang="en-US" sz="3200" b="1" u="sng" dirty="0">
                <a:solidFill>
                  <a:schemeClr val="bg2">
                    <a:lumMod val="90000"/>
                    <a:lumOff val="10000"/>
                  </a:schemeClr>
                </a:solidFill>
                <a:cs typeface="Times New Roman" pitchFamily="18" charset="0"/>
              </a:rPr>
              <a:t>At Calvary </a:t>
            </a:r>
          </a:p>
        </p:txBody>
      </p:sp>
      <p:sp>
        <p:nvSpPr>
          <p:cNvPr id="5" name="Footer Placeholder 3"/>
          <p:cNvSpPr>
            <a:spLocks noGrp="1"/>
          </p:cNvSpPr>
          <p:nvPr>
            <p:ph type="ftr" sz="quarter" idx="11"/>
          </p:nvPr>
        </p:nvSpPr>
        <p:spPr>
          <a:xfrm>
            <a:off x="0" y="6629400"/>
            <a:ext cx="12249242" cy="2286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Can We Be Saved Like The Thief On The Cross?</a:t>
            </a:r>
          </a:p>
        </p:txBody>
      </p:sp>
      <p:sp>
        <p:nvSpPr>
          <p:cNvPr id="134147" name="Text Box 3"/>
          <p:cNvSpPr txBox="1">
            <a:spLocks noChangeArrowheads="1"/>
          </p:cNvSpPr>
          <p:nvPr/>
        </p:nvSpPr>
        <p:spPr bwMode="auto">
          <a:xfrm>
            <a:off x="0" y="454714"/>
            <a:ext cx="10210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We can be overwhelmed with joy at the thought of God's grace and forgiveness bestowed upon that thief!</a:t>
            </a:r>
          </a:p>
        </p:txBody>
      </p:sp>
      <p:sp>
        <p:nvSpPr>
          <p:cNvPr id="134158" name="Text Box 14"/>
          <p:cNvSpPr txBox="1">
            <a:spLocks noChangeArrowheads="1"/>
          </p:cNvSpPr>
          <p:nvPr/>
        </p:nvSpPr>
        <p:spPr bwMode="auto">
          <a:xfrm>
            <a:off x="-13010" y="1414820"/>
            <a:ext cx="9757317"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0" fontAlgn="base" latinLnBrk="0" hangingPunct="0">
              <a:lnSpc>
                <a:spcPct val="100000"/>
              </a:lnSpc>
              <a:spcBef>
                <a:spcPct val="0"/>
              </a:spcBef>
              <a:spcAft>
                <a:spcPct val="0"/>
              </a:spcAft>
              <a:buClr>
                <a:srgbClr val="BC451B"/>
              </a:buClr>
              <a:buSzPct val="115000"/>
              <a:buFont typeface="Wingdings" pitchFamily="2" charset="2"/>
              <a:buChar char="Ø"/>
              <a:tabLst/>
              <a:defRPr/>
            </a:pPr>
            <a:r>
              <a:rPr kumimoji="0" lang="en-US" sz="32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It is a testament to God's goodness and mercy, a great reminder that His love knows no bounds for those who turn to Him, even as Jesus suffered on the cross. </a:t>
            </a:r>
          </a:p>
          <a:p>
            <a:pPr marL="457200" marR="0" lvl="0" indent="-457200" algn="l" defTabSz="914400" rtl="0" eaLnBrk="0" fontAlgn="base" latinLnBrk="0" hangingPunct="0">
              <a:lnSpc>
                <a:spcPct val="100000"/>
              </a:lnSpc>
              <a:spcBef>
                <a:spcPct val="0"/>
              </a:spcBef>
              <a:spcAft>
                <a:spcPct val="0"/>
              </a:spcAft>
              <a:buClr>
                <a:srgbClr val="BC451B"/>
              </a:buClr>
              <a:buSzPct val="115000"/>
              <a:buFont typeface="Wingdings" pitchFamily="2" charset="2"/>
              <a:buChar char="Ø"/>
              <a:tabLst/>
              <a:defRPr/>
            </a:pPr>
            <a:r>
              <a:rPr kumimoji="0" lang="en-US" sz="32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It is within God's divine right to forgive and set the terms of that forgiveness.</a:t>
            </a:r>
          </a:p>
          <a:p>
            <a:pPr lvl="0" eaLnBrk="0" hangingPunct="0">
              <a:buClr>
                <a:srgbClr val="BC451B"/>
              </a:buClr>
              <a:buSzPct val="115000"/>
              <a:buFont typeface="Wingdings" pitchFamily="2" charset="2"/>
              <a:buChar char="Ø"/>
            </a:pPr>
            <a:r>
              <a:rPr lang="en-US" sz="3200" b="0" dirty="0">
                <a:solidFill>
                  <a:prstClr val="black"/>
                </a:solidFill>
                <a:latin typeface="Tahoma" pitchFamily="34" charset="0"/>
              </a:rPr>
              <a:t>The thief was saved because only Jesus has the power to forgive and save </a:t>
            </a:r>
            <a:endParaRPr kumimoji="0" lang="en-US" sz="32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endParaRPr>
          </a:p>
        </p:txBody>
      </p:sp>
      <p:sp>
        <p:nvSpPr>
          <p:cNvPr id="2" name="Text Box 10">
            <a:extLst>
              <a:ext uri="{FF2B5EF4-FFF2-40B4-BE49-F238E27FC236}">
                <a16:creationId xmlns:a16="http://schemas.microsoft.com/office/drawing/2014/main" id="{9E8A9DE8-E9B9-5FF2-8B45-8E0DEDA8814C}"/>
              </a:ext>
            </a:extLst>
          </p:cNvPr>
          <p:cNvSpPr txBox="1">
            <a:spLocks noChangeArrowheads="1"/>
          </p:cNvSpPr>
          <p:nvPr/>
        </p:nvSpPr>
        <p:spPr bwMode="auto">
          <a:xfrm>
            <a:off x="99687" y="5560993"/>
            <a:ext cx="10003991" cy="954107"/>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ahoma" pitchFamily="34" charset="0"/>
                <a:ea typeface="+mn-ea"/>
                <a:cs typeface="+mn-cs"/>
              </a:rPr>
              <a:t>The question is: “Can We Be Saved Like The Thief On The Cross?”</a:t>
            </a:r>
          </a:p>
        </p:txBody>
      </p:sp>
    </p:spTree>
    <p:extLst>
      <p:ext uri="{BB962C8B-B14F-4D97-AF65-F5344CB8AC3E}">
        <p14:creationId xmlns:p14="http://schemas.microsoft.com/office/powerpoint/2010/main" val="4999549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4147"/>
                                        </p:tgtEl>
                                        <p:attrNameLst>
                                          <p:attrName>style.visibility</p:attrName>
                                        </p:attrNameLst>
                                      </p:cBhvr>
                                      <p:to>
                                        <p:strVal val="visible"/>
                                      </p:to>
                                    </p:set>
                                    <p:animEffect transition="in" filter="barn(inVertical)">
                                      <p:cBhvr>
                                        <p:cTn id="7" dur="500"/>
                                        <p:tgtEl>
                                          <p:spTgt spid="1341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4158">
                                            <p:txEl>
                                              <p:pRg st="0" end="0"/>
                                            </p:txEl>
                                          </p:spTgt>
                                        </p:tgtEl>
                                        <p:attrNameLst>
                                          <p:attrName>style.visibility</p:attrName>
                                        </p:attrNameLst>
                                      </p:cBhvr>
                                      <p:to>
                                        <p:strVal val="visible"/>
                                      </p:to>
                                    </p:set>
                                    <p:animEffect transition="in" filter="wipe(left)">
                                      <p:cBhvr>
                                        <p:cTn id="11" dur="500"/>
                                        <p:tgtEl>
                                          <p:spTgt spid="134158">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4158">
                                            <p:txEl>
                                              <p:pRg st="1" end="1"/>
                                            </p:txEl>
                                          </p:spTgt>
                                        </p:tgtEl>
                                        <p:attrNameLst>
                                          <p:attrName>style.visibility</p:attrName>
                                        </p:attrNameLst>
                                      </p:cBhvr>
                                      <p:to>
                                        <p:strVal val="visible"/>
                                      </p:to>
                                    </p:set>
                                    <p:animEffect transition="in" filter="wipe(left)">
                                      <p:cBhvr>
                                        <p:cTn id="15" dur="500"/>
                                        <p:tgtEl>
                                          <p:spTgt spid="134158">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4158">
                                            <p:txEl>
                                              <p:pRg st="2" end="2"/>
                                            </p:txEl>
                                          </p:spTgt>
                                        </p:tgtEl>
                                        <p:attrNameLst>
                                          <p:attrName>style.visibility</p:attrName>
                                        </p:attrNameLst>
                                      </p:cBhvr>
                                      <p:to>
                                        <p:strVal val="visible"/>
                                      </p:to>
                                    </p:set>
                                    <p:animEffect transition="in" filter="wipe(left)">
                                      <p:cBhvr>
                                        <p:cTn id="19" dur="500"/>
                                        <p:tgtEl>
                                          <p:spTgt spid="13415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lhouette of a person holding a telescope&#10;&#10;Description automatically generated">
            <a:extLst>
              <a:ext uri="{FF2B5EF4-FFF2-40B4-BE49-F238E27FC236}">
                <a16:creationId xmlns:a16="http://schemas.microsoft.com/office/drawing/2014/main" id="{34CEAB8A-DE6E-3131-7A65-B7AA580CD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7" y="0"/>
            <a:ext cx="12252960" cy="7658100"/>
          </a:xfrm>
          <a:prstGeom prst="rect">
            <a:avLst/>
          </a:prstGeom>
        </p:spPr>
      </p:pic>
      <p:sp>
        <p:nvSpPr>
          <p:cNvPr id="134146" name="Rectangle 2"/>
          <p:cNvSpPr>
            <a:spLocks noGrp="1" noChangeArrowheads="1"/>
          </p:cNvSpPr>
          <p:nvPr>
            <p:ph type="title"/>
          </p:nvPr>
        </p:nvSpPr>
        <p:spPr>
          <a:xfrm>
            <a:off x="-1" y="0"/>
            <a:ext cx="12249243" cy="609600"/>
          </a:xfrm>
        </p:spPr>
        <p:txBody>
          <a:bodyPr/>
          <a:lstStyle/>
          <a:p>
            <a:pPr algn="r"/>
            <a:r>
              <a:rPr lang="en-US" sz="3200" b="1" u="sng" dirty="0">
                <a:solidFill>
                  <a:schemeClr val="bg2">
                    <a:lumMod val="90000"/>
                    <a:lumOff val="10000"/>
                  </a:schemeClr>
                </a:solidFill>
                <a:cs typeface="Times New Roman" pitchFamily="18" charset="0"/>
              </a:rPr>
              <a:t>How is Our Salvation Similar?</a:t>
            </a:r>
          </a:p>
        </p:txBody>
      </p:sp>
      <p:sp>
        <p:nvSpPr>
          <p:cNvPr id="5" name="Footer Placeholder 3"/>
          <p:cNvSpPr>
            <a:spLocks noGrp="1"/>
          </p:cNvSpPr>
          <p:nvPr>
            <p:ph type="ftr" sz="quarter" idx="11"/>
          </p:nvPr>
        </p:nvSpPr>
        <p:spPr>
          <a:xfrm>
            <a:off x="0" y="6629400"/>
            <a:ext cx="12249242" cy="2286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Can We Be Saved Like The Thief On The Cross?</a:t>
            </a:r>
          </a:p>
        </p:txBody>
      </p:sp>
      <p:sp>
        <p:nvSpPr>
          <p:cNvPr id="134147" name="Text Box 3"/>
          <p:cNvSpPr txBox="1">
            <a:spLocks noChangeArrowheads="1"/>
          </p:cNvSpPr>
          <p:nvPr/>
        </p:nvSpPr>
        <p:spPr bwMode="auto">
          <a:xfrm>
            <a:off x="0" y="801549"/>
            <a:ext cx="10210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r>
              <a:rPr lang="en-US" sz="2800" dirty="0">
                <a:solidFill>
                  <a:srgbClr val="0000FF"/>
                </a:solidFill>
                <a:latin typeface="Tahoma" pitchFamily="34" charset="0"/>
              </a:rPr>
              <a:t>He was saved by grace through faith (Ephesians 2:8-9) The thief’s faith is evident:</a:t>
            </a:r>
            <a:endParaRPr kumimoji="0" lang="en-US" sz="28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134158" name="Text Box 14"/>
          <p:cNvSpPr txBox="1">
            <a:spLocks noChangeArrowheads="1"/>
          </p:cNvSpPr>
          <p:nvPr/>
        </p:nvSpPr>
        <p:spPr bwMode="auto">
          <a:xfrm>
            <a:off x="-13010" y="1847919"/>
            <a:ext cx="975731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eaLnBrk="0" hangingPunct="0">
              <a:buClr>
                <a:srgbClr val="BC451B"/>
              </a:buClr>
              <a:buSzPct val="115000"/>
              <a:buFont typeface="Wingdings" pitchFamily="2" charset="2"/>
              <a:buChar char="Ø"/>
            </a:pPr>
            <a:r>
              <a:rPr lang="en-US" sz="3200" b="0" dirty="0">
                <a:solidFill>
                  <a:prstClr val="black"/>
                </a:solidFill>
                <a:latin typeface="Tahoma" pitchFamily="34" charset="0"/>
              </a:rPr>
              <a:t>He rebuked the other thief for mocking Jesus Christ, saying, “Do you not fear God?” (Luke 23:40).</a:t>
            </a:r>
          </a:p>
          <a:p>
            <a:pPr lvl="0" eaLnBrk="0" hangingPunct="0">
              <a:buClr>
                <a:srgbClr val="BC451B"/>
              </a:buClr>
              <a:buSzPct val="115000"/>
              <a:buFont typeface="Wingdings" pitchFamily="2" charset="2"/>
              <a:buChar char="Ø"/>
            </a:pPr>
            <a:r>
              <a:rPr lang="en-US" sz="3200" b="0" dirty="0">
                <a:solidFill>
                  <a:prstClr val="black"/>
                </a:solidFill>
                <a:latin typeface="Tahoma" pitchFamily="34" charset="0"/>
              </a:rPr>
              <a:t>He acknowledged Jesus’ innocence (Luke 23:41).</a:t>
            </a:r>
          </a:p>
          <a:p>
            <a:pPr lvl="0" eaLnBrk="0" hangingPunct="0">
              <a:buClr>
                <a:srgbClr val="BC451B"/>
              </a:buClr>
              <a:buSzPct val="115000"/>
              <a:buFont typeface="Wingdings" pitchFamily="2" charset="2"/>
              <a:buChar char="Ø"/>
            </a:pPr>
            <a:r>
              <a:rPr lang="en-US" sz="3200" b="0" dirty="0">
                <a:solidFill>
                  <a:prstClr val="black"/>
                </a:solidFill>
                <a:latin typeface="Tahoma" pitchFamily="34" charset="0"/>
              </a:rPr>
              <a:t>He acknowledged his own guilt (Luke 23:41).</a:t>
            </a:r>
          </a:p>
          <a:p>
            <a:pPr lvl="0" eaLnBrk="0" hangingPunct="0">
              <a:buClr>
                <a:srgbClr val="BC451B"/>
              </a:buClr>
              <a:buSzPct val="115000"/>
              <a:buFont typeface="Wingdings" pitchFamily="2" charset="2"/>
              <a:buChar char="Ø"/>
            </a:pPr>
            <a:r>
              <a:rPr lang="en-US" sz="3200" b="0" dirty="0">
                <a:solidFill>
                  <a:prstClr val="black"/>
                </a:solidFill>
                <a:latin typeface="Tahoma" pitchFamily="34" charset="0"/>
              </a:rPr>
              <a:t>He acknowledged Jesus’ Kingship (Luke 23:42).</a:t>
            </a:r>
          </a:p>
          <a:p>
            <a:pPr lvl="0" eaLnBrk="0" hangingPunct="0">
              <a:buClr>
                <a:srgbClr val="BC451B"/>
              </a:buClr>
              <a:buSzPct val="115000"/>
              <a:buFont typeface="Wingdings" pitchFamily="2" charset="2"/>
              <a:buChar char="Ø"/>
            </a:pPr>
            <a:r>
              <a:rPr lang="en-US" sz="3200" b="0" dirty="0">
                <a:solidFill>
                  <a:prstClr val="black"/>
                </a:solidFill>
                <a:latin typeface="Tahoma" pitchFamily="34" charset="0"/>
              </a:rPr>
              <a:t>He had faith in Jesus’ resurrection, as well as his own, because he asked Christ to remember him when He came into His kingdom (Luke 23:42).</a:t>
            </a:r>
            <a:r>
              <a:rPr kumimoji="0" lang="en-US" sz="32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 </a:t>
            </a:r>
          </a:p>
        </p:txBody>
      </p:sp>
    </p:spTree>
    <p:extLst>
      <p:ext uri="{BB962C8B-B14F-4D97-AF65-F5344CB8AC3E}">
        <p14:creationId xmlns:p14="http://schemas.microsoft.com/office/powerpoint/2010/main" val="3056497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4147"/>
                                        </p:tgtEl>
                                        <p:attrNameLst>
                                          <p:attrName>style.visibility</p:attrName>
                                        </p:attrNameLst>
                                      </p:cBhvr>
                                      <p:to>
                                        <p:strVal val="visible"/>
                                      </p:to>
                                    </p:set>
                                    <p:animEffect transition="in" filter="barn(inVertical)">
                                      <p:cBhvr>
                                        <p:cTn id="7" dur="500"/>
                                        <p:tgtEl>
                                          <p:spTgt spid="1341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4158">
                                            <p:txEl>
                                              <p:pRg st="0" end="0"/>
                                            </p:txEl>
                                          </p:spTgt>
                                        </p:tgtEl>
                                        <p:attrNameLst>
                                          <p:attrName>style.visibility</p:attrName>
                                        </p:attrNameLst>
                                      </p:cBhvr>
                                      <p:to>
                                        <p:strVal val="visible"/>
                                      </p:to>
                                    </p:set>
                                    <p:animEffect transition="in" filter="wipe(left)">
                                      <p:cBhvr>
                                        <p:cTn id="11" dur="500"/>
                                        <p:tgtEl>
                                          <p:spTgt spid="134158">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4158">
                                            <p:txEl>
                                              <p:pRg st="1" end="1"/>
                                            </p:txEl>
                                          </p:spTgt>
                                        </p:tgtEl>
                                        <p:attrNameLst>
                                          <p:attrName>style.visibility</p:attrName>
                                        </p:attrNameLst>
                                      </p:cBhvr>
                                      <p:to>
                                        <p:strVal val="visible"/>
                                      </p:to>
                                    </p:set>
                                    <p:animEffect transition="in" filter="wipe(left)">
                                      <p:cBhvr>
                                        <p:cTn id="15" dur="500"/>
                                        <p:tgtEl>
                                          <p:spTgt spid="134158">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4158">
                                            <p:txEl>
                                              <p:pRg st="2" end="2"/>
                                            </p:txEl>
                                          </p:spTgt>
                                        </p:tgtEl>
                                        <p:attrNameLst>
                                          <p:attrName>style.visibility</p:attrName>
                                        </p:attrNameLst>
                                      </p:cBhvr>
                                      <p:to>
                                        <p:strVal val="visible"/>
                                      </p:to>
                                    </p:set>
                                    <p:animEffect transition="in" filter="wipe(left)">
                                      <p:cBhvr>
                                        <p:cTn id="19" dur="500"/>
                                        <p:tgtEl>
                                          <p:spTgt spid="134158">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4158">
                                            <p:txEl>
                                              <p:pRg st="3" end="3"/>
                                            </p:txEl>
                                          </p:spTgt>
                                        </p:tgtEl>
                                        <p:attrNameLst>
                                          <p:attrName>style.visibility</p:attrName>
                                        </p:attrNameLst>
                                      </p:cBhvr>
                                      <p:to>
                                        <p:strVal val="visible"/>
                                      </p:to>
                                    </p:set>
                                    <p:animEffect transition="in" filter="wipe(left)">
                                      <p:cBhvr>
                                        <p:cTn id="23" dur="500"/>
                                        <p:tgtEl>
                                          <p:spTgt spid="134158">
                                            <p:txEl>
                                              <p:pRg st="3" end="3"/>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34158">
                                            <p:txEl>
                                              <p:pRg st="4" end="4"/>
                                            </p:txEl>
                                          </p:spTgt>
                                        </p:tgtEl>
                                        <p:attrNameLst>
                                          <p:attrName>style.visibility</p:attrName>
                                        </p:attrNameLst>
                                      </p:cBhvr>
                                      <p:to>
                                        <p:strVal val="visible"/>
                                      </p:to>
                                    </p:set>
                                    <p:animEffect transition="in" filter="wipe(left)">
                                      <p:cBhvr>
                                        <p:cTn id="27" dur="500"/>
                                        <p:tgtEl>
                                          <p:spTgt spid="134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lhouette of a person holding a telescope&#10;&#10;Description automatically generated">
            <a:extLst>
              <a:ext uri="{FF2B5EF4-FFF2-40B4-BE49-F238E27FC236}">
                <a16:creationId xmlns:a16="http://schemas.microsoft.com/office/drawing/2014/main" id="{34CEAB8A-DE6E-3131-7A65-B7AA580CD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717" y="0"/>
            <a:ext cx="12252960" cy="7658100"/>
          </a:xfrm>
          <a:prstGeom prst="rect">
            <a:avLst/>
          </a:prstGeom>
        </p:spPr>
      </p:pic>
      <p:sp>
        <p:nvSpPr>
          <p:cNvPr id="134146" name="Rectangle 2"/>
          <p:cNvSpPr>
            <a:spLocks noGrp="1" noChangeArrowheads="1"/>
          </p:cNvSpPr>
          <p:nvPr>
            <p:ph type="title"/>
          </p:nvPr>
        </p:nvSpPr>
        <p:spPr>
          <a:xfrm>
            <a:off x="-1" y="0"/>
            <a:ext cx="12249243" cy="609600"/>
          </a:xfrm>
        </p:spPr>
        <p:txBody>
          <a:bodyPr/>
          <a:lstStyle/>
          <a:p>
            <a:pPr algn="r"/>
            <a:r>
              <a:rPr lang="en-US" sz="3200" b="1" u="sng" dirty="0">
                <a:solidFill>
                  <a:schemeClr val="bg2">
                    <a:lumMod val="90000"/>
                    <a:lumOff val="10000"/>
                  </a:schemeClr>
                </a:solidFill>
                <a:cs typeface="Times New Roman" pitchFamily="18" charset="0"/>
              </a:rPr>
              <a:t>How is Our Salvation Similar?</a:t>
            </a:r>
          </a:p>
        </p:txBody>
      </p:sp>
      <p:sp>
        <p:nvSpPr>
          <p:cNvPr id="5" name="Footer Placeholder 3"/>
          <p:cNvSpPr>
            <a:spLocks noGrp="1"/>
          </p:cNvSpPr>
          <p:nvPr>
            <p:ph type="ftr" sz="quarter" idx="11"/>
          </p:nvPr>
        </p:nvSpPr>
        <p:spPr>
          <a:xfrm>
            <a:off x="0" y="6629400"/>
            <a:ext cx="12249242" cy="2286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pitchFamily="34" charset="0"/>
                <a:ea typeface="+mn-ea"/>
                <a:cs typeface="Times New Roman" pitchFamily="18" charset="0"/>
              </a:rPr>
              <a:t>Can We Be Saved Like The Thief On The Cross?</a:t>
            </a:r>
          </a:p>
        </p:txBody>
      </p:sp>
      <p:sp>
        <p:nvSpPr>
          <p:cNvPr id="134147" name="Text Box 3"/>
          <p:cNvSpPr txBox="1">
            <a:spLocks noChangeArrowheads="1"/>
          </p:cNvSpPr>
          <p:nvPr/>
        </p:nvSpPr>
        <p:spPr bwMode="auto">
          <a:xfrm>
            <a:off x="2209800" y="893812"/>
            <a:ext cx="1021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r>
              <a:rPr lang="en-US" sz="2800" dirty="0">
                <a:solidFill>
                  <a:srgbClr val="0000FF"/>
                </a:solidFill>
                <a:latin typeface="Tahoma" pitchFamily="34" charset="0"/>
              </a:rPr>
              <a:t>We must, like this thief, put our faith in Jesus:</a:t>
            </a:r>
            <a:endParaRPr kumimoji="0" lang="en-US" sz="28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endParaRPr>
          </a:p>
        </p:txBody>
      </p:sp>
      <p:sp>
        <p:nvSpPr>
          <p:cNvPr id="134158" name="Text Box 14"/>
          <p:cNvSpPr txBox="1">
            <a:spLocks noChangeArrowheads="1"/>
          </p:cNvSpPr>
          <p:nvPr/>
        </p:nvSpPr>
        <p:spPr bwMode="auto">
          <a:xfrm>
            <a:off x="2676294" y="1566892"/>
            <a:ext cx="957295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eaLnBrk="0" hangingPunct="0">
              <a:buClr>
                <a:srgbClr val="BC451B"/>
              </a:buClr>
              <a:buSzPct val="115000"/>
              <a:buFont typeface="Wingdings" pitchFamily="2" charset="2"/>
              <a:buChar char="Ø"/>
            </a:pPr>
            <a:r>
              <a:rPr lang="en-US" sz="3200" b="0" dirty="0">
                <a:solidFill>
                  <a:prstClr val="black"/>
                </a:solidFill>
                <a:latin typeface="Tahoma" pitchFamily="34" charset="0"/>
              </a:rPr>
              <a:t>We must acknowledge our own guiltiness and trust in His power to save. </a:t>
            </a:r>
          </a:p>
          <a:p>
            <a:pPr lvl="0" eaLnBrk="0" hangingPunct="0">
              <a:buClr>
                <a:srgbClr val="BC451B"/>
              </a:buClr>
              <a:buSzPct val="115000"/>
              <a:buFont typeface="Wingdings" pitchFamily="2" charset="2"/>
              <a:buChar char="Ø"/>
            </a:pPr>
            <a:r>
              <a:rPr lang="en-US" sz="3200" b="0" dirty="0">
                <a:solidFill>
                  <a:prstClr val="black"/>
                </a:solidFill>
                <a:latin typeface="Tahoma" pitchFamily="34" charset="0"/>
              </a:rPr>
              <a:t>Like the thief, if we are forgiven, it is not because we have earned forgiveness by doing great deeds for God but because of His grace! (Ephesians 2:8-9).</a:t>
            </a:r>
            <a:r>
              <a:rPr kumimoji="0" lang="en-US" sz="3200" b="0" i="0" u="none" strike="noStrike" kern="1200" cap="none" spc="0" normalizeH="0" baseline="0" noProof="0" dirty="0">
                <a:ln>
                  <a:noFill/>
                </a:ln>
                <a:solidFill>
                  <a:prstClr val="black"/>
                </a:solidFill>
                <a:effectLst/>
                <a:uLnTx/>
                <a:uFillTx/>
                <a:latin typeface="Tahoma" pitchFamily="34" charset="0"/>
                <a:ea typeface="+mn-ea"/>
                <a:cs typeface="Times New Roman" pitchFamily="18" charset="0"/>
              </a:rPr>
              <a:t> </a:t>
            </a:r>
          </a:p>
        </p:txBody>
      </p:sp>
      <p:sp>
        <p:nvSpPr>
          <p:cNvPr id="2" name="Text Box 10">
            <a:extLst>
              <a:ext uri="{FF2B5EF4-FFF2-40B4-BE49-F238E27FC236}">
                <a16:creationId xmlns:a16="http://schemas.microsoft.com/office/drawing/2014/main" id="{0ED94005-55FF-97FA-6D50-B26305823888}"/>
              </a:ext>
            </a:extLst>
          </p:cNvPr>
          <p:cNvSpPr txBox="1">
            <a:spLocks noChangeArrowheads="1"/>
          </p:cNvSpPr>
          <p:nvPr/>
        </p:nvSpPr>
        <p:spPr bwMode="auto">
          <a:xfrm>
            <a:off x="2133600" y="4929142"/>
            <a:ext cx="10003991" cy="1384995"/>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0" indent="0" algn="ctr"/>
            <a:r>
              <a:rPr lang="en-US" sz="2800" dirty="0">
                <a:solidFill>
                  <a:prstClr val="white"/>
                </a:solidFill>
                <a:latin typeface="Tahoma" pitchFamily="34" charset="0"/>
              </a:rPr>
              <a:t>The gospel of Jesus Christ commands believers to be baptized into the name of Jesus for the forgiveness of sins!</a:t>
            </a:r>
            <a:endParaRPr kumimoji="0" lang="en-US" sz="2800" b="1" i="0" u="none" strike="noStrike" kern="1200" cap="none" spc="0" normalizeH="0" baseline="0" noProof="0" dirty="0">
              <a:ln>
                <a:noFill/>
              </a:ln>
              <a:solidFill>
                <a:prstClr val="white"/>
              </a:solidFill>
              <a:effectLst/>
              <a:uLnTx/>
              <a:uFillTx/>
              <a:latin typeface="Tahoma" pitchFamily="34" charset="0"/>
              <a:ea typeface="+mn-ea"/>
              <a:cs typeface="+mn-cs"/>
            </a:endParaRPr>
          </a:p>
        </p:txBody>
      </p:sp>
    </p:spTree>
    <p:extLst>
      <p:ext uri="{BB962C8B-B14F-4D97-AF65-F5344CB8AC3E}">
        <p14:creationId xmlns:p14="http://schemas.microsoft.com/office/powerpoint/2010/main" val="29676979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4147"/>
                                        </p:tgtEl>
                                        <p:attrNameLst>
                                          <p:attrName>style.visibility</p:attrName>
                                        </p:attrNameLst>
                                      </p:cBhvr>
                                      <p:to>
                                        <p:strVal val="visible"/>
                                      </p:to>
                                    </p:set>
                                    <p:animEffect transition="in" filter="barn(inVertical)">
                                      <p:cBhvr>
                                        <p:cTn id="7" dur="500"/>
                                        <p:tgtEl>
                                          <p:spTgt spid="13414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4158">
                                            <p:txEl>
                                              <p:pRg st="0" end="0"/>
                                            </p:txEl>
                                          </p:spTgt>
                                        </p:tgtEl>
                                        <p:attrNameLst>
                                          <p:attrName>style.visibility</p:attrName>
                                        </p:attrNameLst>
                                      </p:cBhvr>
                                      <p:to>
                                        <p:strVal val="visible"/>
                                      </p:to>
                                    </p:set>
                                    <p:animEffect transition="in" filter="wipe(left)">
                                      <p:cBhvr>
                                        <p:cTn id="11" dur="500"/>
                                        <p:tgtEl>
                                          <p:spTgt spid="134158">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4158">
                                            <p:txEl>
                                              <p:pRg st="1" end="1"/>
                                            </p:txEl>
                                          </p:spTgt>
                                        </p:tgtEl>
                                        <p:attrNameLst>
                                          <p:attrName>style.visibility</p:attrName>
                                        </p:attrNameLst>
                                      </p:cBhvr>
                                      <p:to>
                                        <p:strVal val="visible"/>
                                      </p:to>
                                    </p:set>
                                    <p:animEffect transition="in" filter="wipe(left)">
                                      <p:cBhvr>
                                        <p:cTn id="15" dur="500"/>
                                        <p:tgtEl>
                                          <p:spTgt spid="13415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p:bldP spid="2"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Designs\Curtain Call.pot</Template>
  <TotalTime>3920</TotalTime>
  <Words>2272</Words>
  <Application>Microsoft Office PowerPoint</Application>
  <PresentationFormat>Widescreen</PresentationFormat>
  <Paragraphs>158</Paragraphs>
  <Slides>22</Slides>
  <Notes>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22</vt:i4>
      </vt:variant>
    </vt:vector>
  </HeadingPairs>
  <TitlesOfParts>
    <vt:vector size="34" baseType="lpstr">
      <vt:lpstr>Ameretto</vt:lpstr>
      <vt:lpstr>Arial</vt:lpstr>
      <vt:lpstr>Bookman Old Style</vt:lpstr>
      <vt:lpstr>Rockwell</vt:lpstr>
      <vt:lpstr>Tahoma</vt:lpstr>
      <vt:lpstr>Times New Roman</vt:lpstr>
      <vt:lpstr>Wingdings</vt:lpstr>
      <vt:lpstr>Wingdings 2</vt:lpstr>
      <vt:lpstr>1_eye</vt:lpstr>
      <vt:lpstr>Slate</vt:lpstr>
      <vt:lpstr>1_Damask</vt:lpstr>
      <vt:lpstr>Theme1</vt:lpstr>
      <vt:lpstr>Can We Be Saved Like The Thief On The Cross?</vt:lpstr>
      <vt:lpstr>Intro </vt:lpstr>
      <vt:lpstr>Intro </vt:lpstr>
      <vt:lpstr>Intro </vt:lpstr>
      <vt:lpstr>At Calvary </vt:lpstr>
      <vt:lpstr>At Calvary</vt:lpstr>
      <vt:lpstr>At Calvary </vt:lpstr>
      <vt:lpstr>How is Our Salvation Similar?</vt:lpstr>
      <vt:lpstr>How is Our Salvation Similar?</vt:lpstr>
      <vt:lpstr>Why Do WE Have to be Baptized and He Didn’t?</vt:lpstr>
      <vt:lpstr>Why Do WE Have to be Baptized and He Didn’t?</vt:lpstr>
      <vt:lpstr>Why Do WE Have to be Baptized and He Didn’t?</vt:lpstr>
      <vt:lpstr>Why Do WE Have to be Baptized and He Didn’t?</vt:lpstr>
      <vt:lpstr>Crucified with Christ </vt:lpstr>
      <vt:lpstr>Crucified with Christ </vt:lpstr>
      <vt:lpstr>Crucified with Christ </vt:lpstr>
      <vt:lpstr>Crucified with Christ </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We Be Saved Like The Thief On The Cross?</dc:title>
  <dc:subject>11/05/2023</dc:subject>
  <dc:creator>DarkWolf</dc:creator>
  <dc:description>Adapted from an article by Wes McAdams</dc:description>
  <cp:lastModifiedBy>Nathan Morrison</cp:lastModifiedBy>
  <cp:revision>35</cp:revision>
  <dcterms:created xsi:type="dcterms:W3CDTF">2005-06-04T23:49:02Z</dcterms:created>
  <dcterms:modified xsi:type="dcterms:W3CDTF">2023-11-03T23:23:07Z</dcterms:modified>
</cp:coreProperties>
</file>