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  <p:sldMasterId id="2147483690" r:id="rId2"/>
    <p:sldMasterId id="2147483691" r:id="rId3"/>
    <p:sldMasterId id="2147483692" r:id="rId4"/>
    <p:sldMasterId id="2147483693" r:id="rId5"/>
    <p:sldMasterId id="2147483694" r:id="rId6"/>
    <p:sldMasterId id="2147483695" r:id="rId7"/>
    <p:sldMasterId id="2147483696" r:id="rId8"/>
    <p:sldMasterId id="2147483697" r:id="rId9"/>
    <p:sldMasterId id="2147483799" r:id="rId10"/>
  </p:sldMasterIdLst>
  <p:notesMasterIdLst>
    <p:notesMasterId r:id="rId28"/>
  </p:notesMasterIdLst>
  <p:handoutMasterIdLst>
    <p:handoutMasterId r:id="rId29"/>
  </p:handoutMasterIdLst>
  <p:sldIdLst>
    <p:sldId id="256" r:id="rId11"/>
    <p:sldId id="343" r:id="rId12"/>
    <p:sldId id="437" r:id="rId13"/>
    <p:sldId id="395" r:id="rId14"/>
    <p:sldId id="386" r:id="rId15"/>
    <p:sldId id="732" r:id="rId16"/>
    <p:sldId id="730" r:id="rId17"/>
    <p:sldId id="734" r:id="rId18"/>
    <p:sldId id="736" r:id="rId19"/>
    <p:sldId id="738" r:id="rId20"/>
    <p:sldId id="740" r:id="rId21"/>
    <p:sldId id="742" r:id="rId22"/>
    <p:sldId id="435" r:id="rId23"/>
    <p:sldId id="445" r:id="rId24"/>
    <p:sldId id="377" r:id="rId25"/>
    <p:sldId id="744" r:id="rId26"/>
    <p:sldId id="728" r:id="rId27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66"/>
    <a:srgbClr val="FFFFFF"/>
    <a:srgbClr val="FFCC00"/>
    <a:srgbClr val="66FFFF"/>
    <a:srgbClr val="CCFF33"/>
    <a:srgbClr val="FFFF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 snapToObjects="1">
      <p:cViewPr varScale="1">
        <p:scale>
          <a:sx n="88" d="100"/>
          <a:sy n="88" d="100"/>
        </p:scale>
        <p:origin x="59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notesViewPr>
    <p:cSldViewPr snapToObjects="1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151736-D6C7-4EFF-ABD1-FE0A84861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551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88D9D4-06E8-4321-9E87-FBC264B5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67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By Nathan L Morrison for Sunday August 20</a:t>
            </a:r>
            <a:r>
              <a:rPr lang="en-US" altLang="en-US" baseline="30000" dirty="0"/>
              <a:t>th</a:t>
            </a:r>
            <a:r>
              <a:rPr lang="en-US" altLang="en-US" dirty="0"/>
              <a:t>, 2023</a:t>
            </a:r>
          </a:p>
          <a:p>
            <a:r>
              <a:rPr lang="en-US" altLang="en-US" dirty="0"/>
              <a:t>All Scripture given is from NASU unless otherwise stated</a:t>
            </a:r>
          </a:p>
          <a:p>
            <a:endParaRPr lang="en-US" altLang="en-US" dirty="0"/>
          </a:p>
          <a:p>
            <a:r>
              <a:rPr lang="en-US" altLang="en-US" dirty="0"/>
              <a:t>For further study, or if questions, please Call: 804-277-1983 or Visit www.courthousechurchofchrist.com</a:t>
            </a:r>
          </a:p>
          <a:p>
            <a:endParaRPr lang="en-US" altLang="en-US" dirty="0"/>
          </a:p>
          <a:p>
            <a:r>
              <a:rPr lang="en-US" altLang="en-US" dirty="0"/>
              <a:t>Image: Imperial Legionnaire from the video game Skyrim</a:t>
            </a:r>
          </a:p>
          <a:p>
            <a:endParaRPr lang="en-US" altLang="en-US" dirty="0"/>
          </a:p>
          <a:p>
            <a:r>
              <a:rPr lang="en-US" altLang="en-US" dirty="0"/>
              <a:t>The logo art was used by permission by www.vecteezy.com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85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Endures Hardship – II Timothy 2:3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Joins the Battle – I Timothy 6:12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Is Not Entangled – II Timothy 2:4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on duty must concentrate on being in battle.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soldiers get involved in battle, there are some things they are not to get involved in.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of Christ are not to get “entangled in the affairs of everyday life” (II Timothy 2:4)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affairs of everyday life are not bad in themselves.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word: “Entangled” – We can get too involved.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calls these things “worries” (NKJV: “cares”)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Lk. 8:14: Soldiers of Christ who get “entangled” are the “thorny ground” who allows “worries” of the world to choke out the word.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Such an individual becomes “unfruitful” (Useless to God – John 15:2, 6).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“Entangled” soldiers disobey orders, go AWOL, and desert their duty!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“Entangled” soldiers of Christ do the same: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let light shine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(Mt. 5:16)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please the Commander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(Rom. 8:6-8)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be an example of righteousness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(Phil. 1:27)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fight against false doctrine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 Timothy 3:16-17)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 Soldiers are not to get “entangled” in the world but serve God!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3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3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833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Endures Hardship – II Timothy 2:3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be a good soldier requires one to endure hardships: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Hostility of the enemy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Strain on the family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Sacrifice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of Christ are to endure hardships (II Timothy 2:3):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may suffer because we are Christians! (I Pet. 2:20; 4:15-16)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know the danger and volunteer anyways (Mt. 10:22-28; Jn. 15:18-21)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Willing to endure and sacrifice (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Js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1:2-3).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endured hardship and sacrificed – Heb. 12:2-3 (Ex. 15:3: God is a Warrior!)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 also endured hardship and sacrificed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 Cor. 11).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 asks Timothy to suffer with him as a “good soldier of Christ.”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know the danger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(Mt. 10)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must be willing to endure and sacrifice if called to do so!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 Soldiers expect hardships and must endure them!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8D9D4-06E8-4321-9E87-FBC264B5CF7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96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722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Endures Hardship – II Timothy 2:3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Joins the Battle – I Timothy 6:12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soldier’s life is spent on duty, ready for service.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 soldiers are called to join the fray – II Timothy 2:4; I Timothy 6:12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to get entangled in the affairs of the world but to “Fight the good fight of faith.”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Eph. 6:10-12: We are to put on the “full armor of God” to join the battle against evil.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strap on armor (take up arms) to go to battle.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Christians are engaged in spiritual warfare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 Cor. 10:3-4; Eph. 6:12):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often have to battle ourselves to overcome fleshly desires – Rom. 7:22-23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constant battle between the Spirit and the flesh – Gal. 5:17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Fight against false doctrines and immorality – I Timothy 6:3-5,13-14,20-21; Jude 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Paul was able to say, “I have fought the good fight…” – II Timothy 4:7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 Soldiers are to be on duty – ready to fight!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1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97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Endures Hardship – II Timothy 2:3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Joins the Battle – I Timothy 6:12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685800" algn="l"/>
                <a:tab pos="571500" algn="l"/>
              </a:tabLst>
            </a:pPr>
            <a:r>
              <a:rPr lang="en-US" sz="1400" b="1" dirty="0">
                <a:effectLst/>
                <a:latin typeface="Times New Roman" panose="02020603050405020304" pitchFamily="18" charset="0"/>
              </a:rPr>
              <a:t>The Good Soldier Is Not Entangled – II Timothy 2:4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on duty must concentrate on being in battle.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While soldiers get involved in battle, there are some things they are not to get involved in.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Soldiers of Christ are not to get “entangled in the affairs of everyday life” (II Timothy 2:4)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affairs of everyday life are not bad in themselves.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word: “Entangled” – We can get too involved.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Jesus calls these things “worries” (NKJV: “cares”)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Lk. 8:14: Soldiers of Christ who get “entangled” are the “thorny ground” who allows “worries” of the world to choke out the word.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Such an individual becomes “unfruitful” (Useless to God – John 15:2, 6).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“Entangled” soldiers disobey orders, go AWOL, and desert their duty!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14859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“Entangled” soldiers of Christ do the same: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let light shine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(Mt. 5:16)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please the Commander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(Rom. 8:6-8)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be an example of righteousness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(Phil. 1:27)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18288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Will not fight against false doctrine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(II Timothy 3:16-17)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Christian Soldiers are not to get “entangled” in the world but serve God!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8D9D4-06E8-4321-9E87-FBC264B5CF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8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887DD-B253-48D7-A6B4-472E2E0DA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17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F831-A382-44AE-8166-C7F282AAF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268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4531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91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429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4123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558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19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9939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167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007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27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57A1-8147-4BA9-9E8E-D8A3B3017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19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0900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72265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259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08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5225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7823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31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7B2B-63C8-4235-A10D-ED64C88B5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89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F5F9A9-74DA-4E8E-ABD7-C2F77177A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646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2F435-DD02-47B5-8056-66E13C27B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1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B145B-8D19-4277-8206-5F9D23276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812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EB9C9-4747-4252-BC9A-67AACDBD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193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2AA40-1F48-4D8A-9529-8B9CA2344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509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83B0D-A12C-4B89-B818-99C1F7BBB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89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61029-CE1C-4066-88D6-45161A25B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5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2BF61-005F-44F9-8A39-18CF0FC22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306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00385-E58D-403E-A70E-0760D49F2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436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179F0-6211-4444-BD43-9ECE5FAD7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0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F2F24-0E8D-480E-90C5-0824676CD2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98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0BB97-2C35-42EF-9161-A27A9CBCD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501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C97A-9717-4056-9412-483FB71CA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23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C8757-80D9-4D17-A735-49BF2608C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136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FA6C-4B80-4729-B92C-EDACF0BCE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487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ED580-0D96-4DFC-B87B-F795CD30D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423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70865-3AAA-4AE2-9CC9-D2B9A9E95E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2414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2C1D7-3C28-475C-B078-C53769097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2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97B-C173-4FFF-99F2-66F87C463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847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58F50-F5B1-48E8-B68E-4BA6B1AA2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89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18F1-E1A2-47D6-BF28-DDE43D07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81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5DAC-ED7B-42B0-98E2-6C9B0018B9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280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EFDAD-AFAE-456C-948E-432859F40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492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374A-DF18-470C-BA8C-D1D993546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964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D0142-0D48-4255-8AFF-25C6169BF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6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B98F9-A809-4F1D-988C-2BCDC11711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357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51580-380D-4D4B-BEE7-03F7475E04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711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61756-5A3C-4B9C-8F70-E49E6A695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220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56022-41A9-491B-A2DC-611DC0A7FB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75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0DB9-5D9A-4D7B-B727-1820C2B03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675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25DD-C14A-4E02-B999-64AD410C20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712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0D19F-D426-41ED-B67A-BABADBD8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93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F9D28-1F4F-4F87-B9F8-D0A8901B7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965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984B2-E314-4F59-BD44-162F8A516C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604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F5A3-0F4C-4DA4-99E6-46295FA9D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56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CBA43-B94C-4C7B-950A-C48938FBC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841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4609-0E19-4B90-8C15-FAFD60115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342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1FC9-7548-45FE-ACC0-D61D71A4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717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CA9BF-8489-4168-BCDF-1EB7CB852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AC4F2-6C4B-453C-AF20-CEDC2BDB77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58399-EC8C-4880-9641-077D986DD5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8800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0E4CD-8F73-4187-B788-1DF658CA7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81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ABBB3-E888-473F-8091-FD7B89EEB9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221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BF2A-3B93-4567-95CD-EC83392AC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970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899C4-E31A-4F36-86BF-0162DA664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665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1AA0A-70C7-4257-A0FE-5ED581816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275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3C2F-C3A8-416A-B4A7-26887CAF9A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926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0805-4ACA-4A33-9C56-73C150D1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585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66ACC-648C-492F-8F21-34CE5BEAC0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561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26F34-8745-404B-BBFB-4E0AAEFAF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478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05321-DFBF-4DCA-8ED7-6C61FAC8E4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01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4011-FF41-49BC-A4EC-C3DDBF0C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0696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E50B7-0DA3-45D3-96D6-CA614524D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077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F09C0-C66B-4FB0-B509-BF9ED103CF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6130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15167-B9FD-4CE7-830C-8B2464C2E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24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EF879-CA84-4B9D-8BD2-D21A2C4B59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447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B2014-FEE4-4050-B25E-F6A7D1B4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146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2364D-B5B4-4C03-8D93-723395B9F8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341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0FD1-E413-404D-8E07-EB990784D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35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10D89-138E-4591-836F-E8C8B4C3BE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201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6283A-80C6-491D-9A0C-5E7E895F0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9172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C13E-800E-4194-9FC5-E72FEFCB9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9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FB86-3FDD-4D3F-87FB-C03544A75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50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1E-2658-4C91-8D36-B9A0B70FA0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86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6057E-1978-42BF-B755-6451A519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091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D5EC9-47B8-4B0D-83D9-49FDF3832C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794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76DFD-9C2E-4580-9854-33E31C856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087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4EBA-6BD9-4AE2-870E-4EE2BCD5E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3917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17618-F5E2-4228-9627-7B08B5289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304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4151-539C-413B-8FB4-2A0FF8955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5645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CD026-4F63-4727-BF5A-6DBFE00AF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73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ED17-9A75-4658-9D2C-6FA403AAF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22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1358-F6DA-43CE-89BB-7A8A6AFEC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80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40CA-2F8C-4F16-BA65-3A0A6BAAA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360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BBF46-25A2-47EE-AC67-7B4EBB08BA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1262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08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A331-02E7-41AA-9B3D-A4B6F8001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9145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E1628-CD22-4B31-84DB-9D54EC6B36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86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8CAAD-B3BB-40A3-8A52-5B5A14B8E4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868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ADE8-2356-4C44-9C88-291FCB5F1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052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30D8F-F64E-4C26-8678-666F0C12E9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5743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1B39A-A759-453E-8DD2-9CA610E55E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0980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8834E-52AD-42F8-A68A-13673A3AF1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8410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D8006-B1D3-4A05-A1B6-60F212924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950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ED67EE-9E11-46D8-A692-F96D2DD18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59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9C0D1-7790-4C08-AB81-02BE366D8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801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3258-F2E3-4C89-88E9-8D87D7C2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95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2BFF3-5E25-4D24-91F4-DDA56D9AA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7350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3352801"/>
            <a:ext cx="53848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6BFE1-EEA4-430D-99E3-003691BF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9390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581F-6BFD-4339-BEC6-844DCB4C6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37947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1084-54AF-42CB-881B-327F86DB1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5775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D88AC-5C3E-4C1F-AAA3-B62DB9B45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4841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C7802-359A-4729-9A2C-B022F4668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908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8922-62F3-47A3-BDC3-9AE2E9B56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9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FF0F-5EFD-4258-839B-E45623B5AC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4852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133601"/>
            <a:ext cx="2743200" cy="3992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33601"/>
            <a:ext cx="8026400" cy="3992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D105-D36B-424D-9524-D62FB8DA8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63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F9752E8-EA3C-4E86-BC88-7A6733A621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David's 2nd Look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97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8C0EB6F-B901-4C0B-AB01-5A7BF02F5F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08B8C22-4602-457E-9C67-C7C2894B92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12DD0A55-5A78-48BB-AEF0-9D00B8F613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CCACCD07-77A3-4185-8971-2A8FA9E13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D03BCFF5-2DFF-460A-9BD9-7A2D377B436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8B5FA05F-1D21-4378-A725-4218AA67EF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1"/>
            <a:ext cx="10363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7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E6F428F0-F892-448C-BD6E-11893D434E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133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3352801"/>
            <a:ext cx="109728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en-US"/>
              <a:t>The Good Soldier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3B177898-B1A8-4F90-8634-59A49B0C529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32657"/>
            <a:ext cx="4876800" cy="3548743"/>
          </a:xfrm>
        </p:spPr>
        <p:txBody>
          <a:bodyPr wrap="square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8900" b="1" u="sng" dirty="0">
                <a:solidFill>
                  <a:srgbClr val="0000FF"/>
                </a:solidFill>
              </a:rPr>
              <a:t>The Good Soldier</a:t>
            </a:r>
            <a:br>
              <a:rPr lang="en-US" altLang="en-US" sz="1900" dirty="0"/>
            </a:br>
            <a:endParaRPr lang="en-US" altLang="en-US" sz="1900" b="1" dirty="0"/>
          </a:p>
        </p:txBody>
      </p:sp>
      <p:pic>
        <p:nvPicPr>
          <p:cNvPr id="2050" name="Picture 2" descr="Z:\Users\Morrisoncave\Documents\Religion Media\Roman_Legionnaire_Skyrim-Imperial-Legion-Soldi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" b="16799"/>
          <a:stretch/>
        </p:blipFill>
        <p:spPr bwMode="auto">
          <a:xfrm>
            <a:off x="4876800" y="502443"/>
            <a:ext cx="6815667" cy="58531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65" name="Text Placeholder 3">
            <a:extLst>
              <a:ext uri="{FF2B5EF4-FFF2-40B4-BE49-F238E27FC236}">
                <a16:creationId xmlns:a16="http://schemas.microsoft.com/office/drawing/2014/main" id="{D5654A65-1798-C7A2-099D-952A51FFE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22" y="3684361"/>
            <a:ext cx="4876800" cy="1706564"/>
          </a:xfrm>
        </p:spPr>
        <p:txBody>
          <a:bodyPr/>
          <a:lstStyle/>
          <a:p>
            <a:pPr algn="ctr"/>
            <a:r>
              <a:rPr lang="en-US" altLang="en-US" sz="2800" b="1" dirty="0"/>
              <a:t>Text: </a:t>
            </a:r>
          </a:p>
          <a:p>
            <a:pPr algn="ctr"/>
            <a:r>
              <a:rPr lang="en-US" altLang="en-US" sz="4000" b="1" dirty="0"/>
              <a:t>II Timothy 2:3-4</a:t>
            </a:r>
            <a:endParaRPr lang="en-US" sz="4000" dirty="0"/>
          </a:p>
        </p:txBody>
      </p:sp>
      <p:pic>
        <p:nvPicPr>
          <p:cNvPr id="3" name="Picture 2" descr="A picture containing circle, art, design&#10;&#10;Description automatically generated">
            <a:extLst>
              <a:ext uri="{FF2B5EF4-FFF2-40B4-BE49-F238E27FC236}">
                <a16:creationId xmlns:a16="http://schemas.microsoft.com/office/drawing/2014/main" id="{68FB1549-9317-C950-79D9-96A242542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98" y="5493886"/>
            <a:ext cx="2522220" cy="13314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Joins the Battle – I Timothy 6:12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Not Entangled – II Timothy 2:4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23562"/>
            <a:ext cx="3901551" cy="414455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CC8587B-59F0-18F9-21C5-503F4A29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429000"/>
            <a:ext cx="8077200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/>
            <a:r>
              <a:rPr lang="en-US" altLang="en-US" sz="4000" dirty="0">
                <a:solidFill>
                  <a:srgbClr val="66FFFF"/>
                </a:solidFill>
                <a:latin typeface="Tahoma" pitchFamily="34" charset="0"/>
              </a:rPr>
              <a:t>Christian Soldiers are not to get “entangled” in the world but serve God!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Joins the Battle – I Timothy 6:12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Not Entangled – II Timothy 2:4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Pleases the Commander – II Timothy 2:4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66FF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430" y="4095839"/>
            <a:ext cx="8196942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 Timothy 2:4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4.  No soldier in active service entangles himself in the affairs of everyday life, so that he may please the one who enlisted him as a soldier.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1333678"/>
            <a:ext cx="3901551" cy="5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1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Joins the Battle – I Timothy 6:12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Is Not Entangled – II Timothy 2:4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Pleases the Commander – II Timothy 2:4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23562"/>
            <a:ext cx="3901551" cy="414455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CC8587B-59F0-18F9-21C5-503F4A29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046605"/>
            <a:ext cx="8077200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/>
            <a:r>
              <a:rPr lang="en-US" altLang="en-US" sz="4000" dirty="0">
                <a:solidFill>
                  <a:srgbClr val="66FFFF"/>
                </a:solidFill>
                <a:latin typeface="Tahoma" pitchFamily="34" charset="0"/>
              </a:rPr>
              <a:t>Christian Soldiers are to be obedient to God to please the Commander!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362200" cy="304800"/>
          </a:xfrm>
        </p:spPr>
        <p:txBody>
          <a:bodyPr/>
          <a:lstStyle/>
          <a:p>
            <a:r>
              <a:rPr lang="en-US" altLang="en-US" dirty="0"/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2700" y="1066800"/>
            <a:ext cx="1074666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II Timothy 2:3-4; I Timothy 6:12: Paul says the “good soldier of Christ Jesus” does these things: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6600"/>
                </a:solidFill>
                <a:latin typeface="Tahoma" pitchFamily="34" charset="0"/>
              </a:rPr>
              <a:t>Endures Hardship – II Timothy 2:3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6600"/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6600"/>
                </a:solidFill>
                <a:latin typeface="Tahoma" pitchFamily="34" charset="0"/>
              </a:rPr>
              <a:t>Joins the Battle – I Timothy 6:12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6600"/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6600"/>
                </a:solidFill>
                <a:latin typeface="Tahoma" pitchFamily="34" charset="0"/>
              </a:rPr>
              <a:t>Is Not Entangled – II Timothy 2:4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6600"/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6600"/>
                </a:solidFill>
                <a:latin typeface="Tahoma" pitchFamily="34" charset="0"/>
              </a:rPr>
              <a:t>Pleases the Commander – II Timothy 2:4</a:t>
            </a:r>
          </a:p>
        </p:txBody>
      </p:sp>
      <p:pic>
        <p:nvPicPr>
          <p:cNvPr id="2" name="Picture 2" descr="Z:\Users\Morrisoncave\Documents\Religion Media\Christ_Uncle-Sam.jpg">
            <a:extLst>
              <a:ext uri="{FF2B5EF4-FFF2-40B4-BE49-F238E27FC236}">
                <a16:creationId xmlns:a16="http://schemas.microsoft.com/office/drawing/2014/main" id="{31613A38-838A-C4F7-1D6C-965398D4B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1" y="2209800"/>
            <a:ext cx="3670300" cy="40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4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6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6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133601" cy="304800"/>
          </a:xfrm>
        </p:spPr>
        <p:txBody>
          <a:bodyPr/>
          <a:lstStyle/>
          <a:p>
            <a:r>
              <a:rPr lang="en-US" altLang="en-US" dirty="0"/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03744"/>
            <a:ext cx="769619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An O.T. example: Elijah (II Kings 2:11-12):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6600"/>
                </a:solidFill>
                <a:latin typeface="Tahoma" pitchFamily="34" charset="0"/>
              </a:rPr>
              <a:t>He had fought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6600"/>
                </a:solidFill>
                <a:latin typeface="Tahoma" pitchFamily="34" charset="0"/>
              </a:rPr>
              <a:t>Ungodly politicians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dirty="0">
                <a:solidFill>
                  <a:srgbClr val="006600"/>
                </a:solidFill>
                <a:latin typeface="Tahoma" pitchFamily="34" charset="0"/>
              </a:rPr>
              <a:t>False prophets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dirty="0">
                <a:solidFill>
                  <a:srgbClr val="006600"/>
                </a:solidFill>
                <a:latin typeface="Tahoma" pitchFamily="34" charset="0"/>
              </a:rPr>
              <a:t>Received the reward: taken up into heaven without tasting death!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3581400"/>
            <a:ext cx="4038600" cy="3230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03744"/>
            <a:ext cx="3809999" cy="50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6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6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6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6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952"/>
            <a:ext cx="2133600" cy="304800"/>
          </a:xfrm>
        </p:spPr>
        <p:txBody>
          <a:bodyPr/>
          <a:lstStyle/>
          <a:p>
            <a:r>
              <a:rPr lang="en-US" altLang="en-US" dirty="0"/>
              <a:t>The Good Soldier</a:t>
            </a: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-15240" y="865727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Faithful Christians are those who fight! (I Timothy 1:18; 6:12)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351" y="1600200"/>
            <a:ext cx="2844206" cy="2832306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-15240" y="1801900"/>
            <a:ext cx="90678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In any battle there are casualties and injured – what shall be done with the wounded?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“Restore”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– Galatians 6:1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“Encourage”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– I Thessalonians 5:14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dirty="0">
                <a:solidFill>
                  <a:srgbClr val="002060"/>
                </a:solidFill>
                <a:latin typeface="Tahoma" pitchFamily="34" charset="0"/>
              </a:rPr>
              <a:t>“Turn them back” </a:t>
            </a: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– James 5:19-20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7304B-6AE2-C2FD-13AB-B604F9553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070" y="4513062"/>
            <a:ext cx="4690562" cy="2261045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7E77713-FB8E-AF97-9708-64650145F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" y="5049787"/>
            <a:ext cx="679704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There is an eternal reward for the one who remains faithful until death! (Revelation 2:10)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8952"/>
            <a:ext cx="2133600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01930" y="987565"/>
            <a:ext cx="11788140" cy="132343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AE2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Will you serve God as a “good soldier of Christ?” </a:t>
            </a:r>
            <a:endParaRPr kumimoji="0" lang="en-US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CAE2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37304B-6AE2-C2FD-13AB-B604F9553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2641448"/>
            <a:ext cx="7620000" cy="381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1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" y="0"/>
            <a:ext cx="12191974" cy="990600"/>
          </a:xfrm>
          <a:solidFill>
            <a:srgbClr val="FFFF00"/>
          </a:solidFill>
        </p:spPr>
        <p:txBody>
          <a:bodyPr/>
          <a:lstStyle/>
          <a:p>
            <a:r>
              <a:rPr lang="en-US" sz="4600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1066800"/>
            <a:ext cx="1219197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(John 5:24; Romans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(John 3:16-18; John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(Luke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(Matthew 10:32; Romans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(Mark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(John 8:31; Revelation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" y="5521895"/>
            <a:ext cx="12191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John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23" y="4803437"/>
            <a:ext cx="12191974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1108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057400" cy="304800"/>
          </a:xfrm>
        </p:spPr>
        <p:txBody>
          <a:bodyPr/>
          <a:lstStyle/>
          <a:p>
            <a:r>
              <a:rPr lang="en-US" altLang="en-US" dirty="0"/>
              <a:t>The Good Soldier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762000"/>
            <a:ext cx="121920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Near the end of his life, Paul was constantly surrounded by Roman soldiers:</a:t>
            </a:r>
            <a:endParaRPr lang="en-US" altLang="en-US" sz="2800" i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He lived in the presence of the greatest military power ever known.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Night and day a soldier was with Paul to ensure he would not escape </a:t>
            </a:r>
            <a:r>
              <a:rPr lang="en-US" altLang="en-US" sz="2800" b="0" i="1" dirty="0">
                <a:solidFill>
                  <a:srgbClr val="002060"/>
                </a:solidFill>
                <a:latin typeface="Tahoma" pitchFamily="34" charset="0"/>
              </a:rPr>
              <a:t>(Eph. 6:20; II Timothy 1:16: Paul was in chains!)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Roman Legion is considered to be the world's first professional army.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Their armor was distinctive, and with it they subdued the world!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854713"/>
            <a:ext cx="3581400" cy="2981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pPr algn="r"/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1710" y="6577781"/>
            <a:ext cx="3441290" cy="304800"/>
          </a:xfrm>
        </p:spPr>
        <p:txBody>
          <a:bodyPr/>
          <a:lstStyle/>
          <a:p>
            <a:r>
              <a:rPr lang="en-US" altLang="en-US"/>
              <a:t>The Good Soldier</a:t>
            </a:r>
            <a:endParaRPr lang="en-US" alt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-22226" y="1012954"/>
            <a:ext cx="629044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/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Paul used figures of speech to describe the saint’s walk with God:</a:t>
            </a:r>
            <a:endParaRPr lang="en-US" altLang="en-US" sz="2800" i="1" dirty="0">
              <a:solidFill>
                <a:schemeClr val="accent2">
                  <a:lumMod val="75000"/>
                </a:schemeClr>
              </a:solidFill>
              <a:latin typeface="Tahoma" pitchFamily="34" charset="0"/>
            </a:endParaRP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“Fight the good fight” (I Timothy 1:18).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“Suffer hardship as a good soldier of Christ Jesus” (II Timothy 2:3).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Paul likened the life of a Christian to that of a soldier’s (II Timothy 2:4). </a:t>
            </a:r>
          </a:p>
          <a:p>
            <a:pPr>
              <a:buClr>
                <a:schemeClr val="accent2"/>
              </a:buClr>
              <a:buSzPct val="115000"/>
              <a:buFont typeface="Wingdings" pitchFamily="2" charset="2"/>
              <a:buChar char="Ø"/>
            </a:pPr>
            <a:r>
              <a:rPr lang="en-US" altLang="en-US" sz="2800" b="0" dirty="0">
                <a:solidFill>
                  <a:srgbClr val="002060"/>
                </a:solidFill>
                <a:latin typeface="Tahoma" pitchFamily="34" charset="0"/>
              </a:rPr>
              <a:t>The soldiers of Paul’s day wore distinctive armor, so does the Christian!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086" y="3236917"/>
            <a:ext cx="2428578" cy="375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F7A8C9-8EC7-14BF-F09D-11D70042A4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0996" y="-1"/>
            <a:ext cx="2415549" cy="3236917"/>
          </a:xfrm>
          <a:prstGeom prst="rect">
            <a:avLst/>
          </a:prstGeom>
        </p:spPr>
      </p:pic>
      <p:pic>
        <p:nvPicPr>
          <p:cNvPr id="10" name="Picture 9" descr="A person in military uniform holding an object&#10;&#10;Description automatically generated">
            <a:extLst>
              <a:ext uri="{FF2B5EF4-FFF2-40B4-BE49-F238E27FC236}">
                <a16:creationId xmlns:a16="http://schemas.microsoft.com/office/drawing/2014/main" id="{9AAC3202-7B14-81D0-47E9-6438F0D54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92" y="1470191"/>
            <a:ext cx="3006048" cy="35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13316"/>
            <a:ext cx="1981200" cy="304800"/>
          </a:xfrm>
        </p:spPr>
        <p:txBody>
          <a:bodyPr/>
          <a:lstStyle/>
          <a:p>
            <a:r>
              <a:rPr lang="en-US" altLang="en-US" sz="1200" dirty="0"/>
              <a:t>The Good Soldier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741575"/>
            <a:ext cx="12192000" cy="39087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>
                <a:latin typeface="Tahoma" pitchFamily="34" charset="0"/>
              </a:rPr>
              <a:t>Ephesians 6:10-11</a:t>
            </a:r>
            <a:endParaRPr lang="en-US" altLang="en-US" sz="2800" b="0" dirty="0">
              <a:latin typeface="Tahoma" pitchFamily="34" charset="0"/>
            </a:endParaRPr>
          </a:p>
          <a:p>
            <a:pPr marL="742950" indent="-7429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10.  Finally, be strong in the Lord and in the strength of His might.</a:t>
            </a:r>
          </a:p>
          <a:p>
            <a:pPr marL="742950" indent="-7429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11.  Put on the full armor of God, so that you will be able to stand firm against the schemes of the devil.</a:t>
            </a:r>
          </a:p>
          <a:p>
            <a:endParaRPr lang="en-US" altLang="en-US" dirty="0">
              <a:solidFill>
                <a:srgbClr val="0000FF"/>
              </a:solidFill>
              <a:latin typeface="Tahoma" pitchFamily="34" charset="0"/>
            </a:endParaRPr>
          </a:p>
          <a:p>
            <a:r>
              <a:rPr lang="en-US" altLang="en-US" sz="2800" dirty="0">
                <a:latin typeface="Tahoma" pitchFamily="34" charset="0"/>
              </a:rPr>
              <a:t>II Timothy 2:3-4 </a:t>
            </a:r>
          </a:p>
          <a:p>
            <a:pPr marL="514350" indent="-5143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3.  Suffer hardship with me, as a good soldier of Christ Jesus.</a:t>
            </a:r>
          </a:p>
          <a:p>
            <a:pPr marL="514350" indent="-5143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4.  No soldier in active service entangles himself in the affairs of everyday life, so that he may please the one who enlisted him as a soldier.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" y="5181600"/>
            <a:ext cx="8077200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66FFFF"/>
                </a:solidFill>
                <a:latin typeface="Tahoma" pitchFamily="34" charset="0"/>
              </a:rPr>
              <a:t>Saints are to be </a:t>
            </a:r>
          </a:p>
          <a:p>
            <a:pPr algn="ctr"/>
            <a:r>
              <a:rPr lang="en-US" altLang="en-US" sz="3600" dirty="0">
                <a:solidFill>
                  <a:srgbClr val="66FFFF"/>
                </a:solidFill>
                <a:latin typeface="Tahoma" pitchFamily="34" charset="0"/>
              </a:rPr>
              <a:t>“good soldiers” of Christ!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2354" y="4928419"/>
            <a:ext cx="3858051" cy="192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9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r>
              <a:rPr lang="en-US" altLang="en-US" dirty="0"/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Endures Hardship – II Timothy 2:3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429" y="4619330"/>
            <a:ext cx="8196942" cy="138499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dirty="0">
                <a:latin typeface="Tahoma" pitchFamily="34" charset="0"/>
              </a:rPr>
              <a:t>II Timothy 2:3</a:t>
            </a:r>
          </a:p>
          <a:p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3.  Suffer hardship with me, as a good soldier of Christ Jesus.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1333678"/>
            <a:ext cx="3901551" cy="5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5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23562"/>
            <a:ext cx="3901551" cy="414455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CC8587B-59F0-18F9-21C5-503F4A29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126343"/>
            <a:ext cx="8077200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Christian Soldiers expect hardships and must endure them!</a:t>
            </a:r>
          </a:p>
        </p:txBody>
      </p:sp>
    </p:spTree>
    <p:extLst>
      <p:ext uri="{BB962C8B-B14F-4D97-AF65-F5344CB8AC3E}">
        <p14:creationId xmlns:p14="http://schemas.microsoft.com/office/powerpoint/2010/main" val="16293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Joins the Battle – I Timothy 6:12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66FF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430" y="4095839"/>
            <a:ext cx="8196942" cy="224676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 Timothy 6:12</a:t>
            </a:r>
          </a:p>
          <a:p>
            <a:pPr marL="742950" lvl="0" indent="-7429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12.  Fight the good fight of faith; take hold of the eternal life to which you were called, and you made the good confession in the presence of many witnesses.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1333678"/>
            <a:ext cx="3901551" cy="5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Joins the Battle – I Timothy 6:12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2023562"/>
            <a:ext cx="3901551" cy="4144554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1CC8587B-59F0-18F9-21C5-503F4A29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429000"/>
            <a:ext cx="8077200" cy="132343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0" indent="0" algn="ctr"/>
            <a:r>
              <a:rPr lang="en-US" altLang="en-US" sz="4000" dirty="0">
                <a:solidFill>
                  <a:srgbClr val="66FFFF"/>
                </a:solidFill>
                <a:latin typeface="Tahoma" pitchFamily="34" charset="0"/>
              </a:rPr>
              <a:t>Christian Soldiers are to be on duty – ready to fight!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65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/>
          <a:lstStyle/>
          <a:p>
            <a:r>
              <a:rPr lang="en-US" altLang="en-US" sz="4000" b="1" u="sng" dirty="0">
                <a:solidFill>
                  <a:schemeClr val="tx1"/>
                </a:solidFill>
                <a:cs typeface="Times New Roman" pitchFamily="18" charset="0"/>
              </a:rPr>
              <a:t>The Good Soldier</a:t>
            </a:r>
            <a:endParaRPr lang="en-US" altLang="en-US" b="1" u="sng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0886" y="6553200"/>
            <a:ext cx="2373086" cy="30480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imes New Roman" pitchFamily="18" charset="0"/>
              </a:rPr>
              <a:t>The Good Soldier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1" y="924458"/>
            <a:ext cx="8305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Endures Hardship – II Timothy 2:3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66FF">
                    <a:lumMod val="75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Joins the Battle – I Timothy 6:12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3366FF">
                    <a:lumMod val="75000"/>
                  </a:srgbClr>
                </a:solidFill>
                <a:latin typeface="Tahoma" pitchFamily="34" charset="0"/>
              </a:rPr>
              <a:t>Is Not Entangled – II Timothy 2:4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66FF">
                  <a:lumMod val="75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430" y="4095839"/>
            <a:ext cx="8196942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II Timothy 2:4</a:t>
            </a:r>
          </a:p>
          <a:p>
            <a:pPr marL="514350" lvl="0" indent="-514350"/>
            <a:r>
              <a:rPr lang="en-US" altLang="en-US" sz="2800" b="0" dirty="0">
                <a:solidFill>
                  <a:srgbClr val="0000FF"/>
                </a:solidFill>
                <a:latin typeface="Tahoma" pitchFamily="34" charset="0"/>
              </a:rPr>
              <a:t>4.  No soldier in active service entangles himself in the affairs of everyday life, so that he may please the one who enlisted him as a soldier.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1333678"/>
            <a:ext cx="3901551" cy="55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9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/>
      <p:bldP spid="10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side reveal">
  <a:themeElements>
    <a:clrScheme name="side revea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side reve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ide revea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revea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revea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rgbClr val="66FFFF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044</Template>
  <TotalTime>3592</TotalTime>
  <Words>1820</Words>
  <Application>Microsoft Office PowerPoint</Application>
  <PresentationFormat>Widescreen</PresentationFormat>
  <Paragraphs>203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Ameretto</vt:lpstr>
      <vt:lpstr>Arial</vt:lpstr>
      <vt:lpstr>Bookman Old Style</vt:lpstr>
      <vt:lpstr>Rockwell</vt:lpstr>
      <vt:lpstr>Tahoma</vt:lpstr>
      <vt:lpstr>Times New Roman</vt:lpstr>
      <vt:lpstr>Wingdings</vt:lpstr>
      <vt:lpstr>side reveal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Damask</vt:lpstr>
      <vt:lpstr>The Good Soldier </vt:lpstr>
      <vt:lpstr>Intro</vt:lpstr>
      <vt:lpstr>Intro</vt:lpstr>
      <vt:lpstr>Intro</vt:lpstr>
      <vt:lpstr>The Good Soldier</vt:lpstr>
      <vt:lpstr>The Good Soldier</vt:lpstr>
      <vt:lpstr>The Good Soldier</vt:lpstr>
      <vt:lpstr>The Good Soldier</vt:lpstr>
      <vt:lpstr>The Good Soldier</vt:lpstr>
      <vt:lpstr>The Good Soldier</vt:lpstr>
      <vt:lpstr>The Good Soldier</vt:lpstr>
      <vt:lpstr>The Good Soldier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Good Soldier</dc:title>
  <dc:subject>08/20/2023</dc:subject>
  <dc:creator>DarkWolf</dc:creator>
  <cp:lastModifiedBy>Nathan Morrison</cp:lastModifiedBy>
  <cp:revision>16</cp:revision>
  <dcterms:created xsi:type="dcterms:W3CDTF">2005-06-04T23:49:02Z</dcterms:created>
  <dcterms:modified xsi:type="dcterms:W3CDTF">2023-08-19T19:11:22Z</dcterms:modified>
</cp:coreProperties>
</file>