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  <p:sldMasterId id="2147483811" r:id="rId10"/>
    <p:sldMasterId id="2147483823" r:id="rId11"/>
    <p:sldMasterId id="2147483835" r:id="rId12"/>
    <p:sldMasterId id="2147483847" r:id="rId13"/>
  </p:sldMasterIdLst>
  <p:notesMasterIdLst>
    <p:notesMasterId r:id="rId25"/>
  </p:notesMasterIdLst>
  <p:handoutMasterIdLst>
    <p:handoutMasterId r:id="rId26"/>
  </p:handoutMasterIdLst>
  <p:sldIdLst>
    <p:sldId id="256" r:id="rId14"/>
    <p:sldId id="343" r:id="rId15"/>
    <p:sldId id="730" r:id="rId16"/>
    <p:sldId id="651" r:id="rId17"/>
    <p:sldId id="655" r:id="rId18"/>
    <p:sldId id="732" r:id="rId19"/>
    <p:sldId id="728" r:id="rId20"/>
    <p:sldId id="656" r:id="rId21"/>
    <p:sldId id="650" r:id="rId22"/>
    <p:sldId id="658" r:id="rId23"/>
    <p:sldId id="659" r:id="rId24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6600"/>
    <a:srgbClr val="FFCCFF"/>
    <a:srgbClr val="FF0066"/>
    <a:srgbClr val="FFCC00"/>
    <a:srgbClr val="66FFFF"/>
    <a:srgbClr val="CCFF33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46" autoAdjust="0"/>
  </p:normalViewPr>
  <p:slideViewPr>
    <p:cSldViewPr snapToObjects="1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396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151736-D6C7-4EFF-ABD1-FE0A8486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88D9D4-06E8-4321-9E87-FBC264B5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 for Sunday 08/27/2023</a:t>
            </a:r>
          </a:p>
          <a:p>
            <a:r>
              <a:rPr lang="en-US" altLang="en-US" dirty="0"/>
              <a:t>All Scripture given is from NASB unless otherwise stated</a:t>
            </a:r>
          </a:p>
          <a:p>
            <a:endParaRPr lang="en-US" altLang="en-US" dirty="0"/>
          </a:p>
          <a:p>
            <a:r>
              <a:rPr lang="en-US" altLang="en-US" dirty="0"/>
              <a:t>For further study, or if questions, please Call: 804-277-1983 or Visit: www.courthousechurchofchrist.com</a:t>
            </a:r>
          </a:p>
          <a:p>
            <a:endParaRPr lang="en-US" altLang="en-US" dirty="0"/>
          </a:p>
          <a:p>
            <a:r>
              <a:rPr lang="en-US" altLang="en-US" dirty="0"/>
              <a:t>Additional helps at the end of the presentation</a:t>
            </a:r>
          </a:p>
          <a:p>
            <a:endParaRPr lang="en-US" altLang="en-US" dirty="0"/>
          </a:p>
          <a:p>
            <a:r>
              <a:rPr lang="en-US" altLang="en-US" dirty="0"/>
              <a:t>The logo art was used by permission by www.vecteezy.com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6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41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7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used the printed out picture as a handout during the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8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87DD-B253-48D7-A6B4-472E2E0D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831-A382-44AE-8166-C7F282AA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268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479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487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280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6039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794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9978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975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31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3858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9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7A1-8147-4BA9-9E8E-D8A3B3017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1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453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0A039-0C11-4F3F-A553-A6671632A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4110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B7D4-D4B5-4D65-B373-1F7C0CF55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661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95C12-B21D-4585-A94E-450536D74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5228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BC27-05D8-4510-83CF-D90599884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186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504D-7293-4204-909D-B2925BE1A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4591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65CE-951C-4779-A7F3-7D4BE545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458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206E7-595D-434B-8029-84C8CB10D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7154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1E95-DFD5-48AD-88DE-263DF2253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338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F3CE7-E28B-4C21-B7AC-44DB763BC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8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7B2B-63C8-4235-A10D-ED64C88B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22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A75AA-0EF1-4CEE-A681-512E3BDBE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4329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EA1A2-3E25-4783-8FC6-5B6AD90F8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055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426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155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668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198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150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92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3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9A9-74DA-4E8E-ABD7-C2F77177A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65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790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969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86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374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2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056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905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384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253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7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F435-DD02-47B5-8056-66E13C27B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69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151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031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315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571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9999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13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60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237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738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145B-8D19-4277-8206-5F9D2327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B9C9-4747-4252-BC9A-67AACDBD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AA40-1F48-4D8A-9529-8B9CA2344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0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3B0D-A12C-4B89-B818-99C1F7BB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9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029-CE1C-4066-88D6-45161A25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BF61-005F-44F9-8A39-18CF0FC22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0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0385-E58D-403E-A70E-0760D49F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79F0-6211-4444-BD43-9ECE5FAD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2F24-0E8D-480E-90C5-0824676CD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BB97-2C35-42EF-9161-A27A9CBC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C97A-9717-4056-9412-483FB71C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8757-80D9-4D17-A735-49BF2608C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3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FA6C-4B80-4729-B92C-EDACF0BC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8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580-0D96-4DFC-B87B-F795CD30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2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0865-3AAA-4AE2-9CC9-D2B9A9E95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C1D7-3C28-475C-B078-C5376909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97B-C173-4FFF-99F2-66F87C463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8F50-F5B1-48E8-B68E-4BA6B1A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18F1-E1A2-47D6-BF28-DDE43D07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5DAC-ED7B-42B0-98E2-6C9B0018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133601"/>
            <a:ext cx="27432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33601"/>
            <a:ext cx="80264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FDAD-AFAE-456C-948E-432859F4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64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5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0DB9-5D9A-4D7B-B727-1820C2B03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75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1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6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0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4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3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17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8399-EC8C-4880-9641-077D986DD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1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2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9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6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75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26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0805-4ACA-4A33-9C56-73C150D1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ACC-648C-492F-8F21-34CE5BEAC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26F34-8745-404B-BBFB-4E0AAEFAF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47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5321-DFBF-4DCA-8ED7-6C61FAC8E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011-FF41-49BC-A4EC-C3DDBF0C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50B7-0DA3-45D3-96D6-CA614524D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09C0-C66B-4FB0-B509-BF9ED103C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167-B9FD-4CE7-830C-8B2464C2E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2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879-CA84-4B9D-8BD2-D21A2C4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4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2014-FEE4-4050-B25E-F6A7D1B4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364D-B5B4-4C03-8D93-723395B9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133601"/>
            <a:ext cx="27432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33601"/>
            <a:ext cx="80264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0FD1-E413-404D-8E07-EB990784D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0D89-138E-4591-836F-E8C8B4C3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01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283A-80C6-491D-9A0C-5E7E895F0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C13E-800E-4194-9FC5-E72FEFCB9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B86-3FDD-4D3F-87FB-C03544A7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1E-2658-4C91-8D36-B9A0B70FA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86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057E-1978-42BF-B755-6451A519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5EC9-47B8-4B0D-83D9-49FDF3832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94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DFD-9C2E-4580-9854-33E31C85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08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4EBA-6BD9-4AE2-870E-4EE2BCD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91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618-F5E2-4228-9627-7B08B528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151-539C-413B-8FB4-2A0FF895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D026-4F63-4727-BF5A-6DBFE00AF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73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ED17-9A75-4658-9D2C-6FA403AA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1358-F6DA-43CE-89BB-7A8A6AFEC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8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40CA-2F8C-4F16-BA65-3A0A6BAAA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36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BF46-25A2-47EE-AC67-7B4EBB08B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2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A331-02E7-41AA-9B3D-A4B6F80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4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1628-CD22-4B31-84DB-9D54EC6B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86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CAAD-B3BB-40A3-8A52-5B5A14B8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ADE8-2356-4C44-9C88-291FCB5F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52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0D8F-F64E-4C26-8678-666F0C1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4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B39A-A759-453E-8DD2-9CA610E5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9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34E-52AD-42F8-A68A-13673A3A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41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8006-B1D3-4A05-A1B6-60F21292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5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67EE-9E11-46D8-A692-F96D2DD18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C0D1-7790-4C08-AB81-02BE366D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3258-F2E3-4C89-88E9-8D87D7C2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BFF3-5E25-4D24-91F4-DDA56D9A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BFE1-EEA4-430D-99E3-003691BF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581F-6BFD-4339-BEC6-844DCB4C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1084-54AF-42CB-881B-327F86DB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7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88AC-5C3E-4C1F-AAA3-B62DB9B45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8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802-359A-4729-9A2C-B022F466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922-62F3-47A3-BDC3-9AE2E9B5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9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FF0F-5EFD-4258-839B-E45623B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133601"/>
            <a:ext cx="27432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33601"/>
            <a:ext cx="80264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D105-D36B-424D-9524-D62FB8DA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F9752E8-EA3C-4E86-BC88-7A6733A62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9752E8-EA3C-4E86-BC88-7A6733A621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E92DD2-A096-47A2-B7EC-4ABE7BF32D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Blessed Are…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768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8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1036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8C0EB6F-B901-4C0B-AB01-5A7BF02F5F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33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52801"/>
            <a:ext cx="109728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08B8C22-4602-457E-9C67-C7C2894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1036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33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52801"/>
            <a:ext cx="109728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03BCFF5-2DFF-460A-9BD9-7A2D377B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B5FA05F-1D21-4378-A725-4218AA67E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1036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6F428F0-F892-448C-BD6E-11893D434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33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52801"/>
            <a:ext cx="109728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Blessed Are…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B177898-B1A8-4F90-8634-59A49B0C5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22885"/>
            <a:ext cx="12192000" cy="2819400"/>
          </a:xfrm>
        </p:spPr>
        <p:txBody>
          <a:bodyPr/>
          <a:lstStyle/>
          <a:p>
            <a:r>
              <a:rPr lang="en-US" altLang="en-US" sz="8800" b="1" u="sng" dirty="0">
                <a:solidFill>
                  <a:schemeClr val="tx1"/>
                </a:solidFill>
                <a:cs typeface="Times New Roman" pitchFamily="18" charset="0"/>
              </a:rPr>
              <a:t>Blessed Are…</a:t>
            </a:r>
            <a:br>
              <a:rPr lang="en-US" altLang="en-US" sz="8800" b="1" u="sng" dirty="0">
                <a:solidFill>
                  <a:schemeClr val="tx1"/>
                </a:solidFill>
                <a:cs typeface="Times New Roman" pitchFamily="18" charset="0"/>
              </a:rPr>
            </a:br>
            <a:br>
              <a:rPr lang="en-US" altLang="en-US" sz="3200" dirty="0"/>
            </a:b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Text:</a:t>
            </a: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b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Matthew 5:3-12</a:t>
            </a:r>
            <a:endParaRPr lang="en-US" altLang="en-US" sz="32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45" y="2994685"/>
            <a:ext cx="5328710" cy="3863315"/>
          </a:xfrm>
          <a:prstGeom prst="rect">
            <a:avLst/>
          </a:prstGeom>
        </p:spPr>
      </p:pic>
      <p:pic>
        <p:nvPicPr>
          <p:cNvPr id="4" name="Picture 3" descr="A logo with a cross and leaves&#10;&#10;Description automatically generated">
            <a:extLst>
              <a:ext uri="{FF2B5EF4-FFF2-40B4-BE49-F238E27FC236}">
                <a16:creationId xmlns:a16="http://schemas.microsoft.com/office/drawing/2014/main" id="{720630DA-BCDC-FC43-392C-B8B90059E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0" y="5579292"/>
            <a:ext cx="2133600" cy="11263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C1DA-DC24-4D65-AE17-4A3651F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0"/>
          </a:xfrm>
        </p:spPr>
        <p:txBody>
          <a:bodyPr/>
          <a:lstStyle/>
          <a:p>
            <a:r>
              <a:rPr lang="en-US" dirty="0"/>
              <a:t>Picture of </a:t>
            </a:r>
            <a:br>
              <a:rPr lang="en-US" dirty="0"/>
            </a:br>
            <a:r>
              <a:rPr lang="en-US" dirty="0"/>
              <a:t>Blessed Are…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18BDC-76B7-6523-EE2F-365CC70B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Blessed Are…</a:t>
            </a:r>
          </a:p>
        </p:txBody>
      </p:sp>
    </p:spTree>
    <p:extLst>
      <p:ext uri="{BB962C8B-B14F-4D97-AF65-F5344CB8AC3E}">
        <p14:creationId xmlns:p14="http://schemas.microsoft.com/office/powerpoint/2010/main" val="122676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5AE0A530-E00F-4AFE-A6F2-B1B761BFBB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46075"/>
            <a:ext cx="11353800" cy="69040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81EBB-C45D-4698-BBB1-6F242C0BDE68}"/>
              </a:ext>
            </a:extLst>
          </p:cNvPr>
          <p:cNvSpPr txBox="1"/>
          <p:nvPr/>
        </p:nvSpPr>
        <p:spPr>
          <a:xfrm>
            <a:off x="533400" y="662716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By Nathan L Morrison</a:t>
            </a:r>
          </a:p>
        </p:txBody>
      </p:sp>
    </p:spTree>
    <p:extLst>
      <p:ext uri="{BB962C8B-B14F-4D97-AF65-F5344CB8AC3E}">
        <p14:creationId xmlns:p14="http://schemas.microsoft.com/office/powerpoint/2010/main" val="270497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1770"/>
            <a:ext cx="3524250" cy="304800"/>
          </a:xfrm>
        </p:spPr>
        <p:txBody>
          <a:bodyPr/>
          <a:lstStyle/>
          <a:p>
            <a:r>
              <a:rPr lang="en-US" altLang="en-US" dirty="0"/>
              <a:t>Blessed Are…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797292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Matthew 5:3-12: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 “Beatitudes of Jesus,” as they are commonly called, define 8 characteristics Jesus’ followers are to have.</a:t>
            </a:r>
            <a:endParaRPr lang="en-US" altLang="en-US" sz="2800" b="0" i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25DB93-858D-4EE9-9D77-730EA8570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1206"/>
            <a:ext cx="686329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3200" dirty="0">
                <a:solidFill>
                  <a:srgbClr val="3366FF">
                    <a:lumMod val="75000"/>
                  </a:srgbClr>
                </a:solidFill>
                <a:latin typeface="Tahoma" pitchFamily="34" charset="0"/>
              </a:rPr>
              <a:t>What is a “Beatitude?”</a:t>
            </a:r>
          </a:p>
          <a:p>
            <a:pPr>
              <a:buClr>
                <a:srgbClr val="3366FF"/>
              </a:buClr>
              <a:buSzPct val="115000"/>
              <a:buFont typeface="Wingdings" pitchFamily="2" charset="2"/>
              <a:buChar char="Ø"/>
              <a:defRPr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 word “beatitude” is transliterated from the </a:t>
            </a:r>
            <a:r>
              <a:rPr lang="en-US" altLang="en-US" sz="2800" b="0" i="1" dirty="0">
                <a:solidFill>
                  <a:srgbClr val="002060"/>
                </a:solidFill>
                <a:latin typeface="Tahoma" pitchFamily="34" charset="0"/>
              </a:rPr>
              <a:t>Latin “beatus”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which is equivalent to the English word “blessed,” translated from the Greek word </a:t>
            </a:r>
            <a:r>
              <a:rPr lang="en-US" altLang="en-US" sz="2800" b="0" i="1" dirty="0" err="1">
                <a:solidFill>
                  <a:srgbClr val="002060"/>
                </a:solidFill>
                <a:latin typeface="Tahoma" pitchFamily="34" charset="0"/>
              </a:rPr>
              <a:t>makarios</a:t>
            </a:r>
            <a:r>
              <a:rPr lang="en-US" altLang="en-US" sz="2800" b="0" i="1" dirty="0">
                <a:solidFill>
                  <a:srgbClr val="002060"/>
                </a:solidFill>
                <a:latin typeface="Tahoma" pitchFamily="34" charset="0"/>
              </a:rPr>
              <a:t> (G3107)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96C087-88E8-021E-4880-08708BE5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90" y="2994685"/>
            <a:ext cx="5328710" cy="3863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52425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Blessed Are…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D139F3C-4428-4DC2-AD19-7615A11D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8867"/>
            <a:ext cx="686329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Jesus, the Master Teacher, taught the sermon on the mount and at the end of it His audience recognized true authority (Matthew 7:28-29)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These are not merely lofty ideals, but they have been lived in the past, expected of Jesus’ followers today, and exemplified by Jesus Himself.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307339B6-06F3-4035-8BEA-E6F4EF66F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71" y="4994303"/>
            <a:ext cx="6863290" cy="15696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 will focus on how they were lived in the past and how we are expected to live them today!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15371-6973-EBAE-6B8B-54540F837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97342"/>
            <a:ext cx="5328710" cy="38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99D88E-E21B-4865-9A3A-C36BE09E1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99648"/>
              </p:ext>
            </p:extLst>
          </p:nvPr>
        </p:nvGraphicFramePr>
        <p:xfrm>
          <a:off x="0" y="0"/>
          <a:ext cx="12192000" cy="679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32185903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4000416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324016027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302968387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3153063757"/>
                    </a:ext>
                  </a:extLst>
                </a:gridCol>
              </a:tblGrid>
              <a:tr h="466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Scripture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Beatitudes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King David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YOU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Results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4117893679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2035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5660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76957"/>
                  </a:ext>
                </a:extLst>
              </a:tr>
              <a:tr h="786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52243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6334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91116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05195"/>
                  </a:ext>
                </a:extLst>
              </a:tr>
              <a:tr h="7922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6955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C6D78B-6941-459B-9C31-C23B9A7C2717}"/>
              </a:ext>
            </a:extLst>
          </p:cNvPr>
          <p:cNvSpPr txBox="1"/>
          <p:nvPr/>
        </p:nvSpPr>
        <p:spPr>
          <a:xfrm>
            <a:off x="1745732" y="465228"/>
            <a:ext cx="2708735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Blessed are the poor in spirit (empty)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2C265-9370-423D-B590-2DD5BA196157}"/>
              </a:ext>
            </a:extLst>
          </p:cNvPr>
          <p:cNvSpPr txBox="1"/>
          <p:nvPr/>
        </p:nvSpPr>
        <p:spPr>
          <a:xfrm>
            <a:off x="4454468" y="1263388"/>
            <a:ext cx="2625264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800" b="0" dirty="0">
                <a:solidFill>
                  <a:srgbClr val="000000"/>
                </a:solidFill>
                <a:latin typeface="Tahoma"/>
                <a:cs typeface="+mn-cs"/>
              </a:rPr>
              <a:t>II Samuel 12:13; Psalm 38:18; 51:3-4,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DBFDA-20D5-45A7-BF48-697A3815B882}"/>
              </a:ext>
            </a:extLst>
          </p:cNvPr>
          <p:cNvSpPr txBox="1"/>
          <p:nvPr/>
        </p:nvSpPr>
        <p:spPr>
          <a:xfrm>
            <a:off x="7086600" y="1266097"/>
            <a:ext cx="1956012" cy="36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James 4:8-10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7A8AA-E828-4FDD-BCD7-15F5A94411D4}"/>
              </a:ext>
            </a:extLst>
          </p:cNvPr>
          <p:cNvSpPr txBox="1"/>
          <p:nvPr/>
        </p:nvSpPr>
        <p:spPr>
          <a:xfrm>
            <a:off x="9067799" y="436222"/>
            <a:ext cx="3119007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…for theirs is the kingdom of heaven (Colossians 1:13)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16023-A9E1-426B-8DEB-547DB5EE4BA1}"/>
              </a:ext>
            </a:extLst>
          </p:cNvPr>
          <p:cNvSpPr txBox="1"/>
          <p:nvPr/>
        </p:nvSpPr>
        <p:spPr>
          <a:xfrm>
            <a:off x="5193" y="443050"/>
            <a:ext cx="1747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Matthew 5:3</a:t>
            </a:r>
            <a:endParaRPr lang="en-US" sz="1800" dirty="0">
              <a:solidFill>
                <a:srgbClr val="0000FF"/>
              </a:solidFill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8F88CF-7452-4A9B-9241-74C8F6FFD904}"/>
              </a:ext>
            </a:extLst>
          </p:cNvPr>
          <p:cNvSpPr txBox="1"/>
          <p:nvPr/>
        </p:nvSpPr>
        <p:spPr>
          <a:xfrm>
            <a:off x="14235" y="1262553"/>
            <a:ext cx="1738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Matthew 5:4</a:t>
            </a:r>
            <a:endParaRPr lang="en-US" sz="1800" dirty="0">
              <a:solidFill>
                <a:srgbClr val="0000FF"/>
              </a:solidFill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4FAC1-3A14-4325-AE66-BD0A8D4920AE}"/>
              </a:ext>
            </a:extLst>
          </p:cNvPr>
          <p:cNvSpPr txBox="1"/>
          <p:nvPr/>
        </p:nvSpPr>
        <p:spPr>
          <a:xfrm>
            <a:off x="1745732" y="1263388"/>
            <a:ext cx="270873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Blessed are those who mourn (shame)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3DCEE-F143-4031-93A2-28CD4DD50C4F}"/>
              </a:ext>
            </a:extLst>
          </p:cNvPr>
          <p:cNvSpPr txBox="1"/>
          <p:nvPr/>
        </p:nvSpPr>
        <p:spPr>
          <a:xfrm>
            <a:off x="4419600" y="455783"/>
            <a:ext cx="2699054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800" b="0" dirty="0">
                <a:solidFill>
                  <a:srgbClr val="000000"/>
                </a:solidFill>
                <a:latin typeface="Tahoma"/>
                <a:cs typeface="+mn-cs"/>
              </a:rPr>
              <a:t>II Samuel 12:13; Psalm 51:16-17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14DD5-B853-43A1-BBB2-FE4EC3348C50}"/>
              </a:ext>
            </a:extLst>
          </p:cNvPr>
          <p:cNvSpPr txBox="1"/>
          <p:nvPr/>
        </p:nvSpPr>
        <p:spPr>
          <a:xfrm>
            <a:off x="7086600" y="424387"/>
            <a:ext cx="1981199" cy="85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II Corinthians 7:9-11;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I Timothy 1:15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8B1F34-7DB9-4989-8DB9-665CD7B55EB4}"/>
              </a:ext>
            </a:extLst>
          </p:cNvPr>
          <p:cNvSpPr txBox="1"/>
          <p:nvPr/>
        </p:nvSpPr>
        <p:spPr>
          <a:xfrm>
            <a:off x="9067799" y="1238054"/>
            <a:ext cx="313843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…for they shall be comforted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(II Corinthians 1:3-7)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FC86D-D3BC-4EFD-9F94-AAA229A51610}"/>
              </a:ext>
            </a:extLst>
          </p:cNvPr>
          <p:cNvSpPr txBox="1"/>
          <p:nvPr/>
        </p:nvSpPr>
        <p:spPr>
          <a:xfrm>
            <a:off x="-1675" y="2072994"/>
            <a:ext cx="1747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Matthew 5:5</a:t>
            </a:r>
            <a:endParaRPr lang="en-US" sz="1800" dirty="0">
              <a:solidFill>
                <a:srgbClr val="0000FF"/>
              </a:solidFill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7DE6A-BEE2-4ADA-A697-6DBC75A62AD2}"/>
              </a:ext>
            </a:extLst>
          </p:cNvPr>
          <p:cNvSpPr txBox="1"/>
          <p:nvPr/>
        </p:nvSpPr>
        <p:spPr>
          <a:xfrm>
            <a:off x="1745732" y="2029968"/>
            <a:ext cx="270873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Blessed are the gentle (meek/humble)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E86F-3BC5-4E43-9394-F0A4703EAB06}"/>
              </a:ext>
            </a:extLst>
          </p:cNvPr>
          <p:cNvSpPr txBox="1"/>
          <p:nvPr/>
        </p:nvSpPr>
        <p:spPr>
          <a:xfrm>
            <a:off x="4475567" y="2053212"/>
            <a:ext cx="2643088" cy="36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800" b="0" dirty="0">
                <a:solidFill>
                  <a:srgbClr val="000000"/>
                </a:solidFill>
                <a:latin typeface="Tahoma"/>
                <a:cs typeface="+mn-cs"/>
              </a:rPr>
              <a:t>Psalm 37:11, 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53AA82-858D-4A95-9AE5-15AAE1066D9A}"/>
              </a:ext>
            </a:extLst>
          </p:cNvPr>
          <p:cNvSpPr txBox="1"/>
          <p:nvPr/>
        </p:nvSpPr>
        <p:spPr>
          <a:xfrm>
            <a:off x="7111787" y="2036559"/>
            <a:ext cx="1956012" cy="85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Colossians 3:12; Philippians 4:5; James 4:6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0BECD3-0310-458E-92F8-C7AB85453933}"/>
              </a:ext>
            </a:extLst>
          </p:cNvPr>
          <p:cNvSpPr txBox="1"/>
          <p:nvPr/>
        </p:nvSpPr>
        <p:spPr>
          <a:xfrm>
            <a:off x="9042612" y="2012651"/>
            <a:ext cx="313843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…for they shall inherit the earth (Ecclesiastes 5:19-6:2)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6E9E5-1B0A-4317-9CFE-9BE036F46738}"/>
              </a:ext>
            </a:extLst>
          </p:cNvPr>
          <p:cNvSpPr txBox="1"/>
          <p:nvPr/>
        </p:nvSpPr>
        <p:spPr>
          <a:xfrm>
            <a:off x="0" y="2882693"/>
            <a:ext cx="1752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Matthew 5:6</a:t>
            </a:r>
            <a:endParaRPr lang="en-US" sz="1800" dirty="0">
              <a:solidFill>
                <a:srgbClr val="0000FF"/>
              </a:solidFill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438BD-9C7C-4286-9AE7-C225567B2A37}"/>
              </a:ext>
            </a:extLst>
          </p:cNvPr>
          <p:cNvSpPr txBox="1"/>
          <p:nvPr/>
        </p:nvSpPr>
        <p:spPr>
          <a:xfrm>
            <a:off x="1752601" y="2806225"/>
            <a:ext cx="2701866" cy="85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Blessed are those who hunger and thirst for righteousness (starving)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AF46F-14C9-4BEC-953D-DDDEE9711B7B}"/>
              </a:ext>
            </a:extLst>
          </p:cNvPr>
          <p:cNvSpPr txBox="1"/>
          <p:nvPr/>
        </p:nvSpPr>
        <p:spPr>
          <a:xfrm>
            <a:off x="4475567" y="2861945"/>
            <a:ext cx="2643087" cy="36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800" b="0" dirty="0">
                <a:solidFill>
                  <a:srgbClr val="000000"/>
                </a:solidFill>
                <a:latin typeface="Tahoma"/>
                <a:cs typeface="+mn-cs"/>
              </a:rPr>
              <a:t>Psalm 19:9-14; 63:1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267103-28A9-43B9-9436-5584871F26B2}"/>
              </a:ext>
            </a:extLst>
          </p:cNvPr>
          <p:cNvSpPr txBox="1"/>
          <p:nvPr/>
        </p:nvSpPr>
        <p:spPr>
          <a:xfrm>
            <a:off x="7111787" y="2870374"/>
            <a:ext cx="193082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Philippians 3:8-11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C15474-F78A-4726-A901-471C5E68D5BF}"/>
              </a:ext>
            </a:extLst>
          </p:cNvPr>
          <p:cNvSpPr txBox="1"/>
          <p:nvPr/>
        </p:nvSpPr>
        <p:spPr>
          <a:xfrm>
            <a:off x="9067799" y="2839668"/>
            <a:ext cx="3131069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… for they shall be satisfied (Psalm 34:10)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48ACB2-1D1E-48B0-8E86-6FF5E5FBFC5F}"/>
              </a:ext>
            </a:extLst>
          </p:cNvPr>
          <p:cNvSpPr txBox="1"/>
          <p:nvPr/>
        </p:nvSpPr>
        <p:spPr>
          <a:xfrm>
            <a:off x="0" y="3642517"/>
            <a:ext cx="1752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Matthew 5:7</a:t>
            </a:r>
            <a:endParaRPr lang="en-US" sz="1800" dirty="0">
              <a:solidFill>
                <a:srgbClr val="0000FF"/>
              </a:solidFill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62F62E-259C-4826-B8F4-357E6ECABABD}"/>
              </a:ext>
            </a:extLst>
          </p:cNvPr>
          <p:cNvSpPr txBox="1"/>
          <p:nvPr/>
        </p:nvSpPr>
        <p:spPr>
          <a:xfrm>
            <a:off x="1745732" y="3664851"/>
            <a:ext cx="270873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Blessed are the merciful (compassion)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DB9AEB-A571-4EB0-9773-44222EFCBAE9}"/>
              </a:ext>
            </a:extLst>
          </p:cNvPr>
          <p:cNvSpPr txBox="1"/>
          <p:nvPr/>
        </p:nvSpPr>
        <p:spPr>
          <a:xfrm>
            <a:off x="4475567" y="3656265"/>
            <a:ext cx="2643087" cy="36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800" b="0" dirty="0">
                <a:solidFill>
                  <a:srgbClr val="000000"/>
                </a:solidFill>
                <a:latin typeface="Tahoma"/>
                <a:cs typeface="+mn-cs"/>
              </a:rPr>
              <a:t>II Samuel 9:1-13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BCEE8-363A-46BB-ABF7-5104FBBAF204}"/>
              </a:ext>
            </a:extLst>
          </p:cNvPr>
          <p:cNvSpPr txBox="1"/>
          <p:nvPr/>
        </p:nvSpPr>
        <p:spPr>
          <a:xfrm>
            <a:off x="7111787" y="3655452"/>
            <a:ext cx="190545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Colossians 3:12-14; Jude 21-23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51FBE7-9B58-4307-8EE6-82CB643DBEE5}"/>
              </a:ext>
            </a:extLst>
          </p:cNvPr>
          <p:cNvSpPr txBox="1"/>
          <p:nvPr/>
        </p:nvSpPr>
        <p:spPr>
          <a:xfrm>
            <a:off x="8878004" y="3656265"/>
            <a:ext cx="3453234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…for they shall receive mercy (Psalm 103:8-13; James 2:13)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A1992A-D487-4810-9A5A-B4E28F9D7052}"/>
              </a:ext>
            </a:extLst>
          </p:cNvPr>
          <p:cNvSpPr txBox="1"/>
          <p:nvPr/>
        </p:nvSpPr>
        <p:spPr>
          <a:xfrm>
            <a:off x="-6869" y="4430596"/>
            <a:ext cx="1752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Matthew 5:8</a:t>
            </a:r>
            <a:endParaRPr lang="en-US" sz="1800" dirty="0">
              <a:solidFill>
                <a:srgbClr val="0000FF"/>
              </a:solidFill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EFA4B9-FB3F-4157-BAAC-6AB508AED0B3}"/>
              </a:ext>
            </a:extLst>
          </p:cNvPr>
          <p:cNvSpPr txBox="1"/>
          <p:nvPr/>
        </p:nvSpPr>
        <p:spPr>
          <a:xfrm>
            <a:off x="1745732" y="4445849"/>
            <a:ext cx="270873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Blessed are the pure in heart (sincerity)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DE9D9C-DA3B-49EC-B83F-326BB06C1C0B}"/>
              </a:ext>
            </a:extLst>
          </p:cNvPr>
          <p:cNvSpPr txBox="1"/>
          <p:nvPr/>
        </p:nvSpPr>
        <p:spPr>
          <a:xfrm>
            <a:off x="4461335" y="4427051"/>
            <a:ext cx="2643086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800" b="0" dirty="0">
                <a:solidFill>
                  <a:srgbClr val="000000"/>
                </a:solidFill>
                <a:latin typeface="Tahoma"/>
                <a:cs typeface="+mn-cs"/>
              </a:rPr>
              <a:t>I Samuel 13:14; Psalm 24:3-4; 51:10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62F51D-60A1-48EA-AF2F-9572F4FD0F19}"/>
              </a:ext>
            </a:extLst>
          </p:cNvPr>
          <p:cNvSpPr txBox="1"/>
          <p:nvPr/>
        </p:nvSpPr>
        <p:spPr>
          <a:xfrm>
            <a:off x="7111787" y="4406612"/>
            <a:ext cx="1923957" cy="85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I John 3:3;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I Timothy 1:5;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II Timothy 2:22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B8E8BF-3301-4A79-9997-7458B192FD68}"/>
              </a:ext>
            </a:extLst>
          </p:cNvPr>
          <p:cNvSpPr txBox="1"/>
          <p:nvPr/>
        </p:nvSpPr>
        <p:spPr>
          <a:xfrm>
            <a:off x="9042612" y="4449316"/>
            <a:ext cx="313843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… for they shall see God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(I John 3:2-3)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742F06-4D93-456C-A94D-4B105B41FE47}"/>
              </a:ext>
            </a:extLst>
          </p:cNvPr>
          <p:cNvSpPr txBox="1"/>
          <p:nvPr/>
        </p:nvSpPr>
        <p:spPr>
          <a:xfrm>
            <a:off x="-6869" y="5223462"/>
            <a:ext cx="1752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Matthew 5:9</a:t>
            </a:r>
            <a:endParaRPr lang="en-US" sz="1800" dirty="0">
              <a:solidFill>
                <a:srgbClr val="0000FF"/>
              </a:solidFill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16CF57-B96B-4880-A198-1535F265BAE3}"/>
              </a:ext>
            </a:extLst>
          </p:cNvPr>
          <p:cNvSpPr txBox="1"/>
          <p:nvPr/>
        </p:nvSpPr>
        <p:spPr>
          <a:xfrm>
            <a:off x="1710865" y="5227306"/>
            <a:ext cx="2708735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Blessed are the peacemakers (peaceful)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F6B60-AF7C-40B8-B5BA-E307628EBAAC}"/>
              </a:ext>
            </a:extLst>
          </p:cNvPr>
          <p:cNvSpPr txBox="1"/>
          <p:nvPr/>
        </p:nvSpPr>
        <p:spPr>
          <a:xfrm>
            <a:off x="4454467" y="5232259"/>
            <a:ext cx="2664188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800" b="0" dirty="0">
                <a:solidFill>
                  <a:srgbClr val="000000"/>
                </a:solidFill>
                <a:latin typeface="Tahoma"/>
                <a:cs typeface="+mn-cs"/>
              </a:rPr>
              <a:t>II Samuel 3:12-21; 19:13-14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888F92-00DC-4D01-8E92-AF31FFCC5EA7}"/>
              </a:ext>
            </a:extLst>
          </p:cNvPr>
          <p:cNvSpPr txBox="1"/>
          <p:nvPr/>
        </p:nvSpPr>
        <p:spPr>
          <a:xfrm>
            <a:off x="7105478" y="5160743"/>
            <a:ext cx="1923957" cy="85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Romans 12:18; Hebrews 12:14;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II Timothy 2:22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2BF224-4498-46C3-BC9D-227B4BF64E24}"/>
              </a:ext>
            </a:extLst>
          </p:cNvPr>
          <p:cNvSpPr txBox="1"/>
          <p:nvPr/>
        </p:nvSpPr>
        <p:spPr>
          <a:xfrm>
            <a:off x="9029435" y="5121485"/>
            <a:ext cx="3138435" cy="9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… for they shall be called sons of God (Romans 8:14; Galatians 3:26)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B7A61D-27DC-4382-8384-29A0C6814EF6}"/>
              </a:ext>
            </a:extLst>
          </p:cNvPr>
          <p:cNvSpPr txBox="1"/>
          <p:nvPr/>
        </p:nvSpPr>
        <p:spPr>
          <a:xfrm>
            <a:off x="-6869" y="6027797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Matthew </a:t>
            </a:r>
          </a:p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5:10-12</a:t>
            </a:r>
            <a:endParaRPr lang="en-US" sz="3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F72E37-5DDD-4A0D-9823-F4ACDBD6DC36}"/>
              </a:ext>
            </a:extLst>
          </p:cNvPr>
          <p:cNvSpPr txBox="1"/>
          <p:nvPr/>
        </p:nvSpPr>
        <p:spPr>
          <a:xfrm>
            <a:off x="1765829" y="5983978"/>
            <a:ext cx="2653771" cy="85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Blessed are those who have been persecuted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latin typeface="Tahoma"/>
                <a:cs typeface="+mn-cs"/>
              </a:rPr>
              <a:t>(persecuted)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78B6F0-7467-4E54-94A3-70D616D73696}"/>
              </a:ext>
            </a:extLst>
          </p:cNvPr>
          <p:cNvSpPr txBox="1"/>
          <p:nvPr/>
        </p:nvSpPr>
        <p:spPr>
          <a:xfrm>
            <a:off x="4454467" y="5995417"/>
            <a:ext cx="2649954" cy="85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600" b="0" dirty="0">
                <a:solidFill>
                  <a:srgbClr val="000000"/>
                </a:solidFill>
                <a:latin typeface="Tahoma"/>
                <a:cs typeface="+mn-cs"/>
              </a:rPr>
              <a:t>I Sam.17:26-29;18:9-12;       II Sam. 3:37-39; 15:10-14;16:5-8; Ps.9:13;25:19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94BEF8-D5D9-4C76-9E02-764077389C8C}"/>
              </a:ext>
            </a:extLst>
          </p:cNvPr>
          <p:cNvSpPr txBox="1"/>
          <p:nvPr/>
        </p:nvSpPr>
        <p:spPr>
          <a:xfrm>
            <a:off x="7118654" y="6006856"/>
            <a:ext cx="1923957" cy="65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II Timothy 3:12;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I Peter 4:12-19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2F84C5-CDE9-4794-AEE1-2971B7D6B51A}"/>
              </a:ext>
            </a:extLst>
          </p:cNvPr>
          <p:cNvSpPr txBox="1"/>
          <p:nvPr/>
        </p:nvSpPr>
        <p:spPr>
          <a:xfrm>
            <a:off x="9030053" y="5917163"/>
            <a:ext cx="3163622" cy="9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srgbClr val="000000"/>
                </a:solidFill>
                <a:latin typeface="Tahoma"/>
                <a:cs typeface="+mn-cs"/>
              </a:rPr>
              <a:t>… for theirs is the kingdom of heaven… (Romans 8:18; Revelation 21:7)</a:t>
            </a:r>
          </a:p>
        </p:txBody>
      </p:sp>
    </p:spTree>
    <p:extLst>
      <p:ext uri="{BB962C8B-B14F-4D97-AF65-F5344CB8AC3E}">
        <p14:creationId xmlns:p14="http://schemas.microsoft.com/office/powerpoint/2010/main" val="42684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52425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Blessed Are…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872832"/>
            <a:ext cx="1219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/>
            <a:r>
              <a:rPr lang="en-US" altLang="en-US" sz="3200" i="1" dirty="0">
                <a:solidFill>
                  <a:srgbClr val="3366FF">
                    <a:lumMod val="75000"/>
                  </a:srgbClr>
                </a:solidFill>
                <a:latin typeface="Tahoma" pitchFamily="34" charset="0"/>
              </a:rPr>
              <a:t>Is the kingdom of heaven worth the effort to develop such qualities of character?</a:t>
            </a:r>
          </a:p>
          <a:p>
            <a:pPr lvl="0" algn="ctr"/>
            <a:endParaRPr lang="en-US" altLang="en-US" sz="3200" i="1" dirty="0">
              <a:solidFill>
                <a:srgbClr val="3366FF">
                  <a:lumMod val="75000"/>
                </a:srgbClr>
              </a:solidFill>
              <a:latin typeface="Tahoma" pitchFamily="34" charset="0"/>
            </a:endParaRPr>
          </a:p>
          <a:p>
            <a:pPr lvl="0" algn="ctr"/>
            <a:r>
              <a:rPr lang="en-US" altLang="en-US" sz="3200" i="1" dirty="0">
                <a:solidFill>
                  <a:srgbClr val="3366FF">
                    <a:lumMod val="75000"/>
                  </a:srgbClr>
                </a:solidFill>
                <a:latin typeface="Tahoma" pitchFamily="34" charset="0"/>
              </a:rPr>
              <a:t>Is the kingdom of heaven worth whatever persecution we might endure?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D139F3C-4428-4DC2-AD19-7615A11D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32126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sz="3200" dirty="0">
                <a:latin typeface="Tahoma" pitchFamily="34" charset="0"/>
              </a:rPr>
              <a:t>Paul says a resounding, “YES!” Obtaining Christ is worth whatever price we must pay in this life </a:t>
            </a:r>
          </a:p>
          <a:p>
            <a:pPr marL="0" indent="0" algn="ctr"/>
            <a:r>
              <a:rPr lang="en-US" altLang="en-US" sz="3200" dirty="0">
                <a:latin typeface="Tahoma" pitchFamily="34" charset="0"/>
              </a:rPr>
              <a:t>(Philippians 3:7-11)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26C90-F18E-5E7D-362B-8E8A172CF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800" y="3643775"/>
            <a:ext cx="4267200" cy="32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algn="r"/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52425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Blessed Are…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0E02A95-8F08-4659-97BD-72FB439CB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818" y="1011332"/>
            <a:ext cx="60588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Lord has provided the necessary instruction for us to grow!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C826FA3-0581-473C-BE18-2AAE6E1E1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90" y="4495800"/>
            <a:ext cx="12192000" cy="15696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Let us strive to be the ideal citizen of the kingdom of heaven!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" name="Picture 2" descr="A white dove flying over a cross&#10;&#10;Description automatically generated">
            <a:extLst>
              <a:ext uri="{FF2B5EF4-FFF2-40B4-BE49-F238E27FC236}">
                <a16:creationId xmlns:a16="http://schemas.microsoft.com/office/drawing/2014/main" id="{FC40EC96-CE4C-7E6F-7F6C-43491A924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93"/>
            <a:ext cx="613310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" y="0"/>
            <a:ext cx="12191974" cy="990600"/>
          </a:xfrm>
          <a:solidFill>
            <a:srgbClr val="FFFF00"/>
          </a:solidFill>
        </p:spPr>
        <p:txBody>
          <a:bodyPr/>
          <a:lstStyle/>
          <a:p>
            <a:r>
              <a:rPr lang="en-US" sz="4600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1066800"/>
            <a:ext cx="12191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(John 5:24; Romans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(John 3:16-18; John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(Luke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(Matthew 10:32; Romans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(Mark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(John 8:31; Revelation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5521895"/>
            <a:ext cx="12191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John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682430"/>
            <a:ext cx="1221377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1108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C1DA-DC24-4D65-AE17-4A3651F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0"/>
          </a:xfrm>
        </p:spPr>
        <p:txBody>
          <a:bodyPr/>
          <a:lstStyle/>
          <a:p>
            <a:r>
              <a:rPr lang="en-US" dirty="0"/>
              <a:t>Table of </a:t>
            </a:r>
            <a:br>
              <a:rPr lang="en-US" dirty="0"/>
            </a:br>
            <a:r>
              <a:rPr lang="en-US" dirty="0"/>
              <a:t>Blessed Are…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9E1C2-4FB3-6025-7DEF-40C86090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Blessed Are…</a:t>
            </a:r>
          </a:p>
        </p:txBody>
      </p:sp>
    </p:spTree>
    <p:extLst>
      <p:ext uri="{BB962C8B-B14F-4D97-AF65-F5344CB8AC3E}">
        <p14:creationId xmlns:p14="http://schemas.microsoft.com/office/powerpoint/2010/main" val="260270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1C40BD-48A1-4FF3-960F-223E31F73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526297"/>
              </p:ext>
            </p:extLst>
          </p:nvPr>
        </p:nvGraphicFramePr>
        <p:xfrm>
          <a:off x="0" y="0"/>
          <a:ext cx="12191999" cy="68984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618432247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1896276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4293025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927619457"/>
                    </a:ext>
                  </a:extLst>
                </a:gridCol>
                <a:gridCol w="2844799">
                  <a:extLst>
                    <a:ext uri="{9D8B030D-6E8A-4147-A177-3AD203B41FA5}">
                      <a16:colId xmlns:a16="http://schemas.microsoft.com/office/drawing/2014/main" val="2490346308"/>
                    </a:ext>
                  </a:extLst>
                </a:gridCol>
              </a:tblGrid>
              <a:tr h="391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Scripture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Beatitudes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King David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YOU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Results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858877486"/>
                  </a:ext>
                </a:extLst>
              </a:tr>
              <a:tr h="704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Matthew 5:3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Blessed are the poor in spirit (empty)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II Samuel 12:13; Psalm 51:16-17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II Corinthians 7:9-11;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 Timothy 1:15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…for theirs is the kingdom of heaven (Colossians 1:13)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4030291870"/>
                  </a:ext>
                </a:extLst>
              </a:tr>
              <a:tr h="704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Matthew 5:4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Blessed are those who mourn (shame)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II Samuel 12:13; Psalm 38:18; 51:3-4, 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James 4:8-10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…for they shall be comforted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(II Corinthians 1:3-7)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652636539"/>
                  </a:ext>
                </a:extLst>
              </a:tr>
              <a:tr h="704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Matthew 5:5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Blessed are the gentle (meek/humble)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Psalm 37:11, 29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Colossians 3:12; Philippians 4:5; James 4:6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…for they shall inherit the earth (Ecclesiastes 5:19-6:2)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2297537059"/>
                  </a:ext>
                </a:extLst>
              </a:tr>
              <a:tr h="882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Matthew 5:6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Blessed are those who hunger and thirst for righteousness (starving)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Psalm 19:9-14; 63:1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Philippians 3:8-11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… for they shall be satisfied (Psalm 34:10)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3989654316"/>
                  </a:ext>
                </a:extLst>
              </a:tr>
              <a:tr h="704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Matthew 5:7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Blessed are the merciful (compassion)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II Samuel 9:1-13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Colossians 3:12-14; Jude 21-23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…for they shall receive mercy (Psalm 103:8-13; James 2:13)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3632727864"/>
                  </a:ext>
                </a:extLst>
              </a:tr>
              <a:tr h="687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Matthew 5:8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Blessed are the pure in heart (sincerity)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 Samuel 13:14; Psalm 24:3-4; 51:10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 John 3:3;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 Timothy 1:5;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II Timothy 2:22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… for they shall see God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(I John 3:2-3)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2677616688"/>
                  </a:ext>
                </a:extLst>
              </a:tr>
              <a:tr h="882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Matthew 5:9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Blessed are the peacemakers (peaceful)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II Samuel 3:12-21; 19:13-14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Romans 12:18; Hebrews 12:14;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II Timothy 2:22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… for they shall be called sons of God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(Romans 8:14; Galatians 3:26)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932499345"/>
                  </a:ext>
                </a:extLst>
              </a:tr>
              <a:tr h="12386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</a:rPr>
                        <a:t>Matthew 5:10-12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Blessed are those who have been persecuted for the sake of righteousness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(persecuted)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 Samuel 17:26-29; 18:9-12; II Samuel 3:37-39; 15:10-14; 16:5-8; Psalm 9:13; 25:19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II Timothy 3:12;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 Peter 4:12-19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… for theirs is the kingdom of heaven…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(Romans 8:18; Revelation 21:7)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95" marR="43195" marT="0" marB="0"/>
                </a:tc>
                <a:extLst>
                  <a:ext uri="{0D108BD9-81ED-4DB2-BD59-A6C34878D82A}">
                    <a16:rowId xmlns:a16="http://schemas.microsoft.com/office/drawing/2014/main" val="139410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791810"/>
      </p:ext>
    </p:extLst>
  </p:cSld>
  <p:clrMapOvr>
    <a:masterClrMapping/>
  </p:clrMapOvr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044</Template>
  <TotalTime>4078</TotalTime>
  <Words>1033</Words>
  <Application>Microsoft Office PowerPoint</Application>
  <PresentationFormat>Widescreen</PresentationFormat>
  <Paragraphs>162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Ameretto</vt:lpstr>
      <vt:lpstr>Arial</vt:lpstr>
      <vt:lpstr>Bookman Old Style</vt:lpstr>
      <vt:lpstr>Calibri</vt:lpstr>
      <vt:lpstr>Rockwell</vt:lpstr>
      <vt:lpstr>Tahoma</vt:lpstr>
      <vt:lpstr>Times New Roman</vt:lpstr>
      <vt:lpstr>Wingdings</vt:lpstr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master</vt:lpstr>
      <vt:lpstr>9_colormaster</vt:lpstr>
      <vt:lpstr>6_eye</vt:lpstr>
      <vt:lpstr>Damask</vt:lpstr>
      <vt:lpstr>Blessed Are…  Text:  Matthew 5:3-12</vt:lpstr>
      <vt:lpstr>Intro</vt:lpstr>
      <vt:lpstr>Intro</vt:lpstr>
      <vt:lpstr>PowerPoint Presentation</vt:lpstr>
      <vt:lpstr>Conclusion</vt:lpstr>
      <vt:lpstr>Conclusion</vt:lpstr>
      <vt:lpstr>“What Must I Do To Be Saved?”</vt:lpstr>
      <vt:lpstr>Table of  Blessed Are…</vt:lpstr>
      <vt:lpstr>PowerPoint Presentation</vt:lpstr>
      <vt:lpstr>Picture of  Blessed Are…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Are...</dc:title>
  <dc:subject>08/27/2023</dc:subject>
  <dc:creator>DarkWolf</dc:creator>
  <cp:lastModifiedBy>Nathan Morrison</cp:lastModifiedBy>
  <cp:revision>53</cp:revision>
  <dcterms:created xsi:type="dcterms:W3CDTF">2005-06-04T23:49:02Z</dcterms:created>
  <dcterms:modified xsi:type="dcterms:W3CDTF">2023-08-25T21:50:03Z</dcterms:modified>
</cp:coreProperties>
</file>