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6" r:id="rId1"/>
    <p:sldMasterId id="2147483926" r:id="rId2"/>
    <p:sldMasterId id="2147483961" r:id="rId3"/>
    <p:sldMasterId id="2147483979" r:id="rId4"/>
  </p:sldMasterIdLst>
  <p:notesMasterIdLst>
    <p:notesMasterId r:id="rId24"/>
  </p:notesMasterIdLst>
  <p:handoutMasterIdLst>
    <p:handoutMasterId r:id="rId25"/>
  </p:handoutMasterIdLst>
  <p:sldIdLst>
    <p:sldId id="521" r:id="rId5"/>
    <p:sldId id="1170" r:id="rId6"/>
    <p:sldId id="1233" r:id="rId7"/>
    <p:sldId id="1232" r:id="rId8"/>
    <p:sldId id="1235" r:id="rId9"/>
    <p:sldId id="1205" r:id="rId10"/>
    <p:sldId id="1239" r:id="rId11"/>
    <p:sldId id="1240" r:id="rId12"/>
    <p:sldId id="1241" r:id="rId13"/>
    <p:sldId id="1246" r:id="rId14"/>
    <p:sldId id="1247" r:id="rId15"/>
    <p:sldId id="1248" r:id="rId16"/>
    <p:sldId id="1250" r:id="rId17"/>
    <p:sldId id="1251" r:id="rId18"/>
    <p:sldId id="1255" r:id="rId19"/>
    <p:sldId id="1256" r:id="rId20"/>
    <p:sldId id="1257" r:id="rId21"/>
    <p:sldId id="1258" r:id="rId22"/>
    <p:sldId id="7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66FFFF"/>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Objects="1">
      <p:cViewPr varScale="1">
        <p:scale>
          <a:sx n="84" d="100"/>
          <a:sy n="84" d="100"/>
        </p:scale>
        <p:origin x="12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xfrm>
            <a:off x="381000" y="685800"/>
            <a:ext cx="6096000" cy="3429000"/>
          </a:xfrm>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r>
              <a:rPr lang="en-US" dirty="0"/>
              <a:t>Prepared by Nathan L Morrison for July 2, 2023</a:t>
            </a:r>
          </a:p>
          <a:p>
            <a:r>
              <a:rPr lang="en-US" dirty="0"/>
              <a:t>All Scripture given is from NASU unless otherwise stated</a:t>
            </a:r>
          </a:p>
          <a:p>
            <a:endParaRPr lang="en-US" dirty="0"/>
          </a:p>
          <a:p>
            <a:r>
              <a:rPr lang="en-US" dirty="0"/>
              <a:t>For further study, or if questions, please Call: 804-277-1983 or Visit www.courthousechurchofchrist.com</a:t>
            </a:r>
          </a:p>
          <a:p>
            <a:pPr eaLnBrk="1" hangingPunct="1"/>
            <a:endParaRPr lang="en-US" altLang="en-US" dirty="0"/>
          </a:p>
          <a:p>
            <a:pPr eaLnBrk="1" hangingPunct="1"/>
            <a:r>
              <a:rPr lang="en-US" altLang="en-US" dirty="0"/>
              <a:t>The logo art was used by permission by www.vecteezy.com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483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768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1228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6494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249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64727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617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6891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241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63420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89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973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9154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828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2184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3966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Faith In Christ Results In Baptism</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68325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36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870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0965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418861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22840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57513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42026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Faith In Christ Results In Baptism</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416520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Faith In Christ Results In Baptism</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61875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Faith In Christ Results In Baptism</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1597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5452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53008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233451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1906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13759CD-3552-4ADB-A7E5-A13533B614AC}" type="slidenum">
              <a:rPr lang="en-US" smtClean="0"/>
              <a:pPr>
                <a:defRPr/>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255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07528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13759CD-3552-4ADB-A7E5-A13533B614AC}" type="slidenum">
              <a:rPr lang="en-US" smtClean="0"/>
              <a:pPr>
                <a:defRPr/>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9985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70237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05700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10506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253366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0110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164976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26114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143916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Faith In Christ Results In Baptism</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25213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Faith In Christ Results In Baptism</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560673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Faith In Christ Results In Baptism</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022567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2750379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2109211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972046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11792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319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2881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Faith In Christ Results In Baptism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00645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Faith In Christ Results In Baptism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6752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Faith In Christ Results In Baptism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71676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1540948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Faith In Christ Results In Baptism</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213402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Faith In Christ Results In Baptism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52579644"/>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Faith In Christ Results In Baptism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28847851"/>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Faith In Christ Results In Baptism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9896311"/>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94895"/>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7587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Faith In Christ Results In Baptism</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86071976"/>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Faith In Christ Results In Baptism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85218068"/>
      </p:ext>
    </p:extLst>
  </p:cSld>
  <p:clrMapOvr>
    <a:masterClrMapping/>
  </p:clrMapOvr>
  <p:transition spd="slow">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Faith In Christ Results In Baptism</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15380067"/>
      </p:ext>
    </p:extLst>
  </p:cSld>
  <p:clrMapOvr>
    <a:masterClrMapping/>
  </p:clrMapOvr>
  <p:transition spd="slow">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41549278"/>
      </p:ext>
    </p:extLst>
  </p:cSld>
  <p:clrMapOvr>
    <a:masterClrMapping/>
  </p:clrMapOvr>
  <p:transition spd="slow">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38623970"/>
      </p:ext>
    </p:extLst>
  </p:cSld>
  <p:clrMapOvr>
    <a:masterClrMapping/>
  </p:clrMapOvr>
  <p:transition spd="slow">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48946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63476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4618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Faith In Christ Results In Baptism</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27932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Faith In Christ Results In Baptism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2277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353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Faith In Christ Results In Baptism</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32185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Faith In Christ Results In Baptism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39377519"/>
      </p:ext>
    </p:extLst>
  </p:cSld>
  <p:clrMapOvr>
    <a:masterClrMapping/>
  </p:clrMapOvr>
  <p:transition spd="slow">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Faith In Christ Results In Baptism</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83157542"/>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0161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28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Faith In Christ Results In Baptism</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8308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1800"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Faith In Christ Results In Baptism</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34776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Faith In Christ Results In Baptism</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267279124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Faith In Christ Results In Baptism</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875403059"/>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Faith In Christ Results In Baptism</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1886945818"/>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15.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16.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16.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7.xml"/><Relationship Id="rId5" Type="http://schemas.openxmlformats.org/officeDocument/2006/relationships/image" Target="../media/image17.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7.xml"/><Relationship Id="rId5" Type="http://schemas.openxmlformats.org/officeDocument/2006/relationships/image" Target="../media/image18.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7.xml"/><Relationship Id="rId5" Type="http://schemas.openxmlformats.org/officeDocument/2006/relationships/image" Target="../media/image1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15.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4581670" y="92344"/>
            <a:ext cx="7599444" cy="4479657"/>
          </a:xfrm>
        </p:spPr>
        <p:txBody>
          <a:bodyPr>
            <a:normAutofit fontScale="90000"/>
          </a:bodyPr>
          <a:lstStyle/>
          <a:p>
            <a:pPr algn="ctr">
              <a:lnSpc>
                <a:spcPct val="90000"/>
              </a:lnSpc>
            </a:pPr>
            <a:r>
              <a:rPr lang="en-US" altLang="en-US" sz="6700" b="1" u="sng" dirty="0">
                <a:latin typeface="Arial" panose="020B0604020202020204" pitchFamily="34" charset="0"/>
                <a:cs typeface="Arial" panose="020B0604020202020204" pitchFamily="34" charset="0"/>
              </a:rPr>
              <a:t>Faith In Christ Results In Baptism</a:t>
            </a:r>
            <a:br>
              <a:rPr lang="en-US" altLang="en-US" sz="2900" b="1" u="sng" dirty="0">
                <a:latin typeface="Arial" panose="020B0604020202020204" pitchFamily="34" charset="0"/>
                <a:cs typeface="Arial" panose="020B0604020202020204" pitchFamily="34" charset="0"/>
              </a:rPr>
            </a:br>
            <a:br>
              <a:rPr lang="en-US" altLang="en-US" sz="2900" b="1" u="sng" dirty="0">
                <a:latin typeface="Arial" panose="020B0604020202020204" pitchFamily="34" charset="0"/>
                <a:cs typeface="Arial" panose="020B0604020202020204" pitchFamily="34" charset="0"/>
              </a:rPr>
            </a:br>
            <a:br>
              <a:rPr lang="en-US" altLang="en-US" sz="2900" b="1" u="sng" dirty="0">
                <a:latin typeface="Arial" panose="020B0604020202020204" pitchFamily="34" charset="0"/>
                <a:cs typeface="Arial" panose="020B0604020202020204" pitchFamily="34" charset="0"/>
              </a:rPr>
            </a:br>
            <a:br>
              <a:rPr lang="en-US" altLang="en-US" sz="2900" b="1" u="sng" dirty="0">
                <a:latin typeface="Arial" panose="020B0604020202020204" pitchFamily="34" charset="0"/>
                <a:cs typeface="Arial" panose="020B0604020202020204" pitchFamily="34" charset="0"/>
              </a:rPr>
            </a:br>
            <a:br>
              <a:rPr lang="en-US" altLang="en-US" sz="2900" b="1" u="sng" dirty="0">
                <a:latin typeface="Arial" panose="020B0604020202020204" pitchFamily="34" charset="0"/>
                <a:cs typeface="Arial" panose="020B0604020202020204" pitchFamily="34" charset="0"/>
              </a:rPr>
            </a:br>
            <a:r>
              <a:rPr lang="en-US" altLang="en-US" sz="3100" b="1" dirty="0">
                <a:latin typeface="Arial" panose="020B0604020202020204" pitchFamily="34" charset="0"/>
                <a:cs typeface="Arial" panose="020B0604020202020204" pitchFamily="34" charset="0"/>
              </a:rPr>
              <a:t>Text: </a:t>
            </a:r>
            <a:br>
              <a:rPr lang="en-US" altLang="en-US" sz="2900" b="1" dirty="0">
                <a:latin typeface="Arial" panose="020B0604020202020204" pitchFamily="34" charset="0"/>
                <a:cs typeface="Arial" panose="020B0604020202020204" pitchFamily="34" charset="0"/>
              </a:rPr>
            </a:br>
            <a:r>
              <a:rPr lang="en-US" altLang="en-US" sz="6000" b="1" dirty="0">
                <a:latin typeface="Arial" panose="020B0604020202020204" pitchFamily="34" charset="0"/>
                <a:cs typeface="Arial" panose="020B0604020202020204" pitchFamily="34" charset="0"/>
              </a:rPr>
              <a:t>Romans 6:1-7</a:t>
            </a:r>
            <a:endParaRPr lang="en-US" sz="2900" dirty="0"/>
          </a:p>
        </p:txBody>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4">
            <a:extLst>
              <a:ext uri="{28A0092B-C50C-407E-A947-70E740481C1C}">
                <a14:useLocalDpi xmlns:a14="http://schemas.microsoft.com/office/drawing/2010/main" val="0"/>
              </a:ext>
            </a:extLst>
          </a:blip>
          <a:srcRect l="8344" r="8344"/>
          <a:stretch/>
        </p:blipFill>
        <p:spPr>
          <a:xfrm>
            <a:off x="10886" y="0"/>
            <a:ext cx="4570784" cy="6857990"/>
          </a:xfrm>
          <a:prstGeom prst="rect">
            <a:avLst/>
          </a:prstGeom>
        </p:spPr>
      </p:pic>
      <p:pic>
        <p:nvPicPr>
          <p:cNvPr id="6" name="Picture 5" descr="A picture containing circle, art, design&#10;&#10;Description automatically generated">
            <a:extLst>
              <a:ext uri="{FF2B5EF4-FFF2-40B4-BE49-F238E27FC236}">
                <a16:creationId xmlns:a16="http://schemas.microsoft.com/office/drawing/2014/main" id="{B69123D9-DB02-89BD-ACCD-D8CB0895D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3433" y="5410201"/>
            <a:ext cx="2567681" cy="1355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9438" r="9438"/>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6858000"/>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lvl="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into Christ frees us from sin so that we may become slaves to righteousness! (Romans 6:3, 17-18)</a:t>
            </a:r>
          </a:p>
          <a:p>
            <a:pPr lvl="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into Christ manifests our faith and puts us into Christ (Galatians 3:26-27).</a:t>
            </a:r>
          </a:p>
          <a:p>
            <a:pPr lvl="0" eaLnBrk="1" fontAlgn="base" hangingPunct="1">
              <a:spcBef>
                <a:spcPct val="20000"/>
              </a:spcBef>
              <a:spcAft>
                <a:spcPts val="600"/>
              </a:spcAft>
              <a:buClr>
                <a:srgbClr val="DADADA"/>
              </a:buClr>
              <a:buSzPct val="70000"/>
              <a:buFont typeface="Wingdings" panose="05000000000000000000" pitchFamily="2" charset="2"/>
              <a:buChar char="ü"/>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into Christ puts us into the body (the church – Ephesians 1:22-23; Colossians 1:18) of Christ (I Corinthians 12:13; Ephesians 4:4-6).</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935396"/>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A </a:t>
            </a:r>
            <a:r>
              <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New Life</a:t>
            </a:r>
          </a:p>
        </p:txBody>
      </p:sp>
    </p:spTree>
    <p:extLst>
      <p:ext uri="{BB962C8B-B14F-4D97-AF65-F5344CB8AC3E}">
        <p14:creationId xmlns:p14="http://schemas.microsoft.com/office/powerpoint/2010/main" val="1290624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5652612" y="10886"/>
            <a:ext cx="6539388" cy="827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A </a:t>
            </a:r>
            <a:r>
              <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New Life</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652612" y="1981200"/>
            <a:ext cx="6486536" cy="3505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5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Through baptism we are “born again” unto a “newness of life!”</a:t>
            </a:r>
            <a:endParaRPr kumimoji="0" lang="en-US" sz="4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3760158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23422" r="23422"/>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2865989"/>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Results (fruit) of old life: Death – Romans 6:20-21, 23</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old way of life was futile and its outcome was death</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118412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b="1" u="sng"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Reward</a:t>
            </a: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the New Life</a:t>
            </a:r>
            <a:endPar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
        <p:nvSpPr>
          <p:cNvPr id="8" name="Text Box 11">
            <a:extLst>
              <a:ext uri="{FF2B5EF4-FFF2-40B4-BE49-F238E27FC236}">
                <a16:creationId xmlns:a16="http://schemas.microsoft.com/office/drawing/2014/main" id="{0B29137F-7F5A-2E90-73FC-F733012176FE}"/>
              </a:ext>
            </a:extLst>
          </p:cNvPr>
          <p:cNvSpPr txBox="1">
            <a:spLocks noChangeArrowheads="1"/>
          </p:cNvSpPr>
          <p:nvPr/>
        </p:nvSpPr>
        <p:spPr bwMode="auto">
          <a:xfrm>
            <a:off x="4961140" y="2743200"/>
            <a:ext cx="7230859" cy="4114799"/>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Results (fruit) of new life: Eternal life – Romans 6:22-23 </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free gift of God is eternal life found in Christ (Rom. 6:8-10)</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Peter 1:3-5: We were “born again” to receive an imperishable inheritance, a reservation in Heaven!</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332058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23422" r="23422"/>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6828389"/>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Contrast the results of before and after baptism:</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Old life (disobedient to gospel): Death (Rom. 6:21) &amp; eternal separation from God (II Thess. 1:7-9).</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New life (obedient to gospel): Eternal life (Rom. 6:22-23) &amp; “always with the Lord” (I Thess. 4:17).</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118412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b="1" u="sng"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Reward</a:t>
            </a: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the New Life</a:t>
            </a:r>
            <a:endPar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Tree>
    <p:extLst>
      <p:ext uri="{BB962C8B-B14F-4D97-AF65-F5344CB8AC3E}">
        <p14:creationId xmlns:p14="http://schemas.microsoft.com/office/powerpoint/2010/main" val="993054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5652612" y="10886"/>
            <a:ext cx="6539388" cy="12845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b="1" u="sng"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Reward</a:t>
            </a: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the New Life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652612" y="1790700"/>
            <a:ext cx="6486536" cy="4343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5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into His death is the hope of resurrection to eternal life! (Romans 6:5)</a:t>
            </a:r>
            <a:endParaRPr kumimoji="0" lang="en-US" sz="4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6999566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533400"/>
          </a:xfrm>
        </p:spPr>
        <p:txBody>
          <a:bodyPr/>
          <a:lstStyle/>
          <a:p>
            <a:pPr algn="r">
              <a:defRPr/>
            </a:pPr>
            <a:r>
              <a:rPr lang="en-US" sz="40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2400" y="1356610"/>
            <a:ext cx="11887200" cy="507831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26.  For you are all sons of God through faith in Christ Jesus. </a:t>
            </a:r>
          </a:p>
          <a:p>
            <a:pPr marL="914400" marR="0" lvl="0" indent="-9144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27.  For all of you who were baptized into Christ have clothed yourselves with Christ. </a:t>
            </a:r>
          </a:p>
          <a:p>
            <a:pPr marL="914400" marR="0" lvl="0" indent="-9144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28.  There is neither Jew nor Greek, there is neither slave nor free man, there is neither male nor female; for you are all one in Christ Jesus. </a:t>
            </a:r>
          </a:p>
          <a:p>
            <a:pPr marL="914400" marR="0" lvl="0" indent="-9144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29.  And if you belong to Christ, then you are Abraham's descendants, heirs according to promise. </a:t>
            </a:r>
            <a:endPar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Galatians 3:26-29</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276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Faith In Christ Results In Baptism</a:t>
            </a:r>
          </a:p>
        </p:txBody>
      </p:sp>
    </p:spTree>
    <p:extLst>
      <p:ext uri="{BB962C8B-B14F-4D97-AF65-F5344CB8AC3E}">
        <p14:creationId xmlns:p14="http://schemas.microsoft.com/office/powerpoint/2010/main" val="3121850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12996" r="12996"/>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5304389"/>
          </a:xfrm>
          <a:prstGeom prst="rect">
            <a:avLst/>
          </a:prstGeom>
        </p:spPr>
        <p:txBody>
          <a:bodyPr vert="horz" lIns="91440" tIns="45720" rIns="91440" bIns="45720" rtlCol="0" anchor="ctr">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True baptism comes from an obedient heart (Romans 6:17) for the forgiveness of sins (Acts 2:38) into the name of the Father, Son and Holy Spirit (Matthew 28:18-20)</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without faith is meaningless (James 2:26: Faith without works is dead).</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without faith is just getting wet (James 2:19: Even the demons just believe).</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from faith is God’s means of repentant sinners to receive “newness of life” (Romans 6:4).</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93539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endPar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
        <p:nvSpPr>
          <p:cNvPr id="8" name="Text Box 11">
            <a:extLst>
              <a:ext uri="{FF2B5EF4-FFF2-40B4-BE49-F238E27FC236}">
                <a16:creationId xmlns:a16="http://schemas.microsoft.com/office/drawing/2014/main" id="{0B29137F-7F5A-2E90-73FC-F733012176FE}"/>
              </a:ext>
            </a:extLst>
          </p:cNvPr>
          <p:cNvSpPr txBox="1">
            <a:spLocks noChangeArrowheads="1"/>
          </p:cNvSpPr>
          <p:nvPr/>
        </p:nvSpPr>
        <p:spPr bwMode="auto">
          <a:xfrm>
            <a:off x="4961140" y="5334000"/>
            <a:ext cx="7230859" cy="1523999"/>
          </a:xfrm>
          <a:prstGeom prst="rect">
            <a:avLst/>
          </a:prstGeom>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To deny baptism saves is to deny the saving power of Christ’s blood! </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970949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23900" r="23900"/>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6858000"/>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you haven’t, won’t you be obedient to the gospel that you may have eternal life?</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Repent – Rom. 2:4-8</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Confess the Lord as the Son of God – Rom. 10:9-10; Acts 8:37</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 baptized – Rom. 6:3-7; Acts 2:38</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Walk in obedience – Rom. 6:4; Jn. 8:31-32; 15:10</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93539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endPar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Tree>
    <p:extLst>
      <p:ext uri="{BB962C8B-B14F-4D97-AF65-F5344CB8AC3E}">
        <p14:creationId xmlns:p14="http://schemas.microsoft.com/office/powerpoint/2010/main" val="1124675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5652612" y="10886"/>
            <a:ext cx="6539388" cy="827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652612" y="1428750"/>
            <a:ext cx="6486536" cy="4610100"/>
          </a:xfrm>
          <a:prstGeom prst="rect">
            <a:avLst/>
          </a:prstGeom>
          <a:solidFill>
            <a:srgbClr val="0000FF"/>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Demonstrate your faith in Christ (in His blood) by obedience to the gospel through baptism!</a:t>
            </a:r>
            <a:endParaRPr kumimoji="0" lang="en-US" sz="4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2350876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algn="ctr" defTabSz="914400">
              <a:defRPr/>
            </a:pPr>
            <a:r>
              <a:rPr lang="en-US" sz="3200" b="1" dirty="0">
                <a:solidFill>
                  <a:prstClr val="black"/>
                </a:solidFill>
                <a:latin typeface="Arial" pitchFamily="34" charset="0"/>
                <a:cs typeface="Arial" pitchFamily="34" charset="0"/>
              </a:rPr>
              <a:t>Repent (Acts 8:22), Confess (I Jn. 1:9),</a:t>
            </a:r>
          </a:p>
          <a:p>
            <a:pPr algn="ctr" defTabSz="914400">
              <a:defRPr/>
            </a:pPr>
            <a:r>
              <a:rPr lang="en-US" sz="3200" b="1" dirty="0">
                <a:solidFill>
                  <a:prstClr val="black"/>
                </a:solidFill>
                <a:latin typeface="Arial" pitchFamily="34" charset="0"/>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803437"/>
            <a:ext cx="12191974"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6749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4571980" cy="185965"/>
          </a:xfrm>
        </p:spPr>
        <p:txBody>
          <a:bodyPr vert="horz" lIns="91440" tIns="45720" rIns="91440" bIns="45720" rtlCol="0" anchor="ctr">
            <a:normAutofit fontScale="70000" lnSpcReduction="20000"/>
          </a:bodyPr>
          <a:lstStyle/>
          <a:p>
            <a:pPr defTabSz="914400" fontAlgn="base">
              <a:spcBef>
                <a:spcPct val="0"/>
              </a:spcBef>
              <a:spcAft>
                <a:spcPts val="450"/>
              </a:spcAft>
              <a:buClr>
                <a:srgbClr val="6BA9DA"/>
              </a:buClr>
              <a:buSzPct val="115000"/>
              <a:defRPr/>
            </a:pPr>
            <a:r>
              <a:rPr lang="en-US" dirty="0">
                <a:solidFill>
                  <a:prstClr val="white">
                    <a:tint val="75000"/>
                  </a:prstClr>
                </a:solidFill>
                <a:effectLst/>
                <a:latin typeface="Tahoma"/>
                <a:cs typeface="Arial" charset="0"/>
              </a:rPr>
              <a:t>Faith In Christ Results In Baptism</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2971800" y="10887"/>
            <a:ext cx="922020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subject of baptism, an important topic, divides the Lord’s church from denominations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28:19-20; Mark 16:15-16</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Thessalonians 1:7-9</a:t>
            </a:r>
          </a:p>
          <a:p>
            <a:pPr mar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are those who teach a separation of faith and baptism</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are even those who claim Paul never taught baptism because he wasn’t sent to baptize from I Cor. 1:17 but ignore I Cor. 1:12-16</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Romans 6, Galatians 3, &amp; Ephesians 4 Paul clearly taught baptism.</a:t>
            </a:r>
          </a:p>
          <a:p>
            <a:pPr mar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Some also teach Paul went to Gentiles so commands to be baptized were for Jews only</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10:44-48</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endPar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pic>
        <p:nvPicPr>
          <p:cNvPr id="4" name="Picture 3" descr="A blue and white letter on a blue background&#10;&#10;Description automatically generated with low confidence">
            <a:extLst>
              <a:ext uri="{FF2B5EF4-FFF2-40B4-BE49-F238E27FC236}">
                <a16:creationId xmlns:a16="http://schemas.microsoft.com/office/drawing/2014/main" id="{B3047C54-AB8B-0B51-6696-F343212C0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779257"/>
            <a:ext cx="2984500" cy="5794807"/>
          </a:xfrm>
          <a:prstGeom prst="rect">
            <a:avLst/>
          </a:prstGeom>
        </p:spPr>
      </p:pic>
    </p:spTree>
    <p:extLst>
      <p:ext uri="{BB962C8B-B14F-4D97-AF65-F5344CB8AC3E}">
        <p14:creationId xmlns:p14="http://schemas.microsoft.com/office/powerpoint/2010/main" val="61219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arn(inVertical)">
                                      <p:cBhvr>
                                        <p:cTn id="37" dur="500"/>
                                        <p:tgtEl>
                                          <p:spTgt spid="11">
                                            <p:txEl>
                                              <p:pRg st="6" end="6"/>
                                            </p:txEl>
                                          </p:spTgt>
                                        </p:tgtEl>
                                      </p:cBhvr>
                                    </p:animEffect>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533400"/>
          </a:xfrm>
        </p:spPr>
        <p:txBody>
          <a:bodyPr/>
          <a:lstStyle/>
          <a:p>
            <a:pPr algn="r">
              <a:defRPr/>
            </a:pPr>
            <a:r>
              <a:rPr lang="en-US" sz="40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2400" y="1600200"/>
            <a:ext cx="11887200" cy="452431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What shall we say then? Are we to continue in sin so that grace may increase?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May it never be! How shall we who died to sin still live in it?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Or do you not know that all of us who have been baptized into Christ Jesus have been baptized into His death?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Therefore we have been buried with Him through baptism into death, so that as Christ was raised from the dead through the glory of the Father, so we too might walk in newness of life.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For if we have become united with Him in the likeness of His death, certainly we shall also be in the likeness of His resurrection,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knowing this, that our old self was crucified with Him, in order that our body of sin might be done away with, so that we would no longer be slaves to sin; </a:t>
            </a:r>
          </a:p>
          <a:p>
            <a:pPr marL="571500" marR="0" lvl="0" indent="-5715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for he who has died is freed from sin. </a:t>
            </a:r>
            <a:endPar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6:1-7</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276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Faith In Christ Results In Baptism</a:t>
            </a:r>
          </a:p>
        </p:txBody>
      </p:sp>
    </p:spTree>
    <p:extLst>
      <p:ext uri="{BB962C8B-B14F-4D97-AF65-F5344CB8AC3E}">
        <p14:creationId xmlns:p14="http://schemas.microsoft.com/office/powerpoint/2010/main" val="820805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12149454" cy="6749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705464" y="1371599"/>
            <a:ext cx="6486536" cy="54864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Romans 6:1-7: Paul plainly teaches on baptism and its importance</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connected faith and baptism – Mark 16:16: To faith and being saved.</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connected faith and baptism – Colossians 2:12: To burial and faith.</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is the gospel of Jesus’ death, burial and resurrection symbolized.</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841264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12149454" cy="6749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652612" y="1943100"/>
            <a:ext cx="6486536" cy="3429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5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Faith in Jesus is to have faith in His plan: resulting in baptism!</a:t>
            </a:r>
            <a:endParaRPr kumimoji="0" lang="en-US" sz="4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14733375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descr="A person on a cross&#10;&#10;Description automatically generated with low confidence">
            <a:extLst>
              <a:ext uri="{FF2B5EF4-FFF2-40B4-BE49-F238E27FC236}">
                <a16:creationId xmlns:a16="http://schemas.microsoft.com/office/drawing/2014/main" id="{A835CB8E-362A-2400-B9B2-635A3F2DA9BF}"/>
              </a:ext>
            </a:extLst>
          </p:cNvPr>
          <p:cNvPicPr>
            <a:picLocks noChangeAspect="1"/>
          </p:cNvPicPr>
          <p:nvPr/>
        </p:nvPicPr>
        <p:blipFill rotWithShape="1">
          <a:blip r:embed="rId5">
            <a:extLst>
              <a:ext uri="{28A0092B-C50C-407E-A947-70E740481C1C}">
                <a14:useLocalDpi xmlns:a14="http://schemas.microsoft.com/office/drawing/2010/main" val="0"/>
              </a:ext>
            </a:extLst>
          </a:blip>
          <a:srcRect t="50" r="-2" b="20060"/>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3170789"/>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To believe (have faith) in Christ is to have faith in His blood</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 3:23-26: Propitiation</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 5:6-10: Justification</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 5:10: Reconciliation</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 3:23-24: Redemption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defTabSz="914400" fontAlgn="base">
              <a:spcBef>
                <a:spcPct val="0"/>
              </a:spcBef>
              <a:spcAft>
                <a:spcPts val="450"/>
              </a:spcAft>
              <a:buClr>
                <a:srgbClr val="6BA9DA"/>
              </a:buClr>
              <a:buSzPct val="115000"/>
              <a:defRPr/>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2"/>
            <a:ext cx="4966698" cy="1184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sz="3400" b="1" u="sng" spc="50" dirty="0">
                <a:ln w="9525" cmpd="sng">
                  <a:solidFill>
                    <a:srgbClr val="FF0000"/>
                  </a:solidFill>
                  <a:prstDash val="solid"/>
                </a:ln>
                <a:solidFill>
                  <a:schemeClr val="tx1"/>
                </a:solidFill>
                <a:effectLst>
                  <a:glow rad="38100">
                    <a:schemeClr val="accent1">
                      <a:alpha val="40000"/>
                    </a:schemeClr>
                  </a:glow>
                </a:effectLst>
                <a:latin typeface="+mj-lt"/>
                <a:ea typeface="+mj-ea"/>
                <a:cs typeface="+mj-cs"/>
              </a:rPr>
              <a:t>Blood</a:t>
            </a: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Christ</a:t>
            </a:r>
          </a:p>
        </p:txBody>
      </p:sp>
      <p:sp>
        <p:nvSpPr>
          <p:cNvPr id="8" name="Text Box 11">
            <a:extLst>
              <a:ext uri="{FF2B5EF4-FFF2-40B4-BE49-F238E27FC236}">
                <a16:creationId xmlns:a16="http://schemas.microsoft.com/office/drawing/2014/main" id="{0B29137F-7F5A-2E90-73FC-F733012176FE}"/>
              </a:ext>
            </a:extLst>
          </p:cNvPr>
          <p:cNvSpPr txBox="1">
            <a:spLocks noChangeArrowheads="1"/>
          </p:cNvSpPr>
          <p:nvPr/>
        </p:nvSpPr>
        <p:spPr bwMode="auto">
          <a:xfrm>
            <a:off x="4961140" y="3124200"/>
            <a:ext cx="7230859" cy="3733799"/>
          </a:xfrm>
          <a:prstGeom prst="rect">
            <a:avLst/>
          </a:prstGeom>
        </p:spPr>
        <p:txBody>
          <a:bodyPr vert="horz" lIns="91440" tIns="45720" rIns="91440" bIns="45720" rtlCol="0" anchor="ctr">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8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How do we have contact with it? </a:t>
            </a: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 6:3-6) </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Revelation 1:5 (NKJV): Sins are washed away</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22:16: “Be baptized and wash away your sins.”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26:28: His blood was shed for “forgiveness of sins.”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2:38: “Repent and be baptized for the forgiveness of sins.”</a:t>
            </a:r>
          </a:p>
        </p:txBody>
      </p:sp>
    </p:spTree>
    <p:extLst>
      <p:ext uri="{BB962C8B-B14F-4D97-AF65-F5344CB8AC3E}">
        <p14:creationId xmlns:p14="http://schemas.microsoft.com/office/powerpoint/2010/main" val="3400515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8" fill="hold"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8" fill="hold" nodeType="after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8"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additive="base">
                                        <p:cTn id="5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descr="A person on a cross&#10;&#10;Description automatically generated with low confidence">
            <a:extLst>
              <a:ext uri="{FF2B5EF4-FFF2-40B4-BE49-F238E27FC236}">
                <a16:creationId xmlns:a16="http://schemas.microsoft.com/office/drawing/2014/main" id="{A835CB8E-362A-2400-B9B2-635A3F2DA9BF}"/>
              </a:ext>
            </a:extLst>
          </p:cNvPr>
          <p:cNvPicPr>
            <a:picLocks noChangeAspect="1"/>
          </p:cNvPicPr>
          <p:nvPr/>
        </p:nvPicPr>
        <p:blipFill rotWithShape="1">
          <a:blip r:embed="rId5">
            <a:extLst>
              <a:ext uri="{28A0092B-C50C-407E-A947-70E740481C1C}">
                <a14:useLocalDpi xmlns:a14="http://schemas.microsoft.com/office/drawing/2010/main" val="0"/>
              </a:ext>
            </a:extLst>
          </a:blip>
          <a:srcRect t="50" r="-2" b="20060"/>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6798778"/>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6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What is the correlation of baptism and the blood of Christ? (Rom. 6:3-6)</a:t>
            </a:r>
            <a:endParaRPr kumimoji="0" lang="en-US" sz="36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Baptism is the obedient act of obtaining the saving power of Christ’s blood!</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To deny the saving power of baptism is to deny the saving power of His blood!</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2"/>
            <a:ext cx="4966698" cy="1184125"/>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sz="3400" b="1" u="sng" spc="50" dirty="0">
                <a:ln w="9525" cmpd="sng">
                  <a:solidFill>
                    <a:srgbClr val="FF0000"/>
                  </a:solidFill>
                  <a:prstDash val="solid"/>
                </a:ln>
                <a:solidFill>
                  <a:schemeClr val="tx1"/>
                </a:solidFill>
                <a:effectLst>
                  <a:glow rad="38100">
                    <a:schemeClr val="accent1">
                      <a:alpha val="40000"/>
                    </a:schemeClr>
                  </a:glow>
                </a:effectLst>
                <a:latin typeface="+mj-lt"/>
                <a:ea typeface="+mj-ea"/>
                <a:cs typeface="+mj-cs"/>
              </a:rPr>
              <a:t>Blood</a:t>
            </a:r>
            <a:r>
              <a:rPr lang="en-US" sz="34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Christ</a:t>
            </a:r>
          </a:p>
        </p:txBody>
      </p:sp>
    </p:spTree>
    <p:extLst>
      <p:ext uri="{BB962C8B-B14F-4D97-AF65-F5344CB8AC3E}">
        <p14:creationId xmlns:p14="http://schemas.microsoft.com/office/powerpoint/2010/main" val="38099691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 name="Picture 1" descr="A picture containing clothing, footwear, text, person&#10;&#10;Description automatically generated">
            <a:extLst>
              <a:ext uri="{FF2B5EF4-FFF2-40B4-BE49-F238E27FC236}">
                <a16:creationId xmlns:a16="http://schemas.microsoft.com/office/drawing/2014/main" id="{27391BC6-545B-B6EA-84E7-295079F9C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19050"/>
            <a:ext cx="5650706"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5652612" y="10886"/>
            <a:ext cx="6539388" cy="1208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r" defTabSz="914400">
              <a:defRPr/>
            </a:pPr>
            <a:r>
              <a:rPr lang="en-US" sz="40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the </a:t>
            </a:r>
            <a:r>
              <a:rPr lang="en-US" sz="4000" b="1" u="sng" spc="50" dirty="0">
                <a:ln w="9525" cmpd="sng">
                  <a:solidFill>
                    <a:srgbClr val="FF0000"/>
                  </a:solidFill>
                  <a:prstDash val="solid"/>
                </a:ln>
                <a:solidFill>
                  <a:schemeClr val="tx1"/>
                </a:solidFill>
                <a:effectLst>
                  <a:glow rad="38100">
                    <a:schemeClr val="accent1">
                      <a:alpha val="40000"/>
                    </a:schemeClr>
                  </a:glow>
                </a:effectLst>
                <a:latin typeface="+mj-lt"/>
                <a:ea typeface="+mj-ea"/>
                <a:cs typeface="+mj-cs"/>
              </a:rPr>
              <a:t>Blood</a:t>
            </a:r>
            <a:r>
              <a:rPr lang="en-US" sz="4000"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of Christ</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5652612" y="1981200"/>
            <a:ext cx="6486536" cy="29337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One must be baptized to “wash away” sin and obtain “forgiveness of” sins!</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629400"/>
            <a:ext cx="12149454" cy="185965"/>
          </a:xfrm>
        </p:spPr>
        <p:txBody>
          <a:bodyPr vert="horz" lIns="91440" tIns="45720" rIns="91440" bIns="45720" rtlCol="0" anchor="ctr">
            <a:normAutofit fontScale="70000" lnSpcReduction="20000"/>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Faith In Christ Results In Baptism</a:t>
            </a:r>
          </a:p>
        </p:txBody>
      </p:sp>
    </p:spTree>
    <p:extLst>
      <p:ext uri="{BB962C8B-B14F-4D97-AF65-F5344CB8AC3E}">
        <p14:creationId xmlns:p14="http://schemas.microsoft.com/office/powerpoint/2010/main" val="3087594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A835CB8E-362A-2400-B9B2-635A3F2DA9BF}"/>
              </a:ext>
            </a:extLst>
          </p:cNvPr>
          <p:cNvPicPr>
            <a:picLocks noChangeAspect="1"/>
          </p:cNvPicPr>
          <p:nvPr/>
        </p:nvPicPr>
        <p:blipFill>
          <a:blip r:embed="rId5">
            <a:extLst>
              <a:ext uri="{28A0092B-C50C-407E-A947-70E740481C1C}">
                <a14:useLocalDpi xmlns:a14="http://schemas.microsoft.com/office/drawing/2010/main" val="0"/>
              </a:ext>
            </a:extLst>
          </a:blip>
          <a:srcRect l="9438" r="9438"/>
          <a:stretch/>
        </p:blipFill>
        <p:spPr>
          <a:xfrm>
            <a:off x="466008" y="1111163"/>
            <a:ext cx="4003193" cy="5103372"/>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961141" y="29611"/>
            <a:ext cx="7230859" cy="3856589"/>
          </a:xfrm>
          <a:prstGeom prst="rect">
            <a:avLst/>
          </a:prstGeom>
        </p:spPr>
        <p:txBody>
          <a:bodyPr vert="horz" lIns="91440" tIns="45720" rIns="91440" bIns="45720" rtlCol="0" anchor="ctr">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Those baptized into Christ (Rom. 6:3), are raised to a new life (Rom. 6:4)</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“Born again” through water and the Spirit (John 3:3-5).</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Spiritual state is changed (Colossians 1:12-14).</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Walk in “newness of life” (Romans 6:4), in a manner “worthy of the Lord” (Colossians 1:9-10).</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63264"/>
            <a:ext cx="667286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Faith In Christ Results In Baptism</a:t>
            </a:r>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5744" y="-72961"/>
            <a:ext cx="4966698" cy="935396"/>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nSpc>
                <a:spcPct val="90000"/>
              </a:lnSpc>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Faith In A </a:t>
            </a:r>
            <a:r>
              <a:rPr lang="en-US" b="1" u="sng" dirty="0">
                <a:ln w="9525">
                  <a:solidFill>
                    <a:srgbClr val="006600"/>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New Life</a:t>
            </a:r>
          </a:p>
        </p:txBody>
      </p:sp>
      <p:sp>
        <p:nvSpPr>
          <p:cNvPr id="8" name="Text Box 11">
            <a:extLst>
              <a:ext uri="{FF2B5EF4-FFF2-40B4-BE49-F238E27FC236}">
                <a16:creationId xmlns:a16="http://schemas.microsoft.com/office/drawing/2014/main" id="{0B29137F-7F5A-2E90-73FC-F733012176FE}"/>
              </a:ext>
            </a:extLst>
          </p:cNvPr>
          <p:cNvSpPr txBox="1">
            <a:spLocks noChangeArrowheads="1"/>
          </p:cNvSpPr>
          <p:nvPr/>
        </p:nvSpPr>
        <p:spPr bwMode="auto">
          <a:xfrm>
            <a:off x="4961140" y="3657601"/>
            <a:ext cx="7230859" cy="3200398"/>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This new life refuses to let sin:</a:t>
            </a:r>
            <a:r>
              <a:rPr kumimoji="0" lang="en-US" sz="2800" b="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rPr>
              <a:t> </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“Reign” in our new life – Rom. 6:12</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Have control or be master over our lives – Rom. 6:14</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Keep us in bondage – Rom. 6:6, 16</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9634204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1612</Words>
  <Application>Microsoft Office PowerPoint</Application>
  <PresentationFormat>Widescreen</PresentationFormat>
  <Paragraphs>168</Paragraphs>
  <Slides>19</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Ameretto</vt:lpstr>
      <vt:lpstr>Arial</vt:lpstr>
      <vt:lpstr>Bookman Old Style</vt:lpstr>
      <vt:lpstr>Century Gothic</vt:lpstr>
      <vt:lpstr>Rockwell</vt:lpstr>
      <vt:lpstr>Tahoma</vt:lpstr>
      <vt:lpstr>Times New Roman</vt:lpstr>
      <vt:lpstr>Wingdings</vt:lpstr>
      <vt:lpstr>Wingdings 2</vt:lpstr>
      <vt:lpstr>Wingdings 3</vt:lpstr>
      <vt:lpstr>Theme1</vt:lpstr>
      <vt:lpstr>Wisp</vt:lpstr>
      <vt:lpstr>Damask</vt:lpstr>
      <vt:lpstr>Slate</vt:lpstr>
      <vt:lpstr>Faith In Christ Results In Baptism     Text:  Romans 6:1-7</vt:lpstr>
      <vt:lpstr>Intro</vt:lpstr>
      <vt:lpstr>Intro</vt:lpstr>
      <vt:lpstr>Intro</vt:lpstr>
      <vt:lpstr>Intro</vt:lpstr>
      <vt:lpstr>Faith In the Blood of Christ</vt:lpstr>
      <vt:lpstr>Faith In the Blood of Christ</vt:lpstr>
      <vt:lpstr>Faith In the Blood of Christ</vt:lpstr>
      <vt:lpstr>Faith In A New Life</vt:lpstr>
      <vt:lpstr>Faith In A New Life</vt:lpstr>
      <vt:lpstr>Faith In A New Life</vt:lpstr>
      <vt:lpstr>Faith In the Reward of the New Life</vt:lpstr>
      <vt:lpstr>Faith In the Reward of the New Life</vt:lpstr>
      <vt:lpstr>Faith In the Reward of the New Life</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Christ Results In Baptism</dc:title>
  <dc:subject>07/02/2023</dc:subject>
  <dc:creator>DarkWolf</dc:creator>
  <cp:lastModifiedBy>Nathan Morrison</cp:lastModifiedBy>
  <cp:revision>16</cp:revision>
  <dcterms:created xsi:type="dcterms:W3CDTF">2019-08-30T00:21:55Z</dcterms:created>
  <dcterms:modified xsi:type="dcterms:W3CDTF">2023-06-29T22:52:55Z</dcterms:modified>
</cp:coreProperties>
</file>