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 id="2147483871" r:id="rId2"/>
    <p:sldMasterId id="2147483883" r:id="rId3"/>
    <p:sldMasterId id="2147484003" r:id="rId4"/>
    <p:sldMasterId id="2147484021" r:id="rId5"/>
    <p:sldMasterId id="2147484034" r:id="rId6"/>
  </p:sldMasterIdLst>
  <p:notesMasterIdLst>
    <p:notesMasterId r:id="rId24"/>
  </p:notesMasterIdLst>
  <p:handoutMasterIdLst>
    <p:handoutMasterId r:id="rId25"/>
  </p:handoutMasterIdLst>
  <p:sldIdLst>
    <p:sldId id="695" r:id="rId7"/>
    <p:sldId id="1053" r:id="rId8"/>
    <p:sldId id="1055" r:id="rId9"/>
    <p:sldId id="1061" r:id="rId10"/>
    <p:sldId id="1062" r:id="rId11"/>
    <p:sldId id="1051" r:id="rId12"/>
    <p:sldId id="1067" r:id="rId13"/>
    <p:sldId id="1072" r:id="rId14"/>
    <p:sldId id="1073" r:id="rId15"/>
    <p:sldId id="1074" r:id="rId16"/>
    <p:sldId id="1075" r:id="rId17"/>
    <p:sldId id="1079" r:id="rId18"/>
    <p:sldId id="1080" r:id="rId19"/>
    <p:sldId id="1081" r:id="rId20"/>
    <p:sldId id="850" r:id="rId21"/>
    <p:sldId id="1085" r:id="rId22"/>
    <p:sldId id="72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FFFFCC"/>
    <a:srgbClr val="FFFFFF"/>
    <a:srgbClr val="006600"/>
    <a:srgbClr val="FFCCFF"/>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dirty="0"/>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dailyrecord.com/2000/10/26/even-as-prisoners-go-free-law-and-science-of-dna-remain-at-odd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bbc.com/news/world-us-canada-63437208" TargetMode="External"/><Relationship Id="rId4" Type="http://schemas.openxmlformats.org/officeDocument/2006/relationships/hyperlink" Target="https://www.nytimes.com/2018/10/16/us/20-years-exonerated-dna-prison.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bsnews.com/news/wrongful-detainees-american-hostages-60-minutes-2022-02-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03/05/2023</a:t>
            </a:r>
          </a:p>
          <a:p>
            <a:r>
              <a:rPr lang="en-US" sz="1100" dirty="0">
                <a:latin typeface="Times New Roman" panose="02020603050405020304" pitchFamily="18" charset="0"/>
                <a:cs typeface="Times New Roman" panose="02020603050405020304" pitchFamily="18" charset="0"/>
              </a:rPr>
              <a:t>All Scripture given is from NASB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Judgment is Righteous</a:t>
            </a:r>
          </a:p>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Laws are Clearly Defined</a:t>
            </a:r>
          </a:p>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Wicked Will Be Punished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Today we are often bothered by all the people who break the law or commit evil acts and get away with it. (“Where are the police when you need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wicked are not punished for their evil deeds due to: money, corruption, political power,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etc..This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has been a problem since ancient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Psalm 73:3-13: Wicked are at 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Job 21:7: Wicked are powerful.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Ecclesiastes 7:15: Wicked live long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Amos 5:7, 12: Israel’s rulers accepted bribes and oppressed the poor and rejected justice.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Isaiah 1:23; 5:23: The rulers of Judah accepted bribes from the rich and powerful and justice was perverted (Habakkuk 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But with God, the wicked will be punished, for He cannot be bribed or distracted.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Hebrews 10:29-31: Terrifying to fall into God’s judgment.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Revelation 20:11-15: All men will be judged by their deeds. No excuses, no bribes, no fall guys or framing an innocent person, but the guilty will face their sins.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Those who have persecuted, and harmed God’s people will be judged.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Luke 18:1-8: Jesus told a parable to teach His disciples not to lose heart and to pray often. He told the story of a wicked judge who wouldn’t give justice to a widow but finally after her persistence he granted it. The moral of the story was this: “will not God bring about justice for His elect who cry to Him day and night, and will He delay long over them? I tell you that He will bring about justice for them quickly” (Luke 18:7-8).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II Thessalonians 1:6-9: God will repay.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12:19: Vengeance belongs to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God “knows how to rescue the godly from temptation, and to keep the unrighteous under punishment for the day of judgment!” (II Peter 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2934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0905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Judgment is Righteous</a:t>
            </a:r>
          </a:p>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Laws are Clearly Defined</a:t>
            </a:r>
          </a:p>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Wicked Will Be Punished</a:t>
            </a:r>
          </a:p>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Faithful Receive Mercy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all slip up from time to time. How many have never gotten a ticket? (Speeding, parking, moving violation, fix-it,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will never be able to follow God’s law perfectly, but God has mercy and grace for those who love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3:23-25: God’s grace forgives our sins.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Ephesians 2:4-5, 8-9: Made alive by God’s mercy &amp; grace through faith.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Titus 3:5: Saved by God’s mercy through baptism.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Hebrews 4:16: We can receive mercy and grace in our time of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Peter 1:3: Born again to a living hope from God’s mercy.</a:t>
            </a:r>
          </a:p>
          <a:p>
            <a:pPr marL="1143000" marR="0" lvl="2" indent="-2286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Hebrews 10:10-18: Because of Jesus’ offering for sin, once for all, It is fulfilled what was written in Jeremiah 31:34, where God says, “AND THEIR SINS AND THEIR LAWLESS DEEDS I WILL REMEMBER NO MORE.”  “Now where there is forgiveness of these things, there is no longer any offering for sin” (Hebrews 10:17-18).</a:t>
            </a:r>
          </a:p>
          <a:p>
            <a:pPr marL="742950" marR="0" lvl="1" indent="-28575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do not need to fear punishment if we love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1 John 4:18: Perfect love casts out fear.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Even those who feel they have sinned greatly can find grace and mercy.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When we are in sin, we don’t want the “justice” of God but His “mercy!”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Timothy 1:13-16: Paul, a blasphemer and persecutor, found abundant grace and mercy in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John 1:9: If we confess our sins and repent, God will forgive!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Jesus there is grace, compassion, mercy and pardon for those who are obedient to Him (John 14:15; Hebrews 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UcPeriod"/>
              <a:tabLst>
                <a:tab pos="9144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Righteous Judge will award the “crown of righteousness” to those who love Him (II Timothy 4:7-8)!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5405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5100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20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7288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068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322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27561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796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5206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Judgment is Righteous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In the world we see the miscarriage of justice all the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We hear of someone in prison for 20+ years and then found to be innocent by new DNA evidence…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October 2000: 75 prisoners — including eight on death row — have been freed nationwide because of DNA testing. </a:t>
            </a:r>
            <a:r>
              <a:rPr lang="en-US" sz="11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https://thedailyrecord.com/2000/10/26/even-as-prisoners-go-free-law-and-science-of-dna-remain-at-odds/</a:t>
            </a:r>
            <a:r>
              <a:rPr lang="en-US" sz="1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October 2018: DNA Evidence Exonerates a Man of Murder After 20 Years in Prison: Horace Roberts, 60, was freed from a California prison this month after DNA evidence showed that he had been wrongfully convicted of murder nearly two decades ago. </a:t>
            </a:r>
            <a:r>
              <a:rPr lang="en-US" sz="11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https://www.nytimes.com/2018/10/16/us/20-years-exonerated-dna-prison.html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October 2022: Maurice Hastings, 69, in prison for 38 years freed by new DNA evidence: </a:t>
            </a:r>
            <a:r>
              <a:rPr lang="en-US" sz="11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https://www.bbc.com/news/world-us-canada-63437208</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Our justice system is flawed because we are flawed people, but God is perfect.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Isaiah 11:4: God judges with righteousness.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Revelation 19:11: God judges in righteousness.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II Timothy 4:7-8: God is the Righteous Judge.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God doesn’t make mistakes: The Day of Judgment will see reward and punishment dealt out to those who are faithful who He has compassion on and to those who are wicked and deserving of an eternal punishment (Matthew 25:31-46).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Let us give thanks for God’s righteous judgment for we can confidently say He knows who the faithful are and who the faithless 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a:defRPr/>
            </a:pPr>
            <a:r>
              <a:rPr lang="en-US"/>
              <a:t>A Specific Request</a:t>
            </a:r>
            <a:endParaRPr lang="en-US" dirty="0"/>
          </a:p>
        </p:txBody>
      </p:sp>
      <p:sp>
        <p:nvSpPr>
          <p:cNvPr id="5" name="Footer Placeholder 4"/>
          <p:cNvSpPr>
            <a:spLocks noGrp="1"/>
          </p:cNvSpPr>
          <p:nvPr>
            <p:ph type="ftr" sz="quarter" idx="4"/>
          </p:nvPr>
        </p:nvSpPr>
        <p:spPr/>
        <p:txBody>
          <a:bodyPr/>
          <a:lstStyle/>
          <a:p>
            <a:pPr>
              <a:defRPr/>
            </a:pPr>
            <a:r>
              <a:rPr lang="en-US"/>
              <a:t>Prepared by Nathan L Morrison / 05-14-06</a:t>
            </a: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6</a:t>
            </a:fld>
            <a:endParaRPr lang="en-US" dirty="0"/>
          </a:p>
        </p:txBody>
      </p:sp>
    </p:spTree>
    <p:extLst>
      <p:ext uri="{BB962C8B-B14F-4D97-AF65-F5344CB8AC3E}">
        <p14:creationId xmlns:p14="http://schemas.microsoft.com/office/powerpoint/2010/main" val="197013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489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Judgment is Righteous</a:t>
            </a:r>
          </a:p>
          <a:p>
            <a:pPr marL="342900" marR="0" lvl="0" indent="-342900">
              <a:lnSpc>
                <a:spcPct val="107000"/>
              </a:lnSpc>
              <a:spcBef>
                <a:spcPts val="0"/>
              </a:spcBef>
              <a:spcAft>
                <a:spcPts val="0"/>
              </a:spcAft>
              <a:buFont typeface="+mj-lt"/>
              <a:buAutoNum type="romanU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God’s Laws are Clearly Defined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How often do we hear of a traveler (often American) locked up in a foreign jail because they broke a law they didn’t know about?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CBS reported back in February 2022 that about 40 Americans are imprisoned abroad, not by terrorists, but by foreign governments and are considered “wrongful detainees</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https://www.cbsnews.com/news/wrongful-detainees-american-hostages-60-minutes-2022-02-27/</a:t>
            </a:r>
            <a:r>
              <a:rPr lang="en-US" sz="1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This is not the case with God. He has clearly laid out what He expects of all people.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Acts 17:30-31: God commands all people everywhere to repent!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Ephesians 3:4: God’s word, the mystery, can be understood when read!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God’s word has been preserved and given to all the world.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Romans 10:18: Gospel has gone to the ends of the world.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Isaiah 40:8: Word of God stands forever.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Titus 2:11-14: Just as Israel was once forewarned of all the calamity that would befall them if they rejected God’s word, so the gospel has gone out teaching all men to “deny ungodliness and worldly desires and to live sensibly, righteously and godly in the present age” (Titus 2:12).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John 12:48: Jesus said, “He who rejects Me and does not receive My sayings, has one who judges him; the word I spoke is what will judge him at the last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There are no secret rules with God – All men will be judged according to the standard of Christ! (Romans 2:16)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65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513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398215154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3144909423"/>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381776866"/>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79537724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3320582980"/>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26002117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943772582"/>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299892489"/>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767447572"/>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2321564470"/>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Thankful For God's Righteous Judgment</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4224043426"/>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Thankful For God's Righteous Judgment</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114351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Thankful For God's Righteous Judgment</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54455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Thankful For God's Righteous Judgment</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80167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65950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Thankful For God's Righteous Judgment</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309115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Thankful For God's Righteous Judgment</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7885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Thankful For God's Righteous Judgment</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677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87602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356550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558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396234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670295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Thankful For God's Righteous Judgment</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639184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Thankful For God's Righteous Judgment</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89454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Thankful For God's Righteous Judgment</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0516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Thankful For God's Righteous Judgment</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80027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Thankful For God's Righteous Judgment</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5904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Thankful For God's Righteous Judgment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61384570"/>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Thankful For God's Righteous Judgment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5694903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Thankful For God's Righteous Judgment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11351140"/>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82922371"/>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Thankful For God's Righteous Judgment</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07487908"/>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Thankful For God's Righteous Judgment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951702815"/>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Thankful For God's Righteous Judgment</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099368630"/>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39635870"/>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5774530"/>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34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4490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2927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Thankful For God's Righteous Judgment</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8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Thankful For God's Righteous Judgment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692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Thankful For God's Righteous Judgment</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14544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Thankful For God's Righteous Judgment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240765435"/>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Thankful For God's Righteous Judgment</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48110717"/>
      </p:ext>
    </p:extLst>
  </p:cSld>
  <p:clrMapOvr>
    <a:masterClrMapping/>
  </p:clrMapOvr>
  <p:transition spd="slow">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Thankful For God's Righteous Judgment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6868983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3250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486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418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194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17871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7338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8934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2056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41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82637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Thankful For God's Righteous Judgment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8881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59230144"/>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917775375"/>
      </p:ext>
    </p:extLst>
  </p:cSld>
  <p:clrMapOvr>
    <a:masterClrMapping/>
  </p:clrMapOvr>
  <p:transition spd="slow">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85023096"/>
      </p:ext>
    </p:extLst>
  </p:cSld>
  <p:clrMapOvr>
    <a:masterClrMapping/>
  </p:clrMapOvr>
  <p:transition spd="slow">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71732957"/>
      </p:ext>
    </p:extLst>
  </p:cSld>
  <p:clrMapOvr>
    <a:masterClrMapping/>
  </p:clrMapOvr>
  <p:transition spd="slow">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Ready For Jesus, Part 1</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66751333"/>
      </p:ext>
    </p:extLst>
  </p:cSld>
  <p:clrMapOvr>
    <a:masterClrMapping/>
  </p:clrMapOvr>
  <p:transition spd="slow">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1</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776269368"/>
      </p:ext>
    </p:extLst>
  </p:cSld>
  <p:clrMapOvr>
    <a:masterClrMapping/>
  </p:clrMapOvr>
  <p:transition spd="slow">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Ready For Jesus, Part 1</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677067336"/>
      </p:ext>
    </p:extLst>
  </p:cSld>
  <p:clrMapOvr>
    <a:masterClrMapping/>
  </p:clrMapOvr>
  <p:transition spd="slow">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80215131"/>
      </p:ext>
    </p:extLst>
  </p:cSld>
  <p:clrMapOvr>
    <a:masterClrMapping/>
  </p:clrMapOvr>
  <p:transition spd="slow">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1966294"/>
      </p:ext>
    </p:extLst>
  </p:cSld>
  <p:clrMapOvr>
    <a:masterClrMapping/>
  </p:clrMapOvr>
  <p:transition spd="slow">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16833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5281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314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Ready For Jesus, Part 1</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6096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1</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487799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Ready For Jesus, Part 1</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80391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05854147"/>
      </p:ext>
    </p:extLst>
  </p:cSld>
  <p:clrMapOvr>
    <a:masterClrMapping/>
  </p:clrMapOvr>
  <p:transition spd="slow">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Ready For Jesus, Part 1</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347879420"/>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Thankful For God's Righteous Judgment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Thankful For God's Righteous Judgment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a:defRPr/>
            </a:pPr>
            <a:r>
              <a:rPr lang="en-US"/>
              <a:t>Thankful For God's Righteous Judgment</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3607587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spd="med">
    <p:wipe dir="d"/>
  </p:transition>
  <p:hf sldNum="0" hdr="0" dt="0"/>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Thankful For God's Righteous Judgment</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52709226"/>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Thankful For God's Righteous Judgment</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94543771"/>
      </p:ext>
    </p:extLst>
  </p:cSld>
  <p:clrMap bg1="dk1" tx1="lt1" bg2="dk2"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Thankful For God's Righteous Judgment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0888356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Ready For Jesus, Part 1</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04B0798E-18FA-405A-BBA8-BB823BBECDE2}" type="slidenum">
              <a:rPr lang="en-US" smtClean="0"/>
              <a:pPr>
                <a:defRPr/>
              </a:pPr>
              <a:t>‹#›</a:t>
            </a:fld>
            <a:endParaRPr lang="en-US" dirty="0"/>
          </a:p>
        </p:txBody>
      </p:sp>
    </p:spTree>
    <p:extLst>
      <p:ext uri="{BB962C8B-B14F-4D97-AF65-F5344CB8AC3E}">
        <p14:creationId xmlns:p14="http://schemas.microsoft.com/office/powerpoint/2010/main" val="1436086123"/>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13.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6.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16.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16.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6.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11"/>
            <a:ext cx="3517899" cy="3505189"/>
          </a:xfrm>
        </p:spPr>
        <p:txBody>
          <a:bodyPr>
            <a:normAutofit/>
          </a:bodyPr>
          <a:lstStyle/>
          <a:p>
            <a:r>
              <a:rPr lang="en-US" sz="4800" b="1" spc="50" dirty="0">
                <a:ln w="0"/>
                <a:effectLst>
                  <a:innerShdw blurRad="63500" dist="50800" dir="13500000">
                    <a:srgbClr val="000000">
                      <a:alpha val="50000"/>
                    </a:srgbClr>
                  </a:innerShdw>
                </a:effectLst>
              </a:rPr>
              <a:t>Thankful For God's Righteous Judgment</a:t>
            </a:r>
            <a:endParaRPr lang="en-US" sz="4800" dirty="0"/>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34933"/>
            <a:ext cx="3414712" cy="2523056"/>
          </a:xfrm>
        </p:spPr>
        <p:txBody>
          <a:bodyPr>
            <a:normAutofit fontScale="92500"/>
          </a:bodyPr>
          <a:lstStyle/>
          <a:p>
            <a:r>
              <a:rPr lang="en-US" sz="3200" b="1" dirty="0">
                <a:ln w="6600">
                  <a:noFill/>
                  <a:prstDash val="solid"/>
                </a:ln>
                <a:solidFill>
                  <a:srgbClr val="FFFF00"/>
                </a:solidFill>
                <a:effectLst/>
              </a:rPr>
              <a:t>Text:</a:t>
            </a:r>
          </a:p>
          <a:p>
            <a:r>
              <a:rPr lang="en-US" sz="4800" b="1" dirty="0">
                <a:ln w="6600">
                  <a:noFill/>
                  <a:prstDash val="solid"/>
                </a:ln>
                <a:solidFill>
                  <a:srgbClr val="FFFF00"/>
                </a:solidFill>
                <a:effectLst/>
              </a:rPr>
              <a:t>II Timothy 4:7-8</a:t>
            </a:r>
          </a:p>
        </p:txBody>
      </p:sp>
      <p:pic>
        <p:nvPicPr>
          <p:cNvPr id="33" name="Picture 32">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5" name="Picture 34">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7" name="Picture 6">
            <a:extLst>
              <a:ext uri="{FF2B5EF4-FFF2-40B4-BE49-F238E27FC236}">
                <a16:creationId xmlns:a16="http://schemas.microsoft.com/office/drawing/2014/main" id="{06ECC711-AAFB-FDCA-56C0-A7BEE371F5BE}"/>
              </a:ext>
            </a:extLst>
          </p:cNvPr>
          <p:cNvPicPr>
            <a:picLocks noChangeAspect="1"/>
          </p:cNvPicPr>
          <p:nvPr/>
        </p:nvPicPr>
        <p:blipFill rotWithShape="1">
          <a:blip r:embed="rId5">
            <a:extLst>
              <a:ext uri="{28A0092B-C50C-407E-A947-70E740481C1C}">
                <a14:useLocalDpi xmlns:a14="http://schemas.microsoft.com/office/drawing/2010/main" val="0"/>
              </a:ext>
            </a:extLst>
          </a:blip>
          <a:srcRect t="17130" r="-2" b="1894"/>
          <a:stretch/>
        </p:blipFill>
        <p:spPr>
          <a:xfrm>
            <a:off x="3490722" y="10"/>
            <a:ext cx="5653278" cy="6857990"/>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BC63-6148-63F9-CC67-EB7487ECE63B}"/>
              </a:ext>
            </a:extLst>
          </p:cNvPr>
          <p:cNvSpPr>
            <a:spLocks noGrp="1"/>
          </p:cNvSpPr>
          <p:nvPr>
            <p:ph type="title"/>
          </p:nvPr>
        </p:nvSpPr>
        <p:spPr>
          <a:xfrm>
            <a:off x="0" y="11"/>
            <a:ext cx="3490722" cy="2438389"/>
          </a:xfrm>
        </p:spPr>
        <p:txBody>
          <a:bodyPr vert="horz" lIns="91440" tIns="45720" rIns="91440" bIns="45720" rtlCol="0" anchor="b">
            <a:normAutofit fontScale="90000"/>
          </a:bodyPr>
          <a:lstStyle/>
          <a:p>
            <a:pPr algn="l"/>
            <a:r>
              <a:rPr lang="en-US" dirty="0">
                <a:solidFill>
                  <a:schemeClr val="tx1"/>
                </a:solidFill>
              </a:rPr>
              <a:t>Thankful For God's Righteous Judgment</a:t>
            </a:r>
          </a:p>
        </p:txBody>
      </p:sp>
      <p:pic>
        <p:nvPicPr>
          <p:cNvPr id="15" name="Picture 14">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17" name="Picture 16">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1DA57D4C-FCC8-C1DA-F75B-1E256C27D298}"/>
              </a:ext>
            </a:extLst>
          </p:cNvPr>
          <p:cNvPicPr>
            <a:picLocks noChangeAspect="1"/>
          </p:cNvPicPr>
          <p:nvPr/>
        </p:nvPicPr>
        <p:blipFill rotWithShape="1">
          <a:blip r:embed="rId5">
            <a:extLst>
              <a:ext uri="{28A0092B-C50C-407E-A947-70E740481C1C}">
                <a14:useLocalDpi xmlns:a14="http://schemas.microsoft.com/office/drawing/2010/main" val="0"/>
              </a:ext>
            </a:extLst>
          </a:blip>
          <a:srcRect l="13454" r="19980" b="-1"/>
          <a:stretch/>
        </p:blipFill>
        <p:spPr>
          <a:xfrm>
            <a:off x="3490722" y="10"/>
            <a:ext cx="5653278" cy="6857990"/>
          </a:xfrm>
          <a:prstGeom prst="rect">
            <a:avLst/>
          </a:prstGeom>
        </p:spPr>
      </p:pic>
      <p:sp>
        <p:nvSpPr>
          <p:cNvPr id="5" name="AutoShape 2" descr="Gavel over the opened law book. Wooden gavel from the court over the ...">
            <a:extLst>
              <a:ext uri="{FF2B5EF4-FFF2-40B4-BE49-F238E27FC236}">
                <a16:creationId xmlns:a16="http://schemas.microsoft.com/office/drawing/2014/main" id="{0F8B5D51-C3EF-E1CE-C9B3-2D9740DDCB37}"/>
              </a:ext>
            </a:extLst>
          </p:cNvPr>
          <p:cNvSpPr>
            <a:spLocks noChangeAspect="1" noChangeArrowheads="1"/>
          </p:cNvSpPr>
          <p:nvPr/>
        </p:nvSpPr>
        <p:spPr bwMode="auto">
          <a:xfrm>
            <a:off x="28194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6" name="AutoShape 4" descr="Gavel over the opened law book. Wooden gavel from the court over the ...">
            <a:extLst>
              <a:ext uri="{FF2B5EF4-FFF2-40B4-BE49-F238E27FC236}">
                <a16:creationId xmlns:a16="http://schemas.microsoft.com/office/drawing/2014/main" id="{E77F1278-7169-7B6E-9AFC-53F4C240641A}"/>
              </a:ext>
            </a:extLst>
          </p:cNvPr>
          <p:cNvSpPr>
            <a:spLocks noChangeAspect="1" noChangeArrowheads="1"/>
          </p:cNvSpPr>
          <p:nvPr/>
        </p:nvSpPr>
        <p:spPr bwMode="auto">
          <a:xfrm>
            <a:off x="4038600" y="32766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7" name="AutoShape 6" descr="Gavel over the opened law book. Wooden gavel from the court over the ...">
            <a:extLst>
              <a:ext uri="{FF2B5EF4-FFF2-40B4-BE49-F238E27FC236}">
                <a16:creationId xmlns:a16="http://schemas.microsoft.com/office/drawing/2014/main" id="{0764C56A-C7DE-F671-EA2B-62263685C9C0}"/>
              </a:ext>
            </a:extLst>
          </p:cNvPr>
          <p:cNvSpPr>
            <a:spLocks noChangeAspect="1" noChangeArrowheads="1"/>
          </p:cNvSpPr>
          <p:nvPr/>
        </p:nvSpPr>
        <p:spPr bwMode="auto">
          <a:xfrm>
            <a:off x="3352800" y="32766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 name="AutoShape 8" descr="Gavel over the opened law book. Wooden gavel from the court over the ...">
            <a:extLst>
              <a:ext uri="{FF2B5EF4-FFF2-40B4-BE49-F238E27FC236}">
                <a16:creationId xmlns:a16="http://schemas.microsoft.com/office/drawing/2014/main" id="{470CF551-CA02-F6F2-1B75-8784E6063648}"/>
              </a:ext>
            </a:extLst>
          </p:cNvPr>
          <p:cNvSpPr>
            <a:spLocks noChangeAspect="1" noChangeArrowheads="1"/>
          </p:cNvSpPr>
          <p:nvPr/>
        </p:nvSpPr>
        <p:spPr bwMode="auto">
          <a:xfrm>
            <a:off x="4419600" y="1676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9" name="AutoShape 10" descr="Gavel over the opened law book. Wooden gavel from the court over the ...">
            <a:extLst>
              <a:ext uri="{FF2B5EF4-FFF2-40B4-BE49-F238E27FC236}">
                <a16:creationId xmlns:a16="http://schemas.microsoft.com/office/drawing/2014/main" id="{01C55385-C86C-48AE-8717-2DF8927E5C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4" name="Footer Placeholder 3">
            <a:extLst>
              <a:ext uri="{FF2B5EF4-FFF2-40B4-BE49-F238E27FC236}">
                <a16:creationId xmlns:a16="http://schemas.microsoft.com/office/drawing/2014/main" id="{AC00CF9E-B55F-DD47-0A1B-32667F9E1598}"/>
              </a:ext>
            </a:extLst>
          </p:cNvPr>
          <p:cNvSpPr>
            <a:spLocks noGrp="1"/>
          </p:cNvSpPr>
          <p:nvPr>
            <p:ph type="ftr" sz="quarter" idx="11"/>
          </p:nvPr>
        </p:nvSpPr>
        <p:spPr>
          <a:xfrm>
            <a:off x="3490722" y="10"/>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Thankful For God's Righteous Judgment</a:t>
            </a:r>
          </a:p>
        </p:txBody>
      </p:sp>
      <p:sp>
        <p:nvSpPr>
          <p:cNvPr id="11" name="Text Box 11">
            <a:extLst>
              <a:ext uri="{FF2B5EF4-FFF2-40B4-BE49-F238E27FC236}">
                <a16:creationId xmlns:a16="http://schemas.microsoft.com/office/drawing/2014/main" id="{2D97591B-78AE-E83C-6079-01900B7AC2A7}"/>
              </a:ext>
            </a:extLst>
          </p:cNvPr>
          <p:cNvSpPr txBox="1">
            <a:spLocks noChangeArrowheads="1"/>
          </p:cNvSpPr>
          <p:nvPr/>
        </p:nvSpPr>
        <p:spPr bwMode="auto">
          <a:xfrm>
            <a:off x="-4934" y="2471057"/>
            <a:ext cx="3517899" cy="4386932"/>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God’s Judgment is Righteous</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God’s Laws are Clearly Defined</a:t>
            </a:r>
          </a:p>
          <a:p>
            <a:pPr marL="342900" lvl="0" indent="-342900"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The Wicked Will Be Punished</a:t>
            </a:r>
            <a:endParaRPr kumimoji="0" lang="en-US" sz="3600" b="1" i="0" u="none" strike="noStrike" kern="1200"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Tahoma"/>
            </a:endParaRPr>
          </a:p>
        </p:txBody>
      </p:sp>
      <p:sp>
        <p:nvSpPr>
          <p:cNvPr id="12" name="Text Box 11">
            <a:extLst>
              <a:ext uri="{FF2B5EF4-FFF2-40B4-BE49-F238E27FC236}">
                <a16:creationId xmlns:a16="http://schemas.microsoft.com/office/drawing/2014/main" id="{3E216D98-2483-1E26-7530-E3585288EA90}"/>
              </a:ext>
            </a:extLst>
          </p:cNvPr>
          <p:cNvSpPr txBox="1">
            <a:spLocks noChangeArrowheads="1"/>
          </p:cNvSpPr>
          <p:nvPr/>
        </p:nvSpPr>
        <p:spPr bwMode="auto">
          <a:xfrm>
            <a:off x="5603858" y="1066799"/>
            <a:ext cx="3540141" cy="4876801"/>
          </a:xfrm>
          <a:prstGeom prst="rect">
            <a:avLst/>
          </a:prstGeom>
        </p:spPr>
        <p:txBody>
          <a:bodyPr vert="horz" lIns="91440" tIns="45720" rIns="91440" bIns="45720" rtlCol="0" anchor="t">
            <a:normAutofit fontScale="92500"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Romans 12:19</a:t>
            </a:r>
          </a:p>
          <a:p>
            <a:pPr marL="0" lvl="0" indent="0" algn="ctr" defTabSz="457200" eaLnBrk="1" hangingPunct="1">
              <a:spcBef>
                <a:spcPct val="20000"/>
              </a:spcBef>
              <a:spcAft>
                <a:spcPts val="600"/>
              </a:spcAft>
              <a:buClr>
                <a:srgbClr val="DADADA"/>
              </a:buClr>
              <a:buSzPct val="70000"/>
              <a:defRPr/>
            </a:pPr>
            <a:r>
              <a:rPr lang="en-US" sz="320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latin typeface="Tahoma"/>
              </a:rPr>
              <a:t>Never take your own revenge, beloved, but leave room for the wrath of God, for it is written, “VENGEANCE IS MINE, I WILL REPAY,” says the Lord.  </a:t>
            </a:r>
            <a:endParaRPr kumimoji="0" lang="en-US" sz="32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0924126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arn(inVertic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7534" r="17534"/>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1219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u="sng" dirty="0">
                <a:solidFill>
                  <a:schemeClr val="tx1"/>
                </a:solidFill>
                <a:latin typeface="+mj-lt"/>
                <a:ea typeface="+mj-ea"/>
                <a:cs typeface="+mj-cs"/>
              </a:rPr>
              <a:t>The Wicked Will Be Punished</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609612" y="1519010"/>
            <a:ext cx="4534388" cy="495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God “knows how to rescue the godly from temptation, and to keep the unrighteous under punishment for the day of judgment!” (II Peter 2:9</a:t>
            </a:r>
            <a:r>
              <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t>
            </a:r>
          </a:p>
        </p:txBody>
      </p:sp>
    </p:spTree>
    <p:extLst>
      <p:ext uri="{BB962C8B-B14F-4D97-AF65-F5344CB8AC3E}">
        <p14:creationId xmlns:p14="http://schemas.microsoft.com/office/powerpoint/2010/main" val="41185818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BC63-6148-63F9-CC67-EB7487ECE63B}"/>
              </a:ext>
            </a:extLst>
          </p:cNvPr>
          <p:cNvSpPr>
            <a:spLocks noGrp="1"/>
          </p:cNvSpPr>
          <p:nvPr>
            <p:ph type="title"/>
          </p:nvPr>
        </p:nvSpPr>
        <p:spPr>
          <a:xfrm>
            <a:off x="0" y="11"/>
            <a:ext cx="3490722" cy="2438389"/>
          </a:xfrm>
        </p:spPr>
        <p:txBody>
          <a:bodyPr vert="horz" lIns="91440" tIns="45720" rIns="91440" bIns="45720" rtlCol="0" anchor="b">
            <a:normAutofit fontScale="90000"/>
          </a:bodyPr>
          <a:lstStyle/>
          <a:p>
            <a:pPr algn="l"/>
            <a:r>
              <a:rPr lang="en-US" dirty="0">
                <a:solidFill>
                  <a:schemeClr val="tx1"/>
                </a:solidFill>
              </a:rPr>
              <a:t>Thankful For God's Righteous Judgment</a:t>
            </a:r>
          </a:p>
        </p:txBody>
      </p:sp>
      <p:pic>
        <p:nvPicPr>
          <p:cNvPr id="15" name="Picture 14">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17" name="Picture 16">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1DA57D4C-FCC8-C1DA-F75B-1E256C27D298}"/>
              </a:ext>
            </a:extLst>
          </p:cNvPr>
          <p:cNvPicPr>
            <a:picLocks noChangeAspect="1"/>
          </p:cNvPicPr>
          <p:nvPr/>
        </p:nvPicPr>
        <p:blipFill rotWithShape="1">
          <a:blip r:embed="rId5">
            <a:extLst>
              <a:ext uri="{28A0092B-C50C-407E-A947-70E740481C1C}">
                <a14:useLocalDpi xmlns:a14="http://schemas.microsoft.com/office/drawing/2010/main" val="0"/>
              </a:ext>
            </a:extLst>
          </a:blip>
          <a:srcRect l="13454" r="19980" b="-1"/>
          <a:stretch/>
        </p:blipFill>
        <p:spPr>
          <a:xfrm>
            <a:off x="3490722" y="10"/>
            <a:ext cx="5653278" cy="6857990"/>
          </a:xfrm>
          <a:prstGeom prst="rect">
            <a:avLst/>
          </a:prstGeom>
        </p:spPr>
      </p:pic>
      <p:sp>
        <p:nvSpPr>
          <p:cNvPr id="5" name="AutoShape 2" descr="Gavel over the opened law book. Wooden gavel from the court over the ...">
            <a:extLst>
              <a:ext uri="{FF2B5EF4-FFF2-40B4-BE49-F238E27FC236}">
                <a16:creationId xmlns:a16="http://schemas.microsoft.com/office/drawing/2014/main" id="{0F8B5D51-C3EF-E1CE-C9B3-2D9740DDCB37}"/>
              </a:ext>
            </a:extLst>
          </p:cNvPr>
          <p:cNvSpPr>
            <a:spLocks noChangeAspect="1" noChangeArrowheads="1"/>
          </p:cNvSpPr>
          <p:nvPr/>
        </p:nvSpPr>
        <p:spPr bwMode="auto">
          <a:xfrm>
            <a:off x="28194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6" name="AutoShape 4" descr="Gavel over the opened law book. Wooden gavel from the court over the ...">
            <a:extLst>
              <a:ext uri="{FF2B5EF4-FFF2-40B4-BE49-F238E27FC236}">
                <a16:creationId xmlns:a16="http://schemas.microsoft.com/office/drawing/2014/main" id="{E77F1278-7169-7B6E-9AFC-53F4C240641A}"/>
              </a:ext>
            </a:extLst>
          </p:cNvPr>
          <p:cNvSpPr>
            <a:spLocks noChangeAspect="1" noChangeArrowheads="1"/>
          </p:cNvSpPr>
          <p:nvPr/>
        </p:nvSpPr>
        <p:spPr bwMode="auto">
          <a:xfrm>
            <a:off x="4038600" y="32766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7" name="AutoShape 6" descr="Gavel over the opened law book. Wooden gavel from the court over the ...">
            <a:extLst>
              <a:ext uri="{FF2B5EF4-FFF2-40B4-BE49-F238E27FC236}">
                <a16:creationId xmlns:a16="http://schemas.microsoft.com/office/drawing/2014/main" id="{0764C56A-C7DE-F671-EA2B-62263685C9C0}"/>
              </a:ext>
            </a:extLst>
          </p:cNvPr>
          <p:cNvSpPr>
            <a:spLocks noChangeAspect="1" noChangeArrowheads="1"/>
          </p:cNvSpPr>
          <p:nvPr/>
        </p:nvSpPr>
        <p:spPr bwMode="auto">
          <a:xfrm>
            <a:off x="3352800" y="32766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 name="AutoShape 8" descr="Gavel over the opened law book. Wooden gavel from the court over the ...">
            <a:extLst>
              <a:ext uri="{FF2B5EF4-FFF2-40B4-BE49-F238E27FC236}">
                <a16:creationId xmlns:a16="http://schemas.microsoft.com/office/drawing/2014/main" id="{470CF551-CA02-F6F2-1B75-8784E6063648}"/>
              </a:ext>
            </a:extLst>
          </p:cNvPr>
          <p:cNvSpPr>
            <a:spLocks noChangeAspect="1" noChangeArrowheads="1"/>
          </p:cNvSpPr>
          <p:nvPr/>
        </p:nvSpPr>
        <p:spPr bwMode="auto">
          <a:xfrm>
            <a:off x="4419600" y="1676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9" name="AutoShape 10" descr="Gavel over the opened law book. Wooden gavel from the court over the ...">
            <a:extLst>
              <a:ext uri="{FF2B5EF4-FFF2-40B4-BE49-F238E27FC236}">
                <a16:creationId xmlns:a16="http://schemas.microsoft.com/office/drawing/2014/main" id="{01C55385-C86C-48AE-8717-2DF8927E5C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4" name="Footer Placeholder 3">
            <a:extLst>
              <a:ext uri="{FF2B5EF4-FFF2-40B4-BE49-F238E27FC236}">
                <a16:creationId xmlns:a16="http://schemas.microsoft.com/office/drawing/2014/main" id="{AC00CF9E-B55F-DD47-0A1B-32667F9E1598}"/>
              </a:ext>
            </a:extLst>
          </p:cNvPr>
          <p:cNvSpPr>
            <a:spLocks noGrp="1"/>
          </p:cNvSpPr>
          <p:nvPr>
            <p:ph type="ftr" sz="quarter" idx="11"/>
          </p:nvPr>
        </p:nvSpPr>
        <p:spPr>
          <a:xfrm>
            <a:off x="3490722" y="10"/>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Thankful For God's Righteous Judgment</a:t>
            </a:r>
          </a:p>
        </p:txBody>
      </p:sp>
      <p:sp>
        <p:nvSpPr>
          <p:cNvPr id="11" name="Text Box 11">
            <a:extLst>
              <a:ext uri="{FF2B5EF4-FFF2-40B4-BE49-F238E27FC236}">
                <a16:creationId xmlns:a16="http://schemas.microsoft.com/office/drawing/2014/main" id="{2D97591B-78AE-E83C-6079-01900B7AC2A7}"/>
              </a:ext>
            </a:extLst>
          </p:cNvPr>
          <p:cNvSpPr txBox="1">
            <a:spLocks noChangeArrowheads="1"/>
          </p:cNvSpPr>
          <p:nvPr/>
        </p:nvSpPr>
        <p:spPr bwMode="auto">
          <a:xfrm>
            <a:off x="-4934" y="2471057"/>
            <a:ext cx="3517899" cy="4386932"/>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God’s Judgment is Righteous</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God’s Laws are Clearly Defined</a:t>
            </a:r>
          </a:p>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The Wicked Will Be Punished</a:t>
            </a:r>
          </a:p>
          <a:p>
            <a:pPr marL="342900" lvl="0" indent="-342900"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b="1" dirty="0">
                <a:solidFill>
                  <a:prstClr val="white"/>
                </a:solidFill>
                <a:effectLst>
                  <a:outerShdw blurRad="50800" dist="38100" dir="2700000" algn="tl" rotWithShape="0">
                    <a:srgbClr val="000000">
                      <a:alpha val="48000"/>
                    </a:srgbClr>
                  </a:outerShdw>
                </a:effectLst>
                <a:latin typeface="Tahoma"/>
              </a:rPr>
              <a:t>The Faithful Receive Mercy</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
        <p:nvSpPr>
          <p:cNvPr id="12" name="Text Box 11">
            <a:extLst>
              <a:ext uri="{FF2B5EF4-FFF2-40B4-BE49-F238E27FC236}">
                <a16:creationId xmlns:a16="http://schemas.microsoft.com/office/drawing/2014/main" id="{3E216D98-2483-1E26-7530-E3585288EA90}"/>
              </a:ext>
            </a:extLst>
          </p:cNvPr>
          <p:cNvSpPr txBox="1">
            <a:spLocks noChangeArrowheads="1"/>
          </p:cNvSpPr>
          <p:nvPr/>
        </p:nvSpPr>
        <p:spPr bwMode="auto">
          <a:xfrm>
            <a:off x="5724354" y="1066799"/>
            <a:ext cx="3419645" cy="4343401"/>
          </a:xfrm>
          <a:prstGeom prst="rect">
            <a:avLst/>
          </a:prstGeom>
        </p:spPr>
        <p:txBody>
          <a:bodyPr vert="horz" lIns="91440" tIns="45720" rIns="91440" bIns="45720" rtlCol="0" anchor="t">
            <a:normAutofit fontScale="925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I John 1:9</a:t>
            </a:r>
          </a:p>
          <a:p>
            <a:pPr marL="0" lvl="0" indent="0" algn="ctr" defTabSz="457200" eaLnBrk="1" hangingPunct="1">
              <a:spcBef>
                <a:spcPct val="20000"/>
              </a:spcBef>
              <a:spcAft>
                <a:spcPts val="600"/>
              </a:spcAft>
              <a:buClr>
                <a:srgbClr val="DADADA"/>
              </a:buClr>
              <a:buSzPct val="70000"/>
              <a:defRPr/>
            </a:pPr>
            <a:r>
              <a:rPr lang="en-US" sz="320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latin typeface="Tahoma"/>
              </a:rPr>
              <a:t>If we confess our sins, He is faithful and righteous to forgive us our sins and to cleanse us from all unrighteousness.  </a:t>
            </a:r>
            <a:endParaRPr kumimoji="0" lang="en-US" sz="32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3344969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barn(inVertical)">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7534" r="17534"/>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1219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u="sng" dirty="0">
                <a:solidFill>
                  <a:schemeClr val="tx1"/>
                </a:solidFill>
                <a:latin typeface="+mj-lt"/>
                <a:ea typeface="+mj-ea"/>
                <a:cs typeface="+mj-cs"/>
              </a:rPr>
              <a:t>The Faithful Receive Mercy</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609612" y="1600200"/>
            <a:ext cx="4534388" cy="4748666"/>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600" b="1" dirty="0">
                <a:solidFill>
                  <a:prstClr val="white"/>
                </a:solidFill>
                <a:effectLst>
                  <a:outerShdw blurRad="50800" dist="38100" dir="2700000" algn="tl" rotWithShape="0">
                    <a:srgbClr val="000000">
                      <a:alpha val="48000"/>
                    </a:srgbClr>
                  </a:outerShdw>
                </a:effectLst>
                <a:latin typeface="Tahoma"/>
              </a:rPr>
              <a:t>The Righteous Judge will award the “crown of righteousness” to those who love Him!                    </a:t>
            </a:r>
            <a:r>
              <a:rPr lang="en-US" sz="3200" b="1" dirty="0">
                <a:solidFill>
                  <a:prstClr val="white"/>
                </a:solidFill>
                <a:effectLst>
                  <a:outerShdw blurRad="50800" dist="38100" dir="2700000" algn="tl" rotWithShape="0">
                    <a:srgbClr val="000000">
                      <a:alpha val="48000"/>
                    </a:srgbClr>
                  </a:outerShdw>
                </a:effectLst>
                <a:latin typeface="Tahoma"/>
              </a:rPr>
              <a:t>(II Timothy 4:7-8)</a:t>
            </a:r>
            <a:endParaRPr kumimoji="0" lang="en-US" sz="36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3266768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90806" y="1192439"/>
            <a:ext cx="4571980" cy="52578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There is no perfect system of justice in this world, but God is the Righteous Judge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Romans 14:10-12;           II Corinthians 5:10: Every knee will bow before </a:t>
            </a:r>
            <a:r>
              <a:rPr lang="en-US" sz="2400" b="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judgment </a:t>
            </a: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seat of Christ and each one will give an account of what they have done, whether good or bad!</a:t>
            </a:r>
          </a:p>
          <a:p>
            <a:pPr marL="347663" lvl="0" indent="-347663"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Luke 8:17: Every secret thing will be known</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endParaRPr kumimoji="0" lang="en-US" sz="2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027786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90600"/>
            <a:ext cx="9143980" cy="6098976"/>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9144000" cy="924868"/>
          </a:xfrm>
        </p:spPr>
        <p:txBody>
          <a:bodyPr vert="horz" wrap="none" lIns="91440" tIns="45720" rIns="91440" bIns="45720" rtlCol="0" anchor="t">
            <a:normAutofit/>
          </a:bodyPr>
          <a:lstStyle/>
          <a:p>
            <a:pPr algn="l"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6172200" y="-14725"/>
            <a:ext cx="2971780" cy="319525"/>
          </a:xfr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rPr>
              <a:t>Thankful For God's Righteous Judgment</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5029200"/>
            <a:ext cx="9144000" cy="180702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742950" marR="0" lvl="0"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God says, “Vengeance is mine. I will repay” (Romans 12:19) because He can punish the guilty far better than any earthly court can!</a:t>
            </a:r>
          </a:p>
          <a:p>
            <a:pPr marL="742950" marR="0" lvl="0" indent="-457200" algn="l" defTabSz="914400" rtl="0" eaLnBrk="1" fontAlgn="base" latinLnBrk="0" hangingPunct="1">
              <a:lnSpc>
                <a:spcPct val="120000"/>
              </a:lnSpc>
              <a:spcBef>
                <a:spcPct val="0"/>
              </a:spcBef>
              <a:spcAft>
                <a:spcPts val="45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James 4:6-10: God gives grace to the humble</a:t>
            </a:r>
          </a:p>
        </p:txBody>
      </p:sp>
    </p:spTree>
    <p:extLst>
      <p:ext uri="{BB962C8B-B14F-4D97-AF65-F5344CB8AC3E}">
        <p14:creationId xmlns:p14="http://schemas.microsoft.com/office/powerpoint/2010/main" val="4373562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366EE1-AED1-2822-AD87-13231440C3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86111"/>
            <a:ext cx="9143980" cy="6089998"/>
          </a:xfrm>
          <a:prstGeom prst="rect">
            <a:avLst/>
          </a:prstGeom>
        </p:spPr>
      </p:pic>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28133"/>
            <a:ext cx="9144000" cy="924868"/>
          </a:xfrm>
        </p:spPr>
        <p:txBody>
          <a:bodyPr vert="horz" wrap="none" lIns="91440" tIns="45720" rIns="91440" bIns="45720" rtlCol="0" anchor="t">
            <a:normAutofit/>
          </a:bodyPr>
          <a:lstStyle/>
          <a:p>
            <a:pPr algn="l" defTabSz="914400"/>
            <a:r>
              <a:rPr lang="en-US" sz="4000" spc="-300" dirty="0">
                <a:ln w="12700">
                  <a:solidFill>
                    <a:sysClr val="windowText" lastClr="000000"/>
                  </a:solidFill>
                </a:ln>
                <a:solidFill>
                  <a:schemeClr val="tx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6172200" y="-14725"/>
            <a:ext cx="2971780" cy="319525"/>
          </a:xfr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rPr>
              <a:t>Thankful For God's Righteous Judgment</a:t>
            </a:r>
          </a:p>
        </p:txBody>
      </p:sp>
      <p:sp>
        <p:nvSpPr>
          <p:cNvPr id="2" name="Text Box 11">
            <a:extLst>
              <a:ext uri="{FF2B5EF4-FFF2-40B4-BE49-F238E27FC236}">
                <a16:creationId xmlns:a16="http://schemas.microsoft.com/office/drawing/2014/main" id="{DB313A06-7FD2-F769-F0BF-2A598FA8175B}"/>
              </a:ext>
            </a:extLst>
          </p:cNvPr>
          <p:cNvSpPr txBox="1">
            <a:spLocks noChangeArrowheads="1"/>
          </p:cNvSpPr>
          <p:nvPr/>
        </p:nvSpPr>
        <p:spPr bwMode="auto">
          <a:xfrm>
            <a:off x="0" y="4724400"/>
            <a:ext cx="9144000" cy="211182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85750" lvl="0"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Let us be thankful for God’s judgments: Saints will one day be vindicated to the world as God exalts the humble (James 4:10) and punishes the wicked (Matthew 25:41, 46)!</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spTree>
    <p:extLst>
      <p:ext uri="{BB962C8B-B14F-4D97-AF65-F5344CB8AC3E}">
        <p14:creationId xmlns:p14="http://schemas.microsoft.com/office/powerpoint/2010/main" val="16169009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803437"/>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u="sng" dirty="0">
                <a:solidFill>
                  <a:srgbClr val="0000FF"/>
                </a:solidFill>
                <a:latin typeface="Ameretto"/>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8593" r="28593"/>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2000" y="838199"/>
            <a:ext cx="4571980" cy="6019801"/>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Northern Kingdom of Israel was destroyed, and her people carried away into captivity by the Assyrians in 721 B.C.</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II Kings 17</a:t>
            </a:r>
          </a:p>
          <a:p>
            <a:pPr marL="0" indent="0" defTabSz="457200" eaLnBrk="1" hangingPunct="1">
              <a:spcBef>
                <a:spcPct val="20000"/>
              </a:spcBef>
              <a:spcAft>
                <a:spcPts val="600"/>
              </a:spcAft>
              <a:buClr>
                <a:srgbClr val="DADADA"/>
              </a:buClr>
              <a:buSzPct val="70000"/>
              <a:defRPr/>
            </a:pPr>
            <a:endParaRPr lang="en-US"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endParaRPr>
          </a:p>
          <a:p>
            <a:pPr marL="0" indent="0" defTabSz="457200" eaLnBrk="1" hangingPunct="1">
              <a:spcBef>
                <a:spcPct val="20000"/>
              </a:spcBef>
              <a:spcAft>
                <a:spcPts val="600"/>
              </a:spcAft>
              <a:buClr>
                <a:srgbClr val="DADADA"/>
              </a:buClr>
              <a:buSzPct val="70000"/>
              <a:defRPr/>
            </a:pPr>
            <a:r>
              <a:rPr lang="en-US" sz="24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Southern Kingdom of Judah was destroyed, and her people carried away into captivity by the Babylonians in 586 B.C.</a:t>
            </a:r>
          </a:p>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II Chronicles 36</a:t>
            </a: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
        <p:nvSpPr>
          <p:cNvPr id="2" name="Text Box 11">
            <a:extLst>
              <a:ext uri="{FF2B5EF4-FFF2-40B4-BE49-F238E27FC236}">
                <a16:creationId xmlns:a16="http://schemas.microsoft.com/office/drawing/2014/main" id="{E5FAC73F-0AFA-9BC4-C85C-4DD01D0C5D58}"/>
              </a:ext>
            </a:extLst>
          </p:cNvPr>
          <p:cNvSpPr txBox="1">
            <a:spLocks noChangeArrowheads="1"/>
          </p:cNvSpPr>
          <p:nvPr/>
        </p:nvSpPr>
        <p:spPr bwMode="auto">
          <a:xfrm>
            <a:off x="37632" y="1517305"/>
            <a:ext cx="4571980" cy="382338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defTabSz="457200" eaLnBrk="1" hangingPunct="1">
              <a:spcBef>
                <a:spcPct val="20000"/>
              </a:spcBef>
              <a:spcAft>
                <a:spcPts val="600"/>
              </a:spcAft>
              <a:buClr>
                <a:srgbClr val="DADADA"/>
              </a:buClr>
              <a:buSzPct val="70000"/>
              <a:defRPr/>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a:rPr>
              <a:t>God foretold all of this by Moses in Deuteronomy 28-30!</a:t>
            </a:r>
            <a:endParaRPr kumimoji="0" lang="en-US" sz="4800" b="1" i="0" u="none" strike="noStrike" kern="1200" normalizeH="0" baseline="0" noProof="0" dirty="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395244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additive="base">
                                        <p:cTn id="22"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arn(inVertical)">
                                      <p:cBhvr>
                                        <p:cTn id="2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112728"/>
            <a:ext cx="9144000" cy="5632311"/>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“See, I have set before you today life and prosperity, and death and adversity;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16. in that I command you today to love the LORD your God, to walk in His ways and to keep His commandments and His statutes and His judgments, that you may live and multiply, and that the LORD your God may bless you in the land where you are entering to possess it.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17. “But if your heart turns away and you will not obey, but are drawn away and worship other gods and serve them,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18. I declare to you today that you shall surely perish. You will not prolong your days in the land where you are crossing the Jordan to enter and possess it.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19. “I call heaven and earth to witness against you today, that I have set before you life and death, the blessing and the curse. So choose life in order that you may live, you and your descendants,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20. by loving the LORD your God, by obeying His voice, and by holding fast to Him; for this is your life and the length of your days, that you may live in the land which the LORD swore to your fathers, to Abraham, Isaac, and Jacob, to give them.”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Deuteronomy 30:15-20</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453283"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Thankful For God's Righteous Judgment</a:t>
            </a:r>
          </a:p>
        </p:txBody>
      </p:sp>
    </p:spTree>
    <p:extLst>
      <p:ext uri="{BB962C8B-B14F-4D97-AF65-F5344CB8AC3E}">
        <p14:creationId xmlns:p14="http://schemas.microsoft.com/office/powerpoint/2010/main" val="18316926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defTabSz="914400">
              <a:defRPr/>
            </a:pPr>
            <a:r>
              <a:rPr lang="en-US" u="sng" dirty="0">
                <a:solidFill>
                  <a:schemeClr val="tx1"/>
                </a:solidFill>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67046" y="1524000"/>
            <a:ext cx="4571980" cy="4648200"/>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defTabSz="457200" eaLnBrk="1" hangingPunct="1">
              <a:spcBef>
                <a:spcPct val="20000"/>
              </a:spcBef>
              <a:spcAft>
                <a:spcPts val="600"/>
              </a:spcAft>
              <a:buClr>
                <a:srgbClr val="DADADA"/>
              </a:buClr>
              <a:buSzPct val="70000"/>
              <a:defRPr/>
            </a:pPr>
            <a:r>
              <a:rPr lang="en-US" sz="40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There is still a Day of Judgment set for all people in an hour only He knows </a:t>
            </a:r>
          </a:p>
          <a:p>
            <a:pPr marL="0" lvl="0" indent="0" algn="ctr" defTabSz="457200" eaLnBrk="1" hangingPunct="1">
              <a:spcBef>
                <a:spcPct val="20000"/>
              </a:spcBef>
              <a:spcAft>
                <a:spcPts val="600"/>
              </a:spcAft>
              <a:buClr>
                <a:srgbClr val="DADADA"/>
              </a:buClr>
              <a:buSzPct val="70000"/>
              <a:defRPr/>
            </a:pPr>
            <a:r>
              <a:rPr lang="en-US" sz="40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Corinthians 5:10)</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301155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5580" r="15580"/>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838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p>
            <a:pPr defTabSz="914400">
              <a:defRPr/>
            </a:pPr>
            <a:r>
              <a:rPr lang="en-US" b="1" u="sng" spc="-300" dirty="0">
                <a:solidFill>
                  <a:schemeClr val="tx1"/>
                </a:solidFill>
                <a:latin typeface="+mj-lt"/>
                <a:cs typeface="Arial" panose="020B0604020202020204" pitchFamily="34" charset="0"/>
              </a:rPr>
              <a:t>Intro</a:t>
            </a:r>
            <a:endParaRPr lang="en-US" u="sng" dirty="0">
              <a:solidFill>
                <a:schemeClr val="tx1"/>
              </a:solidFill>
              <a:latin typeface="+mj-lt"/>
              <a:ea typeface="+mj-ea"/>
              <a:cs typeface="+mj-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590806" y="762000"/>
            <a:ext cx="4571980" cy="6053364"/>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2800" b="1" dirty="0">
                <a:solidFill>
                  <a:prstClr val="white"/>
                </a:solidFill>
                <a:effectLst>
                  <a:outerShdw blurRad="50800" dist="38100" dir="2700000" algn="tl" rotWithShape="0">
                    <a:srgbClr val="000000">
                      <a:alpha val="48000"/>
                    </a:srgbClr>
                  </a:outerShdw>
                </a:effectLst>
                <a:latin typeface="Tahoma"/>
              </a:rPr>
              <a:t>Christians should be thankful for God’s judgments for these reasons: </a:t>
            </a:r>
          </a:p>
          <a:p>
            <a:pPr marL="576263" lvl="1" indent="-4572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He is Righteous</a:t>
            </a:r>
          </a:p>
          <a:p>
            <a:pPr marL="576263" lvl="1" indent="-4572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His laws are clearly defined</a:t>
            </a:r>
          </a:p>
          <a:p>
            <a:pPr marL="576263" lvl="1" indent="-4572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The wicked will be punished</a:t>
            </a:r>
          </a:p>
          <a:p>
            <a:pPr marL="576263" lvl="1" indent="-457200" eaLnBrk="1" hangingPunct="1">
              <a:lnSpc>
                <a:spcPct val="120000"/>
              </a:lnSpc>
              <a:spcAft>
                <a:spcPts val="450"/>
              </a:spcAft>
              <a:buFont typeface="Wingdings" panose="05000000000000000000" pitchFamily="2" charset="2"/>
              <a:buChar char="ü"/>
              <a:defRPr/>
            </a:pPr>
            <a:r>
              <a:rPr lang="en-US" sz="2800" b="1" dirty="0">
                <a:solidFill>
                  <a:prstClr val="white"/>
                </a:solidFill>
                <a:effectLst>
                  <a:outerShdw blurRad="50800" dist="38100" dir="2700000" algn="tl" rotWithShape="0">
                    <a:srgbClr val="000000">
                      <a:alpha val="48000"/>
                    </a:srgbClr>
                  </a:outerShdw>
                </a:effectLst>
                <a:latin typeface="Tahoma"/>
              </a:rPr>
              <a:t>The faithful will find mercy &amp; compassion</a:t>
            </a:r>
            <a:endParaRPr kumimoji="0" lang="en-US" sz="2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571500" marR="0" lvl="1" indent="0" algn="l" defTabSz="914400" rtl="0" eaLnBrk="1" fontAlgn="base" latinLnBrk="0" hangingPunct="1">
              <a:lnSpc>
                <a:spcPct val="120000"/>
              </a:lnSpc>
              <a:spcBef>
                <a:spcPct val="0"/>
              </a:spcBef>
              <a:spcAft>
                <a:spcPts val="450"/>
              </a:spcAft>
              <a:buClrTx/>
              <a:buSzTx/>
              <a:buFontTx/>
              <a:buNone/>
              <a:tabLst/>
              <a:defRPr/>
            </a:pP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161352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BC63-6148-63F9-CC67-EB7487ECE63B}"/>
              </a:ext>
            </a:extLst>
          </p:cNvPr>
          <p:cNvSpPr>
            <a:spLocks noGrp="1"/>
          </p:cNvSpPr>
          <p:nvPr>
            <p:ph type="title"/>
          </p:nvPr>
        </p:nvSpPr>
        <p:spPr>
          <a:xfrm>
            <a:off x="0" y="11"/>
            <a:ext cx="3490722" cy="2438389"/>
          </a:xfrm>
        </p:spPr>
        <p:txBody>
          <a:bodyPr vert="horz" lIns="91440" tIns="45720" rIns="91440" bIns="45720" rtlCol="0" anchor="b">
            <a:normAutofit fontScale="90000"/>
          </a:bodyPr>
          <a:lstStyle/>
          <a:p>
            <a:pPr algn="l"/>
            <a:r>
              <a:rPr lang="en-US" dirty="0">
                <a:solidFill>
                  <a:schemeClr val="tx1"/>
                </a:solidFill>
              </a:rPr>
              <a:t>Thankful For God's Righteous Judgment</a:t>
            </a:r>
          </a:p>
        </p:txBody>
      </p:sp>
      <p:pic>
        <p:nvPicPr>
          <p:cNvPr id="15" name="Picture 14">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17" name="Picture 16">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1DA57D4C-FCC8-C1DA-F75B-1E256C27D298}"/>
              </a:ext>
            </a:extLst>
          </p:cNvPr>
          <p:cNvPicPr>
            <a:picLocks noChangeAspect="1"/>
          </p:cNvPicPr>
          <p:nvPr/>
        </p:nvPicPr>
        <p:blipFill rotWithShape="1">
          <a:blip r:embed="rId5">
            <a:extLst>
              <a:ext uri="{28A0092B-C50C-407E-A947-70E740481C1C}">
                <a14:useLocalDpi xmlns:a14="http://schemas.microsoft.com/office/drawing/2010/main" val="0"/>
              </a:ext>
            </a:extLst>
          </a:blip>
          <a:srcRect l="13454" r="19980" b="-1"/>
          <a:stretch/>
        </p:blipFill>
        <p:spPr>
          <a:xfrm>
            <a:off x="3490722" y="10"/>
            <a:ext cx="5653278" cy="6857990"/>
          </a:xfrm>
          <a:prstGeom prst="rect">
            <a:avLst/>
          </a:prstGeom>
        </p:spPr>
      </p:pic>
      <p:sp>
        <p:nvSpPr>
          <p:cNvPr id="5" name="AutoShape 2" descr="Gavel over the opened law book. Wooden gavel from the court over the ...">
            <a:extLst>
              <a:ext uri="{FF2B5EF4-FFF2-40B4-BE49-F238E27FC236}">
                <a16:creationId xmlns:a16="http://schemas.microsoft.com/office/drawing/2014/main" id="{0F8B5D51-C3EF-E1CE-C9B3-2D9740DDCB37}"/>
              </a:ext>
            </a:extLst>
          </p:cNvPr>
          <p:cNvSpPr>
            <a:spLocks noChangeAspect="1" noChangeArrowheads="1"/>
          </p:cNvSpPr>
          <p:nvPr/>
        </p:nvSpPr>
        <p:spPr bwMode="auto">
          <a:xfrm>
            <a:off x="28194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Gavel over the opened law book. Wooden gavel from the court over the ...">
            <a:extLst>
              <a:ext uri="{FF2B5EF4-FFF2-40B4-BE49-F238E27FC236}">
                <a16:creationId xmlns:a16="http://schemas.microsoft.com/office/drawing/2014/main" id="{E77F1278-7169-7B6E-9AFC-53F4C240641A}"/>
              </a:ext>
            </a:extLst>
          </p:cNvPr>
          <p:cNvSpPr>
            <a:spLocks noChangeAspect="1" noChangeArrowheads="1"/>
          </p:cNvSpPr>
          <p:nvPr/>
        </p:nvSpPr>
        <p:spPr bwMode="auto">
          <a:xfrm>
            <a:off x="4038600" y="32766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Gavel over the opened law book. Wooden gavel from the court over the ...">
            <a:extLst>
              <a:ext uri="{FF2B5EF4-FFF2-40B4-BE49-F238E27FC236}">
                <a16:creationId xmlns:a16="http://schemas.microsoft.com/office/drawing/2014/main" id="{0764C56A-C7DE-F671-EA2B-62263685C9C0}"/>
              </a:ext>
            </a:extLst>
          </p:cNvPr>
          <p:cNvSpPr>
            <a:spLocks noChangeAspect="1" noChangeArrowheads="1"/>
          </p:cNvSpPr>
          <p:nvPr/>
        </p:nvSpPr>
        <p:spPr bwMode="auto">
          <a:xfrm>
            <a:off x="3352800" y="32766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Gavel over the opened law book. Wooden gavel from the court over the ...">
            <a:extLst>
              <a:ext uri="{FF2B5EF4-FFF2-40B4-BE49-F238E27FC236}">
                <a16:creationId xmlns:a16="http://schemas.microsoft.com/office/drawing/2014/main" id="{470CF551-CA02-F6F2-1B75-8784E6063648}"/>
              </a:ext>
            </a:extLst>
          </p:cNvPr>
          <p:cNvSpPr>
            <a:spLocks noChangeAspect="1" noChangeArrowheads="1"/>
          </p:cNvSpPr>
          <p:nvPr/>
        </p:nvSpPr>
        <p:spPr bwMode="auto">
          <a:xfrm>
            <a:off x="4419600" y="1676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Gavel over the opened law book. Wooden gavel from the court over the ...">
            <a:extLst>
              <a:ext uri="{FF2B5EF4-FFF2-40B4-BE49-F238E27FC236}">
                <a16:creationId xmlns:a16="http://schemas.microsoft.com/office/drawing/2014/main" id="{01C55385-C86C-48AE-8717-2DF8927E5C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AC00CF9E-B55F-DD47-0A1B-32667F9E1598}"/>
              </a:ext>
            </a:extLst>
          </p:cNvPr>
          <p:cNvSpPr>
            <a:spLocks noGrp="1"/>
          </p:cNvSpPr>
          <p:nvPr>
            <p:ph type="ftr" sz="quarter" idx="11"/>
          </p:nvPr>
        </p:nvSpPr>
        <p:spPr>
          <a:xfrm>
            <a:off x="3490722" y="10"/>
            <a:ext cx="5004649" cy="365125"/>
          </a:xfrm>
        </p:spPr>
        <p:txBody>
          <a:bodyPr vert="horz" lIns="91440" tIns="45720" rIns="91440" bIns="45720" rtlCol="0" anchor="ctr">
            <a:normAutofit/>
          </a:bodyPr>
          <a:lstStyle/>
          <a:p>
            <a:pPr>
              <a:spcAft>
                <a:spcPts val="600"/>
              </a:spcAft>
            </a:pPr>
            <a:r>
              <a:rPr lang="en-US" kern="1200" dirty="0">
                <a:solidFill>
                  <a:schemeClr val="tx1">
                    <a:lumMod val="95000"/>
                  </a:schemeClr>
                </a:solidFill>
                <a:effectLst>
                  <a:outerShdw blurRad="50800" dist="38100" dir="2700000" algn="tl" rotWithShape="0">
                    <a:schemeClr val="bg1">
                      <a:alpha val="43000"/>
                    </a:schemeClr>
                  </a:outerShdw>
                </a:effectLst>
                <a:latin typeface="+mn-lt"/>
                <a:ea typeface="+mn-ea"/>
                <a:cs typeface="+mn-cs"/>
              </a:rPr>
              <a:t>Thankful For God's Righteous Judgment</a:t>
            </a:r>
          </a:p>
        </p:txBody>
      </p:sp>
      <p:sp>
        <p:nvSpPr>
          <p:cNvPr id="11" name="Text Box 11">
            <a:extLst>
              <a:ext uri="{FF2B5EF4-FFF2-40B4-BE49-F238E27FC236}">
                <a16:creationId xmlns:a16="http://schemas.microsoft.com/office/drawing/2014/main" id="{2D97591B-78AE-E83C-6079-01900B7AC2A7}"/>
              </a:ext>
            </a:extLst>
          </p:cNvPr>
          <p:cNvSpPr txBox="1">
            <a:spLocks noChangeArrowheads="1"/>
          </p:cNvSpPr>
          <p:nvPr/>
        </p:nvSpPr>
        <p:spPr bwMode="auto">
          <a:xfrm>
            <a:off x="-4934" y="2471057"/>
            <a:ext cx="3517899" cy="4386932"/>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lvl="0" indent="-342900"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God’s Judgment is Righteous </a:t>
            </a:r>
            <a:endParaRPr kumimoji="0" lang="en-US" sz="3600" b="1" i="0" u="none" strike="noStrike" kern="1200"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Tahoma"/>
            </a:endParaRPr>
          </a:p>
        </p:txBody>
      </p:sp>
      <p:sp>
        <p:nvSpPr>
          <p:cNvPr id="12" name="Text Box 11">
            <a:extLst>
              <a:ext uri="{FF2B5EF4-FFF2-40B4-BE49-F238E27FC236}">
                <a16:creationId xmlns:a16="http://schemas.microsoft.com/office/drawing/2014/main" id="{3E216D98-2483-1E26-7530-E3585288EA90}"/>
              </a:ext>
            </a:extLst>
          </p:cNvPr>
          <p:cNvSpPr txBox="1">
            <a:spLocks noChangeArrowheads="1"/>
          </p:cNvSpPr>
          <p:nvPr/>
        </p:nvSpPr>
        <p:spPr bwMode="auto">
          <a:xfrm>
            <a:off x="5250034" y="1066799"/>
            <a:ext cx="3893965" cy="4876801"/>
          </a:xfrm>
          <a:prstGeom prst="rect">
            <a:avLst/>
          </a:prstGeom>
        </p:spPr>
        <p:txBody>
          <a:bodyPr vert="horz" lIns="91440" tIns="45720" rIns="91440" bIns="45720" rtlCol="0" anchor="t">
            <a:normAutofit fontScale="70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defTabSz="457200" eaLnBrk="1" hangingPunct="1">
              <a:spcBef>
                <a:spcPct val="20000"/>
              </a:spcBef>
              <a:spcAft>
                <a:spcPts val="600"/>
              </a:spcAft>
              <a:buClr>
                <a:srgbClr val="DADADA"/>
              </a:buClr>
              <a:buSzPct val="70000"/>
              <a:defRPr/>
            </a:pPr>
            <a:r>
              <a:rPr lang="en-US" sz="3200" b="1" dirty="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latin typeface="Tahoma"/>
              </a:rPr>
              <a:t>II Timothy 4:7-8</a:t>
            </a:r>
          </a:p>
          <a:p>
            <a:pPr marL="511175" lvl="0" indent="-511175" defTabSz="457200" eaLnBrk="1" hangingPunct="1">
              <a:spcBef>
                <a:spcPct val="20000"/>
              </a:spcBef>
              <a:spcAft>
                <a:spcPts val="600"/>
              </a:spcAft>
              <a:buClr>
                <a:srgbClr val="DADADA"/>
              </a:buClr>
              <a:buSzPct val="70000"/>
              <a:defRPr/>
            </a:pPr>
            <a:r>
              <a:rPr lang="en-US" sz="3200" dirty="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latin typeface="Tahoma"/>
              </a:rPr>
              <a:t>7.  I have fought the good fight, I have finished the course, I have kept the faith; </a:t>
            </a:r>
          </a:p>
          <a:p>
            <a:pPr marL="511175" lvl="0" indent="-511175" defTabSz="457200" eaLnBrk="1" hangingPunct="1">
              <a:spcBef>
                <a:spcPct val="20000"/>
              </a:spcBef>
              <a:spcAft>
                <a:spcPts val="600"/>
              </a:spcAft>
              <a:buClr>
                <a:srgbClr val="DADADA"/>
              </a:buClr>
              <a:buSzPct val="70000"/>
              <a:defRPr/>
            </a:pPr>
            <a:r>
              <a:rPr lang="en-US" sz="3200" dirty="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latin typeface="Tahoma"/>
              </a:rPr>
              <a:t>8.  in the future there is laid up for me the crown of righteousness, which the Lord, the righteous Judge, will award to me on that day; and not only to me, but also to all who have loved His appearing. </a:t>
            </a:r>
            <a:endParaRPr kumimoji="0" lang="en-US" sz="3200" strike="noStrike" kern="1200" cap="none" spc="0" normalizeH="0" baseline="0" noProof="0" dirty="0">
              <a:ln>
                <a:solidFill>
                  <a:prstClr val="black">
                    <a:lumMod val="75000"/>
                    <a:lumOff val="25000"/>
                    <a:alpha val="10000"/>
                  </a:prstClr>
                </a:solidFill>
              </a:ln>
              <a:solidFill>
                <a:schemeClr val="bg1"/>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140494176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7534" r="17534"/>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1219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u="sng" dirty="0">
                <a:solidFill>
                  <a:schemeClr val="tx1"/>
                </a:solidFill>
                <a:latin typeface="+mj-lt"/>
                <a:ea typeface="+mj-ea"/>
                <a:cs typeface="+mj-cs"/>
              </a:rPr>
              <a:t>Thankful For God's Righteous Judgment</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609612" y="1828800"/>
            <a:ext cx="4534388" cy="440372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Let us give thanks for God’s righteous judgment for we can confidently say He knows who the faithful are and who the faithless are!</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19828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BC63-6148-63F9-CC67-EB7487ECE63B}"/>
              </a:ext>
            </a:extLst>
          </p:cNvPr>
          <p:cNvSpPr>
            <a:spLocks noGrp="1"/>
          </p:cNvSpPr>
          <p:nvPr>
            <p:ph type="title"/>
          </p:nvPr>
        </p:nvSpPr>
        <p:spPr>
          <a:xfrm>
            <a:off x="0" y="11"/>
            <a:ext cx="3490722" cy="2438389"/>
          </a:xfrm>
        </p:spPr>
        <p:txBody>
          <a:bodyPr vert="horz" lIns="91440" tIns="45720" rIns="91440" bIns="45720" rtlCol="0" anchor="b">
            <a:normAutofit fontScale="90000"/>
          </a:bodyPr>
          <a:lstStyle/>
          <a:p>
            <a:pPr algn="l"/>
            <a:r>
              <a:rPr lang="en-US" dirty="0">
                <a:solidFill>
                  <a:schemeClr val="tx1"/>
                </a:solidFill>
              </a:rPr>
              <a:t>Thankful For God's Righteous Judgment</a:t>
            </a:r>
          </a:p>
        </p:txBody>
      </p:sp>
      <p:pic>
        <p:nvPicPr>
          <p:cNvPr id="15" name="Picture 14">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17" name="Picture 16">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1DA57D4C-FCC8-C1DA-F75B-1E256C27D298}"/>
              </a:ext>
            </a:extLst>
          </p:cNvPr>
          <p:cNvPicPr>
            <a:picLocks noChangeAspect="1"/>
          </p:cNvPicPr>
          <p:nvPr/>
        </p:nvPicPr>
        <p:blipFill rotWithShape="1">
          <a:blip r:embed="rId5">
            <a:extLst>
              <a:ext uri="{28A0092B-C50C-407E-A947-70E740481C1C}">
                <a14:useLocalDpi xmlns:a14="http://schemas.microsoft.com/office/drawing/2010/main" val="0"/>
              </a:ext>
            </a:extLst>
          </a:blip>
          <a:srcRect l="13454" r="19980" b="-1"/>
          <a:stretch/>
        </p:blipFill>
        <p:spPr>
          <a:xfrm>
            <a:off x="3490722" y="10"/>
            <a:ext cx="5653278" cy="6857990"/>
          </a:xfrm>
          <a:prstGeom prst="rect">
            <a:avLst/>
          </a:prstGeom>
        </p:spPr>
      </p:pic>
      <p:sp>
        <p:nvSpPr>
          <p:cNvPr id="5" name="AutoShape 2" descr="Gavel over the opened law book. Wooden gavel from the court over the ...">
            <a:extLst>
              <a:ext uri="{FF2B5EF4-FFF2-40B4-BE49-F238E27FC236}">
                <a16:creationId xmlns:a16="http://schemas.microsoft.com/office/drawing/2014/main" id="{0F8B5D51-C3EF-E1CE-C9B3-2D9740DDCB37}"/>
              </a:ext>
            </a:extLst>
          </p:cNvPr>
          <p:cNvSpPr>
            <a:spLocks noChangeAspect="1" noChangeArrowheads="1"/>
          </p:cNvSpPr>
          <p:nvPr/>
        </p:nvSpPr>
        <p:spPr bwMode="auto">
          <a:xfrm>
            <a:off x="28194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6" name="AutoShape 4" descr="Gavel over the opened law book. Wooden gavel from the court over the ...">
            <a:extLst>
              <a:ext uri="{FF2B5EF4-FFF2-40B4-BE49-F238E27FC236}">
                <a16:creationId xmlns:a16="http://schemas.microsoft.com/office/drawing/2014/main" id="{E77F1278-7169-7B6E-9AFC-53F4C240641A}"/>
              </a:ext>
            </a:extLst>
          </p:cNvPr>
          <p:cNvSpPr>
            <a:spLocks noChangeAspect="1" noChangeArrowheads="1"/>
          </p:cNvSpPr>
          <p:nvPr/>
        </p:nvSpPr>
        <p:spPr bwMode="auto">
          <a:xfrm>
            <a:off x="4038600" y="32766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7" name="AutoShape 6" descr="Gavel over the opened law book. Wooden gavel from the court over the ...">
            <a:extLst>
              <a:ext uri="{FF2B5EF4-FFF2-40B4-BE49-F238E27FC236}">
                <a16:creationId xmlns:a16="http://schemas.microsoft.com/office/drawing/2014/main" id="{0764C56A-C7DE-F671-EA2B-62263685C9C0}"/>
              </a:ext>
            </a:extLst>
          </p:cNvPr>
          <p:cNvSpPr>
            <a:spLocks noChangeAspect="1" noChangeArrowheads="1"/>
          </p:cNvSpPr>
          <p:nvPr/>
        </p:nvSpPr>
        <p:spPr bwMode="auto">
          <a:xfrm>
            <a:off x="3352800" y="32766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 name="AutoShape 8" descr="Gavel over the opened law book. Wooden gavel from the court over the ...">
            <a:extLst>
              <a:ext uri="{FF2B5EF4-FFF2-40B4-BE49-F238E27FC236}">
                <a16:creationId xmlns:a16="http://schemas.microsoft.com/office/drawing/2014/main" id="{470CF551-CA02-F6F2-1B75-8784E6063648}"/>
              </a:ext>
            </a:extLst>
          </p:cNvPr>
          <p:cNvSpPr>
            <a:spLocks noChangeAspect="1" noChangeArrowheads="1"/>
          </p:cNvSpPr>
          <p:nvPr/>
        </p:nvSpPr>
        <p:spPr bwMode="auto">
          <a:xfrm>
            <a:off x="4419600" y="1676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9" name="AutoShape 10" descr="Gavel over the opened law book. Wooden gavel from the court over the ...">
            <a:extLst>
              <a:ext uri="{FF2B5EF4-FFF2-40B4-BE49-F238E27FC236}">
                <a16:creationId xmlns:a16="http://schemas.microsoft.com/office/drawing/2014/main" id="{01C55385-C86C-48AE-8717-2DF8927E5C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4" name="Footer Placeholder 3">
            <a:extLst>
              <a:ext uri="{FF2B5EF4-FFF2-40B4-BE49-F238E27FC236}">
                <a16:creationId xmlns:a16="http://schemas.microsoft.com/office/drawing/2014/main" id="{AC00CF9E-B55F-DD47-0A1B-32667F9E1598}"/>
              </a:ext>
            </a:extLst>
          </p:cNvPr>
          <p:cNvSpPr>
            <a:spLocks noGrp="1"/>
          </p:cNvSpPr>
          <p:nvPr>
            <p:ph type="ftr" sz="quarter" idx="11"/>
          </p:nvPr>
        </p:nvSpPr>
        <p:spPr>
          <a:xfrm>
            <a:off x="3490722" y="10"/>
            <a:ext cx="5004649"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Arial" charset="0"/>
              </a:rPr>
              <a:t>Thankful For God's Righteous Judgment</a:t>
            </a:r>
          </a:p>
        </p:txBody>
      </p:sp>
      <p:sp>
        <p:nvSpPr>
          <p:cNvPr id="11" name="Text Box 11">
            <a:extLst>
              <a:ext uri="{FF2B5EF4-FFF2-40B4-BE49-F238E27FC236}">
                <a16:creationId xmlns:a16="http://schemas.microsoft.com/office/drawing/2014/main" id="{2D97591B-78AE-E83C-6079-01900B7AC2A7}"/>
              </a:ext>
            </a:extLst>
          </p:cNvPr>
          <p:cNvSpPr txBox="1">
            <a:spLocks noChangeArrowheads="1"/>
          </p:cNvSpPr>
          <p:nvPr/>
        </p:nvSpPr>
        <p:spPr bwMode="auto">
          <a:xfrm>
            <a:off x="-4934" y="2471057"/>
            <a:ext cx="3517899" cy="4386932"/>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2900" marR="0" lvl="0" indent="-342900"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God’s Judgment is Righteous</a:t>
            </a:r>
          </a:p>
          <a:p>
            <a:pPr marL="342900" lvl="0" indent="-342900"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b="1"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latin typeface="Tahoma"/>
              </a:rPr>
              <a:t>God’s Laws are Clearly Defined </a:t>
            </a:r>
            <a:endParaRPr kumimoji="0" lang="en-US" sz="3600" b="1" i="0" u="none" strike="noStrike" kern="1200"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Tahoma"/>
            </a:endParaRPr>
          </a:p>
        </p:txBody>
      </p:sp>
      <p:sp>
        <p:nvSpPr>
          <p:cNvPr id="12" name="Text Box 11">
            <a:extLst>
              <a:ext uri="{FF2B5EF4-FFF2-40B4-BE49-F238E27FC236}">
                <a16:creationId xmlns:a16="http://schemas.microsoft.com/office/drawing/2014/main" id="{3E216D98-2483-1E26-7530-E3585288EA90}"/>
              </a:ext>
            </a:extLst>
          </p:cNvPr>
          <p:cNvSpPr txBox="1">
            <a:spLocks noChangeArrowheads="1"/>
          </p:cNvSpPr>
          <p:nvPr/>
        </p:nvSpPr>
        <p:spPr bwMode="auto">
          <a:xfrm>
            <a:off x="5603858" y="1066799"/>
            <a:ext cx="3540141" cy="4876801"/>
          </a:xfrm>
          <a:prstGeom prst="rect">
            <a:avLst/>
          </a:prstGeom>
        </p:spPr>
        <p:txBody>
          <a:bodyPr vert="horz" lIns="91440" tIns="45720" rIns="91440" bIns="45720" rtlCol="0" anchor="t">
            <a:normAutofit lnSpcReduction="1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457200" rtl="0" eaLnBrk="1" fontAlgn="base" latinLnBrk="0" hangingPunct="1">
              <a:lnSpc>
                <a:spcPct val="100000"/>
              </a:lnSpc>
              <a:spcBef>
                <a:spcPct val="20000"/>
              </a:spcBef>
              <a:spcAft>
                <a:spcPts val="600"/>
              </a:spcAft>
              <a:buClr>
                <a:srgbClr val="DADADA"/>
              </a:buClr>
              <a:buSzPct val="70000"/>
              <a:buFontTx/>
              <a:buNone/>
              <a:tabLst/>
              <a:defRPr/>
            </a:pPr>
            <a:r>
              <a:rPr kumimoji="0" lang="en-US" sz="3200" b="1"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rPr>
              <a:t>John 12:48</a:t>
            </a:r>
          </a:p>
          <a:p>
            <a:pPr marL="0" lvl="0" indent="0" algn="ctr" defTabSz="457200" eaLnBrk="1" hangingPunct="1">
              <a:spcBef>
                <a:spcPct val="20000"/>
              </a:spcBef>
              <a:spcAft>
                <a:spcPts val="600"/>
              </a:spcAft>
              <a:buClr>
                <a:srgbClr val="DADADA"/>
              </a:buClr>
              <a:buSzPct val="70000"/>
              <a:defRPr/>
            </a:pPr>
            <a:r>
              <a:rPr lang="en-US" sz="320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latin typeface="Tahoma"/>
              </a:rPr>
              <a:t>He who rejects Me and does not receive My sayings, has one who judges him; the word I spoke is what will judge him at the last day. </a:t>
            </a:r>
            <a:endParaRPr kumimoji="0" lang="en-US" sz="3200" b="0" i="0" u="none" strike="noStrike" kern="1200" cap="none" spc="0" normalizeH="0" baseline="0" noProof="0" dirty="0">
              <a:ln>
                <a:solidFill>
                  <a:prstClr val="black">
                    <a:lumMod val="75000"/>
                    <a:lumOff val="25000"/>
                    <a:alpha val="10000"/>
                  </a:prstClr>
                </a:solidFill>
              </a:ln>
              <a:solidFill>
                <a:prstClr val="black"/>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8202773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7534" r="17534"/>
          <a:stretch/>
        </p:blipFill>
        <p:spPr>
          <a:xfrm>
            <a:off x="-4934"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609612" y="1"/>
            <a:ext cx="4534368" cy="1219199"/>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defTabSz="914400">
              <a:defRPr/>
            </a:pPr>
            <a:r>
              <a:rPr lang="en-US" u="sng" dirty="0">
                <a:solidFill>
                  <a:schemeClr val="tx1"/>
                </a:solidFill>
                <a:latin typeface="+mj-lt"/>
                <a:ea typeface="+mj-ea"/>
                <a:cs typeface="+mj-cs"/>
              </a:rPr>
              <a:t>God’s Laws are Clearly Defined </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0" y="6450239"/>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Thankful For God's Righteous Judgment</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2" name="Text Box 11">
            <a:extLst>
              <a:ext uri="{FF2B5EF4-FFF2-40B4-BE49-F238E27FC236}">
                <a16:creationId xmlns:a16="http://schemas.microsoft.com/office/drawing/2014/main" id="{8F939129-16FB-4B8C-DF63-AD7267F00CFD}"/>
              </a:ext>
            </a:extLst>
          </p:cNvPr>
          <p:cNvSpPr txBox="1">
            <a:spLocks noChangeArrowheads="1"/>
          </p:cNvSpPr>
          <p:nvPr/>
        </p:nvSpPr>
        <p:spPr bwMode="auto">
          <a:xfrm>
            <a:off x="4620498" y="2057400"/>
            <a:ext cx="4534388" cy="3717923"/>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119063" lvl="1" indent="0" algn="ctr" eaLnBrk="1" hangingPunct="1">
              <a:lnSpc>
                <a:spcPct val="120000"/>
              </a:lnSpc>
              <a:spcAft>
                <a:spcPts val="450"/>
              </a:spcAft>
              <a:defRPr/>
            </a:pPr>
            <a:r>
              <a:rPr lang="en-US" sz="3200" b="1" dirty="0">
                <a:solidFill>
                  <a:prstClr val="white"/>
                </a:solidFill>
                <a:effectLst>
                  <a:outerShdw blurRad="50800" dist="38100" dir="2700000" algn="tl" rotWithShape="0">
                    <a:srgbClr val="000000">
                      <a:alpha val="48000"/>
                    </a:srgbClr>
                  </a:outerShdw>
                </a:effectLst>
                <a:latin typeface="Tahoma"/>
              </a:rPr>
              <a:t>There are no secret rules with God – All men will be judged according to the standard of Christ! (Romans 2:16)</a:t>
            </a:r>
            <a:endParaRPr kumimoji="0" lang="en-US" sz="32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568001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8704</TotalTime>
  <Words>2473</Words>
  <Application>Microsoft Office PowerPoint</Application>
  <PresentationFormat>On-screen Show (4:3)</PresentationFormat>
  <Paragraphs>202</Paragraphs>
  <Slides>17</Slides>
  <Notes>16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Ameretto</vt:lpstr>
      <vt:lpstr>Arial</vt:lpstr>
      <vt:lpstr>Calibri</vt:lpstr>
      <vt:lpstr>Tahoma</vt:lpstr>
      <vt:lpstr>Times New Roman</vt:lpstr>
      <vt:lpstr>Wingdings</vt:lpstr>
      <vt:lpstr>Wingdings 2</vt:lpstr>
      <vt:lpstr>5_eye</vt:lpstr>
      <vt:lpstr>vees</vt:lpstr>
      <vt:lpstr>Damask</vt:lpstr>
      <vt:lpstr>Slate</vt:lpstr>
      <vt:lpstr>Theme1</vt:lpstr>
      <vt:lpstr>1_Slate</vt:lpstr>
      <vt:lpstr>Thankful For God's Righteous Judgment</vt:lpstr>
      <vt:lpstr>Intro</vt:lpstr>
      <vt:lpstr>Intro</vt:lpstr>
      <vt:lpstr>Intro</vt:lpstr>
      <vt:lpstr>Intro</vt:lpstr>
      <vt:lpstr>Thankful For God's Righteous Judgment</vt:lpstr>
      <vt:lpstr>Thankful For God's Righteous Judgment</vt:lpstr>
      <vt:lpstr>Thankful For God's Righteous Judgment</vt:lpstr>
      <vt:lpstr>God’s Laws are Clearly Defined </vt:lpstr>
      <vt:lpstr>Thankful For God's Righteous Judgment</vt:lpstr>
      <vt:lpstr>The Wicked Will Be Punished</vt:lpstr>
      <vt:lpstr>Thankful For God's Righteous Judgment</vt:lpstr>
      <vt:lpstr>The Faithful Receive Mercy</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Thankful For God's Righteous Judgment</dc:title>
  <dc:subject>03/05/2023</dc:subject>
  <dc:creator>DarkWolf</dc:creator>
  <cp:lastModifiedBy>Nathan Morrison</cp:lastModifiedBy>
  <cp:revision>11</cp:revision>
  <dcterms:created xsi:type="dcterms:W3CDTF">2005-06-04T23:49:02Z</dcterms:created>
  <dcterms:modified xsi:type="dcterms:W3CDTF">2023-03-04T00:22:00Z</dcterms:modified>
</cp:coreProperties>
</file>