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55" r:id="rId2"/>
    <p:sldMasterId id="2147483773" r:id="rId3"/>
    <p:sldMasterId id="2147483792" r:id="rId4"/>
    <p:sldMasterId id="2147483804" r:id="rId5"/>
  </p:sldMasterIdLst>
  <p:notesMasterIdLst>
    <p:notesMasterId r:id="rId26"/>
  </p:notesMasterIdLst>
  <p:handoutMasterIdLst>
    <p:handoutMasterId r:id="rId27"/>
  </p:handoutMasterIdLst>
  <p:sldIdLst>
    <p:sldId id="521" r:id="rId6"/>
    <p:sldId id="1055" r:id="rId7"/>
    <p:sldId id="420" r:id="rId8"/>
    <p:sldId id="1056" r:id="rId9"/>
    <p:sldId id="1059" r:id="rId10"/>
    <p:sldId id="1066" r:id="rId11"/>
    <p:sldId id="1067" r:id="rId12"/>
    <p:sldId id="1071" r:id="rId13"/>
    <p:sldId id="1072" r:id="rId14"/>
    <p:sldId id="1073" r:id="rId15"/>
    <p:sldId id="1077" r:id="rId16"/>
    <p:sldId id="1078" r:id="rId17"/>
    <p:sldId id="1079" r:id="rId18"/>
    <p:sldId id="1080" r:id="rId19"/>
    <p:sldId id="1081" r:id="rId20"/>
    <p:sldId id="1082" r:id="rId21"/>
    <p:sldId id="562" r:id="rId22"/>
    <p:sldId id="1085" r:id="rId23"/>
    <p:sldId id="1088" r:id="rId24"/>
    <p:sldId id="49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88" d="100"/>
          <a:sy n="88" d="100"/>
        </p:scale>
        <p:origin x="11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for Sunday March 12, 2023</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Hymn: “Joyful, Joyful, We Adore Thee” (1907) by Henry Jackson VanDyke (1852-1933)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20</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27561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6C2432-7625-4D60-A795-B491AE24B3B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Sources:</a:t>
            </a:r>
          </a:p>
          <a:p>
            <a:pPr eaLnBrk="1" hangingPunct="1"/>
            <a:r>
              <a:rPr lang="en-US" dirty="0"/>
              <a:t>https://hymnstudiesblog.wordpress.com/2008/09/04/quotjoyful-joyful-we-adore-theequot/ (Wayne S. Walker)</a:t>
            </a:r>
          </a:p>
          <a:p>
            <a:pPr eaLnBrk="1" hangingPunct="1"/>
            <a:r>
              <a:rPr lang="en-US" dirty="0"/>
              <a:t>http://en.wikipedia.org/wiki/Henry_van_Dyke</a:t>
            </a:r>
          </a:p>
          <a:p>
            <a:pPr eaLnBrk="1" hangingPunct="1"/>
            <a:r>
              <a:rPr lang="en-US" i="1" u="sng" dirty="0"/>
              <a:t>Then Sings My Soul</a:t>
            </a:r>
            <a:r>
              <a:rPr lang="en-US" dirty="0"/>
              <a:t>, p. 265, by Robert J Morgan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1040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9396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436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0760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2475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91590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Joyful, Joyful!</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509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10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9268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236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2100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Joyful, Joyful!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9459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Joyful, Joyful!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0173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Joyful, Joyful!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3612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Joyful, Joyful!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4168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Joyful, Joyful!</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8262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Joyful, Joyful!</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603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Joyful, Joyful!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3532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Joyful, Joyful!</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Joyful, Joyful!</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102442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Joyful, Joyful!</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368023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Joyful, Joyful!</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1541835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Joyful, Joyful!</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1625000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Joyful, Joyful!</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59044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Joyful, Joyful!</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Joyful, Joyful!</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Joyful, Joyful!</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272202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Joyful, Joyful!</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3556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Joyful, Joyful!</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4236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Joyful, Joyful!</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632329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Joyful, Joyful!</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215527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Joyful, Joyful!</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181472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Joyful, Joyful!</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26752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Joyful, Joyful!</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071592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Joyful, Joyful!</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941190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Joyful, Joyful!</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Joyful, Joyful!</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0520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Joyful, Joyful!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20186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Joyful, Joyful!</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938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8781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86857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Joyful, Joyful!</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0537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Joyful, Joyful!</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3675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Joyful, Joyful!</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922030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62931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29241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59539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5215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755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8604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Joyful, Joyful!</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4923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Joyful, Joyful!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76679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Joyful, Joyful!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75859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Joyful, Joyful!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54304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Joyful, Joyful!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14695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Joyful, Joyful!</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49695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Joyful, Joyful!</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218702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Joyful, Joyful!</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2730456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Joyful, Joyful!</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1162239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Joyful, Joyful!</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129999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Joyful, Joyful!</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337039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Joyful, Joyful!</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261592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Joyful, Joyful!</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4873225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Joyful, Joyful!</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837987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Joyful, Joyful!</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10608965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Joyful, Joyful!</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3028003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Joyful, Joyful!</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498001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Joyful, Joyful!</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3798079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Thankful For God's Righteous Judgment</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1048503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82418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1651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897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Joyful, Joyful!</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184797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67913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29049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826734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12586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2170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4628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35347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0656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354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Joyful, Joyful!</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8853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3.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Joyful, Joyful!</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221821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Joyful, Joyful!</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Joyful, Joyful!</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03914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Joyful, Joyful!</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extLst>
      <p:ext uri="{BB962C8B-B14F-4D97-AF65-F5344CB8AC3E}">
        <p14:creationId xmlns:p14="http://schemas.microsoft.com/office/powerpoint/2010/main" val="23234168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Thankful For God's Righteous Judgment</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084193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33036" y="1913001"/>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r="3" b="18598"/>
          <a:stretch/>
        </p:blipFill>
        <p:spPr>
          <a:xfrm>
            <a:off x="317502" y="402166"/>
            <a:ext cx="3699714"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96"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4017216" y="1241266"/>
            <a:ext cx="4593383" cy="3153753"/>
          </a:xfrm>
        </p:spPr>
        <p:txBody>
          <a:bodyPr>
            <a:normAutofit fontScale="90000"/>
          </a:bodyPr>
          <a:lstStyle/>
          <a:p>
            <a:pPr algn="ctr">
              <a:lnSpc>
                <a:spcPct val="90000"/>
              </a:lnSpc>
            </a:pPr>
            <a:r>
              <a:rPr lang="en-US" altLang="en-US" sz="5300" b="1" u="sng" dirty="0">
                <a:latin typeface="Arial" panose="020B0604020202020204" pitchFamily="34" charset="0"/>
                <a:cs typeface="Arial" panose="020B0604020202020204" pitchFamily="34" charset="0"/>
              </a:rPr>
              <a:t>Joyful, Joyful!</a:t>
            </a:r>
            <a:br>
              <a:rPr lang="en-US" altLang="en-US" sz="5300" b="1" u="sng" dirty="0">
                <a:latin typeface="Arial" panose="020B0604020202020204" pitchFamily="34" charset="0"/>
                <a:cs typeface="Arial" panose="020B0604020202020204" pitchFamily="34" charset="0"/>
              </a:rPr>
            </a:br>
            <a:br>
              <a:rPr lang="en-US" altLang="en-US" sz="4400" b="1" u="sng" dirty="0">
                <a:latin typeface="Arial" panose="020B0604020202020204" pitchFamily="34" charset="0"/>
                <a:cs typeface="Arial" panose="020B0604020202020204" pitchFamily="34" charset="0"/>
              </a:rPr>
            </a:br>
            <a:br>
              <a:rPr lang="en-US" altLang="en-US" sz="4400" b="1" u="sng"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Text:</a:t>
            </a:r>
            <a:r>
              <a:rPr lang="en-US" altLang="en-US" sz="4400" b="1" dirty="0">
                <a:latin typeface="Arial" panose="020B0604020202020204" pitchFamily="34" charset="0"/>
                <a:cs typeface="Arial" panose="020B0604020202020204" pitchFamily="34" charset="0"/>
              </a:rPr>
              <a:t> </a:t>
            </a:r>
            <a:br>
              <a:rPr lang="en-US" altLang="en-US" sz="4400" b="1" dirty="0">
                <a:latin typeface="Arial" panose="020B0604020202020204" pitchFamily="34" charset="0"/>
                <a:cs typeface="Arial" panose="020B0604020202020204" pitchFamily="34" charset="0"/>
              </a:rPr>
            </a:br>
            <a:r>
              <a:rPr lang="en-US" altLang="en-US" sz="4900" b="1" dirty="0">
                <a:latin typeface="Arial" panose="020B0604020202020204" pitchFamily="34" charset="0"/>
                <a:cs typeface="Arial" panose="020B0604020202020204" pitchFamily="34" charset="0"/>
              </a:rPr>
              <a:t>Jude 24-25</a:t>
            </a:r>
            <a:endParaRPr lang="en-US" sz="4400" dirty="0"/>
          </a:p>
        </p:txBody>
      </p:sp>
      <p:sp>
        <p:nvSpPr>
          <p:cNvPr id="98" name="Rectangle 97">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23">
            <a:extLst>
              <a:ext uri="{FF2B5EF4-FFF2-40B4-BE49-F238E27FC236}">
                <a16:creationId xmlns:a16="http://schemas.microsoft.com/office/drawing/2014/main" id="{4ED97C70-FD3B-4E86-B097-9CE15521EC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1" name="Freeform 11">
            <a:extLst>
              <a:ext uri="{FF2B5EF4-FFF2-40B4-BE49-F238E27FC236}">
                <a16:creationId xmlns:a16="http://schemas.microsoft.com/office/drawing/2014/main" id="{01C1ABBF-1FEC-4A49-A551-F27CD44B5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8" name="Freeform 13">
            <a:extLst>
              <a:ext uri="{FF2B5EF4-FFF2-40B4-BE49-F238E27FC236}">
                <a16:creationId xmlns:a16="http://schemas.microsoft.com/office/drawing/2014/main" id="{1CA91522-208A-4484-BA4E-719881FA2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5">
            <a:extLst>
              <a:ext uri="{FF2B5EF4-FFF2-40B4-BE49-F238E27FC236}">
                <a16:creationId xmlns:a16="http://schemas.microsoft.com/office/drawing/2014/main" id="{2E6EF473-1243-402E-9B74-D2E9354B2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14">
            <a:extLst>
              <a:ext uri="{FF2B5EF4-FFF2-40B4-BE49-F238E27FC236}">
                <a16:creationId xmlns:a16="http://schemas.microsoft.com/office/drawing/2014/main" id="{D9A018C6-6DFA-4D3D-9FE6-3FA39DED7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4" name="5-Point Star 24">
            <a:extLst>
              <a:ext uri="{FF2B5EF4-FFF2-40B4-BE49-F238E27FC236}">
                <a16:creationId xmlns:a16="http://schemas.microsoft.com/office/drawing/2014/main" id="{BF298784-0DFC-4546-A452-BC3FC830D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FD309981-B754-4168-8C9E-894CC416E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8" name="Rectangle 37">
            <a:extLst>
              <a:ext uri="{FF2B5EF4-FFF2-40B4-BE49-F238E27FC236}">
                <a16:creationId xmlns:a16="http://schemas.microsoft.com/office/drawing/2014/main" id="{947C74A5-2625-4DB6-A341-19E8A9A03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9141714"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5"/>
            <a:ext cx="9141713" cy="476346"/>
          </a:xfrm>
        </p:spPr>
        <p:txBody>
          <a:bodyPr vert="horz" lIns="91440" tIns="45720" rIns="91440" bIns="45720" rtlCol="0" anchor="b">
            <a:noAutofit/>
          </a:bodyPr>
          <a:lstStyle/>
          <a:p>
            <a:pPr algn="ctr"/>
            <a:r>
              <a:rPr lang="en-US" sz="2000" b="1" dirty="0">
                <a:solidFill>
                  <a:schemeClr val="bg1"/>
                </a:solidFill>
              </a:rPr>
              <a:t>God Created and Upholds All Things</a:t>
            </a:r>
            <a:endParaRPr lang="en-US" sz="4800" dirty="0">
              <a:solidFill>
                <a:schemeClr val="bg1"/>
              </a:solidFill>
            </a:endParaRPr>
          </a:p>
        </p:txBody>
      </p:sp>
      <p:sp>
        <p:nvSpPr>
          <p:cNvPr id="40" name="5-Point Star 31">
            <a:extLst>
              <a:ext uri="{FF2B5EF4-FFF2-40B4-BE49-F238E27FC236}">
                <a16:creationId xmlns:a16="http://schemas.microsoft.com/office/drawing/2014/main" id="{08C514A6-ADA6-4AC3-8859-56236B3EC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556" y="6388943"/>
            <a:ext cx="279786"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3FFA61B5-780E-4549-BF7F-1F72E4BC7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215" y="457201"/>
            <a:ext cx="8446312"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erson standing on a mountain&#10;&#10;Description automatically generated with low confidence">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3431" r="1" b="23433"/>
          <a:stretch/>
        </p:blipFill>
        <p:spPr>
          <a:xfrm>
            <a:off x="518660" y="691546"/>
            <a:ext cx="8104342" cy="2874505"/>
          </a:xfrm>
          <a:prstGeom prst="rect">
            <a:avLst/>
          </a:prstGeom>
        </p:spPr>
      </p:pic>
      <p:cxnSp>
        <p:nvCxnSpPr>
          <p:cNvPr id="44" name="Straight Connector 43">
            <a:extLst>
              <a:ext uri="{FF2B5EF4-FFF2-40B4-BE49-F238E27FC236}">
                <a16:creationId xmlns:a16="http://schemas.microsoft.com/office/drawing/2014/main" id="{DAB99939-53EC-4B1E-9DD0-AF9F0BFE19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0" y="4491323"/>
            <a:ext cx="9150814"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prstClr val="black">
                    <a:lumMod val="75000"/>
                    <a:lumOff val="25000"/>
                  </a:prstClr>
                </a:solidFill>
                <a:effectLst/>
                <a:uLnTx/>
                <a:uFillTx/>
                <a:latin typeface="Tahoma"/>
                <a:ea typeface="+mn-ea"/>
                <a:cs typeface="+mn-cs"/>
              </a:rPr>
              <a:t>Joyful, Joyful!</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702964"/>
            <a:ext cx="91548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black"/>
                </a:solidFill>
                <a:latin typeface="Tahoma" pitchFamily="34" charset="0"/>
                <a:cs typeface="Times New Roman" pitchFamily="18" charset="0"/>
              </a:rPr>
              <a:t>God created, and the works of His mighty hand shout His praises!</a:t>
            </a:r>
            <a:endPar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31775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5" name="Rectangle 14">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Content Placeholder 5" descr="A person standing on a mountain&#10;&#10;Description automatically generated with low confidence">
            <a:extLst>
              <a:ext uri="{FF2B5EF4-FFF2-40B4-BE49-F238E27FC236}">
                <a16:creationId xmlns:a16="http://schemas.microsoft.com/office/drawing/2014/main" id="{4E55DC2E-14C2-43D4-C470-395EC6DD12F3}"/>
              </a:ext>
            </a:extLst>
          </p:cNvPr>
          <p:cNvPicPr>
            <a:picLocks noChangeAspect="1"/>
          </p:cNvPicPr>
          <p:nvPr/>
        </p:nvPicPr>
        <p:blipFill rotWithShape="1">
          <a:blip r:embed="rId4">
            <a:alphaModFix amt="43000"/>
            <a:extLst>
              <a:ext uri="{28A0092B-C50C-407E-A947-70E740481C1C}">
                <a14:useLocalDpi xmlns:a14="http://schemas.microsoft.com/office/drawing/2010/main" val="0"/>
              </a:ext>
            </a:extLst>
          </a:blip>
          <a:srcRect l="4480" r="3854" b="1"/>
          <a:stretch/>
        </p:blipFill>
        <p:spPr>
          <a:xfrm>
            <a:off x="20" y="10"/>
            <a:ext cx="8801080" cy="6408728"/>
          </a:xfrm>
          <a:prstGeom prst="rect">
            <a:avLst/>
          </a:prstGeom>
          <a:ln>
            <a:noFill/>
          </a:ln>
        </p:spPr>
      </p:pic>
      <p:sp>
        <p:nvSpPr>
          <p:cNvPr id="17"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3" y="0"/>
            <a:ext cx="8822823"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20" y="11"/>
            <a:ext cx="8798794" cy="870598"/>
          </a:xfrm>
        </p:spPr>
        <p:txBody>
          <a:bodyPr>
            <a:normAutofit/>
          </a:bodyPr>
          <a:lstStyle/>
          <a:p>
            <a:pPr algn="ctr"/>
            <a:r>
              <a:rPr lang="en-US" sz="4400" b="1" u="sng" dirty="0">
                <a:ln>
                  <a:solidFill>
                    <a:schemeClr val="tx1"/>
                  </a:solidFill>
                </a:ln>
                <a:solidFill>
                  <a:schemeClr val="bg1"/>
                </a:solidFill>
              </a:rPr>
              <a:t>God Blesses Man</a:t>
            </a:r>
            <a:endParaRPr lang="en-US" dirty="0"/>
          </a:p>
        </p:txBody>
      </p:sp>
      <p:sp>
        <p:nvSpPr>
          <p:cNvPr id="10" name="Content Placeholder 9">
            <a:extLst>
              <a:ext uri="{FF2B5EF4-FFF2-40B4-BE49-F238E27FC236}">
                <a16:creationId xmlns:a16="http://schemas.microsoft.com/office/drawing/2014/main" id="{5F1BBD20-8E15-BFCC-00BB-0BE2B42E27D3}"/>
              </a:ext>
            </a:extLst>
          </p:cNvPr>
          <p:cNvSpPr>
            <a:spLocks noGrp="1"/>
          </p:cNvSpPr>
          <p:nvPr>
            <p:ph idx="1"/>
          </p:nvPr>
        </p:nvSpPr>
        <p:spPr>
          <a:xfrm>
            <a:off x="20" y="1309094"/>
            <a:ext cx="6857980" cy="4291121"/>
          </a:xfrm>
        </p:spPr>
        <p:txBody>
          <a:bodyPr>
            <a:normAutofit fontScale="85000" lnSpcReduction="10000"/>
          </a:bodyPr>
          <a:lstStyle/>
          <a:p>
            <a:pPr marL="0" marR="0" lvl="0" indent="0" algn="ctr" defTabSz="914400" fontAlgn="auto">
              <a:lnSpc>
                <a:spcPct val="110000"/>
              </a:lnSpc>
              <a:spcBef>
                <a:spcPct val="0"/>
              </a:spcBef>
              <a:spcAft>
                <a:spcPts val="600"/>
              </a:spcAft>
              <a:buClr>
                <a:schemeClr val="accent1"/>
              </a:buClr>
              <a:buSzPct val="160000"/>
              <a:buNone/>
              <a:tabLst/>
              <a:defRPr/>
            </a:pPr>
            <a:r>
              <a:rPr kumimoji="0" lang="en-US" altLang="en-US" sz="3100" b="1" i="0" u="sng" strike="noStrike" cap="all" spc="0" normalizeH="0" noProof="0" dirty="0">
                <a:ln>
                  <a:noFill/>
                </a:ln>
                <a:uLnTx/>
                <a:uFillTx/>
                <a:latin typeface="+mn-lt"/>
              </a:rPr>
              <a:t>Joyful, Joyful, WE adore Thee! Stanza 3:</a:t>
            </a:r>
          </a:p>
          <a:p>
            <a:pPr marL="339725" lvl="0" indent="0" algn="ctr" defTabSz="914400">
              <a:lnSpc>
                <a:spcPct val="110000"/>
              </a:lnSpc>
              <a:spcBef>
                <a:spcPct val="0"/>
              </a:spcBef>
              <a:spcAft>
                <a:spcPts val="600"/>
              </a:spcAft>
              <a:buClr>
                <a:schemeClr val="accent1"/>
              </a:buClr>
              <a:buSzPct val="160000"/>
              <a:buNone/>
            </a:pPr>
            <a:r>
              <a:rPr lang="en-US" altLang="en-US" sz="3100" cap="all" dirty="0">
                <a:latin typeface="+mn-lt"/>
              </a:rPr>
              <a:t>“Thou art giving and forgiving, Ever blessing, ever blessed, Well-spring of the joy of living, Ocean-depth of happy rest! Thou our Father, Christ our brother, All who live in love are Thine; Teach us how to love each other, Lift us to the joy divine.”</a:t>
            </a:r>
            <a:endParaRPr lang="en-US" altLang="en-US" sz="3600" b="1" cap="all" dirty="0">
              <a:latin typeface="+mn-lt"/>
            </a:endParaRPr>
          </a:p>
          <a:p>
            <a:pPr marL="0" indent="0">
              <a:buNone/>
            </a:pPr>
            <a:endParaRPr lang="en-US" dirty="0"/>
          </a:p>
        </p:txBody>
      </p:sp>
      <p:sp>
        <p:nvSpPr>
          <p:cNvPr id="19" name="Rectangle 18">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00215"/>
            <a:ext cx="8798814"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350" y="5757334"/>
            <a:ext cx="4124790" cy="498470"/>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800" b="0" i="0" u="none" strike="noStrike" kern="1200" cap="all" spc="0" normalizeH="0" baseline="0" noProof="0">
                <a:ln>
                  <a:noFill/>
                </a:ln>
                <a:solidFill>
                  <a:srgbClr val="346492">
                    <a:lumMod val="60000"/>
                    <a:lumOff val="40000"/>
                  </a:srgbClr>
                </a:solidFill>
                <a:effectLst/>
                <a:uLnTx/>
                <a:uFillTx/>
                <a:latin typeface="Tahoma"/>
                <a:ea typeface="+mn-ea"/>
                <a:cs typeface="+mn-cs"/>
              </a:rPr>
              <a:t>Joyful, Joyful!</a:t>
            </a:r>
          </a:p>
        </p:txBody>
      </p:sp>
    </p:spTree>
    <p:extLst>
      <p:ext uri="{BB962C8B-B14F-4D97-AF65-F5344CB8AC3E}">
        <p14:creationId xmlns:p14="http://schemas.microsoft.com/office/powerpoint/2010/main" val="23763174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2190747"/>
            <a:ext cx="3169848" cy="3548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Psalm 103:8-14 Matthew 11:28-30</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Luke 19:10</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Ephesians 1:7</a:t>
            </a:r>
          </a:p>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I John 3:23-24</a:t>
            </a:r>
            <a:endParaRPr kumimoji="0" lang="en-US" altLang="en-US" sz="2400" b="1" i="0" u="none" strike="noStrike" kern="1200" cap="all" spc="0" normalizeH="0" baseline="0" noProof="0" dirty="0">
              <a:ln>
                <a:noFill/>
              </a:ln>
              <a:solidFill>
                <a:prstClr val="black"/>
              </a:solidFill>
              <a:effectLst/>
              <a:uLnTx/>
              <a:uFillTx/>
              <a:latin typeface="Tahoma"/>
              <a:ea typeface="+mn-ea"/>
              <a:cs typeface="+mn-cs"/>
            </a:endParaRP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John 13:34-35</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4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Joyful, Joyful!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25" name="Text Box 13">
            <a:extLst>
              <a:ext uri="{FF2B5EF4-FFF2-40B4-BE49-F238E27FC236}">
                <a16:creationId xmlns:a16="http://schemas.microsoft.com/office/drawing/2014/main" id="{B9849AE9-7378-4E8F-9405-BEAD5F2CC2F1}"/>
              </a:ext>
            </a:extLst>
          </p:cNvPr>
          <p:cNvSpPr txBox="1">
            <a:spLocks noChangeArrowheads="1"/>
          </p:cNvSpPr>
          <p:nvPr/>
        </p:nvSpPr>
        <p:spPr bwMode="auto">
          <a:xfrm>
            <a:off x="3816600" y="457200"/>
            <a:ext cx="4991501"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spcBef>
                <a:spcPct val="0"/>
              </a:spcBef>
              <a:spcAft>
                <a:spcPts val="600"/>
              </a:spcAft>
              <a:buClr>
                <a:srgbClr val="F21213"/>
              </a:buClr>
              <a:buSzPct val="115000"/>
              <a:buNone/>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4000" b="1" dirty="0">
                <a:solidFill>
                  <a:srgbClr val="7030A0"/>
                </a:solidFill>
                <a:latin typeface="Tahoma" panose="020B0604030504040204" pitchFamily="34" charset="0"/>
                <a:cs typeface="Times New Roman" panose="02020603050405020304" pitchFamily="18" charset="0"/>
              </a:rPr>
              <a:t>I John 3:23-24</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631825" lvl="0" indent="-631825">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23.  This is His commandment, that we believe in the name of His Son Jesus Christ, and love one another, just as He commanded us. </a:t>
            </a:r>
          </a:p>
          <a:p>
            <a:pPr marL="631825" lvl="0" indent="-631825">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24.  The one who keeps His commandments abides in Him, and He in him. We know by this that He abides in us, by the Spirit whom He has given us.   </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049989"/>
          </a:xfrm>
        </p:spPr>
        <p:txBody>
          <a:bodyPr/>
          <a:lstStyle/>
          <a:p>
            <a:pPr algn="ctr"/>
            <a:r>
              <a:rPr lang="en-US" sz="3200" b="1" dirty="0">
                <a:solidFill>
                  <a:srgbClr val="0000FF"/>
                </a:solidFill>
              </a:rPr>
              <a:t>God Blesses Man</a:t>
            </a:r>
          </a:p>
        </p:txBody>
      </p:sp>
    </p:spTree>
    <p:extLst>
      <p:ext uri="{BB962C8B-B14F-4D97-AF65-F5344CB8AC3E}">
        <p14:creationId xmlns:p14="http://schemas.microsoft.com/office/powerpoint/2010/main" val="28946215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500" fill="hold"/>
                                        <p:tgtEl>
                                          <p:spTgt spid="90125"/>
                                        </p:tgtEl>
                                        <p:attrNameLst>
                                          <p:attrName>ppt_w</p:attrName>
                                        </p:attrNameLst>
                                      </p:cBhvr>
                                      <p:tavLst>
                                        <p:tav tm="0">
                                          <p:val>
                                            <p:fltVal val="0"/>
                                          </p:val>
                                        </p:tav>
                                        <p:tav tm="100000">
                                          <p:val>
                                            <p:strVal val="#ppt_w"/>
                                          </p:val>
                                        </p:tav>
                                      </p:tavLst>
                                    </p:anim>
                                    <p:anim calcmode="lin" valueType="num">
                                      <p:cBhvr>
                                        <p:cTn id="8" dur="500" fill="hold"/>
                                        <p:tgtEl>
                                          <p:spTgt spid="90125"/>
                                        </p:tgtEl>
                                        <p:attrNameLst>
                                          <p:attrName>ppt_h</p:attrName>
                                        </p:attrNameLst>
                                      </p:cBhvr>
                                      <p:tavLst>
                                        <p:tav tm="0">
                                          <p:val>
                                            <p:fltVal val="0"/>
                                          </p:val>
                                        </p:tav>
                                        <p:tav tm="100000">
                                          <p:val>
                                            <p:strVal val="#ppt_h"/>
                                          </p:val>
                                        </p:tav>
                                      </p:tavLst>
                                    </p:anim>
                                    <p:animEffect transition="in" filter="fade">
                                      <p:cBhvr>
                                        <p:cTn id="9"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23">
            <a:extLst>
              <a:ext uri="{FF2B5EF4-FFF2-40B4-BE49-F238E27FC236}">
                <a16:creationId xmlns:a16="http://schemas.microsoft.com/office/drawing/2014/main" id="{4ED97C70-FD3B-4E86-B097-9CE15521EC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1" name="Freeform 11">
            <a:extLst>
              <a:ext uri="{FF2B5EF4-FFF2-40B4-BE49-F238E27FC236}">
                <a16:creationId xmlns:a16="http://schemas.microsoft.com/office/drawing/2014/main" id="{01C1ABBF-1FEC-4A49-A551-F27CD44B5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8" name="Freeform 13">
            <a:extLst>
              <a:ext uri="{FF2B5EF4-FFF2-40B4-BE49-F238E27FC236}">
                <a16:creationId xmlns:a16="http://schemas.microsoft.com/office/drawing/2014/main" id="{1CA91522-208A-4484-BA4E-719881FA2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5">
            <a:extLst>
              <a:ext uri="{FF2B5EF4-FFF2-40B4-BE49-F238E27FC236}">
                <a16:creationId xmlns:a16="http://schemas.microsoft.com/office/drawing/2014/main" id="{2E6EF473-1243-402E-9B74-D2E9354B2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14">
            <a:extLst>
              <a:ext uri="{FF2B5EF4-FFF2-40B4-BE49-F238E27FC236}">
                <a16:creationId xmlns:a16="http://schemas.microsoft.com/office/drawing/2014/main" id="{D9A018C6-6DFA-4D3D-9FE6-3FA39DED7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4" name="5-Point Star 24">
            <a:extLst>
              <a:ext uri="{FF2B5EF4-FFF2-40B4-BE49-F238E27FC236}">
                <a16:creationId xmlns:a16="http://schemas.microsoft.com/office/drawing/2014/main" id="{BF298784-0DFC-4546-A452-BC3FC830D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FD309981-B754-4168-8C9E-894CC416E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8" name="Rectangle 37">
            <a:extLst>
              <a:ext uri="{FF2B5EF4-FFF2-40B4-BE49-F238E27FC236}">
                <a16:creationId xmlns:a16="http://schemas.microsoft.com/office/drawing/2014/main" id="{947C74A5-2625-4DB6-A341-19E8A9A03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9141714"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5"/>
            <a:ext cx="9141713" cy="476346"/>
          </a:xfrm>
        </p:spPr>
        <p:txBody>
          <a:bodyPr vert="horz" lIns="91440" tIns="45720" rIns="91440" bIns="45720" rtlCol="0" anchor="b">
            <a:noAutofit/>
          </a:bodyPr>
          <a:lstStyle/>
          <a:p>
            <a:pPr algn="ctr"/>
            <a:r>
              <a:rPr lang="en-US" sz="2000" b="1" dirty="0">
                <a:solidFill>
                  <a:schemeClr val="bg1"/>
                </a:solidFill>
              </a:rPr>
              <a:t>God Blesses Man</a:t>
            </a:r>
            <a:endParaRPr lang="en-US" sz="4800" dirty="0">
              <a:solidFill>
                <a:schemeClr val="bg1"/>
              </a:solidFill>
            </a:endParaRPr>
          </a:p>
        </p:txBody>
      </p:sp>
      <p:sp>
        <p:nvSpPr>
          <p:cNvPr id="40" name="5-Point Star 31">
            <a:extLst>
              <a:ext uri="{FF2B5EF4-FFF2-40B4-BE49-F238E27FC236}">
                <a16:creationId xmlns:a16="http://schemas.microsoft.com/office/drawing/2014/main" id="{08C514A6-ADA6-4AC3-8859-56236B3EC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556" y="6388943"/>
            <a:ext cx="279786"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3FFA61B5-780E-4549-BF7F-1F72E4BC7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215" y="457201"/>
            <a:ext cx="8446312"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erson standing on a mountain&#10;&#10;Description automatically generated with low confidence">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3431" r="1" b="23433"/>
          <a:stretch/>
        </p:blipFill>
        <p:spPr>
          <a:xfrm>
            <a:off x="518660" y="691546"/>
            <a:ext cx="8104342" cy="2874505"/>
          </a:xfrm>
          <a:prstGeom prst="rect">
            <a:avLst/>
          </a:prstGeom>
        </p:spPr>
      </p:pic>
      <p:cxnSp>
        <p:nvCxnSpPr>
          <p:cNvPr id="44" name="Straight Connector 43">
            <a:extLst>
              <a:ext uri="{FF2B5EF4-FFF2-40B4-BE49-F238E27FC236}">
                <a16:creationId xmlns:a16="http://schemas.microsoft.com/office/drawing/2014/main" id="{DAB99939-53EC-4B1E-9DD0-AF9F0BFE19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0" y="4491323"/>
            <a:ext cx="9150814"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prstClr val="black">
                    <a:lumMod val="75000"/>
                    <a:lumOff val="25000"/>
                  </a:prstClr>
                </a:solidFill>
                <a:effectLst/>
                <a:uLnTx/>
                <a:uFillTx/>
                <a:latin typeface="Tahoma"/>
                <a:ea typeface="+mn-ea"/>
                <a:cs typeface="+mn-cs"/>
              </a:rPr>
              <a:t>Joyful, Joyful!</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702964"/>
            <a:ext cx="91548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black"/>
                </a:solidFill>
                <a:latin typeface="Tahoma" pitchFamily="34" charset="0"/>
                <a:cs typeface="Times New Roman" pitchFamily="18" charset="0"/>
              </a:rPr>
              <a:t>God sent Christ to teach us how to love one another, and to forgive all of mankind their sins!</a:t>
            </a:r>
            <a:endPar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8383328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5" name="Rectangle 14">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Content Placeholder 5" descr="A person standing on a mountain&#10;&#10;Description automatically generated with low confidence">
            <a:extLst>
              <a:ext uri="{FF2B5EF4-FFF2-40B4-BE49-F238E27FC236}">
                <a16:creationId xmlns:a16="http://schemas.microsoft.com/office/drawing/2014/main" id="{4E55DC2E-14C2-43D4-C470-395EC6DD12F3}"/>
              </a:ext>
            </a:extLst>
          </p:cNvPr>
          <p:cNvPicPr>
            <a:picLocks noChangeAspect="1"/>
          </p:cNvPicPr>
          <p:nvPr/>
        </p:nvPicPr>
        <p:blipFill rotWithShape="1">
          <a:blip r:embed="rId4">
            <a:alphaModFix amt="43000"/>
            <a:extLst>
              <a:ext uri="{28A0092B-C50C-407E-A947-70E740481C1C}">
                <a14:useLocalDpi xmlns:a14="http://schemas.microsoft.com/office/drawing/2010/main" val="0"/>
              </a:ext>
            </a:extLst>
          </a:blip>
          <a:srcRect l="4480" r="3854" b="1"/>
          <a:stretch/>
        </p:blipFill>
        <p:spPr>
          <a:xfrm>
            <a:off x="20" y="10"/>
            <a:ext cx="8801080" cy="6408728"/>
          </a:xfrm>
          <a:prstGeom prst="rect">
            <a:avLst/>
          </a:prstGeom>
          <a:ln>
            <a:noFill/>
          </a:ln>
        </p:spPr>
      </p:pic>
      <p:sp>
        <p:nvSpPr>
          <p:cNvPr id="17"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3" y="0"/>
            <a:ext cx="8822823"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20" y="11"/>
            <a:ext cx="8798794" cy="870598"/>
          </a:xfrm>
        </p:spPr>
        <p:txBody>
          <a:bodyPr>
            <a:normAutofit/>
          </a:bodyPr>
          <a:lstStyle/>
          <a:p>
            <a:pPr algn="ctr"/>
            <a:r>
              <a:rPr lang="en-US" sz="4400" b="1" u="sng" dirty="0">
                <a:ln>
                  <a:solidFill>
                    <a:schemeClr val="tx1"/>
                  </a:solidFill>
                </a:ln>
                <a:solidFill>
                  <a:schemeClr val="bg1"/>
                </a:solidFill>
              </a:rPr>
              <a:t>God Grants the Victory</a:t>
            </a:r>
            <a:endParaRPr lang="en-US" dirty="0"/>
          </a:p>
        </p:txBody>
      </p:sp>
      <p:sp>
        <p:nvSpPr>
          <p:cNvPr id="10" name="Content Placeholder 9">
            <a:extLst>
              <a:ext uri="{FF2B5EF4-FFF2-40B4-BE49-F238E27FC236}">
                <a16:creationId xmlns:a16="http://schemas.microsoft.com/office/drawing/2014/main" id="{5F1BBD20-8E15-BFCC-00BB-0BE2B42E27D3}"/>
              </a:ext>
            </a:extLst>
          </p:cNvPr>
          <p:cNvSpPr>
            <a:spLocks noGrp="1"/>
          </p:cNvSpPr>
          <p:nvPr>
            <p:ph idx="1"/>
          </p:nvPr>
        </p:nvSpPr>
        <p:spPr>
          <a:xfrm>
            <a:off x="20" y="1309094"/>
            <a:ext cx="6857980" cy="4291121"/>
          </a:xfrm>
        </p:spPr>
        <p:txBody>
          <a:bodyPr>
            <a:normAutofit fontScale="85000" lnSpcReduction="10000"/>
          </a:bodyPr>
          <a:lstStyle/>
          <a:p>
            <a:pPr marL="0" marR="0" lvl="0" indent="0" algn="ctr" defTabSz="914400" fontAlgn="auto">
              <a:lnSpc>
                <a:spcPct val="110000"/>
              </a:lnSpc>
              <a:spcBef>
                <a:spcPct val="0"/>
              </a:spcBef>
              <a:spcAft>
                <a:spcPts val="600"/>
              </a:spcAft>
              <a:buClr>
                <a:schemeClr val="accent1"/>
              </a:buClr>
              <a:buSzPct val="160000"/>
              <a:buNone/>
              <a:tabLst/>
              <a:defRPr/>
            </a:pPr>
            <a:r>
              <a:rPr kumimoji="0" lang="en-US" altLang="en-US" sz="3100" b="1" i="0" u="sng" strike="noStrike" cap="all" spc="0" normalizeH="0" noProof="0" dirty="0">
                <a:ln>
                  <a:noFill/>
                </a:ln>
                <a:uLnTx/>
                <a:uFillTx/>
                <a:latin typeface="+mn-lt"/>
              </a:rPr>
              <a:t>Joyful, Joyful, WE adore Thee! Stanza 4:</a:t>
            </a:r>
          </a:p>
          <a:p>
            <a:pPr marL="339725" lvl="0" indent="0" algn="ctr" defTabSz="914400">
              <a:lnSpc>
                <a:spcPct val="110000"/>
              </a:lnSpc>
              <a:spcBef>
                <a:spcPct val="0"/>
              </a:spcBef>
              <a:spcAft>
                <a:spcPts val="600"/>
              </a:spcAft>
              <a:buClr>
                <a:schemeClr val="accent1"/>
              </a:buClr>
              <a:buSzPct val="160000"/>
              <a:buNone/>
            </a:pPr>
            <a:r>
              <a:rPr lang="en-US" altLang="en-US" sz="3100" cap="all" dirty="0">
                <a:latin typeface="+mn-lt"/>
              </a:rPr>
              <a:t>“Mortals, join the mighty chorus Which the morning stars began; Father love is reigning o’er us, Brother love binds man to man. Ever singing, march we onward, Victors in the midst of strife; Joyful music leads us sunward In the triumph song of life.”</a:t>
            </a:r>
            <a:endParaRPr lang="en-US" altLang="en-US" sz="3600" b="1" cap="all" dirty="0">
              <a:latin typeface="+mn-lt"/>
            </a:endParaRPr>
          </a:p>
          <a:p>
            <a:pPr marL="0" indent="0">
              <a:buNone/>
            </a:pPr>
            <a:endParaRPr lang="en-US" dirty="0"/>
          </a:p>
        </p:txBody>
      </p:sp>
      <p:sp>
        <p:nvSpPr>
          <p:cNvPr id="19" name="Rectangle 18">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00215"/>
            <a:ext cx="8798814"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350" y="5757334"/>
            <a:ext cx="4124790" cy="498470"/>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800" b="0" i="0" u="none" strike="noStrike" kern="1200" cap="all" spc="0" normalizeH="0" baseline="0" noProof="0">
                <a:ln>
                  <a:noFill/>
                </a:ln>
                <a:solidFill>
                  <a:srgbClr val="346492">
                    <a:lumMod val="60000"/>
                    <a:lumOff val="40000"/>
                  </a:srgbClr>
                </a:solidFill>
                <a:effectLst/>
                <a:uLnTx/>
                <a:uFillTx/>
                <a:latin typeface="Tahoma"/>
                <a:ea typeface="+mn-ea"/>
                <a:cs typeface="+mn-cs"/>
              </a:rPr>
              <a:t>Joyful, Joyful!</a:t>
            </a:r>
          </a:p>
        </p:txBody>
      </p:sp>
    </p:spTree>
    <p:extLst>
      <p:ext uri="{BB962C8B-B14F-4D97-AF65-F5344CB8AC3E}">
        <p14:creationId xmlns:p14="http://schemas.microsoft.com/office/powerpoint/2010/main" val="12688412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2190747"/>
            <a:ext cx="3169848" cy="3548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Job 38:4-7</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Luke 19:40</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Philippians 3:20</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Romans 8:37-39</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 I John 5:4</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I Peter 1:3-4</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4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Joyful, Joyful!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25" name="Text Box 13">
            <a:extLst>
              <a:ext uri="{FF2B5EF4-FFF2-40B4-BE49-F238E27FC236}">
                <a16:creationId xmlns:a16="http://schemas.microsoft.com/office/drawing/2014/main" id="{B9849AE9-7378-4E8F-9405-BEAD5F2CC2F1}"/>
              </a:ext>
            </a:extLst>
          </p:cNvPr>
          <p:cNvSpPr txBox="1">
            <a:spLocks noChangeArrowheads="1"/>
          </p:cNvSpPr>
          <p:nvPr/>
        </p:nvSpPr>
        <p:spPr bwMode="auto">
          <a:xfrm>
            <a:off x="3816600" y="457200"/>
            <a:ext cx="4991501"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 John 5:4</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631825" lvl="0" indent="-631825">
              <a:spcBef>
                <a:spcPct val="0"/>
              </a:spcBef>
              <a:spcAft>
                <a:spcPts val="600"/>
              </a:spcAft>
              <a:buClr>
                <a:srgbClr val="002060"/>
              </a:buClr>
              <a:buSzPct val="115000"/>
              <a:buNone/>
            </a:pPr>
            <a:r>
              <a:rPr lang="en-US" altLang="en-US" sz="3600" b="1" dirty="0">
                <a:solidFill>
                  <a:srgbClr val="424242"/>
                </a:solidFill>
                <a:latin typeface="Tahoma" panose="020B0604030504040204" pitchFamily="34" charset="0"/>
                <a:cs typeface="Times New Roman" panose="02020603050405020304" pitchFamily="18" charset="0"/>
              </a:rPr>
              <a:t>4.  For whatever is born of God overcomes the world; and this is the victory that has overcome the world—our faith.    </a:t>
            </a:r>
            <a:endParaRPr kumimoji="0" lang="en-US" altLang="en-US"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049989"/>
          </a:xfrm>
        </p:spPr>
        <p:txBody>
          <a:bodyPr/>
          <a:lstStyle/>
          <a:p>
            <a:pPr algn="ctr"/>
            <a:r>
              <a:rPr lang="en-US" sz="3200" b="1" dirty="0">
                <a:solidFill>
                  <a:srgbClr val="0000FF"/>
                </a:solidFill>
              </a:rPr>
              <a:t>God Grants the Victory</a:t>
            </a:r>
          </a:p>
        </p:txBody>
      </p:sp>
    </p:spTree>
    <p:extLst>
      <p:ext uri="{BB962C8B-B14F-4D97-AF65-F5344CB8AC3E}">
        <p14:creationId xmlns:p14="http://schemas.microsoft.com/office/powerpoint/2010/main" val="2153908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500" fill="hold"/>
                                        <p:tgtEl>
                                          <p:spTgt spid="90125"/>
                                        </p:tgtEl>
                                        <p:attrNameLst>
                                          <p:attrName>ppt_w</p:attrName>
                                        </p:attrNameLst>
                                      </p:cBhvr>
                                      <p:tavLst>
                                        <p:tav tm="0">
                                          <p:val>
                                            <p:fltVal val="0"/>
                                          </p:val>
                                        </p:tav>
                                        <p:tav tm="100000">
                                          <p:val>
                                            <p:strVal val="#ppt_w"/>
                                          </p:val>
                                        </p:tav>
                                      </p:tavLst>
                                    </p:anim>
                                    <p:anim calcmode="lin" valueType="num">
                                      <p:cBhvr>
                                        <p:cTn id="8" dur="500" fill="hold"/>
                                        <p:tgtEl>
                                          <p:spTgt spid="90125"/>
                                        </p:tgtEl>
                                        <p:attrNameLst>
                                          <p:attrName>ppt_h</p:attrName>
                                        </p:attrNameLst>
                                      </p:cBhvr>
                                      <p:tavLst>
                                        <p:tav tm="0">
                                          <p:val>
                                            <p:fltVal val="0"/>
                                          </p:val>
                                        </p:tav>
                                        <p:tav tm="100000">
                                          <p:val>
                                            <p:strVal val="#ppt_h"/>
                                          </p:val>
                                        </p:tav>
                                      </p:tavLst>
                                    </p:anim>
                                    <p:animEffect transition="in" filter="fade">
                                      <p:cBhvr>
                                        <p:cTn id="9"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23">
            <a:extLst>
              <a:ext uri="{FF2B5EF4-FFF2-40B4-BE49-F238E27FC236}">
                <a16:creationId xmlns:a16="http://schemas.microsoft.com/office/drawing/2014/main" id="{4ED97C70-FD3B-4E86-B097-9CE15521EC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1" name="Freeform 11">
            <a:extLst>
              <a:ext uri="{FF2B5EF4-FFF2-40B4-BE49-F238E27FC236}">
                <a16:creationId xmlns:a16="http://schemas.microsoft.com/office/drawing/2014/main" id="{01C1ABBF-1FEC-4A49-A551-F27CD44B5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8" name="Freeform 13">
            <a:extLst>
              <a:ext uri="{FF2B5EF4-FFF2-40B4-BE49-F238E27FC236}">
                <a16:creationId xmlns:a16="http://schemas.microsoft.com/office/drawing/2014/main" id="{1CA91522-208A-4484-BA4E-719881FA2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5">
            <a:extLst>
              <a:ext uri="{FF2B5EF4-FFF2-40B4-BE49-F238E27FC236}">
                <a16:creationId xmlns:a16="http://schemas.microsoft.com/office/drawing/2014/main" id="{2E6EF473-1243-402E-9B74-D2E9354B2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14">
            <a:extLst>
              <a:ext uri="{FF2B5EF4-FFF2-40B4-BE49-F238E27FC236}">
                <a16:creationId xmlns:a16="http://schemas.microsoft.com/office/drawing/2014/main" id="{D9A018C6-6DFA-4D3D-9FE6-3FA39DED7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4" name="5-Point Star 24">
            <a:extLst>
              <a:ext uri="{FF2B5EF4-FFF2-40B4-BE49-F238E27FC236}">
                <a16:creationId xmlns:a16="http://schemas.microsoft.com/office/drawing/2014/main" id="{BF298784-0DFC-4546-A452-BC3FC830D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FD309981-B754-4168-8C9E-894CC416E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8" name="Rectangle 37">
            <a:extLst>
              <a:ext uri="{FF2B5EF4-FFF2-40B4-BE49-F238E27FC236}">
                <a16:creationId xmlns:a16="http://schemas.microsoft.com/office/drawing/2014/main" id="{947C74A5-2625-4DB6-A341-19E8A9A03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9141714"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5"/>
            <a:ext cx="9141713" cy="476346"/>
          </a:xfrm>
        </p:spPr>
        <p:txBody>
          <a:bodyPr vert="horz" lIns="91440" tIns="45720" rIns="91440" bIns="45720" rtlCol="0" anchor="b">
            <a:noAutofit/>
          </a:bodyPr>
          <a:lstStyle/>
          <a:p>
            <a:pPr algn="ctr"/>
            <a:r>
              <a:rPr lang="en-US" sz="2000" b="1" dirty="0">
                <a:solidFill>
                  <a:schemeClr val="bg1"/>
                </a:solidFill>
              </a:rPr>
              <a:t>God Grants the Victory</a:t>
            </a:r>
            <a:endParaRPr lang="en-US" sz="4800" dirty="0">
              <a:solidFill>
                <a:schemeClr val="bg1"/>
              </a:solidFill>
            </a:endParaRPr>
          </a:p>
        </p:txBody>
      </p:sp>
      <p:sp>
        <p:nvSpPr>
          <p:cNvPr id="40" name="5-Point Star 31">
            <a:extLst>
              <a:ext uri="{FF2B5EF4-FFF2-40B4-BE49-F238E27FC236}">
                <a16:creationId xmlns:a16="http://schemas.microsoft.com/office/drawing/2014/main" id="{08C514A6-ADA6-4AC3-8859-56236B3EC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556" y="6388943"/>
            <a:ext cx="279786"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3FFA61B5-780E-4549-BF7F-1F72E4BC7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215" y="457201"/>
            <a:ext cx="8446312"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erson standing on a mountain&#10;&#10;Description automatically generated with low confidence">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3431" r="1" b="23433"/>
          <a:stretch/>
        </p:blipFill>
        <p:spPr>
          <a:xfrm>
            <a:off x="518660" y="691546"/>
            <a:ext cx="8104342" cy="2874505"/>
          </a:xfrm>
          <a:prstGeom prst="rect">
            <a:avLst/>
          </a:prstGeom>
        </p:spPr>
      </p:pic>
      <p:cxnSp>
        <p:nvCxnSpPr>
          <p:cNvPr id="44" name="Straight Connector 43">
            <a:extLst>
              <a:ext uri="{FF2B5EF4-FFF2-40B4-BE49-F238E27FC236}">
                <a16:creationId xmlns:a16="http://schemas.microsoft.com/office/drawing/2014/main" id="{DAB99939-53EC-4B1E-9DD0-AF9F0BFE19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0" y="4491323"/>
            <a:ext cx="9150814"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prstClr val="black">
                    <a:lumMod val="75000"/>
                    <a:lumOff val="25000"/>
                  </a:prstClr>
                </a:solidFill>
                <a:effectLst/>
                <a:uLnTx/>
                <a:uFillTx/>
                <a:latin typeface="Tahoma"/>
                <a:ea typeface="+mn-ea"/>
                <a:cs typeface="+mn-cs"/>
              </a:rPr>
              <a:t>Joyful, Joyful!</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702964"/>
            <a:ext cx="91548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black"/>
                </a:solidFill>
                <a:latin typeface="Tahoma" pitchFamily="34" charset="0"/>
                <a:cs typeface="Times New Roman" pitchFamily="18" charset="0"/>
              </a:rPr>
              <a:t>God is the author of salvation and has provided a means to live with Him forever more!</a:t>
            </a:r>
            <a:endPar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341545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2"/>
            <a:ext cx="3178989" cy="554188"/>
          </a:xfrm>
        </p:spPr>
        <p:txBody>
          <a:bodyPr vert="horz" lIns="91440" tIns="45720" rIns="91440" bIns="45720" rtlCol="0" anchor="b">
            <a:noAutofit/>
          </a:bodyPr>
          <a:lstStyle/>
          <a:p>
            <a:pPr algn="ctr">
              <a:defRPr/>
            </a:pPr>
            <a:r>
              <a:rPr lang="en-US" sz="3200" b="1" u="sng" dirty="0">
                <a:solidFill>
                  <a:srgbClr val="0000FF"/>
                </a:solidFill>
              </a:rPr>
              <a:t>Conclusion</a:t>
            </a: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5539" y="2104049"/>
            <a:ext cx="3169848" cy="23047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4400" b="1" cap="all" dirty="0">
                <a:solidFill>
                  <a:prstClr val="black"/>
                </a:solidFill>
                <a:latin typeface="Tahoma"/>
              </a:rPr>
              <a:t>“Rejoice always”</a:t>
            </a:r>
          </a:p>
          <a:p>
            <a:pPr marL="0" lvl="0" indent="0" algn="ctr" defTabSz="914400">
              <a:lnSpc>
                <a:spcPct val="110000"/>
              </a:lnSpc>
              <a:spcBef>
                <a:spcPts val="1000"/>
              </a:spcBef>
              <a:buClr>
                <a:srgbClr val="B80E0F"/>
              </a:buClr>
              <a:buSzPct val="160000"/>
              <a:buNone/>
            </a:pPr>
            <a:r>
              <a:rPr kumimoji="0" lang="en-US" altLang="en-US" sz="3200" b="1" i="0" u="none" strike="noStrike" kern="1200" cap="all" spc="0" normalizeH="0" baseline="0" noProof="0" dirty="0">
                <a:ln>
                  <a:noFill/>
                </a:ln>
                <a:solidFill>
                  <a:prstClr val="black"/>
                </a:solidFill>
                <a:effectLst/>
                <a:uLnTx/>
                <a:uFillTx/>
                <a:latin typeface="Tahoma"/>
                <a:ea typeface="+mn-ea"/>
                <a:cs typeface="+mn-cs"/>
              </a:rPr>
              <a:t>I Thess. 5:16</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all" spc="0" normalizeH="0" baseline="0" noProof="0">
                <a:ln>
                  <a:noFill/>
                </a:ln>
                <a:solidFill>
                  <a:srgbClr val="FFC000"/>
                </a:solidFill>
                <a:effectLst/>
                <a:uLnTx/>
                <a:uFillTx/>
                <a:latin typeface="Tahoma"/>
                <a:ea typeface="+mn-ea"/>
                <a:cs typeface="+mn-cs"/>
              </a:rPr>
              <a:t>Joyful, Joyful!</a:t>
            </a:r>
            <a:endParaRPr kumimoji="0" lang="en-US" sz="18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8" name="Text Box 5">
            <a:extLst>
              <a:ext uri="{FF2B5EF4-FFF2-40B4-BE49-F238E27FC236}">
                <a16:creationId xmlns:a16="http://schemas.microsoft.com/office/drawing/2014/main" id="{990FB009-4A35-41AF-BA44-BA1A7DF88757}"/>
              </a:ext>
            </a:extLst>
          </p:cNvPr>
          <p:cNvSpPr txBox="1">
            <a:spLocks noChangeArrowheads="1"/>
          </p:cNvSpPr>
          <p:nvPr/>
        </p:nvSpPr>
        <p:spPr bwMode="auto">
          <a:xfrm>
            <a:off x="3809236" y="522921"/>
            <a:ext cx="4979929"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v"/>
            </a:pPr>
            <a:r>
              <a:rPr lang="en-US" altLang="en-US" sz="2400" b="1" dirty="0">
                <a:solidFill>
                  <a:srgbClr val="0000FF"/>
                </a:solidFill>
                <a:latin typeface="Tahoma" panose="020B0604030504040204" pitchFamily="34" charset="0"/>
                <a:cs typeface="Times New Roman" panose="02020603050405020304" pitchFamily="18" charset="0"/>
              </a:rPr>
              <a:t>God’s word has a lot to say about the importance of genuine joy in the life of each Christian</a:t>
            </a:r>
          </a:p>
          <a:p>
            <a:pPr lvl="0">
              <a:spcBef>
                <a:spcPct val="0"/>
              </a:spcBef>
              <a:spcAft>
                <a:spcPts val="600"/>
              </a:spcAft>
              <a:buClr>
                <a:srgbClr val="002060"/>
              </a:buClr>
              <a:buSzPct val="115000"/>
              <a:buFont typeface="Wingdings" panose="05000000000000000000" pitchFamily="2" charset="2"/>
              <a:buChar char="v"/>
            </a:pPr>
            <a:r>
              <a:rPr lang="en-US" altLang="en-US" sz="2400" b="1" dirty="0">
                <a:solidFill>
                  <a:srgbClr val="0000FF"/>
                </a:solidFill>
                <a:latin typeface="Tahoma" panose="020B0604030504040204" pitchFamily="34" charset="0"/>
                <a:cs typeface="Times New Roman" panose="02020603050405020304" pitchFamily="18" charset="0"/>
              </a:rPr>
              <a:t>Life is filled with trials, heartaches, disappointments, tragedy and strife</a:t>
            </a:r>
          </a:p>
          <a:p>
            <a:pPr lvl="0">
              <a:spcBef>
                <a:spcPct val="0"/>
              </a:spcBef>
              <a:spcAft>
                <a:spcPts val="600"/>
              </a:spcAft>
              <a:buClr>
                <a:srgbClr val="002060"/>
              </a:buClr>
              <a:buSzPct val="115000"/>
              <a:buFont typeface="Wingdings" panose="05000000000000000000" pitchFamily="2" charset="2"/>
              <a:buChar char="v"/>
            </a:pPr>
            <a:r>
              <a:rPr lang="en-US" altLang="en-US" sz="2400" b="1" dirty="0">
                <a:solidFill>
                  <a:srgbClr val="0000FF"/>
                </a:solidFill>
                <a:latin typeface="Tahoma" panose="020B0604030504040204" pitchFamily="34" charset="0"/>
                <a:cs typeface="Times New Roman" panose="02020603050405020304" pitchFamily="18" charset="0"/>
              </a:rPr>
              <a:t>With trust and hope in God we can see the beauty of life through the trials and storms of life, and we can certainly find many good aspects of life which should bring us joy </a:t>
            </a:r>
          </a:p>
        </p:txBody>
      </p:sp>
    </p:spTree>
    <p:extLst>
      <p:ext uri="{BB962C8B-B14F-4D97-AF65-F5344CB8AC3E}">
        <p14:creationId xmlns:p14="http://schemas.microsoft.com/office/powerpoint/2010/main" val="148389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2"/>
            <a:ext cx="3178989" cy="554188"/>
          </a:xfrm>
        </p:spPr>
        <p:txBody>
          <a:bodyPr vert="horz" lIns="91440" tIns="45720" rIns="91440" bIns="45720" rtlCol="0" anchor="b">
            <a:noAutofit/>
          </a:bodyPr>
          <a:lstStyle/>
          <a:p>
            <a:pPr algn="ctr">
              <a:defRPr/>
            </a:pPr>
            <a:r>
              <a:rPr lang="en-US" sz="3200" b="1" u="sng" dirty="0">
                <a:solidFill>
                  <a:srgbClr val="0000FF"/>
                </a:solidFill>
              </a:rPr>
              <a:t>Conclusion</a:t>
            </a: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9820" y="788043"/>
            <a:ext cx="3169848" cy="23047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“Every good thing given and every perfect gift is from above, coming down from the Father of lights, with whom there is no variation or shifting shadow”</a:t>
            </a:r>
            <a:endParaRPr kumimoji="0" lang="en-US" altLang="en-US" sz="32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all" spc="0" normalizeH="0" baseline="0" noProof="0">
                <a:ln>
                  <a:noFill/>
                </a:ln>
                <a:solidFill>
                  <a:srgbClr val="FFC000"/>
                </a:solidFill>
                <a:effectLst/>
                <a:uLnTx/>
                <a:uFillTx/>
                <a:latin typeface="Tahoma"/>
                <a:ea typeface="+mn-ea"/>
                <a:cs typeface="+mn-cs"/>
              </a:rPr>
              <a:t>Joyful, Joyful!</a:t>
            </a:r>
            <a:endParaRPr kumimoji="0" lang="en-US" sz="18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8" name="Text Box 5">
            <a:extLst>
              <a:ext uri="{FF2B5EF4-FFF2-40B4-BE49-F238E27FC236}">
                <a16:creationId xmlns:a16="http://schemas.microsoft.com/office/drawing/2014/main" id="{990FB009-4A35-41AF-BA44-BA1A7DF88757}"/>
              </a:ext>
            </a:extLst>
          </p:cNvPr>
          <p:cNvSpPr txBox="1">
            <a:spLocks noChangeArrowheads="1"/>
          </p:cNvSpPr>
          <p:nvPr/>
        </p:nvSpPr>
        <p:spPr bwMode="auto">
          <a:xfrm>
            <a:off x="3809236" y="522921"/>
            <a:ext cx="4979929"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v"/>
            </a:pPr>
            <a:r>
              <a:rPr lang="en-US" altLang="en-US" sz="2800" b="1" dirty="0">
                <a:solidFill>
                  <a:srgbClr val="0000FF"/>
                </a:solidFill>
                <a:latin typeface="Tahoma" panose="020B0604030504040204" pitchFamily="34" charset="0"/>
                <a:cs typeface="Times New Roman" panose="02020603050405020304" pitchFamily="18" charset="0"/>
              </a:rPr>
              <a:t>It starts by remembering that every good gift comes from God (James 1:17)</a:t>
            </a:r>
          </a:p>
          <a:p>
            <a:pPr marL="0" lvl="0" indent="0">
              <a:spcBef>
                <a:spcPct val="0"/>
              </a:spcBef>
              <a:spcAft>
                <a:spcPts val="600"/>
              </a:spcAft>
              <a:buClr>
                <a:srgbClr val="002060"/>
              </a:buClr>
              <a:buSzPct val="115000"/>
              <a:buNone/>
            </a:pPr>
            <a:r>
              <a:rPr lang="en-US" altLang="en-US" sz="2800" b="1" dirty="0">
                <a:solidFill>
                  <a:srgbClr val="0000FF"/>
                </a:solidFill>
                <a:latin typeface="Tahoma" panose="020B0604030504040204" pitchFamily="34" charset="0"/>
                <a:cs typeface="Times New Roman" panose="02020603050405020304" pitchFamily="18" charset="0"/>
              </a:rPr>
              <a:t> </a:t>
            </a:r>
          </a:p>
          <a:p>
            <a:pPr lvl="0">
              <a:spcBef>
                <a:spcPct val="0"/>
              </a:spcBef>
              <a:spcAft>
                <a:spcPts val="600"/>
              </a:spcAft>
              <a:buClr>
                <a:srgbClr val="002060"/>
              </a:buClr>
              <a:buSzPct val="115000"/>
              <a:buFont typeface="Wingdings" panose="05000000000000000000" pitchFamily="2" charset="2"/>
              <a:buChar char="v"/>
            </a:pPr>
            <a:r>
              <a:rPr lang="en-US" altLang="en-US" sz="2800" b="1" dirty="0">
                <a:solidFill>
                  <a:srgbClr val="0000FF"/>
                </a:solidFill>
                <a:latin typeface="Tahoma" panose="020B0604030504040204" pitchFamily="34" charset="0"/>
                <a:cs typeface="Times New Roman" panose="02020603050405020304" pitchFamily="18" charset="0"/>
              </a:rPr>
              <a:t>If we abide in Christ and remain faithful we will “stand in the presence of His glory blameless with great joy!” (Jude 24)</a:t>
            </a:r>
            <a:r>
              <a:rPr kumimoji="0" lang="en-US" altLang="en-US" sz="2800" b="1" i="0" u="none" strike="noStrike" kern="1200" cap="none" spc="0" normalizeH="0" baseline="0" noProof="0" dirty="0">
                <a:ln>
                  <a:noFill/>
                </a:ln>
                <a:solidFill>
                  <a:srgbClr val="0000FF"/>
                </a:solidFill>
                <a:effectLst/>
                <a:uLnTx/>
                <a:uFillTx/>
                <a:latin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6280791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doing a handstand on a hill&#10;&#10;Description automatically generated with low confidence">
            <a:extLst>
              <a:ext uri="{FF2B5EF4-FFF2-40B4-BE49-F238E27FC236}">
                <a16:creationId xmlns:a16="http://schemas.microsoft.com/office/drawing/2014/main" id="{A0C4258F-110A-B387-28EB-F15DCB4A266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83760" y="-33868"/>
            <a:ext cx="16540480" cy="6891867"/>
          </a:xfrm>
        </p:spPr>
      </p:pic>
      <p:sp>
        <p:nvSpPr>
          <p:cNvPr id="2" name="Title 1">
            <a:extLst>
              <a:ext uri="{FF2B5EF4-FFF2-40B4-BE49-F238E27FC236}">
                <a16:creationId xmlns:a16="http://schemas.microsoft.com/office/drawing/2014/main" id="{BC492846-8156-E199-73DB-307576EF1978}"/>
              </a:ext>
            </a:extLst>
          </p:cNvPr>
          <p:cNvSpPr>
            <a:spLocks noGrp="1"/>
          </p:cNvSpPr>
          <p:nvPr>
            <p:ph type="title"/>
          </p:nvPr>
        </p:nvSpPr>
        <p:spPr>
          <a:xfrm>
            <a:off x="-36689" y="14464"/>
            <a:ext cx="6511925" cy="1143000"/>
          </a:xfrm>
        </p:spPr>
        <p:txBody>
          <a:bodyPr/>
          <a:lstStyle/>
          <a:p>
            <a:pPr marL="0" indent="0" algn="l">
              <a:buNone/>
            </a:pPr>
            <a:r>
              <a:rPr lang="en-US" dirty="0">
                <a:solidFill>
                  <a:sysClr val="windowText" lastClr="000000"/>
                </a:solidFill>
                <a:effectLst/>
              </a:rPr>
              <a:t>Conclusion</a:t>
            </a:r>
          </a:p>
        </p:txBody>
      </p:sp>
      <p:sp>
        <p:nvSpPr>
          <p:cNvPr id="4" name="Footer Placeholder 3">
            <a:extLst>
              <a:ext uri="{FF2B5EF4-FFF2-40B4-BE49-F238E27FC236}">
                <a16:creationId xmlns:a16="http://schemas.microsoft.com/office/drawing/2014/main" id="{AF0EBA47-70B0-95EA-13DA-E98ECC105197}"/>
              </a:ext>
            </a:extLst>
          </p:cNvPr>
          <p:cNvSpPr>
            <a:spLocks noGrp="1"/>
          </p:cNvSpPr>
          <p:nvPr>
            <p:ph type="ftr" sz="quarter" idx="15"/>
          </p:nvPr>
        </p:nvSpPr>
        <p:spPr>
          <a:xfrm>
            <a:off x="233680" y="6475589"/>
            <a:ext cx="3352800" cy="365125"/>
          </a:xfrm>
        </p:spPr>
        <p:txBody>
          <a:bodyPr/>
          <a:lstStyle/>
          <a:p>
            <a:pPr>
              <a:defRPr/>
            </a:pPr>
            <a:r>
              <a:rPr lang="en-US" dirty="0">
                <a:solidFill>
                  <a:schemeClr val="bg1"/>
                </a:solidFill>
              </a:rPr>
              <a:t>Joyful, Joyful!</a:t>
            </a:r>
          </a:p>
        </p:txBody>
      </p:sp>
      <p:sp>
        <p:nvSpPr>
          <p:cNvPr id="7" name="Text Box 7">
            <a:extLst>
              <a:ext uri="{FF2B5EF4-FFF2-40B4-BE49-F238E27FC236}">
                <a16:creationId xmlns:a16="http://schemas.microsoft.com/office/drawing/2014/main" id="{1BBFE87A-24D3-9E00-3752-B436B3BD41E6}"/>
              </a:ext>
            </a:extLst>
          </p:cNvPr>
          <p:cNvSpPr txBox="1">
            <a:spLocks noChangeArrowheads="1"/>
          </p:cNvSpPr>
          <p:nvPr/>
        </p:nvSpPr>
        <p:spPr bwMode="auto">
          <a:xfrm>
            <a:off x="-182512" y="996019"/>
            <a:ext cx="680357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4400" b="1" dirty="0">
                <a:ln>
                  <a:solidFill>
                    <a:schemeClr val="bg1"/>
                  </a:solidFill>
                </a:ln>
                <a:solidFill>
                  <a:prstClr val="black"/>
                </a:solidFill>
                <a:latin typeface="Tahoma" pitchFamily="34" charset="0"/>
                <a:cs typeface="Times New Roman" pitchFamily="18" charset="0"/>
              </a:rPr>
              <a:t>Just as creation itself praises God (Psalm 148), may we ever express our praise to Him as we sing, “Joyful, Joyful, We Adore Thee!”</a:t>
            </a:r>
            <a:endParaRPr kumimoji="0" lang="en-US" sz="4400" b="1" i="1" u="none" strike="noStrike" kern="1200" cap="none" spc="0" normalizeH="0" baseline="0" noProof="0" dirty="0">
              <a:ln>
                <a:solidFill>
                  <a:schemeClr val="bg1"/>
                </a:solidFill>
              </a:ln>
              <a:solidFill>
                <a:prstClr val="black"/>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3280470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112728"/>
            <a:ext cx="9144000" cy="5632311"/>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24.  Now to Him who is able to keep you from stumbling, and to make you stand in the presence of His glory blameless with great joy, </a:t>
            </a:r>
          </a:p>
          <a:p>
            <a:pPr marL="1033463" marR="0" lvl="0" indent="-1033463"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25.  to the only God our Savior, through Jesus Christ our Lord, be glory, majesty, dominion and authority, before all time and now and forever. Amen.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Jude 24-25</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453283"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Joyful, Joyful!</a:t>
            </a:r>
          </a:p>
        </p:txBody>
      </p:sp>
    </p:spTree>
    <p:extLst>
      <p:ext uri="{BB962C8B-B14F-4D97-AF65-F5344CB8AC3E}">
        <p14:creationId xmlns:p14="http://schemas.microsoft.com/office/powerpoint/2010/main" val="1831692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0"/>
            <a:ext cx="8763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805425"/>
            <a:ext cx="8763000" cy="1569660"/>
          </a:xfrm>
          <a:prstGeom prst="rect">
            <a:avLst/>
          </a:prstGeom>
          <a:solidFill>
            <a:srgbClr val="0070C0"/>
          </a:solid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ln>
                  <a:solidFill>
                    <a:schemeClr val="bg1"/>
                  </a:solidFill>
                </a:ln>
                <a:effectLst>
                  <a:outerShdw blurRad="38100" dist="38100" dir="2700000" algn="tl">
                    <a:srgbClr val="FFFFFF"/>
                  </a:outerShdw>
                </a:effectLst>
                <a:latin typeface="Calisto MT" pitchFamily="18" charset="0"/>
              </a:rPr>
              <a:t>For The Erring Saint:</a:t>
            </a:r>
            <a:r>
              <a:rPr lang="en-US" sz="4000" b="1" dirty="0">
                <a:ln>
                  <a:solidFill>
                    <a:schemeClr val="bg1"/>
                  </a:solidFill>
                </a:ln>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2800" b="1" dirty="0">
                <a:solidFill>
                  <a:srgbClr val="FFFFFF"/>
                </a:solidFill>
                <a:latin typeface="Arial" pitchFamily="34" charset="0"/>
                <a:cs typeface="Arial" pitchFamily="34" charset="0"/>
              </a:rPr>
              <a:t>Repent (Acts 8:22), Confess (I Jn. 1:9), </a:t>
            </a:r>
          </a:p>
          <a:p>
            <a:pPr algn="ctr" fontAlgn="auto">
              <a:spcBef>
                <a:spcPts val="0"/>
              </a:spcBef>
              <a:spcAft>
                <a:spcPts val="0"/>
              </a:spcAft>
              <a:buNone/>
              <a:defRPr/>
            </a:pPr>
            <a:r>
              <a:rPr lang="en-US" sz="2800" b="1" dirty="0">
                <a:solidFill>
                  <a:srgbClr val="FFFFFF"/>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circle(out)">
                                      <p:cBhvr>
                                        <p:cTn id="31"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22123" y="6629400"/>
            <a:ext cx="3222523" cy="2286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Joyful, Joyful!</a:t>
            </a:r>
            <a:endPar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endParaRPr>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a:t>
            </a:r>
            <a:r>
              <a:rPr lang="en-US" sz="2800" u="sng" dirty="0">
                <a:solidFill>
                  <a:schemeClr val="tx1"/>
                </a:solidFill>
                <a:latin typeface="Arial" pitchFamily="34" charset="0"/>
                <a:cs typeface="Arial" pitchFamily="34" charset="0"/>
              </a:rPr>
              <a:t> </a:t>
            </a:r>
          </a:p>
        </p:txBody>
      </p:sp>
      <p:sp>
        <p:nvSpPr>
          <p:cNvPr id="8" name="Text Box 5"/>
          <p:cNvSpPr txBox="1">
            <a:spLocks noChangeArrowheads="1"/>
          </p:cNvSpPr>
          <p:nvPr/>
        </p:nvSpPr>
        <p:spPr bwMode="auto">
          <a:xfrm>
            <a:off x="-22124" y="526682"/>
            <a:ext cx="7565924"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E67C8"/>
                </a:solidFill>
                <a:effectLst/>
                <a:uLnTx/>
                <a:uFillTx/>
                <a:latin typeface="Tahoma" pitchFamily="34" charset="0"/>
                <a:ea typeface="+mn-ea"/>
                <a:cs typeface="Times New Roman" pitchFamily="18" charset="0"/>
              </a:rPr>
              <a:t>Henry Jackson </a:t>
            </a:r>
            <a:r>
              <a:rPr kumimoji="0" lang="en-US" sz="2800" b="1" i="0" u="none" strike="noStrike" kern="1200" cap="none" spc="0" normalizeH="0" baseline="0" noProof="0" dirty="0" err="1">
                <a:ln>
                  <a:noFill/>
                </a:ln>
                <a:solidFill>
                  <a:srgbClr val="4E67C8"/>
                </a:solidFill>
                <a:effectLst/>
                <a:uLnTx/>
                <a:uFillTx/>
                <a:latin typeface="Tahoma" pitchFamily="34" charset="0"/>
                <a:ea typeface="+mn-ea"/>
                <a:cs typeface="Times New Roman" pitchFamily="18" charset="0"/>
              </a:rPr>
              <a:t>VanDyke</a:t>
            </a:r>
            <a:r>
              <a:rPr kumimoji="0" lang="en-US" sz="2800" b="1" i="0" u="none" strike="noStrike" kern="1200" cap="none" spc="0" normalizeH="0" baseline="0" noProof="0" dirty="0">
                <a:ln>
                  <a:noFill/>
                </a:ln>
                <a:solidFill>
                  <a:srgbClr val="4E67C8"/>
                </a:solidFill>
                <a:effectLst/>
                <a:uLnTx/>
                <a:uFillTx/>
                <a:latin typeface="Tahoma" pitchFamily="34" charset="0"/>
                <a:ea typeface="+mn-ea"/>
                <a:cs typeface="Times New Roman" pitchFamily="18" charset="0"/>
              </a:rPr>
              <a:t> (1852-1933)</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E67C8"/>
                </a:solidFill>
                <a:effectLst/>
                <a:uLnTx/>
                <a:uFillTx/>
                <a:latin typeface="Tahoma" pitchFamily="34" charset="0"/>
                <a:ea typeface="+mn-ea"/>
                <a:cs typeface="Times New Roman" pitchFamily="18" charset="0"/>
              </a:rPr>
              <a:t>“Joyful, Joyful, We Adore Thee” (1907) </a:t>
            </a:r>
          </a:p>
          <a:p>
            <a:pPr lvl="0" defTabSz="914400" fontAlgn="base">
              <a:spcBef>
                <a:spcPct val="0"/>
              </a:spcBef>
              <a:spcAft>
                <a:spcPct val="0"/>
              </a:spcAft>
              <a:buClr>
                <a:srgbClr val="56C7AA"/>
              </a:buClr>
              <a:buSzPct val="115000"/>
              <a:buFont typeface="Wingdings" pitchFamily="2" charset="2"/>
              <a:buChar char="Ø"/>
            </a:pPr>
            <a:r>
              <a:rPr lang="en-US" sz="3200" dirty="0">
                <a:solidFill>
                  <a:srgbClr val="212745"/>
                </a:solidFill>
                <a:latin typeface="Tahoma" pitchFamily="34" charset="0"/>
                <a:cs typeface="Times New Roman" pitchFamily="18" charset="0"/>
              </a:rPr>
              <a:t>A Presbyterian preacher and professor of English literature at Princeton University.</a:t>
            </a:r>
          </a:p>
          <a:p>
            <a:pPr lvl="0" defTabSz="914400" fontAlgn="base">
              <a:spcBef>
                <a:spcPct val="0"/>
              </a:spcBef>
              <a:spcAft>
                <a:spcPct val="0"/>
              </a:spcAft>
              <a:buClr>
                <a:srgbClr val="56C7AA"/>
              </a:buClr>
              <a:buSzPct val="115000"/>
              <a:buFont typeface="Wingdings" pitchFamily="2" charset="2"/>
              <a:buChar char="Ø"/>
            </a:pPr>
            <a:r>
              <a:rPr lang="en-US" sz="3200" dirty="0">
                <a:solidFill>
                  <a:srgbClr val="212745"/>
                </a:solidFill>
                <a:latin typeface="Tahoma" pitchFamily="34" charset="0"/>
                <a:cs typeface="Times New Roman" pitchFamily="18" charset="0"/>
              </a:rPr>
              <a:t>An author of many books, including </a:t>
            </a:r>
            <a:r>
              <a:rPr lang="en-US" sz="3200" i="1" u="sng" dirty="0">
                <a:solidFill>
                  <a:srgbClr val="212745"/>
                </a:solidFill>
                <a:latin typeface="Tahoma" pitchFamily="34" charset="0"/>
                <a:cs typeface="Times New Roman" pitchFamily="18" charset="0"/>
              </a:rPr>
              <a:t>“The Other Wise Man”</a:t>
            </a:r>
            <a:r>
              <a:rPr lang="en-US" sz="3200" dirty="0">
                <a:solidFill>
                  <a:srgbClr val="212745"/>
                </a:solidFill>
                <a:latin typeface="Tahoma" pitchFamily="34" charset="0"/>
                <a:cs typeface="Times New Roman" pitchFamily="18" charset="0"/>
              </a:rPr>
              <a:t> (1896).</a:t>
            </a:r>
          </a:p>
          <a:p>
            <a:pPr lvl="0" defTabSz="914400" fontAlgn="base">
              <a:spcBef>
                <a:spcPct val="0"/>
              </a:spcBef>
              <a:spcAft>
                <a:spcPct val="0"/>
              </a:spcAft>
              <a:buClr>
                <a:srgbClr val="56C7AA"/>
              </a:buClr>
              <a:buSzPct val="115000"/>
              <a:buFont typeface="Wingdings" pitchFamily="2" charset="2"/>
              <a:buChar char="Ø"/>
            </a:pPr>
            <a:r>
              <a:rPr lang="en-US" sz="3200" dirty="0">
                <a:solidFill>
                  <a:srgbClr val="212745"/>
                </a:solidFill>
                <a:latin typeface="Tahoma" pitchFamily="34" charset="0"/>
                <a:cs typeface="Times New Roman" pitchFamily="18" charset="0"/>
              </a:rPr>
              <a:t>Wrote the text of the hymn in 1907 while guest-speaking at Williams College and set it to the music of Beethoven’s 9</a:t>
            </a:r>
            <a:r>
              <a:rPr lang="en-US" sz="3200" baseline="30000" dirty="0">
                <a:solidFill>
                  <a:srgbClr val="212745"/>
                </a:solidFill>
                <a:latin typeface="Tahoma" pitchFamily="34" charset="0"/>
                <a:cs typeface="Times New Roman" pitchFamily="18" charset="0"/>
              </a:rPr>
              <a:t>th</a:t>
            </a:r>
            <a:r>
              <a:rPr lang="en-US" sz="3200" dirty="0">
                <a:solidFill>
                  <a:srgbClr val="212745"/>
                </a:solidFill>
                <a:latin typeface="Tahoma" pitchFamily="34" charset="0"/>
                <a:cs typeface="Times New Roman" pitchFamily="18" charset="0"/>
              </a:rPr>
              <a:t> Symphony’s “Ode to Joy” (aka “Hymn to Joy”). </a:t>
            </a:r>
            <a:endParaRPr kumimoji="0" lang="en-US" sz="3200" b="0" i="0" u="none" strike="noStrike" kern="1200" cap="none" spc="0" normalizeH="0" baseline="0" noProof="0" dirty="0">
              <a:ln>
                <a:noFill/>
              </a:ln>
              <a:solidFill>
                <a:srgbClr val="212745"/>
              </a:solidFill>
              <a:effectLst/>
              <a:uLnTx/>
              <a:uFillTx/>
              <a:latin typeface="Tahoma" pitchFamily="34" charset="0"/>
              <a:cs typeface="Times New Roman" pitchFamily="18" charset="0"/>
            </a:endParaRPr>
          </a:p>
        </p:txBody>
      </p:sp>
      <p:pic>
        <p:nvPicPr>
          <p:cNvPr id="2" name="Picture 1" descr="http://upload.wikimedia.org/wikipedia/commons/thumb/8/8f/Portrait_of_Henry_van_Dyke.jpg/640px-Portrait_of_Henry_van_Dy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0450" y="762000"/>
            <a:ext cx="17335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651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raising the hands&#10;&#10;Description automatically generated with low confidence">
            <a:extLst>
              <a:ext uri="{FF2B5EF4-FFF2-40B4-BE49-F238E27FC236}">
                <a16:creationId xmlns:a16="http://schemas.microsoft.com/office/drawing/2014/main" id="{A64F4DDD-F91C-1C8C-6F50-2B96748BC99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21897"/>
            <a:ext cx="9144000" cy="6879897"/>
          </a:xfrm>
        </p:spPr>
      </p:pic>
      <p:sp>
        <p:nvSpPr>
          <p:cNvPr id="2" name="Title 1">
            <a:extLst>
              <a:ext uri="{FF2B5EF4-FFF2-40B4-BE49-F238E27FC236}">
                <a16:creationId xmlns:a16="http://schemas.microsoft.com/office/drawing/2014/main" id="{A18588AF-47F3-4C20-154E-B7E16E08AFD2}"/>
              </a:ext>
            </a:extLst>
          </p:cNvPr>
          <p:cNvSpPr>
            <a:spLocks noGrp="1"/>
          </p:cNvSpPr>
          <p:nvPr>
            <p:ph type="title"/>
          </p:nvPr>
        </p:nvSpPr>
        <p:spPr>
          <a:xfrm>
            <a:off x="-21770" y="0"/>
            <a:ext cx="9144000" cy="838200"/>
          </a:xfrm>
        </p:spPr>
        <p:txBody>
          <a:bodyPr/>
          <a:lstStyle/>
          <a:p>
            <a:pPr marL="0" indent="0">
              <a:buNone/>
            </a:pPr>
            <a:r>
              <a:rPr lang="en-US" sz="4000" u="sng" dirty="0">
                <a:solidFill>
                  <a:schemeClr val="tx1"/>
                </a:solidFill>
                <a:effectLst/>
                <a:latin typeface="Arial" pitchFamily="34" charset="0"/>
                <a:cs typeface="Arial" pitchFamily="34" charset="0"/>
              </a:rPr>
              <a:t>Intro</a:t>
            </a:r>
            <a:endParaRPr lang="en-US" sz="4000" dirty="0"/>
          </a:p>
        </p:txBody>
      </p:sp>
      <p:sp>
        <p:nvSpPr>
          <p:cNvPr id="4" name="Footer Placeholder 3">
            <a:extLst>
              <a:ext uri="{FF2B5EF4-FFF2-40B4-BE49-F238E27FC236}">
                <a16:creationId xmlns:a16="http://schemas.microsoft.com/office/drawing/2014/main" id="{B19EB653-C00A-9AC3-C300-190FAF611B6B}"/>
              </a:ext>
            </a:extLst>
          </p:cNvPr>
          <p:cNvSpPr>
            <a:spLocks noGrp="1"/>
          </p:cNvSpPr>
          <p:nvPr>
            <p:ph type="ftr" sz="quarter" idx="15"/>
          </p:nvPr>
        </p:nvSpPr>
        <p:spPr>
          <a:xfrm>
            <a:off x="0" y="6492875"/>
            <a:ext cx="3352800" cy="365125"/>
          </a:xfrm>
        </p:spPr>
        <p:txBody>
          <a:bodyPr/>
          <a:lstStyle/>
          <a:p>
            <a:pPr>
              <a:defRPr/>
            </a:pPr>
            <a:r>
              <a:rPr lang="en-US" dirty="0">
                <a:solidFill>
                  <a:srgbClr val="0000FF"/>
                </a:solidFill>
              </a:rPr>
              <a:t>Joyful, Joyful!</a:t>
            </a:r>
          </a:p>
        </p:txBody>
      </p:sp>
      <p:sp>
        <p:nvSpPr>
          <p:cNvPr id="7" name="Text Box 7">
            <a:extLst>
              <a:ext uri="{FF2B5EF4-FFF2-40B4-BE49-F238E27FC236}">
                <a16:creationId xmlns:a16="http://schemas.microsoft.com/office/drawing/2014/main" id="{BA68D20C-ED6E-719F-16E1-9EC8CE8D9494}"/>
              </a:ext>
            </a:extLst>
          </p:cNvPr>
          <p:cNvSpPr txBox="1">
            <a:spLocks noChangeArrowheads="1"/>
          </p:cNvSpPr>
          <p:nvPr/>
        </p:nvSpPr>
        <p:spPr bwMode="auto">
          <a:xfrm>
            <a:off x="-21770" y="1034048"/>
            <a:ext cx="91548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black"/>
                </a:solidFill>
                <a:latin typeface="Tahoma" pitchFamily="34" charset="0"/>
                <a:cs typeface="Times New Roman" pitchFamily="18" charset="0"/>
              </a:rPr>
              <a:t>Saints are to “rejoice always” and this hymn reminds us of the joy found in knowing God!</a:t>
            </a:r>
            <a:endPar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825272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5" name="Rectangle 14">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Content Placeholder 5" descr="A person standing on a mountain&#10;&#10;Description automatically generated with low confidence">
            <a:extLst>
              <a:ext uri="{FF2B5EF4-FFF2-40B4-BE49-F238E27FC236}">
                <a16:creationId xmlns:a16="http://schemas.microsoft.com/office/drawing/2014/main" id="{4E55DC2E-14C2-43D4-C470-395EC6DD12F3}"/>
              </a:ext>
            </a:extLst>
          </p:cNvPr>
          <p:cNvPicPr>
            <a:picLocks noChangeAspect="1"/>
          </p:cNvPicPr>
          <p:nvPr/>
        </p:nvPicPr>
        <p:blipFill rotWithShape="1">
          <a:blip r:embed="rId4">
            <a:alphaModFix amt="43000"/>
            <a:extLst>
              <a:ext uri="{28A0092B-C50C-407E-A947-70E740481C1C}">
                <a14:useLocalDpi xmlns:a14="http://schemas.microsoft.com/office/drawing/2010/main" val="0"/>
              </a:ext>
            </a:extLst>
          </a:blip>
          <a:srcRect l="4480" r="3854" b="1"/>
          <a:stretch/>
        </p:blipFill>
        <p:spPr>
          <a:xfrm>
            <a:off x="20" y="10"/>
            <a:ext cx="8801080" cy="6408728"/>
          </a:xfrm>
          <a:prstGeom prst="rect">
            <a:avLst/>
          </a:prstGeom>
          <a:ln>
            <a:noFill/>
          </a:ln>
        </p:spPr>
      </p:pic>
      <p:sp>
        <p:nvSpPr>
          <p:cNvPr id="17"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3" y="0"/>
            <a:ext cx="8822823"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20" y="10"/>
            <a:ext cx="8798794" cy="1151965"/>
          </a:xfrm>
        </p:spPr>
        <p:txBody>
          <a:bodyPr>
            <a:normAutofit fontScale="90000"/>
          </a:bodyPr>
          <a:lstStyle/>
          <a:p>
            <a:pPr algn="ctr"/>
            <a:r>
              <a:rPr lang="en-US" sz="4400" b="1" u="sng" dirty="0">
                <a:ln>
                  <a:solidFill>
                    <a:schemeClr val="tx1"/>
                  </a:solidFill>
                </a:ln>
                <a:solidFill>
                  <a:schemeClr val="bg1"/>
                </a:solidFill>
              </a:rPr>
              <a:t>God is Lord of Creation and the Hearts of Men</a:t>
            </a:r>
            <a:endParaRPr lang="en-US" dirty="0"/>
          </a:p>
        </p:txBody>
      </p:sp>
      <p:sp>
        <p:nvSpPr>
          <p:cNvPr id="10" name="Content Placeholder 9">
            <a:extLst>
              <a:ext uri="{FF2B5EF4-FFF2-40B4-BE49-F238E27FC236}">
                <a16:creationId xmlns:a16="http://schemas.microsoft.com/office/drawing/2014/main" id="{5F1BBD20-8E15-BFCC-00BB-0BE2B42E27D3}"/>
              </a:ext>
            </a:extLst>
          </p:cNvPr>
          <p:cNvSpPr>
            <a:spLocks noGrp="1"/>
          </p:cNvSpPr>
          <p:nvPr>
            <p:ph idx="1"/>
          </p:nvPr>
        </p:nvSpPr>
        <p:spPr>
          <a:xfrm>
            <a:off x="20" y="1309094"/>
            <a:ext cx="6857980" cy="4448240"/>
          </a:xfrm>
        </p:spPr>
        <p:txBody>
          <a:bodyPr>
            <a:normAutofit fontScale="32500" lnSpcReduction="20000"/>
          </a:bodyPr>
          <a:lstStyle/>
          <a:p>
            <a:pPr marL="0" marR="0" lvl="0" indent="0" algn="ctr" defTabSz="914400" fontAlgn="auto">
              <a:lnSpc>
                <a:spcPct val="110000"/>
              </a:lnSpc>
              <a:spcBef>
                <a:spcPct val="0"/>
              </a:spcBef>
              <a:spcAft>
                <a:spcPts val="600"/>
              </a:spcAft>
              <a:buClr>
                <a:schemeClr val="accent1"/>
              </a:buClr>
              <a:buSzPct val="160000"/>
              <a:buNone/>
              <a:tabLst/>
              <a:defRPr/>
            </a:pPr>
            <a:r>
              <a:rPr kumimoji="0" lang="en-US" altLang="en-US" sz="7000" b="1" i="0" u="sng" strike="noStrike" cap="all" spc="0" normalizeH="0" noProof="0" dirty="0">
                <a:ln>
                  <a:noFill/>
                </a:ln>
                <a:uLnTx/>
                <a:uFillTx/>
                <a:latin typeface="+mn-lt"/>
              </a:rPr>
              <a:t>Joyful, Joyful, WE adore Thee! </a:t>
            </a:r>
          </a:p>
          <a:p>
            <a:pPr marL="0" marR="0" lvl="0" indent="0" algn="ctr" defTabSz="914400" fontAlgn="auto">
              <a:lnSpc>
                <a:spcPct val="110000"/>
              </a:lnSpc>
              <a:spcBef>
                <a:spcPct val="0"/>
              </a:spcBef>
              <a:spcAft>
                <a:spcPts val="600"/>
              </a:spcAft>
              <a:buClr>
                <a:schemeClr val="accent1"/>
              </a:buClr>
              <a:buSzPct val="160000"/>
              <a:buNone/>
              <a:tabLst/>
              <a:defRPr/>
            </a:pPr>
            <a:r>
              <a:rPr kumimoji="0" lang="en-US" altLang="en-US" sz="7000" b="1" i="0" u="sng" strike="noStrike" cap="all" spc="0" normalizeH="0" noProof="0" dirty="0">
                <a:ln>
                  <a:noFill/>
                </a:ln>
                <a:uLnTx/>
                <a:uFillTx/>
                <a:latin typeface="+mn-lt"/>
              </a:rPr>
              <a:t>Stanza 1:</a:t>
            </a:r>
          </a:p>
          <a:p>
            <a:pPr marL="339725" lvl="0" indent="0" algn="ctr" defTabSz="914400">
              <a:lnSpc>
                <a:spcPct val="110000"/>
              </a:lnSpc>
              <a:spcBef>
                <a:spcPct val="0"/>
              </a:spcBef>
              <a:spcAft>
                <a:spcPts val="600"/>
              </a:spcAft>
              <a:buClr>
                <a:schemeClr val="accent1"/>
              </a:buClr>
              <a:buSzPct val="160000"/>
              <a:buNone/>
            </a:pPr>
            <a:r>
              <a:rPr lang="en-US" altLang="en-US" sz="8600" cap="all" dirty="0">
                <a:latin typeface="+mn-lt"/>
              </a:rPr>
              <a:t>“Joyful, joyful, we adore thee, God of glory, Lord of love; Hearts unfold like flowers before Thee, Opening to the sun above. Melt the clouds of sin and sadness; Drive the dark of doubt away; Giver of immortal gladness, Fill us with the light of day.”</a:t>
            </a:r>
            <a:endParaRPr lang="en-US" altLang="en-US" sz="8600" b="1" cap="all" dirty="0">
              <a:latin typeface="+mn-lt"/>
            </a:endParaRPr>
          </a:p>
          <a:p>
            <a:pPr marL="0" indent="0">
              <a:buNone/>
            </a:pPr>
            <a:endParaRPr lang="en-US" dirty="0"/>
          </a:p>
        </p:txBody>
      </p:sp>
      <p:sp>
        <p:nvSpPr>
          <p:cNvPr id="19" name="Rectangle 18">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00215"/>
            <a:ext cx="8798814"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350" y="5757334"/>
            <a:ext cx="4124790" cy="498470"/>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800" b="0" i="0" u="none" strike="noStrike" kern="1200" cap="all" spc="0" normalizeH="0" baseline="0" noProof="0">
                <a:ln>
                  <a:noFill/>
                </a:ln>
                <a:solidFill>
                  <a:srgbClr val="346492">
                    <a:lumMod val="60000"/>
                    <a:lumOff val="40000"/>
                  </a:srgbClr>
                </a:solidFill>
                <a:effectLst/>
                <a:uLnTx/>
                <a:uFillTx/>
                <a:latin typeface="Tahoma"/>
                <a:ea typeface="+mn-ea"/>
                <a:cs typeface="+mn-cs"/>
              </a:rPr>
              <a:t>Joyful, Joyful!</a:t>
            </a:r>
          </a:p>
        </p:txBody>
      </p:sp>
    </p:spTree>
    <p:extLst>
      <p:ext uri="{BB962C8B-B14F-4D97-AF65-F5344CB8AC3E}">
        <p14:creationId xmlns:p14="http://schemas.microsoft.com/office/powerpoint/2010/main" val="25887500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2729092"/>
            <a:ext cx="3169848" cy="30102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Mark 12:30</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II Peter. 1:5-11</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Malachi 4:2</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I John 1:5-7</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John 8:12</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Joyful, Joyful!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25" name="Text Box 13">
            <a:extLst>
              <a:ext uri="{FF2B5EF4-FFF2-40B4-BE49-F238E27FC236}">
                <a16:creationId xmlns:a16="http://schemas.microsoft.com/office/drawing/2014/main" id="{B9849AE9-7378-4E8F-9405-BEAD5F2CC2F1}"/>
              </a:ext>
            </a:extLst>
          </p:cNvPr>
          <p:cNvSpPr txBox="1">
            <a:spLocks noChangeArrowheads="1"/>
          </p:cNvSpPr>
          <p:nvPr/>
        </p:nvSpPr>
        <p:spPr bwMode="auto">
          <a:xfrm>
            <a:off x="3816600" y="457200"/>
            <a:ext cx="4991501" cy="5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Malachi 4:2</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631825" marR="0" lvl="0" indent="-631825"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2.  "But for you who fear My name, the sun of righteousness will rise with healing in its wings; and you will go forth and skip about like calves from the stall. </a:t>
            </a:r>
            <a:endParaRPr kumimoji="0" lang="en-US" altLang="en-US" sz="28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2428699"/>
          </a:xfrm>
        </p:spPr>
        <p:txBody>
          <a:bodyPr/>
          <a:lstStyle/>
          <a:p>
            <a:pPr algn="ctr"/>
            <a:r>
              <a:rPr lang="en-US" sz="3200" b="1" dirty="0">
                <a:solidFill>
                  <a:srgbClr val="0000FF"/>
                </a:solidFill>
              </a:rPr>
              <a:t>God is Lord of Creation and the Hearts of Men</a:t>
            </a:r>
          </a:p>
        </p:txBody>
      </p:sp>
    </p:spTree>
    <p:extLst>
      <p:ext uri="{BB962C8B-B14F-4D97-AF65-F5344CB8AC3E}">
        <p14:creationId xmlns:p14="http://schemas.microsoft.com/office/powerpoint/2010/main" val="377019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500" fill="hold"/>
                                        <p:tgtEl>
                                          <p:spTgt spid="90125"/>
                                        </p:tgtEl>
                                        <p:attrNameLst>
                                          <p:attrName>ppt_w</p:attrName>
                                        </p:attrNameLst>
                                      </p:cBhvr>
                                      <p:tavLst>
                                        <p:tav tm="0">
                                          <p:val>
                                            <p:fltVal val="0"/>
                                          </p:val>
                                        </p:tav>
                                        <p:tav tm="100000">
                                          <p:val>
                                            <p:strVal val="#ppt_w"/>
                                          </p:val>
                                        </p:tav>
                                      </p:tavLst>
                                    </p:anim>
                                    <p:anim calcmode="lin" valueType="num">
                                      <p:cBhvr>
                                        <p:cTn id="8" dur="500" fill="hold"/>
                                        <p:tgtEl>
                                          <p:spTgt spid="90125"/>
                                        </p:tgtEl>
                                        <p:attrNameLst>
                                          <p:attrName>ppt_h</p:attrName>
                                        </p:attrNameLst>
                                      </p:cBhvr>
                                      <p:tavLst>
                                        <p:tav tm="0">
                                          <p:val>
                                            <p:fltVal val="0"/>
                                          </p:val>
                                        </p:tav>
                                        <p:tav tm="100000">
                                          <p:val>
                                            <p:strVal val="#ppt_h"/>
                                          </p:val>
                                        </p:tav>
                                      </p:tavLst>
                                    </p:anim>
                                    <p:animEffect transition="in" filter="fade">
                                      <p:cBhvr>
                                        <p:cTn id="9"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23">
            <a:extLst>
              <a:ext uri="{FF2B5EF4-FFF2-40B4-BE49-F238E27FC236}">
                <a16:creationId xmlns:a16="http://schemas.microsoft.com/office/drawing/2014/main" id="{4ED97C70-FD3B-4E86-B097-9CE15521EC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1" name="Freeform 11">
            <a:extLst>
              <a:ext uri="{FF2B5EF4-FFF2-40B4-BE49-F238E27FC236}">
                <a16:creationId xmlns:a16="http://schemas.microsoft.com/office/drawing/2014/main" id="{01C1ABBF-1FEC-4A49-A551-F27CD44B5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8" name="Freeform 13">
            <a:extLst>
              <a:ext uri="{FF2B5EF4-FFF2-40B4-BE49-F238E27FC236}">
                <a16:creationId xmlns:a16="http://schemas.microsoft.com/office/drawing/2014/main" id="{1CA91522-208A-4484-BA4E-719881FA2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5">
            <a:extLst>
              <a:ext uri="{FF2B5EF4-FFF2-40B4-BE49-F238E27FC236}">
                <a16:creationId xmlns:a16="http://schemas.microsoft.com/office/drawing/2014/main" id="{2E6EF473-1243-402E-9B74-D2E9354B2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Freeform 14">
            <a:extLst>
              <a:ext uri="{FF2B5EF4-FFF2-40B4-BE49-F238E27FC236}">
                <a16:creationId xmlns:a16="http://schemas.microsoft.com/office/drawing/2014/main" id="{D9A018C6-6DFA-4D3D-9FE6-3FA39DED7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4" name="5-Point Star 24">
            <a:extLst>
              <a:ext uri="{FF2B5EF4-FFF2-40B4-BE49-F238E27FC236}">
                <a16:creationId xmlns:a16="http://schemas.microsoft.com/office/drawing/2014/main" id="{BF298784-0DFC-4546-A452-BC3FC830D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FD309981-B754-4168-8C9E-894CC416E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8" name="Rectangle 37">
            <a:extLst>
              <a:ext uri="{FF2B5EF4-FFF2-40B4-BE49-F238E27FC236}">
                <a16:creationId xmlns:a16="http://schemas.microsoft.com/office/drawing/2014/main" id="{947C74A5-2625-4DB6-A341-19E8A9A03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9141714"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1" y="-19145"/>
            <a:ext cx="9141713" cy="476346"/>
          </a:xfrm>
        </p:spPr>
        <p:txBody>
          <a:bodyPr vert="horz" lIns="91440" tIns="45720" rIns="91440" bIns="45720" rtlCol="0" anchor="b">
            <a:noAutofit/>
          </a:bodyPr>
          <a:lstStyle/>
          <a:p>
            <a:pPr algn="ctr"/>
            <a:r>
              <a:rPr lang="en-US" sz="2000" b="1" dirty="0">
                <a:solidFill>
                  <a:schemeClr val="bg1"/>
                </a:solidFill>
              </a:rPr>
              <a:t>God is Lord of Creation and the Hearts of Men</a:t>
            </a:r>
            <a:endParaRPr lang="en-US" sz="4800" dirty="0">
              <a:solidFill>
                <a:schemeClr val="bg1"/>
              </a:solidFill>
            </a:endParaRPr>
          </a:p>
        </p:txBody>
      </p:sp>
      <p:sp>
        <p:nvSpPr>
          <p:cNvPr id="40" name="5-Point Star 31">
            <a:extLst>
              <a:ext uri="{FF2B5EF4-FFF2-40B4-BE49-F238E27FC236}">
                <a16:creationId xmlns:a16="http://schemas.microsoft.com/office/drawing/2014/main" id="{08C514A6-ADA6-4AC3-8859-56236B3EC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556" y="6388943"/>
            <a:ext cx="279786"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3FFA61B5-780E-4549-BF7F-1F72E4BC7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215" y="457201"/>
            <a:ext cx="8446312"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descr="A person standing on a mountain&#10;&#10;Description automatically generated with low confidence">
            <a:extLst>
              <a:ext uri="{FF2B5EF4-FFF2-40B4-BE49-F238E27FC236}">
                <a16:creationId xmlns:a16="http://schemas.microsoft.com/office/drawing/2014/main" id="{4E55DC2E-14C2-43D4-C470-395EC6DD12F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3431" r="1" b="23433"/>
          <a:stretch/>
        </p:blipFill>
        <p:spPr>
          <a:xfrm>
            <a:off x="518660" y="691546"/>
            <a:ext cx="8104342" cy="2874505"/>
          </a:xfrm>
          <a:prstGeom prst="rect">
            <a:avLst/>
          </a:prstGeom>
        </p:spPr>
      </p:pic>
      <p:cxnSp>
        <p:nvCxnSpPr>
          <p:cNvPr id="44" name="Straight Connector 43">
            <a:extLst>
              <a:ext uri="{FF2B5EF4-FFF2-40B4-BE49-F238E27FC236}">
                <a16:creationId xmlns:a16="http://schemas.microsoft.com/office/drawing/2014/main" id="{DAB99939-53EC-4B1E-9DD0-AF9F0BFE19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0" y="4491323"/>
            <a:ext cx="9150814"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7383" y="6469786"/>
            <a:ext cx="4010757" cy="385011"/>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all" spc="0" normalizeH="0" baseline="0" noProof="0" dirty="0">
                <a:ln>
                  <a:noFill/>
                </a:ln>
                <a:solidFill>
                  <a:prstClr val="black">
                    <a:lumMod val="75000"/>
                    <a:lumOff val="25000"/>
                  </a:prstClr>
                </a:solidFill>
                <a:effectLst/>
                <a:uLnTx/>
                <a:uFillTx/>
                <a:latin typeface="Tahoma"/>
                <a:ea typeface="+mn-ea"/>
                <a:cs typeface="+mn-cs"/>
              </a:rPr>
              <a:t>Joyful, Joyful!</a:t>
            </a:r>
          </a:p>
        </p:txBody>
      </p:sp>
      <p:sp>
        <p:nvSpPr>
          <p:cNvPr id="3" name="Text Box 7">
            <a:extLst>
              <a:ext uri="{FF2B5EF4-FFF2-40B4-BE49-F238E27FC236}">
                <a16:creationId xmlns:a16="http://schemas.microsoft.com/office/drawing/2014/main" id="{61468784-9953-6560-8AA5-B6B961E189BD}"/>
              </a:ext>
            </a:extLst>
          </p:cNvPr>
          <p:cNvSpPr txBox="1">
            <a:spLocks noChangeArrowheads="1"/>
          </p:cNvSpPr>
          <p:nvPr/>
        </p:nvSpPr>
        <p:spPr bwMode="auto">
          <a:xfrm>
            <a:off x="-10886" y="4702964"/>
            <a:ext cx="91548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defTabSz="914400" eaLnBrk="1" fontAlgn="base" hangingPunct="1">
              <a:spcBef>
                <a:spcPct val="0"/>
              </a:spcBef>
              <a:spcAft>
                <a:spcPct val="0"/>
              </a:spcAft>
            </a:pPr>
            <a:r>
              <a:rPr lang="en-US" sz="3600" b="1" dirty="0">
                <a:solidFill>
                  <a:prstClr val="black"/>
                </a:solidFill>
                <a:latin typeface="Tahoma" pitchFamily="34" charset="0"/>
                <a:cs typeface="Times New Roman" pitchFamily="18" charset="0"/>
              </a:rPr>
              <a:t>God is the Great I Am, the Creator of heaven and earth, and should be Lord of our hearts!</a:t>
            </a:r>
            <a:endParaRPr kumimoji="0" lang="en-US" sz="36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467323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5" name="Rectangle 14">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Content Placeholder 5" descr="A person standing on a mountain&#10;&#10;Description automatically generated with low confidence">
            <a:extLst>
              <a:ext uri="{FF2B5EF4-FFF2-40B4-BE49-F238E27FC236}">
                <a16:creationId xmlns:a16="http://schemas.microsoft.com/office/drawing/2014/main" id="{4E55DC2E-14C2-43D4-C470-395EC6DD12F3}"/>
              </a:ext>
            </a:extLst>
          </p:cNvPr>
          <p:cNvPicPr>
            <a:picLocks noChangeAspect="1"/>
          </p:cNvPicPr>
          <p:nvPr/>
        </p:nvPicPr>
        <p:blipFill rotWithShape="1">
          <a:blip r:embed="rId4">
            <a:alphaModFix amt="43000"/>
            <a:extLst>
              <a:ext uri="{28A0092B-C50C-407E-A947-70E740481C1C}">
                <a14:useLocalDpi xmlns:a14="http://schemas.microsoft.com/office/drawing/2010/main" val="0"/>
              </a:ext>
            </a:extLst>
          </a:blip>
          <a:srcRect l="4480" r="3854" b="1"/>
          <a:stretch/>
        </p:blipFill>
        <p:spPr>
          <a:xfrm>
            <a:off x="20" y="10"/>
            <a:ext cx="8801080" cy="6408728"/>
          </a:xfrm>
          <a:prstGeom prst="rect">
            <a:avLst/>
          </a:prstGeom>
          <a:ln>
            <a:noFill/>
          </a:ln>
        </p:spPr>
      </p:pic>
      <p:sp>
        <p:nvSpPr>
          <p:cNvPr id="17"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3" y="0"/>
            <a:ext cx="8822823"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1937091-D653-D758-4AE7-4070E3E1AC3A}"/>
              </a:ext>
            </a:extLst>
          </p:cNvPr>
          <p:cNvSpPr>
            <a:spLocks noGrp="1"/>
          </p:cNvSpPr>
          <p:nvPr>
            <p:ph type="title"/>
          </p:nvPr>
        </p:nvSpPr>
        <p:spPr>
          <a:xfrm>
            <a:off x="20" y="10"/>
            <a:ext cx="8798794" cy="1095165"/>
          </a:xfrm>
        </p:spPr>
        <p:txBody>
          <a:bodyPr>
            <a:normAutofit fontScale="90000"/>
          </a:bodyPr>
          <a:lstStyle/>
          <a:p>
            <a:pPr algn="ctr"/>
            <a:r>
              <a:rPr lang="en-US" sz="4400" b="1" u="sng" dirty="0">
                <a:ln>
                  <a:solidFill>
                    <a:schemeClr val="tx1"/>
                  </a:solidFill>
                </a:ln>
                <a:solidFill>
                  <a:schemeClr val="bg1"/>
                </a:solidFill>
              </a:rPr>
              <a:t>God Created and Upholds All Things</a:t>
            </a:r>
            <a:endParaRPr lang="en-US" dirty="0"/>
          </a:p>
        </p:txBody>
      </p:sp>
      <p:sp>
        <p:nvSpPr>
          <p:cNvPr id="10" name="Content Placeholder 9">
            <a:extLst>
              <a:ext uri="{FF2B5EF4-FFF2-40B4-BE49-F238E27FC236}">
                <a16:creationId xmlns:a16="http://schemas.microsoft.com/office/drawing/2014/main" id="{5F1BBD20-8E15-BFCC-00BB-0BE2B42E27D3}"/>
              </a:ext>
            </a:extLst>
          </p:cNvPr>
          <p:cNvSpPr>
            <a:spLocks noGrp="1"/>
          </p:cNvSpPr>
          <p:nvPr>
            <p:ph idx="1"/>
          </p:nvPr>
        </p:nvSpPr>
        <p:spPr>
          <a:xfrm>
            <a:off x="20" y="1309094"/>
            <a:ext cx="6857980" cy="4291121"/>
          </a:xfrm>
        </p:spPr>
        <p:txBody>
          <a:bodyPr>
            <a:normAutofit fontScale="85000" lnSpcReduction="20000"/>
          </a:bodyPr>
          <a:lstStyle/>
          <a:p>
            <a:pPr marL="0" marR="0" lvl="0" indent="0" algn="ctr" defTabSz="914400" fontAlgn="auto">
              <a:lnSpc>
                <a:spcPct val="110000"/>
              </a:lnSpc>
              <a:spcBef>
                <a:spcPct val="0"/>
              </a:spcBef>
              <a:spcAft>
                <a:spcPts val="600"/>
              </a:spcAft>
              <a:buClr>
                <a:schemeClr val="accent1"/>
              </a:buClr>
              <a:buSzPct val="160000"/>
              <a:buNone/>
              <a:tabLst/>
              <a:defRPr/>
            </a:pPr>
            <a:r>
              <a:rPr kumimoji="0" lang="en-US" altLang="en-US" sz="3100" b="1" i="0" u="sng" strike="noStrike" cap="all" spc="0" normalizeH="0" noProof="0" dirty="0">
                <a:ln>
                  <a:noFill/>
                </a:ln>
                <a:uLnTx/>
                <a:uFillTx/>
                <a:latin typeface="+mn-lt"/>
              </a:rPr>
              <a:t>Joyful, Joyful, WE adore Thee! Stanza 2:</a:t>
            </a:r>
          </a:p>
          <a:p>
            <a:pPr marL="339725" lvl="0" indent="0" algn="ctr" defTabSz="914400">
              <a:lnSpc>
                <a:spcPct val="110000"/>
              </a:lnSpc>
              <a:spcBef>
                <a:spcPct val="0"/>
              </a:spcBef>
              <a:spcAft>
                <a:spcPts val="600"/>
              </a:spcAft>
              <a:buClr>
                <a:schemeClr val="accent1"/>
              </a:buClr>
              <a:buSzPct val="160000"/>
              <a:buNone/>
            </a:pPr>
            <a:r>
              <a:rPr lang="en-US" altLang="en-US" sz="3100" cap="all" dirty="0">
                <a:latin typeface="+mn-lt"/>
              </a:rPr>
              <a:t>“All Thy works with joy surround Thee, Earth and heaven reflect Thy rays; Stars and angels sing around Thee, Center of unbroken praise. Field and forest, vale and mountain, Flowery meadow, flashing sea, Chanting bird, and flowing fountain Call us to rejoice in Thee.”</a:t>
            </a:r>
            <a:endParaRPr lang="en-US" altLang="en-US" sz="3600" b="1" cap="all" dirty="0">
              <a:latin typeface="+mn-lt"/>
            </a:endParaRPr>
          </a:p>
          <a:p>
            <a:pPr marL="0" indent="0">
              <a:buNone/>
            </a:pPr>
            <a:endParaRPr lang="en-US" dirty="0"/>
          </a:p>
        </p:txBody>
      </p:sp>
      <p:sp>
        <p:nvSpPr>
          <p:cNvPr id="19" name="Rectangle 18">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00215"/>
            <a:ext cx="8798814"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D721060-71C0-DBE7-0824-4DDEA66C41B8}"/>
              </a:ext>
            </a:extLst>
          </p:cNvPr>
          <p:cNvSpPr>
            <a:spLocks noGrp="1"/>
          </p:cNvSpPr>
          <p:nvPr>
            <p:ph type="ftr" sz="quarter" idx="11"/>
          </p:nvPr>
        </p:nvSpPr>
        <p:spPr>
          <a:xfrm>
            <a:off x="514350" y="5757334"/>
            <a:ext cx="4124790" cy="498470"/>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2800" b="0" i="0" u="none" strike="noStrike" kern="1200" cap="all" spc="0" normalizeH="0" baseline="0" noProof="0">
                <a:ln>
                  <a:noFill/>
                </a:ln>
                <a:solidFill>
                  <a:srgbClr val="346492">
                    <a:lumMod val="60000"/>
                    <a:lumOff val="40000"/>
                  </a:srgbClr>
                </a:solidFill>
                <a:effectLst/>
                <a:uLnTx/>
                <a:uFillTx/>
                <a:latin typeface="Tahoma"/>
                <a:ea typeface="+mn-ea"/>
                <a:cs typeface="+mn-cs"/>
              </a:rPr>
              <a:t>Joyful, Joyful!</a:t>
            </a:r>
          </a:p>
        </p:txBody>
      </p:sp>
    </p:spTree>
    <p:extLst>
      <p:ext uri="{BB962C8B-B14F-4D97-AF65-F5344CB8AC3E}">
        <p14:creationId xmlns:p14="http://schemas.microsoft.com/office/powerpoint/2010/main" val="3809793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2190747"/>
            <a:ext cx="3169848" cy="3548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Psalm 145:10-12; 148</a:t>
            </a:r>
          </a:p>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Romans 1:20</a:t>
            </a:r>
          </a:p>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Psalm 19:1-4; 24:1-2</a:t>
            </a:r>
          </a:p>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Hebrews 1:1-3; Colossians 1:15-17</a:t>
            </a:r>
          </a:p>
          <a:p>
            <a:pPr marL="0" lvl="0" indent="0" algn="ctr" defTabSz="914400">
              <a:lnSpc>
                <a:spcPct val="110000"/>
              </a:lnSpc>
              <a:spcBef>
                <a:spcPts val="1000"/>
              </a:spcBef>
              <a:buClr>
                <a:srgbClr val="B80E0F"/>
              </a:buClr>
              <a:buSzPct val="160000"/>
              <a:buNone/>
            </a:pPr>
            <a:endParaRPr lang="en-US" altLang="en-US" sz="2400" b="1" cap="all" dirty="0">
              <a:solidFill>
                <a:prstClr val="black"/>
              </a:solidFill>
              <a:latin typeface="Tahoma"/>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Joyful, Joyful!</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25" name="Text Box 13">
            <a:extLst>
              <a:ext uri="{FF2B5EF4-FFF2-40B4-BE49-F238E27FC236}">
                <a16:creationId xmlns:a16="http://schemas.microsoft.com/office/drawing/2014/main" id="{B9849AE9-7378-4E8F-9405-BEAD5F2CC2F1}"/>
              </a:ext>
            </a:extLst>
          </p:cNvPr>
          <p:cNvSpPr txBox="1">
            <a:spLocks noChangeArrowheads="1"/>
          </p:cNvSpPr>
          <p:nvPr/>
        </p:nvSpPr>
        <p:spPr bwMode="auto">
          <a:xfrm>
            <a:off x="3816600" y="457200"/>
            <a:ext cx="4991501"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Psalm 145:10-12</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631825" lvl="0" indent="-631825">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10.  All Your works shall give thanks to You, O LORD, And Your godly ones shall bless You. </a:t>
            </a:r>
          </a:p>
          <a:p>
            <a:pPr marL="631825" lvl="0" indent="-631825">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11.  They shall speak of the glory of Your kingdom And talk of Your power; </a:t>
            </a:r>
          </a:p>
          <a:p>
            <a:pPr marL="631825" lvl="0" indent="-631825">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12.  To make known to the sons of men Your mighty acts And the glory of the majesty of Your kingdom.  </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964521"/>
          </a:xfrm>
        </p:spPr>
        <p:txBody>
          <a:bodyPr/>
          <a:lstStyle/>
          <a:p>
            <a:pPr algn="ctr"/>
            <a:r>
              <a:rPr lang="en-US" sz="3200" b="1" dirty="0">
                <a:solidFill>
                  <a:srgbClr val="0000FF"/>
                </a:solidFill>
              </a:rPr>
              <a:t>God Created and Upholds All Things</a:t>
            </a:r>
          </a:p>
        </p:txBody>
      </p:sp>
    </p:spTree>
    <p:extLst>
      <p:ext uri="{BB962C8B-B14F-4D97-AF65-F5344CB8AC3E}">
        <p14:creationId xmlns:p14="http://schemas.microsoft.com/office/powerpoint/2010/main" val="12349878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500" fill="hold"/>
                                        <p:tgtEl>
                                          <p:spTgt spid="90125"/>
                                        </p:tgtEl>
                                        <p:attrNameLst>
                                          <p:attrName>ppt_w</p:attrName>
                                        </p:attrNameLst>
                                      </p:cBhvr>
                                      <p:tavLst>
                                        <p:tav tm="0">
                                          <p:val>
                                            <p:fltVal val="0"/>
                                          </p:val>
                                        </p:tav>
                                        <p:tav tm="100000">
                                          <p:val>
                                            <p:strVal val="#ppt_w"/>
                                          </p:val>
                                        </p:tav>
                                      </p:tavLst>
                                    </p:anim>
                                    <p:anim calcmode="lin" valueType="num">
                                      <p:cBhvr>
                                        <p:cTn id="8" dur="500" fill="hold"/>
                                        <p:tgtEl>
                                          <p:spTgt spid="90125"/>
                                        </p:tgtEl>
                                        <p:attrNameLst>
                                          <p:attrName>ppt_h</p:attrName>
                                        </p:attrNameLst>
                                      </p:cBhvr>
                                      <p:tavLst>
                                        <p:tav tm="0">
                                          <p:val>
                                            <p:fltVal val="0"/>
                                          </p:val>
                                        </p:tav>
                                        <p:tav tm="100000">
                                          <p:val>
                                            <p:strVal val="#ppt_h"/>
                                          </p:val>
                                        </p:tav>
                                      </p:tavLst>
                                    </p:anim>
                                    <p:animEffect transition="in" filter="fade">
                                      <p:cBhvr>
                                        <p:cTn id="9"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1392</Words>
  <Application>Microsoft Office PowerPoint</Application>
  <PresentationFormat>On-screen Show (4:3)</PresentationFormat>
  <Paragraphs>142</Paragraphs>
  <Slides>20</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20</vt:i4>
      </vt:variant>
    </vt:vector>
  </HeadingPairs>
  <TitlesOfParts>
    <vt:vector size="34" baseType="lpstr">
      <vt:lpstr>Ameretto</vt:lpstr>
      <vt:lpstr>Arial</vt:lpstr>
      <vt:lpstr>Calisto MT</vt:lpstr>
      <vt:lpstr>Georgia</vt:lpstr>
      <vt:lpstr>Tahoma</vt:lpstr>
      <vt:lpstr>Times New Roman</vt:lpstr>
      <vt:lpstr>Trebuchet MS</vt:lpstr>
      <vt:lpstr>Wingdings</vt:lpstr>
      <vt:lpstr>Wingdings 3</vt:lpstr>
      <vt:lpstr>Main Event</vt:lpstr>
      <vt:lpstr>Ion Boardroom</vt:lpstr>
      <vt:lpstr>1_Main Event</vt:lpstr>
      <vt:lpstr>Slipstream</vt:lpstr>
      <vt:lpstr>Theme1</vt:lpstr>
      <vt:lpstr>Joyful, Joyful!   Text:  Jude 24-25</vt:lpstr>
      <vt:lpstr>Intro</vt:lpstr>
      <vt:lpstr>Intro </vt:lpstr>
      <vt:lpstr>Intro</vt:lpstr>
      <vt:lpstr>God is Lord of Creation and the Hearts of Men</vt:lpstr>
      <vt:lpstr>God is Lord of Creation and the Hearts of Men</vt:lpstr>
      <vt:lpstr>God is Lord of Creation and the Hearts of Men</vt:lpstr>
      <vt:lpstr>God Created and Upholds All Things</vt:lpstr>
      <vt:lpstr>God Created and Upholds All Things</vt:lpstr>
      <vt:lpstr>God Created and Upholds All Things</vt:lpstr>
      <vt:lpstr>God Blesses Man</vt:lpstr>
      <vt:lpstr>God Blesses Man</vt:lpstr>
      <vt:lpstr>God Blesses Man</vt:lpstr>
      <vt:lpstr>God Grants the Victory</vt:lpstr>
      <vt:lpstr>God Grants the Victory</vt:lpstr>
      <vt:lpstr>God Grants the Victory</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Joyful, Joyful!</dc:title>
  <dc:subject>03/12/2023</dc:subject>
  <dc:creator>DarkWolf</dc:creator>
  <dc:description>Joyful, Joyful, We Adore Thee by Henry J. VanDyke</dc:description>
  <cp:lastModifiedBy>Nathan Morrison</cp:lastModifiedBy>
  <cp:revision>9</cp:revision>
  <dcterms:created xsi:type="dcterms:W3CDTF">2019-08-30T00:21:55Z</dcterms:created>
  <dcterms:modified xsi:type="dcterms:W3CDTF">2023-03-10T20:33:38Z</dcterms:modified>
</cp:coreProperties>
</file>