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 id="2147483735" r:id="rId2"/>
    <p:sldMasterId id="2147483766" r:id="rId3"/>
    <p:sldMasterId id="2147483815" r:id="rId4"/>
    <p:sldMasterId id="2147483856" r:id="rId5"/>
    <p:sldMasterId id="2147483873" r:id="rId6"/>
  </p:sldMasterIdLst>
  <p:notesMasterIdLst>
    <p:notesMasterId r:id="rId37"/>
  </p:notesMasterIdLst>
  <p:handoutMasterIdLst>
    <p:handoutMasterId r:id="rId38"/>
  </p:handoutMasterIdLst>
  <p:sldIdLst>
    <p:sldId id="770" r:id="rId7"/>
    <p:sldId id="555" r:id="rId8"/>
    <p:sldId id="772" r:id="rId9"/>
    <p:sldId id="425" r:id="rId10"/>
    <p:sldId id="775" r:id="rId11"/>
    <p:sldId id="774" r:id="rId12"/>
    <p:sldId id="777" r:id="rId13"/>
    <p:sldId id="779" r:id="rId14"/>
    <p:sldId id="785" r:id="rId15"/>
    <p:sldId id="787" r:id="rId16"/>
    <p:sldId id="788" r:id="rId17"/>
    <p:sldId id="793" r:id="rId18"/>
    <p:sldId id="794" r:id="rId19"/>
    <p:sldId id="795" r:id="rId20"/>
    <p:sldId id="796" r:id="rId21"/>
    <p:sldId id="799" r:id="rId22"/>
    <p:sldId id="800" r:id="rId23"/>
    <p:sldId id="801" r:id="rId24"/>
    <p:sldId id="678" r:id="rId25"/>
    <p:sldId id="805" r:id="rId26"/>
    <p:sldId id="806" r:id="rId27"/>
    <p:sldId id="809" r:id="rId28"/>
    <p:sldId id="810" r:id="rId29"/>
    <p:sldId id="811" r:id="rId30"/>
    <p:sldId id="818" r:id="rId31"/>
    <p:sldId id="819" r:id="rId32"/>
    <p:sldId id="820" r:id="rId33"/>
    <p:sldId id="821" r:id="rId34"/>
    <p:sldId id="823" r:id="rId35"/>
    <p:sldId id="649" r:id="rId36"/>
  </p:sldIdLst>
  <p:sldSz cx="9144000" cy="6858000" type="screen4x3"/>
  <p:notesSz cx="6858000" cy="9144000"/>
  <p:defaultTextStyle>
    <a:defPPr>
      <a:defRPr lang="en-US"/>
    </a:defPPr>
    <a:lvl1pPr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1pPr>
    <a:lvl2pPr marL="4572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2pPr>
    <a:lvl3pPr marL="9144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3pPr>
    <a:lvl4pPr marL="13716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4pPr>
    <a:lvl5pPr marL="1828800" algn="l" rtl="0" fontAlgn="base">
      <a:spcBef>
        <a:spcPct val="0"/>
      </a:spcBef>
      <a:spcAft>
        <a:spcPct val="0"/>
      </a:spcAft>
      <a:defRPr sz="2400" b="1" kern="1200">
        <a:solidFill>
          <a:schemeClr val="folHlink"/>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b="1" kern="1200">
        <a:solidFill>
          <a:schemeClr val="folHlink"/>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FFFF"/>
    <a:srgbClr val="FFCC00"/>
    <a:srgbClr val="66FFFF"/>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5" autoAdjust="0"/>
    <p:restoredTop sz="85335" autoAdjust="0"/>
  </p:normalViewPr>
  <p:slideViewPr>
    <p:cSldViewPr snapToObjects="1">
      <p:cViewPr varScale="1">
        <p:scale>
          <a:sx n="63" d="100"/>
          <a:sy n="63" d="100"/>
        </p:scale>
        <p:origin x="1901"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B106C60F-6320-4D1D-ADBA-ECE45AA8C5F2}"/>
    <pc:docChg chg="modSld">
      <pc:chgData name="Nathan Morrison" userId="a8088875ec538e5b" providerId="LiveId" clId="{B106C60F-6320-4D1D-ADBA-ECE45AA8C5F2}" dt="2022-06-12T05:03:23.285" v="0" actId="403"/>
      <pc:docMkLst>
        <pc:docMk/>
      </pc:docMkLst>
      <pc:sldChg chg="modSp mod">
        <pc:chgData name="Nathan Morrison" userId="a8088875ec538e5b" providerId="LiveId" clId="{B106C60F-6320-4D1D-ADBA-ECE45AA8C5F2}" dt="2022-06-12T05:03:23.285" v="0" actId="403"/>
        <pc:sldMkLst>
          <pc:docMk/>
          <pc:sldMk cId="0" sldId="425"/>
        </pc:sldMkLst>
        <pc:graphicFrameChg chg="modGraphic">
          <ac:chgData name="Nathan Morrison" userId="a8088875ec538e5b" providerId="LiveId" clId="{B106C60F-6320-4D1D-ADBA-ECE45AA8C5F2}" dt="2022-06-12T05:03:23.285" v="0" actId="403"/>
          <ac:graphicFrameMkLst>
            <pc:docMk/>
            <pc:sldMk cId="0" sldId="425"/>
            <ac:graphicFrameMk id="164870" creationId="{9189B442-F7E3-4E0F-96F6-7EE88C1C9B9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r>
            <a:rPr lang="en-US" sz="1800" b="1">
              <a:ln>
                <a:solidFill>
                  <a:sysClr val="windowText" lastClr="000000"/>
                </a:solidFill>
              </a:ln>
            </a:rPr>
            <a:t>Political/Social Activism </a:t>
          </a:r>
          <a:endParaRPr lang="en-US" sz="1800" b="1" dirty="0">
            <a:ln>
              <a:solidFill>
                <a:sysClr val="windowText" lastClr="000000"/>
              </a:solidFill>
            </a:ln>
          </a:endParaRPr>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r>
            <a:rPr lang="en-US" sz="1800" b="1">
              <a:ln>
                <a:solidFill>
                  <a:sysClr val="windowText" lastClr="000000"/>
                </a:solidFill>
              </a:ln>
            </a:rPr>
            <a:t>Feel Marginalized</a:t>
          </a:r>
          <a:endParaRPr lang="en-US" sz="1800" b="1" dirty="0">
            <a:ln>
              <a:solidFill>
                <a:sysClr val="windowText" lastClr="000000"/>
              </a:solidFill>
            </a:ln>
          </a:endParaRPr>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r>
            <a:rPr lang="en-US" sz="2000" dirty="0">
              <a:ln>
                <a:solidFill>
                  <a:sysClr val="windowText" lastClr="000000"/>
                </a:solidFill>
              </a:ln>
            </a:rPr>
            <a:t>No connections to others their own age</a:t>
          </a:r>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B0E4C0B9-894E-4D79-88D1-94E8402C288D}">
      <dgm:prSet custT="1"/>
      <dgm:spPr/>
      <dgm:t>
        <a:bodyPr/>
        <a:lstStyle/>
        <a:p>
          <a:r>
            <a:rPr lang="en-US" sz="2000" b="1">
              <a:ln>
                <a:solidFill>
                  <a:sysClr val="windowText" lastClr="000000"/>
                </a:solidFill>
              </a:ln>
            </a:rPr>
            <a:t>Church couldn’t answer their “Why?” questions</a:t>
          </a:r>
          <a:endParaRPr lang="en-US" sz="2000" b="1" dirty="0">
            <a:ln>
              <a:solidFill>
                <a:sysClr val="windowText" lastClr="000000"/>
              </a:solidFill>
            </a:ln>
          </a:endParaRPr>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C86C605F-10CF-40D5-B48E-9DAC7EEDEB41}">
      <dgm:prSet custT="1"/>
      <dgm:spPr/>
      <dgm:t>
        <a:bodyPr/>
        <a:lstStyle/>
        <a:p>
          <a:r>
            <a:rPr lang="en-US" sz="2000" b="1" i="1">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College/</a:t>
          </a:r>
        </a:p>
        <a:p>
          <a:r>
            <a:rPr lang="en-US" sz="2000" b="1" i="1">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Work</a:t>
          </a:r>
          <a:endParaRPr lang="en-US" sz="200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endParaRPr>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7F7F2D9C-4C9D-4C36-9485-DE38DD6B7D13}">
      <dgm:prSet custT="1"/>
      <dgm:spPr/>
      <dgm:t>
        <a:bodyPr/>
        <a:lstStyle/>
        <a:p>
          <a:r>
            <a:rPr lang="en-US" sz="1800" b="1">
              <a:ln>
                <a:solidFill>
                  <a:sysClr val="windowText" lastClr="000000"/>
                </a:solidFill>
              </a:ln>
            </a:rPr>
            <a:t>Church against science</a:t>
          </a:r>
          <a:endParaRPr lang="en-US" sz="1800" b="1" dirty="0">
            <a:ln>
              <a:solidFill>
                <a:sysClr val="windowText" lastClr="000000"/>
              </a:solidFill>
            </a:ln>
          </a:endParaRPr>
        </a:p>
      </dgm:t>
    </dgm:pt>
    <dgm:pt modelId="{F1069AC2-072A-48E9-B903-CB87EC9664D7}" type="parTrans" cxnId="{8E279F08-1F30-4280-8165-1D214A9982AA}">
      <dgm:prSet/>
      <dgm:spPr/>
      <dgm:t>
        <a:bodyPr/>
        <a:lstStyle/>
        <a:p>
          <a:endParaRPr lang="en-US"/>
        </a:p>
      </dgm:t>
    </dgm:pt>
    <dgm:pt modelId="{0D734268-E20D-4D3D-A0CE-8CD9AE4EFD5E}" type="sibTrans" cxnId="{8E279F08-1F30-4280-8165-1D214A9982AA}">
      <dgm:prSet/>
      <dgm:spPr/>
      <dgm:t>
        <a:bodyPr/>
        <a:lstStyle/>
        <a:p>
          <a:endParaRPr lang="en-US"/>
        </a:p>
      </dgm:t>
    </dgm:pt>
    <dgm:pt modelId="{A2BBCCB4-BECA-4045-AF5A-0091130990C6}">
      <dgm:prSet custT="1"/>
      <dgm:spPr/>
      <dgm:t>
        <a:bodyPr/>
        <a:lstStyle/>
        <a:p>
          <a:r>
            <a:rPr lang="en-US" sz="1800" b="1">
              <a:ln>
                <a:solidFill>
                  <a:sysClr val="windowText" lastClr="000000"/>
                </a:solidFill>
              </a:ln>
            </a:rPr>
            <a:t>Marry non-Christians </a:t>
          </a:r>
          <a:endParaRPr lang="en-US" sz="1800" b="1" dirty="0">
            <a:ln>
              <a:solidFill>
                <a:sysClr val="windowText" lastClr="000000"/>
              </a:solidFill>
            </a:ln>
          </a:endParaRPr>
        </a:p>
      </dgm:t>
    </dgm:pt>
    <dgm:pt modelId="{F875A808-7E3D-4D03-B31D-5F28EF0724F3}" type="parTrans" cxnId="{ED04AD82-AB19-4EBE-8310-7033374A733E}">
      <dgm:prSet/>
      <dgm:spPr/>
      <dgm:t>
        <a:bodyPr/>
        <a:lstStyle/>
        <a:p>
          <a:endParaRPr lang="en-US"/>
        </a:p>
      </dgm:t>
    </dgm:pt>
    <dgm:pt modelId="{7A349531-8277-4A96-8CB2-6BC4E9F348AC}" type="sibTrans" cxnId="{ED04AD82-AB19-4EBE-8310-7033374A733E}">
      <dgm:prSet/>
      <dgm:spPr/>
      <dgm:t>
        <a:bodyPr/>
        <a:lstStyle/>
        <a:p>
          <a:endParaRPr lang="en-US"/>
        </a:p>
      </dgm:t>
    </dgm:pt>
    <dgm:pt modelId="{0E6305EF-0D49-41A8-ACF3-27EAE6A49D39}">
      <dgm:prSet custT="1"/>
      <dgm:spPr/>
      <dgm:t>
        <a:bodyPr/>
        <a:lstStyle/>
        <a:p>
          <a:r>
            <a:rPr lang="en-US" sz="1800" b="1">
              <a:ln>
                <a:solidFill>
                  <a:sysClr val="windowText" lastClr="000000"/>
                </a:solidFill>
              </a:ln>
            </a:rPr>
            <a:t>Feel Underutilized</a:t>
          </a:r>
          <a:endParaRPr lang="en-US" sz="1800" b="1" dirty="0">
            <a:ln>
              <a:solidFill>
                <a:sysClr val="windowText" lastClr="000000"/>
              </a:solidFill>
            </a:ln>
          </a:endParaRPr>
        </a:p>
      </dgm:t>
    </dgm:pt>
    <dgm:pt modelId="{9A2C786D-0114-4DED-9186-E13F9C3DCFFB}" type="sibTrans" cxnId="{4D3439BD-1415-4AC0-A504-FD08860F4C00}">
      <dgm:prSet/>
      <dgm:spPr/>
      <dgm:t>
        <a:bodyPr/>
        <a:lstStyle/>
        <a:p>
          <a:endParaRPr lang="en-US"/>
        </a:p>
      </dgm:t>
    </dgm:pt>
    <dgm:pt modelId="{311F7EA8-6576-4B89-AB02-10BD4F562AD2}" type="parTrans" cxnId="{4D3439BD-1415-4AC0-A504-FD08860F4C00}">
      <dgm:prSet/>
      <dgm:spPr/>
      <dgm:t>
        <a:bodyPr/>
        <a:lstStyle/>
        <a:p>
          <a:endParaRPr lang="en-US"/>
        </a:p>
      </dgm:t>
    </dgm:pt>
    <dgm:pt modelId="{A5D72359-D724-4F8E-804A-0FFE577F2A67}">
      <dgm:prSet custT="1"/>
      <dgm:spPr/>
      <dgm:t>
        <a:bodyPr/>
        <a:lstStyle/>
        <a:p>
          <a:r>
            <a:rPr lang="en-US" sz="2000" b="1">
              <a:ln>
                <a:solidFill>
                  <a:sysClr val="windowText" lastClr="000000"/>
                </a:solidFill>
              </a:ln>
            </a:rPr>
            <a:t>Judgmental and/or Hypocritical</a:t>
          </a:r>
          <a:endParaRPr lang="en-US" sz="2000" b="1" dirty="0">
            <a:ln>
              <a:solidFill>
                <a:sysClr val="windowText" lastClr="000000"/>
              </a:solidFill>
            </a:ln>
          </a:endParaRPr>
        </a:p>
      </dgm:t>
    </dgm:pt>
    <dgm:pt modelId="{1BDBCBED-2049-4DD9-A4C8-9FD598061455}" type="parTrans" cxnId="{80205A59-916B-474D-B383-E89055172C00}">
      <dgm:prSet/>
      <dgm:spPr/>
      <dgm:t>
        <a:bodyPr/>
        <a:lstStyle/>
        <a:p>
          <a:endParaRPr lang="en-US"/>
        </a:p>
      </dgm:t>
    </dgm:pt>
    <dgm:pt modelId="{32B2C622-8CC3-4B2F-803C-BF7A88E37A11}" type="sibTrans" cxnId="{80205A59-916B-474D-B383-E89055172C00}">
      <dgm:prSet/>
      <dgm:spPr/>
      <dgm:t>
        <a:bodyPr/>
        <a:lstStyle/>
        <a:p>
          <a:endParaRPr lang="en-US"/>
        </a:p>
      </dgm:t>
    </dgm:pt>
    <dgm:pt modelId="{A578732A-6BC9-4ED3-813A-60FD1CC9AA04}">
      <dgm:prSet custT="1"/>
      <dgm:spPr/>
      <dgm:t>
        <a:bodyPr/>
        <a:lstStyle/>
        <a:p>
          <a:r>
            <a:rPr lang="en-US" sz="2000" b="1">
              <a:ln>
                <a:solidFill>
                  <a:sysClr val="windowText" lastClr="000000"/>
                </a:solidFill>
              </a:ln>
            </a:rPr>
            <a:t>Too Exclusive</a:t>
          </a:r>
          <a:endParaRPr lang="en-US" sz="2000" b="1" dirty="0">
            <a:ln>
              <a:solidFill>
                <a:sysClr val="windowText" lastClr="000000"/>
              </a:solidFill>
            </a:ln>
          </a:endParaRPr>
        </a:p>
      </dgm:t>
    </dgm:pt>
    <dgm:pt modelId="{B9DE84A7-BDD0-4994-B50B-7108540C45D2}" type="parTrans" cxnId="{9E82EC4A-E51E-47CD-AE25-7B61150C6F20}">
      <dgm:prSet/>
      <dgm:spPr/>
      <dgm:t>
        <a:bodyPr/>
        <a:lstStyle/>
        <a:p>
          <a:endParaRPr lang="en-US"/>
        </a:p>
      </dgm:t>
    </dgm:pt>
    <dgm:pt modelId="{9C5CA0C8-D848-4EC7-BBE8-A36899ECC0B3}" type="sibTrans" cxnId="{9E82EC4A-E51E-47CD-AE25-7B61150C6F20}">
      <dgm:prSet/>
      <dgm:spPr/>
      <dgm:t>
        <a:bodyPr/>
        <a:lstStyle/>
        <a:p>
          <a:endParaRPr lang="en-US"/>
        </a:p>
      </dgm:t>
    </dgm:pt>
    <dgm:pt modelId="{4454A663-D2C1-428A-8DC1-06C6F7C6059E}">
      <dgm:prSet custT="1"/>
      <dgm:spPr/>
      <dgm:t>
        <a:bodyPr/>
        <a:lstStyle/>
        <a:p>
          <a:r>
            <a:rPr lang="en-US" sz="2000" b="1">
              <a:ln>
                <a:solidFill>
                  <a:sysClr val="windowText" lastClr="000000"/>
                </a:solidFill>
              </a:ln>
            </a:rPr>
            <a:t>No longer believe in purpose or mission of the church</a:t>
          </a:r>
          <a:endParaRPr lang="en-US" sz="2000" b="1" dirty="0">
            <a:ln>
              <a:solidFill>
                <a:sysClr val="windowText" lastClr="000000"/>
              </a:solidFill>
            </a:ln>
          </a:endParaRPr>
        </a:p>
      </dgm:t>
    </dgm:pt>
    <dgm:pt modelId="{F791E8EF-8EE8-4676-B83F-812351D86530}" type="parTrans" cxnId="{1759F99A-47B6-417D-A146-0906FC34DDF4}">
      <dgm:prSet/>
      <dgm:spPr/>
      <dgm:t>
        <a:bodyPr/>
        <a:lstStyle/>
        <a:p>
          <a:endParaRPr lang="en-US"/>
        </a:p>
      </dgm:t>
    </dgm:pt>
    <dgm:pt modelId="{7C13451F-2C8C-4A35-8AC4-428B73BF01A2}" type="sibTrans" cxnId="{1759F99A-47B6-417D-A146-0906FC34DDF4}">
      <dgm:prSet/>
      <dgm:spPr/>
      <dgm:t>
        <a:bodyPr/>
        <a:lstStyle/>
        <a:p>
          <a:endParaRPr lang="en-US"/>
        </a:p>
      </dgm:t>
    </dgm:pt>
    <dgm:pt modelId="{75947BE9-72E6-4E14-AD1F-8A6B5FC95337}">
      <dgm:prSet custT="1"/>
      <dgm:spPr/>
      <dgm:t>
        <a:bodyPr/>
        <a:lstStyle/>
        <a:p>
          <a:r>
            <a:rPr lang="en-US" sz="2000" b="1">
              <a:ln>
                <a:solidFill>
                  <a:sysClr val="windowText" lastClr="000000"/>
                </a:solidFill>
              </a:ln>
            </a:rPr>
            <a:t>Went to church to please someone else</a:t>
          </a:r>
          <a:endParaRPr lang="en-US" sz="2000" b="1" dirty="0">
            <a:ln>
              <a:solidFill>
                <a:sysClr val="windowText" lastClr="000000"/>
              </a:solidFill>
            </a:ln>
          </a:endParaRPr>
        </a:p>
      </dgm:t>
    </dgm:pt>
    <dgm:pt modelId="{237D429F-DA0F-4B3C-8980-819F7FE419CA}" type="parTrans" cxnId="{E4F9C802-AFC6-47E7-8AC2-3DD0E1C4E027}">
      <dgm:prSet/>
      <dgm:spPr/>
      <dgm:t>
        <a:bodyPr/>
        <a:lstStyle/>
        <a:p>
          <a:endParaRPr lang="en-US"/>
        </a:p>
      </dgm:t>
    </dgm:pt>
    <dgm:pt modelId="{7D67658B-D9B1-4C2A-B3F7-FC522D98D743}" type="sibTrans" cxnId="{E4F9C802-AFC6-47E7-8AC2-3DD0E1C4E027}">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12" custScaleX="74080" custScaleY="101364">
        <dgm:presLayoutVars>
          <dgm:bulletEnabled val="1"/>
        </dgm:presLayoutVars>
      </dgm:prSet>
      <dgm:spPr/>
    </dgm:pt>
    <dgm:pt modelId="{AAA7BC94-C9B2-4806-8124-79D651B1FFBC}" type="pres">
      <dgm:prSet presAssocID="{E29AB2DA-C122-49C6-84BB-6456CE0443FF}" presName="sibTrans" presStyleLbl="sibTrans1D1" presStyleIdx="0" presStyleCnt="11"/>
      <dgm:spPr/>
    </dgm:pt>
    <dgm:pt modelId="{8CF10213-01ED-4517-A79A-BC2429FF1214}" type="pres">
      <dgm:prSet presAssocID="{E29AB2DA-C122-49C6-84BB-6456CE0443FF}" presName="connectorText" presStyleLbl="sibTrans1D1" presStyleIdx="0" presStyleCnt="11"/>
      <dgm:spPr/>
    </dgm:pt>
    <dgm:pt modelId="{E29D1D59-02EC-4B3B-B10A-388E7A557737}" type="pres">
      <dgm:prSet presAssocID="{6943D601-E3D4-434A-A8E5-ABDF37DFC784}" presName="node" presStyleLbl="node1" presStyleIdx="1" presStyleCnt="12" custScaleX="124234" custScaleY="94023" custLinFactNeighborX="10928" custLinFactNeighborY="3461">
        <dgm:presLayoutVars>
          <dgm:bulletEnabled val="1"/>
        </dgm:presLayoutVars>
      </dgm:prSet>
      <dgm:spPr/>
    </dgm:pt>
    <dgm:pt modelId="{A7A7AD6B-D852-4114-9053-7BEBD18CCAC5}" type="pres">
      <dgm:prSet presAssocID="{8453F42B-57DA-4965-9A8A-03464B6318A8}" presName="sibTrans" presStyleLbl="sibTrans1D1" presStyleIdx="1" presStyleCnt="11"/>
      <dgm:spPr/>
    </dgm:pt>
    <dgm:pt modelId="{EFCCFB31-C31C-4675-8A5C-07C231FC8621}" type="pres">
      <dgm:prSet presAssocID="{8453F42B-57DA-4965-9A8A-03464B6318A8}" presName="connectorText" presStyleLbl="sibTrans1D1" presStyleIdx="1" presStyleCnt="11"/>
      <dgm:spPr/>
    </dgm:pt>
    <dgm:pt modelId="{4639CB5C-8867-49E2-9FF4-4B7EC5F05A39}" type="pres">
      <dgm:prSet presAssocID="{7F7F2D9C-4C9D-4C36-9485-DE38DD6B7D13}" presName="node" presStyleLbl="node1" presStyleIdx="2" presStyleCnt="12" custScaleX="102764" custLinFactNeighborX="27846" custLinFactNeighborY="-3247">
        <dgm:presLayoutVars>
          <dgm:bulletEnabled val="1"/>
        </dgm:presLayoutVars>
      </dgm:prSet>
      <dgm:spPr/>
    </dgm:pt>
    <dgm:pt modelId="{671FD8B1-FABD-4A9E-A484-5EECD76D5B4C}" type="pres">
      <dgm:prSet presAssocID="{0D734268-E20D-4D3D-A0CE-8CD9AE4EFD5E}" presName="sibTrans" presStyleLbl="sibTrans1D1" presStyleIdx="2" presStyleCnt="11"/>
      <dgm:spPr/>
    </dgm:pt>
    <dgm:pt modelId="{69FE0DCD-3F29-4986-A0AE-52A6CD449338}" type="pres">
      <dgm:prSet presAssocID="{0D734268-E20D-4D3D-A0CE-8CD9AE4EFD5E}" presName="connectorText" presStyleLbl="sibTrans1D1" presStyleIdx="2" presStyleCnt="11"/>
      <dgm:spPr/>
    </dgm:pt>
    <dgm:pt modelId="{9665A768-EE0A-42A5-8D19-77F14E867B1F}" type="pres">
      <dgm:prSet presAssocID="{A2BBCCB4-BECA-4045-AF5A-0091130990C6}" presName="node" presStyleLbl="node1" presStyleIdx="3" presStyleCnt="12" custScaleX="79321" custLinFactNeighborX="71236" custLinFactNeighborY="-4178">
        <dgm:presLayoutVars>
          <dgm:bulletEnabled val="1"/>
        </dgm:presLayoutVars>
      </dgm:prSet>
      <dgm:spPr/>
    </dgm:pt>
    <dgm:pt modelId="{01028DBC-2190-4B98-9989-2A28D835C770}" type="pres">
      <dgm:prSet presAssocID="{7A349531-8277-4A96-8CB2-6BC4E9F348AC}" presName="sibTrans" presStyleLbl="sibTrans1D1" presStyleIdx="3" presStyleCnt="11"/>
      <dgm:spPr/>
    </dgm:pt>
    <dgm:pt modelId="{2A730230-57A7-4D00-A44A-C3BA00349B75}" type="pres">
      <dgm:prSet presAssocID="{7A349531-8277-4A96-8CB2-6BC4E9F348AC}" presName="connectorText" presStyleLbl="sibTrans1D1" presStyleIdx="3" presStyleCnt="11"/>
      <dgm:spPr/>
    </dgm:pt>
    <dgm:pt modelId="{AB022239-B221-4B8C-8FB1-556E39FDFB6F}" type="pres">
      <dgm:prSet presAssocID="{0E6305EF-0D49-41A8-ACF3-27EAE6A49D39}" presName="node" presStyleLbl="node1" presStyleIdx="4" presStyleCnt="12" custScaleX="113334" custScaleY="59328" custLinFactNeighborX="-294" custLinFactNeighborY="-13487">
        <dgm:presLayoutVars>
          <dgm:bulletEnabled val="1"/>
        </dgm:presLayoutVars>
      </dgm:prSet>
      <dgm:spPr/>
    </dgm:pt>
    <dgm:pt modelId="{9CCEC49E-6957-46D4-A501-9A8CBEAFB952}" type="pres">
      <dgm:prSet presAssocID="{9A2C786D-0114-4DED-9186-E13F9C3DCFFB}" presName="sibTrans" presStyleLbl="sibTrans1D1" presStyleIdx="4" presStyleCnt="11"/>
      <dgm:spPr/>
    </dgm:pt>
    <dgm:pt modelId="{894661C1-3804-491A-945B-FEFE7163114F}" type="pres">
      <dgm:prSet presAssocID="{9A2C786D-0114-4DED-9186-E13F9C3DCFFB}" presName="connectorText" presStyleLbl="sibTrans1D1" presStyleIdx="4" presStyleCnt="11"/>
      <dgm:spPr/>
    </dgm:pt>
    <dgm:pt modelId="{978BB535-2176-4914-A027-86C57ACB8101}" type="pres">
      <dgm:prSet presAssocID="{07E4CD85-B767-4193-B8FC-192C7E8C4A93}" presName="node" presStyleLbl="node1" presStyleIdx="5" presStyleCnt="12" custScaleX="106835" custScaleY="75614" custLinFactNeighborX="-7374" custLinFactNeighborY="-12594">
        <dgm:presLayoutVars>
          <dgm:bulletEnabled val="1"/>
        </dgm:presLayoutVars>
      </dgm:prSet>
      <dgm:spPr/>
    </dgm:pt>
    <dgm:pt modelId="{3C4E10B1-2AD4-400E-9BB7-BF1B702CD41A}" type="pres">
      <dgm:prSet presAssocID="{FA4FA818-A0D6-4468-90DD-BB702F41DA32}" presName="sibTrans" presStyleLbl="sibTrans1D1" presStyleIdx="5" presStyleCnt="11"/>
      <dgm:spPr/>
    </dgm:pt>
    <dgm:pt modelId="{7ACE7BFB-5DD5-4975-8C51-47C3068EBBBF}" type="pres">
      <dgm:prSet presAssocID="{FA4FA818-A0D6-4468-90DD-BB702F41DA32}" presName="connectorText" presStyleLbl="sibTrans1D1" presStyleIdx="5" presStyleCnt="11"/>
      <dgm:spPr/>
    </dgm:pt>
    <dgm:pt modelId="{18224CA0-21BE-49F5-8515-70F8D16466BC}" type="pres">
      <dgm:prSet presAssocID="{7CA132F3-50E5-4088-92C7-F04E0AC2850C}" presName="node" presStyleLbl="node1" presStyleIdx="6" presStyleCnt="12" custScaleX="113177" custScaleY="101714" custLinFactNeighborX="-13058" custLinFactNeighborY="-11651">
        <dgm:presLayoutVars>
          <dgm:bulletEnabled val="1"/>
        </dgm:presLayoutVars>
      </dgm:prSet>
      <dgm:spPr/>
    </dgm:pt>
    <dgm:pt modelId="{46610ABF-0CB8-41EB-B024-D02498B00266}" type="pres">
      <dgm:prSet presAssocID="{74C84F88-875B-49F7-9D01-5E137D739930}" presName="sibTrans" presStyleLbl="sibTrans1D1" presStyleIdx="6" presStyleCnt="11"/>
      <dgm:spPr/>
    </dgm:pt>
    <dgm:pt modelId="{61D8D932-7DA8-4FAA-89D6-54AC22E6BACC}" type="pres">
      <dgm:prSet presAssocID="{74C84F88-875B-49F7-9D01-5E137D739930}" presName="connectorText" presStyleLbl="sibTrans1D1" presStyleIdx="6" presStyleCnt="11"/>
      <dgm:spPr/>
    </dgm:pt>
    <dgm:pt modelId="{814F76BA-394F-421A-A013-61773657090D}" type="pres">
      <dgm:prSet presAssocID="{B0E4C0B9-894E-4D79-88D1-94E8402C288D}" presName="node" presStyleLbl="node1" presStyleIdx="7" presStyleCnt="12" custScaleX="108052" custScaleY="132057" custLinFactNeighborX="-7333" custLinFactNeighborY="90">
        <dgm:presLayoutVars>
          <dgm:bulletEnabled val="1"/>
        </dgm:presLayoutVars>
      </dgm:prSet>
      <dgm:spPr/>
    </dgm:pt>
    <dgm:pt modelId="{EE9E9D10-F7E3-4B5A-B2DB-1671EF904706}" type="pres">
      <dgm:prSet presAssocID="{FC32F62D-D337-43FF-8C90-AFFC5A13C592}" presName="sibTrans" presStyleLbl="sibTrans1D1" presStyleIdx="7" presStyleCnt="11"/>
      <dgm:spPr/>
    </dgm:pt>
    <dgm:pt modelId="{F351B65F-CADD-4689-981D-EB4D029775F3}" type="pres">
      <dgm:prSet presAssocID="{FC32F62D-D337-43FF-8C90-AFFC5A13C592}" presName="connectorText" presStyleLbl="sibTrans1D1" presStyleIdx="7" presStyleCnt="11"/>
      <dgm:spPr/>
    </dgm:pt>
    <dgm:pt modelId="{5D0334DA-37D7-494F-92C9-F8D612618B56}" type="pres">
      <dgm:prSet presAssocID="{A5D72359-D724-4F8E-804A-0FFE577F2A67}" presName="node" presStyleLbl="node1" presStyleIdx="8" presStyleCnt="12" custLinFactNeighborX="445" custLinFactNeighborY="-12556">
        <dgm:presLayoutVars>
          <dgm:bulletEnabled val="1"/>
        </dgm:presLayoutVars>
      </dgm:prSet>
      <dgm:spPr/>
    </dgm:pt>
    <dgm:pt modelId="{FE5F9990-8F1B-44B9-830D-894C8B7C33F2}" type="pres">
      <dgm:prSet presAssocID="{32B2C622-8CC3-4B2F-803C-BF7A88E37A11}" presName="sibTrans" presStyleLbl="sibTrans1D1" presStyleIdx="8" presStyleCnt="11"/>
      <dgm:spPr/>
    </dgm:pt>
    <dgm:pt modelId="{BAE219B8-E79C-4F37-BADF-C31C686A9631}" type="pres">
      <dgm:prSet presAssocID="{32B2C622-8CC3-4B2F-803C-BF7A88E37A11}" presName="connectorText" presStyleLbl="sibTrans1D1" presStyleIdx="8" presStyleCnt="11"/>
      <dgm:spPr/>
    </dgm:pt>
    <dgm:pt modelId="{1DA98C04-65EB-4E87-B3AE-AFB87038410F}" type="pres">
      <dgm:prSet presAssocID="{A578732A-6BC9-4ED3-813A-60FD1CC9AA04}" presName="node" presStyleLbl="node1" presStyleIdx="9" presStyleCnt="12" custScaleY="50397">
        <dgm:presLayoutVars>
          <dgm:bulletEnabled val="1"/>
        </dgm:presLayoutVars>
      </dgm:prSet>
      <dgm:spPr/>
    </dgm:pt>
    <dgm:pt modelId="{5CFC314A-29F2-4219-9312-FB2F0EA138C7}" type="pres">
      <dgm:prSet presAssocID="{9C5CA0C8-D848-4EC7-BBE8-A36899ECC0B3}" presName="sibTrans" presStyleLbl="sibTrans1D1" presStyleIdx="9" presStyleCnt="11"/>
      <dgm:spPr/>
    </dgm:pt>
    <dgm:pt modelId="{CCBEE2EE-B829-4084-BC72-F9F99828207B}" type="pres">
      <dgm:prSet presAssocID="{9C5CA0C8-D848-4EC7-BBE8-A36899ECC0B3}" presName="connectorText" presStyleLbl="sibTrans1D1" presStyleIdx="9" presStyleCnt="11"/>
      <dgm:spPr/>
    </dgm:pt>
    <dgm:pt modelId="{1DB29953-EAB4-46E7-B29B-001B6E9EDE45}" type="pres">
      <dgm:prSet presAssocID="{4454A663-D2C1-428A-8DC1-06C6F7C6059E}" presName="node" presStyleLbl="node1" presStyleIdx="10" presStyleCnt="12" custScaleX="97644" custScaleY="138461">
        <dgm:presLayoutVars>
          <dgm:bulletEnabled val="1"/>
        </dgm:presLayoutVars>
      </dgm:prSet>
      <dgm:spPr/>
    </dgm:pt>
    <dgm:pt modelId="{A22790F1-CE28-40A4-9049-1FFD8662A0F7}" type="pres">
      <dgm:prSet presAssocID="{7C13451F-2C8C-4A35-8AC4-428B73BF01A2}" presName="sibTrans" presStyleLbl="sibTrans1D1" presStyleIdx="10" presStyleCnt="11"/>
      <dgm:spPr/>
    </dgm:pt>
    <dgm:pt modelId="{D2A297BB-89C6-4606-A3EA-DB3AB4D1F856}" type="pres">
      <dgm:prSet presAssocID="{7C13451F-2C8C-4A35-8AC4-428B73BF01A2}" presName="connectorText" presStyleLbl="sibTrans1D1" presStyleIdx="10" presStyleCnt="11"/>
      <dgm:spPr/>
    </dgm:pt>
    <dgm:pt modelId="{E89631B7-02D4-4A45-9039-AECFF7518DEC}" type="pres">
      <dgm:prSet presAssocID="{75947BE9-72E6-4E14-AD1F-8A6B5FC95337}" presName="node" presStyleLbl="node1" presStyleIdx="11" presStyleCnt="12" custScaleX="118240" custScaleY="122839">
        <dgm:presLayoutVars>
          <dgm:bulletEnabled val="1"/>
        </dgm:presLayoutVars>
      </dgm:prSet>
      <dgm:spPr/>
    </dgm:pt>
  </dgm:ptLst>
  <dgm:cxnLst>
    <dgm:cxn modelId="{4028B700-6674-4742-B7E4-D36EA94E942D}" type="presOf" srcId="{BE69594D-CF42-41D5-A719-7C7E43BC5FC8}" destId="{33526E94-758E-447A-A40D-5F8E2C66C184}" srcOrd="0" destOrd="0" presId="urn:microsoft.com/office/officeart/2016/7/layout/RepeatingBendingProcessNew"/>
    <dgm:cxn modelId="{E4F9C802-AFC6-47E7-8AC2-3DD0E1C4E027}" srcId="{BE69594D-CF42-41D5-A719-7C7E43BC5FC8}" destId="{75947BE9-72E6-4E14-AD1F-8A6B5FC95337}" srcOrd="11" destOrd="0" parTransId="{237D429F-DA0F-4B3C-8980-819F7FE419CA}" sibTransId="{7D67658B-D9B1-4C2A-B3F7-FC522D98D743}"/>
    <dgm:cxn modelId="{6D70D403-3F42-4753-AD4E-0122D96ED054}" type="presOf" srcId="{7A349531-8277-4A96-8CB2-6BC4E9F348AC}" destId="{01028DBC-2190-4B98-9989-2A28D835C770}" srcOrd="0" destOrd="0" presId="urn:microsoft.com/office/officeart/2016/7/layout/RepeatingBendingProcessNew"/>
    <dgm:cxn modelId="{8E279F08-1F30-4280-8165-1D214A9982AA}" srcId="{BE69594D-CF42-41D5-A719-7C7E43BC5FC8}" destId="{7F7F2D9C-4C9D-4C36-9485-DE38DD6B7D13}" srcOrd="2" destOrd="0" parTransId="{F1069AC2-072A-48E9-B903-CB87EC9664D7}" sibTransId="{0D734268-E20D-4D3D-A0CE-8CD9AE4EFD5E}"/>
    <dgm:cxn modelId="{616B0209-75EA-4336-B64B-26CC481DF2EC}" type="presOf" srcId="{A2BBCCB4-BECA-4045-AF5A-0091130990C6}" destId="{9665A768-EE0A-42A5-8D19-77F14E867B1F}" srcOrd="0" destOrd="0" presId="urn:microsoft.com/office/officeart/2016/7/layout/RepeatingBendingProcessNew"/>
    <dgm:cxn modelId="{89770816-2F60-45B6-88E7-9308559BFFAA}" type="presOf" srcId="{9C5CA0C8-D848-4EC7-BBE8-A36899ECC0B3}" destId="{5CFC314A-29F2-4219-9312-FB2F0EA138C7}"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AEAC9F1F-6486-47DB-A407-EE2D9C8859AE}" type="presOf" srcId="{9C5CA0C8-D848-4EC7-BBE8-A36899ECC0B3}" destId="{CCBEE2EE-B829-4084-BC72-F9F99828207B}" srcOrd="1" destOrd="0" presId="urn:microsoft.com/office/officeart/2016/7/layout/RepeatingBendingProcessNew"/>
    <dgm:cxn modelId="{4A6EB31F-804D-4CAA-BF15-5E7CE2CD19FD}" type="presOf" srcId="{7F7F2D9C-4C9D-4C36-9485-DE38DD6B7D13}" destId="{4639CB5C-8867-49E2-9FF4-4B7EC5F05A39}" srcOrd="0" destOrd="0" presId="urn:microsoft.com/office/officeart/2016/7/layout/RepeatingBendingProcessNew"/>
    <dgm:cxn modelId="{BBE0B225-870C-45BC-805C-AF8C2B2345BB}" type="presOf" srcId="{E29AB2DA-C122-49C6-84BB-6456CE0443FF}" destId="{AAA7BC94-C9B2-4806-8124-79D651B1FFBC}" srcOrd="0" destOrd="0" presId="urn:microsoft.com/office/officeart/2016/7/layout/RepeatingBendingProcessNew"/>
    <dgm:cxn modelId="{AC98612D-3CB8-4888-8E73-A4778347FA57}" srcId="{BE69594D-CF42-41D5-A719-7C7E43BC5FC8}" destId="{07E4CD85-B767-4193-B8FC-192C7E8C4A93}" srcOrd="5" destOrd="0" parTransId="{83A5F6E1-D756-4606-A35F-3AF48FF1979D}" sibTransId="{FA4FA818-A0D6-4468-90DD-BB702F41DA32}"/>
    <dgm:cxn modelId="{B97EDC33-4580-43AB-8999-644FE6DA85E4}" type="presOf" srcId="{74C84F88-875B-49F7-9D01-5E137D739930}" destId="{61D8D932-7DA8-4FAA-89D6-54AC22E6BACC}" srcOrd="1" destOrd="0" presId="urn:microsoft.com/office/officeart/2016/7/layout/RepeatingBendingProcessNew"/>
    <dgm:cxn modelId="{C6A69B38-343D-436E-9961-8852B1A5AE9E}" type="presOf" srcId="{9A2C786D-0114-4DED-9186-E13F9C3DCFFB}" destId="{894661C1-3804-491A-945B-FEFE7163114F}" srcOrd="1" destOrd="0" presId="urn:microsoft.com/office/officeart/2016/7/layout/RepeatingBendingProcessNew"/>
    <dgm:cxn modelId="{4714305C-51B9-4175-AB2F-B98735010A22}" type="presOf" srcId="{8453F42B-57DA-4965-9A8A-03464B6318A8}" destId="{A7A7AD6B-D852-4114-9053-7BEBD18CCAC5}" srcOrd="0" destOrd="0" presId="urn:microsoft.com/office/officeart/2016/7/layout/RepeatingBendingProcessNew"/>
    <dgm:cxn modelId="{13DA9463-71F4-42F5-A0A9-1B65DE79AB99}" type="presOf" srcId="{6943D601-E3D4-434A-A8E5-ABDF37DFC784}" destId="{E29D1D59-02EC-4B3B-B10A-388E7A557737}"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85C64646-FDD2-4DFA-BF89-6B30B581AE6F}" type="presOf" srcId="{FA4FA818-A0D6-4468-90DD-BB702F41DA32}" destId="{3C4E10B1-2AD4-400E-9BB7-BF1B702CD41A}" srcOrd="0" destOrd="0" presId="urn:microsoft.com/office/officeart/2016/7/layout/RepeatingBendingProcessNew"/>
    <dgm:cxn modelId="{EE6AA769-5B79-4D64-9287-8723CF5BA85D}" type="presOf" srcId="{A578732A-6BC9-4ED3-813A-60FD1CC9AA04}" destId="{1DA98C04-65EB-4E87-B3AE-AFB87038410F}" srcOrd="0" destOrd="0" presId="urn:microsoft.com/office/officeart/2016/7/layout/RepeatingBendingProcessNew"/>
    <dgm:cxn modelId="{9E82EC4A-E51E-47CD-AE25-7B61150C6F20}" srcId="{BE69594D-CF42-41D5-A719-7C7E43BC5FC8}" destId="{A578732A-6BC9-4ED3-813A-60FD1CC9AA04}" srcOrd="9" destOrd="0" parTransId="{B9DE84A7-BDD0-4994-B50B-7108540C45D2}" sibTransId="{9C5CA0C8-D848-4EC7-BBE8-A36899ECC0B3}"/>
    <dgm:cxn modelId="{FA90FC4B-73EC-4C0F-A34B-BAB453113B39}" srcId="{BE69594D-CF42-41D5-A719-7C7E43BC5FC8}" destId="{7CA132F3-50E5-4088-92C7-F04E0AC2850C}" srcOrd="6" destOrd="0" parTransId="{A7CA7E36-8C81-442D-B04C-786CD5EED451}" sibTransId="{74C84F88-875B-49F7-9D01-5E137D739930}"/>
    <dgm:cxn modelId="{A996944F-3059-48C6-AAE4-4345FE99587E}" type="presOf" srcId="{9A2C786D-0114-4DED-9186-E13F9C3DCFFB}" destId="{9CCEC49E-6957-46D4-A501-9A8CBEAFB952}" srcOrd="0" destOrd="0" presId="urn:microsoft.com/office/officeart/2016/7/layout/RepeatingBendingProcessNew"/>
    <dgm:cxn modelId="{0618FE54-6998-4097-9C36-36D3C35CBD63}" type="presOf" srcId="{7C13451F-2C8C-4A35-8AC4-428B73BF01A2}" destId="{D2A297BB-89C6-4606-A3EA-DB3AB4D1F856}" srcOrd="1" destOrd="0" presId="urn:microsoft.com/office/officeart/2016/7/layout/RepeatingBendingProcessNew"/>
    <dgm:cxn modelId="{80205A59-916B-474D-B383-E89055172C00}" srcId="{BE69594D-CF42-41D5-A719-7C7E43BC5FC8}" destId="{A5D72359-D724-4F8E-804A-0FFE577F2A67}" srcOrd="8" destOrd="0" parTransId="{1BDBCBED-2049-4DD9-A4C8-9FD598061455}" sibTransId="{32B2C622-8CC3-4B2F-803C-BF7A88E37A11}"/>
    <dgm:cxn modelId="{ED04AD82-AB19-4EBE-8310-7033374A733E}" srcId="{BE69594D-CF42-41D5-A719-7C7E43BC5FC8}" destId="{A2BBCCB4-BECA-4045-AF5A-0091130990C6}" srcOrd="3" destOrd="0" parTransId="{F875A808-7E3D-4D03-B31D-5F28EF0724F3}" sibTransId="{7A349531-8277-4A96-8CB2-6BC4E9F348AC}"/>
    <dgm:cxn modelId="{11EDAD82-5FBB-4C03-B427-69542A011C7B}" type="presOf" srcId="{74C84F88-875B-49F7-9D01-5E137D739930}" destId="{46610ABF-0CB8-41EB-B024-D02498B00266}" srcOrd="0" destOrd="0" presId="urn:microsoft.com/office/officeart/2016/7/layout/RepeatingBendingProcessNew"/>
    <dgm:cxn modelId="{B7DFC789-7160-4497-9EC9-B4985C7A0CA7}" type="presOf" srcId="{32B2C622-8CC3-4B2F-803C-BF7A88E37A11}" destId="{BAE219B8-E79C-4F37-BADF-C31C686A9631}" srcOrd="1" destOrd="0" presId="urn:microsoft.com/office/officeart/2016/7/layout/RepeatingBendingProcessNew"/>
    <dgm:cxn modelId="{BFA4C48F-9FD3-4352-B577-D19D2ACA9F4D}" type="presOf" srcId="{07E4CD85-B767-4193-B8FC-192C7E8C4A93}" destId="{978BB535-2176-4914-A027-86C57ACB8101}" srcOrd="0" destOrd="0" presId="urn:microsoft.com/office/officeart/2016/7/layout/RepeatingBendingProcessNew"/>
    <dgm:cxn modelId="{4ED5F88F-6D49-48A9-8299-0D012D054B44}" type="presOf" srcId="{8453F42B-57DA-4965-9A8A-03464B6318A8}" destId="{EFCCFB31-C31C-4675-8A5C-07C231FC8621}" srcOrd="1" destOrd="0" presId="urn:microsoft.com/office/officeart/2016/7/layout/RepeatingBendingProcessNew"/>
    <dgm:cxn modelId="{01465195-C595-4BDF-A2FF-2346334DB229}" type="presOf" srcId="{75947BE9-72E6-4E14-AD1F-8A6B5FC95337}" destId="{E89631B7-02D4-4A45-9039-AECFF7518DEC}" srcOrd="0" destOrd="0" presId="urn:microsoft.com/office/officeart/2016/7/layout/RepeatingBendingProcessNew"/>
    <dgm:cxn modelId="{5AA90F98-DC57-4DF3-A959-C17C05269B1C}" type="presOf" srcId="{FC32F62D-D337-43FF-8C90-AFFC5A13C592}" destId="{EE9E9D10-F7E3-4B5A-B2DB-1671EF904706}" srcOrd="0" destOrd="0" presId="urn:microsoft.com/office/officeart/2016/7/layout/RepeatingBendingProcessNew"/>
    <dgm:cxn modelId="{E4EFA799-7B42-482B-91E6-B7556477FABB}" type="presOf" srcId="{0E6305EF-0D49-41A8-ACF3-27EAE6A49D39}" destId="{AB022239-B221-4B8C-8FB1-556E39FDFB6F}" srcOrd="0" destOrd="0" presId="urn:microsoft.com/office/officeart/2016/7/layout/RepeatingBendingProcessNew"/>
    <dgm:cxn modelId="{1759F99A-47B6-417D-A146-0906FC34DDF4}" srcId="{BE69594D-CF42-41D5-A719-7C7E43BC5FC8}" destId="{4454A663-D2C1-428A-8DC1-06C6F7C6059E}" srcOrd="10" destOrd="0" parTransId="{F791E8EF-8EE8-4676-B83F-812351D86530}" sibTransId="{7C13451F-2C8C-4A35-8AC4-428B73BF01A2}"/>
    <dgm:cxn modelId="{208542A2-3335-4641-BE63-9E67E77BC6E9}" type="presOf" srcId="{A5D72359-D724-4F8E-804A-0FFE577F2A67}" destId="{5D0334DA-37D7-494F-92C9-F8D612618B56}" srcOrd="0" destOrd="0" presId="urn:microsoft.com/office/officeart/2016/7/layout/RepeatingBendingProcessNew"/>
    <dgm:cxn modelId="{FC4405A6-386A-4F64-86E9-458A53D9FA5F}" type="presOf" srcId="{0D734268-E20D-4D3D-A0CE-8CD9AE4EFD5E}" destId="{671FD8B1-FABD-4A9E-A484-5EECD76D5B4C}" srcOrd="0" destOrd="0" presId="urn:microsoft.com/office/officeart/2016/7/layout/RepeatingBendingProcessNew"/>
    <dgm:cxn modelId="{800E69B9-DDB9-43C3-9A88-43B3B7F8A9DA}" type="presOf" srcId="{C86C605F-10CF-40D5-B48E-9DAC7EEDEB41}" destId="{5DC2EE0D-72B5-4DE5-8F88-1157F4C2CCEF}" srcOrd="0" destOrd="0" presId="urn:microsoft.com/office/officeart/2016/7/layout/RepeatingBendingProcessNew"/>
    <dgm:cxn modelId="{4D3439BD-1415-4AC0-A504-FD08860F4C00}" srcId="{BE69594D-CF42-41D5-A719-7C7E43BC5FC8}" destId="{0E6305EF-0D49-41A8-ACF3-27EAE6A49D39}" srcOrd="4" destOrd="0" parTransId="{311F7EA8-6576-4B89-AB02-10BD4F562AD2}" sibTransId="{9A2C786D-0114-4DED-9186-E13F9C3DCFFB}"/>
    <dgm:cxn modelId="{BB7796BF-8B66-4FA4-B1C3-0E4EABB83686}" type="presOf" srcId="{32B2C622-8CC3-4B2F-803C-BF7A88E37A11}" destId="{FE5F9990-8F1B-44B9-830D-894C8B7C33F2}" srcOrd="0" destOrd="0" presId="urn:microsoft.com/office/officeart/2016/7/layout/RepeatingBendingProcessNew"/>
    <dgm:cxn modelId="{ADD5BDBF-A8AA-4B16-B5D8-8D081B9A3867}" srcId="{BE69594D-CF42-41D5-A719-7C7E43BC5FC8}" destId="{B0E4C0B9-894E-4D79-88D1-94E8402C288D}" srcOrd="7" destOrd="0" parTransId="{ABAF5829-15B9-44FB-AFCF-B32FC870FFE5}" sibTransId="{FC32F62D-D337-43FF-8C90-AFFC5A13C592}"/>
    <dgm:cxn modelId="{815E32D5-7BB3-45CB-91DA-09AC29F5D327}" type="presOf" srcId="{7C13451F-2C8C-4A35-8AC4-428B73BF01A2}" destId="{A22790F1-CE28-40A4-9049-1FFD8662A0F7}" srcOrd="0" destOrd="0" presId="urn:microsoft.com/office/officeart/2016/7/layout/RepeatingBendingProcessNew"/>
    <dgm:cxn modelId="{6C7198D8-540B-45B6-97E2-19F8C03B2C4D}" type="presOf" srcId="{B0E4C0B9-894E-4D79-88D1-94E8402C288D}" destId="{814F76BA-394F-421A-A013-61773657090D}" srcOrd="0" destOrd="0" presId="urn:microsoft.com/office/officeart/2016/7/layout/RepeatingBendingProcessNew"/>
    <dgm:cxn modelId="{BCB8C0DA-1568-4449-8FBC-D3364807DBDA}" type="presOf" srcId="{7A349531-8277-4A96-8CB2-6BC4E9F348AC}" destId="{2A730230-57A7-4D00-A44A-C3BA00349B75}" srcOrd="1" destOrd="0" presId="urn:microsoft.com/office/officeart/2016/7/layout/RepeatingBendingProcessNew"/>
    <dgm:cxn modelId="{6548A0DD-538F-4A9A-A5F0-ADCC802D7B89}" type="presOf" srcId="{E29AB2DA-C122-49C6-84BB-6456CE0443FF}" destId="{8CF10213-01ED-4517-A79A-BC2429FF1214}" srcOrd="1" destOrd="0" presId="urn:microsoft.com/office/officeart/2016/7/layout/RepeatingBendingProcessNew"/>
    <dgm:cxn modelId="{493592DF-6219-478D-B6A5-7472FD67AA3C}" type="presOf" srcId="{FC32F62D-D337-43FF-8C90-AFFC5A13C592}" destId="{F351B65F-CADD-4689-981D-EB4D029775F3}" srcOrd="1" destOrd="0" presId="urn:microsoft.com/office/officeart/2016/7/layout/RepeatingBendingProcessNew"/>
    <dgm:cxn modelId="{4470A8E0-F1F1-4960-8CC9-D8DC3ABA393E}" type="presOf" srcId="{7CA132F3-50E5-4088-92C7-F04E0AC2850C}" destId="{18224CA0-21BE-49F5-8515-70F8D16466BC}" srcOrd="0" destOrd="0" presId="urn:microsoft.com/office/officeart/2016/7/layout/RepeatingBendingProcessNew"/>
    <dgm:cxn modelId="{4FBCB7EE-3F5C-4E5D-8692-9552B938AE6D}" type="presOf" srcId="{4454A663-D2C1-428A-8DC1-06C6F7C6059E}" destId="{1DB29953-EAB4-46E7-B29B-001B6E9EDE45}" srcOrd="0" destOrd="0" presId="urn:microsoft.com/office/officeart/2016/7/layout/RepeatingBendingProcessNew"/>
    <dgm:cxn modelId="{14235BF6-68BE-43DD-9B65-A2C578AAABD1}" type="presOf" srcId="{FA4FA818-A0D6-4468-90DD-BB702F41DA32}" destId="{7ACE7BFB-5DD5-4975-8C51-47C3068EBBBF}" srcOrd="1" destOrd="0" presId="urn:microsoft.com/office/officeart/2016/7/layout/RepeatingBendingProcessNew"/>
    <dgm:cxn modelId="{94FEEFFF-40FB-442D-B51C-067705E350A9}" type="presOf" srcId="{0D734268-E20D-4D3D-A0CE-8CD9AE4EFD5E}" destId="{69FE0DCD-3F29-4986-A0AE-52A6CD449338}" srcOrd="1" destOrd="0" presId="urn:microsoft.com/office/officeart/2016/7/layout/RepeatingBendingProcessNew"/>
    <dgm:cxn modelId="{B564697A-057A-4588-964B-9F000011FDCD}" type="presParOf" srcId="{33526E94-758E-447A-A40D-5F8E2C66C184}" destId="{5DC2EE0D-72B5-4DE5-8F88-1157F4C2CCEF}" srcOrd="0" destOrd="0" presId="urn:microsoft.com/office/officeart/2016/7/layout/RepeatingBendingProcessNew"/>
    <dgm:cxn modelId="{04CD8692-8A97-4318-B4B2-7C157D07A82F}" type="presParOf" srcId="{33526E94-758E-447A-A40D-5F8E2C66C184}" destId="{AAA7BC94-C9B2-4806-8124-79D651B1FFBC}" srcOrd="1" destOrd="0" presId="urn:microsoft.com/office/officeart/2016/7/layout/RepeatingBendingProcessNew"/>
    <dgm:cxn modelId="{3E351303-1043-4293-A737-2B55FEB75775}" type="presParOf" srcId="{AAA7BC94-C9B2-4806-8124-79D651B1FFBC}" destId="{8CF10213-01ED-4517-A79A-BC2429FF1214}" srcOrd="0" destOrd="0" presId="urn:microsoft.com/office/officeart/2016/7/layout/RepeatingBendingProcessNew"/>
    <dgm:cxn modelId="{C58E5713-8C23-4094-9DE1-A7058CE952A3}" type="presParOf" srcId="{33526E94-758E-447A-A40D-5F8E2C66C184}" destId="{E29D1D59-02EC-4B3B-B10A-388E7A557737}" srcOrd="2" destOrd="0" presId="urn:microsoft.com/office/officeart/2016/7/layout/RepeatingBendingProcessNew"/>
    <dgm:cxn modelId="{862CA7BA-2F69-4586-8DF0-2FB405D46824}" type="presParOf" srcId="{33526E94-758E-447A-A40D-5F8E2C66C184}" destId="{A7A7AD6B-D852-4114-9053-7BEBD18CCAC5}" srcOrd="3" destOrd="0" presId="urn:microsoft.com/office/officeart/2016/7/layout/RepeatingBendingProcessNew"/>
    <dgm:cxn modelId="{7560FE2B-B033-4533-814D-682ADE4C04A0}" type="presParOf" srcId="{A7A7AD6B-D852-4114-9053-7BEBD18CCAC5}" destId="{EFCCFB31-C31C-4675-8A5C-07C231FC8621}" srcOrd="0" destOrd="0" presId="urn:microsoft.com/office/officeart/2016/7/layout/RepeatingBendingProcessNew"/>
    <dgm:cxn modelId="{CCC4C4A7-AD74-4090-B91D-7D31E8F9F3D2}" type="presParOf" srcId="{33526E94-758E-447A-A40D-5F8E2C66C184}" destId="{4639CB5C-8867-49E2-9FF4-4B7EC5F05A39}" srcOrd="4" destOrd="0" presId="urn:microsoft.com/office/officeart/2016/7/layout/RepeatingBendingProcessNew"/>
    <dgm:cxn modelId="{00A2F360-011B-4C6D-8336-40839D6FF563}" type="presParOf" srcId="{33526E94-758E-447A-A40D-5F8E2C66C184}" destId="{671FD8B1-FABD-4A9E-A484-5EECD76D5B4C}" srcOrd="5" destOrd="0" presId="urn:microsoft.com/office/officeart/2016/7/layout/RepeatingBendingProcessNew"/>
    <dgm:cxn modelId="{E1636C2A-A0FB-4F6D-8D9D-FD1E6FA141CA}" type="presParOf" srcId="{671FD8B1-FABD-4A9E-A484-5EECD76D5B4C}" destId="{69FE0DCD-3F29-4986-A0AE-52A6CD449338}" srcOrd="0" destOrd="0" presId="urn:microsoft.com/office/officeart/2016/7/layout/RepeatingBendingProcessNew"/>
    <dgm:cxn modelId="{B62B96B0-6B1C-4C61-93E3-AA3C9C79A319}" type="presParOf" srcId="{33526E94-758E-447A-A40D-5F8E2C66C184}" destId="{9665A768-EE0A-42A5-8D19-77F14E867B1F}" srcOrd="6" destOrd="0" presId="urn:microsoft.com/office/officeart/2016/7/layout/RepeatingBendingProcessNew"/>
    <dgm:cxn modelId="{4A64DDB1-6867-4F9A-A290-6D338186C8BA}" type="presParOf" srcId="{33526E94-758E-447A-A40D-5F8E2C66C184}" destId="{01028DBC-2190-4B98-9989-2A28D835C770}" srcOrd="7" destOrd="0" presId="urn:microsoft.com/office/officeart/2016/7/layout/RepeatingBendingProcessNew"/>
    <dgm:cxn modelId="{4DB7ADA3-C817-43EC-91AF-3C6191AE0FC8}" type="presParOf" srcId="{01028DBC-2190-4B98-9989-2A28D835C770}" destId="{2A730230-57A7-4D00-A44A-C3BA00349B75}" srcOrd="0" destOrd="0" presId="urn:microsoft.com/office/officeart/2016/7/layout/RepeatingBendingProcessNew"/>
    <dgm:cxn modelId="{43B2E7A0-2B04-469C-BB88-4581791E6FCC}" type="presParOf" srcId="{33526E94-758E-447A-A40D-5F8E2C66C184}" destId="{AB022239-B221-4B8C-8FB1-556E39FDFB6F}" srcOrd="8" destOrd="0" presId="urn:microsoft.com/office/officeart/2016/7/layout/RepeatingBendingProcessNew"/>
    <dgm:cxn modelId="{19911A7B-3671-4E65-9AA2-10F2F9AAA219}" type="presParOf" srcId="{33526E94-758E-447A-A40D-5F8E2C66C184}" destId="{9CCEC49E-6957-46D4-A501-9A8CBEAFB952}" srcOrd="9" destOrd="0" presId="urn:microsoft.com/office/officeart/2016/7/layout/RepeatingBendingProcessNew"/>
    <dgm:cxn modelId="{DDBDB7DC-2A85-41C8-B33C-817215B0EC39}" type="presParOf" srcId="{9CCEC49E-6957-46D4-A501-9A8CBEAFB952}" destId="{894661C1-3804-491A-945B-FEFE7163114F}" srcOrd="0" destOrd="0" presId="urn:microsoft.com/office/officeart/2016/7/layout/RepeatingBendingProcessNew"/>
    <dgm:cxn modelId="{8DF30D19-3D16-442E-8C03-335CF2610CE6}" type="presParOf" srcId="{33526E94-758E-447A-A40D-5F8E2C66C184}" destId="{978BB535-2176-4914-A027-86C57ACB8101}" srcOrd="10" destOrd="0" presId="urn:microsoft.com/office/officeart/2016/7/layout/RepeatingBendingProcessNew"/>
    <dgm:cxn modelId="{A68C42FD-D848-488D-8157-1E0C14E56172}" type="presParOf" srcId="{33526E94-758E-447A-A40D-5F8E2C66C184}" destId="{3C4E10B1-2AD4-400E-9BB7-BF1B702CD41A}" srcOrd="11" destOrd="0" presId="urn:microsoft.com/office/officeart/2016/7/layout/RepeatingBendingProcessNew"/>
    <dgm:cxn modelId="{4095B3E0-FE8B-4711-A5EA-682673C5DAEA}" type="presParOf" srcId="{3C4E10B1-2AD4-400E-9BB7-BF1B702CD41A}" destId="{7ACE7BFB-5DD5-4975-8C51-47C3068EBBBF}" srcOrd="0" destOrd="0" presId="urn:microsoft.com/office/officeart/2016/7/layout/RepeatingBendingProcessNew"/>
    <dgm:cxn modelId="{3070CF35-1582-4B19-BC46-0DBDDDD25305}" type="presParOf" srcId="{33526E94-758E-447A-A40D-5F8E2C66C184}" destId="{18224CA0-21BE-49F5-8515-70F8D16466BC}" srcOrd="12" destOrd="0" presId="urn:microsoft.com/office/officeart/2016/7/layout/RepeatingBendingProcessNew"/>
    <dgm:cxn modelId="{7EBCD537-F7D5-40B7-845F-D526F0EDB2F6}" type="presParOf" srcId="{33526E94-758E-447A-A40D-5F8E2C66C184}" destId="{46610ABF-0CB8-41EB-B024-D02498B00266}" srcOrd="13" destOrd="0" presId="urn:microsoft.com/office/officeart/2016/7/layout/RepeatingBendingProcessNew"/>
    <dgm:cxn modelId="{4F5C8F2B-BF5B-4386-B17A-0AAFBEEDA93D}" type="presParOf" srcId="{46610ABF-0CB8-41EB-B024-D02498B00266}" destId="{61D8D932-7DA8-4FAA-89D6-54AC22E6BACC}" srcOrd="0" destOrd="0" presId="urn:microsoft.com/office/officeart/2016/7/layout/RepeatingBendingProcessNew"/>
    <dgm:cxn modelId="{E7D4B5F4-57B0-4249-8184-81AF0F9987D8}" type="presParOf" srcId="{33526E94-758E-447A-A40D-5F8E2C66C184}" destId="{814F76BA-394F-421A-A013-61773657090D}" srcOrd="14" destOrd="0" presId="urn:microsoft.com/office/officeart/2016/7/layout/RepeatingBendingProcessNew"/>
    <dgm:cxn modelId="{CD49A9DC-1EC3-4757-87BF-E5BDB4B596E2}" type="presParOf" srcId="{33526E94-758E-447A-A40D-5F8E2C66C184}" destId="{EE9E9D10-F7E3-4B5A-B2DB-1671EF904706}" srcOrd="15" destOrd="0" presId="urn:microsoft.com/office/officeart/2016/7/layout/RepeatingBendingProcessNew"/>
    <dgm:cxn modelId="{E5B7F04C-494A-4BEF-AE49-409E74A9E0D8}" type="presParOf" srcId="{EE9E9D10-F7E3-4B5A-B2DB-1671EF904706}" destId="{F351B65F-CADD-4689-981D-EB4D029775F3}" srcOrd="0" destOrd="0" presId="urn:microsoft.com/office/officeart/2016/7/layout/RepeatingBendingProcessNew"/>
    <dgm:cxn modelId="{DEFBEFF2-B1AC-4474-BA01-E168312A7FFA}" type="presParOf" srcId="{33526E94-758E-447A-A40D-5F8E2C66C184}" destId="{5D0334DA-37D7-494F-92C9-F8D612618B56}" srcOrd="16" destOrd="0" presId="urn:microsoft.com/office/officeart/2016/7/layout/RepeatingBendingProcessNew"/>
    <dgm:cxn modelId="{57E917D6-5951-4D3E-BF12-60F6503C0F95}" type="presParOf" srcId="{33526E94-758E-447A-A40D-5F8E2C66C184}" destId="{FE5F9990-8F1B-44B9-830D-894C8B7C33F2}" srcOrd="17" destOrd="0" presId="urn:microsoft.com/office/officeart/2016/7/layout/RepeatingBendingProcessNew"/>
    <dgm:cxn modelId="{73C022D2-FE1C-44CA-A47A-5235D1BC4E82}" type="presParOf" srcId="{FE5F9990-8F1B-44B9-830D-894C8B7C33F2}" destId="{BAE219B8-E79C-4F37-BADF-C31C686A9631}" srcOrd="0" destOrd="0" presId="urn:microsoft.com/office/officeart/2016/7/layout/RepeatingBendingProcessNew"/>
    <dgm:cxn modelId="{77F3D3CB-DA4B-4411-AFCE-34F1AA8617C9}" type="presParOf" srcId="{33526E94-758E-447A-A40D-5F8E2C66C184}" destId="{1DA98C04-65EB-4E87-B3AE-AFB87038410F}" srcOrd="18" destOrd="0" presId="urn:microsoft.com/office/officeart/2016/7/layout/RepeatingBendingProcessNew"/>
    <dgm:cxn modelId="{E2E21DA7-FABF-4CEC-8C60-F6E12800D1A8}" type="presParOf" srcId="{33526E94-758E-447A-A40D-5F8E2C66C184}" destId="{5CFC314A-29F2-4219-9312-FB2F0EA138C7}" srcOrd="19" destOrd="0" presId="urn:microsoft.com/office/officeart/2016/7/layout/RepeatingBendingProcessNew"/>
    <dgm:cxn modelId="{DBC1C825-39D3-4CCC-9CF1-CE6805DF1B08}" type="presParOf" srcId="{5CFC314A-29F2-4219-9312-FB2F0EA138C7}" destId="{CCBEE2EE-B829-4084-BC72-F9F99828207B}" srcOrd="0" destOrd="0" presId="urn:microsoft.com/office/officeart/2016/7/layout/RepeatingBendingProcessNew"/>
    <dgm:cxn modelId="{10D4740F-EF25-4F4F-8614-0CA90DF97C4B}" type="presParOf" srcId="{33526E94-758E-447A-A40D-5F8E2C66C184}" destId="{1DB29953-EAB4-46E7-B29B-001B6E9EDE45}" srcOrd="20" destOrd="0" presId="urn:microsoft.com/office/officeart/2016/7/layout/RepeatingBendingProcessNew"/>
    <dgm:cxn modelId="{1660AF86-7853-4698-9C07-6FD55DF00746}" type="presParOf" srcId="{33526E94-758E-447A-A40D-5F8E2C66C184}" destId="{A22790F1-CE28-40A4-9049-1FFD8662A0F7}" srcOrd="21" destOrd="0" presId="urn:microsoft.com/office/officeart/2016/7/layout/RepeatingBendingProcessNew"/>
    <dgm:cxn modelId="{5B4D3801-188E-4E73-93E6-EAA7356A0786}" type="presParOf" srcId="{A22790F1-CE28-40A4-9049-1FFD8662A0F7}" destId="{D2A297BB-89C6-4606-A3EA-DB3AB4D1F856}" srcOrd="0" destOrd="0" presId="urn:microsoft.com/office/officeart/2016/7/layout/RepeatingBendingProcessNew"/>
    <dgm:cxn modelId="{F6A8626F-E95A-43B6-B0BE-AB78CD3B0C68}" type="presParOf" srcId="{33526E94-758E-447A-A40D-5F8E2C66C184}" destId="{E89631B7-02D4-4A45-9039-AECFF7518DEC}" srcOrd="2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297297" y="729513"/>
          <a:ext cx="561083" cy="91440"/>
        </a:xfrm>
        <a:custGeom>
          <a:avLst/>
          <a:gdLst/>
          <a:ahLst/>
          <a:cxnLst/>
          <a:rect l="0" t="0" r="0" b="0"/>
          <a:pathLst>
            <a:path>
              <a:moveTo>
                <a:pt x="0" y="45720"/>
              </a:moveTo>
              <a:lnTo>
                <a:pt x="297641" y="45720"/>
              </a:lnTo>
              <a:lnTo>
                <a:pt x="297641" y="81934"/>
              </a:lnTo>
              <a:lnTo>
                <a:pt x="561083" y="81934"/>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63019" y="773226"/>
        <a:ext cx="29639" cy="4014"/>
      </dsp:txXfrm>
    </dsp:sp>
    <dsp:sp modelId="{5DC2EE0D-72B5-4DE5-8F88-1157F4C2CCEF}">
      <dsp:nvSpPr>
        <dsp:cNvPr id="0" name=""/>
        <dsp:cNvSpPr/>
      </dsp:nvSpPr>
      <dsp:spPr>
        <a:xfrm>
          <a:off x="7188" y="244916"/>
          <a:ext cx="1291908" cy="1060634"/>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89000">
            <a:lnSpc>
              <a:spcPct val="90000"/>
            </a:lnSpc>
            <a:spcBef>
              <a:spcPct val="0"/>
            </a:spcBef>
            <a:spcAft>
              <a:spcPct val="35000"/>
            </a:spcAft>
            <a:buNone/>
          </a:pPr>
          <a:r>
            <a:rPr lang="en-US" sz="2000" b="1" i="1" kern="1200">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College/</a:t>
          </a:r>
        </a:p>
        <a:p>
          <a:pPr marL="0" lvl="0" indent="0" algn="ctr" defTabSz="889000">
            <a:lnSpc>
              <a:spcPct val="90000"/>
            </a:lnSpc>
            <a:spcBef>
              <a:spcPct val="0"/>
            </a:spcBef>
            <a:spcAft>
              <a:spcPct val="35000"/>
            </a:spcAft>
            <a:buNone/>
          </a:pPr>
          <a:r>
            <a:rPr lang="en-US" sz="2000" b="1" i="1" kern="1200">
              <a:ln>
                <a:solidFill>
                  <a:sysClr val="windowText" lastClr="000000"/>
                </a:solidFill>
              </a:ln>
              <a:latin typeface="Tahoma" panose="020B0604030504040204" pitchFamily="34" charset="0"/>
              <a:ea typeface="Tahoma" panose="020B0604030504040204" pitchFamily="34" charset="0"/>
              <a:cs typeface="Tahoma" panose="020B0604030504040204" pitchFamily="34" charset="0"/>
            </a:rPr>
            <a:t>Work</a:t>
          </a:r>
          <a:endParaRPr lang="en-US" sz="2000" kern="1200" dirty="0">
            <a:ln>
              <a:solidFill>
                <a:sysClr val="windowText" lastClr="000000"/>
              </a:solidFill>
            </a:ln>
            <a:latin typeface="Tahoma" panose="020B0604030504040204" pitchFamily="34" charset="0"/>
            <a:ea typeface="Tahoma" panose="020B0604030504040204" pitchFamily="34" charset="0"/>
            <a:cs typeface="Tahoma" panose="020B0604030504040204" pitchFamily="34" charset="0"/>
          </a:endParaRPr>
        </a:p>
      </dsp:txBody>
      <dsp:txXfrm>
        <a:off x="7188" y="244916"/>
        <a:ext cx="1291908" cy="1060634"/>
      </dsp:txXfrm>
    </dsp:sp>
    <dsp:sp modelId="{A7A7AD6B-D852-4114-9053-7BEBD18CCAC5}">
      <dsp:nvSpPr>
        <dsp:cNvPr id="0" name=""/>
        <dsp:cNvSpPr/>
      </dsp:nvSpPr>
      <dsp:spPr>
        <a:xfrm>
          <a:off x="4055544" y="695538"/>
          <a:ext cx="665544" cy="91440"/>
        </a:xfrm>
        <a:custGeom>
          <a:avLst/>
          <a:gdLst/>
          <a:ahLst/>
          <a:cxnLst/>
          <a:rect l="0" t="0" r="0" b="0"/>
          <a:pathLst>
            <a:path>
              <a:moveTo>
                <a:pt x="0" y="115909"/>
              </a:moveTo>
              <a:lnTo>
                <a:pt x="349872" y="115909"/>
              </a:lnTo>
              <a:lnTo>
                <a:pt x="349872" y="45720"/>
              </a:lnTo>
              <a:lnTo>
                <a:pt x="665544" y="45720"/>
              </a:lnTo>
            </a:path>
          </a:pathLst>
        </a:custGeom>
        <a:noFill/>
        <a:ln w="12700" cap="flat" cmpd="sng" algn="ctr">
          <a:solidFill>
            <a:schemeClr val="accent5">
              <a:hueOff val="-1842946"/>
              <a:satOff val="2063"/>
              <a:lumOff val="11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70824" y="739250"/>
        <a:ext cx="34983" cy="4014"/>
      </dsp:txXfrm>
    </dsp:sp>
    <dsp:sp modelId="{E29D1D59-02EC-4B3B-B10A-388E7A557737}">
      <dsp:nvSpPr>
        <dsp:cNvPr id="0" name=""/>
        <dsp:cNvSpPr/>
      </dsp:nvSpPr>
      <dsp:spPr>
        <a:xfrm>
          <a:off x="1890780" y="319537"/>
          <a:ext cx="2166563" cy="983821"/>
        </a:xfrm>
        <a:prstGeom prst="rect">
          <a:avLst/>
        </a:prstGeom>
        <a:gradFill rotWithShape="0">
          <a:gsLst>
            <a:gs pos="0">
              <a:schemeClr val="accent5">
                <a:hueOff val="-1675405"/>
                <a:satOff val="1875"/>
                <a:lumOff val="107"/>
                <a:alphaOff val="0"/>
                <a:tint val="94000"/>
                <a:satMod val="100000"/>
                <a:lumMod val="104000"/>
              </a:schemeClr>
            </a:gs>
            <a:gs pos="69000">
              <a:schemeClr val="accent5">
                <a:hueOff val="-1675405"/>
                <a:satOff val="1875"/>
                <a:lumOff val="107"/>
                <a:alphaOff val="0"/>
                <a:shade val="86000"/>
                <a:satMod val="130000"/>
                <a:lumMod val="102000"/>
              </a:schemeClr>
            </a:gs>
            <a:gs pos="100000">
              <a:schemeClr val="accent5">
                <a:hueOff val="-1675405"/>
                <a:satOff val="1875"/>
                <a:lumOff val="10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00100">
            <a:lnSpc>
              <a:spcPct val="90000"/>
            </a:lnSpc>
            <a:spcBef>
              <a:spcPct val="0"/>
            </a:spcBef>
            <a:spcAft>
              <a:spcPct val="35000"/>
            </a:spcAft>
            <a:buNone/>
          </a:pPr>
          <a:r>
            <a:rPr lang="en-US" sz="1800" b="1" kern="1200">
              <a:ln>
                <a:solidFill>
                  <a:sysClr val="windowText" lastClr="000000"/>
                </a:solidFill>
              </a:ln>
            </a:rPr>
            <a:t>Political/Social Activism </a:t>
          </a:r>
          <a:endParaRPr lang="en-US" sz="1800" b="1" kern="1200" dirty="0">
            <a:ln>
              <a:solidFill>
                <a:sysClr val="windowText" lastClr="000000"/>
              </a:solidFill>
            </a:ln>
          </a:endParaRPr>
        </a:p>
      </dsp:txBody>
      <dsp:txXfrm>
        <a:off x="1890780" y="319537"/>
        <a:ext cx="2166563" cy="983821"/>
      </dsp:txXfrm>
    </dsp:sp>
    <dsp:sp modelId="{671FD8B1-FABD-4A9E-A484-5EECD76D5B4C}">
      <dsp:nvSpPr>
        <dsp:cNvPr id="0" name=""/>
        <dsp:cNvSpPr/>
      </dsp:nvSpPr>
      <dsp:spPr>
        <a:xfrm>
          <a:off x="6543829" y="685796"/>
          <a:ext cx="955862" cy="91440"/>
        </a:xfrm>
        <a:custGeom>
          <a:avLst/>
          <a:gdLst/>
          <a:ahLst/>
          <a:cxnLst/>
          <a:rect l="0" t="0" r="0" b="0"/>
          <a:pathLst>
            <a:path>
              <a:moveTo>
                <a:pt x="0" y="55461"/>
              </a:moveTo>
              <a:lnTo>
                <a:pt x="495031" y="55461"/>
              </a:lnTo>
              <a:lnTo>
                <a:pt x="495031" y="45720"/>
              </a:lnTo>
              <a:lnTo>
                <a:pt x="955862" y="45720"/>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97097" y="729509"/>
        <a:ext cx="49325" cy="4014"/>
      </dsp:txXfrm>
    </dsp:sp>
    <dsp:sp modelId="{4639CB5C-8867-49E2-9FF4-4B7EC5F05A39}">
      <dsp:nvSpPr>
        <dsp:cNvPr id="0" name=""/>
        <dsp:cNvSpPr/>
      </dsp:nvSpPr>
      <dsp:spPr>
        <a:xfrm>
          <a:off x="4753489" y="218077"/>
          <a:ext cx="1792139" cy="1046362"/>
        </a:xfrm>
        <a:prstGeom prst="rect">
          <a:avLst/>
        </a:prstGeom>
        <a:gradFill rotWithShape="0">
          <a:gsLst>
            <a:gs pos="0">
              <a:schemeClr val="accent5">
                <a:hueOff val="-3350811"/>
                <a:satOff val="3750"/>
                <a:lumOff val="214"/>
                <a:alphaOff val="0"/>
                <a:tint val="94000"/>
                <a:satMod val="100000"/>
                <a:lumMod val="104000"/>
              </a:schemeClr>
            </a:gs>
            <a:gs pos="69000">
              <a:schemeClr val="accent5">
                <a:hueOff val="-3350811"/>
                <a:satOff val="3750"/>
                <a:lumOff val="214"/>
                <a:alphaOff val="0"/>
                <a:shade val="86000"/>
                <a:satMod val="130000"/>
                <a:lumMod val="102000"/>
              </a:schemeClr>
            </a:gs>
            <a:gs pos="100000">
              <a:schemeClr val="accent5">
                <a:hueOff val="-3350811"/>
                <a:satOff val="3750"/>
                <a:lumOff val="21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00100">
            <a:lnSpc>
              <a:spcPct val="90000"/>
            </a:lnSpc>
            <a:spcBef>
              <a:spcPct val="0"/>
            </a:spcBef>
            <a:spcAft>
              <a:spcPct val="35000"/>
            </a:spcAft>
            <a:buNone/>
          </a:pPr>
          <a:r>
            <a:rPr lang="en-US" sz="1800" b="1" kern="1200">
              <a:ln>
                <a:solidFill>
                  <a:sysClr val="windowText" lastClr="000000"/>
                </a:solidFill>
              </a:ln>
            </a:rPr>
            <a:t>Church against science</a:t>
          </a:r>
          <a:endParaRPr lang="en-US" sz="1800" b="1" kern="1200" dirty="0">
            <a:ln>
              <a:solidFill>
                <a:sysClr val="windowText" lastClr="000000"/>
              </a:solidFill>
            </a:ln>
          </a:endParaRPr>
        </a:p>
      </dsp:txBody>
      <dsp:txXfrm>
        <a:off x="4753489" y="218077"/>
        <a:ext cx="1792139" cy="1046362"/>
      </dsp:txXfrm>
    </dsp:sp>
    <dsp:sp modelId="{01028DBC-2190-4B98-9989-2A28D835C770}">
      <dsp:nvSpPr>
        <dsp:cNvPr id="0" name=""/>
        <dsp:cNvSpPr/>
      </dsp:nvSpPr>
      <dsp:spPr>
        <a:xfrm>
          <a:off x="990298" y="1252898"/>
          <a:ext cx="7233446" cy="660740"/>
        </a:xfrm>
        <a:custGeom>
          <a:avLst/>
          <a:gdLst/>
          <a:ahLst/>
          <a:cxnLst/>
          <a:rect l="0" t="0" r="0" b="0"/>
          <a:pathLst>
            <a:path>
              <a:moveTo>
                <a:pt x="7233446" y="0"/>
              </a:moveTo>
              <a:lnTo>
                <a:pt x="7233446" y="347470"/>
              </a:lnTo>
              <a:lnTo>
                <a:pt x="0" y="347470"/>
              </a:lnTo>
              <a:lnTo>
                <a:pt x="0" y="660740"/>
              </a:lnTo>
            </a:path>
          </a:pathLst>
        </a:custGeom>
        <a:noFill/>
        <a:ln w="12700" cap="flat" cmpd="sng" algn="ctr">
          <a:solidFill>
            <a:schemeClr val="accent5">
              <a:hueOff val="-5528838"/>
              <a:satOff val="6188"/>
              <a:lumOff val="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25361" y="1581260"/>
        <a:ext cx="363320" cy="4014"/>
      </dsp:txXfrm>
    </dsp:sp>
    <dsp:sp modelId="{9665A768-EE0A-42A5-8D19-77F14E867B1F}">
      <dsp:nvSpPr>
        <dsp:cNvPr id="0" name=""/>
        <dsp:cNvSpPr/>
      </dsp:nvSpPr>
      <dsp:spPr>
        <a:xfrm>
          <a:off x="7532091" y="208335"/>
          <a:ext cx="1383308" cy="1046362"/>
        </a:xfrm>
        <a:prstGeom prst="rect">
          <a:avLst/>
        </a:prstGeom>
        <a:gradFill rotWithShape="0">
          <a:gsLst>
            <a:gs pos="0">
              <a:schemeClr val="accent5">
                <a:hueOff val="-5026216"/>
                <a:satOff val="5625"/>
                <a:lumOff val="321"/>
                <a:alphaOff val="0"/>
                <a:tint val="94000"/>
                <a:satMod val="100000"/>
                <a:lumMod val="104000"/>
              </a:schemeClr>
            </a:gs>
            <a:gs pos="69000">
              <a:schemeClr val="accent5">
                <a:hueOff val="-5026216"/>
                <a:satOff val="5625"/>
                <a:lumOff val="321"/>
                <a:alphaOff val="0"/>
                <a:shade val="86000"/>
                <a:satMod val="130000"/>
                <a:lumMod val="102000"/>
              </a:schemeClr>
            </a:gs>
            <a:gs pos="100000">
              <a:schemeClr val="accent5">
                <a:hueOff val="-5026216"/>
                <a:satOff val="5625"/>
                <a:lumOff val="32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00100">
            <a:lnSpc>
              <a:spcPct val="90000"/>
            </a:lnSpc>
            <a:spcBef>
              <a:spcPct val="0"/>
            </a:spcBef>
            <a:spcAft>
              <a:spcPct val="35000"/>
            </a:spcAft>
            <a:buNone/>
          </a:pPr>
          <a:r>
            <a:rPr lang="en-US" sz="1800" b="1" kern="1200">
              <a:ln>
                <a:solidFill>
                  <a:sysClr val="windowText" lastClr="000000"/>
                </a:solidFill>
              </a:ln>
            </a:rPr>
            <a:t>Marry non-Christians </a:t>
          </a:r>
          <a:endParaRPr lang="en-US" sz="1800" b="1" kern="1200" dirty="0">
            <a:ln>
              <a:solidFill>
                <a:sysClr val="windowText" lastClr="000000"/>
              </a:solidFill>
            </a:ln>
          </a:endParaRPr>
        </a:p>
      </dsp:txBody>
      <dsp:txXfrm>
        <a:off x="7532091" y="208335"/>
        <a:ext cx="1383308" cy="1046362"/>
      </dsp:txXfrm>
    </dsp:sp>
    <dsp:sp modelId="{9CCEC49E-6957-46D4-A501-9A8CBEAFB952}">
      <dsp:nvSpPr>
        <dsp:cNvPr id="0" name=""/>
        <dsp:cNvSpPr/>
      </dsp:nvSpPr>
      <dsp:spPr>
        <a:xfrm>
          <a:off x="1976735" y="2210711"/>
          <a:ext cx="247034" cy="91440"/>
        </a:xfrm>
        <a:custGeom>
          <a:avLst/>
          <a:gdLst/>
          <a:ahLst/>
          <a:cxnLst/>
          <a:rect l="0" t="0" r="0" b="0"/>
          <a:pathLst>
            <a:path>
              <a:moveTo>
                <a:pt x="0" y="45720"/>
              </a:moveTo>
              <a:lnTo>
                <a:pt x="140617" y="45720"/>
              </a:lnTo>
              <a:lnTo>
                <a:pt x="140617" y="55064"/>
              </a:lnTo>
              <a:lnTo>
                <a:pt x="247034" y="55064"/>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3308" y="2254424"/>
        <a:ext cx="13889" cy="4014"/>
      </dsp:txXfrm>
    </dsp:sp>
    <dsp:sp modelId="{AB022239-B221-4B8C-8FB1-556E39FDFB6F}">
      <dsp:nvSpPr>
        <dsp:cNvPr id="0" name=""/>
        <dsp:cNvSpPr/>
      </dsp:nvSpPr>
      <dsp:spPr>
        <a:xfrm>
          <a:off x="2061" y="1946038"/>
          <a:ext cx="1976474" cy="620785"/>
        </a:xfrm>
        <a:prstGeom prst="rect">
          <a:avLst/>
        </a:prstGeom>
        <a:gradFill rotWithShape="0">
          <a:gsLst>
            <a:gs pos="0">
              <a:schemeClr val="accent5">
                <a:hueOff val="-6701621"/>
                <a:satOff val="7500"/>
                <a:lumOff val="428"/>
                <a:alphaOff val="0"/>
                <a:tint val="94000"/>
                <a:satMod val="100000"/>
                <a:lumMod val="104000"/>
              </a:schemeClr>
            </a:gs>
            <a:gs pos="69000">
              <a:schemeClr val="accent5">
                <a:hueOff val="-6701621"/>
                <a:satOff val="7500"/>
                <a:lumOff val="428"/>
                <a:alphaOff val="0"/>
                <a:shade val="86000"/>
                <a:satMod val="130000"/>
                <a:lumMod val="102000"/>
              </a:schemeClr>
            </a:gs>
            <a:gs pos="100000">
              <a:schemeClr val="accent5">
                <a:hueOff val="-6701621"/>
                <a:satOff val="7500"/>
                <a:lumOff val="42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00100">
            <a:lnSpc>
              <a:spcPct val="90000"/>
            </a:lnSpc>
            <a:spcBef>
              <a:spcPct val="0"/>
            </a:spcBef>
            <a:spcAft>
              <a:spcPct val="35000"/>
            </a:spcAft>
            <a:buNone/>
          </a:pPr>
          <a:r>
            <a:rPr lang="en-US" sz="1800" b="1" kern="1200">
              <a:ln>
                <a:solidFill>
                  <a:sysClr val="windowText" lastClr="000000"/>
                </a:solidFill>
              </a:ln>
            </a:rPr>
            <a:t>Feel Underutilized</a:t>
          </a:r>
          <a:endParaRPr lang="en-US" sz="1800" b="1" kern="1200" dirty="0">
            <a:ln>
              <a:solidFill>
                <a:sysClr val="windowText" lastClr="000000"/>
              </a:solidFill>
            </a:ln>
          </a:endParaRPr>
        </a:p>
      </dsp:txBody>
      <dsp:txXfrm>
        <a:off x="2061" y="1946038"/>
        <a:ext cx="1976474" cy="620785"/>
      </dsp:txXfrm>
    </dsp:sp>
    <dsp:sp modelId="{3C4E10B1-2AD4-400E-9BB7-BF1B702CD41A}">
      <dsp:nvSpPr>
        <dsp:cNvPr id="0" name=""/>
        <dsp:cNvSpPr/>
      </dsp:nvSpPr>
      <dsp:spPr>
        <a:xfrm>
          <a:off x="4117506" y="2220055"/>
          <a:ext cx="271380" cy="91440"/>
        </a:xfrm>
        <a:custGeom>
          <a:avLst/>
          <a:gdLst/>
          <a:ahLst/>
          <a:cxnLst/>
          <a:rect l="0" t="0" r="0" b="0"/>
          <a:pathLst>
            <a:path>
              <a:moveTo>
                <a:pt x="0" y="45720"/>
              </a:moveTo>
              <a:lnTo>
                <a:pt x="152790" y="45720"/>
              </a:lnTo>
              <a:lnTo>
                <a:pt x="152790" y="55587"/>
              </a:lnTo>
              <a:lnTo>
                <a:pt x="271380" y="55587"/>
              </a:lnTo>
            </a:path>
          </a:pathLst>
        </a:custGeom>
        <a:noFill/>
        <a:ln w="12700" cap="flat" cmpd="sng" algn="ctr">
          <a:solidFill>
            <a:schemeClr val="accent5">
              <a:hueOff val="-9214729"/>
              <a:satOff val="10313"/>
              <a:lumOff val="58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45642" y="2263768"/>
        <a:ext cx="15107" cy="4014"/>
      </dsp:txXfrm>
    </dsp:sp>
    <dsp:sp modelId="{978BB535-2176-4914-A027-86C57ACB8101}">
      <dsp:nvSpPr>
        <dsp:cNvPr id="0" name=""/>
        <dsp:cNvSpPr/>
      </dsp:nvSpPr>
      <dsp:spPr>
        <a:xfrm>
          <a:off x="2256170" y="1870177"/>
          <a:ext cx="1863135" cy="791196"/>
        </a:xfrm>
        <a:prstGeom prst="rect">
          <a:avLst/>
        </a:prstGeom>
        <a:gradFill rotWithShape="0">
          <a:gsLst>
            <a:gs pos="0">
              <a:schemeClr val="accent5">
                <a:hueOff val="-8377027"/>
                <a:satOff val="9375"/>
                <a:lumOff val="535"/>
                <a:alphaOff val="0"/>
                <a:tint val="94000"/>
                <a:satMod val="100000"/>
                <a:lumMod val="104000"/>
              </a:schemeClr>
            </a:gs>
            <a:gs pos="69000">
              <a:schemeClr val="accent5">
                <a:hueOff val="-8377027"/>
                <a:satOff val="9375"/>
                <a:lumOff val="535"/>
                <a:alphaOff val="0"/>
                <a:shade val="86000"/>
                <a:satMod val="130000"/>
                <a:lumMod val="102000"/>
              </a:schemeClr>
            </a:gs>
            <a:gs pos="100000">
              <a:schemeClr val="accent5">
                <a:hueOff val="-8377027"/>
                <a:satOff val="9375"/>
                <a:lumOff val="53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00100">
            <a:lnSpc>
              <a:spcPct val="90000"/>
            </a:lnSpc>
            <a:spcBef>
              <a:spcPct val="0"/>
            </a:spcBef>
            <a:spcAft>
              <a:spcPct val="35000"/>
            </a:spcAft>
            <a:buNone/>
          </a:pPr>
          <a:r>
            <a:rPr lang="en-US" sz="1800" b="1" kern="1200">
              <a:ln>
                <a:solidFill>
                  <a:sysClr val="windowText" lastClr="000000"/>
                </a:solidFill>
              </a:ln>
            </a:rPr>
            <a:t>Feel Marginalized</a:t>
          </a:r>
          <a:endParaRPr lang="en-US" sz="1800" b="1" kern="1200" dirty="0">
            <a:ln>
              <a:solidFill>
                <a:sysClr val="windowText" lastClr="000000"/>
              </a:solidFill>
            </a:ln>
          </a:endParaRPr>
        </a:p>
      </dsp:txBody>
      <dsp:txXfrm>
        <a:off x="2256170" y="1870177"/>
        <a:ext cx="1863135" cy="791196"/>
      </dsp:txXfrm>
    </dsp:sp>
    <dsp:sp modelId="{46610ABF-0CB8-41EB-B024-D02498B00266}">
      <dsp:nvSpPr>
        <dsp:cNvPr id="0" name=""/>
        <dsp:cNvSpPr/>
      </dsp:nvSpPr>
      <dsp:spPr>
        <a:xfrm>
          <a:off x="6393222" y="2275642"/>
          <a:ext cx="470346" cy="122853"/>
        </a:xfrm>
        <a:custGeom>
          <a:avLst/>
          <a:gdLst/>
          <a:ahLst/>
          <a:cxnLst/>
          <a:rect l="0" t="0" r="0" b="0"/>
          <a:pathLst>
            <a:path>
              <a:moveTo>
                <a:pt x="0" y="0"/>
              </a:moveTo>
              <a:lnTo>
                <a:pt x="252273" y="0"/>
              </a:lnTo>
              <a:lnTo>
                <a:pt x="252273" y="122853"/>
              </a:lnTo>
              <a:lnTo>
                <a:pt x="470346" y="122853"/>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15501" y="2335061"/>
        <a:ext cx="25789" cy="4014"/>
      </dsp:txXfrm>
    </dsp:sp>
    <dsp:sp modelId="{18224CA0-21BE-49F5-8515-70F8D16466BC}">
      <dsp:nvSpPr>
        <dsp:cNvPr id="0" name=""/>
        <dsp:cNvSpPr/>
      </dsp:nvSpPr>
      <dsp:spPr>
        <a:xfrm>
          <a:off x="4421286" y="1743494"/>
          <a:ext cx="1973736" cy="1064297"/>
        </a:xfrm>
        <a:prstGeom prst="rect">
          <a:avLst/>
        </a:prstGeom>
        <a:gradFill rotWithShape="0">
          <a:gsLst>
            <a:gs pos="0">
              <a:schemeClr val="accent5">
                <a:hueOff val="-10052432"/>
                <a:satOff val="11250"/>
                <a:lumOff val="642"/>
                <a:alphaOff val="0"/>
                <a:tint val="94000"/>
                <a:satMod val="100000"/>
                <a:lumMod val="104000"/>
              </a:schemeClr>
            </a:gs>
            <a:gs pos="69000">
              <a:schemeClr val="accent5">
                <a:hueOff val="-10052432"/>
                <a:satOff val="11250"/>
                <a:lumOff val="642"/>
                <a:alphaOff val="0"/>
                <a:shade val="86000"/>
                <a:satMod val="130000"/>
                <a:lumMod val="102000"/>
              </a:schemeClr>
            </a:gs>
            <a:gs pos="100000">
              <a:schemeClr val="accent5">
                <a:hueOff val="-10052432"/>
                <a:satOff val="11250"/>
                <a:lumOff val="64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89000">
            <a:lnSpc>
              <a:spcPct val="90000"/>
            </a:lnSpc>
            <a:spcBef>
              <a:spcPct val="0"/>
            </a:spcBef>
            <a:spcAft>
              <a:spcPct val="35000"/>
            </a:spcAft>
            <a:buNone/>
          </a:pPr>
          <a:r>
            <a:rPr lang="en-US" sz="2000" kern="1200" dirty="0">
              <a:ln>
                <a:solidFill>
                  <a:sysClr val="windowText" lastClr="000000"/>
                </a:solidFill>
              </a:ln>
            </a:rPr>
            <a:t>No connections to others their own age</a:t>
          </a:r>
        </a:p>
      </dsp:txBody>
      <dsp:txXfrm>
        <a:off x="4421286" y="1743494"/>
        <a:ext cx="1973736" cy="1064297"/>
      </dsp:txXfrm>
    </dsp:sp>
    <dsp:sp modelId="{EE9E9D10-F7E3-4B5A-B2DB-1671EF904706}">
      <dsp:nvSpPr>
        <dsp:cNvPr id="0" name=""/>
        <dsp:cNvSpPr/>
      </dsp:nvSpPr>
      <dsp:spPr>
        <a:xfrm>
          <a:off x="886918" y="3087593"/>
          <a:ext cx="6951230" cy="439403"/>
        </a:xfrm>
        <a:custGeom>
          <a:avLst/>
          <a:gdLst/>
          <a:ahLst/>
          <a:cxnLst/>
          <a:rect l="0" t="0" r="0" b="0"/>
          <a:pathLst>
            <a:path>
              <a:moveTo>
                <a:pt x="6951230" y="0"/>
              </a:moveTo>
              <a:lnTo>
                <a:pt x="6951230" y="236801"/>
              </a:lnTo>
              <a:lnTo>
                <a:pt x="0" y="236801"/>
              </a:lnTo>
              <a:lnTo>
                <a:pt x="0" y="439403"/>
              </a:lnTo>
            </a:path>
          </a:pathLst>
        </a:custGeom>
        <a:noFill/>
        <a:ln w="12700" cap="flat" cmpd="sng" algn="ctr">
          <a:solidFill>
            <a:schemeClr val="accent5">
              <a:hueOff val="-12900620"/>
              <a:satOff val="14438"/>
              <a:lumOff val="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8355" y="3305287"/>
        <a:ext cx="348355" cy="4014"/>
      </dsp:txXfrm>
    </dsp:sp>
    <dsp:sp modelId="{814F76BA-394F-421A-A013-61773657090D}">
      <dsp:nvSpPr>
        <dsp:cNvPr id="0" name=""/>
        <dsp:cNvSpPr/>
      </dsp:nvSpPr>
      <dsp:spPr>
        <a:xfrm>
          <a:off x="6895968" y="1707598"/>
          <a:ext cx="1884359" cy="1381794"/>
        </a:xfrm>
        <a:prstGeom prst="rect">
          <a:avLst/>
        </a:prstGeom>
        <a:gradFill rotWithShape="0">
          <a:gsLst>
            <a:gs pos="0">
              <a:schemeClr val="accent5">
                <a:hueOff val="-11727837"/>
                <a:satOff val="13125"/>
                <a:lumOff val="749"/>
                <a:alphaOff val="0"/>
                <a:tint val="94000"/>
                <a:satMod val="100000"/>
                <a:lumMod val="104000"/>
              </a:schemeClr>
            </a:gs>
            <a:gs pos="69000">
              <a:schemeClr val="accent5">
                <a:hueOff val="-11727837"/>
                <a:satOff val="13125"/>
                <a:lumOff val="749"/>
                <a:alphaOff val="0"/>
                <a:shade val="86000"/>
                <a:satMod val="130000"/>
                <a:lumMod val="102000"/>
              </a:schemeClr>
            </a:gs>
            <a:gs pos="100000">
              <a:schemeClr val="accent5">
                <a:hueOff val="-11727837"/>
                <a:satOff val="13125"/>
                <a:lumOff val="74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89000">
            <a:lnSpc>
              <a:spcPct val="90000"/>
            </a:lnSpc>
            <a:spcBef>
              <a:spcPct val="0"/>
            </a:spcBef>
            <a:spcAft>
              <a:spcPct val="35000"/>
            </a:spcAft>
            <a:buNone/>
          </a:pPr>
          <a:r>
            <a:rPr lang="en-US" sz="2000" b="1" kern="1200">
              <a:ln>
                <a:solidFill>
                  <a:sysClr val="windowText" lastClr="000000"/>
                </a:solidFill>
              </a:ln>
            </a:rPr>
            <a:t>Church couldn’t answer their “Why?” questions</a:t>
          </a:r>
          <a:endParaRPr lang="en-US" sz="2000" b="1" kern="1200" dirty="0">
            <a:ln>
              <a:solidFill>
                <a:sysClr val="windowText" lastClr="000000"/>
              </a:solidFill>
            </a:ln>
          </a:endParaRPr>
        </a:p>
      </dsp:txBody>
      <dsp:txXfrm>
        <a:off x="6895968" y="1707598"/>
        <a:ext cx="1884359" cy="1381794"/>
      </dsp:txXfrm>
    </dsp:sp>
    <dsp:sp modelId="{FE5F9990-8F1B-44B9-830D-894C8B7C33F2}">
      <dsp:nvSpPr>
        <dsp:cNvPr id="0" name=""/>
        <dsp:cNvSpPr/>
      </dsp:nvSpPr>
      <dsp:spPr>
        <a:xfrm>
          <a:off x="1757086" y="4082578"/>
          <a:ext cx="362745" cy="131381"/>
        </a:xfrm>
        <a:custGeom>
          <a:avLst/>
          <a:gdLst/>
          <a:ahLst/>
          <a:cxnLst/>
          <a:rect l="0" t="0" r="0" b="0"/>
          <a:pathLst>
            <a:path>
              <a:moveTo>
                <a:pt x="0" y="0"/>
              </a:moveTo>
              <a:lnTo>
                <a:pt x="198472" y="0"/>
              </a:lnTo>
              <a:lnTo>
                <a:pt x="198472" y="131381"/>
              </a:lnTo>
              <a:lnTo>
                <a:pt x="362745" y="131381"/>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28091" y="4146261"/>
        <a:ext cx="20735" cy="4014"/>
      </dsp:txXfrm>
    </dsp:sp>
    <dsp:sp modelId="{5D0334DA-37D7-494F-92C9-F8D612618B56}">
      <dsp:nvSpPr>
        <dsp:cNvPr id="0" name=""/>
        <dsp:cNvSpPr/>
      </dsp:nvSpPr>
      <dsp:spPr>
        <a:xfrm>
          <a:off x="14949" y="3559397"/>
          <a:ext cx="1743937" cy="1046362"/>
        </a:xfrm>
        <a:prstGeom prst="rect">
          <a:avLst/>
        </a:prstGeom>
        <a:gradFill rotWithShape="0">
          <a:gsLst>
            <a:gs pos="0">
              <a:schemeClr val="accent5">
                <a:hueOff val="-13403242"/>
                <a:satOff val="15000"/>
                <a:lumOff val="856"/>
                <a:alphaOff val="0"/>
                <a:tint val="94000"/>
                <a:satMod val="100000"/>
                <a:lumMod val="104000"/>
              </a:schemeClr>
            </a:gs>
            <a:gs pos="69000">
              <a:schemeClr val="accent5">
                <a:hueOff val="-13403242"/>
                <a:satOff val="15000"/>
                <a:lumOff val="856"/>
                <a:alphaOff val="0"/>
                <a:shade val="86000"/>
                <a:satMod val="130000"/>
                <a:lumMod val="102000"/>
              </a:schemeClr>
            </a:gs>
            <a:gs pos="100000">
              <a:schemeClr val="accent5">
                <a:hueOff val="-13403242"/>
                <a:satOff val="15000"/>
                <a:lumOff val="85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89000">
            <a:lnSpc>
              <a:spcPct val="90000"/>
            </a:lnSpc>
            <a:spcBef>
              <a:spcPct val="0"/>
            </a:spcBef>
            <a:spcAft>
              <a:spcPct val="35000"/>
            </a:spcAft>
            <a:buNone/>
          </a:pPr>
          <a:r>
            <a:rPr lang="en-US" sz="2000" b="1" kern="1200">
              <a:ln>
                <a:solidFill>
                  <a:sysClr val="windowText" lastClr="000000"/>
                </a:solidFill>
              </a:ln>
            </a:rPr>
            <a:t>Judgmental and/or Hypocritical</a:t>
          </a:r>
          <a:endParaRPr lang="en-US" sz="2000" b="1" kern="1200" dirty="0">
            <a:ln>
              <a:solidFill>
                <a:sysClr val="windowText" lastClr="000000"/>
              </a:solidFill>
            </a:ln>
          </a:endParaRPr>
        </a:p>
      </dsp:txBody>
      <dsp:txXfrm>
        <a:off x="14949" y="3559397"/>
        <a:ext cx="1743937" cy="1046362"/>
      </dsp:txXfrm>
    </dsp:sp>
    <dsp:sp modelId="{5CFC314A-29F2-4219-9312-FB2F0EA138C7}">
      <dsp:nvSpPr>
        <dsp:cNvPr id="0" name=""/>
        <dsp:cNvSpPr/>
      </dsp:nvSpPr>
      <dsp:spPr>
        <a:xfrm>
          <a:off x="3894369" y="4168239"/>
          <a:ext cx="370505" cy="91440"/>
        </a:xfrm>
        <a:custGeom>
          <a:avLst/>
          <a:gdLst/>
          <a:ahLst/>
          <a:cxnLst/>
          <a:rect l="0" t="0" r="0" b="0"/>
          <a:pathLst>
            <a:path>
              <a:moveTo>
                <a:pt x="0" y="45720"/>
              </a:moveTo>
              <a:lnTo>
                <a:pt x="370505" y="45720"/>
              </a:lnTo>
            </a:path>
          </a:pathLst>
        </a:custGeom>
        <a:noFill/>
        <a:ln w="12700" cap="flat" cmpd="sng" algn="ctr">
          <a:solidFill>
            <a:schemeClr val="accent5">
              <a:hueOff val="-16586512"/>
              <a:satOff val="18563"/>
              <a:lumOff val="1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69594" y="4211952"/>
        <a:ext cx="20055" cy="4014"/>
      </dsp:txXfrm>
    </dsp:sp>
    <dsp:sp modelId="{1DA98C04-65EB-4E87-B3AE-AFB87038410F}">
      <dsp:nvSpPr>
        <dsp:cNvPr id="0" name=""/>
        <dsp:cNvSpPr/>
      </dsp:nvSpPr>
      <dsp:spPr>
        <a:xfrm>
          <a:off x="2152231" y="3950291"/>
          <a:ext cx="1743937" cy="527335"/>
        </a:xfrm>
        <a:prstGeom prst="rect">
          <a:avLst/>
        </a:prstGeom>
        <a:gradFill rotWithShape="0">
          <a:gsLst>
            <a:gs pos="0">
              <a:schemeClr val="accent5">
                <a:hueOff val="-15078647"/>
                <a:satOff val="16875"/>
                <a:lumOff val="963"/>
                <a:alphaOff val="0"/>
                <a:tint val="94000"/>
                <a:satMod val="100000"/>
                <a:lumMod val="104000"/>
              </a:schemeClr>
            </a:gs>
            <a:gs pos="69000">
              <a:schemeClr val="accent5">
                <a:hueOff val="-15078647"/>
                <a:satOff val="16875"/>
                <a:lumOff val="963"/>
                <a:alphaOff val="0"/>
                <a:shade val="86000"/>
                <a:satMod val="130000"/>
                <a:lumMod val="102000"/>
              </a:schemeClr>
            </a:gs>
            <a:gs pos="100000">
              <a:schemeClr val="accent5">
                <a:hueOff val="-15078647"/>
                <a:satOff val="16875"/>
                <a:lumOff val="96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89000">
            <a:lnSpc>
              <a:spcPct val="90000"/>
            </a:lnSpc>
            <a:spcBef>
              <a:spcPct val="0"/>
            </a:spcBef>
            <a:spcAft>
              <a:spcPct val="35000"/>
            </a:spcAft>
            <a:buNone/>
          </a:pPr>
          <a:r>
            <a:rPr lang="en-US" sz="2000" b="1" kern="1200">
              <a:ln>
                <a:solidFill>
                  <a:sysClr val="windowText" lastClr="000000"/>
                </a:solidFill>
              </a:ln>
            </a:rPr>
            <a:t>Too Exclusive</a:t>
          </a:r>
          <a:endParaRPr lang="en-US" sz="2000" b="1" kern="1200" dirty="0">
            <a:ln>
              <a:solidFill>
                <a:sysClr val="windowText" lastClr="000000"/>
              </a:solidFill>
            </a:ln>
          </a:endParaRPr>
        </a:p>
      </dsp:txBody>
      <dsp:txXfrm>
        <a:off x="2152231" y="3950291"/>
        <a:ext cx="1743937" cy="527335"/>
      </dsp:txXfrm>
    </dsp:sp>
    <dsp:sp modelId="{A22790F1-CE28-40A4-9049-1FFD8662A0F7}">
      <dsp:nvSpPr>
        <dsp:cNvPr id="0" name=""/>
        <dsp:cNvSpPr/>
      </dsp:nvSpPr>
      <dsp:spPr>
        <a:xfrm>
          <a:off x="5998325" y="4168239"/>
          <a:ext cx="370505" cy="91440"/>
        </a:xfrm>
        <a:custGeom>
          <a:avLst/>
          <a:gdLst/>
          <a:ahLst/>
          <a:cxnLst/>
          <a:rect l="0" t="0" r="0" b="0"/>
          <a:pathLst>
            <a:path>
              <a:moveTo>
                <a:pt x="0" y="45720"/>
              </a:moveTo>
              <a:lnTo>
                <a:pt x="370505"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73550" y="4211952"/>
        <a:ext cx="20055" cy="4014"/>
      </dsp:txXfrm>
    </dsp:sp>
    <dsp:sp modelId="{1DB29953-EAB4-46E7-B29B-001B6E9EDE45}">
      <dsp:nvSpPr>
        <dsp:cNvPr id="0" name=""/>
        <dsp:cNvSpPr/>
      </dsp:nvSpPr>
      <dsp:spPr>
        <a:xfrm>
          <a:off x="4297275" y="3489557"/>
          <a:ext cx="1702850" cy="1448804"/>
        </a:xfrm>
        <a:prstGeom prst="rect">
          <a:avLst/>
        </a:prstGeom>
        <a:gradFill rotWithShape="0">
          <a:gsLst>
            <a:gs pos="0">
              <a:schemeClr val="accent5">
                <a:hueOff val="-16754053"/>
                <a:satOff val="18750"/>
                <a:lumOff val="1070"/>
                <a:alphaOff val="0"/>
                <a:tint val="94000"/>
                <a:satMod val="100000"/>
                <a:lumMod val="104000"/>
              </a:schemeClr>
            </a:gs>
            <a:gs pos="69000">
              <a:schemeClr val="accent5">
                <a:hueOff val="-16754053"/>
                <a:satOff val="18750"/>
                <a:lumOff val="1070"/>
                <a:alphaOff val="0"/>
                <a:shade val="86000"/>
                <a:satMod val="130000"/>
                <a:lumMod val="102000"/>
              </a:schemeClr>
            </a:gs>
            <a:gs pos="100000">
              <a:schemeClr val="accent5">
                <a:hueOff val="-16754053"/>
                <a:satOff val="18750"/>
                <a:lumOff val="107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89000">
            <a:lnSpc>
              <a:spcPct val="90000"/>
            </a:lnSpc>
            <a:spcBef>
              <a:spcPct val="0"/>
            </a:spcBef>
            <a:spcAft>
              <a:spcPct val="35000"/>
            </a:spcAft>
            <a:buNone/>
          </a:pPr>
          <a:r>
            <a:rPr lang="en-US" sz="2000" b="1" kern="1200">
              <a:ln>
                <a:solidFill>
                  <a:sysClr val="windowText" lastClr="000000"/>
                </a:solidFill>
              </a:ln>
            </a:rPr>
            <a:t>No longer believe in purpose or mission of the church</a:t>
          </a:r>
          <a:endParaRPr lang="en-US" sz="2000" b="1" kern="1200" dirty="0">
            <a:ln>
              <a:solidFill>
                <a:sysClr val="windowText" lastClr="000000"/>
              </a:solidFill>
            </a:ln>
          </a:endParaRPr>
        </a:p>
      </dsp:txBody>
      <dsp:txXfrm>
        <a:off x="4297275" y="3489557"/>
        <a:ext cx="1702850" cy="1448804"/>
      </dsp:txXfrm>
    </dsp:sp>
    <dsp:sp modelId="{E89631B7-02D4-4A45-9039-AECFF7518DEC}">
      <dsp:nvSpPr>
        <dsp:cNvPr id="0" name=""/>
        <dsp:cNvSpPr/>
      </dsp:nvSpPr>
      <dsp:spPr>
        <a:xfrm>
          <a:off x="6401231" y="3571288"/>
          <a:ext cx="2062031" cy="1285341"/>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454" tIns="89699" rIns="85454" bIns="89699" numCol="1" spcCol="1270" anchor="ctr" anchorCtr="0">
          <a:noAutofit/>
        </a:bodyPr>
        <a:lstStyle/>
        <a:p>
          <a:pPr marL="0" lvl="0" indent="0" algn="ctr" defTabSz="889000">
            <a:lnSpc>
              <a:spcPct val="90000"/>
            </a:lnSpc>
            <a:spcBef>
              <a:spcPct val="0"/>
            </a:spcBef>
            <a:spcAft>
              <a:spcPct val="35000"/>
            </a:spcAft>
            <a:buNone/>
          </a:pPr>
          <a:r>
            <a:rPr lang="en-US" sz="2000" b="1" kern="1200">
              <a:ln>
                <a:solidFill>
                  <a:sysClr val="windowText" lastClr="000000"/>
                </a:solidFill>
              </a:ln>
            </a:rPr>
            <a:t>Went to church to please someone else</a:t>
          </a:r>
          <a:endParaRPr lang="en-US" sz="2000" b="1" kern="1200" dirty="0">
            <a:ln>
              <a:solidFill>
                <a:sysClr val="windowText" lastClr="000000"/>
              </a:solidFill>
            </a:ln>
          </a:endParaRPr>
        </a:p>
      </dsp:txBody>
      <dsp:txXfrm>
        <a:off x="6401231" y="3571288"/>
        <a:ext cx="2062031" cy="128534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9D3D00C-9DE4-4F3C-ACC0-77E3216AEDD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A Specific Request</a:t>
            </a:r>
          </a:p>
        </p:txBody>
      </p:sp>
      <p:sp>
        <p:nvSpPr>
          <p:cNvPr id="22531" name="Rectangle 3">
            <a:extLst>
              <a:ext uri="{FF2B5EF4-FFF2-40B4-BE49-F238E27FC236}">
                <a16:creationId xmlns:a16="http://schemas.microsoft.com/office/drawing/2014/main" id="{57AD2518-DF51-4052-AB5C-E7AC6FB1A094}"/>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anose="02020603050405020304" pitchFamily="18" charset="0"/>
              </a:defRPr>
            </a:lvl1pPr>
          </a:lstStyle>
          <a:p>
            <a:endParaRPr lang="en-US" altLang="en-US"/>
          </a:p>
        </p:txBody>
      </p:sp>
      <p:sp>
        <p:nvSpPr>
          <p:cNvPr id="22532" name="Rectangle 4">
            <a:extLst>
              <a:ext uri="{FF2B5EF4-FFF2-40B4-BE49-F238E27FC236}">
                <a16:creationId xmlns:a16="http://schemas.microsoft.com/office/drawing/2014/main" id="{7CC2129B-BEE2-49AC-833A-04A0D3AF5377}"/>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Prepared by Nathan L Morrison / 05-14-06</a:t>
            </a:r>
          </a:p>
        </p:txBody>
      </p:sp>
      <p:sp>
        <p:nvSpPr>
          <p:cNvPr id="22533" name="Rectangle 5">
            <a:extLst>
              <a:ext uri="{FF2B5EF4-FFF2-40B4-BE49-F238E27FC236}">
                <a16:creationId xmlns:a16="http://schemas.microsoft.com/office/drawing/2014/main" id="{9161346F-5DCC-433A-822E-AE1BC7574361}"/>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B48FA697-E4CC-42A1-885D-6AECDE32B04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8BD463D-C0E8-4A51-A444-5B33D05D077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A Specific Request</a:t>
            </a:r>
          </a:p>
        </p:txBody>
      </p:sp>
      <p:sp>
        <p:nvSpPr>
          <p:cNvPr id="3075" name="Rectangle 3">
            <a:extLst>
              <a:ext uri="{FF2B5EF4-FFF2-40B4-BE49-F238E27FC236}">
                <a16:creationId xmlns:a16="http://schemas.microsoft.com/office/drawing/2014/main" id="{12C75C83-7794-46C6-BD2C-986FFEC74926}"/>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122F3569-F5BC-4F48-8377-BFAF6B82AB1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CA62B97E-A039-4307-8E90-8CA1D8462B57}"/>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55841A9B-3EFA-4C76-8937-3C4830203695}"/>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New Roman" panose="02020603050405020304" pitchFamily="18" charset="0"/>
              </a:defRPr>
            </a:lvl1pPr>
          </a:lstStyle>
          <a:p>
            <a:r>
              <a:rPr lang="en-US" altLang="en-US"/>
              <a:t>Prepared by Nathan L Morrison / 05-14-06</a:t>
            </a:r>
          </a:p>
        </p:txBody>
      </p:sp>
      <p:sp>
        <p:nvSpPr>
          <p:cNvPr id="3079" name="Rectangle 7">
            <a:extLst>
              <a:ext uri="{FF2B5EF4-FFF2-40B4-BE49-F238E27FC236}">
                <a16:creationId xmlns:a16="http://schemas.microsoft.com/office/drawing/2014/main" id="{6CF81DED-037F-4267-8A19-6DE6049EFDE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F2E43CBA-5AC2-488B-A725-2DE368895D38}"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Nathan L Morrison</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Adapted from a lesson by Ralph Walker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637C1C-2639-487A-AF64-849776CC10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0316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Chosen by God (I Chronicles 29:1)</a:t>
            </a:r>
          </a:p>
          <a:p>
            <a:pPr eaLnBrk="1" hangingPunct="1"/>
            <a:r>
              <a:rPr lang="en-US" altLang="en-US" dirty="0"/>
              <a:t>Loved God, prayed often and asked for wisdom (I Kings 3; 8) </a:t>
            </a:r>
          </a:p>
          <a:p>
            <a:pPr eaLnBrk="1" hangingPunct="1"/>
            <a:r>
              <a:rPr lang="en-US" altLang="en-US" dirty="0"/>
              <a:t>Spent 7 years building the temple (I Kings 6:37-38)</a:t>
            </a:r>
          </a:p>
          <a:p>
            <a:pPr eaLnBrk="1" hangingPunct="1"/>
            <a:r>
              <a:rPr lang="en-US" altLang="en-US" dirty="0"/>
              <a:t>Spent 13 years building his own palace (I Kings 7:1) </a:t>
            </a:r>
          </a:p>
          <a:p>
            <a:pPr eaLnBrk="1" hangingPunct="1"/>
            <a:r>
              <a:rPr lang="en-US" altLang="en-US" dirty="0"/>
              <a:t>Followed his many foreign wives in idolatry (I Kings 11:1-6)</a:t>
            </a:r>
          </a:p>
          <a:p>
            <a:pPr eaLnBrk="1" hangingPunct="1"/>
            <a:endParaRPr lang="en-US" altLang="en-US" dirty="0"/>
          </a:p>
        </p:txBody>
      </p:sp>
    </p:spTree>
    <p:extLst>
      <p:ext uri="{BB962C8B-B14F-4D97-AF65-F5344CB8AC3E}">
        <p14:creationId xmlns:p14="http://schemas.microsoft.com/office/powerpoint/2010/main" val="96541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Under his rule the kingdom was split! (I Kings 12)</a:t>
            </a:r>
          </a:p>
          <a:p>
            <a:pPr eaLnBrk="1" hangingPunct="1"/>
            <a:r>
              <a:rPr lang="en-US" altLang="en-US" dirty="0"/>
              <a:t>Under his rule, Judah went after idols (I Kings 14:22-24)</a:t>
            </a:r>
          </a:p>
          <a:p>
            <a:pPr eaLnBrk="1" hangingPunct="1"/>
            <a:endParaRPr lang="en-US" altLang="en-US" dirty="0"/>
          </a:p>
        </p:txBody>
      </p:sp>
    </p:spTree>
    <p:extLst>
      <p:ext uri="{BB962C8B-B14F-4D97-AF65-F5344CB8AC3E}">
        <p14:creationId xmlns:p14="http://schemas.microsoft.com/office/powerpoint/2010/main" val="348171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Joshua, Israel’s Elders, Israel</a:t>
            </a:r>
          </a:p>
          <a:p>
            <a:r>
              <a:rPr lang="en-US" dirty="0"/>
              <a:t>Joshua and his house served the Lord (Joshua 24:15)</a:t>
            </a:r>
          </a:p>
          <a:p>
            <a:r>
              <a:rPr lang="en-US" dirty="0"/>
              <a:t>The people served God during all of Joshua’s life and during the lives of the elders who served Joshua (Joshua 24:31)</a:t>
            </a:r>
          </a:p>
          <a:p>
            <a:r>
              <a:rPr lang="en-US" dirty="0"/>
              <a:t>After that second generation died out, a generation arose that did not know God! (Judges 2:10-13)</a:t>
            </a:r>
          </a:p>
          <a:p>
            <a:endParaRPr lang="en-US" dirty="0"/>
          </a:p>
        </p:txBody>
      </p:sp>
      <p:sp>
        <p:nvSpPr>
          <p:cNvPr id="4" name="Header Placeholder 3"/>
          <p:cNvSpPr>
            <a:spLocks noGrp="1"/>
          </p:cNvSpPr>
          <p:nvPr>
            <p:ph type="hdr" sz="quarter"/>
          </p:nvPr>
        </p:nvSpPr>
        <p:spPr/>
        <p:txBody>
          <a:bodyPr/>
          <a:lstStyle/>
          <a:p>
            <a:r>
              <a:rPr lang="en-US" altLang="en-US"/>
              <a:t>A Specific Request</a:t>
            </a:r>
          </a:p>
        </p:txBody>
      </p:sp>
      <p:sp>
        <p:nvSpPr>
          <p:cNvPr id="5" name="Footer Placeholder 4"/>
          <p:cNvSpPr>
            <a:spLocks noGrp="1"/>
          </p:cNvSpPr>
          <p:nvPr>
            <p:ph type="ftr" sz="quarter" idx="4"/>
          </p:nvPr>
        </p:nvSpPr>
        <p:spPr/>
        <p:txBody>
          <a:bodyPr/>
          <a:lstStyle/>
          <a:p>
            <a:r>
              <a:rPr lang="en-US" altLang="en-US"/>
              <a:t>Prepared by Nathan L Morrison / 05-14-06</a:t>
            </a:r>
          </a:p>
        </p:txBody>
      </p:sp>
      <p:sp>
        <p:nvSpPr>
          <p:cNvPr id="6" name="Slide Number Placeholder 5"/>
          <p:cNvSpPr>
            <a:spLocks noGrp="1"/>
          </p:cNvSpPr>
          <p:nvPr>
            <p:ph type="sldNum" sz="quarter" idx="5"/>
          </p:nvPr>
        </p:nvSpPr>
        <p:spPr/>
        <p:txBody>
          <a:bodyPr/>
          <a:lstStyle/>
          <a:p>
            <a:fld id="{F2E43CBA-5AC2-488B-A725-2DE368895D38}" type="slidenum">
              <a:rPr lang="en-US" altLang="en-US" smtClean="0"/>
              <a:pPr/>
              <a:t>14</a:t>
            </a:fld>
            <a:endParaRPr lang="en-US" altLang="en-US"/>
          </a:p>
        </p:txBody>
      </p:sp>
    </p:spTree>
    <p:extLst>
      <p:ext uri="{BB962C8B-B14F-4D97-AF65-F5344CB8AC3E}">
        <p14:creationId xmlns:p14="http://schemas.microsoft.com/office/powerpoint/2010/main" val="2711497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29869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39041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r>
              <a:rPr lang="en-US" altLang="en-US" dirty="0"/>
              <a:t>It is hard enough for dedicated people to raise faithful children</a:t>
            </a:r>
            <a:br>
              <a:rPr lang="en-US" altLang="en-US" dirty="0"/>
            </a:br>
            <a:endParaRPr lang="en-US" altLang="en-US" dirty="0"/>
          </a:p>
          <a:p>
            <a:pPr marL="171450" indent="-171450" eaLnBrk="1" hangingPunct="1">
              <a:buFont typeface="Wingdings" panose="05000000000000000000" pitchFamily="2" charset="2"/>
              <a:buChar char="§"/>
            </a:pPr>
            <a:r>
              <a:rPr lang="en-US" altLang="en-US" dirty="0"/>
              <a:t>When one is only loosely committed, their children will push faster and farther away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The drift starts with a desire for this world (Galatians 4:9) </a:t>
            </a:r>
          </a:p>
          <a:p>
            <a:pPr marL="171450" indent="-171450" eaLnBrk="1" hangingPunct="1">
              <a:buFont typeface="Wingdings" panose="05000000000000000000" pitchFamily="2" charset="2"/>
              <a:buChar char="§"/>
            </a:pPr>
            <a:endParaRPr lang="en-US" altLang="en-US" dirty="0"/>
          </a:p>
          <a:p>
            <a:pPr marL="171450" indent="-171450" eaLnBrk="1" hangingPunct="1">
              <a:buFont typeface="Wingdings" panose="05000000000000000000" pitchFamily="2" charset="2"/>
              <a:buChar char="§"/>
            </a:pPr>
            <a:r>
              <a:rPr lang="en-US" altLang="en-US" dirty="0"/>
              <a:t>Sin causes love to grow cold (Matthew 24:12; Revelation 2:4-5)</a:t>
            </a:r>
          </a:p>
        </p:txBody>
      </p:sp>
    </p:spTree>
    <p:extLst>
      <p:ext uri="{BB962C8B-B14F-4D97-AF65-F5344CB8AC3E}">
        <p14:creationId xmlns:p14="http://schemas.microsoft.com/office/powerpoint/2010/main" val="419620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Primarily, the drift is caused by incomplete teaching!</a:t>
            </a:r>
          </a:p>
          <a:p>
            <a:pPr marL="171450" indent="-171450" eaLnBrk="1" hangingPunct="1">
              <a:buFont typeface="Arial" panose="020B0604020202020204" pitchFamily="34" charset="0"/>
              <a:buChar char="•"/>
            </a:pPr>
            <a:r>
              <a:rPr lang="en-US" altLang="en-US" dirty="0"/>
              <a:t>Teaching is to be done in the home by both parents (Proverbs 1:8; 6:20)</a:t>
            </a:r>
          </a:p>
          <a:p>
            <a:pPr marL="171450" indent="-171450" eaLnBrk="1" hangingPunct="1">
              <a:buFont typeface="Arial" panose="020B0604020202020204" pitchFamily="34" charset="0"/>
              <a:buChar char="•"/>
            </a:pPr>
            <a:r>
              <a:rPr lang="en-US" altLang="en-US" dirty="0"/>
              <a:t>Teaching is a father’s responsibility (Ephesians 6:4)</a:t>
            </a:r>
          </a:p>
          <a:p>
            <a:pPr marL="171450" indent="-171450" eaLnBrk="1" hangingPunct="1">
              <a:buFont typeface="Arial" panose="020B0604020202020204" pitchFamily="34" charset="0"/>
              <a:buChar char="•"/>
            </a:pPr>
            <a:r>
              <a:rPr lang="en-US" altLang="en-US" dirty="0"/>
              <a:t>God warned the Israelites to diligently teach, lest they forget (Deuteronomy 6:7) </a:t>
            </a:r>
          </a:p>
          <a:p>
            <a:pPr marL="171450" indent="-171450" eaLnBrk="1" hangingPunct="1">
              <a:buFont typeface="Arial" panose="020B0604020202020204" pitchFamily="34" charset="0"/>
              <a:buChar char="•"/>
            </a:pPr>
            <a:r>
              <a:rPr lang="en-US" altLang="en-US" dirty="0"/>
              <a:t>Too often, we hope that our example will be enough… </a:t>
            </a:r>
          </a:p>
          <a:p>
            <a:pPr marL="628650" lvl="1" indent="-171450" eaLnBrk="1" hangingPunct="1">
              <a:buFont typeface="Wingdings" panose="05000000000000000000" pitchFamily="2" charset="2"/>
              <a:buChar char="q"/>
            </a:pPr>
            <a:r>
              <a:rPr lang="en-US" altLang="en-US" dirty="0"/>
              <a:t>What example did Isaac give his sons?</a:t>
            </a:r>
          </a:p>
          <a:p>
            <a:pPr marL="628650" lvl="1" indent="-171450" eaLnBrk="1" hangingPunct="1">
              <a:buFont typeface="Wingdings" panose="05000000000000000000" pitchFamily="2" charset="2"/>
              <a:buChar char="q"/>
            </a:pPr>
            <a:r>
              <a:rPr lang="en-US" altLang="en-US" dirty="0"/>
              <a:t>What example did Solomon give his children? </a:t>
            </a:r>
          </a:p>
          <a:p>
            <a:pPr eaLnBrk="1" hangingPunct="1"/>
            <a:endParaRPr lang="en-US" altLang="en-US" dirty="0"/>
          </a:p>
        </p:txBody>
      </p:sp>
    </p:spTree>
    <p:extLst>
      <p:ext uri="{BB962C8B-B14F-4D97-AF65-F5344CB8AC3E}">
        <p14:creationId xmlns:p14="http://schemas.microsoft.com/office/powerpoint/2010/main" val="212979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2137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500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Favored by God (Romans 9:13) and had a faithful relationship with Him (Genesis 28:10-22) and is in the Hall of Faith in Hebrews 11:21.</a:t>
            </a:r>
          </a:p>
          <a:p>
            <a:pPr eaLnBrk="1" hangingPunct="1"/>
            <a:r>
              <a:rPr lang="en-US" altLang="en-US" dirty="0"/>
              <a:t>Name changed to Israel (Genesis 32:22-32: Because he fought with God and with men and prevailed)</a:t>
            </a:r>
          </a:p>
          <a:p>
            <a:pPr eaLnBrk="1" hangingPunct="1"/>
            <a:r>
              <a:rPr lang="en-US" altLang="en-US" dirty="0"/>
              <a:t>Jacob’s teaching stuck with Joseph, his son (Genesis 50:15-21)</a:t>
            </a:r>
          </a:p>
          <a:p>
            <a:pPr eaLnBrk="1" hangingPunct="1"/>
            <a:r>
              <a:rPr lang="en-US" altLang="en-US" dirty="0"/>
              <a:t>Jacob’s focus was spiritual!</a:t>
            </a:r>
          </a:p>
        </p:txBody>
      </p:sp>
    </p:spTree>
    <p:extLst>
      <p:ext uri="{BB962C8B-B14F-4D97-AF65-F5344CB8AC3E}">
        <p14:creationId xmlns:p14="http://schemas.microsoft.com/office/powerpoint/2010/main" val="111537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6758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Lois, Eunice, Timothy</a:t>
            </a:r>
          </a:p>
          <a:p>
            <a:r>
              <a:rPr lang="en-US" dirty="0"/>
              <a:t>Timothy was the son of a Greek father and a Jewish-Christian mother named Eunice, and the grandson of Lois (Acts 16:1; II Timothy 1:5).</a:t>
            </a:r>
          </a:p>
          <a:p>
            <a:r>
              <a:rPr lang="en-US" dirty="0"/>
              <a:t>Lois had a “sincere faith” (II Timothy 1:5) </a:t>
            </a:r>
          </a:p>
          <a:p>
            <a:r>
              <a:rPr lang="en-US" dirty="0"/>
              <a:t>So did her daughter Eunice (II Timothy 1:5) and they trained Timothy from a child in God’s word (II Timothy 3:15)</a:t>
            </a:r>
          </a:p>
          <a:p>
            <a:r>
              <a:rPr lang="en-US" dirty="0"/>
              <a:t>Timothy was converted to Christianity by Paul and was a faithful preacher of the gospel (II Timothy 4:1-2), and Paul referred to him as “my beloved and faithful child in the Lord” (I Corinthians 4:17) &amp; as his “true child in the faith” (I Timothy 1:2).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E43CBA-5AC2-488B-A725-2DE368895D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88275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Wingdings" panose="05000000000000000000" pitchFamily="2" charset="2"/>
              <a:buChar char="§"/>
            </a:pPr>
            <a:endParaRPr lang="en-US" altLang="en-US" dirty="0"/>
          </a:p>
        </p:txBody>
      </p:sp>
    </p:spTree>
    <p:extLst>
      <p:ext uri="{BB962C8B-B14F-4D97-AF65-F5344CB8AC3E}">
        <p14:creationId xmlns:p14="http://schemas.microsoft.com/office/powerpoint/2010/main" val="953194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0558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If you are a Second Chair person, look at what God told the Laodiceans in Revelation 3:14-19</a:t>
            </a:r>
          </a:p>
          <a:p>
            <a:pPr eaLnBrk="1" hangingPunct="1"/>
            <a:r>
              <a:rPr lang="en-US" altLang="en-US" dirty="0"/>
              <a:t>They were lukewarm, like Second Chair people (compromising with the world) </a:t>
            </a:r>
          </a:p>
          <a:p>
            <a:pPr eaLnBrk="1" hangingPunct="1"/>
            <a:r>
              <a:rPr lang="en-US" altLang="en-US" dirty="0"/>
              <a:t>They are bad tasting water – they made Jesus sick and He would vomit them out!</a:t>
            </a:r>
          </a:p>
          <a:p>
            <a:pPr eaLnBrk="1" hangingPunct="1"/>
            <a:r>
              <a:rPr lang="en-US" altLang="en-US" dirty="0"/>
              <a:t>They keep those who are cold from seeing what being hot is like</a:t>
            </a:r>
          </a:p>
          <a:p>
            <a:pPr eaLnBrk="1" hangingPunct="1"/>
            <a:r>
              <a:rPr lang="en-US" altLang="en-US" dirty="0"/>
              <a:t>They keep throwing cold water on the hot!</a:t>
            </a:r>
          </a:p>
          <a:p>
            <a:pPr eaLnBrk="1" hangingPunct="1"/>
            <a:r>
              <a:rPr lang="en-US" altLang="en-US" dirty="0"/>
              <a:t>The solution: </a:t>
            </a:r>
          </a:p>
          <a:p>
            <a:pPr eaLnBrk="1" hangingPunct="1"/>
            <a:r>
              <a:rPr lang="en-US" altLang="en-US" dirty="0"/>
              <a:t>Vs. 18 - Turn to God</a:t>
            </a:r>
          </a:p>
          <a:p>
            <a:pPr eaLnBrk="1" hangingPunct="1"/>
            <a:r>
              <a:rPr lang="en-US" altLang="en-US" dirty="0"/>
              <a:t>Vs. 19 - Be zealous</a:t>
            </a:r>
          </a:p>
          <a:p>
            <a:pPr eaLnBrk="1" hangingPunct="1"/>
            <a:r>
              <a:rPr lang="en-US" altLang="en-US" dirty="0"/>
              <a:t>Vs. 19 – Repent</a:t>
            </a:r>
          </a:p>
          <a:p>
            <a:pPr eaLnBrk="1" hangingPunct="1"/>
            <a:r>
              <a:rPr lang="en-US" altLang="en-US" dirty="0"/>
              <a:t>Vs. 20 - Rededicate your life to serve God. Get to work!</a:t>
            </a:r>
          </a:p>
          <a:p>
            <a:pPr eaLnBrk="1" hangingPunct="1"/>
            <a:endParaRPr lang="en-US" altLang="en-US" dirty="0"/>
          </a:p>
        </p:txBody>
      </p:sp>
    </p:spTree>
    <p:extLst>
      <p:ext uri="{BB962C8B-B14F-4D97-AF65-F5344CB8AC3E}">
        <p14:creationId xmlns:p14="http://schemas.microsoft.com/office/powerpoint/2010/main" val="758742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48071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 Specific Request</a:t>
            </a:r>
          </a:p>
        </p:txBody>
      </p:sp>
      <p:sp>
        <p:nvSpPr>
          <p:cNvPr id="5" name="Footer Placeholder 4"/>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Prepared by Nathan L Morrison / 05-14-06</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E43CBA-5AC2-488B-A725-2DE368895D3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95440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298168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Sources:</a:t>
            </a:r>
          </a:p>
          <a:p>
            <a:pPr eaLnBrk="1" hangingPunct="1"/>
            <a:endParaRPr lang="en-US" altLang="en-US" dirty="0"/>
          </a:p>
          <a:p>
            <a:pPr marL="171450" indent="-171450" eaLnBrk="1" hangingPunct="1">
              <a:buFont typeface="Arial" panose="020B0604020202020204" pitchFamily="34" charset="0"/>
              <a:buChar char="•"/>
            </a:pPr>
            <a:r>
              <a:rPr lang="en-US" altLang="en-US" dirty="0"/>
              <a:t>What new </a:t>
            </a:r>
            <a:r>
              <a:rPr lang="en-US" altLang="en-US" dirty="0" err="1"/>
              <a:t>LifeWay</a:t>
            </a:r>
            <a:r>
              <a:rPr lang="en-US" altLang="en-US" dirty="0"/>
              <a:t> Research survey says about why young adults are dropping out of church (By Holly Meyer, 01/15/2019): https://www.tennessean.com/story/news/religion/2019/01/15/lifeway-research-survey-says-young-adults-dropping-out-church/2550997002/ </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8 Reasons Young Adults Leave Your Church (and 8 Reasons They Stay) (By Aaron Earls, Lifeway, 01/23/2019): https://research.lifeway.com/2019/01/23/8-reasons-young-adults-leave-your-church-and-8-reasons-they-stay/?ef_id=CjwKCAjwv-GUBhAzEiwASUMm4lv62eFr1YWZQ4sLzMpUs6CBog0hWjyeWAyNWc6KlYf5l5UaCZkJJBoCoIMQAvD_BwE:G:s&amp;s_kwcid=AL!4443!3!586711544131!!!g!!!16506446280!137794411361</a:t>
            </a:r>
          </a:p>
          <a:p>
            <a:pPr eaLnBrk="1" hangingPunct="1"/>
            <a:endParaRPr lang="en-US" altLang="en-US" dirty="0"/>
          </a:p>
        </p:txBody>
      </p:sp>
    </p:spTree>
    <p:extLst>
      <p:ext uri="{BB962C8B-B14F-4D97-AF65-F5344CB8AC3E}">
        <p14:creationId xmlns:p14="http://schemas.microsoft.com/office/powerpoint/2010/main" val="386772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Sources:</a:t>
            </a:r>
          </a:p>
          <a:p>
            <a:endParaRPr lang="en-US" dirty="0"/>
          </a:p>
          <a:p>
            <a:pPr marL="171450" indent="-171450">
              <a:buFont typeface="Arial" panose="020B0604020202020204" pitchFamily="34" charset="0"/>
              <a:buChar char="•"/>
            </a:pPr>
            <a:r>
              <a:rPr lang="en-US" dirty="0"/>
              <a:t>To stop the flow of young people leaving Churches of Christ, intergenerational relationships are vital (By Ron Bruner, 02/01/2012, Christian Chronicle): https://christianchronicle.org/to-stop-the-flow-of-young-people-leaving-churches-of-christ-intergenerational-relationships-are-vita/ </a:t>
            </a:r>
          </a:p>
          <a:p>
            <a:pPr marL="171450" indent="-171450">
              <a:buFont typeface="Arial" panose="020B0604020202020204" pitchFamily="34" charset="0"/>
              <a:buChar char="•"/>
            </a:pPr>
            <a:r>
              <a:rPr lang="en-US" dirty="0"/>
              <a:t>Six Reasons Young Christians Leave the Church (By The </a:t>
            </a:r>
            <a:r>
              <a:rPr lang="en-US" dirty="0" err="1"/>
              <a:t>Barna</a:t>
            </a:r>
            <a:r>
              <a:rPr lang="en-US" dirty="0"/>
              <a:t> Group, 06/05/2017): https://biologos.org/articles/six-reasons-young-christians-leave-church/?gclid=CjwKCAjwv-GUBhAzEiwASUMm4rygVPY5dnobGLReiMMrV2EbiinNRIJHcp1Dh_uBC-tz7iTKmJ1H6BoCV6EQAvD_BwE </a:t>
            </a:r>
          </a:p>
          <a:p>
            <a:pPr marL="171450" indent="-171450">
              <a:buFont typeface="Arial" panose="020B0604020202020204" pitchFamily="34" charset="0"/>
              <a:buChar char="•"/>
            </a:pPr>
            <a:r>
              <a:rPr lang="en-US" dirty="0"/>
              <a:t>What new </a:t>
            </a:r>
            <a:r>
              <a:rPr lang="en-US" dirty="0" err="1"/>
              <a:t>LifeWay</a:t>
            </a:r>
            <a:r>
              <a:rPr lang="en-US" dirty="0"/>
              <a:t> Research survey says about why young adults are dropping out of church (By Holly Meyer, 01/15/2019): https://www.tennessean.com/story/news/religion/2019/01/15/lifeway-research-survey-says-young-adults-dropping-out-church/2550997002/ </a:t>
            </a:r>
          </a:p>
          <a:p>
            <a:pPr marL="171450" indent="-171450">
              <a:buFont typeface="Arial" panose="020B0604020202020204" pitchFamily="34" charset="0"/>
              <a:buChar char="•"/>
            </a:pPr>
            <a:r>
              <a:rPr lang="en-US" dirty="0"/>
              <a:t>8 Reasons Young Adults Leave Your Church (and 8 Reasons They Stay) (By Aaron Earls, Lifeway, 01/23/2019): https://research.lifeway.com/2019/01/23/8-reasons-young-adults-leave-your-church-and-8-reasons-they-stay/?ef_id=CjwKCAjwv-GUBhAzEiwASUMm4lv62eFr1YWZQ4sLzMpUs6CBog0hWjyeWAyNWc6KlYf5l5UaCZkJJBoCoIMQAvD_BwE:G:s&amp;s_kwcid=AL!4443!3!586711544131!!!g!!!16506446280!137794411361 </a:t>
            </a:r>
          </a:p>
          <a:p>
            <a:pPr marL="171450" indent="-171450">
              <a:buFont typeface="Arial" panose="020B0604020202020204" pitchFamily="34" charset="0"/>
              <a:buChar char="•"/>
            </a:pPr>
            <a:r>
              <a:rPr lang="en-US" dirty="0"/>
              <a:t>Millennials Are Leaving Religion And Not Coming Back (By Daniel Cox and Amelia Thomson-</a:t>
            </a:r>
            <a:r>
              <a:rPr lang="en-US" dirty="0" err="1"/>
              <a:t>DeVeaux</a:t>
            </a:r>
            <a:r>
              <a:rPr lang="en-US" dirty="0"/>
              <a:t>, 12/12/2019): https://fivethirtyeight.com/features/millennials-are-leaving-religion-and-not-coming-back/ </a:t>
            </a:r>
          </a:p>
          <a:p>
            <a:pPr marL="171450" indent="-171450">
              <a:buFont typeface="Arial" panose="020B0604020202020204" pitchFamily="34" charset="0"/>
              <a:buChar char="•"/>
            </a:pPr>
            <a:r>
              <a:rPr lang="en-US" dirty="0"/>
              <a:t>8 Things Millennials Say Would Bring Them Back To Church (By Isaac Breese, 12/27/2019): https://medium.com/publishous/8-things-millennials-say-would-bring-them-back-to-church-5ced959e2005 </a:t>
            </a:r>
          </a:p>
          <a:p>
            <a:pPr marL="171450" indent="-171450">
              <a:buFont typeface="Arial" panose="020B0604020202020204" pitchFamily="34" charset="0"/>
              <a:buChar char="•"/>
            </a:pPr>
            <a:r>
              <a:rPr lang="en-US" dirty="0"/>
              <a:t>2 Reasons Why Millennials Are Leaving the Church (By Charles Samuel, 05/03/2020): https://www.charlessamuel.com/faith/millennials-leaving-church/ </a:t>
            </a:r>
          </a:p>
          <a:p>
            <a:pPr marL="171450" indent="-171450">
              <a:buFont typeface="Arial" panose="020B0604020202020204" pitchFamily="34" charset="0"/>
              <a:buChar char="•"/>
            </a:pPr>
            <a:r>
              <a:rPr lang="en-US" dirty="0"/>
              <a:t>Why Youth Matter (By Another 12, 01/28/2021): https://another12.org/2021/01/28/why-youth-matter/?gclid=CjwKCAjwv-GUBhAzEiwASUMm4gkx5KX-t78Yrb0t_OhO_ywDnaqrS_cmBPSYy4I5vdqLKB5CfV8g5xoCa5AQAvD_BwE</a:t>
            </a:r>
          </a:p>
          <a:p>
            <a:pPr marL="171450" indent="-171450">
              <a:buFont typeface="Arial" panose="020B0604020202020204" pitchFamily="34" charset="0"/>
              <a:buChar char="•"/>
            </a:pPr>
            <a:r>
              <a:rPr lang="en-US" dirty="0"/>
              <a:t>Why Millennials Are Leaving The Church Behind (By Anastasiya </a:t>
            </a:r>
            <a:r>
              <a:rPr lang="en-US" dirty="0" err="1"/>
              <a:t>Cernei</a:t>
            </a:r>
            <a:r>
              <a:rPr lang="en-US" dirty="0"/>
              <a:t>, 03/16/2021): https://studybreaks.com/thoughts/young-people-leaving-the-church/</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60573D8-1D32-4AC1-97EC-D592DC4C26D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6627" name="Rectangle 6">
            <a:extLst>
              <a:ext uri="{FF2B5EF4-FFF2-40B4-BE49-F238E27FC236}">
                <a16:creationId xmlns:a16="http://schemas.microsoft.com/office/drawing/2014/main" id="{0904BF2D-8376-426E-848A-C4CDD6ED0CD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6628" name="Rectangle 7">
            <a:extLst>
              <a:ext uri="{FF2B5EF4-FFF2-40B4-BE49-F238E27FC236}">
                <a16:creationId xmlns:a16="http://schemas.microsoft.com/office/drawing/2014/main" id="{BD059808-C135-4433-BA72-79D10E86E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41CE152-20B2-4EFB-B05C-1EB84BA9C8A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6629" name="Rectangle 2">
            <a:extLst>
              <a:ext uri="{FF2B5EF4-FFF2-40B4-BE49-F238E27FC236}">
                <a16:creationId xmlns:a16="http://schemas.microsoft.com/office/drawing/2014/main" id="{BD0B1888-EFE5-4361-878E-7EE1BE089F78}"/>
              </a:ext>
            </a:extLst>
          </p:cNvPr>
          <p:cNvSpPr>
            <a:spLocks noGrp="1" noRot="1" noChangeAspect="1" noChangeArrowheads="1" noTextEdit="1"/>
          </p:cNvSpPr>
          <p:nvPr>
            <p:ph type="sldImg"/>
          </p:nvPr>
        </p:nvSpPr>
        <p:spPr>
          <a:ln/>
        </p:spPr>
      </p:sp>
      <p:sp>
        <p:nvSpPr>
          <p:cNvPr id="26630" name="Rectangle 3">
            <a:extLst>
              <a:ext uri="{FF2B5EF4-FFF2-40B4-BE49-F238E27FC236}">
                <a16:creationId xmlns:a16="http://schemas.microsoft.com/office/drawing/2014/main" id="{3FADAF99-A1F9-47D4-9CF6-147C6C22EB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Sources:</a:t>
            </a:r>
          </a:p>
          <a:p>
            <a:pPr eaLnBrk="1" hangingPunct="1"/>
            <a:endParaRPr lang="en-US" altLang="en-US" dirty="0"/>
          </a:p>
          <a:p>
            <a:pPr marL="171450" indent="-171450" eaLnBrk="1" hangingPunct="1">
              <a:buFont typeface="Arial" panose="020B0604020202020204" pitchFamily="34" charset="0"/>
              <a:buChar char="•"/>
            </a:pPr>
            <a:r>
              <a:rPr lang="en-US" altLang="en-US" dirty="0"/>
              <a:t>To stop the flow of young people leaving Churches of Christ, intergenerational relationships are vital (By Ron Bruner, 02/01/2012, Christian Chronicle): https://christianchronicle.org/to-stop-the-flow-of-young-people-leaving-churches-of-christ-intergenerational-relationships-are-vita/</a:t>
            </a:r>
          </a:p>
        </p:txBody>
      </p:sp>
    </p:spTree>
    <p:extLst>
      <p:ext uri="{BB962C8B-B14F-4D97-AF65-F5344CB8AC3E}">
        <p14:creationId xmlns:p14="http://schemas.microsoft.com/office/powerpoint/2010/main" val="122135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6734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2366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5993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 man after God’s own heart (I Samuel 13:14; Acts 7:46)</a:t>
            </a:r>
          </a:p>
          <a:p>
            <a:pPr eaLnBrk="1" hangingPunct="1"/>
            <a:r>
              <a:rPr lang="en-US" altLang="en-US" dirty="0"/>
              <a:t>Not always a good king and husband (II Samuel 11-12; Psalm 51) </a:t>
            </a:r>
          </a:p>
          <a:p>
            <a:pPr eaLnBrk="1" hangingPunct="1"/>
            <a:r>
              <a:rPr lang="en-US" altLang="en-US" dirty="0"/>
              <a:t>Not always a successful father </a:t>
            </a:r>
          </a:p>
          <a:p>
            <a:pPr eaLnBrk="1" hangingPunct="1"/>
            <a:r>
              <a:rPr lang="en-US" altLang="en-US" dirty="0"/>
              <a:t>Had a heart of repentance (Psalm 51)</a:t>
            </a:r>
          </a:p>
          <a:p>
            <a:pPr eaLnBrk="1" hangingPunct="1"/>
            <a:r>
              <a:rPr lang="en-US" altLang="en-US" dirty="0"/>
              <a:t>The king all other kings were measured by (I Kings 14:7-8; 15:3-5; 15:11; II Kings 18:3)</a:t>
            </a:r>
          </a:p>
          <a:p>
            <a:pPr eaLnBrk="1" hangingPunct="1"/>
            <a:r>
              <a:rPr lang="en-US" altLang="en-US" dirty="0"/>
              <a:t>His heart and focus were always on God &amp; the spiritual (I Chronicles 29)</a:t>
            </a:r>
          </a:p>
          <a:p>
            <a:pPr eaLnBrk="1" hangingPunct="1"/>
            <a:endParaRPr lang="en-US" altLang="en-US" dirty="0"/>
          </a:p>
        </p:txBody>
      </p:sp>
    </p:spTree>
    <p:extLst>
      <p:ext uri="{BB962C8B-B14F-4D97-AF65-F5344CB8AC3E}">
        <p14:creationId xmlns:p14="http://schemas.microsoft.com/office/powerpoint/2010/main" val="248128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398608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78372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02463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578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1571139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67230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22408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4218712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397858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Three Chairs</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238669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965373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330563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986126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4552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Three Chairs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95576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777486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Three Chairs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99106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86758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1912801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3073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80586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9803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619997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15585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699157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57273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751133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71937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Three Chairs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61212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06193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2573792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14442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Three Chairs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13717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2460833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330154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Three Chairs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79037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619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3150728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5536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65565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72117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46501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86002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44647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Three Chairs</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5540889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928407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52622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Three Chairs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3428493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7351263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0605534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2579124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1860593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711356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571327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34614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10239163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1712046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3105948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8444434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Chairs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762039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3617457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427285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23979353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Three Chairs</a:t>
            </a:r>
            <a:endParaRPr lang="en-US" dirty="0"/>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784850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Three Chairs</a:t>
            </a:r>
            <a:endParaRPr lang="en-US" dirty="0"/>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181334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Three Chairs</a:t>
            </a:r>
            <a:endParaRPr lang="en-US" dirty="0"/>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3978186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Three Chairs</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386899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Three Chairs</a:t>
            </a:r>
            <a:endParaRPr lang="en-US" dirty="0"/>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9817379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Three Chairs</a:t>
            </a:r>
            <a:endParaRPr lang="en-US" dirty="0"/>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2992698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Three Chairs</a:t>
            </a:r>
            <a:endParaRPr lang="en-US" dirty="0"/>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540838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1974209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1495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131363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03138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651109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18433652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Three Chairs</a:t>
            </a:r>
            <a:endParaRPr lang="en-US" dirty="0"/>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160141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40939603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pPr>
              <a:defRPr/>
            </a:pPr>
            <a:r>
              <a:rPr lang="en-US"/>
              <a:t>Three Chairs</a:t>
            </a:r>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pPr>
              <a:defRPr/>
            </a:pPr>
            <a:fld id="{FD6D61F5-9955-4E00-A722-260085266259}" type="slidenum">
              <a:rPr lang="en-US" altLang="en-US" smtClean="0"/>
              <a:pPr>
                <a:defRPr/>
              </a:pPr>
              <a:t>‹#›</a:t>
            </a:fld>
            <a:endParaRPr lang="en-US" alt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979227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143325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16619987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279081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Three Chairs</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744470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2013658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Three Chairs</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0625451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97770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6816819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66311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7702222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3917393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95769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Three Chairs</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745475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3856222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Three Chairs</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568353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43017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Three Chairs</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1730565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573507E7-7E38-48CA-A52A-321CE391A7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5">
            <a:extLst>
              <a:ext uri="{FF2B5EF4-FFF2-40B4-BE49-F238E27FC236}">
                <a16:creationId xmlns:a16="http://schemas.microsoft.com/office/drawing/2014/main" id="{E9126634-6C0D-4F40-8C00-4517EE3E8E5F}"/>
              </a:ext>
            </a:extLst>
          </p:cNvPr>
          <p:cNvSpPr>
            <a:spLocks noGrp="1" noChangeArrowheads="1"/>
          </p:cNvSpPr>
          <p:nvPr>
            <p:ph type="ftr" sz="quarter" idx="11"/>
          </p:nvPr>
        </p:nvSpPr>
        <p:spPr>
          <a:ln/>
        </p:spPr>
        <p:txBody>
          <a:bodyPr/>
          <a:lstStyle>
            <a:lvl1pPr>
              <a:defRPr/>
            </a:lvl1pPr>
          </a:lstStyle>
          <a:p>
            <a:pPr>
              <a:defRPr/>
            </a:pPr>
            <a:r>
              <a:rPr lang="en-US"/>
              <a:t>Three Chairs</a:t>
            </a:r>
          </a:p>
        </p:txBody>
      </p:sp>
      <p:sp>
        <p:nvSpPr>
          <p:cNvPr id="6" name="Rectangle 26">
            <a:extLst>
              <a:ext uri="{FF2B5EF4-FFF2-40B4-BE49-F238E27FC236}">
                <a16:creationId xmlns:a16="http://schemas.microsoft.com/office/drawing/2014/main" id="{23E14A87-E92D-4315-9CC6-6779F2CBCCC1}"/>
              </a:ext>
            </a:extLst>
          </p:cNvPr>
          <p:cNvSpPr>
            <a:spLocks noGrp="1" noChangeArrowheads="1"/>
          </p:cNvSpPr>
          <p:nvPr>
            <p:ph type="sldNum" sz="quarter" idx="12"/>
          </p:nvPr>
        </p:nvSpPr>
        <p:spPr>
          <a:ln/>
        </p:spPr>
        <p:txBody>
          <a:bodyPr/>
          <a:lstStyle>
            <a:lvl1pPr>
              <a:defRPr/>
            </a:lvl1pPr>
          </a:lstStyle>
          <a:p>
            <a:pPr>
              <a:defRPr/>
            </a:pPr>
            <a:fld id="{D8548FE9-9641-40D3-B0CD-80565FE8AF65}" type="slidenum">
              <a:rPr lang="en-US" altLang="en-US"/>
              <a:pPr>
                <a:defRPr/>
              </a:pPr>
              <a:t>‹#›</a:t>
            </a:fld>
            <a:endParaRPr lang="en-US" altLang="en-US"/>
          </a:p>
        </p:txBody>
      </p:sp>
    </p:spTree>
    <p:extLst>
      <p:ext uri="{BB962C8B-B14F-4D97-AF65-F5344CB8AC3E}">
        <p14:creationId xmlns:p14="http://schemas.microsoft.com/office/powerpoint/2010/main" val="395498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5.jp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6.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5.jp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heme" Target="../theme/theme6.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Three Chairs</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334369538"/>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Three Chairs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427083008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Three Chairs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4544734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Chairs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4215963754"/>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Three Chairs</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72998086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pPr>
              <a:defRPr/>
            </a:pPr>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pPr>
              <a:defRPr/>
            </a:pPr>
            <a:r>
              <a:rPr lang="en-US"/>
              <a:t>Three Chairs</a:t>
            </a:r>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87441277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Lst>
  <p:hf sldNum="0" hd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8B6C0-E4B0-4B79-980A-F20C0F3F9687}"/>
              </a:ext>
            </a:extLst>
          </p:cNvPr>
          <p:cNvSpPr>
            <a:spLocks noGrp="1"/>
          </p:cNvSpPr>
          <p:nvPr>
            <p:ph type="ctrTitle"/>
          </p:nvPr>
        </p:nvSpPr>
        <p:spPr>
          <a:xfrm>
            <a:off x="380388" y="4109663"/>
            <a:ext cx="6782412" cy="1376737"/>
          </a:xfrm>
        </p:spPr>
        <p:txBody>
          <a:bodyPr>
            <a:prstTxWarp prst="textInflateTop">
              <a:avLst/>
            </a:prstTxWarp>
            <a:normAutofit/>
          </a:bodyPr>
          <a:lstStyle/>
          <a:p>
            <a:pPr algn="ctr"/>
            <a:r>
              <a:rPr lang="en-US" sz="4200" b="1" dirty="0">
                <a:solidFill>
                  <a:srgbClr val="0000FF"/>
                </a:solidFill>
                <a:latin typeface="Arial" panose="020B0604020202020204" pitchFamily="34" charset="0"/>
                <a:cs typeface="Arial" panose="020B0604020202020204" pitchFamily="34" charset="0"/>
              </a:rPr>
              <a:t>Three Chairs</a:t>
            </a:r>
          </a:p>
        </p:txBody>
      </p:sp>
      <p:sp>
        <p:nvSpPr>
          <p:cNvPr id="3" name="Subtitle 2">
            <a:extLst>
              <a:ext uri="{FF2B5EF4-FFF2-40B4-BE49-F238E27FC236}">
                <a16:creationId xmlns:a16="http://schemas.microsoft.com/office/drawing/2014/main" id="{882439C7-5AE2-4AB1-82B2-4E92E21305D0}"/>
              </a:ext>
            </a:extLst>
          </p:cNvPr>
          <p:cNvSpPr>
            <a:spLocks noGrp="1"/>
          </p:cNvSpPr>
          <p:nvPr>
            <p:ph type="subTitle" idx="1"/>
          </p:nvPr>
        </p:nvSpPr>
        <p:spPr>
          <a:xfrm>
            <a:off x="380388" y="5650028"/>
            <a:ext cx="6782412" cy="1207971"/>
          </a:xfrm>
        </p:spPr>
        <p:txBody>
          <a:bodyPr>
            <a:normAutofit lnSpcReduction="10000"/>
          </a:bodyPr>
          <a:lstStyle/>
          <a:p>
            <a:pPr algn="ctr">
              <a:lnSpc>
                <a:spcPct val="90000"/>
              </a:lnSpc>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Text:</a:t>
            </a: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ctr">
              <a:lnSpc>
                <a:spcPct val="90000"/>
              </a:lnSpc>
            </a:pPr>
            <a:r>
              <a:rPr lang="en-US" sz="4000" b="1" dirty="0">
                <a:solidFill>
                  <a:schemeClr val="tx1"/>
                </a:solidFill>
                <a:latin typeface="Tahoma" panose="020B0604030504040204" pitchFamily="34" charset="0"/>
                <a:ea typeface="Tahoma" panose="020B0604030504040204" pitchFamily="34" charset="0"/>
                <a:cs typeface="Tahoma" panose="020B0604030504040204" pitchFamily="34" charset="0"/>
              </a:rPr>
              <a:t>II Timothy 2:1-2</a:t>
            </a:r>
          </a:p>
        </p:txBody>
      </p:sp>
      <p:pic>
        <p:nvPicPr>
          <p:cNvPr id="14" name="Picture 13">
            <a:extLst>
              <a:ext uri="{FF2B5EF4-FFF2-40B4-BE49-F238E27FC236}">
                <a16:creationId xmlns:a16="http://schemas.microsoft.com/office/drawing/2014/main" id="{798F1171-D466-1B98-9C74-4D1F5D4FC3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5281" y="266244"/>
            <a:ext cx="6025119" cy="3810910"/>
          </a:xfrm>
          <a:prstGeom prst="rect">
            <a:avLst/>
          </a:prstGeom>
        </p:spPr>
      </p:pic>
    </p:spTree>
    <p:extLst>
      <p:ext uri="{BB962C8B-B14F-4D97-AF65-F5344CB8AC3E}">
        <p14:creationId xmlns:p14="http://schemas.microsoft.com/office/powerpoint/2010/main" val="271912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Esau</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Very worldly</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Married local women who did not worship God (Genesis 26:34-35; 36:2).</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Despised his inheritance (birthright) (Genesis 25:29-34).</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Recorded as an immoral and godless person in Hebrews 12:15-17 and God said, “JACOB I LOVED, BUT ESAU I HATED” (Romans 9:13)</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1" indent="0" algn="ctr" defTabSz="914400" rtl="0" eaLnBrk="1" fontAlgn="auto" latinLnBrk="0" hangingPunct="1">
              <a:lnSpc>
                <a:spcPct val="120000"/>
              </a:lnSpc>
              <a:spcBef>
                <a:spcPct val="0"/>
              </a:spcBef>
              <a:spcAft>
                <a:spcPts val="600"/>
              </a:spcAft>
              <a:buClr>
                <a:srgbClr val="006600"/>
              </a:buClr>
              <a:buSzPct val="160000"/>
              <a:buFontTx/>
              <a:buNone/>
              <a:tabLst/>
              <a:defRPr/>
            </a:pPr>
            <a:r>
              <a:rPr kumimoji="0" lang="en-US" altLang="en-US" sz="32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Worldly!</a:t>
            </a:r>
            <a:endParaRPr kumimoji="0" lang="en-US" altLang="en-US" sz="3200" b="0" i="0"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390" y="2466393"/>
            <a:ext cx="2174658" cy="4049907"/>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Abraham, Isaac, Esau </a:t>
            </a:r>
          </a:p>
        </p:txBody>
      </p:sp>
    </p:spTree>
    <p:extLst>
      <p:ext uri="{BB962C8B-B14F-4D97-AF65-F5344CB8AC3E}">
        <p14:creationId xmlns:p14="http://schemas.microsoft.com/office/powerpoint/2010/main" val="3373192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p:cTn id="33"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60198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David</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 man after God’s own heart (I Samuel 13:14; Acts 7:46)</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Not always a good king and husband (II Samuel 11-12; Psalm 51) </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Not always a successful father (II Samuel 15-18)</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Had a heart of repentance (Psalm 51)</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standard for all other kings (I Kings 14:7-8; 15:3-5; 15:11; II Kings 18:3)</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1" indent="0" algn="ctr" defTabSz="914400" rtl="0" eaLnBrk="1" fontAlgn="auto" latinLnBrk="0" hangingPunct="1">
              <a:lnSpc>
                <a:spcPct val="120000"/>
              </a:lnSpc>
              <a:spcBef>
                <a:spcPct val="0"/>
              </a:spcBef>
              <a:spcAft>
                <a:spcPts val="600"/>
              </a:spcAft>
              <a:buClr>
                <a:srgbClr val="006600"/>
              </a:buClr>
              <a:buSzPct val="160000"/>
              <a:buFontTx/>
              <a:buNone/>
              <a:tabLst/>
              <a:defRPr/>
            </a:pPr>
            <a:r>
              <a:rPr kumimoji="0" lang="en-US" altLang="en-US" sz="32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Spiritual!</a:t>
            </a:r>
            <a:endParaRPr kumimoji="0" lang="en-US" altLang="en-US" sz="32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27410"/>
            <a:ext cx="2184399" cy="4127874"/>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David, Solomon, Rehoboam</a:t>
            </a:r>
          </a:p>
        </p:txBody>
      </p:sp>
    </p:spTree>
    <p:extLst>
      <p:ext uri="{BB962C8B-B14F-4D97-AF65-F5344CB8AC3E}">
        <p14:creationId xmlns:p14="http://schemas.microsoft.com/office/powerpoint/2010/main" val="232690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 calcmode="lin" valueType="num">
                                      <p:cBhvr additive="base">
                                        <p:cTn id="32"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 calcmode="lin" valueType="num">
                                      <p:cBhvr>
                                        <p:cTn id="38"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Solomon</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Chosen by God (I Chronicles 29:1)</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Loved God, prayed often, asked for wisdom (I Kings 3; 8) </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Spent 7 years building the temple (I Kings 6:37-38)</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Spent 13 years building his own palace (I Kings 7:1) </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Followed his many foreign wives in idolatry (I Kings 11:1-6)</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1" indent="0" algn="ctr" defTabSz="914400" rtl="0" eaLnBrk="1" fontAlgn="auto" latinLnBrk="0" hangingPunct="1">
              <a:lnSpc>
                <a:spcPct val="120000"/>
              </a:lnSpc>
              <a:spcBef>
                <a:spcPct val="0"/>
              </a:spcBef>
              <a:spcAft>
                <a:spcPts val="600"/>
              </a:spcAft>
              <a:buClr>
                <a:srgbClr val="006600"/>
              </a:buClr>
              <a:buSzPct val="160000"/>
              <a:buFontTx/>
              <a:buNone/>
              <a:tabLst/>
              <a:defRPr/>
            </a:pPr>
            <a:r>
              <a:rPr kumimoji="0" lang="en-US" altLang="en-US" sz="3200" b="1" i="1" u="none" strike="noStrike" kern="1200" cap="all"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Physical!</a:t>
            </a:r>
            <a:endParaRPr kumimoji="0" lang="en-US" altLang="en-US" sz="32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66393"/>
            <a:ext cx="2184399" cy="4049907"/>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David, Solomon, Rehoboam</a:t>
            </a:r>
          </a:p>
        </p:txBody>
      </p:sp>
    </p:spTree>
    <p:extLst>
      <p:ext uri="{BB962C8B-B14F-4D97-AF65-F5344CB8AC3E}">
        <p14:creationId xmlns:p14="http://schemas.microsoft.com/office/powerpoint/2010/main" val="4026920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 calcmode="lin" valueType="num">
                                      <p:cBhvr additive="base">
                                        <p:cTn id="32"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 calcmode="lin" valueType="num">
                                      <p:cBhvr>
                                        <p:cTn id="38"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u="sng"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Rehoboam</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Under his rule the kingdom was split! (I Kings 12)</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Under his rule, Judah went after idols (I Kings 14:22-24)</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1" indent="0" algn="ctr" defTabSz="914400" rtl="0" eaLnBrk="1" fontAlgn="auto" latinLnBrk="0" hangingPunct="1">
              <a:lnSpc>
                <a:spcPct val="120000"/>
              </a:lnSpc>
              <a:spcBef>
                <a:spcPct val="0"/>
              </a:spcBef>
              <a:spcAft>
                <a:spcPts val="600"/>
              </a:spcAft>
              <a:buClr>
                <a:srgbClr val="006600"/>
              </a:buClr>
              <a:buSzPct val="160000"/>
              <a:buFontTx/>
              <a:buNone/>
              <a:tabLst/>
              <a:defRPr/>
            </a:pPr>
            <a:r>
              <a:rPr kumimoji="0" lang="en-US" altLang="en-US" sz="3200" b="1"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Worldly!</a:t>
            </a:r>
            <a:endParaRPr kumimoji="0" lang="en-US" altLang="en-US" sz="3200" b="0" i="0"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390" y="2466393"/>
            <a:ext cx="2174658" cy="4049907"/>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David, Solomon, Rehoboam</a:t>
            </a:r>
          </a:p>
        </p:txBody>
      </p:sp>
    </p:spTree>
    <p:extLst>
      <p:ext uri="{BB962C8B-B14F-4D97-AF65-F5344CB8AC3E}">
        <p14:creationId xmlns:p14="http://schemas.microsoft.com/office/powerpoint/2010/main" val="480406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p:cTn id="23"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2830-3AD8-3ACC-1255-B63B78B71147}"/>
              </a:ext>
            </a:extLst>
          </p:cNvPr>
          <p:cNvSpPr>
            <a:spLocks noGrp="1"/>
          </p:cNvSpPr>
          <p:nvPr>
            <p:ph type="title"/>
          </p:nvPr>
        </p:nvSpPr>
        <p:spPr>
          <a:xfrm>
            <a:off x="-8263" y="36455"/>
            <a:ext cx="9144000" cy="877945"/>
          </a:xfrm>
        </p:spPr>
        <p:txBody>
          <a:bodyPr>
            <a:normAutofit fontScale="90000"/>
          </a:bodyPr>
          <a:lstStyle/>
          <a:p>
            <a:r>
              <a:rPr lang="en-US" sz="4000" dirty="0"/>
              <a:t>Three Chairs: Joshua, Israel’s Elders, Israel</a:t>
            </a:r>
          </a:p>
        </p:txBody>
      </p:sp>
      <p:sp>
        <p:nvSpPr>
          <p:cNvPr id="3" name="Content Placeholder 2">
            <a:extLst>
              <a:ext uri="{FF2B5EF4-FFF2-40B4-BE49-F238E27FC236}">
                <a16:creationId xmlns:a16="http://schemas.microsoft.com/office/drawing/2014/main" id="{82871C37-B441-D318-BA4E-39607DEF7E28}"/>
              </a:ext>
            </a:extLst>
          </p:cNvPr>
          <p:cNvSpPr>
            <a:spLocks noGrp="1"/>
          </p:cNvSpPr>
          <p:nvPr>
            <p:ph idx="1"/>
          </p:nvPr>
        </p:nvSpPr>
        <p:spPr>
          <a:xfrm>
            <a:off x="952502" y="4834751"/>
            <a:ext cx="2324100" cy="1745800"/>
          </a:xfrm>
          <a:solidFill>
            <a:schemeClr val="tx1"/>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dirty="0">
                <a:solidFill>
                  <a:schemeClr val="bg1"/>
                </a:solidFill>
              </a:rPr>
              <a:t>Joshua and his house served the Lord (Joshua 24:15)</a:t>
            </a:r>
          </a:p>
        </p:txBody>
      </p:sp>
      <p:sp>
        <p:nvSpPr>
          <p:cNvPr id="4" name="Footer Placeholder 3">
            <a:extLst>
              <a:ext uri="{FF2B5EF4-FFF2-40B4-BE49-F238E27FC236}">
                <a16:creationId xmlns:a16="http://schemas.microsoft.com/office/drawing/2014/main" id="{88DC43E9-A51E-14D6-A965-2FB5C010120B}"/>
              </a:ext>
            </a:extLst>
          </p:cNvPr>
          <p:cNvSpPr>
            <a:spLocks noGrp="1"/>
          </p:cNvSpPr>
          <p:nvPr>
            <p:ph type="ftr" sz="quarter" idx="11"/>
          </p:nvPr>
        </p:nvSpPr>
        <p:spPr>
          <a:xfrm>
            <a:off x="-8263" y="6629400"/>
            <a:ext cx="5004649" cy="20683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anose="020B0604030504040204" pitchFamily="34" charset="0"/>
                <a:ea typeface="+mn-ea"/>
                <a:cs typeface="Times New Roman" panose="02020603050405020304" pitchFamily="18" charset="0"/>
              </a:rPr>
              <a:t>Three Chairs</a:t>
            </a:r>
          </a:p>
        </p:txBody>
      </p:sp>
      <p:pic>
        <p:nvPicPr>
          <p:cNvPr id="7" name="Picture 6">
            <a:extLst>
              <a:ext uri="{FF2B5EF4-FFF2-40B4-BE49-F238E27FC236}">
                <a16:creationId xmlns:a16="http://schemas.microsoft.com/office/drawing/2014/main" id="{080FD4B5-D3B1-38A4-4EF6-1BFA1DA510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2502" y="1023841"/>
            <a:ext cx="7239000" cy="3810910"/>
          </a:xfrm>
          <a:prstGeom prst="rect">
            <a:avLst/>
          </a:prstGeom>
        </p:spPr>
      </p:pic>
      <p:sp>
        <p:nvSpPr>
          <p:cNvPr id="8" name="Content Placeholder 2">
            <a:extLst>
              <a:ext uri="{FF2B5EF4-FFF2-40B4-BE49-F238E27FC236}">
                <a16:creationId xmlns:a16="http://schemas.microsoft.com/office/drawing/2014/main" id="{E5BEB9D3-EFFA-7836-CD18-D50B02FD270F}"/>
              </a:ext>
            </a:extLst>
          </p:cNvPr>
          <p:cNvSpPr txBox="1">
            <a:spLocks/>
          </p:cNvSpPr>
          <p:nvPr/>
        </p:nvSpPr>
        <p:spPr>
          <a:xfrm>
            <a:off x="3276602" y="4834751"/>
            <a:ext cx="2514600" cy="1745800"/>
          </a:xfrm>
          <a:prstGeom prst="rect">
            <a:avLst/>
          </a:prstGeom>
          <a:solidFill>
            <a:schemeClr val="tx1"/>
          </a:solidFill>
          <a:ln w="190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9pPr>
          </a:lstStyle>
          <a:p>
            <a:pPr marL="0" lvl="0" indent="0" algn="ctr" fontAlgn="auto">
              <a:spcAft>
                <a:spcPts val="0"/>
              </a:spcAft>
              <a:buNone/>
            </a:pPr>
            <a:r>
              <a:rPr lang="en-US" b="0" dirty="0">
                <a:solidFill>
                  <a:prstClr val="black"/>
                </a:solidFill>
              </a:rPr>
              <a:t>The people served God during all of Joshua’s life and during the lives of the elders who served Joshua (Joshua 24:31)</a:t>
            </a:r>
            <a:endPar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a:ea typeface="+mn-ea"/>
              <a:cs typeface="+mn-cs"/>
            </a:endParaRPr>
          </a:p>
        </p:txBody>
      </p:sp>
      <p:sp>
        <p:nvSpPr>
          <p:cNvPr id="9" name="Content Placeholder 2">
            <a:extLst>
              <a:ext uri="{FF2B5EF4-FFF2-40B4-BE49-F238E27FC236}">
                <a16:creationId xmlns:a16="http://schemas.microsoft.com/office/drawing/2014/main" id="{559B9E45-5106-1D65-4E24-29486FFBCFAF}"/>
              </a:ext>
            </a:extLst>
          </p:cNvPr>
          <p:cNvSpPr txBox="1">
            <a:spLocks/>
          </p:cNvSpPr>
          <p:nvPr/>
        </p:nvSpPr>
        <p:spPr>
          <a:xfrm>
            <a:off x="5791202" y="4834751"/>
            <a:ext cx="2400302" cy="1745800"/>
          </a:xfrm>
          <a:prstGeom prst="rect">
            <a:avLst/>
          </a:prstGeom>
          <a:solidFill>
            <a:schemeClr val="tx1"/>
          </a:solidFill>
          <a:ln w="190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9pPr>
          </a:lstStyle>
          <a:p>
            <a:pPr marL="0" lvl="0" indent="0" algn="ctr" fontAlgn="auto">
              <a:spcAft>
                <a:spcPts val="0"/>
              </a:spcAft>
              <a:buNone/>
            </a:pPr>
            <a:r>
              <a:rPr lang="en-US" b="0" dirty="0">
                <a:solidFill>
                  <a:prstClr val="black"/>
                </a:solidFill>
              </a:rPr>
              <a:t>After that second generation died out, a generation arose that did not know God! (Judges 2:10-13)</a:t>
            </a:r>
            <a:endPar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a:ea typeface="+mn-ea"/>
              <a:cs typeface="+mn-cs"/>
            </a:endParaRPr>
          </a:p>
        </p:txBody>
      </p:sp>
    </p:spTree>
    <p:extLst>
      <p:ext uri="{BB962C8B-B14F-4D97-AF65-F5344CB8AC3E}">
        <p14:creationId xmlns:p14="http://schemas.microsoft.com/office/powerpoint/2010/main" val="3952137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arn(inVertical)">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First Chair people put their emphasis on serving God </a:t>
            </a:r>
            <a:r>
              <a:rPr lang="en-US" altLang="en-US" sz="2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(Hebrews 11:8-16: This world is temporary: like Abraham, people of faith seek a better country; Matthew 6:33: Seek first the kingdom of God and His righteousness!)</a:t>
            </a:r>
            <a:endParaRPr kumimoji="0" lang="en-US" altLang="en-US" sz="2400" b="0" i="1"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27410"/>
            <a:ext cx="2184399" cy="4127874"/>
          </a:xfrm>
          <a:prstGeom prst="rect">
            <a:avLst/>
          </a:prstGeom>
        </p:spPr>
      </p:pic>
    </p:spTree>
    <p:extLst>
      <p:ext uri="{BB962C8B-B14F-4D97-AF65-F5344CB8AC3E}">
        <p14:creationId xmlns:p14="http://schemas.microsoft.com/office/powerpoint/2010/main" val="1642029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Second Chair people begin a blurring of godliness and worldliness </a:t>
            </a:r>
            <a:r>
              <a:rPr lang="en-US" altLang="en-US" sz="2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(Isaac with his wells and his food – Genesis 26:25; 25:28; Solomon and his many wives – I Kings 11:1-6)</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i="1" cap="all" dirty="0">
                <a:solidFill>
                  <a:srgbClr val="FF0000"/>
                </a:solidFill>
                <a:latin typeface="Tahoma" panose="020B0604030504040204" pitchFamily="34" charset="0"/>
                <a:ea typeface="Tahoma" panose="020B0604030504040204" pitchFamily="34" charset="0"/>
                <a:cs typeface="Tahoma" panose="020B0604030504040204" pitchFamily="34" charset="0"/>
              </a:rPr>
              <a:t>Saints can’t be the bride of Christ and be the girlfriend of Satan!</a:t>
            </a:r>
            <a:endParaRPr kumimoji="0" lang="en-US" altLang="en-US" sz="2400" i="1" u="none" strike="noStrike" kern="1200" cap="all"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66393"/>
            <a:ext cx="2184399" cy="4049907"/>
          </a:xfrm>
          <a:prstGeom prst="rect">
            <a:avLst/>
          </a:prstGeom>
        </p:spPr>
      </p:pic>
    </p:spTree>
    <p:extLst>
      <p:ext uri="{BB962C8B-B14F-4D97-AF65-F5344CB8AC3E}">
        <p14:creationId xmlns:p14="http://schemas.microsoft.com/office/powerpoint/2010/main" val="555846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2830-3AD8-3ACC-1255-B63B78B71147}"/>
              </a:ext>
            </a:extLst>
          </p:cNvPr>
          <p:cNvSpPr>
            <a:spLocks noGrp="1"/>
          </p:cNvSpPr>
          <p:nvPr>
            <p:ph type="title"/>
          </p:nvPr>
        </p:nvSpPr>
        <p:spPr>
          <a:xfrm>
            <a:off x="0" y="36455"/>
            <a:ext cx="9144000" cy="877945"/>
          </a:xfrm>
        </p:spPr>
        <p:txBody>
          <a:bodyPr>
            <a:normAutofit/>
          </a:bodyPr>
          <a:lstStyle/>
          <a:p>
            <a:r>
              <a:rPr lang="en-US" sz="4000" dirty="0"/>
              <a:t>Three Chairs</a:t>
            </a:r>
          </a:p>
        </p:txBody>
      </p:sp>
      <p:sp>
        <p:nvSpPr>
          <p:cNvPr id="4" name="Footer Placeholder 3">
            <a:extLst>
              <a:ext uri="{FF2B5EF4-FFF2-40B4-BE49-F238E27FC236}">
                <a16:creationId xmlns:a16="http://schemas.microsoft.com/office/drawing/2014/main" id="{88DC43E9-A51E-14D6-A965-2FB5C010120B}"/>
              </a:ext>
            </a:extLst>
          </p:cNvPr>
          <p:cNvSpPr>
            <a:spLocks noGrp="1"/>
          </p:cNvSpPr>
          <p:nvPr>
            <p:ph type="ftr" sz="quarter" idx="11"/>
          </p:nvPr>
        </p:nvSpPr>
        <p:spPr>
          <a:xfrm>
            <a:off x="-8263" y="6471110"/>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anose="020B0604030504040204" pitchFamily="34" charset="0"/>
                <a:ea typeface="+mn-ea"/>
                <a:cs typeface="Times New Roman" panose="02020603050405020304" pitchFamily="18" charset="0"/>
              </a:rPr>
              <a:t>Three Chairs</a:t>
            </a:r>
          </a:p>
        </p:txBody>
      </p:sp>
      <p:pic>
        <p:nvPicPr>
          <p:cNvPr id="7" name="Picture 6">
            <a:extLst>
              <a:ext uri="{FF2B5EF4-FFF2-40B4-BE49-F238E27FC236}">
                <a16:creationId xmlns:a16="http://schemas.microsoft.com/office/drawing/2014/main" id="{080FD4B5-D3B1-38A4-4EF6-1BFA1DA510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914400"/>
            <a:ext cx="7239000" cy="3810910"/>
          </a:xfrm>
          <a:prstGeom prst="rect">
            <a:avLst/>
          </a:prstGeom>
        </p:spPr>
      </p:pic>
      <p:sp>
        <p:nvSpPr>
          <p:cNvPr id="6" name="Content Placeholder 5">
            <a:extLst>
              <a:ext uri="{FF2B5EF4-FFF2-40B4-BE49-F238E27FC236}">
                <a16:creationId xmlns:a16="http://schemas.microsoft.com/office/drawing/2014/main" id="{50D9BD65-5DC0-FC29-FC4D-9EFED9CBB3DD}"/>
              </a:ext>
            </a:extLst>
          </p:cNvPr>
          <p:cNvSpPr>
            <a:spLocks noGrp="1"/>
          </p:cNvSpPr>
          <p:nvPr>
            <p:ph idx="1"/>
          </p:nvPr>
        </p:nvSpPr>
        <p:spPr>
          <a:xfrm>
            <a:off x="952500" y="4953000"/>
            <a:ext cx="7239001" cy="1400800"/>
          </a:xfrm>
        </p:spPr>
        <p:style>
          <a:lnRef idx="0">
            <a:schemeClr val="dk1"/>
          </a:lnRef>
          <a:fillRef idx="3">
            <a:schemeClr val="dk1"/>
          </a:fillRef>
          <a:effectRef idx="3">
            <a:schemeClr val="dk1"/>
          </a:effectRef>
          <a:fontRef idx="minor">
            <a:schemeClr val="lt1"/>
          </a:fontRef>
        </p:style>
        <p:txBody>
          <a:bodyPr>
            <a:noAutofit/>
          </a:bodyPr>
          <a:lstStyle/>
          <a:p>
            <a:pPr marL="0" indent="0" algn="ctr">
              <a:buNone/>
            </a:pPr>
            <a:r>
              <a:rPr lang="en-US" sz="3200" b="1" dirty="0">
                <a:solidFill>
                  <a:schemeClr val="tx1"/>
                </a:solidFill>
              </a:rPr>
              <a:t>Once the drifting begins, it is hard to stop!</a:t>
            </a:r>
          </a:p>
        </p:txBody>
      </p:sp>
    </p:spTree>
    <p:extLst>
      <p:ext uri="{BB962C8B-B14F-4D97-AF65-F5344CB8AC3E}">
        <p14:creationId xmlns:p14="http://schemas.microsoft.com/office/powerpoint/2010/main" val="34323707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p:cTn id="13" dur="1000" fill="hold"/>
                                        <p:tgtEl>
                                          <p:spTgt spid="6">
                                            <p:bg/>
                                          </p:spTgt>
                                        </p:tgtEl>
                                        <p:attrNameLst>
                                          <p:attrName>ppt_w</p:attrName>
                                        </p:attrNameLst>
                                      </p:cBhvr>
                                      <p:tavLst>
                                        <p:tav tm="0">
                                          <p:val>
                                            <p:fltVal val="0"/>
                                          </p:val>
                                        </p:tav>
                                        <p:tav tm="100000">
                                          <p:val>
                                            <p:strVal val="#ppt_w"/>
                                          </p:val>
                                        </p:tav>
                                      </p:tavLst>
                                    </p:anim>
                                    <p:anim calcmode="lin" valueType="num">
                                      <p:cBhvr>
                                        <p:cTn id="14" dur="1000" fill="hold"/>
                                        <p:tgtEl>
                                          <p:spTgt spid="6">
                                            <p:bg/>
                                          </p:spTgt>
                                        </p:tgtEl>
                                        <p:attrNameLst>
                                          <p:attrName>ppt_h</p:attrName>
                                        </p:attrNameLst>
                                      </p:cBhvr>
                                      <p:tavLst>
                                        <p:tav tm="0">
                                          <p:val>
                                            <p:fltVal val="0"/>
                                          </p:val>
                                        </p:tav>
                                        <p:tav tm="100000">
                                          <p:val>
                                            <p:strVal val="#ppt_h"/>
                                          </p:val>
                                        </p:tav>
                                      </p:tavLst>
                                    </p:anim>
                                    <p:anim calcmode="lin" valueType="num">
                                      <p:cBhvr>
                                        <p:cTn id="15" dur="1000" fill="hold"/>
                                        <p:tgtEl>
                                          <p:spTgt spid="6">
                                            <p:bg/>
                                          </p:spTgt>
                                        </p:tgtEl>
                                        <p:attrNameLst>
                                          <p:attrName>style.rotation</p:attrName>
                                        </p:attrNameLst>
                                      </p:cBhvr>
                                      <p:tavLst>
                                        <p:tav tm="0">
                                          <p:val>
                                            <p:fltVal val="90"/>
                                          </p:val>
                                        </p:tav>
                                        <p:tav tm="100000">
                                          <p:val>
                                            <p:fltVal val="0"/>
                                          </p:val>
                                        </p:tav>
                                      </p:tavLst>
                                    </p:anim>
                                    <p:animEffect transition="in" filter="fade">
                                      <p:cBhvr>
                                        <p:cTn id="16" dur="1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0" y="-19814"/>
            <a:ext cx="8763001"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all" spc="0" normalizeH="0" baseline="0" noProof="0" dirty="0">
                <a:ln>
                  <a:noFill/>
                </a:ln>
                <a:solidFill>
                  <a:prstClr val="black"/>
                </a:solidFill>
                <a:effectLst/>
                <a:uLnTx/>
                <a:uFillTx/>
                <a:latin typeface="Arial"/>
                <a:ea typeface="+mj-ea"/>
                <a:cs typeface="Times New Roman" pitchFamily="18" charset="0"/>
              </a:rPr>
              <a:t>How Can We Do Better?</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Chairs</a:t>
            </a:r>
          </a:p>
        </p:txBody>
      </p:sp>
      <p:sp>
        <p:nvSpPr>
          <p:cNvPr id="3" name="Title 2">
            <a:extLst>
              <a:ext uri="{FF2B5EF4-FFF2-40B4-BE49-F238E27FC236}">
                <a16:creationId xmlns:a16="http://schemas.microsoft.com/office/drawing/2014/main" id="{E198D56A-AA21-1D15-4FF2-56E6C23F7345}"/>
              </a:ext>
            </a:extLst>
          </p:cNvPr>
          <p:cNvSpPr>
            <a:spLocks noGrp="1"/>
          </p:cNvSpPr>
          <p:nvPr>
            <p:ph type="title"/>
          </p:nvPr>
        </p:nvSpPr>
        <p:spPr>
          <a:xfrm rot="21393074">
            <a:off x="81156" y="704711"/>
            <a:ext cx="5837885" cy="4728520"/>
          </a:xfrm>
        </p:spPr>
        <p:txBody>
          <a:bodyPr/>
          <a:lstStyle/>
          <a:p>
            <a:r>
              <a:rPr lang="en-US" sz="2400" b="1" dirty="0">
                <a:solidFill>
                  <a:prstClr val="white"/>
                </a:solidFill>
              </a:rPr>
              <a:t>It is hard enough for dedicated people to raise faithful children</a:t>
            </a:r>
            <a:br>
              <a:rPr lang="en-US" sz="2400" b="1" dirty="0">
                <a:solidFill>
                  <a:prstClr val="white"/>
                </a:solidFill>
              </a:rPr>
            </a:br>
            <a:br>
              <a:rPr lang="en-US" sz="2400" b="1" dirty="0">
                <a:solidFill>
                  <a:prstClr val="white"/>
                </a:solidFill>
              </a:rPr>
            </a:br>
            <a:r>
              <a:rPr lang="en-US" sz="2400" b="1" dirty="0">
                <a:solidFill>
                  <a:prstClr val="white"/>
                </a:solidFill>
              </a:rPr>
              <a:t>When one is only loosely committed, their children will push faster and farther away</a:t>
            </a:r>
            <a:br>
              <a:rPr lang="en-US" sz="2400" b="1" dirty="0">
                <a:solidFill>
                  <a:prstClr val="white"/>
                </a:solidFill>
              </a:rPr>
            </a:br>
            <a:br>
              <a:rPr lang="en-US" sz="2400" b="1" dirty="0">
                <a:solidFill>
                  <a:prstClr val="white"/>
                </a:solidFill>
              </a:rPr>
            </a:br>
            <a:br>
              <a:rPr lang="en-US" sz="2400" b="1" dirty="0">
                <a:solidFill>
                  <a:prstClr val="white"/>
                </a:solidFill>
              </a:rPr>
            </a:br>
            <a:r>
              <a:rPr lang="en-US" sz="2400" b="1" dirty="0">
                <a:solidFill>
                  <a:prstClr val="white"/>
                </a:solidFill>
              </a:rPr>
              <a:t>The drift starts with a desire for this world (Galatians 4:9)</a:t>
            </a:r>
            <a:br>
              <a:rPr lang="en-US" sz="2400" b="1" dirty="0">
                <a:solidFill>
                  <a:prstClr val="white"/>
                </a:solidFill>
              </a:rPr>
            </a:br>
            <a:br>
              <a:rPr lang="en-US" sz="2400" b="1" dirty="0">
                <a:solidFill>
                  <a:prstClr val="white"/>
                </a:solidFill>
              </a:rPr>
            </a:br>
            <a:r>
              <a:rPr lang="en-US" sz="2400" b="1" dirty="0">
                <a:solidFill>
                  <a:prstClr val="white"/>
                </a:solidFill>
              </a:rPr>
              <a:t>Sin causes love to grow cold (Matthew 24:12; Revelation 2:4-5)</a:t>
            </a:r>
            <a:endParaRPr lang="en-US" i="1" dirty="0"/>
          </a:p>
        </p:txBody>
      </p:sp>
    </p:spTree>
    <p:extLst>
      <p:ext uri="{BB962C8B-B14F-4D97-AF65-F5344CB8AC3E}">
        <p14:creationId xmlns:p14="http://schemas.microsoft.com/office/powerpoint/2010/main" val="30037457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algn="ctr" defTabSz="914400">
              <a:defRPr/>
            </a:pPr>
            <a:r>
              <a:rPr lang="en-US" sz="4000" b="1" dirty="0">
                <a:solidFill>
                  <a:srgbClr val="FFFF00"/>
                </a:solidFill>
              </a:rPr>
              <a:t>How Can We Do Better?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6023356"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Primarily, the drift is caused by incomplete teaching </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Teaching is to be done in the home by both parents (Proverbs 1:8; 6:20)</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Teaching is a father’s responsibility (Ephesians 6:4)</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God warned the Israelites to diligently teach, lest they forget (Deuteronomy 6:7) </a:t>
            </a:r>
          </a:p>
          <a:p>
            <a:pPr marL="968375" lvl="1" indent="-454025" fontAlgn="auto">
              <a:lnSpc>
                <a:spcPct val="120000"/>
              </a:lnSpc>
              <a:spcBef>
                <a:spcPct val="0"/>
              </a:spcBef>
              <a:spcAft>
                <a:spcPts val="600"/>
              </a:spcAft>
              <a:buClr>
                <a:srgbClr val="0000FF"/>
              </a:buClr>
              <a:buSzPct val="160000"/>
              <a:buFont typeface="Wingdings" panose="05000000000000000000" pitchFamily="2" charset="2"/>
              <a:buChar char="ü"/>
              <a:defRPr/>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Too often, we hope that our example will be enough… </a:t>
            </a:r>
          </a:p>
          <a:p>
            <a:pPr marL="1257300" lvl="2" indent="-342900" fontAlgn="auto">
              <a:lnSpc>
                <a:spcPct val="120000"/>
              </a:lnSpc>
              <a:spcBef>
                <a:spcPct val="0"/>
              </a:spcBef>
              <a:spcAft>
                <a:spcPts val="600"/>
              </a:spcAft>
              <a:buClr>
                <a:srgbClr val="0000FF"/>
              </a:buClr>
              <a:buSzPct val="160000"/>
              <a:buFont typeface="Wingdings" panose="05000000000000000000" pitchFamily="2" charset="2"/>
              <a:buChar char="Ø"/>
              <a:defRPr/>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What example did Isaac give his sons?</a:t>
            </a:r>
          </a:p>
          <a:p>
            <a:pPr marL="1257300" lvl="2" indent="-342900" fontAlgn="auto">
              <a:lnSpc>
                <a:spcPct val="120000"/>
              </a:lnSpc>
              <a:spcBef>
                <a:spcPct val="0"/>
              </a:spcBef>
              <a:spcAft>
                <a:spcPts val="600"/>
              </a:spcAft>
              <a:buClr>
                <a:srgbClr val="0000FF"/>
              </a:buClr>
              <a:buSzPct val="160000"/>
              <a:buFont typeface="Wingdings" panose="05000000000000000000" pitchFamily="2" charset="2"/>
              <a:buChar char="Ø"/>
              <a:defRPr/>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What example did Solomon give his children? </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756" y="4038600"/>
            <a:ext cx="3327116" cy="2514600"/>
          </a:xfrm>
          <a:prstGeom prst="rect">
            <a:avLst/>
          </a:prstGeom>
        </p:spPr>
      </p:pic>
    </p:spTree>
    <p:extLst>
      <p:ext uri="{BB962C8B-B14F-4D97-AF65-F5344CB8AC3E}">
        <p14:creationId xmlns:p14="http://schemas.microsoft.com/office/powerpoint/2010/main" val="26907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additive="base">
                                        <p:cTn id="28"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 calcmode="lin" valueType="num">
                                      <p:cBhvr additive="base">
                                        <p:cTn id="34"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 calcmode="lin" valueType="num">
                                      <p:cBhvr additive="base">
                                        <p:cTn id="39"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205826" name="Rectangle 2">
            <a:extLst>
              <a:ext uri="{FF2B5EF4-FFF2-40B4-BE49-F238E27FC236}">
                <a16:creationId xmlns:a16="http://schemas.microsoft.com/office/drawing/2014/main" id="{B5DB6F4E-EF79-49B9-8B43-BDE3CB5B8137}"/>
              </a:ext>
            </a:extLst>
          </p:cNvPr>
          <p:cNvSpPr>
            <a:spLocks noGrp="1" noChangeArrowheads="1"/>
          </p:cNvSpPr>
          <p:nvPr>
            <p:ph type="title"/>
          </p:nvPr>
        </p:nvSpPr>
        <p:spPr>
          <a:xfrm rot="21420000">
            <a:off x="6605" y="630669"/>
            <a:ext cx="5790272" cy="1732257"/>
          </a:xfrm>
        </p:spPr>
        <p:txBody>
          <a:bodyPr vert="horz" lIns="91440" tIns="45720" rIns="91440" bIns="45720" rtlCol="0" anchor="ctr">
            <a:noAutofit/>
          </a:bodyPr>
          <a:lstStyle/>
          <a:p>
            <a:pPr algn="ctr">
              <a:defRPr/>
            </a:pPr>
            <a:r>
              <a:rPr lang="en-US" sz="2800" b="1" dirty="0">
                <a:solidFill>
                  <a:schemeClr val="bg1"/>
                </a:solidFill>
              </a:rPr>
              <a:t>Many “20’s to 30’s” Christians are missing from congregations </a:t>
            </a:r>
          </a:p>
        </p:txBody>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705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all" spc="0" normalizeH="0" baseline="0" noProof="0" dirty="0">
                <a:ln>
                  <a:noFill/>
                </a:ln>
                <a:solidFill>
                  <a:prstClr val="black"/>
                </a:solidFill>
                <a:effectLst/>
                <a:uLnTx/>
                <a:uFillTx/>
                <a:latin typeface="Arial"/>
                <a:ea typeface="+mj-ea"/>
                <a:cs typeface="Times New Roman" pitchFamily="18" charset="0"/>
              </a:rPr>
              <a:t>Intro</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Chairs</a:t>
            </a:r>
          </a:p>
        </p:txBody>
      </p:sp>
      <p:pic>
        <p:nvPicPr>
          <p:cNvPr id="11" name="Picture 2" descr="http://2.bp.blogspot.com/-82WJ-enhWkE/UUpppYbNmNI/AAAAAAAAHFs/T0lIHPC-Nwg/s1600/question+mark.png">
            <a:extLst>
              <a:ext uri="{FF2B5EF4-FFF2-40B4-BE49-F238E27FC236}">
                <a16:creationId xmlns:a16="http://schemas.microsoft.com/office/drawing/2014/main" id="{CF7441DC-BA70-4CC4-AC8D-1B28128D55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0160">
            <a:off x="1215885" y="4325145"/>
            <a:ext cx="1907157" cy="20343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2.bp.blogspot.com/-82WJ-enhWkE/UUpppYbNmNI/AAAAAAAAHFs/T0lIHPC-Nwg/s1600/question+mark.png">
            <a:extLst>
              <a:ext uri="{FF2B5EF4-FFF2-40B4-BE49-F238E27FC236}">
                <a16:creationId xmlns:a16="http://schemas.microsoft.com/office/drawing/2014/main" id="{4603D8CE-8C1C-4FC7-85AA-800D34B39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2293" y="4309416"/>
            <a:ext cx="1907157" cy="20343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2.bp.blogspot.com/-82WJ-enhWkE/UUpppYbNmNI/AAAAAAAAHFs/T0lIHPC-Nwg/s1600/question+mark.png">
            <a:extLst>
              <a:ext uri="{FF2B5EF4-FFF2-40B4-BE49-F238E27FC236}">
                <a16:creationId xmlns:a16="http://schemas.microsoft.com/office/drawing/2014/main" id="{BD779B5A-9E7B-4E97-8F7D-59AABC6FB5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71057">
            <a:off x="6213813" y="4350584"/>
            <a:ext cx="1907157" cy="20343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30B9B16C-333C-1968-CC3B-6DED6535170C}"/>
              </a:ext>
            </a:extLst>
          </p:cNvPr>
          <p:cNvSpPr txBox="1">
            <a:spLocks noChangeArrowheads="1"/>
          </p:cNvSpPr>
          <p:nvPr/>
        </p:nvSpPr>
        <p:spPr>
          <a:xfrm rot="21420000">
            <a:off x="68826" y="2311269"/>
            <a:ext cx="5790272" cy="17322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algn="ctr" fontAlgn="auto">
              <a:spcAft>
                <a:spcPts val="0"/>
              </a:spcAft>
              <a:defRPr/>
            </a:pPr>
            <a:r>
              <a:rPr lang="en-US" sz="4000" dirty="0">
                <a:solidFill>
                  <a:schemeClr val="bg1"/>
                </a:solidFill>
              </a:rPr>
              <a:t>Why are young Christians leaving the church?</a:t>
            </a:r>
            <a:r>
              <a:rPr lang="en-US" sz="4000" b="1" dirty="0">
                <a:solidFill>
                  <a:schemeClr val="bg1"/>
                </a:solidFill>
              </a:rPr>
              <a:t> </a:t>
            </a:r>
          </a:p>
        </p:txBody>
      </p:sp>
    </p:spTree>
    <p:extLst>
      <p:ext uri="{BB962C8B-B14F-4D97-AF65-F5344CB8AC3E}">
        <p14:creationId xmlns:p14="http://schemas.microsoft.com/office/powerpoint/2010/main" val="1860008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Effect transition="in" filter="barn(inVertical)">
                                      <p:cBhvr>
                                        <p:cTn id="7" dur="500"/>
                                        <p:tgtEl>
                                          <p:spTgt spid="2058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4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ppt_w</p:attrName>
                                        </p:attrNameLst>
                                      </p:cBhvr>
                                      <p:tavLst>
                                        <p:tav tm="0" fmla="#ppt_w*sin(2.5*pi*$)">
                                          <p:val>
                                            <p:fltVal val="0"/>
                                          </p:val>
                                        </p:tav>
                                        <p:tav tm="100000">
                                          <p:val>
                                            <p:fltVal val="1"/>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45"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ppt_w</p:attrName>
                                        </p:attrNameLst>
                                      </p:cBhvr>
                                      <p:tavLst>
                                        <p:tav tm="0" fmla="#ppt_w*sin(2.5*pi*$)">
                                          <p:val>
                                            <p:fltVal val="0"/>
                                          </p:val>
                                        </p:tav>
                                        <p:tav tm="100000">
                                          <p:val>
                                            <p:fltVal val="1"/>
                                          </p:val>
                                        </p:tav>
                                      </p:tavLst>
                                    </p:anim>
                                    <p:anim calcmode="lin" valueType="num">
                                      <p:cBhvr>
                                        <p:cTn id="26" dur="500" fill="hold"/>
                                        <p:tgtEl>
                                          <p:spTgt spid="16"/>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anim calcmode="lin" valueType="num">
                                      <p:cBhvr>
                                        <p:cTn id="31" dur="500" fill="hold"/>
                                        <p:tgtEl>
                                          <p:spTgt spid="17"/>
                                        </p:tgtEl>
                                        <p:attrNameLst>
                                          <p:attrName>ppt_w</p:attrName>
                                        </p:attrNameLst>
                                      </p:cBhvr>
                                      <p:tavLst>
                                        <p:tav tm="0" fmla="#ppt_w*sin(2.5*pi*$)">
                                          <p:val>
                                            <p:fltVal val="0"/>
                                          </p:val>
                                        </p:tav>
                                        <p:tav tm="100000">
                                          <p:val>
                                            <p:fltVal val="1"/>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algn="ctr" defTabSz="914400">
              <a:defRPr/>
            </a:pPr>
            <a:r>
              <a:rPr lang="en-US" sz="4000" b="1" dirty="0">
                <a:solidFill>
                  <a:srgbClr val="FFFF00"/>
                </a:solidFill>
              </a:rPr>
              <a:t>How Can We Do Better?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6023356"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Train the next generation in the home! (Proverbs 1:8; 6:20) </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lvl="0" indent="0" algn="ctr" fontAlgn="auto">
              <a:lnSpc>
                <a:spcPct val="120000"/>
              </a:lnSpc>
              <a:spcBef>
                <a:spcPct val="0"/>
              </a:spcBef>
              <a:spcAft>
                <a:spcPts val="600"/>
              </a:spcAft>
              <a:buClr>
                <a:srgbClr val="0000FF"/>
              </a:buClr>
              <a:buSzPct val="160000"/>
              <a:buNone/>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“All Scripture is inspired by God and profitable for teaching, for reproof, for correction, for training in righteousness; so that the man of God may be adequate, equipped for every good work” (II Timothy 3:16-17)</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756" y="4155670"/>
            <a:ext cx="3327116" cy="2280460"/>
          </a:xfrm>
          <a:prstGeom prst="rect">
            <a:avLst/>
          </a:prstGeom>
        </p:spPr>
      </p:pic>
    </p:spTree>
    <p:extLst>
      <p:ext uri="{BB962C8B-B14F-4D97-AF65-F5344CB8AC3E}">
        <p14:creationId xmlns:p14="http://schemas.microsoft.com/office/powerpoint/2010/main" val="2491386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 calcmode="lin" valueType="num">
                                      <p:cBhvr additive="base">
                                        <p:cTn id="12"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algn="ctr" defTabSz="914400">
              <a:defRPr/>
            </a:pPr>
            <a:r>
              <a:rPr lang="en-US" sz="4000" b="1" dirty="0">
                <a:solidFill>
                  <a:srgbClr val="FFFF00"/>
                </a:solidFill>
              </a:rPr>
              <a:t>How Can We Do Better?</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6023356"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Train the next generation in the church </a:t>
            </a: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endPar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lvl="0" indent="0" algn="ctr" fontAlgn="auto">
              <a:lnSpc>
                <a:spcPct val="120000"/>
              </a:lnSpc>
              <a:spcBef>
                <a:spcPct val="0"/>
              </a:spcBef>
              <a:spcAft>
                <a:spcPts val="600"/>
              </a:spcAft>
              <a:buClr>
                <a:srgbClr val="0000FF"/>
              </a:buClr>
              <a:buSzPct val="160000"/>
              <a:buNone/>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“You therefore, my son, be strong in the grace that is in Christ Jesus. The things which you have heard from me in the presence of many witnesses, entrust these to faithful men who will be able to teach others also” </a:t>
            </a: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Timothy 2:1-2)</a:t>
            </a:r>
          </a:p>
        </p:txBody>
      </p:sp>
      <p:pic>
        <p:nvPicPr>
          <p:cNvPr id="4" name="Picture 3">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8829" y="4155670"/>
            <a:ext cx="3228969" cy="2280460"/>
          </a:xfrm>
          <a:prstGeom prst="rect">
            <a:avLst/>
          </a:prstGeom>
        </p:spPr>
      </p:pic>
    </p:spTree>
    <p:extLst>
      <p:ext uri="{BB962C8B-B14F-4D97-AF65-F5344CB8AC3E}">
        <p14:creationId xmlns:p14="http://schemas.microsoft.com/office/powerpoint/2010/main" val="2000681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 calcmode="lin" valueType="num">
                                      <p:cBhvr additive="base">
                                        <p:cTn id="12"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2830-3AD8-3ACC-1255-B63B78B71147}"/>
              </a:ext>
            </a:extLst>
          </p:cNvPr>
          <p:cNvSpPr>
            <a:spLocks noGrp="1"/>
          </p:cNvSpPr>
          <p:nvPr>
            <p:ph type="title"/>
          </p:nvPr>
        </p:nvSpPr>
        <p:spPr>
          <a:xfrm>
            <a:off x="0" y="36455"/>
            <a:ext cx="9144000" cy="877945"/>
          </a:xfrm>
        </p:spPr>
        <p:txBody>
          <a:bodyPr>
            <a:normAutofit/>
          </a:bodyPr>
          <a:lstStyle/>
          <a:p>
            <a:r>
              <a:rPr lang="en-US" sz="4000" dirty="0"/>
              <a:t>How Can We Do Better?</a:t>
            </a:r>
          </a:p>
        </p:txBody>
      </p:sp>
      <p:sp>
        <p:nvSpPr>
          <p:cNvPr id="4" name="Footer Placeholder 3">
            <a:extLst>
              <a:ext uri="{FF2B5EF4-FFF2-40B4-BE49-F238E27FC236}">
                <a16:creationId xmlns:a16="http://schemas.microsoft.com/office/drawing/2014/main" id="{88DC43E9-A51E-14D6-A965-2FB5C010120B}"/>
              </a:ext>
            </a:extLst>
          </p:cNvPr>
          <p:cNvSpPr>
            <a:spLocks noGrp="1"/>
          </p:cNvSpPr>
          <p:nvPr>
            <p:ph type="ftr" sz="quarter" idx="11"/>
          </p:nvPr>
        </p:nvSpPr>
        <p:spPr>
          <a:xfrm>
            <a:off x="-8263" y="6553199"/>
            <a:ext cx="5004649" cy="283036"/>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anose="020B0604030504040204" pitchFamily="34" charset="0"/>
                <a:ea typeface="+mn-ea"/>
                <a:cs typeface="Times New Roman" panose="02020603050405020304" pitchFamily="18" charset="0"/>
              </a:rPr>
              <a:t>Three Chairs</a:t>
            </a:r>
          </a:p>
        </p:txBody>
      </p:sp>
      <p:pic>
        <p:nvPicPr>
          <p:cNvPr id="7" name="Picture 6">
            <a:extLst>
              <a:ext uri="{FF2B5EF4-FFF2-40B4-BE49-F238E27FC236}">
                <a16:creationId xmlns:a16="http://schemas.microsoft.com/office/drawing/2014/main" id="{080FD4B5-D3B1-38A4-4EF6-1BFA1DA510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838200"/>
            <a:ext cx="7239000" cy="3810910"/>
          </a:xfrm>
          <a:prstGeom prst="rect">
            <a:avLst/>
          </a:prstGeom>
        </p:spPr>
      </p:pic>
      <p:sp>
        <p:nvSpPr>
          <p:cNvPr id="6" name="Content Placeholder 5">
            <a:extLst>
              <a:ext uri="{FF2B5EF4-FFF2-40B4-BE49-F238E27FC236}">
                <a16:creationId xmlns:a16="http://schemas.microsoft.com/office/drawing/2014/main" id="{50D9BD65-5DC0-FC29-FC4D-9EFED9CBB3DD}"/>
              </a:ext>
            </a:extLst>
          </p:cNvPr>
          <p:cNvSpPr>
            <a:spLocks noGrp="1"/>
          </p:cNvSpPr>
          <p:nvPr>
            <p:ph idx="1"/>
          </p:nvPr>
        </p:nvSpPr>
        <p:spPr>
          <a:xfrm>
            <a:off x="952500" y="4750454"/>
            <a:ext cx="7239001" cy="1802745"/>
          </a:xfrm>
        </p:spPr>
        <p:style>
          <a:lnRef idx="0">
            <a:schemeClr val="dk1"/>
          </a:lnRef>
          <a:fillRef idx="3">
            <a:schemeClr val="dk1"/>
          </a:fillRef>
          <a:effectRef idx="3">
            <a:schemeClr val="dk1"/>
          </a:effectRef>
          <a:fontRef idx="minor">
            <a:schemeClr val="lt1"/>
          </a:fontRef>
        </p:style>
        <p:txBody>
          <a:bodyPr>
            <a:noAutofit/>
          </a:bodyPr>
          <a:lstStyle/>
          <a:p>
            <a:pPr marL="0" indent="0" algn="ctr">
              <a:buNone/>
            </a:pPr>
            <a:r>
              <a:rPr lang="en-US" sz="3200" b="1" dirty="0">
                <a:solidFill>
                  <a:schemeClr val="tx1"/>
                </a:solidFill>
              </a:rPr>
              <a:t>Direct your efforts to teaching the word of God to your families in word and by example!</a:t>
            </a:r>
          </a:p>
        </p:txBody>
      </p:sp>
    </p:spTree>
    <p:extLst>
      <p:ext uri="{BB962C8B-B14F-4D97-AF65-F5344CB8AC3E}">
        <p14:creationId xmlns:p14="http://schemas.microsoft.com/office/powerpoint/2010/main" val="20119334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p:cTn id="13" dur="1000" fill="hold"/>
                                        <p:tgtEl>
                                          <p:spTgt spid="6">
                                            <p:bg/>
                                          </p:spTgt>
                                        </p:tgtEl>
                                        <p:attrNameLst>
                                          <p:attrName>ppt_w</p:attrName>
                                        </p:attrNameLst>
                                      </p:cBhvr>
                                      <p:tavLst>
                                        <p:tav tm="0">
                                          <p:val>
                                            <p:fltVal val="0"/>
                                          </p:val>
                                        </p:tav>
                                        <p:tav tm="100000">
                                          <p:val>
                                            <p:strVal val="#ppt_w"/>
                                          </p:val>
                                        </p:tav>
                                      </p:tavLst>
                                    </p:anim>
                                    <p:anim calcmode="lin" valueType="num">
                                      <p:cBhvr>
                                        <p:cTn id="14" dur="1000" fill="hold"/>
                                        <p:tgtEl>
                                          <p:spTgt spid="6">
                                            <p:bg/>
                                          </p:spTgt>
                                        </p:tgtEl>
                                        <p:attrNameLst>
                                          <p:attrName>ppt_h</p:attrName>
                                        </p:attrNameLst>
                                      </p:cBhvr>
                                      <p:tavLst>
                                        <p:tav tm="0">
                                          <p:val>
                                            <p:fltVal val="0"/>
                                          </p:val>
                                        </p:tav>
                                        <p:tav tm="100000">
                                          <p:val>
                                            <p:strVal val="#ppt_h"/>
                                          </p:val>
                                        </p:tav>
                                      </p:tavLst>
                                    </p:anim>
                                    <p:anim calcmode="lin" valueType="num">
                                      <p:cBhvr>
                                        <p:cTn id="15" dur="1000" fill="hold"/>
                                        <p:tgtEl>
                                          <p:spTgt spid="6">
                                            <p:bg/>
                                          </p:spTgt>
                                        </p:tgtEl>
                                        <p:attrNameLst>
                                          <p:attrName>style.rotation</p:attrName>
                                        </p:attrNameLst>
                                      </p:cBhvr>
                                      <p:tavLst>
                                        <p:tav tm="0">
                                          <p:val>
                                            <p:fltVal val="90"/>
                                          </p:val>
                                        </p:tav>
                                        <p:tav tm="100000">
                                          <p:val>
                                            <p:fltVal val="0"/>
                                          </p:val>
                                        </p:tav>
                                      </p:tavLst>
                                    </p:anim>
                                    <p:animEffect transition="in" filter="fade">
                                      <p:cBhvr>
                                        <p:cTn id="16" dur="1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Conclusion</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Jacob</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Favored by God (Romans 9:13) and had a faithful relationship with Him (Genesis 28:10-22) and is in the Hall of Faith in Hebrews 11:21.</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Name changed to Israel (Genesis 32:22-32: he fought with God &amp; men and won) </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Jacob’s teaching stuck with Joseph, his son (Genesis 50:15-21)</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1" indent="0" algn="ctr" defTabSz="914400" rtl="0" eaLnBrk="1" fontAlgn="auto" latinLnBrk="0" hangingPunct="1">
              <a:lnSpc>
                <a:spcPct val="120000"/>
              </a:lnSpc>
              <a:spcBef>
                <a:spcPct val="0"/>
              </a:spcBef>
              <a:spcAft>
                <a:spcPts val="600"/>
              </a:spcAft>
              <a:buClr>
                <a:srgbClr val="006600"/>
              </a:buClr>
              <a:buSzPct val="160000"/>
              <a:buFontTx/>
              <a:buNone/>
              <a:tabLst/>
              <a:defRPr/>
            </a:pPr>
            <a:r>
              <a:rPr kumimoji="0" lang="en-US" altLang="en-US" sz="3200" b="1" i="1" u="none" strike="noStrike" kern="1200" cap="all" spc="0" normalizeH="0" baseline="0" noProof="0" dirty="0">
                <a:ln>
                  <a:noFill/>
                </a:ln>
                <a:solidFill>
                  <a:srgbClr val="006600"/>
                </a:solidFill>
                <a:effectLst/>
                <a:uLnTx/>
                <a:uFillTx/>
                <a:latin typeface="Tahoma" panose="020B0604030504040204" pitchFamily="34" charset="0"/>
                <a:ea typeface="Tahoma" panose="020B0604030504040204" pitchFamily="34" charset="0"/>
                <a:cs typeface="Tahoma" panose="020B0604030504040204" pitchFamily="34" charset="0"/>
              </a:rPr>
              <a:t>Spiritual!</a:t>
            </a:r>
            <a:endParaRPr kumimoji="0" lang="en-US" altLang="en-US" sz="32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27410"/>
            <a:ext cx="2184399" cy="4127874"/>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Abraham, Isaac, Jacob </a:t>
            </a:r>
          </a:p>
        </p:txBody>
      </p:sp>
    </p:spTree>
    <p:extLst>
      <p:ext uri="{BB962C8B-B14F-4D97-AF65-F5344CB8AC3E}">
        <p14:creationId xmlns:p14="http://schemas.microsoft.com/office/powerpoint/2010/main" val="3798347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 calcmode="lin" valueType="num">
                                      <p:cBhvr>
                                        <p:cTn id="28"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2830-3AD8-3ACC-1255-B63B78B71147}"/>
              </a:ext>
            </a:extLst>
          </p:cNvPr>
          <p:cNvSpPr>
            <a:spLocks noGrp="1"/>
          </p:cNvSpPr>
          <p:nvPr>
            <p:ph type="title"/>
          </p:nvPr>
        </p:nvSpPr>
        <p:spPr>
          <a:xfrm>
            <a:off x="-8263" y="36455"/>
            <a:ext cx="9144000" cy="877945"/>
          </a:xfrm>
        </p:spPr>
        <p:txBody>
          <a:bodyPr>
            <a:normAutofit fontScale="90000"/>
          </a:bodyPr>
          <a:lstStyle/>
          <a:p>
            <a:r>
              <a:rPr lang="en-US" sz="4000" dirty="0"/>
              <a:t>Conclusion: Lois, Eunice, Timothy</a:t>
            </a:r>
          </a:p>
        </p:txBody>
      </p:sp>
      <p:sp>
        <p:nvSpPr>
          <p:cNvPr id="3" name="Content Placeholder 2">
            <a:extLst>
              <a:ext uri="{FF2B5EF4-FFF2-40B4-BE49-F238E27FC236}">
                <a16:creationId xmlns:a16="http://schemas.microsoft.com/office/drawing/2014/main" id="{82871C37-B441-D318-BA4E-39607DEF7E28}"/>
              </a:ext>
            </a:extLst>
          </p:cNvPr>
          <p:cNvSpPr>
            <a:spLocks noGrp="1"/>
          </p:cNvSpPr>
          <p:nvPr>
            <p:ph idx="1"/>
          </p:nvPr>
        </p:nvSpPr>
        <p:spPr>
          <a:xfrm>
            <a:off x="952502" y="4834751"/>
            <a:ext cx="2324100" cy="1745800"/>
          </a:xfrm>
          <a:solidFill>
            <a:schemeClr val="tx1"/>
          </a:solid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dirty="0">
                <a:solidFill>
                  <a:schemeClr val="bg1"/>
                </a:solidFill>
              </a:rPr>
              <a:t>Lois had a “sincere faith” </a:t>
            </a:r>
          </a:p>
          <a:p>
            <a:pPr marL="0" indent="0" algn="ctr">
              <a:buNone/>
            </a:pPr>
            <a:r>
              <a:rPr lang="en-US" dirty="0">
                <a:solidFill>
                  <a:schemeClr val="bg1"/>
                </a:solidFill>
              </a:rPr>
              <a:t>(II Timothy 1:5)</a:t>
            </a:r>
          </a:p>
        </p:txBody>
      </p:sp>
      <p:sp>
        <p:nvSpPr>
          <p:cNvPr id="4" name="Footer Placeholder 3">
            <a:extLst>
              <a:ext uri="{FF2B5EF4-FFF2-40B4-BE49-F238E27FC236}">
                <a16:creationId xmlns:a16="http://schemas.microsoft.com/office/drawing/2014/main" id="{88DC43E9-A51E-14D6-A965-2FB5C010120B}"/>
              </a:ext>
            </a:extLst>
          </p:cNvPr>
          <p:cNvSpPr>
            <a:spLocks noGrp="1"/>
          </p:cNvSpPr>
          <p:nvPr>
            <p:ph type="ftr" sz="quarter" idx="11"/>
          </p:nvPr>
        </p:nvSpPr>
        <p:spPr>
          <a:xfrm>
            <a:off x="-8263" y="6629400"/>
            <a:ext cx="5004649" cy="20683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anose="020B0604030504040204" pitchFamily="34" charset="0"/>
                <a:ea typeface="+mn-ea"/>
                <a:cs typeface="Times New Roman" panose="02020603050405020304" pitchFamily="18" charset="0"/>
              </a:rPr>
              <a:t>Three Chairs</a:t>
            </a:r>
          </a:p>
        </p:txBody>
      </p:sp>
      <p:pic>
        <p:nvPicPr>
          <p:cNvPr id="7" name="Picture 6">
            <a:extLst>
              <a:ext uri="{FF2B5EF4-FFF2-40B4-BE49-F238E27FC236}">
                <a16:creationId xmlns:a16="http://schemas.microsoft.com/office/drawing/2014/main" id="{080FD4B5-D3B1-38A4-4EF6-1BFA1DA510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2496" y="1033940"/>
            <a:ext cx="2016668" cy="3810910"/>
          </a:xfrm>
          <a:prstGeom prst="rect">
            <a:avLst/>
          </a:prstGeom>
        </p:spPr>
      </p:pic>
      <p:sp>
        <p:nvSpPr>
          <p:cNvPr id="8" name="Content Placeholder 2">
            <a:extLst>
              <a:ext uri="{FF2B5EF4-FFF2-40B4-BE49-F238E27FC236}">
                <a16:creationId xmlns:a16="http://schemas.microsoft.com/office/drawing/2014/main" id="{E5BEB9D3-EFFA-7836-CD18-D50B02FD270F}"/>
              </a:ext>
            </a:extLst>
          </p:cNvPr>
          <p:cNvSpPr txBox="1">
            <a:spLocks/>
          </p:cNvSpPr>
          <p:nvPr/>
        </p:nvSpPr>
        <p:spPr>
          <a:xfrm>
            <a:off x="3276602" y="4834751"/>
            <a:ext cx="2514600" cy="1745800"/>
          </a:xfrm>
          <a:prstGeom prst="rect">
            <a:avLst/>
          </a:prstGeom>
          <a:solidFill>
            <a:schemeClr val="tx1"/>
          </a:solidFill>
          <a:ln w="190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9pPr>
          </a:lstStyle>
          <a:p>
            <a:pPr marL="0" lvl="0" indent="0" algn="ctr" fontAlgn="auto">
              <a:spcAft>
                <a:spcPts val="0"/>
              </a:spcAft>
              <a:buNone/>
            </a:pPr>
            <a:r>
              <a:rPr lang="en-US" b="0" dirty="0">
                <a:solidFill>
                  <a:prstClr val="black"/>
                </a:solidFill>
              </a:rPr>
              <a:t>So did her daughter Eunice (II Timothy 1:5) and they trained Timothy from a child in God’s word (II Timothy 3:15)</a:t>
            </a:r>
            <a:endPar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a:ea typeface="+mn-ea"/>
              <a:cs typeface="+mn-cs"/>
            </a:endParaRPr>
          </a:p>
        </p:txBody>
      </p:sp>
      <p:sp>
        <p:nvSpPr>
          <p:cNvPr id="9" name="Content Placeholder 2">
            <a:extLst>
              <a:ext uri="{FF2B5EF4-FFF2-40B4-BE49-F238E27FC236}">
                <a16:creationId xmlns:a16="http://schemas.microsoft.com/office/drawing/2014/main" id="{559B9E45-5106-1D65-4E24-29486FFBCFAF}"/>
              </a:ext>
            </a:extLst>
          </p:cNvPr>
          <p:cNvSpPr txBox="1">
            <a:spLocks/>
          </p:cNvSpPr>
          <p:nvPr/>
        </p:nvSpPr>
        <p:spPr>
          <a:xfrm>
            <a:off x="5791202" y="4834751"/>
            <a:ext cx="2400302" cy="1745800"/>
          </a:xfrm>
          <a:prstGeom prst="rect">
            <a:avLst/>
          </a:prstGeom>
          <a:solidFill>
            <a:schemeClr val="tx1"/>
          </a:solidFill>
          <a:ln w="190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9pPr>
          </a:lstStyle>
          <a:p>
            <a:pPr marL="0" lvl="0" indent="0" algn="ctr" fontAlgn="auto">
              <a:spcAft>
                <a:spcPts val="0"/>
              </a:spcAft>
              <a:buNone/>
            </a:pPr>
            <a:r>
              <a:rPr lang="en-US" b="0" dirty="0">
                <a:solidFill>
                  <a:prstClr val="black"/>
                </a:solidFill>
              </a:rPr>
              <a:t>Timothy was converted to Christianity by Paul and was a faithful preacher of the gospel (II Timothy 4:1-2)</a:t>
            </a:r>
            <a:endParaRPr kumimoji="0" lang="en-US" sz="2000" b="0" i="0" u="none" strike="noStrike" kern="1200" cap="none" spc="0" normalizeH="0" baseline="0" noProof="0" dirty="0">
              <a:ln>
                <a:noFill/>
              </a:ln>
              <a:solidFill>
                <a:prstClr val="black"/>
              </a:solidFill>
              <a:effectLst>
                <a:outerShdw blurRad="50800" dist="38100" dir="2700000" algn="tl" rotWithShape="0">
                  <a:srgbClr val="000000">
                    <a:alpha val="48000"/>
                  </a:srgbClr>
                </a:outerShdw>
              </a:effectLst>
              <a:uLnTx/>
              <a:uFillTx/>
              <a:latin typeface="Tahoma"/>
              <a:ea typeface="+mn-ea"/>
              <a:cs typeface="+mn-cs"/>
            </a:endParaRPr>
          </a:p>
        </p:txBody>
      </p:sp>
      <p:pic>
        <p:nvPicPr>
          <p:cNvPr id="10" name="Picture 9">
            <a:extLst>
              <a:ext uri="{FF2B5EF4-FFF2-40B4-BE49-F238E27FC236}">
                <a16:creationId xmlns:a16="http://schemas.microsoft.com/office/drawing/2014/main" id="{A2FE6DBB-DD3C-D084-5202-866E7F7BA9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3666" y="1033940"/>
            <a:ext cx="2016668" cy="3810910"/>
          </a:xfrm>
          <a:prstGeom prst="rect">
            <a:avLst/>
          </a:prstGeom>
        </p:spPr>
      </p:pic>
      <p:pic>
        <p:nvPicPr>
          <p:cNvPr id="11" name="Picture 10">
            <a:extLst>
              <a:ext uri="{FF2B5EF4-FFF2-40B4-BE49-F238E27FC236}">
                <a16:creationId xmlns:a16="http://schemas.microsoft.com/office/drawing/2014/main" id="{C6371474-49A3-B35E-F695-9102634D9F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74836" y="1033940"/>
            <a:ext cx="2016668" cy="3810910"/>
          </a:xfrm>
          <a:prstGeom prst="rect">
            <a:avLst/>
          </a:prstGeom>
        </p:spPr>
      </p:pic>
    </p:spTree>
    <p:extLst>
      <p:ext uri="{BB962C8B-B14F-4D97-AF65-F5344CB8AC3E}">
        <p14:creationId xmlns:p14="http://schemas.microsoft.com/office/powerpoint/2010/main" val="39792509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arn(inVertical)">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0" y="-19814"/>
            <a:ext cx="8763001" cy="479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sng" strike="noStrike" kern="1200" cap="all" spc="0" normalizeH="0" baseline="0" noProof="0" dirty="0">
                <a:ln>
                  <a:noFill/>
                </a:ln>
                <a:solidFill>
                  <a:prstClr val="black"/>
                </a:solidFill>
                <a:effectLst/>
                <a:uLnTx/>
                <a:uFillTx/>
                <a:latin typeface="Arial"/>
                <a:ea typeface="+mj-ea"/>
                <a:cs typeface="Times New Roman" pitchFamily="18" charset="0"/>
              </a:rPr>
              <a:t>Conclusion</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Chairs</a:t>
            </a:r>
          </a:p>
        </p:txBody>
      </p:sp>
      <p:sp>
        <p:nvSpPr>
          <p:cNvPr id="3" name="Title 2">
            <a:extLst>
              <a:ext uri="{FF2B5EF4-FFF2-40B4-BE49-F238E27FC236}">
                <a16:creationId xmlns:a16="http://schemas.microsoft.com/office/drawing/2014/main" id="{E198D56A-AA21-1D15-4FF2-56E6C23F7345}"/>
              </a:ext>
            </a:extLst>
          </p:cNvPr>
          <p:cNvSpPr>
            <a:spLocks noGrp="1"/>
          </p:cNvSpPr>
          <p:nvPr>
            <p:ph type="title"/>
          </p:nvPr>
        </p:nvSpPr>
        <p:spPr>
          <a:xfrm rot="21393074">
            <a:off x="81156" y="704711"/>
            <a:ext cx="5837885" cy="4728520"/>
          </a:xfrm>
        </p:spPr>
        <p:txBody>
          <a:bodyPr/>
          <a:lstStyle/>
          <a:p>
            <a:pPr algn="ctr"/>
            <a:r>
              <a:rPr lang="en-US" sz="7200" b="1" dirty="0">
                <a:solidFill>
                  <a:prstClr val="white"/>
                </a:solidFill>
              </a:rPr>
              <a:t>The Third Chair can be faithful!</a:t>
            </a:r>
            <a:endParaRPr lang="en-US" sz="13800" i="1" dirty="0"/>
          </a:p>
        </p:txBody>
      </p:sp>
      <p:sp>
        <p:nvSpPr>
          <p:cNvPr id="6" name="Text Box 5">
            <a:extLst>
              <a:ext uri="{FF2B5EF4-FFF2-40B4-BE49-F238E27FC236}">
                <a16:creationId xmlns:a16="http://schemas.microsoft.com/office/drawing/2014/main" id="{7FFC550E-805D-E925-B552-23DA75511393}"/>
              </a:ext>
            </a:extLst>
          </p:cNvPr>
          <p:cNvSpPr txBox="1">
            <a:spLocks noChangeArrowheads="1"/>
          </p:cNvSpPr>
          <p:nvPr/>
        </p:nvSpPr>
        <p:spPr bwMode="auto">
          <a:xfrm rot="21398643">
            <a:off x="5880972" y="1707819"/>
            <a:ext cx="288171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4800" dirty="0">
                <a:solidFill>
                  <a:srgbClr val="0000FF"/>
                </a:solidFill>
                <a:latin typeface="Tahoma" pitchFamily="34" charset="0"/>
              </a:rPr>
              <a:t>How do we stop the drift?</a:t>
            </a:r>
            <a:endParaRPr kumimoji="0" lang="en-US" sz="4800" b="1" i="0" u="none" strike="noStrike" kern="1200" cap="none" spc="0" normalizeH="0" baseline="0" noProof="0" dirty="0">
              <a:ln>
                <a:noFill/>
              </a:ln>
              <a:solidFill>
                <a:srgbClr val="0000FF"/>
              </a:solidFill>
              <a:effectLst/>
              <a:uLnTx/>
              <a:uFillTx/>
              <a:latin typeface="Tahoma" pitchFamily="34" charset="0"/>
            </a:endParaRPr>
          </a:p>
        </p:txBody>
      </p:sp>
    </p:spTree>
    <p:extLst>
      <p:ext uri="{BB962C8B-B14F-4D97-AF65-F5344CB8AC3E}">
        <p14:creationId xmlns:p14="http://schemas.microsoft.com/office/powerpoint/2010/main" val="37637596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Conclusion</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If you are a Third Chair person who has drifted away from God, you need to get right with God!</a:t>
            </a:r>
          </a:p>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You are lost without Him!</a:t>
            </a:r>
            <a:endParaRPr kumimoji="0" lang="en-US" altLang="en-US" sz="2800" b="1" i="0"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Thessalonians 1:6-9: </a:t>
            </a: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Those who do not know God and those who have not obeyed the gospel will be punished for eternity!</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390" y="2466393"/>
            <a:ext cx="2174658" cy="4049907"/>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600" b="1" i="0" u="none" strike="noStrike" kern="1200" cap="none" spc="0" normalizeH="0" baseline="0" noProof="0" dirty="0">
                <a:ln>
                  <a:noFill/>
                </a:ln>
                <a:solidFill>
                  <a:srgbClr val="FFFF00"/>
                </a:solidFill>
                <a:effectLst/>
                <a:uLnTx/>
                <a:uFillTx/>
                <a:latin typeface="Arial"/>
                <a:ea typeface="+mj-ea"/>
                <a:cs typeface="+mj-cs"/>
              </a:rPr>
              <a:t>Third Chair Person</a:t>
            </a:r>
          </a:p>
        </p:txBody>
      </p:sp>
    </p:spTree>
    <p:extLst>
      <p:ext uri="{BB962C8B-B14F-4D97-AF65-F5344CB8AC3E}">
        <p14:creationId xmlns:p14="http://schemas.microsoft.com/office/powerpoint/2010/main" val="1571808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Conclusion</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If you are a Second Chair person, look at what God told the Laodiceans in Revelation 3:14-19…</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Vs. 18 - Turn to God</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Vs. 19 - Be zealous</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Vs. 19 – Repent</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Vs. 20 - Rededicate your life to serve God. </a:t>
            </a:r>
            <a:r>
              <a:rPr lang="en-US" altLang="en-US" sz="24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Get to work!</a:t>
            </a:r>
            <a:endParaRPr kumimoji="0" lang="en-US" altLang="en-US" sz="24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66393"/>
            <a:ext cx="2184399" cy="4049907"/>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0" y="793569"/>
            <a:ext cx="3490080" cy="92539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600" b="1" i="0" u="none" strike="noStrike" kern="1200" cap="none" spc="0" normalizeH="0" baseline="0" noProof="0" dirty="0">
                <a:ln>
                  <a:noFill/>
                </a:ln>
                <a:solidFill>
                  <a:srgbClr val="FFFF00"/>
                </a:solidFill>
                <a:effectLst/>
                <a:uLnTx/>
                <a:uFillTx/>
                <a:latin typeface="Arial"/>
                <a:ea typeface="+mj-ea"/>
                <a:cs typeface="+mj-cs"/>
              </a:rPr>
              <a:t>Second Chair Person</a:t>
            </a:r>
          </a:p>
        </p:txBody>
      </p:sp>
    </p:spTree>
    <p:extLst>
      <p:ext uri="{BB962C8B-B14F-4D97-AF65-F5344CB8AC3E}">
        <p14:creationId xmlns:p14="http://schemas.microsoft.com/office/powerpoint/2010/main" val="36809012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Conclusion</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lvl="0" indent="-454025" fontAlgn="auto">
              <a:lnSpc>
                <a:spcPct val="120000"/>
              </a:lnSpc>
              <a:spcBef>
                <a:spcPct val="0"/>
              </a:spcBef>
              <a:spcAft>
                <a:spcPts val="600"/>
              </a:spcAft>
              <a:buClr>
                <a:srgbClr val="0000FF"/>
              </a:buClr>
              <a:buSzPct val="160000"/>
              <a:buFont typeface="Wingdings" panose="05000000000000000000" pitchFamily="2" charset="2"/>
              <a:buChar char="v"/>
              <a:defRPr/>
            </a:pPr>
            <a:r>
              <a:rPr lang="en-US" altLang="en-US" sz="2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If you are a First Chair person: </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Hang onto your faith. </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Now is not the time to give up (Hebrews 10:35-36; Revelation 2:25)</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Teach your children. </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If possible, teach them more than you currently know!   (II Timothy 2:2, 24-26)</a:t>
            </a:r>
            <a:endParaRPr kumimoji="0" lang="en-US" altLang="en-US" sz="24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1149" y="2466393"/>
            <a:ext cx="2143141" cy="4049907"/>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0" y="793569"/>
            <a:ext cx="3490080" cy="92539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600" b="1" i="0" u="none" strike="noStrike" kern="1200" cap="none" spc="0" normalizeH="0" baseline="0" noProof="0" dirty="0">
                <a:ln>
                  <a:noFill/>
                </a:ln>
                <a:solidFill>
                  <a:srgbClr val="FFFF00"/>
                </a:solidFill>
                <a:effectLst/>
                <a:uLnTx/>
                <a:uFillTx/>
                <a:latin typeface="Arial"/>
                <a:ea typeface="+mj-ea"/>
                <a:cs typeface="+mj-cs"/>
              </a:rPr>
              <a:t>First Chair Person</a:t>
            </a:r>
          </a:p>
        </p:txBody>
      </p:sp>
    </p:spTree>
    <p:extLst>
      <p:ext uri="{BB962C8B-B14F-4D97-AF65-F5344CB8AC3E}">
        <p14:creationId xmlns:p14="http://schemas.microsoft.com/office/powerpoint/2010/main" val="993267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2830-3AD8-3ACC-1255-B63B78B71147}"/>
              </a:ext>
            </a:extLst>
          </p:cNvPr>
          <p:cNvSpPr>
            <a:spLocks noGrp="1"/>
          </p:cNvSpPr>
          <p:nvPr>
            <p:ph type="title"/>
          </p:nvPr>
        </p:nvSpPr>
        <p:spPr>
          <a:xfrm>
            <a:off x="-8263" y="-11499"/>
            <a:ext cx="9144000" cy="812009"/>
          </a:xfrm>
        </p:spPr>
        <p:txBody>
          <a:bodyPr>
            <a:normAutofit/>
          </a:bodyPr>
          <a:lstStyle/>
          <a:p>
            <a:r>
              <a:rPr lang="en-US" sz="4000" dirty="0"/>
              <a:t>Conclusion</a:t>
            </a:r>
          </a:p>
        </p:txBody>
      </p:sp>
      <p:sp>
        <p:nvSpPr>
          <p:cNvPr id="4" name="Footer Placeholder 3">
            <a:extLst>
              <a:ext uri="{FF2B5EF4-FFF2-40B4-BE49-F238E27FC236}">
                <a16:creationId xmlns:a16="http://schemas.microsoft.com/office/drawing/2014/main" id="{88DC43E9-A51E-14D6-A965-2FB5C010120B}"/>
              </a:ext>
            </a:extLst>
          </p:cNvPr>
          <p:cNvSpPr>
            <a:spLocks noGrp="1"/>
          </p:cNvSpPr>
          <p:nvPr>
            <p:ph type="ftr" sz="quarter" idx="11"/>
          </p:nvPr>
        </p:nvSpPr>
        <p:spPr>
          <a:xfrm>
            <a:off x="-8263" y="6629400"/>
            <a:ext cx="5004649" cy="20683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anose="020B0604030504040204" pitchFamily="34" charset="0"/>
                <a:ea typeface="+mn-ea"/>
                <a:cs typeface="Times New Roman" panose="02020603050405020304" pitchFamily="18" charset="0"/>
              </a:rPr>
              <a:t>Three Chairs</a:t>
            </a:r>
          </a:p>
        </p:txBody>
      </p:sp>
      <p:pic>
        <p:nvPicPr>
          <p:cNvPr id="7" name="Picture 6">
            <a:extLst>
              <a:ext uri="{FF2B5EF4-FFF2-40B4-BE49-F238E27FC236}">
                <a16:creationId xmlns:a16="http://schemas.microsoft.com/office/drawing/2014/main" id="{080FD4B5-D3B1-38A4-4EF6-1BFA1DA510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7086" y="800510"/>
            <a:ext cx="2016668" cy="3810910"/>
          </a:xfrm>
          <a:prstGeom prst="rect">
            <a:avLst/>
          </a:prstGeom>
        </p:spPr>
      </p:pic>
      <p:pic>
        <p:nvPicPr>
          <p:cNvPr id="10" name="Picture 9">
            <a:extLst>
              <a:ext uri="{FF2B5EF4-FFF2-40B4-BE49-F238E27FC236}">
                <a16:creationId xmlns:a16="http://schemas.microsoft.com/office/drawing/2014/main" id="{A2FE6DBB-DD3C-D084-5202-866E7F7BA9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5961" y="800510"/>
            <a:ext cx="2016668" cy="3810910"/>
          </a:xfrm>
          <a:prstGeom prst="rect">
            <a:avLst/>
          </a:prstGeom>
        </p:spPr>
      </p:pic>
      <p:pic>
        <p:nvPicPr>
          <p:cNvPr id="11" name="Picture 10">
            <a:extLst>
              <a:ext uri="{FF2B5EF4-FFF2-40B4-BE49-F238E27FC236}">
                <a16:creationId xmlns:a16="http://schemas.microsoft.com/office/drawing/2014/main" id="{C6371474-49A3-B35E-F695-9102634D9F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66017" y="800510"/>
            <a:ext cx="2016668" cy="3810910"/>
          </a:xfrm>
          <a:prstGeom prst="rect">
            <a:avLst/>
          </a:prstGeom>
        </p:spPr>
      </p:pic>
      <p:sp>
        <p:nvSpPr>
          <p:cNvPr id="12" name="Title 2">
            <a:extLst>
              <a:ext uri="{FF2B5EF4-FFF2-40B4-BE49-F238E27FC236}">
                <a16:creationId xmlns:a16="http://schemas.microsoft.com/office/drawing/2014/main" id="{AF1A7E1C-EC06-70E1-6465-4B1AD0E5ABE3}"/>
              </a:ext>
            </a:extLst>
          </p:cNvPr>
          <p:cNvSpPr txBox="1">
            <a:spLocks/>
          </p:cNvSpPr>
          <p:nvPr/>
        </p:nvSpPr>
        <p:spPr>
          <a:xfrm rot="21393074">
            <a:off x="946118" y="1815945"/>
            <a:ext cx="7257984" cy="14242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fontAlgn="auto">
              <a:spcAft>
                <a:spcPts val="0"/>
              </a:spcAft>
            </a:pPr>
            <a:r>
              <a:rPr lang="en-US" sz="4400" dirty="0">
                <a:ln>
                  <a:solidFill>
                    <a:srgbClr val="FFFF00"/>
                  </a:solidFill>
                </a:ln>
                <a:solidFill>
                  <a:schemeClr val="bg1"/>
                </a:solidFill>
              </a:rPr>
              <a:t>We can do better!</a:t>
            </a:r>
            <a:endParaRPr lang="en-US" sz="9600" i="1" dirty="0">
              <a:ln>
                <a:solidFill>
                  <a:srgbClr val="FFFF00"/>
                </a:solidFill>
              </a:ln>
              <a:solidFill>
                <a:schemeClr val="bg1"/>
              </a:solidFill>
            </a:endParaRPr>
          </a:p>
        </p:txBody>
      </p:sp>
      <p:sp>
        <p:nvSpPr>
          <p:cNvPr id="13" name="Text Box 5">
            <a:extLst>
              <a:ext uri="{FF2B5EF4-FFF2-40B4-BE49-F238E27FC236}">
                <a16:creationId xmlns:a16="http://schemas.microsoft.com/office/drawing/2014/main" id="{B81D24FF-C503-C2AC-1502-F8FA36FF21FC}"/>
              </a:ext>
            </a:extLst>
          </p:cNvPr>
          <p:cNvSpPr txBox="1">
            <a:spLocks noChangeArrowheads="1"/>
          </p:cNvSpPr>
          <p:nvPr/>
        </p:nvSpPr>
        <p:spPr bwMode="auto">
          <a:xfrm>
            <a:off x="1836" y="4319726"/>
            <a:ext cx="9152262" cy="230832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3600" dirty="0">
                <a:solidFill>
                  <a:srgbClr val="0000FF"/>
                </a:solidFill>
                <a:latin typeface="Tahoma" pitchFamily="34" charset="0"/>
              </a:rPr>
              <a:t>We can stop the drift with love, zeal, training in righteousness, a focus on spiritual priorities, and a heart that turns towards God!</a:t>
            </a:r>
            <a:endParaRPr kumimoji="0" lang="en-US" sz="3600" b="1" i="0" u="none" strike="noStrike" kern="1200" cap="none" spc="0" normalizeH="0" baseline="0" noProof="0" dirty="0">
              <a:ln>
                <a:noFill/>
              </a:ln>
              <a:solidFill>
                <a:srgbClr val="0000FF"/>
              </a:solidFill>
              <a:effectLst/>
              <a:uLnTx/>
              <a:uFillTx/>
              <a:latin typeface="Tahoma" pitchFamily="34" charset="0"/>
            </a:endParaRPr>
          </a:p>
        </p:txBody>
      </p:sp>
    </p:spTree>
    <p:extLst>
      <p:ext uri="{BB962C8B-B14F-4D97-AF65-F5344CB8AC3E}">
        <p14:creationId xmlns:p14="http://schemas.microsoft.com/office/powerpoint/2010/main" val="1021336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 calcmode="lin" valueType="num">
                                      <p:cBhvr>
                                        <p:cTn id="16" dur="1000" fill="hold"/>
                                        <p:tgtEl>
                                          <p:spTgt spid="13"/>
                                        </p:tgtEl>
                                        <p:attrNameLst>
                                          <p:attrName>style.rotation</p:attrName>
                                        </p:attrNameLst>
                                      </p:cBhvr>
                                      <p:tavLst>
                                        <p:tav tm="0">
                                          <p:val>
                                            <p:fltVal val="90"/>
                                          </p:val>
                                        </p:tav>
                                        <p:tav tm="100000">
                                          <p:val>
                                            <p:fltVal val="0"/>
                                          </p:val>
                                        </p:tav>
                                      </p:tavLst>
                                    </p:anim>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705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all" spc="0" normalizeH="0" baseline="0" noProof="0" dirty="0">
                <a:ln>
                  <a:noFill/>
                </a:ln>
                <a:solidFill>
                  <a:prstClr val="black"/>
                </a:solidFill>
                <a:effectLst/>
                <a:uLnTx/>
                <a:uFillTx/>
                <a:latin typeface="Arial"/>
                <a:ea typeface="+mj-ea"/>
                <a:cs typeface="Times New Roman" pitchFamily="18" charset="0"/>
              </a:rPr>
              <a:t>Intro</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Chairs</a:t>
            </a:r>
          </a:p>
        </p:txBody>
      </p:sp>
      <p:sp>
        <p:nvSpPr>
          <p:cNvPr id="3" name="Title 2">
            <a:extLst>
              <a:ext uri="{FF2B5EF4-FFF2-40B4-BE49-F238E27FC236}">
                <a16:creationId xmlns:a16="http://schemas.microsoft.com/office/drawing/2014/main" id="{E198D56A-AA21-1D15-4FF2-56E6C23F7345}"/>
              </a:ext>
            </a:extLst>
          </p:cNvPr>
          <p:cNvSpPr>
            <a:spLocks noGrp="1"/>
          </p:cNvSpPr>
          <p:nvPr>
            <p:ph type="title"/>
          </p:nvPr>
        </p:nvSpPr>
        <p:spPr>
          <a:xfrm rot="21393074">
            <a:off x="31082" y="706218"/>
            <a:ext cx="5837885" cy="3063695"/>
          </a:xfrm>
        </p:spPr>
        <p:txBody>
          <a:bodyPr/>
          <a:lstStyle/>
          <a:p>
            <a:pPr algn="ctr"/>
            <a:r>
              <a:rPr kumimoji="0" lang="en-US" sz="4400" b="1" i="0" u="none" strike="noStrike" kern="1200" cap="all" spc="0" normalizeH="0" baseline="0" noProof="0" dirty="0">
                <a:ln>
                  <a:noFill/>
                </a:ln>
                <a:solidFill>
                  <a:prstClr val="white"/>
                </a:solidFill>
                <a:effectLst/>
                <a:uLnTx/>
                <a:uFillTx/>
                <a:latin typeface="Arial"/>
                <a:ea typeface="+mj-ea"/>
                <a:cs typeface="+mj-cs"/>
              </a:rPr>
              <a:t>Why are young Christians leaving the church?</a:t>
            </a:r>
            <a:endParaRPr lang="en-US" dirty="0"/>
          </a:p>
        </p:txBody>
      </p:sp>
      <p:sp>
        <p:nvSpPr>
          <p:cNvPr id="13" name="Text Box 5">
            <a:extLst>
              <a:ext uri="{FF2B5EF4-FFF2-40B4-BE49-F238E27FC236}">
                <a16:creationId xmlns:a16="http://schemas.microsoft.com/office/drawing/2014/main" id="{89FD226B-BF9A-9220-2A19-7D0D4E95117F}"/>
              </a:ext>
            </a:extLst>
          </p:cNvPr>
          <p:cNvSpPr txBox="1">
            <a:spLocks noChangeArrowheads="1"/>
          </p:cNvSpPr>
          <p:nvPr/>
        </p:nvSpPr>
        <p:spPr bwMode="auto">
          <a:xfrm rot="21398643">
            <a:off x="18480" y="3521496"/>
            <a:ext cx="59386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dirty="0">
                <a:latin typeface="Tahoma" pitchFamily="34" charset="0"/>
              </a:rPr>
              <a:t>Lifeway Research conducted a study (January 2019) that showed 66% of teens left Christianity, and a great percentage of them did so at 18 when they went off to college</a:t>
            </a:r>
            <a:endParaRPr kumimoji="0" lang="en-US" sz="2400" b="1" i="0" u="none" strike="noStrike" kern="1200" cap="none" spc="0" normalizeH="0" baseline="0" noProof="0" dirty="0">
              <a:ln>
                <a:noFill/>
              </a:ln>
              <a:effectLst/>
              <a:uLnTx/>
              <a:uFillTx/>
              <a:latin typeface="Tahoma" pitchFamily="34" charset="0"/>
            </a:endParaRPr>
          </a:p>
        </p:txBody>
      </p:sp>
      <p:sp>
        <p:nvSpPr>
          <p:cNvPr id="14" name="Text Box 5">
            <a:extLst>
              <a:ext uri="{FF2B5EF4-FFF2-40B4-BE49-F238E27FC236}">
                <a16:creationId xmlns:a16="http://schemas.microsoft.com/office/drawing/2014/main" id="{3BD54BB1-7532-8050-E362-379778A040F2}"/>
              </a:ext>
            </a:extLst>
          </p:cNvPr>
          <p:cNvSpPr txBox="1">
            <a:spLocks noChangeArrowheads="1"/>
          </p:cNvSpPr>
          <p:nvPr/>
        </p:nvSpPr>
        <p:spPr bwMode="auto">
          <a:xfrm rot="21398643">
            <a:off x="5880972" y="1246154"/>
            <a:ext cx="288171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3600" dirty="0">
                <a:solidFill>
                  <a:srgbClr val="0000FF"/>
                </a:solidFill>
                <a:latin typeface="Tahoma" pitchFamily="34" charset="0"/>
              </a:rPr>
              <a:t>Nearly </a:t>
            </a:r>
          </a:p>
          <a:p>
            <a:pPr marL="0" lvl="0" indent="0" algn="ctr" eaLnBrk="1" hangingPunct="1"/>
            <a:r>
              <a:rPr lang="en-US" sz="3600" dirty="0">
                <a:solidFill>
                  <a:srgbClr val="0000FF"/>
                </a:solidFill>
                <a:latin typeface="Tahoma" pitchFamily="34" charset="0"/>
              </a:rPr>
              <a:t>7 in 10 teenagers who used to be active Christians left!</a:t>
            </a:r>
            <a:endParaRPr kumimoji="0" lang="en-US" sz="3600" b="1" i="0" u="none" strike="noStrike" kern="1200" cap="none" spc="0" normalizeH="0" baseline="0" noProof="0" dirty="0">
              <a:ln>
                <a:noFill/>
              </a:ln>
              <a:solidFill>
                <a:srgbClr val="0000FF"/>
              </a:solidFill>
              <a:effectLst/>
              <a:uLnTx/>
              <a:uFillTx/>
              <a:latin typeface="Tahoma" pitchFamily="34" charset="0"/>
            </a:endParaRPr>
          </a:p>
        </p:txBody>
      </p:sp>
    </p:spTree>
    <p:extLst>
      <p:ext uri="{BB962C8B-B14F-4D97-AF65-F5344CB8AC3E}">
        <p14:creationId xmlns:p14="http://schemas.microsoft.com/office/powerpoint/2010/main" val="1939970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54783955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847252"/>
            <a:ext cx="9143980" cy="6086947"/>
          </a:xfrm>
          <a:prstGeom prst="rect">
            <a:avLst/>
          </a:prstGeom>
        </p:spPr>
      </p:pic>
      <p:sp>
        <p:nvSpPr>
          <p:cNvPr id="164866" name="Rectangle 2"/>
          <p:cNvSpPr>
            <a:spLocks noGrp="1" noChangeArrowheads="1"/>
          </p:cNvSpPr>
          <p:nvPr>
            <p:ph type="title"/>
          </p:nvPr>
        </p:nvSpPr>
        <p:spPr>
          <a:xfrm>
            <a:off x="0" y="9053"/>
            <a:ext cx="9168284"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p>
            <a:pPr>
              <a:defRPr/>
            </a:pPr>
            <a:r>
              <a:rPr lang="en-US" sz="2800" u="sng">
                <a:ln>
                  <a:solidFill>
                    <a:sysClr val="windowText" lastClr="000000"/>
                  </a:solidFill>
                </a:ln>
                <a:latin typeface="Arial" panose="020B0604020202020204" pitchFamily="34" charset="0"/>
                <a:cs typeface="Arial" panose="020B0604020202020204" pitchFamily="34" charset="0"/>
              </a:rPr>
              <a:t>Studies show various reasons why young Christians are leaving the church</a:t>
            </a:r>
            <a:endParaRPr lang="en-US" sz="2800" u="sng" dirty="0">
              <a:ln>
                <a:solidFill>
                  <a:sysClr val="windowText" lastClr="000000"/>
                </a:solidFill>
              </a:ln>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a:xfrm>
            <a:off x="533400" y="6489847"/>
            <a:ext cx="5004649" cy="368153"/>
          </a:xfrm>
        </p:spPr>
        <p:txBody>
          <a:bodyPr vert="horz" lIns="91440" tIns="45720" rIns="91440" bIns="45720" rtlCol="0">
            <a:normAutofit/>
          </a:bodyPr>
          <a:lstStyle/>
          <a:p>
            <a:pPr marL="0" marR="0" lvl="0" indent="0" algn="l" defTabSz="914400" rtl="0" eaLnBrk="1" fontAlgn="base" latinLnBrk="0" hangingPunct="1">
              <a:lnSpc>
                <a:spcPct val="100000"/>
              </a:lnSpc>
              <a:spcBef>
                <a:spcPct val="0"/>
              </a:spcBef>
              <a:spcAft>
                <a:spcPts val="600"/>
              </a:spcAft>
              <a:buClr>
                <a:srgbClr val="6BA9DA"/>
              </a:buClr>
              <a:buSzPct val="115000"/>
              <a:buFont typeface="Wingdings" pitchFamily="2" charset="2"/>
              <a:buNone/>
              <a:tabLst/>
              <a:defRPr/>
            </a:pPr>
            <a:r>
              <a:rPr kumimoji="0" lang="en-US" sz="1000" b="0" i="0" u="none" strike="noStrike" kern="1200" cap="none" spc="0" normalizeH="0" baseline="0" noProof="0">
                <a:ln>
                  <a:noFill/>
                </a:ln>
                <a:solidFill>
                  <a:schemeClr val="bg1"/>
                </a:solidFill>
                <a:effectLst/>
                <a:uLnTx/>
                <a:uFillTx/>
                <a:latin typeface="Rockwell" panose="02060603020205020403"/>
                <a:ea typeface="+mn-ea"/>
                <a:cs typeface="Times New Roman" pitchFamily="18" charset="0"/>
              </a:rPr>
              <a:t>Three Chairs</a:t>
            </a:r>
            <a:endParaRPr kumimoji="0" lang="en-US" sz="1000" b="0" i="0" u="none" strike="noStrike" kern="1200" cap="none" spc="0" normalizeH="0" baseline="0" noProof="0" dirty="0">
              <a:ln>
                <a:noFill/>
              </a:ln>
              <a:solidFill>
                <a:schemeClr val="bg1"/>
              </a:solidFill>
              <a:effectLst/>
              <a:uLnTx/>
              <a:uFillTx/>
              <a:latin typeface="Rockwell" panose="02060603020205020403"/>
              <a:ea typeface="+mn-ea"/>
              <a:cs typeface="Times New Roman" pitchFamily="18" charset="0"/>
            </a:endParaRP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3291653307"/>
              </p:ext>
            </p:extLst>
          </p:nvPr>
        </p:nvGraphicFramePr>
        <p:xfrm>
          <a:off x="153984" y="1076911"/>
          <a:ext cx="8915400" cy="51832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71" name="Rectangle 10">
            <a:extLst>
              <a:ext uri="{FF2B5EF4-FFF2-40B4-BE49-F238E27FC236}">
                <a16:creationId xmlns:a16="http://schemas.microsoft.com/office/drawing/2014/main" id="{BDC81281-C11D-4E00-8FBA-06356AA3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rot="21420000">
            <a:off x="-114800" y="613608"/>
            <a:ext cx="6033080" cy="5638800"/>
          </a:xfrm>
          <a:custGeom>
            <a:avLst/>
            <a:gdLst/>
            <a:ahLst/>
            <a:cxnLst/>
            <a:rect l="l" t="t" r="r" b="b"/>
            <a:pathLst>
              <a:path w="8044107" h="5638800">
                <a:moveTo>
                  <a:pt x="8044107" y="0"/>
                </a:moveTo>
                <a:lnTo>
                  <a:pt x="8044107" y="5638800"/>
                </a:lnTo>
                <a:lnTo>
                  <a:pt x="0" y="5638800"/>
                </a:lnTo>
                <a:lnTo>
                  <a:pt x="295517" y="0"/>
                </a:lnTo>
                <a:close/>
              </a:path>
            </a:pathLst>
          </a:custGeom>
          <a:solidFill>
            <a:schemeClr val="accent1">
              <a:alpha val="82000"/>
            </a:schemeClr>
          </a:solidFill>
          <a:ln>
            <a:noFill/>
          </a:ln>
        </p:spPr>
        <p:style>
          <a:lnRef idx="1">
            <a:schemeClr val="accent1"/>
          </a:lnRef>
          <a:fillRef idx="3">
            <a:schemeClr val="accent1"/>
          </a:fillRef>
          <a:effectRef idx="2">
            <a:schemeClr val="accent1"/>
          </a:effectRef>
          <a:fontRef idx="minor">
            <a:schemeClr val="lt1"/>
          </a:fontRef>
        </p:style>
      </p:sp>
      <p:sp>
        <p:nvSpPr>
          <p:cNvPr id="9" name="Rectangle 2">
            <a:extLst>
              <a:ext uri="{FF2B5EF4-FFF2-40B4-BE49-F238E27FC236}">
                <a16:creationId xmlns:a16="http://schemas.microsoft.com/office/drawing/2014/main" id="{161838D0-FB59-4699-97C7-4A024032E53D}"/>
              </a:ext>
            </a:extLst>
          </p:cNvPr>
          <p:cNvSpPr txBox="1">
            <a:spLocks noChangeArrowheads="1"/>
          </p:cNvSpPr>
          <p:nvPr/>
        </p:nvSpPr>
        <p:spPr>
          <a:xfrm>
            <a:off x="2667001" y="-19814"/>
            <a:ext cx="6096000" cy="705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sng" strike="noStrike" kern="1200" cap="all" spc="0" normalizeH="0" baseline="0" noProof="0" dirty="0">
                <a:ln>
                  <a:noFill/>
                </a:ln>
                <a:solidFill>
                  <a:prstClr val="black"/>
                </a:solidFill>
                <a:effectLst/>
                <a:uLnTx/>
                <a:uFillTx/>
                <a:latin typeface="Arial"/>
                <a:ea typeface="+mj-ea"/>
                <a:cs typeface="Times New Roman" pitchFamily="18" charset="0"/>
              </a:rPr>
              <a:t>Intro</a:t>
            </a:r>
          </a:p>
        </p:txBody>
      </p:sp>
      <p:sp>
        <p:nvSpPr>
          <p:cNvPr id="10" name="Footer Placeholder 3">
            <a:extLst>
              <a:ext uri="{FF2B5EF4-FFF2-40B4-BE49-F238E27FC236}">
                <a16:creationId xmlns:a16="http://schemas.microsoft.com/office/drawing/2014/main" id="{D969E4BC-0350-4BC9-BFA2-8ADF3BE74819}"/>
              </a:ext>
            </a:extLst>
          </p:cNvPr>
          <p:cNvSpPr txBox="1">
            <a:spLocks/>
          </p:cNvSpPr>
          <p:nvPr/>
        </p:nvSpPr>
        <p:spPr>
          <a:xfrm>
            <a:off x="20" y="6373639"/>
            <a:ext cx="4571980" cy="381000"/>
          </a:xfrm>
          <a:prstGeom prst="rect">
            <a:avLst/>
          </a:prstGeom>
          <a:ln/>
        </p:spPr>
        <p:txBody>
          <a:bodyPr vert="horz" lIns="91440" tIns="45720" rIns="91440" bIns="45720" rtlCol="0" anchor="ctr">
            <a:normAutofit/>
          </a:bodyPr>
          <a:lstStyle>
            <a:defPPr>
              <a:defRPr lang="en-US"/>
            </a:defPPr>
            <a:lvl1pPr marL="0" algn="l" defTabSz="457200" rtl="0" eaLnBrk="1" latinLnBrk="0" hangingPunct="1">
              <a:defRPr sz="2800" kern="1200" cap="all"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Chairs</a:t>
            </a:r>
          </a:p>
        </p:txBody>
      </p:sp>
      <p:sp>
        <p:nvSpPr>
          <p:cNvPr id="3" name="Title 2">
            <a:extLst>
              <a:ext uri="{FF2B5EF4-FFF2-40B4-BE49-F238E27FC236}">
                <a16:creationId xmlns:a16="http://schemas.microsoft.com/office/drawing/2014/main" id="{E198D56A-AA21-1D15-4FF2-56E6C23F7345}"/>
              </a:ext>
            </a:extLst>
          </p:cNvPr>
          <p:cNvSpPr>
            <a:spLocks noGrp="1"/>
          </p:cNvSpPr>
          <p:nvPr>
            <p:ph type="title"/>
          </p:nvPr>
        </p:nvSpPr>
        <p:spPr>
          <a:xfrm rot="21393074">
            <a:off x="31082" y="706218"/>
            <a:ext cx="5837885" cy="3063695"/>
          </a:xfrm>
        </p:spPr>
        <p:txBody>
          <a:bodyPr/>
          <a:lstStyle/>
          <a:p>
            <a:pPr algn="ctr"/>
            <a:r>
              <a:rPr kumimoji="0" lang="en-US" sz="2400" b="1" i="0" u="none" strike="noStrike" kern="1200" cap="all" spc="0" normalizeH="0" baseline="0" noProof="0" dirty="0">
                <a:ln>
                  <a:noFill/>
                </a:ln>
                <a:solidFill>
                  <a:prstClr val="white"/>
                </a:solidFill>
                <a:effectLst/>
                <a:uLnTx/>
                <a:uFillTx/>
                <a:latin typeface="Arial"/>
                <a:ea typeface="+mj-ea"/>
                <a:cs typeface="+mj-cs"/>
              </a:rPr>
              <a:t>“It’s a disciple-making problem. The church is not adequately preparing the next generation to follow Christ faithfully in a rapidly changing culture.” </a:t>
            </a:r>
            <a:r>
              <a:rPr kumimoji="0" lang="en-US" sz="2400" b="1" i="1" u="none" strike="noStrike" kern="1200" cap="all" spc="0" normalizeH="0" baseline="0" noProof="0" dirty="0">
                <a:ln>
                  <a:noFill/>
                </a:ln>
                <a:solidFill>
                  <a:prstClr val="white"/>
                </a:solidFill>
                <a:effectLst/>
                <a:uLnTx/>
                <a:uFillTx/>
                <a:latin typeface="Arial"/>
                <a:ea typeface="+mj-ea"/>
                <a:cs typeface="+mj-cs"/>
              </a:rPr>
              <a:t>(02/01/2012, Christian Chronicle, David </a:t>
            </a:r>
            <a:r>
              <a:rPr kumimoji="0" lang="en-US" sz="2400" b="1" i="1" u="none" strike="noStrike" kern="1200" cap="all" spc="0" normalizeH="0" baseline="0" noProof="0" dirty="0" err="1">
                <a:ln>
                  <a:noFill/>
                </a:ln>
                <a:solidFill>
                  <a:prstClr val="white"/>
                </a:solidFill>
                <a:effectLst/>
                <a:uLnTx/>
                <a:uFillTx/>
                <a:latin typeface="Arial"/>
                <a:ea typeface="+mj-ea"/>
                <a:cs typeface="+mj-cs"/>
              </a:rPr>
              <a:t>Kinnaman</a:t>
            </a:r>
            <a:r>
              <a:rPr kumimoji="0" lang="en-US" sz="2400" b="1" i="1" u="none" strike="noStrike" kern="1200" cap="all" spc="0" normalizeH="0" baseline="0" noProof="0" dirty="0">
                <a:ln>
                  <a:noFill/>
                </a:ln>
                <a:solidFill>
                  <a:prstClr val="white"/>
                </a:solidFill>
                <a:effectLst/>
                <a:uLnTx/>
                <a:uFillTx/>
                <a:latin typeface="Arial"/>
                <a:ea typeface="+mj-ea"/>
                <a:cs typeface="+mj-cs"/>
              </a:rPr>
              <a:t>)</a:t>
            </a:r>
            <a:endParaRPr lang="en-US" i="1" dirty="0"/>
          </a:p>
        </p:txBody>
      </p:sp>
      <p:sp>
        <p:nvSpPr>
          <p:cNvPr id="13" name="Text Box 5">
            <a:extLst>
              <a:ext uri="{FF2B5EF4-FFF2-40B4-BE49-F238E27FC236}">
                <a16:creationId xmlns:a16="http://schemas.microsoft.com/office/drawing/2014/main" id="{89FD226B-BF9A-9220-2A19-7D0D4E95117F}"/>
              </a:ext>
            </a:extLst>
          </p:cNvPr>
          <p:cNvSpPr txBox="1">
            <a:spLocks noChangeArrowheads="1"/>
          </p:cNvSpPr>
          <p:nvPr/>
        </p:nvSpPr>
        <p:spPr bwMode="auto">
          <a:xfrm rot="21398643">
            <a:off x="7795" y="3766147"/>
            <a:ext cx="59386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3600" dirty="0">
                <a:solidFill>
                  <a:prstClr val="black"/>
                </a:solidFill>
                <a:latin typeface="Tahoma" pitchFamily="34" charset="0"/>
              </a:rPr>
              <a:t>It isn’t just the fault of the church but the home as well!</a:t>
            </a:r>
            <a:endParaRPr kumimoji="0" lang="en-US" sz="3600" b="1" i="0" u="none" strike="noStrike" kern="1200" cap="none" spc="0" normalizeH="0" baseline="0" noProof="0" dirty="0">
              <a:ln>
                <a:noFill/>
              </a:ln>
              <a:solidFill>
                <a:prstClr val="black"/>
              </a:solidFill>
              <a:effectLst/>
              <a:uLnTx/>
              <a:uFillTx/>
              <a:latin typeface="Tahoma" pitchFamily="34" charset="0"/>
            </a:endParaRPr>
          </a:p>
        </p:txBody>
      </p:sp>
      <p:sp>
        <p:nvSpPr>
          <p:cNvPr id="14" name="Text Box 5">
            <a:extLst>
              <a:ext uri="{FF2B5EF4-FFF2-40B4-BE49-F238E27FC236}">
                <a16:creationId xmlns:a16="http://schemas.microsoft.com/office/drawing/2014/main" id="{3BD54BB1-7532-8050-E362-379778A040F2}"/>
              </a:ext>
            </a:extLst>
          </p:cNvPr>
          <p:cNvSpPr txBox="1">
            <a:spLocks noChangeArrowheads="1"/>
          </p:cNvSpPr>
          <p:nvPr/>
        </p:nvSpPr>
        <p:spPr bwMode="auto">
          <a:xfrm rot="21398643">
            <a:off x="5880972" y="1523153"/>
            <a:ext cx="288171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0" indent="0" algn="ctr" eaLnBrk="1" hangingPunct="1"/>
            <a:r>
              <a:rPr lang="en-US" sz="3600" dirty="0">
                <a:solidFill>
                  <a:srgbClr val="0000FF"/>
                </a:solidFill>
                <a:latin typeface="Tahoma" pitchFamily="34" charset="0"/>
              </a:rPr>
              <a:t>Children need to be taught by word and example in the home!</a:t>
            </a:r>
            <a:endParaRPr kumimoji="0" lang="en-US" sz="3600" b="1" i="0" u="none" strike="noStrike" kern="1200" cap="none" spc="0" normalizeH="0" baseline="0" noProof="0" dirty="0">
              <a:ln>
                <a:noFill/>
              </a:ln>
              <a:solidFill>
                <a:srgbClr val="0000FF"/>
              </a:solidFill>
              <a:effectLst/>
              <a:uLnTx/>
              <a:uFillTx/>
              <a:latin typeface="Tahoma" pitchFamily="34" charset="0"/>
              <a:ea typeface="+mn-ea"/>
              <a:cs typeface="Times New Roman" panose="02020603050405020304" pitchFamily="18" charset="0"/>
            </a:endParaRPr>
          </a:p>
        </p:txBody>
      </p:sp>
    </p:spTree>
    <p:extLst>
      <p:ext uri="{BB962C8B-B14F-4D97-AF65-F5344CB8AC3E}">
        <p14:creationId xmlns:p14="http://schemas.microsoft.com/office/powerpoint/2010/main" val="1062524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2830-3AD8-3ACC-1255-B63B78B71147}"/>
              </a:ext>
            </a:extLst>
          </p:cNvPr>
          <p:cNvSpPr>
            <a:spLocks noGrp="1"/>
          </p:cNvSpPr>
          <p:nvPr>
            <p:ph type="title"/>
          </p:nvPr>
        </p:nvSpPr>
        <p:spPr>
          <a:xfrm>
            <a:off x="0" y="36455"/>
            <a:ext cx="9144000" cy="877945"/>
          </a:xfrm>
        </p:spPr>
        <p:txBody>
          <a:bodyPr>
            <a:normAutofit fontScale="90000"/>
          </a:bodyPr>
          <a:lstStyle/>
          <a:p>
            <a:r>
              <a:rPr lang="en-US" sz="4000" dirty="0"/>
              <a:t>Three Chairs Theory of Apostasy</a:t>
            </a:r>
          </a:p>
        </p:txBody>
      </p:sp>
      <p:sp>
        <p:nvSpPr>
          <p:cNvPr id="3" name="Content Placeholder 2">
            <a:extLst>
              <a:ext uri="{FF2B5EF4-FFF2-40B4-BE49-F238E27FC236}">
                <a16:creationId xmlns:a16="http://schemas.microsoft.com/office/drawing/2014/main" id="{82871C37-B441-D318-BA4E-39607DEF7E28}"/>
              </a:ext>
            </a:extLst>
          </p:cNvPr>
          <p:cNvSpPr>
            <a:spLocks noGrp="1"/>
          </p:cNvSpPr>
          <p:nvPr>
            <p:ph idx="1"/>
          </p:nvPr>
        </p:nvSpPr>
        <p:spPr>
          <a:xfrm>
            <a:off x="952500" y="4725310"/>
            <a:ext cx="2324100" cy="1745800"/>
          </a:xfrm>
          <a:solidFill>
            <a:schemeClr val="tx1"/>
          </a:solidFill>
          <a:ln>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ctr">
              <a:buNone/>
            </a:pPr>
            <a:r>
              <a:rPr lang="en-US" dirty="0">
                <a:solidFill>
                  <a:schemeClr val="bg1"/>
                </a:solidFill>
              </a:rPr>
              <a:t>The first generation is fired up, enthusiastic, and dedicated to God</a:t>
            </a:r>
          </a:p>
        </p:txBody>
      </p:sp>
      <p:sp>
        <p:nvSpPr>
          <p:cNvPr id="4" name="Footer Placeholder 3">
            <a:extLst>
              <a:ext uri="{FF2B5EF4-FFF2-40B4-BE49-F238E27FC236}">
                <a16:creationId xmlns:a16="http://schemas.microsoft.com/office/drawing/2014/main" id="{88DC43E9-A51E-14D6-A965-2FB5C010120B}"/>
              </a:ext>
            </a:extLst>
          </p:cNvPr>
          <p:cNvSpPr>
            <a:spLocks noGrp="1"/>
          </p:cNvSpPr>
          <p:nvPr>
            <p:ph type="ftr" sz="quarter" idx="11"/>
          </p:nvPr>
        </p:nvSpPr>
        <p:spPr>
          <a:xfrm>
            <a:off x="-8263" y="6471110"/>
            <a:ext cx="5004649" cy="365125"/>
          </a:xfrm>
        </p:spPr>
        <p:txBody>
          <a:bodyPr/>
          <a:lstStyle/>
          <a:p>
            <a:pPr>
              <a:defRPr/>
            </a:pPr>
            <a:r>
              <a:rPr lang="en-US" dirty="0"/>
              <a:t>Three Chairs</a:t>
            </a:r>
          </a:p>
        </p:txBody>
      </p:sp>
      <p:pic>
        <p:nvPicPr>
          <p:cNvPr id="7" name="Picture 6">
            <a:extLst>
              <a:ext uri="{FF2B5EF4-FFF2-40B4-BE49-F238E27FC236}">
                <a16:creationId xmlns:a16="http://schemas.microsoft.com/office/drawing/2014/main" id="{080FD4B5-D3B1-38A4-4EF6-1BFA1DA510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914400"/>
            <a:ext cx="7239000" cy="3810910"/>
          </a:xfrm>
          <a:prstGeom prst="rect">
            <a:avLst/>
          </a:prstGeom>
        </p:spPr>
      </p:pic>
      <p:sp>
        <p:nvSpPr>
          <p:cNvPr id="8" name="Content Placeholder 2">
            <a:extLst>
              <a:ext uri="{FF2B5EF4-FFF2-40B4-BE49-F238E27FC236}">
                <a16:creationId xmlns:a16="http://schemas.microsoft.com/office/drawing/2014/main" id="{E5BEB9D3-EFFA-7836-CD18-D50B02FD270F}"/>
              </a:ext>
            </a:extLst>
          </p:cNvPr>
          <p:cNvSpPr txBox="1">
            <a:spLocks/>
          </p:cNvSpPr>
          <p:nvPr/>
        </p:nvSpPr>
        <p:spPr>
          <a:xfrm>
            <a:off x="3276600" y="4725310"/>
            <a:ext cx="2514600" cy="1745800"/>
          </a:xfrm>
          <a:prstGeom prst="rect">
            <a:avLst/>
          </a:prstGeom>
          <a:solidFill>
            <a:schemeClr val="tx1"/>
          </a:solidFill>
          <a:ln w="190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9pPr>
          </a:lstStyle>
          <a:p>
            <a:pPr marL="0" indent="0" algn="ctr" fontAlgn="auto">
              <a:spcAft>
                <a:spcPts val="0"/>
              </a:spcAft>
              <a:buFont typeface="Arial" panose="020B0604020202020204" pitchFamily="34" charset="0"/>
              <a:buNone/>
            </a:pPr>
            <a:r>
              <a:rPr lang="en-US" b="0" dirty="0">
                <a:solidFill>
                  <a:schemeClr val="bg1"/>
                </a:solidFill>
              </a:rPr>
              <a:t>The second generation goes to services. They go through the motions, but the fire and zeal of the first generation are missing</a:t>
            </a:r>
          </a:p>
        </p:txBody>
      </p:sp>
      <p:sp>
        <p:nvSpPr>
          <p:cNvPr id="9" name="Content Placeholder 2">
            <a:extLst>
              <a:ext uri="{FF2B5EF4-FFF2-40B4-BE49-F238E27FC236}">
                <a16:creationId xmlns:a16="http://schemas.microsoft.com/office/drawing/2014/main" id="{559B9E45-5106-1D65-4E24-29486FFBCFAF}"/>
              </a:ext>
            </a:extLst>
          </p:cNvPr>
          <p:cNvSpPr txBox="1">
            <a:spLocks/>
          </p:cNvSpPr>
          <p:nvPr/>
        </p:nvSpPr>
        <p:spPr>
          <a:xfrm>
            <a:off x="5791200" y="4725310"/>
            <a:ext cx="2400302" cy="1745800"/>
          </a:xfrm>
          <a:prstGeom prst="rect">
            <a:avLst/>
          </a:prstGeom>
          <a:solidFill>
            <a:schemeClr val="tx1"/>
          </a:solidFill>
          <a:ln w="1905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dk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dk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dk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dk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dk1"/>
                </a:solidFill>
                <a:effectLst>
                  <a:outerShdw blurRad="50800" dist="38100" dir="2700000" algn="tl" rotWithShape="0">
                    <a:srgbClr val="000000">
                      <a:alpha val="48000"/>
                    </a:srgbClr>
                  </a:outerShdw>
                </a:effectLst>
                <a:latin typeface="+mn-lt"/>
                <a:ea typeface="+mn-ea"/>
                <a:cs typeface="+mn-cs"/>
              </a:defRPr>
            </a:lvl9pPr>
          </a:lstStyle>
          <a:p>
            <a:pPr marL="0" indent="0" algn="ctr" fontAlgn="auto">
              <a:spcAft>
                <a:spcPts val="0"/>
              </a:spcAft>
              <a:buFont typeface="Arial" panose="020B0604020202020204" pitchFamily="34" charset="0"/>
              <a:buNone/>
            </a:pPr>
            <a:r>
              <a:rPr lang="en-US" b="0" dirty="0">
                <a:solidFill>
                  <a:schemeClr val="bg1"/>
                </a:solidFill>
              </a:rPr>
              <a:t>The third generation doesn’t care. They give themselves completely over to sin</a:t>
            </a:r>
          </a:p>
        </p:txBody>
      </p:sp>
    </p:spTree>
    <p:extLst>
      <p:ext uri="{BB962C8B-B14F-4D97-AF65-F5344CB8AC3E}">
        <p14:creationId xmlns:p14="http://schemas.microsoft.com/office/powerpoint/2010/main" val="3302467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arn(inVertical)">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2830-3AD8-3ACC-1255-B63B78B71147}"/>
              </a:ext>
            </a:extLst>
          </p:cNvPr>
          <p:cNvSpPr>
            <a:spLocks noGrp="1"/>
          </p:cNvSpPr>
          <p:nvPr>
            <p:ph type="title"/>
          </p:nvPr>
        </p:nvSpPr>
        <p:spPr>
          <a:xfrm>
            <a:off x="0" y="36455"/>
            <a:ext cx="9144000" cy="877945"/>
          </a:xfrm>
        </p:spPr>
        <p:txBody>
          <a:bodyPr>
            <a:normAutofit/>
          </a:bodyPr>
          <a:lstStyle/>
          <a:p>
            <a:r>
              <a:rPr lang="en-US" sz="4000" dirty="0"/>
              <a:t>Intro</a:t>
            </a:r>
          </a:p>
        </p:txBody>
      </p:sp>
      <p:sp>
        <p:nvSpPr>
          <p:cNvPr id="4" name="Footer Placeholder 3">
            <a:extLst>
              <a:ext uri="{FF2B5EF4-FFF2-40B4-BE49-F238E27FC236}">
                <a16:creationId xmlns:a16="http://schemas.microsoft.com/office/drawing/2014/main" id="{88DC43E9-A51E-14D6-A965-2FB5C010120B}"/>
              </a:ext>
            </a:extLst>
          </p:cNvPr>
          <p:cNvSpPr>
            <a:spLocks noGrp="1"/>
          </p:cNvSpPr>
          <p:nvPr>
            <p:ph type="ftr" sz="quarter" idx="11"/>
          </p:nvPr>
        </p:nvSpPr>
        <p:spPr>
          <a:xfrm>
            <a:off x="-8263" y="6471110"/>
            <a:ext cx="5004649"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tint val="75000"/>
                  </a:prstClr>
                </a:solidFill>
                <a:effectLst/>
                <a:uLnTx/>
                <a:uFillTx/>
                <a:latin typeface="Tahoma" panose="020B0604030504040204" pitchFamily="34" charset="0"/>
                <a:ea typeface="+mn-ea"/>
                <a:cs typeface="Times New Roman" panose="02020603050405020304" pitchFamily="18" charset="0"/>
              </a:rPr>
              <a:t>Three Chairs</a:t>
            </a:r>
          </a:p>
        </p:txBody>
      </p:sp>
      <p:pic>
        <p:nvPicPr>
          <p:cNvPr id="7" name="Picture 6">
            <a:extLst>
              <a:ext uri="{FF2B5EF4-FFF2-40B4-BE49-F238E27FC236}">
                <a16:creationId xmlns:a16="http://schemas.microsoft.com/office/drawing/2014/main" id="{080FD4B5-D3B1-38A4-4EF6-1BFA1DA510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914400"/>
            <a:ext cx="7239000" cy="3810910"/>
          </a:xfrm>
          <a:prstGeom prst="rect">
            <a:avLst/>
          </a:prstGeom>
        </p:spPr>
      </p:pic>
      <p:sp>
        <p:nvSpPr>
          <p:cNvPr id="6" name="Content Placeholder 5">
            <a:extLst>
              <a:ext uri="{FF2B5EF4-FFF2-40B4-BE49-F238E27FC236}">
                <a16:creationId xmlns:a16="http://schemas.microsoft.com/office/drawing/2014/main" id="{50D9BD65-5DC0-FC29-FC4D-9EFED9CBB3DD}"/>
              </a:ext>
            </a:extLst>
          </p:cNvPr>
          <p:cNvSpPr>
            <a:spLocks noGrp="1"/>
          </p:cNvSpPr>
          <p:nvPr>
            <p:ph idx="1"/>
          </p:nvPr>
        </p:nvSpPr>
        <p:spPr>
          <a:xfrm>
            <a:off x="952500" y="4902855"/>
            <a:ext cx="7239001" cy="1400800"/>
          </a:xfrm>
        </p:spPr>
        <p:style>
          <a:lnRef idx="0">
            <a:schemeClr val="dk1"/>
          </a:lnRef>
          <a:fillRef idx="3">
            <a:schemeClr val="dk1"/>
          </a:fillRef>
          <a:effectRef idx="3">
            <a:schemeClr val="dk1"/>
          </a:effectRef>
          <a:fontRef idx="minor">
            <a:schemeClr val="lt1"/>
          </a:fontRef>
        </p:style>
        <p:txBody>
          <a:bodyPr>
            <a:noAutofit/>
          </a:bodyPr>
          <a:lstStyle/>
          <a:p>
            <a:pPr marL="0" indent="0" algn="ctr">
              <a:buNone/>
            </a:pPr>
            <a:r>
              <a:rPr lang="en-US" sz="3200" b="1" dirty="0">
                <a:solidFill>
                  <a:schemeClr val="tx1"/>
                </a:solidFill>
              </a:rPr>
              <a:t>The Scriptures bear out these </a:t>
            </a:r>
          </a:p>
          <a:p>
            <a:pPr marL="0" indent="0" algn="ctr">
              <a:buNone/>
            </a:pPr>
            <a:r>
              <a:rPr lang="en-US" sz="3200" b="1" dirty="0">
                <a:solidFill>
                  <a:schemeClr val="tx1"/>
                </a:solidFill>
              </a:rPr>
              <a:t>three chairs!</a:t>
            </a:r>
          </a:p>
        </p:txBody>
      </p:sp>
    </p:spTree>
    <p:extLst>
      <p:ext uri="{BB962C8B-B14F-4D97-AF65-F5344CB8AC3E}">
        <p14:creationId xmlns:p14="http://schemas.microsoft.com/office/powerpoint/2010/main" val="1483552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p:cTn id="19" dur="1000" fill="hold"/>
                                        <p:tgtEl>
                                          <p:spTgt spid="6">
                                            <p:bg/>
                                          </p:spTgt>
                                        </p:tgtEl>
                                        <p:attrNameLst>
                                          <p:attrName>ppt_w</p:attrName>
                                        </p:attrNameLst>
                                      </p:cBhvr>
                                      <p:tavLst>
                                        <p:tav tm="0">
                                          <p:val>
                                            <p:fltVal val="0"/>
                                          </p:val>
                                        </p:tav>
                                        <p:tav tm="100000">
                                          <p:val>
                                            <p:strVal val="#ppt_w"/>
                                          </p:val>
                                        </p:tav>
                                      </p:tavLst>
                                    </p:anim>
                                    <p:anim calcmode="lin" valueType="num">
                                      <p:cBhvr>
                                        <p:cTn id="20" dur="1000" fill="hold"/>
                                        <p:tgtEl>
                                          <p:spTgt spid="6">
                                            <p:bg/>
                                          </p:spTgt>
                                        </p:tgtEl>
                                        <p:attrNameLst>
                                          <p:attrName>ppt_h</p:attrName>
                                        </p:attrNameLst>
                                      </p:cBhvr>
                                      <p:tavLst>
                                        <p:tav tm="0">
                                          <p:val>
                                            <p:fltVal val="0"/>
                                          </p:val>
                                        </p:tav>
                                        <p:tav tm="100000">
                                          <p:val>
                                            <p:strVal val="#ppt_h"/>
                                          </p:val>
                                        </p:tav>
                                      </p:tavLst>
                                    </p:anim>
                                    <p:anim calcmode="lin" valueType="num">
                                      <p:cBhvr>
                                        <p:cTn id="21" dur="1000" fill="hold"/>
                                        <p:tgtEl>
                                          <p:spTgt spid="6">
                                            <p:bg/>
                                          </p:spTgt>
                                        </p:tgtEl>
                                        <p:attrNameLst>
                                          <p:attrName>style.rotation</p:attrName>
                                        </p:attrNameLst>
                                      </p:cBhvr>
                                      <p:tavLst>
                                        <p:tav tm="0">
                                          <p:val>
                                            <p:fltVal val="90"/>
                                          </p:val>
                                        </p:tav>
                                        <p:tav tm="100000">
                                          <p:val>
                                            <p:fltVal val="0"/>
                                          </p:val>
                                        </p:tav>
                                      </p:tavLst>
                                    </p:anim>
                                    <p:animEffect transition="in" filter="fade">
                                      <p:cBhvr>
                                        <p:cTn id="22" dur="1000"/>
                                        <p:tgtEl>
                                          <p:spTgt spid="6">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Abraham</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“Father of us all” (Romans 4:9-16)</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He “was called the friend of God” (James 2:23).</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Recorded that he built 4 altars (Genesis 12:7-8 (13:4); 13:18; 22:9)</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Recorded that Abraham built 1 well (Genesis 21:25, 30) but when he died it says the Philistines filled in all his wells (Genesis 26:15, 18)</a:t>
            </a:r>
          </a:p>
          <a:p>
            <a:pPr marL="514350" lvl="1" indent="0" algn="ctr" fontAlgn="auto">
              <a:lnSpc>
                <a:spcPct val="120000"/>
              </a:lnSpc>
              <a:spcBef>
                <a:spcPct val="0"/>
              </a:spcBef>
              <a:spcAft>
                <a:spcPts val="600"/>
              </a:spcAft>
              <a:buClr>
                <a:srgbClr val="006600"/>
              </a:buClr>
              <a:buSzPct val="160000"/>
              <a:buNone/>
              <a:defRPr/>
            </a:pPr>
            <a:r>
              <a:rPr lang="en-US" altLang="en-US" sz="3200" i="1" cap="all" dirty="0">
                <a:solidFill>
                  <a:srgbClr val="006600"/>
                </a:solidFill>
                <a:latin typeface="Tahoma" panose="020B0604030504040204" pitchFamily="34" charset="0"/>
                <a:ea typeface="Tahoma" panose="020B0604030504040204" pitchFamily="34" charset="0"/>
                <a:cs typeface="Tahoma" panose="020B0604030504040204" pitchFamily="34" charset="0"/>
              </a:rPr>
              <a:t>Spiritual!</a:t>
            </a:r>
            <a:endParaRPr kumimoji="0" lang="en-US" altLang="en-US" sz="32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27410"/>
            <a:ext cx="2184399" cy="4127874"/>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Abraham, Isaac, Esau </a:t>
            </a:r>
          </a:p>
        </p:txBody>
      </p:sp>
    </p:spTree>
    <p:extLst>
      <p:ext uri="{BB962C8B-B14F-4D97-AF65-F5344CB8AC3E}">
        <p14:creationId xmlns:p14="http://schemas.microsoft.com/office/powerpoint/2010/main" val="3993577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p:cTn id="33"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a:ln>
                  <a:noFill/>
                </a:ln>
                <a:solidFill>
                  <a:srgbClr val="FFFFCC"/>
                </a:solidFill>
                <a:effectLst/>
                <a:uLnTx/>
                <a:uFillTx/>
                <a:latin typeface="Corbel" panose="020B0503020204020204"/>
                <a:ea typeface="+mn-ea"/>
                <a:cs typeface="Arial" charset="0"/>
              </a:rPr>
              <a:t>Three Chairs</a:t>
            </a:r>
            <a:endPar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1"/>
            <a:ext cx="3490080" cy="685801"/>
          </a:xfrm>
        </p:spPr>
        <p:txBody>
          <a:bodyPr vert="horz" lIns="91440" tIns="45720" rIns="91440" bIns="45720" rtlCol="0" anchor="ctr">
            <a:normAutofit/>
          </a:bodyPr>
          <a:lstStyle/>
          <a:p>
            <a:pPr algn="ctr" defTabSz="914400">
              <a:defRPr/>
            </a:pPr>
            <a:r>
              <a:rPr lang="en-US" sz="4000" b="1" dirty="0">
                <a:solidFill>
                  <a:srgbClr val="0000FF"/>
                </a:solidFill>
              </a:rPr>
              <a:t>Three Chairs</a:t>
            </a:r>
            <a:endParaRPr lang="en-US" b="1" dirty="0">
              <a:solidFill>
                <a:srgbClr val="0000FF"/>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200400" y="-2"/>
            <a:ext cx="5943600" cy="685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682625" marR="0" lvl="0" indent="-454025" algn="l" defTabSz="914400" rtl="0" eaLnBrk="1" fontAlgn="auto" latinLnBrk="0" hangingPunct="1">
              <a:lnSpc>
                <a:spcPct val="120000"/>
              </a:lnSpc>
              <a:spcBef>
                <a:spcPct val="0"/>
              </a:spcBef>
              <a:spcAft>
                <a:spcPts val="600"/>
              </a:spcAft>
              <a:buClr>
                <a:srgbClr val="0000FF"/>
              </a:buClr>
              <a:buSzPct val="160000"/>
              <a:buFont typeface="Wingdings" panose="05000000000000000000" pitchFamily="2" charset="2"/>
              <a:buChar char="v"/>
              <a:tabLst/>
              <a:defRPr/>
            </a:pPr>
            <a:r>
              <a:rPr kumimoji="0" lang="en-US" altLang="en-US" sz="2800" b="1" i="0" u="sng"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Isaac</a:t>
            </a:r>
            <a:endParaRPr kumimoji="0" lang="en-US" altLang="en-US" sz="28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Faith not as strong as Abraham’s (Genesis 26:1-5, 12-14, 22, 24-25, 26-30).</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Recorded that he built 5 wells (Genesis 26:19-20, 21, 22, 25, 32).</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Recorded that he built 1 altar and…put a well next to it! (Genesis 26:25)</a:t>
            </a:r>
          </a:p>
          <a:p>
            <a:pPr marL="968375" lvl="1" indent="-454025" fontAlgn="auto">
              <a:lnSpc>
                <a:spcPct val="120000"/>
              </a:lnSpc>
              <a:spcBef>
                <a:spcPct val="0"/>
              </a:spcBef>
              <a:spcAft>
                <a:spcPts val="600"/>
              </a:spcAft>
              <a:buClr>
                <a:srgbClr val="006600"/>
              </a:buClr>
              <a:buSzPct val="160000"/>
              <a:buFont typeface="Wingdings" panose="05000000000000000000" pitchFamily="2" charset="2"/>
              <a:buChar char="ü"/>
              <a:defRPr/>
            </a:pPr>
            <a:r>
              <a:rPr lang="en-US" altLang="en-US" sz="24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Favored one of his sons because of food (Genesis 25:28)</a:t>
            </a:r>
            <a:endParaRPr kumimoji="0" lang="en-US" altLang="en-US" sz="24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514350" marR="0" lvl="1" indent="0" algn="ctr" defTabSz="914400" rtl="0" eaLnBrk="1" fontAlgn="auto" latinLnBrk="0" hangingPunct="1">
              <a:lnSpc>
                <a:spcPct val="120000"/>
              </a:lnSpc>
              <a:spcBef>
                <a:spcPct val="0"/>
              </a:spcBef>
              <a:spcAft>
                <a:spcPts val="600"/>
              </a:spcAft>
              <a:buClr>
                <a:srgbClr val="006600"/>
              </a:buClr>
              <a:buSzPct val="160000"/>
              <a:buFontTx/>
              <a:buNone/>
              <a:tabLst/>
              <a:defRPr/>
            </a:pPr>
            <a:r>
              <a:rPr kumimoji="0" lang="en-US" altLang="en-US" sz="3200" b="1" i="1" u="none" strike="noStrike" kern="1200" cap="all" spc="0" normalizeH="0" baseline="0" noProof="0" dirty="0">
                <a:ln>
                  <a:noFill/>
                </a:ln>
                <a:solidFill>
                  <a:srgbClr val="FFC000"/>
                </a:solidFill>
                <a:effectLst/>
                <a:uLnTx/>
                <a:uFillTx/>
                <a:latin typeface="Tahoma" panose="020B0604030504040204" pitchFamily="34" charset="0"/>
                <a:ea typeface="Tahoma" panose="020B0604030504040204" pitchFamily="34" charset="0"/>
                <a:cs typeface="Tahoma" panose="020B0604030504040204" pitchFamily="34" charset="0"/>
              </a:rPr>
              <a:t>Physical!</a:t>
            </a:r>
            <a:endParaRPr kumimoji="0" lang="en-US" altLang="en-US" sz="32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43C60393-2ED2-4178-981A-B2223125D9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0520" y="2466393"/>
            <a:ext cx="2184399" cy="4049907"/>
          </a:xfrm>
          <a:prstGeom prst="rect">
            <a:avLst/>
          </a:prstGeom>
        </p:spPr>
      </p:pic>
      <p:sp>
        <p:nvSpPr>
          <p:cNvPr id="9" name="Rectangle 2">
            <a:extLst>
              <a:ext uri="{FF2B5EF4-FFF2-40B4-BE49-F238E27FC236}">
                <a16:creationId xmlns:a16="http://schemas.microsoft.com/office/drawing/2014/main" id="{255A4FFD-9A1D-4E51-8A11-AAC4F16B39B6}"/>
              </a:ext>
            </a:extLst>
          </p:cNvPr>
          <p:cNvSpPr txBox="1">
            <a:spLocks noChangeArrowheads="1"/>
          </p:cNvSpPr>
          <p:nvPr/>
        </p:nvSpPr>
        <p:spPr>
          <a:xfrm>
            <a:off x="-5074" y="751010"/>
            <a:ext cx="3490080" cy="92539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rgbClr val="FFFF00"/>
                </a:solidFill>
                <a:effectLst/>
                <a:uLnTx/>
                <a:uFillTx/>
                <a:latin typeface="Arial"/>
                <a:ea typeface="+mj-ea"/>
                <a:cs typeface="+mj-cs"/>
              </a:rPr>
              <a:t>Abraham, Isaac, Esau </a:t>
            </a:r>
          </a:p>
        </p:txBody>
      </p:sp>
    </p:spTree>
    <p:extLst>
      <p:ext uri="{BB962C8B-B14F-4D97-AF65-F5344CB8AC3E}">
        <p14:creationId xmlns:p14="http://schemas.microsoft.com/office/powerpoint/2010/main" val="2626216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 calcmode="lin" valueType="num">
                                      <p:cBhvr additive="base">
                                        <p:cTn id="22"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p:cTn id="33"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Favorite Font Theme">
      <a:majorFont>
        <a:latin typeface="Arial"/>
        <a:ea typeface=""/>
        <a:cs typeface=""/>
      </a:majorFont>
      <a:minorFont>
        <a:latin typeface="Tahoma"/>
        <a:ea typeface=""/>
        <a:cs typeface=""/>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Favorite Font Theme">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4.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2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Custom 1">
      <a:majorFont>
        <a:latin typeface="Arial"/>
        <a:ea typeface=""/>
        <a:cs typeface=""/>
      </a:majorFont>
      <a:minorFont>
        <a:latin typeface="Tahoma"/>
        <a:ea typeface=""/>
        <a:cs typeface=""/>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Designs\Beam.pot</Template>
  <TotalTime>4670</TotalTime>
  <Words>3038</Words>
  <Application>Microsoft Office PowerPoint</Application>
  <PresentationFormat>On-screen Show (4:3)</PresentationFormat>
  <Paragraphs>336</Paragraphs>
  <Slides>30</Slides>
  <Notes>26</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30</vt:i4>
      </vt:variant>
    </vt:vector>
  </HeadingPairs>
  <TitlesOfParts>
    <vt:vector size="46" baseType="lpstr">
      <vt:lpstr>Ameretto</vt:lpstr>
      <vt:lpstr>Arial</vt:lpstr>
      <vt:lpstr>Calisto MT</vt:lpstr>
      <vt:lpstr>Corbel</vt:lpstr>
      <vt:lpstr>Rockwell</vt:lpstr>
      <vt:lpstr>Tahoma</vt:lpstr>
      <vt:lpstr>Times New Roman</vt:lpstr>
      <vt:lpstr>Trebuchet MS</vt:lpstr>
      <vt:lpstr>Wingdings</vt:lpstr>
      <vt:lpstr>Wingdings 3</vt:lpstr>
      <vt:lpstr>Damask</vt:lpstr>
      <vt:lpstr>Depth</vt:lpstr>
      <vt:lpstr>1_Main Event</vt:lpstr>
      <vt:lpstr>1_eye</vt:lpstr>
      <vt:lpstr>Facet</vt:lpstr>
      <vt:lpstr>2_Main Event</vt:lpstr>
      <vt:lpstr>Three Chairs</vt:lpstr>
      <vt:lpstr>Many “20’s to 30’s” Christians are missing from congregations </vt:lpstr>
      <vt:lpstr>Why are young Christians leaving the church?</vt:lpstr>
      <vt:lpstr>Studies show various reasons why young Christians are leaving the church</vt:lpstr>
      <vt:lpstr>“It’s a disciple-making problem. The church is not adequately preparing the next generation to follow Christ faithfully in a rapidly changing culture.” (02/01/2012, Christian Chronicle, David Kinnaman)</vt:lpstr>
      <vt:lpstr>Three Chairs Theory of Apostasy</vt:lpstr>
      <vt:lpstr>Intro</vt:lpstr>
      <vt:lpstr>Three Chairs</vt:lpstr>
      <vt:lpstr>Three Chairs</vt:lpstr>
      <vt:lpstr>Three Chairs</vt:lpstr>
      <vt:lpstr>Three Chairs</vt:lpstr>
      <vt:lpstr>Three Chairs</vt:lpstr>
      <vt:lpstr>Three Chairs</vt:lpstr>
      <vt:lpstr>Three Chairs: Joshua, Israel’s Elders, Israel</vt:lpstr>
      <vt:lpstr>Three Chairs</vt:lpstr>
      <vt:lpstr>Three Chairs</vt:lpstr>
      <vt:lpstr>Three Chairs</vt:lpstr>
      <vt:lpstr>It is hard enough for dedicated people to raise faithful children  When one is only loosely committed, their children will push faster and farther away   The drift starts with a desire for this world (Galatians 4:9)  Sin causes love to grow cold (Matthew 24:12; Revelation 2:4-5)</vt:lpstr>
      <vt:lpstr>How Can We Do Better?</vt:lpstr>
      <vt:lpstr>How Can We Do Better?</vt:lpstr>
      <vt:lpstr>How Can We Do Better?</vt:lpstr>
      <vt:lpstr>How Can We Do Better?</vt:lpstr>
      <vt:lpstr>Conclusion</vt:lpstr>
      <vt:lpstr>Conclusion: Lois, Eunice, Timothy</vt:lpstr>
      <vt:lpstr>The Third Chair can be faithful!</vt:lpstr>
      <vt:lpstr>Conclusion</vt:lpstr>
      <vt:lpstr>Conclusion</vt:lpstr>
      <vt:lpstr>Conclusion</vt:lpstr>
      <vt:lpstr>Conclusion</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Chairs</dc:title>
  <dc:subject>06/12/2022</dc:subject>
  <dc:creator>DarkWolf</dc:creator>
  <dc:description>Adapted from a lesson by Ralph Walker</dc:description>
  <cp:lastModifiedBy>DarkWolf</cp:lastModifiedBy>
  <cp:revision>27</cp:revision>
  <dcterms:created xsi:type="dcterms:W3CDTF">2005-06-04T23:49:02Z</dcterms:created>
  <dcterms:modified xsi:type="dcterms:W3CDTF">2022-06-12T05:03:24Z</dcterms:modified>
</cp:coreProperties>
</file>