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3991" r:id="rId6"/>
    <p:sldMasterId id="2147484003" r:id="rId7"/>
  </p:sldMasterIdLst>
  <p:notesMasterIdLst>
    <p:notesMasterId r:id="rId32"/>
  </p:notesMasterIdLst>
  <p:handoutMasterIdLst>
    <p:handoutMasterId r:id="rId33"/>
  </p:handoutMasterIdLst>
  <p:sldIdLst>
    <p:sldId id="695" r:id="rId8"/>
    <p:sldId id="663" r:id="rId9"/>
    <p:sldId id="349" r:id="rId10"/>
    <p:sldId id="425" r:id="rId11"/>
    <p:sldId id="731" r:id="rId12"/>
    <p:sldId id="427" r:id="rId13"/>
    <p:sldId id="733" r:id="rId14"/>
    <p:sldId id="735" r:id="rId15"/>
    <p:sldId id="737" r:id="rId16"/>
    <p:sldId id="739" r:id="rId17"/>
    <p:sldId id="741" r:id="rId18"/>
    <p:sldId id="745" r:id="rId19"/>
    <p:sldId id="746" r:id="rId20"/>
    <p:sldId id="749" r:id="rId21"/>
    <p:sldId id="750" r:id="rId22"/>
    <p:sldId id="754" r:id="rId23"/>
    <p:sldId id="755" r:id="rId24"/>
    <p:sldId id="766" r:id="rId25"/>
    <p:sldId id="756" r:id="rId26"/>
    <p:sldId id="757" r:id="rId27"/>
    <p:sldId id="761" r:id="rId28"/>
    <p:sldId id="763" r:id="rId29"/>
    <p:sldId id="764" r:id="rId30"/>
    <p:sldId id="72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05/01/2022</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t>
            </a:r>
            <a:r>
              <a:rPr lang="en-US" sz="1100" i="1" u="sng" dirty="0">
                <a:latin typeface="Times New Roman" panose="02020603050405020304" pitchFamily="18" charset="0"/>
                <a:cs typeface="Times New Roman" panose="02020603050405020304" pitchFamily="18" charset="0"/>
              </a:rPr>
              <a:t>Women Of The Bible</a:t>
            </a:r>
            <a:r>
              <a:rPr lang="en-US" sz="1100" dirty="0">
                <a:latin typeface="Times New Roman" panose="02020603050405020304" pitchFamily="18" charset="0"/>
                <a:cs typeface="Times New Roman" panose="02020603050405020304" pitchFamily="18" charset="0"/>
              </a:rPr>
              <a:t> by Ann Spangler &amp; Jean E. </a:t>
            </a:r>
            <a:r>
              <a:rPr lang="en-US" sz="1100" dirty="0" err="1">
                <a:latin typeface="Times New Roman" panose="02020603050405020304" pitchFamily="18" charset="0"/>
                <a:cs typeface="Times New Roman" panose="02020603050405020304" pitchFamily="18" charset="0"/>
              </a:rPr>
              <a:t>Syswerda</a:t>
            </a:r>
            <a:r>
              <a:rPr lang="en-US" sz="1100" dirty="0">
                <a:latin typeface="Times New Roman" panose="02020603050405020304" pitchFamily="18" charset="0"/>
                <a:cs typeface="Times New Roman" panose="02020603050405020304" pitchFamily="18" charset="0"/>
              </a:rPr>
              <a:t>, pages 86-92</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13</a:t>
            </a:fld>
            <a:endParaRPr lang="en-US" dirty="0"/>
          </a:p>
        </p:txBody>
      </p:sp>
    </p:spTree>
    <p:extLst>
      <p:ext uri="{BB962C8B-B14F-4D97-AF65-F5344CB8AC3E}">
        <p14:creationId xmlns:p14="http://schemas.microsoft.com/office/powerpoint/2010/main" val="336773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8631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17</a:t>
            </a:fld>
            <a:endParaRPr lang="en-US" dirty="0"/>
          </a:p>
        </p:txBody>
      </p:sp>
    </p:spTree>
    <p:extLst>
      <p:ext uri="{BB962C8B-B14F-4D97-AF65-F5344CB8AC3E}">
        <p14:creationId xmlns:p14="http://schemas.microsoft.com/office/powerpoint/2010/main" val="11202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89655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4</a:t>
            </a:r>
            <a:r>
              <a:rPr lang="en-US" baseline="30000" dirty="0"/>
              <a:t>th</a:t>
            </a:r>
            <a:r>
              <a:rPr lang="en-US" dirty="0"/>
              <a:t> Point, Read </a:t>
            </a:r>
            <a:r>
              <a:rPr lang="en-US" b="1" i="1" u="sng" dirty="0"/>
              <a:t>The Reason Why</a:t>
            </a:r>
          </a:p>
          <a:p>
            <a:endParaRPr lang="en-US" dirty="0"/>
          </a:p>
          <a:p>
            <a:r>
              <a:rPr lang="en-US" b="1" dirty="0"/>
              <a:t>The Reason Why </a:t>
            </a:r>
            <a:r>
              <a:rPr lang="en-US" dirty="0"/>
              <a:t>by Lisa Stevens, The Woodlands, Texas (Submitted to Reader’s Digest)</a:t>
            </a:r>
          </a:p>
          <a:p>
            <a:r>
              <a:rPr lang="en-US" dirty="0"/>
              <a:t>https://www.rd.com/article/mothers-day-short-stories/</a:t>
            </a:r>
          </a:p>
          <a:p>
            <a:endParaRPr lang="en-US" dirty="0"/>
          </a:p>
          <a:p>
            <a:r>
              <a:rPr lang="en-US" dirty="0"/>
              <a:t>I was rushed to the emergency room with complications from my high-risk pregnancy. After weeks of mandated bed rest in the hospital, I found myself suffering from an unfamiliar sadness. One day, my nurse brought a surprise to my room—a newborn named James.</a:t>
            </a:r>
          </a:p>
          <a:p>
            <a:endParaRPr lang="en-US" dirty="0"/>
          </a:p>
          <a:p>
            <a:r>
              <a:rPr lang="en-US" dirty="0"/>
              <a:t>James’ mom (who also experienced a high-risk pregnancy) sent her precious, healthy son for me to hold, along with an encouraging message: “This is the reason you are here in the hospital.” Three decades later, my heart is still full of gratitude for Baby James and his mom.  And, I am thankful for my own healthy son, Hunter. </a:t>
            </a: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20</a:t>
            </a:fld>
            <a:endParaRPr lang="en-US" dirty="0"/>
          </a:p>
        </p:txBody>
      </p:sp>
    </p:spTree>
    <p:extLst>
      <p:ext uri="{BB962C8B-B14F-4D97-AF65-F5344CB8AC3E}">
        <p14:creationId xmlns:p14="http://schemas.microsoft.com/office/powerpoint/2010/main" val="2869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7038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51057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A Slave &amp; A Princess</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 Slave &amp; A Princess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 Slave &amp; A Princess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 Slave &amp; A Princess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 Slave &amp; A Princess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 Slave &amp; A Princess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 Slave &amp; A Princess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 Slave &amp; A Princess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A Slave &amp; A Princess</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A Slave &amp; A Princess</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A Slave &amp; A Princess</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 Slave &amp; A Princess</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Slave &amp; A Princess</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Slave &amp; A Princess</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Slave &amp; A Princess</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 Slave &amp; A Princess</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Slave &amp; A Princess</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 Slave &amp; A Princess</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A Slave &amp; A Princess</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 Slave &amp; A Princess</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Slave &amp; A Princess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 Slave &amp; A Princess</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Slave &amp; A Princess</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 Slave &amp; A Princess</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 Slave &amp; A Princess</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A Slave &amp; A Princess</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A Slave &amp; A Princess</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A Slave &amp; A Princess</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A Slave &amp; A Princess</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A Slave &amp; A Princess</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Slave &amp; A Princess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Slave &amp; A Princess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Slave &amp; A Princess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 Slave &amp; A Princess</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 Slave &amp; A Princess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 Slave &amp; A Princess</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 Slave &amp; A Princess</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 Slave &amp; A Princess</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 Slave &amp; A Princess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 Slave &amp; A Princess</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Slave &amp; A Princess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 Slave &amp; A Princess</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A Slave &amp; A Princess</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Slave &amp; A Princess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A Slave &amp; A Princess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A Slave &amp; A Princess</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A Slave &amp; A Princess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A Slave &amp; A Princess</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 Slave &amp; A Princess</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4571999"/>
            <a:ext cx="9144003" cy="1143001"/>
          </a:xfrm>
        </p:spPr>
        <p:txBody>
          <a:bodyPr>
            <a:normAutofit fontScale="90000"/>
          </a:bodyPr>
          <a:lstStyle/>
          <a:p>
            <a:pPr>
              <a:lnSpc>
                <a:spcPct val="90000"/>
              </a:lnSpc>
            </a:pPr>
            <a:r>
              <a:rPr lang="en-US" sz="7300" b="1" spc="50" dirty="0">
                <a:ln w="0"/>
                <a:solidFill>
                  <a:srgbClr val="FFFFFF"/>
                </a:solidFill>
                <a:effectLst>
                  <a:innerShdw blurRad="63500" dist="50800" dir="13500000">
                    <a:srgbClr val="000000">
                      <a:alpha val="50000"/>
                    </a:srgbClr>
                  </a:innerShdw>
                </a:effectLst>
              </a:rPr>
              <a:t>A Slave &amp; A Princess</a:t>
            </a:r>
            <a:br>
              <a:rPr lang="en-US" sz="36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3" y="5410201"/>
            <a:ext cx="9144000" cy="1360710"/>
          </a:xfrm>
        </p:spPr>
        <p:txBody>
          <a:bodyPr>
            <a:normAutofit/>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Exodus 2:1-10; Hebrews 11:23</a:t>
            </a:r>
          </a:p>
        </p:txBody>
      </p:sp>
      <p:pic>
        <p:nvPicPr>
          <p:cNvPr id="11" name="Picture 13">
            <a:extLst>
              <a:ext uri="{FF2B5EF4-FFF2-40B4-BE49-F238E27FC236}">
                <a16:creationId xmlns:a16="http://schemas.microsoft.com/office/drawing/2014/main" id="{A26253E7-65E8-4CFA-9503-31AA96B779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descr="A close-up of a tire&#10;&#10;Description automatically generated with low confidence">
            <a:extLst>
              <a:ext uri="{FF2B5EF4-FFF2-40B4-BE49-F238E27FC236}">
                <a16:creationId xmlns:a16="http://schemas.microsoft.com/office/drawing/2014/main" id="{FA15542A-9149-4EA6-BDAB-3AE2035BD528}"/>
              </a:ext>
            </a:extLst>
          </p:cNvPr>
          <p:cNvPicPr>
            <a:picLocks noChangeAspect="1"/>
          </p:cNvPicPr>
          <p:nvPr/>
        </p:nvPicPr>
        <p:blipFill rotWithShape="1">
          <a:blip r:embed="rId5">
            <a:extLst>
              <a:ext uri="{28A0092B-C50C-407E-A947-70E740481C1C}">
                <a14:useLocalDpi xmlns:a14="http://schemas.microsoft.com/office/drawing/2010/main" val="0"/>
              </a:ext>
            </a:extLst>
          </a:blip>
          <a:srcRect l="18622" r="24780" b="2"/>
          <a:stretch/>
        </p:blipFill>
        <p:spPr>
          <a:xfrm>
            <a:off x="-3" y="-6"/>
            <a:ext cx="4571999" cy="4220682"/>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CFFAD7C9-3221-4DDC-9A22-B667E6E2BD20}"/>
              </a:ext>
            </a:extLst>
          </p:cNvPr>
          <p:cNvPicPr>
            <a:picLocks noChangeAspect="1"/>
          </p:cNvPicPr>
          <p:nvPr/>
        </p:nvPicPr>
        <p:blipFill rotWithShape="1">
          <a:blip r:embed="rId6">
            <a:extLst>
              <a:ext uri="{28A0092B-C50C-407E-A947-70E740481C1C}">
                <a14:useLocalDpi xmlns:a14="http://schemas.microsoft.com/office/drawing/2010/main" val="0"/>
              </a:ext>
            </a:extLst>
          </a:blip>
          <a:srcRect l="21268" r="18423" b="-1"/>
          <a:stretch/>
        </p:blipFill>
        <p:spPr>
          <a:xfrm>
            <a:off x="4536831" y="5"/>
            <a:ext cx="4607172" cy="4220681"/>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3">
            <a:alphaModFix amt="90000"/>
            <a:extLst>
              <a:ext uri="{28A0092B-C50C-407E-A947-70E740481C1C}">
                <a14:useLocalDpi xmlns:a14="http://schemas.microsoft.com/office/drawing/2010/main" val="0"/>
              </a:ext>
            </a:extLst>
          </a:blip>
          <a:srcRect l="12500" r="1250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Jochebed</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3222171" y="1362341"/>
            <a:ext cx="5943600" cy="413331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altLang="en-US" sz="3600" b="1" dirty="0">
                <a:ln>
                  <a:solidFill>
                    <a:schemeClr val="bg1"/>
                  </a:solidFill>
                </a:ln>
                <a:latin typeface="Tahoma" panose="020B0604030504040204" pitchFamily="34" charset="0"/>
                <a:ea typeface="Tahoma" panose="020B0604030504040204" pitchFamily="34" charset="0"/>
                <a:cs typeface="Tahoma" panose="020B0604030504040204" pitchFamily="34" charset="0"/>
              </a:rPr>
              <a:t>Jochebed had no idea that her faith, in preserving her son, would ultimately lead to the deliverance and preserving of her people!</a:t>
            </a:r>
          </a:p>
        </p:txBody>
      </p:sp>
    </p:spTree>
    <p:extLst>
      <p:ext uri="{BB962C8B-B14F-4D97-AF65-F5344CB8AC3E}">
        <p14:creationId xmlns:p14="http://schemas.microsoft.com/office/powerpoint/2010/main" val="2447071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style.rotation</p:attrName>
                                        </p:attrNameLst>
                                      </p:cBhvr>
                                      <p:tavLst>
                                        <p:tav tm="0">
                                          <p:val>
                                            <p:fltVal val="90"/>
                                          </p:val>
                                        </p:tav>
                                        <p:tav tm="100000">
                                          <p:val>
                                            <p:fltVal val="0"/>
                                          </p:val>
                                        </p:tav>
                                      </p:tavLst>
                                    </p:anim>
                                    <p:animEffect transition="in" filter="fade">
                                      <p:cBhvr>
                                        <p:cTn id="10" dur="1000"/>
                                        <p:tgtEl>
                                          <p:spTgt spid="7">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48200" y="0"/>
            <a:ext cx="4495777" cy="1045029"/>
          </a:xfrm>
        </p:spPr>
        <p:txBody>
          <a:bodyPr vert="horz" lIns="91440" tIns="45720" rIns="91440" bIns="45720" rtlCol="0" anchor="ctr">
            <a:normAutofit fontScale="90000"/>
          </a:bodyPr>
          <a:lstStyle/>
          <a:p>
            <a:pPr defTabSz="914400">
              <a:defRPr/>
            </a:pPr>
            <a:r>
              <a:rPr lang="en-US" sz="4000" u="sng" dirty="0">
                <a:solidFill>
                  <a:srgbClr val="66FFFF"/>
                </a:solidFill>
                <a:latin typeface="Arial" panose="020B0604020202020204" pitchFamily="34" charset="0"/>
                <a:cs typeface="Arial" panose="020B0604020202020204" pitchFamily="34" charset="0"/>
              </a:rPr>
              <a:t>Pharaoh’s Daughter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187" r="187"/>
          <a:stretch/>
        </p:blipFill>
        <p:spPr>
          <a:xfrm>
            <a:off x="20" y="10"/>
            <a:ext cx="4571980" cy="6857990"/>
          </a:xfrm>
          <a:prstGeom prst="rect">
            <a:avLst/>
          </a:prstGeom>
        </p:spPr>
      </p:pic>
      <p:sp>
        <p:nvSpPr>
          <p:cNvPr id="8" name="Text Box 11"/>
          <p:cNvSpPr txBox="1">
            <a:spLocks noChangeArrowheads="1"/>
          </p:cNvSpPr>
          <p:nvPr/>
        </p:nvSpPr>
        <p:spPr bwMode="auto">
          <a:xfrm>
            <a:off x="4648200" y="1143000"/>
            <a:ext cx="4495800" cy="56932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Her character: </a:t>
            </a:r>
            <a:r>
              <a:rPr lang="en-US" sz="2800" dirty="0">
                <a:solidFill>
                  <a:prstClr val="white"/>
                </a:solidFill>
                <a:effectLst>
                  <a:outerShdw blurRad="50800" dist="38100" dir="2700000" algn="tl" rotWithShape="0">
                    <a:srgbClr val="000000">
                      <a:alpha val="48000"/>
                    </a:srgbClr>
                  </a:outerShdw>
                </a:effectLst>
                <a:latin typeface="Tahoma"/>
              </a:rPr>
              <a:t>She had compassion when she saw the Jewish boy floating in a basket in the Nile</a:t>
            </a:r>
          </a:p>
          <a:p>
            <a:pPr marL="628650"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Her Sorrow: </a:t>
            </a:r>
            <a:r>
              <a:rPr lang="en-US" sz="2800" dirty="0">
                <a:solidFill>
                  <a:prstClr val="white"/>
                </a:solidFill>
                <a:effectLst>
                  <a:outerShdw blurRad="50800" dist="38100" dir="2700000" algn="tl" rotWithShape="0">
                    <a:srgbClr val="000000">
                      <a:alpha val="48000"/>
                    </a:srgbClr>
                  </a:outerShdw>
                </a:effectLst>
                <a:latin typeface="Tahoma"/>
              </a:rPr>
              <a:t>Her adopted son, whom she had raised for 40 years, had to flee for his life to avoid Pharaoh’s wrath</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48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t="473" b="473"/>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Pharaoh’s Daughter</a:t>
            </a:r>
          </a:p>
        </p:txBody>
      </p:sp>
      <p:sp>
        <p:nvSpPr>
          <p:cNvPr id="3" name="Footer Placeholder 2"/>
          <p:cNvSpPr>
            <a:spLocks noGrp="1"/>
          </p:cNvSpPr>
          <p:nvPr>
            <p:ph type="ftr" sz="quarter" idx="11"/>
          </p:nvPr>
        </p:nvSpPr>
        <p:spPr>
          <a:xfrm>
            <a:off x="20" y="6604581"/>
            <a:ext cx="5004649" cy="251389"/>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A Slave &amp; A Princess</a:t>
            </a: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41" y="972082"/>
            <a:ext cx="9143959" cy="5632499"/>
          </a:xfrm>
        </p:spPr>
        <p:txBody>
          <a:bodyPr>
            <a:normAutofit fontScale="55000" lnSpcReduction="20000"/>
          </a:bodyPr>
          <a:lstStyle/>
          <a:p>
            <a:pPr marL="608013" indent="-812800" fontAlgn="auto">
              <a:spcAft>
                <a:spcPts val="0"/>
              </a:spcAft>
              <a:buFont typeface="Arial" panose="020B0604020202020204" pitchFamily="34" charset="0"/>
              <a:buNone/>
            </a:pPr>
            <a:r>
              <a:rPr lang="en-US" altLang="en-US" sz="3800" b="1" dirty="0">
                <a:latin typeface="Tahoma" panose="020B0604030504040204" pitchFamily="34" charset="0"/>
                <a:ea typeface="Tahoma" panose="020B0604030504040204" pitchFamily="34" charset="0"/>
                <a:cs typeface="Tahoma" panose="020B0604030504040204" pitchFamily="34" charset="0"/>
              </a:rPr>
              <a:t>Her Compassion: Exodus 2:5-10</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5. The daughter of Pharaoh came down to bathe at the Nile, with her maidens walking alongside the Nile; and she saw the basket among the reeds and sent her maid, and she brought it to her. </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6.  When she opened it, she saw the child, and behold, the boy was crying. And she had pity on him and said, "This is one of the Hebrews' children." </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7.  Then his sister said to Pharaoh's daughter, "Shall I go and call a nurse for you from the Hebrew women that she may nurse the child for you?" </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8.  Pharaoh's daughter said to her, "Go ahead." So the girl went and called the child's mother. </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9.  Then Pharaoh's daughter said to her, "Take this child away and nurse him for me and I will give you your wages." So the woman took the child and nursed him. </a:t>
            </a:r>
          </a:p>
          <a:p>
            <a:pPr marL="433388" indent="-638175" fontAlgn="auto">
              <a:spcAft>
                <a:spcPts val="0"/>
              </a:spcAft>
              <a:buFont typeface="Arial" panose="020B0604020202020204" pitchFamily="34" charset="0"/>
              <a:buNone/>
            </a:pPr>
            <a:r>
              <a:rPr lang="en-US" altLang="en-US" sz="3600" dirty="0">
                <a:latin typeface="Tahoma" panose="020B0604030504040204" pitchFamily="34" charset="0"/>
                <a:ea typeface="Tahoma" panose="020B0604030504040204" pitchFamily="34" charset="0"/>
                <a:cs typeface="Tahoma" panose="020B0604030504040204" pitchFamily="34" charset="0"/>
              </a:rPr>
              <a:t>10.  The child grew, and she brought him to Pharaoh's daughter and he became her son. And she named him Moses, and said, "Because I drew him out of the water."</a:t>
            </a:r>
            <a:endParaRPr lang="en-US" sz="3600" dirty="0"/>
          </a:p>
        </p:txBody>
      </p:sp>
    </p:spTree>
    <p:extLst>
      <p:ext uri="{BB962C8B-B14F-4D97-AF65-F5344CB8AC3E}">
        <p14:creationId xmlns:p14="http://schemas.microsoft.com/office/powerpoint/2010/main" val="2973519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4">
            <a:extLst>
              <a:ext uri="{28A0092B-C50C-407E-A947-70E740481C1C}">
                <a14:useLocalDpi xmlns:a14="http://schemas.microsoft.com/office/drawing/2010/main" val="0"/>
              </a:ext>
            </a:extLst>
          </a:blip>
          <a:srcRect l="608" r="608"/>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Pharaoh’s Daughter</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20" y="1828800"/>
            <a:ext cx="3962380" cy="4858746"/>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r>
              <a:rPr lang="en-US" altLang="en-US" sz="3300" b="1" dirty="0">
                <a:ln>
                  <a:solidFill>
                    <a:schemeClr val="bg1"/>
                  </a:solidFill>
                </a:ln>
                <a:latin typeface="Tahoma" panose="020B0604030504040204" pitchFamily="34" charset="0"/>
                <a:ea typeface="Tahoma" panose="020B0604030504040204" pitchFamily="34" charset="0"/>
                <a:cs typeface="Tahoma" panose="020B0604030504040204" pitchFamily="34" charset="0"/>
              </a:rPr>
              <a:t>For the next 40 years she educated him, a prince in the courts of Pharaoh himself </a:t>
            </a:r>
          </a:p>
          <a:p>
            <a:pPr marL="0" indent="0" algn="ctr">
              <a:buNone/>
            </a:pPr>
            <a:r>
              <a:rPr lang="en-US" altLang="en-US" sz="3300" b="1" dirty="0">
                <a:ln>
                  <a:solidFill>
                    <a:schemeClr val="bg1"/>
                  </a:solidFill>
                </a:ln>
                <a:latin typeface="Tahoma" panose="020B0604030504040204" pitchFamily="34" charset="0"/>
                <a:ea typeface="Tahoma" panose="020B0604030504040204" pitchFamily="34" charset="0"/>
                <a:cs typeface="Tahoma" panose="020B0604030504040204" pitchFamily="34" charset="0"/>
              </a:rPr>
              <a:t>(Acts 7:21-22) </a:t>
            </a:r>
          </a:p>
        </p:txBody>
      </p:sp>
    </p:spTree>
    <p:extLst>
      <p:ext uri="{BB962C8B-B14F-4D97-AF65-F5344CB8AC3E}">
        <p14:creationId xmlns:p14="http://schemas.microsoft.com/office/powerpoint/2010/main" val="3587071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arn(inVertical)">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4">
            <a:extLst>
              <a:ext uri="{28A0092B-C50C-407E-A947-70E740481C1C}">
                <a14:useLocalDpi xmlns:a14="http://schemas.microsoft.com/office/drawing/2010/main" val="0"/>
              </a:ext>
            </a:extLst>
          </a:blip>
          <a:srcRect l="608" r="608"/>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Pharaoh’s Daughter</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20" y="972082"/>
            <a:ext cx="4114780" cy="558111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altLang="en-US" sz="3300" b="1" dirty="0">
                <a:ln>
                  <a:solidFill>
                    <a:schemeClr val="bg1"/>
                  </a:solidFill>
                </a:ln>
                <a:latin typeface="Tahoma" panose="020B0604030504040204" pitchFamily="34" charset="0"/>
                <a:ea typeface="Tahoma" panose="020B0604030504040204" pitchFamily="34" charset="0"/>
                <a:cs typeface="Tahoma" panose="020B0604030504040204" pitchFamily="34" charset="0"/>
              </a:rPr>
              <a:t>Pharaoh’s daughter’s courage and compassion speaks volumes of her character, and in so doing, she helped fulfill God’s promise to Abraham) </a:t>
            </a:r>
          </a:p>
        </p:txBody>
      </p:sp>
    </p:spTree>
    <p:extLst>
      <p:ext uri="{BB962C8B-B14F-4D97-AF65-F5344CB8AC3E}">
        <p14:creationId xmlns:p14="http://schemas.microsoft.com/office/powerpoint/2010/main" val="3220222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style.rotation</p:attrName>
                                        </p:attrNameLst>
                                      </p:cBhvr>
                                      <p:tavLst>
                                        <p:tav tm="0">
                                          <p:val>
                                            <p:fltVal val="90"/>
                                          </p:val>
                                        </p:tav>
                                        <p:tav tm="100000">
                                          <p:val>
                                            <p:fltVal val="0"/>
                                          </p:val>
                                        </p:tav>
                                      </p:tavLst>
                                    </p:anim>
                                    <p:animEffect transition="in" filter="fade">
                                      <p:cBhvr>
                                        <p:cTn id="10" dur="1000"/>
                                        <p:tgtEl>
                                          <p:spTgt spid="7">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977" r="14909" b="-1"/>
          <a:stretch/>
        </p:blipFill>
        <p:spPr>
          <a:xfrm>
            <a:off x="7989" y="10"/>
            <a:ext cx="2205809" cy="3316419"/>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555"/>
          <a:stretch/>
        </p:blipFill>
        <p:spPr>
          <a:xfrm>
            <a:off x="6927687" y="2030"/>
            <a:ext cx="2208322" cy="3314399"/>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232670" y="2031"/>
            <a:ext cx="4713889" cy="1064769"/>
          </a:xfrm>
        </p:spPr>
        <p:txBody>
          <a:bodyPr vert="horz" lIns="91440" tIns="45720" rIns="91440" bIns="45720" rtlCol="0" anchor="ctr">
            <a:noAutofit/>
          </a:bodyPr>
          <a:lstStyle/>
          <a:p>
            <a:pPr defTabSz="914400">
              <a:defRPr/>
            </a:pPr>
            <a:r>
              <a:rPr lang="en-US" sz="2800" u="sng" dirty="0">
                <a:solidFill>
                  <a:srgbClr val="66FFFF"/>
                </a:solidFill>
              </a:rPr>
              <a:t>Two Mothers Who Did the Extraordinary  </a:t>
            </a:r>
          </a:p>
        </p:txBody>
      </p:sp>
      <p:sp>
        <p:nvSpPr>
          <p:cNvPr id="8" name="Text Box 11"/>
          <p:cNvSpPr txBox="1">
            <a:spLocks noChangeArrowheads="1"/>
          </p:cNvSpPr>
          <p:nvPr/>
        </p:nvSpPr>
        <p:spPr bwMode="auto">
          <a:xfrm>
            <a:off x="0" y="3316429"/>
            <a:ext cx="9151986" cy="3314399"/>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0005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Jochebed was a mother who trusted in God, saved her baby, Moses (who she did not get to name!), and trained him to have faith in God. </a:t>
            </a:r>
          </a:p>
          <a:p>
            <a:pPr marL="40005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She was a mother who was not only concerned about physical well-being but spiritual well-being!</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8875" y="6630828"/>
            <a:ext cx="5004649" cy="225141"/>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
        <p:nvSpPr>
          <p:cNvPr id="9" name="Text Box 11">
            <a:extLst>
              <a:ext uri="{FF2B5EF4-FFF2-40B4-BE49-F238E27FC236}">
                <a16:creationId xmlns:a16="http://schemas.microsoft.com/office/drawing/2014/main" id="{B3C7EEB2-5F05-4172-A776-391684D68DFF}"/>
              </a:ext>
            </a:extLst>
          </p:cNvPr>
          <p:cNvSpPr txBox="1">
            <a:spLocks noChangeArrowheads="1"/>
          </p:cNvSpPr>
          <p:nvPr/>
        </p:nvSpPr>
        <p:spPr bwMode="auto">
          <a:xfrm>
            <a:off x="2232670" y="1066800"/>
            <a:ext cx="4713889" cy="2249629"/>
          </a:xfrm>
          <a:prstGeom prst="rect">
            <a:avLst/>
          </a:prstGeom>
        </p:spPr>
        <p:txBody>
          <a:bodyPr vert="horz" lIns="91440" tIns="45720" rIns="91440" bIns="45720" rtlCol="0">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God kept Moses safe during evil and dangerous times! </a:t>
            </a:r>
          </a:p>
          <a:p>
            <a:pPr marL="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He used the Egyptians to protect and educate Moses in ways that made him an effective leader</a:t>
            </a: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t>
            </a:r>
          </a:p>
        </p:txBody>
      </p:sp>
    </p:spTree>
    <p:extLst>
      <p:ext uri="{BB962C8B-B14F-4D97-AF65-F5344CB8AC3E}">
        <p14:creationId xmlns:p14="http://schemas.microsoft.com/office/powerpoint/2010/main" val="13265666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arn(inVertical)">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977" r="14909" b="-1"/>
          <a:stretch/>
        </p:blipFill>
        <p:spPr>
          <a:xfrm>
            <a:off x="7989" y="10"/>
            <a:ext cx="2205809" cy="3316419"/>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555"/>
          <a:stretch/>
        </p:blipFill>
        <p:spPr>
          <a:xfrm>
            <a:off x="6927687" y="2030"/>
            <a:ext cx="2208322" cy="3314399"/>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232670" y="2031"/>
            <a:ext cx="4713889" cy="1064769"/>
          </a:xfrm>
        </p:spPr>
        <p:txBody>
          <a:bodyPr vert="horz" lIns="91440" tIns="45720" rIns="91440" bIns="45720" rtlCol="0" anchor="ctr">
            <a:noAutofit/>
          </a:bodyPr>
          <a:lstStyle/>
          <a:p>
            <a:pPr defTabSz="914400">
              <a:defRPr/>
            </a:pPr>
            <a:r>
              <a:rPr lang="en-US" sz="2800" u="sng" dirty="0">
                <a:solidFill>
                  <a:srgbClr val="66FFFF"/>
                </a:solidFill>
              </a:rPr>
              <a:t>Two Mothers Who Did the Extraordinary  </a:t>
            </a:r>
          </a:p>
        </p:txBody>
      </p:sp>
      <p:sp>
        <p:nvSpPr>
          <p:cNvPr id="8" name="Text Box 11"/>
          <p:cNvSpPr txBox="1">
            <a:spLocks noChangeArrowheads="1"/>
          </p:cNvSpPr>
          <p:nvPr/>
        </p:nvSpPr>
        <p:spPr bwMode="auto">
          <a:xfrm>
            <a:off x="0" y="3316429"/>
            <a:ext cx="9151986" cy="323677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0005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Pharaoh continually tried to destroy the Israelite strength, by enslaving them, ordering the boys to be executed by midwives in secret, and finally, he commanded the open extermination of all the Hebrew newborn males!</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8875" y="6553200"/>
            <a:ext cx="5004649" cy="302769"/>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
        <p:nvSpPr>
          <p:cNvPr id="9" name="Text Box 11">
            <a:extLst>
              <a:ext uri="{FF2B5EF4-FFF2-40B4-BE49-F238E27FC236}">
                <a16:creationId xmlns:a16="http://schemas.microsoft.com/office/drawing/2014/main" id="{B3C7EEB2-5F05-4172-A776-391684D68DFF}"/>
              </a:ext>
            </a:extLst>
          </p:cNvPr>
          <p:cNvSpPr txBox="1">
            <a:spLocks noChangeArrowheads="1"/>
          </p:cNvSpPr>
          <p:nvPr/>
        </p:nvSpPr>
        <p:spPr bwMode="auto">
          <a:xfrm>
            <a:off x="2232670" y="1066800"/>
            <a:ext cx="4713889" cy="2249629"/>
          </a:xfrm>
          <a:prstGeom prst="rect">
            <a:avLst/>
          </a:prstGeom>
        </p:spPr>
        <p:txBody>
          <a:bodyPr vert="horz" lIns="91440" tIns="45720" rIns="91440" bIns="45720" rtlCol="0">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Pharaoh’s daughter adopted a Hebrew boy, loved him and saw to his education, and protected him!</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773365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Picture 2" descr="Z:\Users\Morrisoncave\Documents\Religion Media\Moses_Holding-10-Commandments.png">
            <a:extLst>
              <a:ext uri="{FF2B5EF4-FFF2-40B4-BE49-F238E27FC236}">
                <a16:creationId xmlns:a16="http://schemas.microsoft.com/office/drawing/2014/main" id="{1E82EA91-769F-4F2D-B3FA-02E5620123E3}"/>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r="9001" b="1"/>
          <a:stretch/>
        </p:blipFill>
        <p:spPr bwMode="auto">
          <a:xfrm>
            <a:off x="-5863" y="6698"/>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2031"/>
            <a:ext cx="4191000" cy="1826769"/>
          </a:xfrm>
        </p:spPr>
        <p:txBody>
          <a:bodyPr vert="horz" lIns="91440" tIns="45720" rIns="91440" bIns="45720" rtlCol="0" anchor="ctr">
            <a:normAutofit fontScale="90000"/>
          </a:bodyPr>
          <a:lstStyle/>
          <a:p>
            <a:pPr defTabSz="914400">
              <a:defRPr/>
            </a:pPr>
            <a:r>
              <a:rPr lang="en-US" sz="4000" u="sng" dirty="0">
                <a:solidFill>
                  <a:srgbClr val="66FFFF"/>
                </a:solidFill>
              </a:rPr>
              <a:t>Two Mothers Who Did the Extraordinary </a:t>
            </a:r>
            <a:r>
              <a:rPr lang="en-US" sz="4000" u="sng" dirty="0"/>
              <a:t> </a:t>
            </a:r>
          </a:p>
        </p:txBody>
      </p:sp>
      <p:sp>
        <p:nvSpPr>
          <p:cNvPr id="8" name="Text Box 11"/>
          <p:cNvSpPr txBox="1">
            <a:spLocks noChangeArrowheads="1"/>
          </p:cNvSpPr>
          <p:nvPr/>
        </p:nvSpPr>
        <p:spPr bwMode="auto">
          <a:xfrm>
            <a:off x="-19731" y="1752600"/>
            <a:ext cx="9190592" cy="48006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1" indent="-228600" eaLnBrk="1" hangingPunct="1">
              <a:lnSpc>
                <a:spcPct val="120000"/>
              </a:lnSpc>
              <a:spcAft>
                <a:spcPts val="450"/>
              </a:spcAft>
              <a:buFont typeface="Arial" panose="020B0604020202020204" pitchFamily="34" charset="0"/>
              <a:buChar char="•"/>
              <a:defRPr/>
            </a:pPr>
            <a:r>
              <a:rPr lang="en-US" sz="2800" b="1" dirty="0">
                <a:solidFill>
                  <a:prstClr val="white"/>
                </a:solidFill>
                <a:effectLst>
                  <a:outerShdw blurRad="50800" dist="38100" dir="2700000" algn="tl" rotWithShape="0">
                    <a:srgbClr val="000000">
                      <a:alpha val="48000"/>
                    </a:srgbClr>
                  </a:outerShdw>
                </a:effectLst>
                <a:latin typeface="Tahoma"/>
              </a:rPr>
              <a:t>Moses is saved by Pharaoh’s own daughter. </a:t>
            </a:r>
          </a:p>
          <a:p>
            <a:pPr marL="347663" lvl="1" indent="-228600" eaLnBrk="1" hangingPunct="1">
              <a:lnSpc>
                <a:spcPct val="120000"/>
              </a:lnSpc>
              <a:spcAft>
                <a:spcPts val="450"/>
              </a:spcAft>
              <a:buFont typeface="Arial" panose="020B0604020202020204" pitchFamily="34" charset="0"/>
              <a:buChar char="•"/>
              <a:defRPr/>
            </a:pPr>
            <a:r>
              <a:rPr lang="en-US" sz="2800" b="1" dirty="0">
                <a:solidFill>
                  <a:prstClr val="white"/>
                </a:solidFill>
                <a:effectLst>
                  <a:outerShdw blurRad="50800" dist="38100" dir="2700000" algn="tl" rotWithShape="0">
                    <a:srgbClr val="000000">
                      <a:alpha val="48000"/>
                    </a:srgbClr>
                  </a:outerShdw>
                </a:effectLst>
                <a:latin typeface="Tahoma"/>
              </a:rPr>
              <a:t>The king’s efforts to destroy the strength of Israel is met with failure again and again. </a:t>
            </a:r>
          </a:p>
          <a:p>
            <a:pPr marL="347663" lvl="1" indent="-228600" eaLnBrk="1" hangingPunct="1">
              <a:lnSpc>
                <a:spcPct val="120000"/>
              </a:lnSpc>
              <a:spcAft>
                <a:spcPts val="450"/>
              </a:spcAft>
              <a:buFont typeface="Arial" panose="020B0604020202020204" pitchFamily="34" charset="0"/>
              <a:buChar char="•"/>
              <a:defRPr/>
            </a:pPr>
            <a:r>
              <a:rPr lang="en-US" sz="2800" b="1" dirty="0">
                <a:solidFill>
                  <a:prstClr val="white"/>
                </a:solidFill>
                <a:effectLst>
                  <a:outerShdw blurRad="50800" dist="38100" dir="2700000" algn="tl" rotWithShape="0">
                    <a:srgbClr val="000000">
                      <a:alpha val="48000"/>
                    </a:srgbClr>
                  </a:outerShdw>
                </a:effectLst>
                <a:latin typeface="Tahoma"/>
              </a:rPr>
              <a:t>That failure involved the efforts of women, whom Pharaoh did not consider a threat (he let the girls live), first by the midwives who feared God over the king, and then by Jochebed, a slave, and Pharaoh’s own daughter, a princess!</a:t>
            </a:r>
            <a:endParaRPr kumimoji="0" lang="en-US" sz="2800" b="0"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18875" y="6553200"/>
            <a:ext cx="5004649" cy="302769"/>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Tree>
    <p:extLst>
      <p:ext uri="{BB962C8B-B14F-4D97-AF65-F5344CB8AC3E}">
        <p14:creationId xmlns:p14="http://schemas.microsoft.com/office/powerpoint/2010/main" val="1411046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977" r="14909" b="-1"/>
          <a:stretch/>
        </p:blipFill>
        <p:spPr>
          <a:xfrm>
            <a:off x="7989" y="10"/>
            <a:ext cx="4560021" cy="6855960"/>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55"/>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2031"/>
            <a:ext cx="9144000" cy="1140969"/>
          </a:xfrm>
        </p:spPr>
        <p:txBody>
          <a:bodyPr vert="horz" lIns="91440" tIns="45720" rIns="91440" bIns="45720" rtlCol="0" anchor="ctr">
            <a:normAutofit fontScale="90000"/>
          </a:bodyPr>
          <a:lstStyle/>
          <a:p>
            <a:pPr defTabSz="914400">
              <a:defRPr/>
            </a:pPr>
            <a:r>
              <a:rPr lang="en-US" sz="4000" u="sng" dirty="0">
                <a:solidFill>
                  <a:srgbClr val="66FFFF"/>
                </a:solidFill>
              </a:rPr>
              <a:t>Two Mothers Who Did the Extraordinary </a:t>
            </a:r>
            <a:r>
              <a:rPr lang="en-US" sz="4000" u="sng" dirty="0"/>
              <a:t> </a:t>
            </a: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4306" y="4343400"/>
            <a:ext cx="8915400"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Two women, two mothers, a slave and a princess, preserved the life of Israel’s future deliverer and so preserved the entire Jewish people!</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08479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Conclusion</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3079" r="23079"/>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457200" y="6492875"/>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A Slave &amp; A Princess</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4525963"/>
          </a:xfrm>
        </p:spPr>
        <p:txBody>
          <a:bodyPr/>
          <a:lstStyle/>
          <a:p>
            <a:pPr marL="36576" indent="0">
              <a:buNone/>
              <a:defRPr/>
            </a:pPr>
            <a:r>
              <a:rPr lang="en-US" sz="2800" b="1" dirty="0">
                <a:solidFill>
                  <a:srgbClr val="FFFFFF"/>
                </a:solidFill>
                <a:latin typeface="Tahoma" pitchFamily="34" charset="0"/>
                <a:cs typeface="Times New Roman" pitchFamily="18" charset="0"/>
              </a:rPr>
              <a:t>Mother’s Day</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This Mother’s Day, reflect on your mothers, grandmothers, mothers-in-law, and mothers in the faith; those who have helped shape you into who you are today</a:t>
            </a:r>
            <a:endParaRPr lang="en-US" sz="2800" dirty="0">
              <a:solidFill>
                <a:srgbClr val="FFFF00"/>
              </a:solidFill>
              <a:latin typeface="Tahoma" pitchFamily="34" charset="0"/>
              <a:cs typeface="Times New Roman" pitchFamily="18" charset="0"/>
            </a:endParaRPr>
          </a:p>
        </p:txBody>
      </p:sp>
    </p:spTree>
    <p:extLst>
      <p:ext uri="{BB962C8B-B14F-4D97-AF65-F5344CB8AC3E}">
        <p14:creationId xmlns:p14="http://schemas.microsoft.com/office/powerpoint/2010/main" val="3159958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3079" r="23079"/>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457200" y="6492875"/>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A Slave &amp; A Princess</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4525963"/>
          </a:xfrm>
        </p:spPr>
        <p:txBody>
          <a:bodyPr/>
          <a:lstStyle/>
          <a:p>
            <a:pPr marL="36576" indent="0">
              <a:buNone/>
              <a:defRPr/>
            </a:pPr>
            <a:r>
              <a:rPr lang="en-US" sz="2800" b="1" dirty="0">
                <a:solidFill>
                  <a:srgbClr val="FFFFFF"/>
                </a:solidFill>
                <a:latin typeface="Tahoma" pitchFamily="34" charset="0"/>
                <a:cs typeface="Times New Roman" pitchFamily="18" charset="0"/>
              </a:rPr>
              <a:t>The Month of May!</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A time when we reflect on and honor our mothers</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Mother’s Day is a special one-time event each year, but we should all honor our mothers on a daily basis – especially those who are faithful to God!</a:t>
            </a:r>
          </a:p>
        </p:txBody>
      </p:sp>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977" r="14909" b="-1"/>
          <a:stretch/>
        </p:blipFill>
        <p:spPr>
          <a:xfrm>
            <a:off x="7989" y="10"/>
            <a:ext cx="2205809" cy="3316419"/>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l="555"/>
          <a:stretch/>
        </p:blipFill>
        <p:spPr>
          <a:xfrm>
            <a:off x="6927687" y="2030"/>
            <a:ext cx="2208322" cy="3314399"/>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2232670" y="2031"/>
            <a:ext cx="4713889" cy="759969"/>
          </a:xfrm>
        </p:spPr>
        <p:txBody>
          <a:bodyPr vert="horz" lIns="91440" tIns="45720" rIns="91440" bIns="45720" rtlCol="0" anchor="ctr">
            <a:noAutofit/>
          </a:bodyPr>
          <a:lstStyle/>
          <a:p>
            <a:pPr defTabSz="914400">
              <a:defRPr/>
            </a:pPr>
            <a:r>
              <a:rPr lang="en-US" sz="4000" u="sng" dirty="0">
                <a:solidFill>
                  <a:srgbClr val="66FFFF"/>
                </a:solidFill>
              </a:rPr>
              <a:t>Conclusion</a:t>
            </a:r>
          </a:p>
        </p:txBody>
      </p:sp>
      <p:sp>
        <p:nvSpPr>
          <p:cNvPr id="8" name="Text Box 11"/>
          <p:cNvSpPr txBox="1">
            <a:spLocks noChangeArrowheads="1"/>
          </p:cNvSpPr>
          <p:nvPr/>
        </p:nvSpPr>
        <p:spPr bwMode="auto">
          <a:xfrm>
            <a:off x="0" y="3429000"/>
            <a:ext cx="9151986" cy="3124200"/>
          </a:xfrm>
          <a:prstGeom prst="rect">
            <a:avLst/>
          </a:prstGeom>
        </p:spPr>
        <p:txBody>
          <a:bodyPr vert="horz" lIns="91440" tIns="45720" rIns="91440" bIns="45720" rtlCol="0">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Praise God </a:t>
            </a:r>
            <a:r>
              <a:rPr lang="en-US" sz="2800" dirty="0">
                <a:solidFill>
                  <a:prstClr val="white"/>
                </a:solidFill>
                <a:effectLst>
                  <a:outerShdw blurRad="50800" dist="38100" dir="2700000" algn="tl" rotWithShape="0">
                    <a:srgbClr val="000000">
                      <a:alpha val="48000"/>
                    </a:srgbClr>
                  </a:outerShdw>
                </a:effectLst>
                <a:latin typeface="Tahoma"/>
              </a:rPr>
              <a:t>that even the worst enemies and dangerous encounters in life are weak compared to the Mighty God we serve! (Romans 8:18) </a:t>
            </a:r>
          </a:p>
          <a:p>
            <a:pPr marL="347663" lvl="0" indent="-347663"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Give thanks </a:t>
            </a:r>
            <a:r>
              <a:rPr lang="en-US" sz="2800" dirty="0">
                <a:solidFill>
                  <a:prstClr val="white"/>
                </a:solidFill>
                <a:effectLst>
                  <a:outerShdw blurRad="50800" dist="38100" dir="2700000" algn="tl" rotWithShape="0">
                    <a:srgbClr val="000000">
                      <a:alpha val="48000"/>
                    </a:srgbClr>
                  </a:outerShdw>
                </a:effectLst>
                <a:latin typeface="Tahoma"/>
              </a:rPr>
              <a:t>for God’s power to save (Romans 1:16)</a:t>
            </a:r>
          </a:p>
          <a:p>
            <a:pPr marL="347663" lvl="0" indent="-347663"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Confess your own weaknesses, </a:t>
            </a:r>
            <a:r>
              <a:rPr lang="en-US" sz="2800" dirty="0">
                <a:solidFill>
                  <a:prstClr val="white"/>
                </a:solidFill>
                <a:effectLst>
                  <a:outerShdw blurRad="50800" dist="38100" dir="2700000" algn="tl" rotWithShape="0">
                    <a:srgbClr val="000000">
                      <a:alpha val="48000"/>
                    </a:srgbClr>
                  </a:outerShdw>
                </a:effectLst>
                <a:latin typeface="Tahoma"/>
              </a:rPr>
              <a:t>especially a failure to trust God for the lives of your children (James 5:16)</a:t>
            </a:r>
          </a:p>
          <a:p>
            <a:pPr marL="347663" lvl="0" indent="-347663"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Ask God </a:t>
            </a:r>
            <a:r>
              <a:rPr lang="en-US" sz="2800" dirty="0">
                <a:solidFill>
                  <a:prstClr val="white"/>
                </a:solidFill>
                <a:effectLst>
                  <a:outerShdw blurRad="50800" dist="38100" dir="2700000" algn="tl" rotWithShape="0">
                    <a:srgbClr val="000000">
                      <a:alpha val="48000"/>
                    </a:srgbClr>
                  </a:outerShdw>
                </a:effectLst>
                <a:latin typeface="Tahoma"/>
              </a:rPr>
              <a:t>to give you opportunity to be an encouragement to another mother who is concerned about her children’s well-being, both physically &amp; spiritually (Philippians 2:3-4)</a:t>
            </a:r>
            <a:endParaRPr kumimoji="0" lang="en-US" sz="280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18875" y="6553200"/>
            <a:ext cx="5004649" cy="302769"/>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
        <p:nvSpPr>
          <p:cNvPr id="9" name="Text Box 11">
            <a:extLst>
              <a:ext uri="{FF2B5EF4-FFF2-40B4-BE49-F238E27FC236}">
                <a16:creationId xmlns:a16="http://schemas.microsoft.com/office/drawing/2014/main" id="{B3C7EEB2-5F05-4172-A776-391684D68DFF}"/>
              </a:ext>
            </a:extLst>
          </p:cNvPr>
          <p:cNvSpPr txBox="1">
            <a:spLocks noChangeArrowheads="1"/>
          </p:cNvSpPr>
          <p:nvPr/>
        </p:nvSpPr>
        <p:spPr bwMode="auto">
          <a:xfrm>
            <a:off x="2221784" y="914400"/>
            <a:ext cx="4713889" cy="2399997"/>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20000"/>
              </a:lnSpc>
              <a:spcAft>
                <a:spcPts val="450"/>
              </a:spcAft>
              <a:defRPr/>
            </a:pPr>
            <a:r>
              <a:rPr lang="en-US" sz="2400" b="1" dirty="0">
                <a:solidFill>
                  <a:prstClr val="white"/>
                </a:solidFill>
                <a:effectLst>
                  <a:outerShdw blurRad="50800" dist="38100" dir="2700000" algn="tl" rotWithShape="0">
                    <a:srgbClr val="000000">
                      <a:alpha val="48000"/>
                    </a:srgbClr>
                  </a:outerShdw>
                </a:effectLst>
                <a:latin typeface="Tahoma"/>
              </a:rPr>
              <a:t>Reflect on these two mothers of our study throughout the month of May as you consider the work of God in your own life!</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14353390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additive="base">
                                        <p:cTn id="26"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34343" y="10886"/>
            <a:ext cx="6509657" cy="674914"/>
          </a:xfrm>
        </p:spPr>
        <p:txBody>
          <a:bodyPr anchor="ctr">
            <a:noAutofit/>
          </a:bodyPr>
          <a:lstStyle/>
          <a:p>
            <a:pPr marL="182880" algn="ctr">
              <a:buClr>
                <a:schemeClr val="accent6">
                  <a:lumMod val="75000"/>
                </a:schemeClr>
              </a:buClr>
              <a:defRPr/>
            </a:pPr>
            <a:r>
              <a:rPr lang="en-US" sz="4000" b="1" u="sng" dirty="0">
                <a:solidFill>
                  <a:srgbClr val="66FFFF"/>
                </a:solidFill>
              </a:rPr>
              <a:t>Conclusion</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3597" b="3597"/>
          <a:stretch/>
        </p:blipFill>
        <p:spPr>
          <a:xfrm>
            <a:off x="43543" y="32657"/>
            <a:ext cx="2590800" cy="3205890"/>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457200" y="6629400"/>
            <a:ext cx="2895600" cy="228600"/>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A Slave &amp; A Princess</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2657" y="3352800"/>
            <a:ext cx="9122229" cy="3276600"/>
          </a:xfrm>
        </p:spPr>
        <p:txBody>
          <a:bodyPr>
            <a:normAutofit fontScale="85000" lnSpcReduction="20000"/>
          </a:bodyPr>
          <a:lstStyle/>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God used a basket, an ordinary item, to do something extraordinary!</a:t>
            </a:r>
          </a:p>
          <a:p>
            <a:pPr marL="457200" indent="-457200">
              <a:buClr>
                <a:srgbClr val="CCECFF"/>
              </a:buClr>
              <a:buSzPct val="115000"/>
              <a:buFont typeface="Wingdings" pitchFamily="2" charset="2"/>
              <a:buChar char="Ø"/>
              <a:defRPr/>
            </a:pPr>
            <a:r>
              <a:rPr lang="en-US" sz="2800" dirty="0">
                <a:solidFill>
                  <a:srgbClr val="FFFF00"/>
                </a:solidFill>
                <a:latin typeface="Tahoma" pitchFamily="34" charset="0"/>
                <a:cs typeface="Times New Roman" pitchFamily="18" charset="0"/>
              </a:rPr>
              <a:t>Look around the congregation for a mother who you want to encourage and let them know you love them and are thinking of them.</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Use a Basket: </a:t>
            </a:r>
            <a:r>
              <a:rPr lang="en-US" sz="2800" dirty="0">
                <a:solidFill>
                  <a:srgbClr val="FFFF00"/>
                </a:solidFill>
                <a:latin typeface="Tahoma" pitchFamily="34" charset="0"/>
                <a:cs typeface="Times New Roman" pitchFamily="18" charset="0"/>
              </a:rPr>
              <a:t>Fill it with small gifts of your choice to brighten her day. Fill out a card with encouraging words from the Scriptures, and also let her know you will pray for her and each one of her family members by name for the next few weeks. You can sign it or keep it anonymous, your choice.</a:t>
            </a:r>
          </a:p>
        </p:txBody>
      </p:sp>
      <p:sp>
        <p:nvSpPr>
          <p:cNvPr id="6" name="Text Box 11">
            <a:extLst>
              <a:ext uri="{FF2B5EF4-FFF2-40B4-BE49-F238E27FC236}">
                <a16:creationId xmlns:a16="http://schemas.microsoft.com/office/drawing/2014/main" id="{16FA1DA8-FD43-45AF-A105-25AAC1334A53}"/>
              </a:ext>
            </a:extLst>
          </p:cNvPr>
          <p:cNvSpPr txBox="1">
            <a:spLocks noChangeArrowheads="1"/>
          </p:cNvSpPr>
          <p:nvPr/>
        </p:nvSpPr>
        <p:spPr bwMode="auto">
          <a:xfrm>
            <a:off x="2634342" y="800055"/>
            <a:ext cx="6509657" cy="2324146"/>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6576" indent="0">
              <a:buNone/>
              <a:defRPr/>
            </a:pPr>
            <a:r>
              <a:rPr lang="en-US" sz="2800" b="1" dirty="0">
                <a:solidFill>
                  <a:srgbClr val="FFFFFF"/>
                </a:solidFill>
              </a:rPr>
              <a:t>May Mother’s Day Challenge</a:t>
            </a:r>
          </a:p>
          <a:p>
            <a:pPr>
              <a:buClr>
                <a:srgbClr val="CCECFF"/>
              </a:buClr>
              <a:buSzPct val="115000"/>
              <a:buFont typeface="Wingdings" pitchFamily="2" charset="2"/>
              <a:buChar char="Ø"/>
              <a:defRPr/>
            </a:pPr>
            <a:r>
              <a:rPr lang="en-US" dirty="0">
                <a:solidFill>
                  <a:srgbClr val="FFFF00"/>
                </a:solidFill>
              </a:rPr>
              <a:t>As you keep these things from Exodus 2:1-10 in your mind as you pray and honor the mothers in your life, throughout the month of May make Mother’s Day last for a mother and her children of the “household of the faith” (Galatians 6:10). </a:t>
            </a:r>
          </a:p>
        </p:txBody>
      </p:sp>
    </p:spTree>
    <p:extLst>
      <p:ext uri="{BB962C8B-B14F-4D97-AF65-F5344CB8AC3E}">
        <p14:creationId xmlns:p14="http://schemas.microsoft.com/office/powerpoint/2010/main" val="2119348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Conclusion</a:t>
            </a:r>
            <a:endParaRPr lang="en-US" sz="4000" b="1" u="sng"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18006" r="18006"/>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457200" y="6492875"/>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srgbClr val="D4D2D0">
                    <a:shade val="50000"/>
                  </a:srgbClr>
                </a:solidFill>
                <a:effectLst/>
                <a:uLnTx/>
                <a:uFillTx/>
                <a:latin typeface="Arial" charset="0"/>
                <a:ea typeface="+mn-ea"/>
                <a:cs typeface="Arial" charset="0"/>
              </a:rPr>
              <a:t>A Slave &amp; A Princess</a:t>
            </a:r>
            <a:endPar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endParaRP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4525963"/>
          </a:xfrm>
        </p:spPr>
        <p:txBody>
          <a:bodyPr/>
          <a:lstStyle/>
          <a:p>
            <a:pPr marL="36576" indent="0">
              <a:buNone/>
              <a:defRPr/>
            </a:pPr>
            <a:r>
              <a:rPr lang="en-US" sz="2800" b="1" dirty="0">
                <a:solidFill>
                  <a:srgbClr val="FFFFFF"/>
                </a:solidFill>
                <a:latin typeface="Tahoma" pitchFamily="34" charset="0"/>
                <a:cs typeface="Times New Roman" pitchFamily="18" charset="0"/>
              </a:rPr>
              <a:t>May Mother’s Day Challenge</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Imagine the joy and encouragement you could bring to a sister in Christ and how you might use an ordinary object filled with ordinary items to brighten the day of a mother and her children!</a:t>
            </a:r>
            <a:endParaRPr lang="en-US" sz="2800" dirty="0">
              <a:solidFill>
                <a:srgbClr val="FFFF00"/>
              </a:solidFill>
              <a:latin typeface="Tahoma" pitchFamily="34" charset="0"/>
              <a:cs typeface="Times New Roman" pitchFamily="18" charset="0"/>
            </a:endParaRPr>
          </a:p>
        </p:txBody>
      </p:sp>
    </p:spTree>
    <p:extLst>
      <p:ext uri="{BB962C8B-B14F-4D97-AF65-F5344CB8AC3E}">
        <p14:creationId xmlns:p14="http://schemas.microsoft.com/office/powerpoint/2010/main" val="364630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977" r="14909" b="-1"/>
          <a:stretch/>
        </p:blipFill>
        <p:spPr>
          <a:xfrm>
            <a:off x="7989" y="10"/>
            <a:ext cx="4560021" cy="6855960"/>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55"/>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2031"/>
            <a:ext cx="9144000" cy="683769"/>
          </a:xfrm>
        </p:spPr>
        <p:txBody>
          <a:bodyPr vert="horz" lIns="91440" tIns="45720" rIns="91440" bIns="45720" rtlCol="0" anchor="ctr">
            <a:normAutofit/>
          </a:bodyPr>
          <a:lstStyle/>
          <a:p>
            <a:pPr defTabSz="914400">
              <a:defRPr/>
            </a:pPr>
            <a:r>
              <a:rPr lang="en-US" sz="4000" u="sng" dirty="0">
                <a:solidFill>
                  <a:srgbClr val="66FFFF"/>
                </a:solidFill>
              </a:rPr>
              <a:t>Conclusion</a:t>
            </a:r>
            <a:endParaRPr lang="en-US" sz="4000" u="sng" dirty="0"/>
          </a:p>
        </p:txBody>
      </p:sp>
      <p:sp>
        <p:nvSpPr>
          <p:cNvPr id="8" name="Text Box 11"/>
          <p:cNvSpPr txBox="1">
            <a:spLocks noChangeArrowheads="1"/>
          </p:cNvSpPr>
          <p:nvPr/>
        </p:nvSpPr>
        <p:spPr bwMode="auto">
          <a:xfrm>
            <a:off x="18875" y="914401"/>
            <a:ext cx="9151986" cy="3386483"/>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1" indent="-228600" eaLnBrk="1" hangingPunct="1">
              <a:lnSpc>
                <a:spcPct val="120000"/>
              </a:lnSpc>
              <a:spcAft>
                <a:spcPts val="450"/>
              </a:spcAft>
              <a:buFont typeface="Arial" panose="020B0604020202020204" pitchFamily="34" charset="0"/>
              <a:buChar char="•"/>
              <a:defRPr/>
            </a:pPr>
            <a:r>
              <a:rPr lang="en-US" sz="2400" b="1" dirty="0">
                <a:solidFill>
                  <a:prstClr val="white"/>
                </a:solidFill>
                <a:effectLst>
                  <a:outerShdw blurRad="50800" dist="38100" dir="2700000" algn="tl" rotWithShape="0">
                    <a:srgbClr val="000000">
                      <a:alpha val="48000"/>
                    </a:srgbClr>
                  </a:outerShdw>
                </a:effectLst>
                <a:latin typeface="Tahoma"/>
              </a:rPr>
              <a:t>God made a promise to Abraham to bring his descendants out of slavery from a foreign nation to Canaan (Genesis 15:13-14).</a:t>
            </a:r>
          </a:p>
          <a:p>
            <a:pPr marL="347663" lvl="1" indent="-228600" eaLnBrk="1" hangingPunct="1">
              <a:lnSpc>
                <a:spcPct val="120000"/>
              </a:lnSpc>
              <a:spcAft>
                <a:spcPts val="450"/>
              </a:spcAft>
              <a:buFont typeface="Arial" panose="020B0604020202020204" pitchFamily="34" charset="0"/>
              <a:buChar char="•"/>
              <a:defRPr/>
            </a:pPr>
            <a:r>
              <a:rPr lang="en-US" sz="2400" b="1" dirty="0">
                <a:solidFill>
                  <a:prstClr val="white"/>
                </a:solidFill>
                <a:effectLst>
                  <a:outerShdw blurRad="50800" dist="38100" dir="2700000" algn="tl" rotWithShape="0">
                    <a:srgbClr val="000000">
                      <a:alpha val="48000"/>
                    </a:srgbClr>
                  </a:outerShdw>
                </a:effectLst>
                <a:latin typeface="Tahoma"/>
              </a:rPr>
              <a:t>God used a basket, a slave and a princess to accomplish and fulfill that promise!</a:t>
            </a:r>
          </a:p>
          <a:p>
            <a:pPr marL="347663" lvl="1" indent="-228600" eaLnBrk="1" hangingPunct="1">
              <a:lnSpc>
                <a:spcPct val="120000"/>
              </a:lnSpc>
              <a:spcAft>
                <a:spcPts val="450"/>
              </a:spcAft>
              <a:buFont typeface="Arial" panose="020B0604020202020204" pitchFamily="34" charset="0"/>
              <a:buChar char="•"/>
              <a:defRPr/>
            </a:pPr>
            <a:r>
              <a:rPr lang="en-US" sz="2400" b="1" dirty="0">
                <a:solidFill>
                  <a:prstClr val="white"/>
                </a:solidFill>
                <a:effectLst>
                  <a:outerShdw blurRad="50800" dist="38100" dir="2700000" algn="tl" rotWithShape="0">
                    <a:srgbClr val="000000">
                      <a:alpha val="48000"/>
                    </a:srgbClr>
                  </a:outerShdw>
                </a:effectLst>
                <a:latin typeface="Tahoma"/>
              </a:rPr>
              <a:t>When you have faith in God and put it into action, God can turn the ordinary into the extraordinary!</a:t>
            </a:r>
            <a:endParaRPr kumimoji="0" lang="en-US" sz="2400" b="0"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8875" y="6553200"/>
            <a:ext cx="5004649" cy="302769"/>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A Slave &amp; A Princess</a:t>
            </a: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8292" y="4688378"/>
            <a:ext cx="8915400" cy="147732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Do you live your life “by faith?” </a:t>
            </a:r>
          </a:p>
          <a:p>
            <a:pPr lvl="0" algn="ctr" defTabSz="685800">
              <a:defRPr/>
            </a:pPr>
            <a:r>
              <a:rPr lang="en-US" sz="3000" b="1" dirty="0">
                <a:solidFill>
                  <a:srgbClr val="006600"/>
                </a:solidFill>
                <a:latin typeface="Tahoma" pitchFamily="34" charset="0"/>
                <a:cs typeface="Times New Roman" pitchFamily="18" charset="0"/>
              </a:rPr>
              <a:t>Put your faith into </a:t>
            </a:r>
            <a:r>
              <a:rPr lang="en-US" sz="3000" b="1" i="1" dirty="0">
                <a:solidFill>
                  <a:srgbClr val="006600"/>
                </a:solidFill>
                <a:latin typeface="Tahoma" pitchFamily="34" charset="0"/>
                <a:cs typeface="Times New Roman" pitchFamily="18" charset="0"/>
              </a:rPr>
              <a:t>Action! </a:t>
            </a:r>
          </a:p>
          <a:p>
            <a:pPr lvl="0" algn="ctr" defTabSz="685800">
              <a:defRPr/>
            </a:pPr>
            <a:r>
              <a:rPr lang="en-US" sz="3000" b="1" dirty="0">
                <a:solidFill>
                  <a:srgbClr val="006600"/>
                </a:solidFill>
                <a:latin typeface="Tahoma" pitchFamily="34" charset="0"/>
                <a:cs typeface="Times New Roman" pitchFamily="18" charset="0"/>
              </a:rPr>
              <a:t>(Hebrews 11:23)</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292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painting of a person holding a baby&#10;&#10;Description automatically generated">
            <a:extLst>
              <a:ext uri="{FF2B5EF4-FFF2-40B4-BE49-F238E27FC236}">
                <a16:creationId xmlns:a16="http://schemas.microsoft.com/office/drawing/2014/main" id="{3D0815E9-8819-479B-A11E-0580045EBD7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977" r="14909" b="-1"/>
          <a:stretch/>
        </p:blipFill>
        <p:spPr>
          <a:xfrm>
            <a:off x="7989" y="10"/>
            <a:ext cx="4560021" cy="6855960"/>
          </a:xfrm>
          <a:prstGeom prst="rect">
            <a:avLst/>
          </a:prstGeom>
        </p:spPr>
      </p:pic>
      <p:pic>
        <p:nvPicPr>
          <p:cNvPr id="7" name="Picture 6" descr="A picture containing indoor, wearing&#10;&#10;Description automatically generated">
            <a:extLst>
              <a:ext uri="{FF2B5EF4-FFF2-40B4-BE49-F238E27FC236}">
                <a16:creationId xmlns:a16="http://schemas.microsoft.com/office/drawing/2014/main" id="{F291F76E-F277-4C4F-94C7-5B46E035F0A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55"/>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2031"/>
            <a:ext cx="9144000" cy="836169"/>
          </a:xfrm>
        </p:spPr>
        <p:txBody>
          <a:bodyPr vert="horz" lIns="91440" tIns="45720" rIns="91440" bIns="45720" rtlCol="0" anchor="ctr">
            <a:normAutofit/>
          </a:bodyPr>
          <a:lstStyle/>
          <a:p>
            <a:pPr defTabSz="914400">
              <a:defRPr/>
            </a:pPr>
            <a:r>
              <a:rPr lang="en-US" sz="4000" u="sng" dirty="0">
                <a:solidFill>
                  <a:srgbClr val="66FFFF"/>
                </a:solidFill>
              </a:rPr>
              <a:t>Intro</a:t>
            </a:r>
            <a:r>
              <a:rPr lang="en-US" sz="4000" u="sng" dirty="0"/>
              <a:t> </a:t>
            </a:r>
          </a:p>
        </p:txBody>
      </p:sp>
      <p:sp>
        <p:nvSpPr>
          <p:cNvPr id="8" name="Text Box 11"/>
          <p:cNvSpPr txBox="1">
            <a:spLocks noChangeArrowheads="1"/>
          </p:cNvSpPr>
          <p:nvPr/>
        </p:nvSpPr>
        <p:spPr bwMode="auto">
          <a:xfrm>
            <a:off x="-15977" y="1241142"/>
            <a:ext cx="9151986" cy="3695136"/>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00050" indent="0"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We will reflect on two mothers, one a slave, and the other a princess, but both preserved and raised a child who would become Israel’s deliverer and lawgiver!</a:t>
            </a:r>
          </a:p>
          <a:p>
            <a:pPr marL="914400" lvl="1" indent="-228600" eaLnBrk="1" hangingPunct="1">
              <a:lnSpc>
                <a:spcPct val="120000"/>
              </a:lnSpc>
              <a:spcAft>
                <a:spcPts val="450"/>
              </a:spcAft>
              <a:buFont typeface="Arial" panose="020B0604020202020204" pitchFamily="34" charset="0"/>
              <a:buChar char="•"/>
              <a:defRPr/>
            </a:pPr>
            <a:r>
              <a:rPr lang="en-US" sz="2400" b="1" dirty="0">
                <a:solidFill>
                  <a:schemeClr val="tx1"/>
                </a:solidFill>
                <a:effectLst>
                  <a:outerShdw blurRad="50800" dist="38100" dir="2700000" algn="tl" rotWithShape="0">
                    <a:srgbClr val="000000">
                      <a:alpha val="48000"/>
                    </a:srgbClr>
                  </a:outerShdw>
                </a:effectLst>
                <a:latin typeface="+mn-lt"/>
                <a:cs typeface="+mn-cs"/>
              </a:rPr>
              <a:t>Both women, one acting on faith, played a part in God’s grand plan to fulfill His promise to Abraham (Genesis 15:5-7, 13-16)</a:t>
            </a:r>
            <a:endParaRPr lang="en-US" sz="2400" i="1"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18875" y="6490844"/>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A Slave &amp; A Princess</a:t>
            </a: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94327" y="5339221"/>
            <a:ext cx="8915400" cy="1015663"/>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algn="ctr" defTabSz="685800">
              <a:defRPr/>
            </a:pPr>
            <a:r>
              <a:rPr lang="en-US" sz="3000" b="1" dirty="0">
                <a:solidFill>
                  <a:srgbClr val="006600"/>
                </a:solidFill>
                <a:latin typeface="Tahoma" pitchFamily="34" charset="0"/>
                <a:cs typeface="Times New Roman" pitchFamily="18" charset="0"/>
              </a:rPr>
              <a:t>Mothers will do extraordinary things </a:t>
            </a:r>
          </a:p>
          <a:p>
            <a:pPr algn="ctr" defTabSz="685800">
              <a:defRPr/>
            </a:pPr>
            <a:r>
              <a:rPr lang="en-US" sz="3000" b="1" dirty="0">
                <a:solidFill>
                  <a:srgbClr val="006600"/>
                </a:solidFill>
                <a:latin typeface="Tahoma" pitchFamily="34" charset="0"/>
                <a:cs typeface="Times New Roman" pitchFamily="18" charset="0"/>
              </a:rPr>
              <a:t>for their children!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48200" y="21771"/>
            <a:ext cx="4495777" cy="664029"/>
          </a:xfrm>
        </p:spPr>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Jochebed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6647" r="6647"/>
          <a:stretch/>
        </p:blipFill>
        <p:spPr>
          <a:xfrm>
            <a:off x="20" y="10"/>
            <a:ext cx="4571980" cy="685799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A Levite mother</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schemeClr val="tx1"/>
                </a:solidFill>
                <a:effectLst>
                  <a:outerShdw blurRad="50800" dist="38100" dir="2700000" algn="tl" rotWithShape="0">
                    <a:srgbClr val="000000">
                      <a:alpha val="48000"/>
                    </a:srgbClr>
                  </a:outerShdw>
                </a:effectLst>
                <a:latin typeface="+mn-lt"/>
                <a:cs typeface="+mn-cs"/>
              </a:rPr>
              <a:t>Exodus 6:20; 2:1</a:t>
            </a:r>
          </a:p>
          <a:p>
            <a:pPr marL="1028700" lvl="1" indent="-457200" eaLnBrk="1" hangingPunct="1">
              <a:lnSpc>
                <a:spcPct val="120000"/>
              </a:lnSpc>
              <a:spcAft>
                <a:spcPts val="450"/>
              </a:spcAft>
              <a:buFont typeface="Courier New" panose="02070309020205020404" pitchFamily="49" charset="0"/>
              <a:buChar char="o"/>
              <a:defRPr/>
            </a:pPr>
            <a:r>
              <a:rPr lang="en-US" b="1" dirty="0">
                <a:solidFill>
                  <a:schemeClr val="tx1"/>
                </a:solidFill>
                <a:effectLst>
                  <a:outerShdw blurRad="50800" dist="38100" dir="2700000" algn="tl" rotWithShape="0">
                    <a:srgbClr val="000000">
                      <a:alpha val="48000"/>
                    </a:srgbClr>
                  </a:outerShdw>
                </a:effectLst>
                <a:latin typeface="+mn-lt"/>
                <a:cs typeface="+mn-cs"/>
              </a:rPr>
              <a:t>The mother of Aaron, Miriam and Moses</a:t>
            </a:r>
          </a:p>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Jochebed means: </a:t>
            </a:r>
            <a:r>
              <a:rPr lang="en-US" sz="2800" dirty="0">
                <a:solidFill>
                  <a:schemeClr val="tx1"/>
                </a:solidFill>
                <a:effectLst>
                  <a:outerShdw blurRad="50800" dist="38100" dir="2700000" algn="tl" rotWithShape="0">
                    <a:srgbClr val="000000">
                      <a:alpha val="48000"/>
                    </a:srgbClr>
                  </a:outerShdw>
                </a:effectLst>
                <a:latin typeface="+mn-lt"/>
                <a:cs typeface="+mn-cs"/>
              </a:rPr>
              <a:t>“The Lord Honors” </a:t>
            </a:r>
          </a:p>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Her character: </a:t>
            </a:r>
            <a:r>
              <a:rPr lang="en-US" sz="2800" dirty="0">
                <a:solidFill>
                  <a:schemeClr val="tx1"/>
                </a:solidFill>
                <a:effectLst>
                  <a:outerShdw blurRad="50800" dist="38100" dir="2700000" algn="tl" rotWithShape="0">
                    <a:srgbClr val="000000">
                      <a:alpha val="48000"/>
                    </a:srgbClr>
                  </a:outerShdw>
                </a:effectLst>
                <a:latin typeface="+mn-lt"/>
                <a:cs typeface="+mn-cs"/>
              </a:rPr>
              <a:t>Her fierce love for her son and her faith in God enabled her to act heroically in the midst of great oppression!</a:t>
            </a: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A Slave &amp; A Princess</a:t>
            </a:r>
            <a:endParaRPr lang="en-US" sz="1000" kern="1200" dirty="0">
              <a:solidFill>
                <a:schemeClr val="tx1">
                  <a:tint val="75000"/>
                </a:schemeClr>
              </a:solidFill>
              <a:latin typeface="+mn-lt"/>
              <a:ea typeface="+mn-ea"/>
              <a:cs typeface="+mn-cs"/>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48200" y="21771"/>
            <a:ext cx="4495777" cy="816429"/>
          </a:xfrm>
        </p:spPr>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Jochebed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3">
            <a:extLst>
              <a:ext uri="{28A0092B-C50C-407E-A947-70E740481C1C}">
                <a14:useLocalDpi xmlns:a14="http://schemas.microsoft.com/office/drawing/2010/main" val="0"/>
              </a:ext>
            </a:extLst>
          </a:blip>
          <a:srcRect l="6647" r="6647"/>
          <a:stretch/>
        </p:blipFill>
        <p:spPr>
          <a:xfrm>
            <a:off x="20" y="10"/>
            <a:ext cx="4571980" cy="6857990"/>
          </a:xfrm>
          <a:prstGeom prst="rect">
            <a:avLst/>
          </a:prstGeom>
        </p:spPr>
      </p:pic>
      <p:sp>
        <p:nvSpPr>
          <p:cNvPr id="8" name="Text Box 11"/>
          <p:cNvSpPr txBox="1">
            <a:spLocks noChangeArrowheads="1"/>
          </p:cNvSpPr>
          <p:nvPr/>
        </p:nvSpPr>
        <p:spPr bwMode="auto">
          <a:xfrm>
            <a:off x="4648200" y="838199"/>
            <a:ext cx="4495800" cy="59980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Her Sorrow: </a:t>
            </a:r>
            <a:r>
              <a:rPr kumimoji="0" lang="en-US" sz="320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To live in bondage as a slave</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Her joy: </a:t>
            </a:r>
            <a:r>
              <a:rPr kumimoji="0" lang="en-US" sz="320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God not only preserved the son she gave up to Him, but that He restored her child back to her.</a:t>
            </a:r>
            <a:endParaRPr kumimoji="0" lang="en-US" sz="3200"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A Slave &amp; A Princess</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216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487891" y="32657"/>
            <a:ext cx="5656087" cy="805543"/>
          </a:xfrm>
        </p:spPr>
        <p:txBody>
          <a:bodyPr vert="horz" lIns="91440" tIns="45720" rIns="91440" bIns="45720" rtlCol="0" anchor="ctr">
            <a:normAutofit/>
          </a:bodyPr>
          <a:lstStyle/>
          <a:p>
            <a:pPr defTabSz="914400">
              <a:defRPr/>
            </a:pPr>
            <a:r>
              <a:rPr lang="en-US" sz="4000" u="sng" dirty="0">
                <a:solidFill>
                  <a:srgbClr val="66FFFF"/>
                </a:solidFill>
              </a:rPr>
              <a:t>Jochebed</a:t>
            </a:r>
          </a:p>
        </p:txBody>
      </p:sp>
      <p:pic>
        <p:nvPicPr>
          <p:cNvPr id="9" name="Picture 8">
            <a:extLst>
              <a:ext uri="{FF2B5EF4-FFF2-40B4-BE49-F238E27FC236}">
                <a16:creationId xmlns:a16="http://schemas.microsoft.com/office/drawing/2014/main" id="{5B1F14FF-E5DE-40F2-AFB5-9664C53ED141}"/>
              </a:ext>
            </a:extLst>
          </p:cNvPr>
          <p:cNvPicPr>
            <a:picLocks noChangeAspect="1"/>
          </p:cNvPicPr>
          <p:nvPr/>
        </p:nvPicPr>
        <p:blipFill rotWithShape="1">
          <a:blip r:embed="rId3">
            <a:extLst>
              <a:ext uri="{28A0092B-C50C-407E-A947-70E740481C1C}">
                <a14:useLocalDpi xmlns:a14="http://schemas.microsoft.com/office/drawing/2010/main" val="0"/>
              </a:ext>
            </a:extLst>
          </a:blip>
          <a:srcRect l="18411" r="18411"/>
          <a:stretch/>
        </p:blipFill>
        <p:spPr>
          <a:xfrm>
            <a:off x="20" y="10"/>
            <a:ext cx="3476985" cy="6857990"/>
          </a:xfrm>
          <a:prstGeom prst="rect">
            <a:avLst/>
          </a:prstGeom>
        </p:spPr>
      </p:pic>
      <p:sp>
        <p:nvSpPr>
          <p:cNvPr id="8" name="Text Box 3">
            <a:extLst>
              <a:ext uri="{FF2B5EF4-FFF2-40B4-BE49-F238E27FC236}">
                <a16:creationId xmlns:a16="http://schemas.microsoft.com/office/drawing/2014/main" id="{B0942C9D-26CD-443F-83B2-D7C26F879497}"/>
              </a:ext>
            </a:extLst>
          </p:cNvPr>
          <p:cNvSpPr txBox="1">
            <a:spLocks noChangeArrowheads="1"/>
          </p:cNvSpPr>
          <p:nvPr/>
        </p:nvSpPr>
        <p:spPr bwMode="auto">
          <a:xfrm>
            <a:off x="3487892" y="838200"/>
            <a:ext cx="5656108" cy="6019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4300" indent="0" eaLnBrk="1" hangingPunct="1">
              <a:lnSpc>
                <a:spcPct val="110000"/>
              </a:lnSpc>
              <a:spcAft>
                <a:spcPts val="600"/>
              </a:spcAft>
            </a:pPr>
            <a:r>
              <a:rPr lang="en-US" altLang="en-US" sz="2400" b="1" dirty="0">
                <a:solidFill>
                  <a:schemeClr val="tx1"/>
                </a:solidFill>
                <a:effectLst>
                  <a:outerShdw blurRad="50800" dist="38100" dir="2700000" algn="tl" rotWithShape="0">
                    <a:srgbClr val="000000">
                      <a:alpha val="48000"/>
                    </a:srgbClr>
                  </a:outerShdw>
                </a:effectLst>
                <a:latin typeface="+mn-lt"/>
                <a:cs typeface="+mn-cs"/>
              </a:rPr>
              <a:t>Background: Exodus 1:8-22  </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A new Pharaoh in Egypt didn’t know Joseph </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He enslaved Israel but Israel grew stronger!</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God had told Abraham this would happen (Genesis 15:13-14).</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Pharaoh ordered the midwives to kill all the newborn males.</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The midwives feared God and let the boys live, defying the king’s edict!</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Pharaoh asked them why &amp; they said Israelite women usually give birth before they arrive.</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God blessed the midwives and their families and multiplied the Israelites in captivity!</a:t>
            </a:r>
          </a:p>
          <a:p>
            <a:pPr marL="342900" indent="-228600" eaLnBrk="1" hangingPunct="1">
              <a:lnSpc>
                <a:spcPct val="110000"/>
              </a:lnSpc>
              <a:spcAft>
                <a:spcPts val="600"/>
              </a:spcAft>
              <a:buFont typeface="Arial" panose="020B0604020202020204" pitchFamily="34" charset="0"/>
              <a:buChar char="•"/>
            </a:pPr>
            <a:r>
              <a:rPr lang="en-US" altLang="en-US" sz="1800" b="1" dirty="0">
                <a:solidFill>
                  <a:schemeClr val="tx1"/>
                </a:solidFill>
                <a:effectLst>
                  <a:outerShdw blurRad="50800" dist="38100" dir="2700000" algn="tl" rotWithShape="0">
                    <a:srgbClr val="000000">
                      <a:alpha val="48000"/>
                    </a:srgbClr>
                  </a:outerShdw>
                </a:effectLst>
                <a:latin typeface="+mn-lt"/>
                <a:cs typeface="+mn-cs"/>
              </a:rPr>
              <a:t>Pharaoh, in anger, ordered that all newborn boys be drowned in the Nile River!</a:t>
            </a:r>
          </a:p>
        </p:txBody>
      </p:sp>
      <p:cxnSp>
        <p:nvCxnSpPr>
          <p:cNvPr id="192" name="Straight Connector 19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20" y="6442801"/>
            <a:ext cx="3352780" cy="36512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A Slave &amp; A Princess</a:t>
            </a:r>
          </a:p>
        </p:txBody>
      </p:sp>
    </p:spTree>
    <p:extLst>
      <p:ext uri="{BB962C8B-B14F-4D97-AF65-F5344CB8AC3E}">
        <p14:creationId xmlns:p14="http://schemas.microsoft.com/office/powerpoint/2010/main" val="3686868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l="12500" r="1250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Jochebed</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41" y="972082"/>
            <a:ext cx="9143959" cy="5632499"/>
          </a:xfrm>
        </p:spPr>
        <p:txBody>
          <a:bodyPr>
            <a:normAutofit fontScale="92500" lnSpcReduction="10000"/>
          </a:bodyPr>
          <a:lstStyle/>
          <a:p>
            <a:pPr marL="608013" indent="-812800" fontAlgn="auto">
              <a:spcAft>
                <a:spcPts val="0"/>
              </a:spcAft>
              <a:buFont typeface="Arial" panose="020B0604020202020204" pitchFamily="34" charset="0"/>
              <a:buNone/>
            </a:pPr>
            <a:r>
              <a:rPr lang="en-US" altLang="en-US" sz="3300" b="1" dirty="0">
                <a:latin typeface="Tahoma" panose="020B0604030504040204" pitchFamily="34" charset="0"/>
                <a:ea typeface="Tahoma" panose="020B0604030504040204" pitchFamily="34" charset="0"/>
                <a:cs typeface="Tahoma" panose="020B0604030504040204" pitchFamily="34" charset="0"/>
              </a:rPr>
              <a:t>Her Faith: Exodus 2:1-4</a:t>
            </a:r>
          </a:p>
          <a:p>
            <a:pPr marL="608013" indent="-812800" fontAlgn="auto">
              <a:spcAft>
                <a:spcPts val="0"/>
              </a:spcAft>
              <a:buFont typeface="Arial" panose="020B0604020202020204" pitchFamily="34" charset="0"/>
              <a:buNone/>
            </a:pPr>
            <a:r>
              <a:rPr lang="en-US" altLang="en-US" sz="2800" dirty="0">
                <a:latin typeface="Tahoma" panose="020B0604030504040204" pitchFamily="34" charset="0"/>
                <a:ea typeface="Tahoma" panose="020B0604030504040204" pitchFamily="34" charset="0"/>
                <a:cs typeface="Tahoma" panose="020B0604030504040204" pitchFamily="34" charset="0"/>
              </a:rPr>
              <a:t>1.  Now a man from the house of Levi went and married a daughter of Levi. </a:t>
            </a:r>
          </a:p>
          <a:p>
            <a:pPr marL="608013" indent="-812800" fontAlgn="auto">
              <a:spcAft>
                <a:spcPts val="0"/>
              </a:spcAft>
              <a:buFont typeface="Arial" panose="020B0604020202020204" pitchFamily="34" charset="0"/>
              <a:buNone/>
            </a:pPr>
            <a:r>
              <a:rPr lang="en-US" altLang="en-US" sz="2800" dirty="0">
                <a:latin typeface="Tahoma" panose="020B0604030504040204" pitchFamily="34" charset="0"/>
                <a:ea typeface="Tahoma" panose="020B0604030504040204" pitchFamily="34" charset="0"/>
                <a:cs typeface="Tahoma" panose="020B0604030504040204" pitchFamily="34" charset="0"/>
              </a:rPr>
              <a:t>2.  The woman conceived and bore a son; and when she saw that he was beautiful, she hid him for three months. </a:t>
            </a:r>
          </a:p>
          <a:p>
            <a:pPr marL="608013" indent="-812800" fontAlgn="auto">
              <a:spcAft>
                <a:spcPts val="0"/>
              </a:spcAft>
              <a:buFont typeface="Arial" panose="020B0604020202020204" pitchFamily="34" charset="0"/>
              <a:buNone/>
            </a:pPr>
            <a:r>
              <a:rPr lang="en-US" altLang="en-US" sz="2800" dirty="0">
                <a:latin typeface="Tahoma" panose="020B0604030504040204" pitchFamily="34" charset="0"/>
                <a:ea typeface="Tahoma" panose="020B0604030504040204" pitchFamily="34" charset="0"/>
                <a:cs typeface="Tahoma" panose="020B0604030504040204" pitchFamily="34" charset="0"/>
              </a:rPr>
              <a:t>3.  But when she could hide him no longer, she got him a wicker basket and covered it over with tar and pitch. Then she put the child into it and set it among the reeds by the bank of the Nile. </a:t>
            </a:r>
          </a:p>
          <a:p>
            <a:pPr marL="608013" indent="-812800" fontAlgn="auto">
              <a:spcAft>
                <a:spcPts val="0"/>
              </a:spcAft>
              <a:buFont typeface="Arial" panose="020B0604020202020204" pitchFamily="34" charset="0"/>
              <a:buNone/>
            </a:pPr>
            <a:r>
              <a:rPr lang="en-US" altLang="en-US" sz="2800" dirty="0">
                <a:latin typeface="Tahoma" panose="020B0604030504040204" pitchFamily="34" charset="0"/>
                <a:ea typeface="Tahoma" panose="020B0604030504040204" pitchFamily="34" charset="0"/>
                <a:cs typeface="Tahoma" panose="020B0604030504040204" pitchFamily="34" charset="0"/>
              </a:rPr>
              <a:t>4.  His sister stood at a distance to find out what would happen to him. </a:t>
            </a:r>
            <a:endParaRPr lang="en-US" sz="1600" dirty="0"/>
          </a:p>
        </p:txBody>
      </p:sp>
    </p:spTree>
    <p:extLst>
      <p:ext uri="{BB962C8B-B14F-4D97-AF65-F5344CB8AC3E}">
        <p14:creationId xmlns:p14="http://schemas.microsoft.com/office/powerpoint/2010/main" val="2859497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l="12500" r="1250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Jochebed</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41" y="972082"/>
            <a:ext cx="9143959" cy="5632499"/>
          </a:xfrm>
        </p:spPr>
        <p:txBody>
          <a:bodyPr>
            <a:normAutofit/>
          </a:bodyPr>
          <a:lstStyle/>
          <a:p>
            <a:pPr marL="608013" indent="-812800" fontAlgn="auto">
              <a:spcAft>
                <a:spcPts val="0"/>
              </a:spcAft>
              <a:buFont typeface="Arial" panose="020B0604020202020204" pitchFamily="34" charset="0"/>
              <a:buNone/>
            </a:pPr>
            <a:r>
              <a:rPr lang="en-US" altLang="en-US" sz="3300" b="1" dirty="0">
                <a:latin typeface="Tahoma" panose="020B0604030504040204" pitchFamily="34" charset="0"/>
                <a:ea typeface="Tahoma" panose="020B0604030504040204" pitchFamily="34" charset="0"/>
                <a:cs typeface="Tahoma" panose="020B0604030504040204" pitchFamily="34" charset="0"/>
              </a:rPr>
              <a:t>Her Faith: Hebrews 11:23</a:t>
            </a:r>
          </a:p>
          <a:p>
            <a:pPr marL="608013" indent="-812800" fontAlgn="auto">
              <a:spcAft>
                <a:spcPts val="0"/>
              </a:spcAft>
              <a:buFont typeface="Arial" panose="020B0604020202020204" pitchFamily="34" charset="0"/>
              <a:buNone/>
            </a:pPr>
            <a:r>
              <a:rPr lang="en-US" altLang="en-US" sz="2800" dirty="0">
                <a:latin typeface="Tahoma" panose="020B0604030504040204" pitchFamily="34" charset="0"/>
                <a:ea typeface="Tahoma" panose="020B0604030504040204" pitchFamily="34" charset="0"/>
                <a:cs typeface="Tahoma" panose="020B0604030504040204" pitchFamily="34" charset="0"/>
              </a:rPr>
              <a:t>23.  By faith Moses, when he was born, was hidden for three months by his parents, because they saw he was a beautiful child; and they were not afraid of the king's edict. </a:t>
            </a:r>
            <a:endParaRPr lang="en-US" sz="1600" dirty="0"/>
          </a:p>
        </p:txBody>
      </p:sp>
    </p:spTree>
    <p:extLst>
      <p:ext uri="{BB962C8B-B14F-4D97-AF65-F5344CB8AC3E}">
        <p14:creationId xmlns:p14="http://schemas.microsoft.com/office/powerpoint/2010/main" val="12821930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51A93-5ACF-47C3-9ED8-E51447D9CA0B}"/>
              </a:ext>
            </a:extLst>
          </p:cNvPr>
          <p:cNvPicPr>
            <a:picLocks noChangeAspect="1"/>
          </p:cNvPicPr>
          <p:nvPr/>
        </p:nvPicPr>
        <p:blipFill>
          <a:blip r:embed="rId3">
            <a:alphaModFix amt="90000"/>
            <a:extLst>
              <a:ext uri="{28A0092B-C50C-407E-A947-70E740481C1C}">
                <a14:useLocalDpi xmlns:a14="http://schemas.microsoft.com/office/drawing/2010/main" val="0"/>
              </a:ext>
            </a:extLst>
          </a:blip>
          <a:srcRect l="12500" r="1250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Jochebed</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A Slave &amp; A Princess</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3200400" y="972082"/>
            <a:ext cx="5943600" cy="5883888"/>
          </a:xfrm>
        </p:spPr>
        <p:txBody>
          <a:bodyPr>
            <a:normAutofit fontScale="92500" lnSpcReduction="20000"/>
          </a:bodyPr>
          <a:lstStyle/>
          <a:p>
            <a:pPr marL="0" indent="0" fontAlgn="auto">
              <a:spcAft>
                <a:spcPts val="0"/>
              </a:spcAft>
              <a:buFont typeface="Arial" panose="020B0604020202020204" pitchFamily="34" charset="0"/>
              <a:buNone/>
            </a:pPr>
            <a:r>
              <a:rPr lang="en-US" altLang="en-US" sz="3300" b="1" dirty="0">
                <a:ln>
                  <a:solidFill>
                    <a:schemeClr val="bg1"/>
                  </a:solidFill>
                </a:ln>
                <a:latin typeface="Tahoma" panose="020B0604030504040204" pitchFamily="34" charset="0"/>
                <a:ea typeface="Tahoma" panose="020B0604030504040204" pitchFamily="34" charset="0"/>
                <a:cs typeface="Tahoma" panose="020B0604030504040204" pitchFamily="34" charset="0"/>
              </a:rPr>
              <a:t>Her Faith: Exodus 2:1-4; Hebrews 11:23</a:t>
            </a:r>
          </a:p>
          <a:p>
            <a:pPr marL="347663" indent="-347663" fontAlgn="auto">
              <a:spcAft>
                <a:spcPts val="0"/>
              </a:spcAft>
              <a:buFont typeface="Wingdings" panose="05000000000000000000" pitchFamily="2" charset="2"/>
              <a:buChar char="v"/>
            </a:pPr>
            <a:r>
              <a:rPr lang="en-US" altLang="en-US" sz="2800" b="1" dirty="0">
                <a:ln>
                  <a:solidFill>
                    <a:schemeClr val="bg1"/>
                  </a:solidFill>
                </a:ln>
                <a:latin typeface="Tahoma" panose="020B0604030504040204" pitchFamily="34" charset="0"/>
                <a:ea typeface="Tahoma" panose="020B0604030504040204" pitchFamily="34" charset="0"/>
                <a:cs typeface="Tahoma" panose="020B0604030504040204" pitchFamily="34" charset="0"/>
              </a:rPr>
              <a:t>Baskets: Such an ordinary object that was used for such an extraordinary purpose!</a:t>
            </a:r>
          </a:p>
          <a:p>
            <a:pPr marL="347663" indent="-347663" fontAlgn="auto">
              <a:spcAft>
                <a:spcPts val="0"/>
              </a:spcAft>
              <a:buFont typeface="Wingdings" panose="05000000000000000000" pitchFamily="2" charset="2"/>
              <a:buChar char="v"/>
            </a:pPr>
            <a:r>
              <a:rPr lang="en-US" altLang="en-US" sz="2800" b="1" dirty="0">
                <a:ln>
                  <a:solidFill>
                    <a:schemeClr val="bg1"/>
                  </a:solidFill>
                </a:ln>
                <a:latin typeface="Tahoma" panose="020B0604030504040204" pitchFamily="34" charset="0"/>
                <a:ea typeface="Tahoma" panose="020B0604030504040204" pitchFamily="34" charset="0"/>
                <a:cs typeface="Tahoma" panose="020B0604030504040204" pitchFamily="34" charset="0"/>
              </a:rPr>
              <a:t>Imagine the love that went into that basket!</a:t>
            </a:r>
          </a:p>
          <a:p>
            <a:pPr marL="347663" indent="-347663" fontAlgn="auto">
              <a:spcAft>
                <a:spcPts val="0"/>
              </a:spcAft>
              <a:buFont typeface="Wingdings" panose="05000000000000000000" pitchFamily="2" charset="2"/>
              <a:buChar char="v"/>
            </a:pPr>
            <a:r>
              <a:rPr lang="en-US" altLang="en-US" sz="2800" b="1" dirty="0">
                <a:ln>
                  <a:solidFill>
                    <a:schemeClr val="bg1"/>
                  </a:solidFill>
                </a:ln>
                <a:latin typeface="Tahoma" panose="020B0604030504040204" pitchFamily="34" charset="0"/>
                <a:ea typeface="Tahoma" panose="020B0604030504040204" pitchFamily="34" charset="0"/>
                <a:cs typeface="Tahoma" panose="020B0604030504040204" pitchFamily="34" charset="0"/>
              </a:rPr>
              <a:t>God uses ordinary items, ordinary people, and ordinary events to bring about His will!</a:t>
            </a:r>
          </a:p>
          <a:p>
            <a:pPr marL="347663" indent="-347663" fontAlgn="auto">
              <a:spcAft>
                <a:spcPts val="0"/>
              </a:spcAft>
              <a:buFont typeface="Wingdings" panose="05000000000000000000" pitchFamily="2" charset="2"/>
              <a:buChar char="v"/>
            </a:pPr>
            <a:r>
              <a:rPr lang="en-US" altLang="en-US" sz="2800" b="1" dirty="0">
                <a:ln>
                  <a:solidFill>
                    <a:schemeClr val="bg1"/>
                  </a:solidFill>
                </a:ln>
                <a:latin typeface="Tahoma" panose="020B0604030504040204" pitchFamily="34" charset="0"/>
                <a:ea typeface="Tahoma" panose="020B0604030504040204" pitchFamily="34" charset="0"/>
                <a:cs typeface="Tahoma" panose="020B0604030504040204" pitchFamily="34" charset="0"/>
              </a:rPr>
              <a:t>His older sister Miriam stood off at a distance to see what would happen to him!</a:t>
            </a:r>
          </a:p>
        </p:txBody>
      </p:sp>
    </p:spTree>
    <p:extLst>
      <p:ext uri="{BB962C8B-B14F-4D97-AF65-F5344CB8AC3E}">
        <p14:creationId xmlns:p14="http://schemas.microsoft.com/office/powerpoint/2010/main" val="364579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6855</TotalTime>
  <Words>2076</Words>
  <Application>Microsoft Office PowerPoint</Application>
  <PresentationFormat>On-screen Show (4:3)</PresentationFormat>
  <Paragraphs>174</Paragraphs>
  <Slides>24</Slides>
  <Notes>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24</vt:i4>
      </vt:variant>
    </vt:vector>
  </HeadingPairs>
  <TitlesOfParts>
    <vt:vector size="39" baseType="lpstr">
      <vt:lpstr>Ameretto</vt:lpstr>
      <vt:lpstr>Arial</vt:lpstr>
      <vt:lpstr>Calibri</vt:lpstr>
      <vt:lpstr>Courier New</vt:lpstr>
      <vt:lpstr>Tahoma</vt:lpstr>
      <vt:lpstr>Times New Roman</vt:lpstr>
      <vt:lpstr>Wingdings</vt:lpstr>
      <vt:lpstr>Wingdings 2</vt:lpstr>
      <vt:lpstr>Technic</vt:lpstr>
      <vt:lpstr>5_eye</vt:lpstr>
      <vt:lpstr>1_Damask</vt:lpstr>
      <vt:lpstr>vees</vt:lpstr>
      <vt:lpstr>Damask</vt:lpstr>
      <vt:lpstr>1_vees</vt:lpstr>
      <vt:lpstr>Slate</vt:lpstr>
      <vt:lpstr>A Slave &amp; A Princess </vt:lpstr>
      <vt:lpstr>INTRO</vt:lpstr>
      <vt:lpstr>Intro </vt:lpstr>
      <vt:lpstr>Jochebed </vt:lpstr>
      <vt:lpstr>Jochebed </vt:lpstr>
      <vt:lpstr>Jochebed</vt:lpstr>
      <vt:lpstr>Jochebed</vt:lpstr>
      <vt:lpstr>Jochebed</vt:lpstr>
      <vt:lpstr>Jochebed</vt:lpstr>
      <vt:lpstr>Jochebed</vt:lpstr>
      <vt:lpstr>Pharaoh’s Daughter </vt:lpstr>
      <vt:lpstr>Pharaoh’s Daughter</vt:lpstr>
      <vt:lpstr>Pharaoh’s Daughter</vt:lpstr>
      <vt:lpstr>Pharaoh’s Daughter</vt:lpstr>
      <vt:lpstr>Two Mothers Who Did the Extraordinary  </vt:lpstr>
      <vt:lpstr>Two Mothers Who Did the Extraordinary  </vt:lpstr>
      <vt:lpstr>Two Mothers Who Did the Extraordinary  </vt:lpstr>
      <vt:lpstr>Two Mothers Who Did the Extraordinary  </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Slave &amp; A Princess</dc:title>
  <dc:subject>05/01/2022</dc:subject>
  <dc:creator>DarkWolf</dc:creator>
  <dc:description>Adapted from Women Of The Bible by Ann Spangler &amp; Jean E. Syswerda, pages 86-92</dc:description>
  <cp:lastModifiedBy>Nathan Morrison</cp:lastModifiedBy>
  <cp:revision>31</cp:revision>
  <dcterms:created xsi:type="dcterms:W3CDTF">2005-06-04T23:49:02Z</dcterms:created>
  <dcterms:modified xsi:type="dcterms:W3CDTF">2022-05-01T04:18:27Z</dcterms:modified>
</cp:coreProperties>
</file>