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595" r:id="rId1"/>
  </p:sldMasterIdLst>
  <p:notesMasterIdLst>
    <p:notesMasterId r:id="rId14"/>
  </p:notesMasterIdLst>
  <p:handoutMasterIdLst>
    <p:handoutMasterId r:id="rId15"/>
  </p:handoutMasterIdLst>
  <p:sldIdLst>
    <p:sldId id="256" r:id="rId2"/>
    <p:sldId id="364" r:id="rId3"/>
    <p:sldId id="464" r:id="rId4"/>
    <p:sldId id="465" r:id="rId5"/>
    <p:sldId id="466" r:id="rId6"/>
    <p:sldId id="467" r:id="rId7"/>
    <p:sldId id="468" r:id="rId8"/>
    <p:sldId id="469" r:id="rId9"/>
    <p:sldId id="470" r:id="rId10"/>
    <p:sldId id="472" r:id="rId11"/>
    <p:sldId id="474" r:id="rId12"/>
    <p:sldId id="47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b="1" kern="1200">
        <a:solidFill>
          <a:schemeClr val="hlink"/>
        </a:solidFill>
        <a:latin typeface="Tahom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FF"/>
    <a:srgbClr val="006600"/>
    <a:srgbClr val="FFFFFF"/>
    <a:srgbClr val="FF0066"/>
    <a:srgbClr val="FFCC00"/>
    <a:srgbClr val="66FFFF"/>
    <a:srgbClr val="CCFF33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7791" autoAdjust="0"/>
  </p:normalViewPr>
  <p:slideViewPr>
    <p:cSldViewPr snapToObjects="1">
      <p:cViewPr varScale="1">
        <p:scale>
          <a:sx n="79" d="100"/>
          <a:sy n="79" d="100"/>
        </p:scale>
        <p:origin x="24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4" d="100"/>
          <a:sy n="84" d="100"/>
        </p:scale>
        <p:origin x="3828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760DE42-9767-44C6-9878-14E292BA2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30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3C53D57-D308-463C-8133-95AFAEBBB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0075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76765-6AA1-4756-992D-C90508F59DD4}" type="slidenum">
              <a:rPr lang="en-US"/>
              <a:pPr/>
              <a:t>1</a:t>
            </a:fld>
            <a:endParaRPr lang="en-US"/>
          </a:p>
        </p:txBody>
      </p:sp>
      <p:sp>
        <p:nvSpPr>
          <p:cNvPr id="911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Prepared by Nathan L Morrison</a:t>
            </a:r>
          </a:p>
          <a:p>
            <a:pPr eaLnBrk="1" hangingPunct="1"/>
            <a:r>
              <a:rPr lang="en-US" dirty="0"/>
              <a:t>All Scripture given is from NASB unless otherwise stated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For further study, or if questions, please Call: 804-277-1983 or Visit www.courthousechurchofchrist.com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Based on an article by Bobby Thompson in </a:t>
            </a:r>
            <a:r>
              <a:rPr lang="en-US" u="sng" dirty="0"/>
              <a:t>Speaking Truth In Love</a:t>
            </a:r>
            <a:r>
              <a:rPr lang="en-US" dirty="0"/>
              <a:t>, 2008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29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18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A56929-04EA-4D56-B721-08B52E09F4C2}" type="slidenum">
              <a:rPr lang="en-US" smtClean="0">
                <a:cs typeface="Arial" pitchFamily="34" charset="0"/>
              </a:rPr>
              <a:pPr/>
              <a:t>12</a:t>
            </a:fld>
            <a:endParaRPr lang="en-US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110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768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65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35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117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674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89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C53D57-D308-463C-8133-95AFAEBBB0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37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6B567-D194-4033-BD61-A1209652A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65498-E0C0-494C-B377-C935208A9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B2824-8324-444D-BA17-8336EBDBC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B2835-81E2-4F80-BC86-285E246AA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87489-E0E0-4A76-AE72-1F94FD9FE4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7B511-390A-4AAD-8C1C-D0316211B0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218DB-D002-4D8F-B42F-6E168C657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5760-4AF9-4A40-B701-CD609F83F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AD35-23D6-4B98-A654-379D5FFA3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F3AF7-285A-4D49-A40E-9714D1C56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73CB-06CC-44AE-AF53-4CA92D8747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There Were Three Crosses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AA06D52D-9D6F-467D-BA90-FAADFC83C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21" r:id="rId1"/>
    <p:sldLayoutId id="2147485422" r:id="rId2"/>
    <p:sldLayoutId id="2147485423" r:id="rId3"/>
    <p:sldLayoutId id="2147485424" r:id="rId4"/>
    <p:sldLayoutId id="2147485425" r:id="rId5"/>
    <p:sldLayoutId id="2147485426" r:id="rId6"/>
    <p:sldLayoutId id="2147485427" r:id="rId7"/>
    <p:sldLayoutId id="2147485428" r:id="rId8"/>
    <p:sldLayoutId id="2147485429" r:id="rId9"/>
    <p:sldLayoutId id="2147485430" r:id="rId10"/>
    <p:sldLayoutId id="2147485431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9624"/>
            <a:ext cx="9144000" cy="217017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en-US" sz="4000" b="1" u="sng" dirty="0">
                <a:solidFill>
                  <a:srgbClr val="0000FF"/>
                </a:solidFill>
                <a:cs typeface="Times New Roman" pitchFamily="18" charset="0"/>
              </a:rPr>
            </a:br>
            <a:r>
              <a:rPr lang="en-US" sz="9800" b="1" u="sng" dirty="0">
                <a:solidFill>
                  <a:srgbClr val="0000FF"/>
                </a:solidFill>
                <a:cs typeface="Times New Roman" pitchFamily="18" charset="0"/>
              </a:rPr>
              <a:t>There Were Three Crosses</a:t>
            </a:r>
            <a:endParaRPr lang="en-US" sz="4000" b="1" u="sng" dirty="0">
              <a:solidFill>
                <a:srgbClr val="0000FF"/>
              </a:solidFill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657600"/>
            <a:ext cx="8610600" cy="206586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>
                <a:solidFill>
                  <a:srgbClr val="FF0000"/>
                </a:solidFill>
                <a:latin typeface="Arial" pitchFamily="34" charset="0"/>
              </a:rPr>
              <a:t>Text: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>
                <a:solidFill>
                  <a:srgbClr val="FF0000"/>
                </a:solidFill>
                <a:latin typeface="Arial" pitchFamily="34" charset="0"/>
              </a:rPr>
              <a:t>Luke 23:33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cs typeface="Times New Roman" pitchFamily="18" charset="0"/>
              </a:rPr>
              <a:t>Conclusion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/>
              <a:t>There Were Three Crosses</a:t>
            </a:r>
            <a:endParaRPr lang="en-US" dirty="0"/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The crosses of the thieves demonstrate two attitudes: 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impenitent</a:t>
            </a:r>
            <a:r>
              <a:rPr lang="en-US" sz="2000" b="0" dirty="0">
                <a:solidFill>
                  <a:schemeClr val="tx1"/>
                </a:solidFill>
              </a:rPr>
              <a:t> who hardens his heart in the presence of Christ.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The </a:t>
            </a:r>
            <a:r>
              <a:rPr lang="en-US" sz="2000" dirty="0">
                <a:solidFill>
                  <a:schemeClr val="tx1"/>
                </a:solidFill>
              </a:rPr>
              <a:t>penitent</a:t>
            </a:r>
            <a:r>
              <a:rPr lang="en-US" sz="2000" b="0" dirty="0">
                <a:solidFill>
                  <a:schemeClr val="tx1"/>
                </a:solidFill>
              </a:rPr>
              <a:t> who breaks down and submits in the presence of Christ.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6933" y="2276128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When we look at the center cross (Jn. 19:18):  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We see </a:t>
            </a:r>
            <a:r>
              <a:rPr lang="en-US" sz="2000" dirty="0">
                <a:solidFill>
                  <a:schemeClr val="tx1"/>
                </a:solidFill>
              </a:rPr>
              <a:t>“there is salvation in no one else”</a:t>
            </a:r>
            <a:r>
              <a:rPr lang="en-US" sz="2000" b="0" dirty="0">
                <a:solidFill>
                  <a:schemeClr val="tx1"/>
                </a:solidFill>
              </a:rPr>
              <a:t> – Acts 4:12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We see an example of humility and obedience – Phil. 2:5, 8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-14748" y="3795614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Jesus died for us and offers mercy and pardon and an </a:t>
            </a:r>
          </a:p>
          <a:p>
            <a:pPr marL="457200" indent="-457200" algn="ctr">
              <a:buClr>
                <a:schemeClr val="accent1"/>
              </a:buClr>
              <a:buSzPct val="115000"/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eternal reward! 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0" y="5110609"/>
            <a:ext cx="9144000" cy="1261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</a:rPr>
              <a:t>Revelation 22:12</a:t>
            </a:r>
          </a:p>
          <a:p>
            <a:pPr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b="0" dirty="0">
                <a:solidFill>
                  <a:srgbClr val="FFFF00"/>
                </a:solidFill>
              </a:rPr>
              <a:t>"Behold, I am coming quickly, and My reward is with Me, to render to every man according to what he has done.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1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1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1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22" y="3779838"/>
            <a:ext cx="4114800" cy="3086100"/>
          </a:xfrm>
          <a:prstGeom prst="rect">
            <a:avLst/>
          </a:prstGeom>
        </p:spPr>
      </p:pic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cs typeface="Times New Roman" pitchFamily="18" charset="0"/>
              </a:rPr>
              <a:t>Conclusion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910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/>
              <a:t>There Were Three Crosses</a:t>
            </a:r>
            <a:endParaRPr lang="en-US" dirty="0"/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0" y="87041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We must believe and confess our sins, repent and obey the word of the Lord! </a:t>
            </a:r>
            <a:r>
              <a:rPr lang="en-US" sz="2800" i="1" dirty="0">
                <a:solidFill>
                  <a:srgbClr val="FF0000"/>
                </a:solidFill>
              </a:rPr>
              <a:t>(Heb. 5:9)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495800" y="4353392"/>
            <a:ext cx="4645378" cy="193899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4000" dirty="0">
                <a:solidFill>
                  <a:schemeClr val="bg1"/>
                </a:solidFill>
              </a:rPr>
              <a:t>Which side of the cross are you on?</a:t>
            </a: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0CB49D00-D94E-4360-90C9-D72A95546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61539"/>
            <a:ext cx="9144000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2800" dirty="0">
                <a:solidFill>
                  <a:srgbClr val="7030A0"/>
                </a:solidFill>
              </a:rPr>
              <a:t>From Christ's side one person may go to Heaven and another to Hell</a:t>
            </a:r>
            <a:r>
              <a:rPr lang="en-US" sz="2800" i="1" dirty="0">
                <a:solidFill>
                  <a:srgbClr val="7030A0"/>
                </a:solidFill>
              </a:rPr>
              <a:t>…(Mt. 25:31-46)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7" grpId="0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ChangeArrowheads="1"/>
          </p:cNvSpPr>
          <p:nvPr/>
        </p:nvSpPr>
        <p:spPr bwMode="auto">
          <a:xfrm>
            <a:off x="0" y="5004619"/>
            <a:ext cx="91440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sz="4600" b="1" u="sng" dirty="0">
                <a:solidFill>
                  <a:srgbClr val="0000FF"/>
                </a:solidFill>
                <a:latin typeface="Ameretto"/>
              </a:rPr>
              <a:t>“What Must I Do To Be Saved?”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Hear The Gospel (Jn. 5:24; Rom. 10:17)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Believe In Christ (Jn. 3:16-18; Jn. 8:24)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Repent Of Sins (Lk. 13:3-5; Acts 2:38)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Confess Christ (Mt. 10:32; Rom. 10:10)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Baptized (Mk. 16:16; Acts 22:16)</a:t>
            </a:r>
          </a:p>
          <a:p>
            <a:pPr marL="796925" indent="-571500" algn="ctr">
              <a:spcBef>
                <a:spcPct val="20000"/>
              </a:spcBef>
              <a:defRPr/>
            </a:pPr>
            <a:r>
              <a:rPr lang="en-US" sz="3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Remain Faithful (Jn. 8:31; Rev. 2:10)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0" y="4972456"/>
            <a:ext cx="914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0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For The Erring Saint:</a:t>
            </a:r>
            <a:r>
              <a:rPr lang="en-US" sz="4000" b="1" dirty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alisto MT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Repent (Acts 8:22), Confess (I Jn. 1:9),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Pray (Acts 8:22)</a:t>
            </a:r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533400" y="8382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2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210000">
        <p14:shred/>
      </p:transition>
    </mc:Choice>
    <mc:Fallback xmlns="">
      <p:transition spd="slow" advTm="2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61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cs typeface="Times New Roman" pitchFamily="18" charset="0"/>
              </a:rPr>
              <a:t>Intro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1925" y="6632016"/>
            <a:ext cx="9141177" cy="249764"/>
          </a:xfrm>
        </p:spPr>
        <p:txBody>
          <a:bodyPr/>
          <a:lstStyle/>
          <a:p>
            <a:pPr>
              <a:defRPr/>
            </a:pPr>
            <a:r>
              <a:rPr lang="en-US" dirty="0"/>
              <a:t>There Were Three Crosses</a:t>
            </a:r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-11925" y="586026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Calvary </a:t>
            </a:r>
            <a:r>
              <a:rPr lang="en-US" i="1" dirty="0">
                <a:solidFill>
                  <a:srgbClr val="FF0000"/>
                </a:solidFill>
              </a:rPr>
              <a:t>(Latin </a:t>
            </a:r>
            <a:r>
              <a:rPr lang="en-US" i="1" dirty="0" err="1">
                <a:solidFill>
                  <a:srgbClr val="FF0000"/>
                </a:solidFill>
              </a:rPr>
              <a:t>calvaria</a:t>
            </a:r>
            <a:r>
              <a:rPr lang="en-US" i="1" dirty="0">
                <a:solidFill>
                  <a:srgbClr val="FF0000"/>
                </a:solidFill>
              </a:rPr>
              <a:t>: “The Skull;” Heb. Golgotha:         “A Skull;” Gr. </a:t>
            </a:r>
            <a:r>
              <a:rPr lang="en-US" i="1" dirty="0" err="1">
                <a:solidFill>
                  <a:srgbClr val="FF0000"/>
                </a:solidFill>
              </a:rPr>
              <a:t>kranion</a:t>
            </a:r>
            <a:r>
              <a:rPr lang="en-US" i="1" dirty="0">
                <a:solidFill>
                  <a:srgbClr val="FF0000"/>
                </a:solidFill>
              </a:rPr>
              <a:t>: “The Skull”)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The word is found one time in the N.T. in Luke 23:33 (KJV &amp; NKJV)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NASB Luke 23:33 gives Calvary’s translation: “The Skull” </a:t>
            </a:r>
            <a:r>
              <a:rPr lang="en-US" sz="2000" b="0" i="1" dirty="0">
                <a:solidFill>
                  <a:schemeClr val="tx1"/>
                </a:solidFill>
              </a:rPr>
              <a:t>(G2898 </a:t>
            </a:r>
            <a:r>
              <a:rPr lang="en-US" sz="2000" b="0" i="1" dirty="0" err="1">
                <a:solidFill>
                  <a:schemeClr val="tx1"/>
                </a:solidFill>
              </a:rPr>
              <a:t>kranion</a:t>
            </a:r>
            <a:r>
              <a:rPr lang="en-US" sz="2000" b="0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712110" y="2056150"/>
            <a:ext cx="4417142" cy="230832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Luke 23:33 (NKJV)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33.  And when they had come to the place called Calvary, there they crucified Him, and the criminals, one on the right hand and the other on the left.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7192" y="5322776"/>
            <a:ext cx="433620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i="1" dirty="0">
                <a:solidFill>
                  <a:schemeClr val="tx1"/>
                </a:solidFill>
              </a:rPr>
              <a:t>Golgotha (G1115) is H1538: </a:t>
            </a:r>
            <a:r>
              <a:rPr lang="en-US" sz="2000" b="0" dirty="0">
                <a:solidFill>
                  <a:schemeClr val="tx1"/>
                </a:solidFill>
              </a:rPr>
              <a:t>“</a:t>
            </a:r>
            <a:r>
              <a:rPr lang="en-US" sz="2000" b="0" dirty="0" err="1">
                <a:solidFill>
                  <a:schemeClr val="tx1"/>
                </a:solidFill>
              </a:rPr>
              <a:t>gulgoleth</a:t>
            </a:r>
            <a:r>
              <a:rPr lang="en-US" sz="2000" b="0" dirty="0">
                <a:solidFill>
                  <a:schemeClr val="tx1"/>
                </a:solidFill>
              </a:rPr>
              <a:t>”: A skull </a:t>
            </a:r>
            <a:r>
              <a:rPr lang="en-US" sz="2000" b="0" i="1" dirty="0">
                <a:solidFill>
                  <a:schemeClr val="tx1"/>
                </a:solidFill>
              </a:rPr>
              <a:t>(G2898 </a:t>
            </a:r>
            <a:r>
              <a:rPr lang="en-US" sz="2000" b="0" i="1" dirty="0" err="1">
                <a:solidFill>
                  <a:schemeClr val="tx1"/>
                </a:solidFill>
              </a:rPr>
              <a:t>kranion</a:t>
            </a:r>
            <a:r>
              <a:rPr lang="en-US" sz="2000" b="0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119" y="2085201"/>
            <a:ext cx="4324281" cy="138499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Matthew 27:33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33.  And when they came to a place called Golgotha, which means Place of a Skull,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9119" y="3644205"/>
            <a:ext cx="4324280" cy="138499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Mark 15:22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22.  Then they brought Him to the place Golgotha, which is translated, Place of a Skull.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741606" y="4497971"/>
            <a:ext cx="4417142" cy="200054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John 19:17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17.  They took Jesus, therefore, and He went out, bearing His own cross, to the place called the Place of a Skull, which is called in Hebrew, Golgotha.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1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14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14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cs typeface="Times New Roman" pitchFamily="18" charset="0"/>
              </a:rPr>
              <a:t>Intro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667238"/>
            <a:ext cx="2895600" cy="190762"/>
          </a:xfrm>
        </p:spPr>
        <p:txBody>
          <a:bodyPr/>
          <a:lstStyle/>
          <a:p>
            <a:pPr>
              <a:defRPr/>
            </a:pPr>
            <a:r>
              <a:rPr lang="en-US" dirty="0"/>
              <a:t>There Were Three Crosses</a:t>
            </a:r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0" y="533400"/>
            <a:ext cx="915383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/>
            <a:r>
              <a:rPr lang="en-US" dirty="0">
                <a:solidFill>
                  <a:srgbClr val="FF0000"/>
                </a:solidFill>
              </a:rPr>
              <a:t>There were three crosses at Calvary (Golgotha) 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-7376" y="1122718"/>
            <a:ext cx="4045976" cy="16927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Matthew 27:38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38.  At that time two robbers were crucified with Him, one on the right and one on the left.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374" y="3264037"/>
            <a:ext cx="4031225" cy="16927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Mark 15:27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27.  They crucified two robbers with Him, one on His right and one on His left.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572000" y="1122718"/>
            <a:ext cx="4564625" cy="200054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Luke 23:33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33.  When they came to the place called The Skull, there they crucified Him and the criminals, one on the right and the other on the left.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4579375" y="3254223"/>
            <a:ext cx="4564625" cy="16927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John 19:18</a:t>
            </a:r>
          </a:p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18.  There they crucified Him, and with Him two other men, one on either side, and Jesus in between.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-17207" y="5097578"/>
            <a:ext cx="9161207" cy="156966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3200" dirty="0">
                <a:solidFill>
                  <a:schemeClr val="bg1"/>
                </a:solidFill>
              </a:rPr>
              <a:t>The crosses of Calvary represent three different death scenes, each with its own lesson!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1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7" grpId="0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cs typeface="Times New Roman" pitchFamily="18" charset="0"/>
              </a:rPr>
              <a:t>The Cross of Impenitence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6933" y="6492875"/>
            <a:ext cx="9160933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There Were Three Crosses</a:t>
            </a:r>
          </a:p>
        </p:txBody>
      </p:sp>
      <p:sp>
        <p:nvSpPr>
          <p:cNvPr id="81924" name="Text Box 5"/>
          <p:cNvSpPr txBox="1">
            <a:spLocks noChangeArrowheads="1"/>
          </p:cNvSpPr>
          <p:nvPr/>
        </p:nvSpPr>
        <p:spPr bwMode="auto">
          <a:xfrm>
            <a:off x="1638300" y="609334"/>
            <a:ext cx="5867400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2000" dirty="0">
                <a:solidFill>
                  <a:srgbClr val="7030A0"/>
                </a:solidFill>
              </a:rPr>
              <a:t>This is the picture of one dying </a:t>
            </a:r>
            <a:r>
              <a:rPr lang="en-US" sz="2000" i="1" u="sng" dirty="0">
                <a:solidFill>
                  <a:srgbClr val="7030A0"/>
                </a:solidFill>
              </a:rPr>
              <a:t>in</a:t>
            </a:r>
            <a:r>
              <a:rPr lang="en-US" sz="2000" dirty="0">
                <a:solidFill>
                  <a:srgbClr val="7030A0"/>
                </a:solidFill>
              </a:rPr>
              <a:t> sin. </a:t>
            </a:r>
          </a:p>
          <a:p>
            <a:pPr marL="457200" indent="-457200" algn="ctr"/>
            <a:r>
              <a:rPr lang="en-US" sz="2000" dirty="0">
                <a:solidFill>
                  <a:srgbClr val="7030A0"/>
                </a:solidFill>
              </a:rPr>
              <a:t>Over this cross could be written 3 words… 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3716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Lawlessness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Mt. 27:38; Mk. 15:27; Lk. 23:33: </a:t>
            </a:r>
            <a:r>
              <a:rPr lang="en-US" sz="2000" b="0" dirty="0">
                <a:solidFill>
                  <a:schemeClr val="tx1"/>
                </a:solidFill>
              </a:rPr>
              <a:t>He was a robber, a criminal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16933" y="2293938"/>
            <a:ext cx="91440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Hardness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Mt. 27:44: </a:t>
            </a:r>
            <a:r>
              <a:rPr lang="en-US" sz="2000" b="0" dirty="0">
                <a:solidFill>
                  <a:schemeClr val="tx1"/>
                </a:solidFill>
              </a:rPr>
              <a:t>He hurled the same insults as the Jewish leaders (27:41-43). 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3256669"/>
            <a:ext cx="9144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Temporal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23:39: </a:t>
            </a:r>
            <a:r>
              <a:rPr lang="en-US" sz="2000" b="0" dirty="0">
                <a:solidFill>
                  <a:schemeClr val="tx1"/>
                </a:solidFill>
              </a:rPr>
              <a:t>He wasn’t thinking of his soul and eternity, but the saving of his body (carnal minded, temporal salvation).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He wanted saving from the cross, but on his terms – “Abused,” and demanded.</a:t>
            </a:r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FFD21282-6ED4-4BBE-91B6-E77E8DE8D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43325"/>
            <a:ext cx="9144000" cy="1261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</a:rPr>
              <a:t>Luke 23:39: </a:t>
            </a:r>
          </a:p>
          <a:p>
            <a:pPr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b="0" dirty="0">
                <a:solidFill>
                  <a:srgbClr val="FFFF00"/>
                </a:solidFill>
              </a:rPr>
              <a:t>One of the criminals who were hanged there was hurling abuse at Him, saying, "Are You not the Christ? Save Yourself and us!"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cs typeface="Times New Roman" pitchFamily="18" charset="0"/>
              </a:rPr>
              <a:t>The Cross of Impenitence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There Were Three Crosses</a:t>
            </a:r>
            <a:endParaRPr lang="en-US" dirty="0"/>
          </a:p>
        </p:txBody>
      </p:sp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1714500" y="592498"/>
            <a:ext cx="5715000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2000" dirty="0">
                <a:solidFill>
                  <a:srgbClr val="7030A0"/>
                </a:solidFill>
              </a:rPr>
              <a:t>This is the picture of one dying </a:t>
            </a:r>
            <a:r>
              <a:rPr lang="en-US" sz="2000" i="1" u="sng" dirty="0">
                <a:solidFill>
                  <a:srgbClr val="7030A0"/>
                </a:solidFill>
              </a:rPr>
              <a:t>in</a:t>
            </a:r>
            <a:r>
              <a:rPr lang="en-US" sz="2000" dirty="0">
                <a:solidFill>
                  <a:srgbClr val="7030A0"/>
                </a:solidFill>
              </a:rPr>
              <a:t> sin. </a:t>
            </a:r>
          </a:p>
          <a:p>
            <a:pPr marL="457200" indent="-457200" algn="ctr"/>
            <a:r>
              <a:rPr lang="en-US" sz="2000" dirty="0">
                <a:solidFill>
                  <a:srgbClr val="7030A0"/>
                </a:solidFill>
              </a:rPr>
              <a:t>Over this cross could be written 3 words…</a:t>
            </a:r>
          </a:p>
          <a:p>
            <a:pPr marL="457200" indent="-457200" algn="ctr"/>
            <a:r>
              <a:rPr lang="en-US" sz="2000" i="1" dirty="0">
                <a:solidFill>
                  <a:srgbClr val="7030A0"/>
                </a:solidFill>
              </a:rPr>
              <a:t>Lawlessness, Hardness, Temporal 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1600731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The Lesson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Jesus never promised to save us from the cross, but through His cross – Eph. 2:16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2684141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We cannot be saved on our own terms, but must submit to Christ- Heb. 5:9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0" y="340455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The impenitent &amp; lawless heart will die in its sins – Mt. 7:21-23; Lk. 13:3; Mk. 16:16; Jn. 8:24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5296284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death of the impenitent heart is a picture of judgment and eternal punishment!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15240" y="412482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Saints should suffer for being Christ-like (Christians), not as lawbreakers – I Pet. 4:14-16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0" grpId="0"/>
      <p:bldP spid="11" grpId="0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cs typeface="Times New Roman" pitchFamily="18" charset="0"/>
              </a:rPr>
              <a:t>The Cross of Repentance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19283" y="6652538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 sz="1050"/>
              <a:t>There Were Three Crosses</a:t>
            </a:r>
            <a:endParaRPr lang="en-US" sz="1050" dirty="0"/>
          </a:p>
        </p:txBody>
      </p:sp>
      <p:sp>
        <p:nvSpPr>
          <p:cNvPr id="83972" name="Text Box 5"/>
          <p:cNvSpPr txBox="1">
            <a:spLocks noChangeArrowheads="1"/>
          </p:cNvSpPr>
          <p:nvPr/>
        </p:nvSpPr>
        <p:spPr bwMode="auto">
          <a:xfrm>
            <a:off x="4915" y="591011"/>
            <a:ext cx="9143999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2000" dirty="0">
                <a:solidFill>
                  <a:srgbClr val="7030A0"/>
                </a:solidFill>
              </a:rPr>
              <a:t>This is the picture of one dying </a:t>
            </a:r>
            <a:r>
              <a:rPr lang="en-US" sz="2000" i="1" u="sng" dirty="0">
                <a:solidFill>
                  <a:srgbClr val="7030A0"/>
                </a:solidFill>
              </a:rPr>
              <a:t>to</a:t>
            </a:r>
            <a:r>
              <a:rPr lang="en-US" sz="2000" dirty="0">
                <a:solidFill>
                  <a:srgbClr val="7030A0"/>
                </a:solidFill>
              </a:rPr>
              <a:t> sin </a:t>
            </a:r>
            <a:r>
              <a:rPr lang="en-US" sz="2000" i="1" dirty="0">
                <a:solidFill>
                  <a:srgbClr val="7030A0"/>
                </a:solidFill>
              </a:rPr>
              <a:t>(Mt. 27:38, 43-44; Mk. 15:27; Lk. 23:33) </a:t>
            </a:r>
            <a:r>
              <a:rPr lang="en-US" sz="2000" dirty="0">
                <a:solidFill>
                  <a:srgbClr val="7030A0"/>
                </a:solidFill>
              </a:rPr>
              <a:t>Over this cross could be written 3 words… 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-6786" y="1305293"/>
            <a:ext cx="914891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Belief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23:40-41: </a:t>
            </a:r>
            <a:r>
              <a:rPr lang="en-US" sz="2000" b="0" dirty="0">
                <a:solidFill>
                  <a:schemeClr val="tx1"/>
                </a:solidFill>
              </a:rPr>
              <a:t>He rebuked the impenitent thief out of righteous indignation!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b="0" dirty="0">
                <a:solidFill>
                  <a:schemeClr val="tx1"/>
                </a:solidFill>
              </a:rPr>
              <a:t>He rebuked the other robber, showing he believed in and feared God!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4918" y="2572673"/>
            <a:ext cx="914891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Remorse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23:40-41: </a:t>
            </a:r>
            <a:r>
              <a:rPr lang="en-US" sz="2000" b="0" dirty="0">
                <a:solidFill>
                  <a:schemeClr val="tx1"/>
                </a:solidFill>
              </a:rPr>
              <a:t>He admitted guilt and accepted the punishment as just.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-4917" y="3400177"/>
            <a:ext cx="9144000" cy="1692771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dirty="0">
                <a:solidFill>
                  <a:srgbClr val="0000FF"/>
                </a:solidFill>
              </a:rPr>
              <a:t>Luke 23:40-41: </a:t>
            </a:r>
          </a:p>
          <a:p>
            <a:pPr marL="573088" indent="-573088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0" dirty="0">
                <a:solidFill>
                  <a:srgbClr val="FFFF00"/>
                </a:solidFill>
              </a:rPr>
              <a:t>40.  But the other answered, and rebuking him said, "Do you not even fear God, since you are under the same sentence of condemnation?</a:t>
            </a:r>
          </a:p>
          <a:p>
            <a:pPr marL="573088" indent="-573088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000" b="0" dirty="0">
                <a:solidFill>
                  <a:srgbClr val="FFFF00"/>
                </a:solidFill>
              </a:rPr>
              <a:t> 41.  "And we indeed are suffering justly, for we are receiving what we deserve for our deeds; but this man has done nothing wrong.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-4918" y="5092948"/>
            <a:ext cx="914891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Eternal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23:42: </a:t>
            </a:r>
            <a:r>
              <a:rPr lang="en-US" sz="2000" b="0" dirty="0">
                <a:solidFill>
                  <a:schemeClr val="tx1"/>
                </a:solidFill>
              </a:rPr>
              <a:t>This man looked to Jesus for eternal salvation.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23:43:</a:t>
            </a:r>
            <a:r>
              <a:rPr lang="en-US" sz="2000" b="0" dirty="0">
                <a:solidFill>
                  <a:schemeClr val="tx1"/>
                </a:solidFill>
              </a:rPr>
              <a:t> “Truly I say to you, today you shall be with Me in Paradise.”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9D3C0DDA-7B7F-4B7E-A5E7-EBD6F38E6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750" y="6218797"/>
            <a:ext cx="9163665" cy="40163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2000" i="1" dirty="0">
                <a:solidFill>
                  <a:srgbClr val="7030A0"/>
                </a:solidFill>
              </a:rPr>
              <a:t>Cannot be used as it is today to prove salvation without baptism!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cs typeface="Times New Roman" pitchFamily="18" charset="0"/>
              </a:rPr>
              <a:t>The Cross of Repentance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pPr>
              <a:defRPr/>
            </a:pPr>
            <a:r>
              <a:rPr lang="en-US"/>
              <a:t>There Were Three Crosses</a:t>
            </a:r>
            <a:endParaRPr lang="en-US" dirty="0"/>
          </a:p>
        </p:txBody>
      </p:sp>
      <p:sp>
        <p:nvSpPr>
          <p:cNvPr id="84996" name="Text Box 5"/>
          <p:cNvSpPr txBox="1">
            <a:spLocks noChangeArrowheads="1"/>
          </p:cNvSpPr>
          <p:nvPr/>
        </p:nvSpPr>
        <p:spPr bwMode="auto">
          <a:xfrm>
            <a:off x="2821" y="640446"/>
            <a:ext cx="9158111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2000" dirty="0">
                <a:solidFill>
                  <a:srgbClr val="7030A0"/>
                </a:solidFill>
              </a:rPr>
              <a:t>This is the picture of one dying </a:t>
            </a:r>
            <a:r>
              <a:rPr lang="en-US" sz="2000" i="1" u="sng" dirty="0">
                <a:solidFill>
                  <a:srgbClr val="7030A0"/>
                </a:solidFill>
              </a:rPr>
              <a:t>to</a:t>
            </a:r>
            <a:r>
              <a:rPr lang="en-US" sz="2000" dirty="0">
                <a:solidFill>
                  <a:srgbClr val="7030A0"/>
                </a:solidFill>
              </a:rPr>
              <a:t> sin. Over this cross could be written 3 words…</a:t>
            </a:r>
          </a:p>
          <a:p>
            <a:pPr marL="457200" indent="-457200" algn="ctr"/>
            <a:r>
              <a:rPr lang="en-US" sz="2000" i="1" dirty="0">
                <a:solidFill>
                  <a:srgbClr val="7030A0"/>
                </a:solidFill>
              </a:rPr>
              <a:t>Belief, Remorse, Eternal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-9144" y="1871327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The Lesson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Must believe in Christ and fear God (Eccl. 12:13-14).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0" y="2665986"/>
            <a:ext cx="9144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Make no demands, or try to be saved your way, but submit to Christ’s authority – Mk. 16:16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1852" y="3398732"/>
            <a:ext cx="9118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Accept responsibility for our actions and sins, and turn to Christ! (Acts 2:38)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0" y="4876800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/>
            <a:r>
              <a:rPr lang="en-US" dirty="0">
                <a:solidFill>
                  <a:schemeClr val="bg1"/>
                </a:solidFill>
              </a:rPr>
              <a:t>The death of a repentant heart is the picture of pardon and eternal reward!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10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cs typeface="Times New Roman" pitchFamily="18" charset="0"/>
              </a:rPr>
              <a:t>The Cross of Sacrifice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5222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There Were Three Crosses</a:t>
            </a:r>
          </a:p>
        </p:txBody>
      </p:sp>
      <p:sp>
        <p:nvSpPr>
          <p:cNvPr id="86020" name="Text Box 5"/>
          <p:cNvSpPr txBox="1">
            <a:spLocks noChangeArrowheads="1"/>
          </p:cNvSpPr>
          <p:nvPr/>
        </p:nvSpPr>
        <p:spPr bwMode="auto">
          <a:xfrm>
            <a:off x="1" y="622300"/>
            <a:ext cx="914399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2000" dirty="0">
                <a:solidFill>
                  <a:srgbClr val="7030A0"/>
                </a:solidFill>
              </a:rPr>
              <a:t>This is the picture of one dying </a:t>
            </a:r>
            <a:r>
              <a:rPr lang="en-US" sz="2000" i="1" u="sng" dirty="0">
                <a:solidFill>
                  <a:srgbClr val="7030A0"/>
                </a:solidFill>
              </a:rPr>
              <a:t>for</a:t>
            </a:r>
            <a:r>
              <a:rPr lang="en-US" sz="2000" dirty="0">
                <a:solidFill>
                  <a:srgbClr val="7030A0"/>
                </a:solidFill>
              </a:rPr>
              <a:t> sin.</a:t>
            </a:r>
          </a:p>
          <a:p>
            <a:pPr marL="457200" indent="-457200" algn="ctr"/>
            <a:r>
              <a:rPr lang="en-US" sz="2000" dirty="0">
                <a:solidFill>
                  <a:srgbClr val="7030A0"/>
                </a:solidFill>
              </a:rPr>
              <a:t>Over this cross could be written 3 words … 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29540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Sinless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II Cor. 5:21: </a:t>
            </a:r>
            <a:r>
              <a:rPr lang="en-US" sz="2000" b="0" dirty="0">
                <a:solidFill>
                  <a:schemeClr val="tx1"/>
                </a:solidFill>
              </a:rPr>
              <a:t>For us He endured the mockery, the scourging, the crown of thorns, the humiliation, and the cross of criminals, the Just for unjust! </a:t>
            </a:r>
          </a:p>
          <a:p>
            <a:pPr lvl="1" eaLnBrk="0" hangingPunct="0">
              <a:buClr>
                <a:schemeClr val="accent1"/>
              </a:buClr>
              <a:buSzPct val="115000"/>
            </a:pPr>
            <a:r>
              <a:rPr lang="en-US" sz="2000" b="0" i="1" dirty="0">
                <a:solidFill>
                  <a:schemeClr val="tx1"/>
                </a:solidFill>
              </a:rPr>
              <a:t>(I Pet. 3:18)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2769295"/>
            <a:ext cx="9144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Forgiveness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Lk. 23:34: </a:t>
            </a:r>
            <a:r>
              <a:rPr lang="en-US" sz="2000" b="0" dirty="0">
                <a:solidFill>
                  <a:schemeClr val="tx1"/>
                </a:solidFill>
              </a:rPr>
              <a:t>He prayed for forgiveness for His accusers and abusers.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0" y="3711677"/>
            <a:ext cx="9144000" cy="126188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457200" indent="-457200"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</a:rPr>
              <a:t>Ephesians 1:7</a:t>
            </a:r>
          </a:p>
          <a:p>
            <a:pPr>
              <a:buClr>
                <a:schemeClr val="accent1"/>
              </a:buClr>
              <a:buSzPct val="115000"/>
              <a:buFont typeface="Wingdings" pitchFamily="2" charset="2"/>
              <a:buNone/>
              <a:defRPr/>
            </a:pPr>
            <a:r>
              <a:rPr lang="en-US" b="0" dirty="0">
                <a:solidFill>
                  <a:srgbClr val="FFFF00"/>
                </a:solidFill>
              </a:rPr>
              <a:t>In Him we have redemption through His blood, the forgiveness of our trespasses, according to the riches of His grace</a:t>
            </a:r>
            <a:endParaRPr lang="en-US" sz="1800" b="0" dirty="0">
              <a:solidFill>
                <a:srgbClr val="FFFF00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0" y="4961340"/>
            <a:ext cx="6400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Love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Jn. 3:16: </a:t>
            </a:r>
            <a:r>
              <a:rPr lang="en-US" sz="2000" b="0" dirty="0">
                <a:solidFill>
                  <a:schemeClr val="tx1"/>
                </a:solidFill>
              </a:rPr>
              <a:t>The motivation for such sacrifice: Love!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Rom. 5:8: </a:t>
            </a:r>
            <a:r>
              <a:rPr lang="en-US" sz="2000" b="0" dirty="0">
                <a:solidFill>
                  <a:schemeClr val="tx1"/>
                </a:solidFill>
              </a:rPr>
              <a:t>Love is sacrificial, and that day Christ demonstrated the love of God!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975860"/>
            <a:ext cx="2438399" cy="18821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u="sng" dirty="0">
                <a:cs typeface="Times New Roman" pitchFamily="18" charset="0"/>
              </a:rPr>
              <a:t>The Cross of Sacrifice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6294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US"/>
              <a:t>There Were Three Crosses</a:t>
            </a:r>
            <a:endParaRPr lang="en-US" dirty="0"/>
          </a:p>
        </p:txBody>
      </p:sp>
      <p:sp>
        <p:nvSpPr>
          <p:cNvPr id="87044" name="Text Box 5"/>
          <p:cNvSpPr txBox="1">
            <a:spLocks noChangeArrowheads="1"/>
          </p:cNvSpPr>
          <p:nvPr/>
        </p:nvSpPr>
        <p:spPr bwMode="auto">
          <a:xfrm>
            <a:off x="2822" y="606808"/>
            <a:ext cx="9141178" cy="10156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algn="ctr"/>
            <a:r>
              <a:rPr lang="en-US" sz="2000" dirty="0">
                <a:solidFill>
                  <a:srgbClr val="7030A0"/>
                </a:solidFill>
              </a:rPr>
              <a:t>This is the picture of one dying </a:t>
            </a:r>
            <a:r>
              <a:rPr lang="en-US" sz="2000" i="1" u="sng" dirty="0">
                <a:solidFill>
                  <a:srgbClr val="7030A0"/>
                </a:solidFill>
              </a:rPr>
              <a:t>to</a:t>
            </a:r>
            <a:r>
              <a:rPr lang="en-US" sz="2000" dirty="0">
                <a:solidFill>
                  <a:srgbClr val="7030A0"/>
                </a:solidFill>
              </a:rPr>
              <a:t> sin. Over this cross could be written 3 words…</a:t>
            </a:r>
          </a:p>
          <a:p>
            <a:pPr marL="457200" indent="-457200" algn="ctr"/>
            <a:r>
              <a:rPr lang="en-US" sz="2000" i="1" dirty="0">
                <a:solidFill>
                  <a:srgbClr val="7030A0"/>
                </a:solidFill>
              </a:rPr>
              <a:t>Sinless, Forgiveness, Love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0" y="1695879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dirty="0">
                <a:solidFill>
                  <a:srgbClr val="FF0000"/>
                </a:solidFill>
              </a:rPr>
              <a:t>The Lesson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In Christ is forgiveness, love, and hope</a:t>
            </a:r>
          </a:p>
          <a:p>
            <a:pPr marL="457200" indent="-457200" eaLnBrk="0" hangingPunct="0">
              <a:buClr>
                <a:schemeClr val="accent1"/>
              </a:buClr>
              <a:buSzPct val="115000"/>
              <a:buFont typeface="Wingdings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“There is no other name under heaven that has been given among men by which we must be saved.” </a:t>
            </a:r>
            <a:r>
              <a:rPr lang="en-US" sz="2000" i="1" dirty="0">
                <a:solidFill>
                  <a:schemeClr val="tx1"/>
                </a:solidFill>
              </a:rPr>
              <a:t>(Acts 4:10, 12)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870" y="3242468"/>
            <a:ext cx="9144000" cy="830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/>
            <a:r>
              <a:rPr lang="en-US" dirty="0">
                <a:solidFill>
                  <a:schemeClr val="bg1"/>
                </a:solidFill>
              </a:rPr>
              <a:t>The death of Christ is a picture of the love of God &amp; the eternal hope of man!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693" y="4237577"/>
            <a:ext cx="3158613" cy="23689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 animBg="1"/>
    </p:bldLst>
  </p:timing>
</p:sld>
</file>

<file path=ppt/theme/theme1.xml><?xml version="1.0" encoding="utf-8"?>
<a:theme xmlns:a="http://schemas.openxmlformats.org/drawingml/2006/main" name="TS030000245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Arial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1466</Words>
  <Application>Microsoft Office PowerPoint</Application>
  <PresentationFormat>On-screen Show (4:3)</PresentationFormat>
  <Paragraphs>144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Ameretto</vt:lpstr>
      <vt:lpstr>Arial</vt:lpstr>
      <vt:lpstr>Calisto MT</vt:lpstr>
      <vt:lpstr>Tahoma</vt:lpstr>
      <vt:lpstr>Times New Roman</vt:lpstr>
      <vt:lpstr>Wingdings</vt:lpstr>
      <vt:lpstr>TS030000245</vt:lpstr>
      <vt:lpstr> There Were Three Crosses</vt:lpstr>
      <vt:lpstr>Intro</vt:lpstr>
      <vt:lpstr>Intro</vt:lpstr>
      <vt:lpstr>The Cross of Impenitence</vt:lpstr>
      <vt:lpstr>The Cross of Impenitence</vt:lpstr>
      <vt:lpstr>The Cross of Repentance</vt:lpstr>
      <vt:lpstr>The Cross of Repentance</vt:lpstr>
      <vt:lpstr>The Cross of Sacrifice</vt:lpstr>
      <vt:lpstr>The Cross of Sacrifice</vt:lpstr>
      <vt:lpstr>Conclusion</vt:lpstr>
      <vt:lpstr>Conclusion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Were Three Crosses</dc:title>
  <dc:subject>03/20/2022</dc:subject>
  <dc:creator>Nathan Morrison</dc:creator>
  <dc:description>Based on an article by Bobby Thompson in Speaking Truth In Love, 2008</dc:description>
  <cp:lastModifiedBy>Nathan Morrison</cp:lastModifiedBy>
  <cp:revision>4</cp:revision>
  <dcterms:created xsi:type="dcterms:W3CDTF">2020-03-28T07:43:57Z</dcterms:created>
  <dcterms:modified xsi:type="dcterms:W3CDTF">2022-03-20T01:17:37Z</dcterms:modified>
</cp:coreProperties>
</file>