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3" r:id="rId1"/>
    <p:sldMasterId id="2147483751" r:id="rId2"/>
    <p:sldMasterId id="2147483788" r:id="rId3"/>
    <p:sldMasterId id="2147483800" r:id="rId4"/>
  </p:sldMasterIdLst>
  <p:notesMasterIdLst>
    <p:notesMasterId r:id="rId22"/>
  </p:notesMasterIdLst>
  <p:handoutMasterIdLst>
    <p:handoutMasterId r:id="rId23"/>
  </p:handoutMasterIdLst>
  <p:sldIdLst>
    <p:sldId id="701" r:id="rId5"/>
    <p:sldId id="763" r:id="rId6"/>
    <p:sldId id="765" r:id="rId7"/>
    <p:sldId id="711" r:id="rId8"/>
    <p:sldId id="771" r:id="rId9"/>
    <p:sldId id="772" r:id="rId10"/>
    <p:sldId id="773" r:id="rId11"/>
    <p:sldId id="786" r:id="rId12"/>
    <p:sldId id="774" r:id="rId13"/>
    <p:sldId id="781" r:id="rId14"/>
    <p:sldId id="783" r:id="rId15"/>
    <p:sldId id="784" r:id="rId16"/>
    <p:sldId id="788" r:id="rId17"/>
    <p:sldId id="789" r:id="rId18"/>
    <p:sldId id="402" r:id="rId19"/>
    <p:sldId id="725" r:id="rId20"/>
    <p:sldId id="649" r:id="rId21"/>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66FFFF"/>
    <a:srgbClr val="FFCCFF"/>
    <a:srgbClr val="CCFF33"/>
    <a:srgbClr val="00CCFF"/>
    <a:srgbClr val="FF0066"/>
    <a:srgbClr val="FFFF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46" autoAdjust="0"/>
  </p:normalViewPr>
  <p:slideViewPr>
    <p:cSldViewPr snapToObjects="1">
      <p:cViewPr varScale="1">
        <p:scale>
          <a:sx n="88" d="100"/>
          <a:sy n="88" d="100"/>
        </p:scale>
        <p:origin x="11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954354E7-34B1-4D25-ABA8-F056C79E04A4}" type="slidenum">
              <a:rPr lang="en-US"/>
              <a:pPr>
                <a:defRPr/>
              </a:pPr>
              <a:t>‹#›</a:t>
            </a:fld>
            <a:endParaRPr lang="en-US"/>
          </a:p>
        </p:txBody>
      </p:sp>
    </p:spTree>
    <p:extLst>
      <p:ext uri="{BB962C8B-B14F-4D97-AF65-F5344CB8AC3E}">
        <p14:creationId xmlns:p14="http://schemas.microsoft.com/office/powerpoint/2010/main" val="262899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51637C1C-2639-487A-AF64-849776CC10CD}" type="slidenum">
              <a:rPr lang="en-US"/>
              <a:pPr>
                <a:defRPr/>
              </a:pPr>
              <a:t>‹#›</a:t>
            </a:fld>
            <a:endParaRPr lang="en-US"/>
          </a:p>
        </p:txBody>
      </p:sp>
    </p:spTree>
    <p:extLst>
      <p:ext uri="{BB962C8B-B14F-4D97-AF65-F5344CB8AC3E}">
        <p14:creationId xmlns:p14="http://schemas.microsoft.com/office/powerpoint/2010/main" val="267541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By Nathan L Morrison</a:t>
            </a:r>
          </a:p>
          <a:p>
            <a:pPr eaLnBrk="1" hangingPunct="1"/>
            <a:r>
              <a:rPr lang="en-US" altLang="en-US" dirty="0"/>
              <a:t>All Scripture given is from NASB unless otherwise stated</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Times New Roman" pitchFamily="18" charset="0"/>
                <a:ea typeface="+mn-ea"/>
                <a:cs typeface="+mn-cs"/>
              </a:rPr>
              <a:t>For further study, or if questions, please Call: 804-277-1983 or Visit www.courthousechurchofchrist.com</a:t>
            </a:r>
          </a:p>
          <a:p>
            <a:endParaRPr lang="en-US"/>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1</a:t>
            </a:fld>
            <a:endParaRPr lang="en-US"/>
          </a:p>
        </p:txBody>
      </p:sp>
    </p:spTree>
    <p:extLst>
      <p:ext uri="{BB962C8B-B14F-4D97-AF65-F5344CB8AC3E}">
        <p14:creationId xmlns:p14="http://schemas.microsoft.com/office/powerpoint/2010/main" val="184221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3416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2901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0298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25753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12451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757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Society today blames a lot on the home, the city, the school, and the friends people grow up with, even the color of one’s skin, to defend the crimes &amp; sin people commit, or explain their blessings.</a:t>
            </a:r>
          </a:p>
          <a:p>
            <a:endParaRPr lang="en-US" dirty="0"/>
          </a:p>
          <a:p>
            <a:r>
              <a:rPr lang="en-US" dirty="0"/>
              <a:t>Movies have been made and stories have been told on role-reversals of good and bad people to see if the bad person in a good environment would turn good, and the good person in a bad environment would turn to crime. </a:t>
            </a:r>
          </a:p>
          <a:p>
            <a:endParaRPr lang="en-US" dirty="0"/>
          </a:p>
          <a:p>
            <a:r>
              <a:rPr lang="en-US" dirty="0"/>
              <a:t>Image: Trading Places (1983) Movie Poster, starring Dan Aykroyd &amp; Eddie Murphy</a:t>
            </a:r>
          </a:p>
          <a:p>
            <a:endParaRPr lang="en-US" dirty="0"/>
          </a:p>
        </p:txBody>
      </p:sp>
      <p:sp>
        <p:nvSpPr>
          <p:cNvPr id="4" name="Slide Number Placeholder 3"/>
          <p:cNvSpPr>
            <a:spLocks noGrp="1"/>
          </p:cNvSpPr>
          <p:nvPr>
            <p:ph type="sldNum" sz="quarter" idx="5"/>
          </p:nvPr>
        </p:nvSpPr>
        <p:spPr/>
        <p:txBody>
          <a:bodyPr/>
          <a:lstStyle/>
          <a:p>
            <a:pPr>
              <a:defRPr/>
            </a:pPr>
            <a:fld id="{51637C1C-2639-487A-AF64-849776CC10CD}" type="slidenum">
              <a:rPr lang="en-US" smtClean="0"/>
              <a:pPr>
                <a:defRPr/>
              </a:pPr>
              <a:t>2</a:t>
            </a:fld>
            <a:endParaRPr lang="en-US"/>
          </a:p>
        </p:txBody>
      </p:sp>
    </p:spTree>
    <p:extLst>
      <p:ext uri="{BB962C8B-B14F-4D97-AF65-F5344CB8AC3E}">
        <p14:creationId xmlns:p14="http://schemas.microsoft.com/office/powerpoint/2010/main" val="320019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024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492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4924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4768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2159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85996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8441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81038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0898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9916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78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958763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Do Circumstances Cause Sin?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6885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Do Circumstances Cause Sin?</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899967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196042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219260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Do Circumstances Cause Sin?</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458669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8542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410674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54622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67019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Do Circumstances Cause Sin?</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9393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Do Circumstances Cause Sin?</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77783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Do Circumstances Cause Sin?</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79511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0055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141706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85892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9585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040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340961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4303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Do Circumstances Cause Sin?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7494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Do Circumstances Cause Sin?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0022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614409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Do Circumstances Cause Sin?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99557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35464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655089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26142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578694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99738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382060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73122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0055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042547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2062050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274017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Do Circumstances Cause Sin?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623967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5638800" y="5791200"/>
            <a:ext cx="32004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533400" y="1371600"/>
            <a:ext cx="8382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533400" y="3810000"/>
            <a:ext cx="82296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685800" y="6400800"/>
            <a:ext cx="19812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7162800" y="6515100"/>
            <a:ext cx="1839913" cy="244475"/>
          </a:xfrm>
        </p:spPr>
        <p:txBody>
          <a:bodyPr/>
          <a:lstStyle>
            <a:lvl1pPr>
              <a:defRPr b="0" i="1" smtClean="0">
                <a:solidFill>
                  <a:schemeClr val="tx1"/>
                </a:solidFill>
              </a:defRPr>
            </a:lvl1pPr>
          </a:lstStyle>
          <a:p>
            <a:pPr>
              <a:defRPr/>
            </a:pPr>
            <a:r>
              <a:rPr lang="en-US"/>
              <a:t>Do Circumstances Cause Sin?</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228600" y="6400800"/>
            <a:ext cx="381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104953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6310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3014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5350" y="1219200"/>
            <a:ext cx="40195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669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Do Circumstances Cause Sin?</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4138018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227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6443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997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97214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745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9584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81000"/>
            <a:ext cx="204787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9122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82156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609600"/>
          </a:xfrm>
        </p:spPr>
        <p:txBody>
          <a:bodyPr/>
          <a:lstStyle/>
          <a:p>
            <a:r>
              <a:rPr lang="en-US"/>
              <a:t>Click to edit Master title style</a:t>
            </a:r>
          </a:p>
        </p:txBody>
      </p:sp>
      <p:sp>
        <p:nvSpPr>
          <p:cNvPr id="3" name="Table Placeholder 2"/>
          <p:cNvSpPr>
            <a:spLocks noGrp="1"/>
          </p:cNvSpPr>
          <p:nvPr>
            <p:ph type="tbl" idx="1"/>
          </p:nvPr>
        </p:nvSpPr>
        <p:spPr>
          <a:xfrm>
            <a:off x="533400" y="1219200"/>
            <a:ext cx="81915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Do Circumstances Cause Sin?</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808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Do Circumstances Cause Sin?</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374322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Do Circumstances Cause Sin?</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49421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76498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Do Circumstances Cause Sin?</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98930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Do Circumstances Cause Sin?</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435392823"/>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Do Circumstances Cause Sin?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817327998"/>
      </p:ext>
    </p:extLst>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Do Circumstances Cause Sin?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241453706"/>
      </p:ext>
    </p:extLst>
  </p:cSld>
  <p:clrMap bg1="dk2" tx1="lt1" bg2="dk1"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228600" y="381000"/>
            <a:ext cx="48006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381000" y="381000"/>
            <a:ext cx="47244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609600" y="381000"/>
            <a:ext cx="82296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533400" y="1219200"/>
            <a:ext cx="8191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6629400" y="654843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Do Circumstances Cause Sin?</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4191000" y="6548438"/>
            <a:ext cx="8382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381000" y="6548438"/>
            <a:ext cx="1905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685800" y="3810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75296364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41BBEF8-1C34-432C-9957-CF5AAFB8E153}"/>
              </a:ext>
            </a:extLst>
          </p:cNvPr>
          <p:cNvSpPr>
            <a:spLocks noGrp="1"/>
          </p:cNvSpPr>
          <p:nvPr>
            <p:ph type="title"/>
          </p:nvPr>
        </p:nvSpPr>
        <p:spPr>
          <a:xfrm>
            <a:off x="0" y="4233671"/>
            <a:ext cx="9143999" cy="1176530"/>
          </a:xfrm>
        </p:spPr>
        <p:txBody>
          <a:bodyPr vert="horz" lIns="91440" tIns="45720" rIns="91440" bIns="45720" rtlCol="0" anchor="ctr">
            <a:noAutofit/>
            <a:scene3d>
              <a:camera prst="orthographicFront"/>
              <a:lightRig rig="threePt" dir="t"/>
            </a:scene3d>
            <a:sp3d extrusionH="57150">
              <a:bevelT w="38100" h="38100" prst="relaxedInset"/>
            </a:sp3d>
          </a:bodyPr>
          <a:lstStyle/>
          <a:p>
            <a:r>
              <a:rPr lang="en-US" sz="4000" dirty="0">
                <a:solidFill>
                  <a:srgbClr val="66FFFF"/>
                </a:solidFill>
              </a:rPr>
              <a:t>Do Circumstances Cause Sin?</a:t>
            </a:r>
          </a:p>
        </p:txBody>
      </p:sp>
      <p:sp>
        <p:nvSpPr>
          <p:cNvPr id="15" name="Rectangle 12">
            <a:extLst>
              <a:ext uri="{FF2B5EF4-FFF2-40B4-BE49-F238E27FC236}">
                <a16:creationId xmlns:a16="http://schemas.microsoft.com/office/drawing/2014/main" id="{FF10F2A3-17E2-43F4-9483-468E43A60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2336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B18A14-37E6-4116-9D30-3417386437D8}"/>
              </a:ext>
            </a:extLst>
          </p:cNvPr>
          <p:cNvSpPr>
            <a:spLocks noGrp="1"/>
          </p:cNvSpPr>
          <p:nvPr>
            <p:ph idx="1"/>
          </p:nvPr>
        </p:nvSpPr>
        <p:spPr>
          <a:xfrm>
            <a:off x="-1" y="5410201"/>
            <a:ext cx="9143999" cy="1447799"/>
          </a:xfrm>
        </p:spPr>
        <p:txBody>
          <a:bodyPr>
            <a:normAutofit lnSpcReduction="10000"/>
          </a:bodyPr>
          <a:lstStyle/>
          <a:p>
            <a:pPr marL="0" indent="0" algn="ctr">
              <a:buClr>
                <a:schemeClr val="accent6">
                  <a:lumMod val="75000"/>
                </a:schemeClr>
              </a:buClr>
              <a:buNone/>
              <a:defRPr/>
            </a:pPr>
            <a:r>
              <a:rPr lang="en-US" sz="3300" b="1" dirty="0"/>
              <a:t>Text:</a:t>
            </a:r>
            <a:r>
              <a:rPr lang="en-US" sz="3200" b="1" dirty="0"/>
              <a:t> </a:t>
            </a:r>
          </a:p>
          <a:p>
            <a:pPr marL="0" indent="0" algn="ctr">
              <a:buClr>
                <a:schemeClr val="accent6">
                  <a:lumMod val="75000"/>
                </a:schemeClr>
              </a:buClr>
              <a:buNone/>
              <a:defRPr/>
            </a:pPr>
            <a:r>
              <a:rPr lang="en-US" sz="3600" b="1" dirty="0"/>
              <a:t>Philippians 4:11-13</a:t>
            </a:r>
          </a:p>
          <a:p>
            <a:endParaRPr lang="en-US" dirty="0"/>
          </a:p>
        </p:txBody>
      </p:sp>
      <p:pic>
        <p:nvPicPr>
          <p:cNvPr id="7" name="Picture 6" descr="A picture containing text, vector graphics&#10;&#10;Description automatically generated">
            <a:extLst>
              <a:ext uri="{FF2B5EF4-FFF2-40B4-BE49-F238E27FC236}">
                <a16:creationId xmlns:a16="http://schemas.microsoft.com/office/drawing/2014/main" id="{FCEEA25B-7972-4EC8-BEE8-C2411967C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298" y="-8288"/>
            <a:ext cx="5105400" cy="4250246"/>
          </a:xfrm>
          <a:prstGeom prst="rect">
            <a:avLst/>
          </a:prstGeom>
        </p:spPr>
      </p:pic>
      <p:sp>
        <p:nvSpPr>
          <p:cNvPr id="9" name="TextBox 8">
            <a:extLst>
              <a:ext uri="{FF2B5EF4-FFF2-40B4-BE49-F238E27FC236}">
                <a16:creationId xmlns:a16="http://schemas.microsoft.com/office/drawing/2014/main" id="{49FD7056-7B00-40E1-8ACD-B5514A5F4B53}"/>
              </a:ext>
            </a:extLst>
          </p:cNvPr>
          <p:cNvSpPr txBox="1"/>
          <p:nvPr/>
        </p:nvSpPr>
        <p:spPr>
          <a:xfrm>
            <a:off x="2209800" y="152400"/>
            <a:ext cx="1447800" cy="923330"/>
          </a:xfrm>
          <a:prstGeom prst="rect">
            <a:avLst/>
          </a:prstGeom>
          <a:noFill/>
        </p:spPr>
        <p:txBody>
          <a:bodyPr wrap="square" rtlCol="0">
            <a:spAutoFit/>
          </a:bodyPr>
          <a:lstStyle/>
          <a:p>
            <a:pPr algn="ctr"/>
            <a:r>
              <a:rPr lang="en-US" sz="1800" dirty="0">
                <a:solidFill>
                  <a:srgbClr val="FF0000"/>
                </a:solidFill>
              </a:rPr>
              <a:t>Do the Wrong Thing!</a:t>
            </a:r>
          </a:p>
        </p:txBody>
      </p:sp>
      <p:sp>
        <p:nvSpPr>
          <p:cNvPr id="11" name="TextBox 10">
            <a:extLst>
              <a:ext uri="{FF2B5EF4-FFF2-40B4-BE49-F238E27FC236}">
                <a16:creationId xmlns:a16="http://schemas.microsoft.com/office/drawing/2014/main" id="{0768BC90-55C9-480A-862B-FFC697949652}"/>
              </a:ext>
            </a:extLst>
          </p:cNvPr>
          <p:cNvSpPr txBox="1"/>
          <p:nvPr/>
        </p:nvSpPr>
        <p:spPr>
          <a:xfrm>
            <a:off x="5497288" y="152400"/>
            <a:ext cx="1447800" cy="923330"/>
          </a:xfrm>
          <a:prstGeom prst="rect">
            <a:avLst/>
          </a:prstGeom>
          <a:noFill/>
        </p:spPr>
        <p:txBody>
          <a:bodyPr wrap="square" rtlCol="0">
            <a:spAutoFit/>
          </a:bodyPr>
          <a:lstStyle/>
          <a:p>
            <a:pPr algn="ctr"/>
            <a:r>
              <a:rPr lang="en-US" sz="1800" dirty="0">
                <a:solidFill>
                  <a:srgbClr val="0000FF"/>
                </a:solidFill>
              </a:rPr>
              <a:t>Do the Right Thing!</a:t>
            </a:r>
          </a:p>
        </p:txBody>
      </p:sp>
    </p:spTree>
    <p:extLst>
      <p:ext uri="{BB962C8B-B14F-4D97-AF65-F5344CB8AC3E}">
        <p14:creationId xmlns:p14="http://schemas.microsoft.com/office/powerpoint/2010/main" val="3225373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Bad Environment The Cause of Sin?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Job</a:t>
            </a: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da-DK"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Job 1:8-11</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da-DK"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Job 1:22</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da-DK"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Job 2:9-10</a:t>
            </a:r>
            <a:endParaRPr kumimoji="0" lang="en-US" altLang="en-US" sz="3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endPar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11" y="4211161"/>
            <a:ext cx="3483057" cy="2408285"/>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3512" y="2835783"/>
            <a:ext cx="3490080" cy="5870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Losing All?</a:t>
            </a:r>
          </a:p>
        </p:txBody>
      </p:sp>
    </p:spTree>
    <p:extLst>
      <p:ext uri="{BB962C8B-B14F-4D97-AF65-F5344CB8AC3E}">
        <p14:creationId xmlns:p14="http://schemas.microsoft.com/office/powerpoint/2010/main" val="13479495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 calcmode="lin" valueType="num">
                                      <p:cBhvr>
                                        <p:cTn id="34"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Bad Environment The Cause of Sin?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Jonathan</a:t>
            </a: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nn-NO"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Samuel 15:20-21 </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nn-NO"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Samuel 20:30-33</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nn-NO"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Samuel 23:16-18</a:t>
            </a:r>
            <a:endParaRPr kumimoji="0" lang="en-US" altLang="en-US" sz="3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endPar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4178500"/>
            <a:ext cx="3490080" cy="2450899"/>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1" y="2824429"/>
            <a:ext cx="3490080" cy="5870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Bad Home?</a:t>
            </a:r>
          </a:p>
        </p:txBody>
      </p:sp>
    </p:spTree>
    <p:extLst>
      <p:ext uri="{BB962C8B-B14F-4D97-AF65-F5344CB8AC3E}">
        <p14:creationId xmlns:p14="http://schemas.microsoft.com/office/powerpoint/2010/main" val="365910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 calcmode="lin" valueType="num">
                                      <p:cBhvr>
                                        <p:cTn id="34"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Bad Environment The Cause of Sin?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Apostle Paul</a:t>
            </a: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Acts 14:19</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Corinthians 11:23-33</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Timothy 4:7-8</a:t>
            </a:r>
            <a:endParaRPr kumimoji="0" lang="en-US" altLang="en-US" sz="3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endPar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4306334"/>
            <a:ext cx="3490080" cy="2312178"/>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2765281"/>
            <a:ext cx="3490080" cy="83317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Stoned and Beaten?</a:t>
            </a:r>
          </a:p>
        </p:txBody>
      </p:sp>
    </p:spTree>
    <p:extLst>
      <p:ext uri="{BB962C8B-B14F-4D97-AF65-F5344CB8AC3E}">
        <p14:creationId xmlns:p14="http://schemas.microsoft.com/office/powerpoint/2010/main" val="1351069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 calcmode="lin" valueType="num">
                                      <p:cBhvr>
                                        <p:cTn id="34"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496785"/>
          </a:xfrm>
        </p:spPr>
        <p:txBody>
          <a:bodyPr vert="horz" lIns="91440" tIns="45720" rIns="91440" bIns="45720" rtlCol="0" anchor="ctr">
            <a:noAutofit/>
          </a:bodyPr>
          <a:lstStyle/>
          <a:p>
            <a:pPr algn="ctr" defTabSz="914400">
              <a:defRPr/>
            </a:pPr>
            <a:r>
              <a:rPr lang="en-US" sz="2800" b="1" dirty="0">
                <a:solidFill>
                  <a:srgbClr val="FFFF00"/>
                </a:solidFill>
              </a:rPr>
              <a:t>Bad circumstances do not cause one to sin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algn="ctr" fontAlgn="auto">
              <a:lnSpc>
                <a:spcPct val="120000"/>
              </a:lnSpc>
              <a:spcBef>
                <a:spcPct val="0"/>
              </a:spcBef>
              <a:spcAft>
                <a:spcPts val="600"/>
              </a:spcAft>
              <a:buClr>
                <a:srgbClr val="FF0000"/>
              </a:buClr>
              <a:buSzPct val="160000"/>
              <a:buNone/>
              <a:defRPr/>
            </a:pP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Even under the worst conditions, we can keep ourselves from sin and remain </a:t>
            </a:r>
            <a:r>
              <a:rPr lang="en-US" altLang="en-US" sz="4000" cap="all" dirty="0">
                <a:solidFill>
                  <a:srgbClr val="006600"/>
                </a:solidFill>
                <a:latin typeface="Tahoma" panose="020B0604030504040204" pitchFamily="34" charset="0"/>
                <a:ea typeface="Tahoma" panose="020B0604030504040204" pitchFamily="34" charset="0"/>
                <a:cs typeface="Tahoma" panose="020B0604030504040204" pitchFamily="34" charset="0"/>
              </a:rPr>
              <a:t>faithful!</a:t>
            </a:r>
            <a:r>
              <a:rPr lang="en-US" altLang="en-US" sz="4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10886" y="1496783"/>
            <a:ext cx="3490080" cy="513261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lvl="0" indent="-571500" defTabSz="914400" fontAlgn="auto">
              <a:spcAft>
                <a:spcPts val="0"/>
              </a:spcAft>
              <a:buFont typeface="Wingdings" panose="05000000000000000000" pitchFamily="2" charset="2"/>
              <a:buChar char="v"/>
              <a:defRPr/>
            </a:pPr>
            <a:r>
              <a:rPr lang="en-US" sz="3200" b="1" dirty="0">
                <a:solidFill>
                  <a:srgbClr val="0000FF"/>
                </a:solidFill>
              </a:rPr>
              <a:t>Revelation 2:13</a:t>
            </a:r>
            <a:endParaRPr kumimoji="0" lang="en-US" sz="3200" b="1" i="0" u="none" strike="noStrike" kern="1200" cap="none" spc="0" normalizeH="0" baseline="0" noProof="0" dirty="0">
              <a:ln>
                <a:noFill/>
              </a:ln>
              <a:solidFill>
                <a:srgbClr val="0000FF"/>
              </a:solidFill>
              <a:effectLst/>
              <a:uLnTx/>
              <a:uFillTx/>
              <a:latin typeface="Arial"/>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0000FF"/>
              </a:solidFill>
              <a:effectLst/>
              <a:uLnTx/>
              <a:uFillTx/>
              <a:latin typeface="Arial"/>
              <a:ea typeface="+mj-ea"/>
              <a:cs typeface="+mj-cs"/>
            </a:endParaRPr>
          </a:p>
          <a:p>
            <a:pPr marL="571500" lvl="0" indent="-571500" defTabSz="914400" fontAlgn="auto">
              <a:spcAft>
                <a:spcPts val="0"/>
              </a:spcAft>
              <a:buFont typeface="Wingdings" panose="05000000000000000000" pitchFamily="2" charset="2"/>
              <a:buChar char="v"/>
              <a:defRPr/>
            </a:pPr>
            <a:r>
              <a:rPr lang="en-US" sz="3200" b="1" dirty="0">
                <a:solidFill>
                  <a:srgbClr val="0000FF"/>
                </a:solidFill>
              </a:rPr>
              <a:t>Children of God still need the right attitudes: </a:t>
            </a:r>
            <a:endParaRPr kumimoji="0" lang="en-US" sz="3200" b="1" i="0" u="none" strike="noStrike" kern="1200" cap="none" spc="0" normalizeH="0" baseline="0" noProof="0" dirty="0">
              <a:ln>
                <a:noFill/>
              </a:ln>
              <a:solidFill>
                <a:srgbClr val="0000FF"/>
              </a:solidFill>
              <a:effectLst/>
              <a:uLnTx/>
              <a:uFillTx/>
              <a:latin typeface="Arial"/>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0000FF"/>
              </a:solidFill>
              <a:effectLst/>
              <a:uLnTx/>
              <a:uFillTx/>
              <a:latin typeface="Arial"/>
              <a:ea typeface="+mj-ea"/>
              <a:cs typeface="+mj-cs"/>
            </a:endParaRPr>
          </a:p>
          <a:p>
            <a:pPr marL="571500" lvl="0" indent="-571500" defTabSz="914400" fontAlgn="auto">
              <a:spcAft>
                <a:spcPts val="0"/>
              </a:spcAft>
              <a:buFont typeface="Wingdings" panose="05000000000000000000" pitchFamily="2" charset="2"/>
              <a:buChar char="ü"/>
              <a:defRPr/>
            </a:pPr>
            <a:r>
              <a:rPr lang="en-US" sz="3200" b="1" dirty="0">
                <a:solidFill>
                  <a:srgbClr val="0000FF"/>
                </a:solidFill>
              </a:rPr>
              <a:t>Obedient – </a:t>
            </a:r>
            <a:r>
              <a:rPr lang="en-US" sz="3200" dirty="0">
                <a:solidFill>
                  <a:srgbClr val="0000FF"/>
                </a:solidFill>
              </a:rPr>
              <a:t>Rom. 6:17-18 </a:t>
            </a:r>
          </a:p>
          <a:p>
            <a:pPr marL="571500" lvl="0" indent="-571500" defTabSz="914400" fontAlgn="auto">
              <a:spcAft>
                <a:spcPts val="0"/>
              </a:spcAft>
              <a:buFont typeface="Wingdings" panose="05000000000000000000" pitchFamily="2" charset="2"/>
              <a:buChar char="ü"/>
              <a:defRPr/>
            </a:pPr>
            <a:r>
              <a:rPr lang="en-US" sz="3200" b="1" dirty="0">
                <a:solidFill>
                  <a:srgbClr val="0000FF"/>
                </a:solidFill>
              </a:rPr>
              <a:t>Steadfast – </a:t>
            </a:r>
            <a:r>
              <a:rPr lang="en-US" sz="3200" dirty="0">
                <a:solidFill>
                  <a:srgbClr val="0000FF"/>
                </a:solidFill>
              </a:rPr>
              <a:t>Col. 1:21-23</a:t>
            </a:r>
          </a:p>
          <a:p>
            <a:pPr marL="571500" lvl="0" indent="-571500" defTabSz="914400" fontAlgn="auto">
              <a:spcAft>
                <a:spcPts val="0"/>
              </a:spcAft>
              <a:buFont typeface="Wingdings" panose="05000000000000000000" pitchFamily="2" charset="2"/>
              <a:buChar char="ü"/>
              <a:defRPr/>
            </a:pPr>
            <a:r>
              <a:rPr lang="en-US" sz="3200" b="1" dirty="0">
                <a:solidFill>
                  <a:srgbClr val="0000FF"/>
                </a:solidFill>
              </a:rPr>
              <a:t>Trusting – </a:t>
            </a:r>
            <a:r>
              <a:rPr lang="en-US" sz="3200" dirty="0">
                <a:solidFill>
                  <a:srgbClr val="0000FF"/>
                </a:solidFill>
              </a:rPr>
              <a:t>Prov. 3:5</a:t>
            </a:r>
            <a:endParaRPr kumimoji="0" lang="en-US" sz="3200" i="0" u="none" strike="noStrike" kern="1200" cap="none" spc="0" normalizeH="0" baseline="0" noProof="0" dirty="0">
              <a:ln>
                <a:noFill/>
              </a:ln>
              <a:solidFill>
                <a:srgbClr val="0000FF"/>
              </a:solidFill>
              <a:effectLst/>
              <a:uLnTx/>
              <a:uFillTx/>
              <a:latin typeface="Arial"/>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p:txBody>
      </p:sp>
    </p:spTree>
    <p:extLst>
      <p:ext uri="{BB962C8B-B14F-4D97-AF65-F5344CB8AC3E}">
        <p14:creationId xmlns:p14="http://schemas.microsoft.com/office/powerpoint/2010/main" val="42100792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 calcmode="lin" valueType="num">
                                      <p:cBhvr>
                                        <p:cTn id="1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p:cTn id="1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9">
                                            <p:txEl>
                                              <p:pRg st="4" end="4"/>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 calcmode="lin" valueType="num">
                                      <p:cBhvr>
                                        <p:cTn id="24"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9">
                                            <p:txEl>
                                              <p:pRg st="5" end="5"/>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 calcmode="lin" valueType="num">
                                      <p:cBhvr>
                                        <p:cTn id="29"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4054" b="24054"/>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prstClr val="white"/>
                </a:solidFill>
                <a:effectLst/>
                <a:uLnTx/>
                <a:uFillTx/>
                <a:latin typeface="Corbel" panose="020B0503020204020204"/>
                <a:ea typeface="+mn-ea"/>
                <a:cs typeface="Times New Roman" pitchFamily="18" charset="0"/>
              </a:rPr>
              <a:t>Do Circumstances Cause Sin?</a:t>
            </a:r>
            <a:endParaRPr kumimoji="0" lang="en-US" sz="1050" b="0" i="0" u="none" strike="noStrike" kern="1200" cap="all" spc="0" normalizeH="0" baseline="0" noProof="0" dirty="0">
              <a:ln>
                <a:noFill/>
              </a:ln>
              <a:solidFill>
                <a:prstClr val="white"/>
              </a:solidFill>
              <a:effectLst/>
              <a:uLnTx/>
              <a:uFillTx/>
              <a:latin typeface="Corbel" panose="020B0503020204020204"/>
              <a:ea typeface="+mn-ea"/>
              <a:cs typeface="Times New Roman" pitchFamily="18" charset="0"/>
            </a:endParaRP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rgbClr val="66FFFF"/>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6" name="Text Box 6">
            <a:extLst>
              <a:ext uri="{FF2B5EF4-FFF2-40B4-BE49-F238E27FC236}">
                <a16:creationId xmlns:a16="http://schemas.microsoft.com/office/drawing/2014/main" id="{64CAB78B-112A-41CD-BD14-75DE9423D225}"/>
              </a:ext>
            </a:extLst>
          </p:cNvPr>
          <p:cNvSpPr txBox="1">
            <a:spLocks noChangeArrowheads="1"/>
          </p:cNvSpPr>
          <p:nvPr/>
        </p:nvSpPr>
        <p:spPr bwMode="auto">
          <a:xfrm>
            <a:off x="20" y="4581840"/>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latin typeface="Tahoma" pitchFamily="34" charset="0"/>
                <a:cs typeface="Times New Roman" pitchFamily="18" charset="0"/>
              </a:rPr>
              <a:t>Society may make excuses for the deeds of man, but there will be no excuses on the Day of Judgment – We will give an account for our own actions! </a:t>
            </a:r>
            <a:endParaRPr kumimoji="0" lang="en-US" sz="3200" b="1" i="0" u="none" strike="noStrike" kern="1200" cap="none" spc="0" normalizeH="0" baseline="0" noProof="0" dirty="0">
              <a:ln>
                <a:noFill/>
              </a:ln>
              <a:effectLst/>
              <a:uLnTx/>
              <a:uFillTx/>
              <a:latin typeface="Tahoma" pitchFamily="34" charset="0"/>
              <a:cs typeface="Times New Roman" pitchFamily="18" charset="0"/>
            </a:endParaRPr>
          </a:p>
        </p:txBody>
      </p:sp>
      <p:sp>
        <p:nvSpPr>
          <p:cNvPr id="8" name="Content Placeholder 9">
            <a:extLst>
              <a:ext uri="{FF2B5EF4-FFF2-40B4-BE49-F238E27FC236}">
                <a16:creationId xmlns:a16="http://schemas.microsoft.com/office/drawing/2014/main" id="{A1F2AD4E-AEC7-490E-9C7E-C3DAF7D899F8}"/>
              </a:ext>
            </a:extLst>
          </p:cNvPr>
          <p:cNvSpPr txBox="1">
            <a:spLocks/>
          </p:cNvSpPr>
          <p:nvPr/>
        </p:nvSpPr>
        <p:spPr>
          <a:xfrm>
            <a:off x="-60" y="3429000"/>
            <a:ext cx="9144040" cy="341445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sz="2800" b="1" dirty="0">
                <a:latin typeface="Tahoma" panose="020B0604030504040204" pitchFamily="34" charset="0"/>
                <a:ea typeface="Tahoma" panose="020B0604030504040204" pitchFamily="34" charset="0"/>
                <a:cs typeface="Tahoma" panose="020B0604030504040204" pitchFamily="34" charset="0"/>
              </a:rPr>
              <a:t>Outward circumstances don’t determine if we sin or not but the inward state of mind! </a:t>
            </a:r>
            <a:endParaRPr lang="en-US" sz="2800" b="1"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10173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II Corinthians 5:10</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Do Circumstances Cause Sin?</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492838"/>
            <a:ext cx="9144000"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For we must all appear before the judgment seat of Christ, so that each one may be recompensed for his deeds in the body, according to what he has done, whether good or bad.</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algn="ctr">
              <a:defRPr/>
            </a:pPr>
            <a:r>
              <a:rPr lang="en-US" sz="2400" u="sng" kern="0" dirty="0">
                <a:solidFill>
                  <a:srgbClr val="0000FF"/>
                </a:solidFill>
                <a:cs typeface="Times New Roman" pitchFamily="18" charset="0"/>
              </a:rPr>
              <a:t>Conclusion</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70F131-3934-4A1B-9565-C882C3FFCFE1}"/>
              </a:ext>
            </a:extLst>
          </p:cNvPr>
          <p:cNvPicPr>
            <a:picLocks noChangeAspect="1"/>
          </p:cNvPicPr>
          <p:nvPr/>
        </p:nvPicPr>
        <p:blipFill>
          <a:blip r:embed="rId4">
            <a:extLst>
              <a:ext uri="{28A0092B-C50C-407E-A947-70E740481C1C}">
                <a14:useLocalDpi xmlns:a14="http://schemas.microsoft.com/office/drawing/2010/main" val="0"/>
              </a:ext>
            </a:extLst>
          </a:blip>
          <a:srcRect t="24054" b="24054"/>
          <a:stretch/>
        </p:blipFill>
        <p:spPr>
          <a:xfrm>
            <a:off x="20" y="10"/>
            <a:ext cx="9143980" cy="3443533"/>
          </a:xfrm>
          <a:prstGeom prst="rect">
            <a:avLst/>
          </a:prstGeom>
        </p:spPr>
      </p:pic>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7239000" y="-14725"/>
            <a:ext cx="1904980" cy="243325"/>
          </a:xfr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all" spc="0" normalizeH="0" baseline="0" noProof="0">
                <a:ln>
                  <a:noFill/>
                </a:ln>
                <a:solidFill>
                  <a:schemeClr val="tx1"/>
                </a:solidFill>
                <a:effectLst/>
                <a:uLnTx/>
                <a:uFillTx/>
                <a:latin typeface="Corbel" panose="020B0503020204020204"/>
                <a:ea typeface="+mn-ea"/>
                <a:cs typeface="Times New Roman" pitchFamily="18" charset="0"/>
              </a:rPr>
              <a:t>Do Circumstances Cause Sin?</a:t>
            </a:r>
            <a:endParaRPr kumimoji="0" lang="en-US" sz="1050" b="0" i="0" u="none" strike="noStrike" kern="1200" cap="all" spc="0" normalizeH="0" baseline="0" noProof="0" dirty="0">
              <a:ln>
                <a:noFill/>
              </a:ln>
              <a:solidFill>
                <a:schemeClr val="tx1"/>
              </a:solidFill>
              <a:effectLst/>
              <a:uLnTx/>
              <a:uFillTx/>
              <a:latin typeface="Corbel" panose="020B0503020204020204"/>
              <a:ea typeface="+mn-ea"/>
              <a:cs typeface="Times New Roman" pitchFamily="18" charset="0"/>
            </a:endParaRPr>
          </a:p>
        </p:txBody>
      </p:sp>
      <p:sp>
        <p:nvSpPr>
          <p:cNvPr id="7" name="Title 6">
            <a:extLst>
              <a:ext uri="{FF2B5EF4-FFF2-40B4-BE49-F238E27FC236}">
                <a16:creationId xmlns:a16="http://schemas.microsoft.com/office/drawing/2014/main" id="{649D4D68-AEF3-41E9-8D90-703928B93664}"/>
              </a:ext>
            </a:extLst>
          </p:cNvPr>
          <p:cNvSpPr>
            <a:spLocks noGrp="1"/>
          </p:cNvSpPr>
          <p:nvPr>
            <p:ph type="title"/>
          </p:nvPr>
        </p:nvSpPr>
        <p:spPr>
          <a:xfrm>
            <a:off x="0" y="-10468"/>
            <a:ext cx="5486400" cy="924868"/>
          </a:xfrm>
        </p:spPr>
        <p:txBody>
          <a:bodyPr vert="horz" wrap="none" lIns="91440" tIns="45720" rIns="91440" bIns="45720" rtlCol="0" anchor="t">
            <a:normAutofit/>
          </a:bodyPr>
          <a:lstStyle/>
          <a:p>
            <a:pPr defTabSz="914400"/>
            <a:r>
              <a:rPr lang="en-US" sz="6000" spc="-300" dirty="0">
                <a:solidFill>
                  <a:srgbClr val="66FFFF"/>
                </a:soli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Conclusion</a:t>
            </a:r>
          </a:p>
        </p:txBody>
      </p:sp>
      <p:sp>
        <p:nvSpPr>
          <p:cNvPr id="14" name="Content Placeholder 9">
            <a:extLst>
              <a:ext uri="{FF2B5EF4-FFF2-40B4-BE49-F238E27FC236}">
                <a16:creationId xmlns:a16="http://schemas.microsoft.com/office/drawing/2014/main" id="{ED7CFFB5-C3AC-4B7D-BB16-69ACB5D23356}"/>
              </a:ext>
            </a:extLst>
          </p:cNvPr>
          <p:cNvSpPr>
            <a:spLocks noGrp="1"/>
          </p:cNvSpPr>
          <p:nvPr>
            <p:ph idx="1"/>
          </p:nvPr>
        </p:nvSpPr>
        <p:spPr>
          <a:xfrm>
            <a:off x="-40" y="3443543"/>
            <a:ext cx="9144040" cy="3414457"/>
          </a:xfrm>
        </p:spPr>
        <p:txBody>
          <a:bodyPr>
            <a:normAutofit/>
          </a:bodyPr>
          <a:lstStyle/>
          <a:p>
            <a:pPr marL="0" indent="0" algn="ctr">
              <a:buNone/>
            </a:pPr>
            <a:r>
              <a:rPr lang="en-US" sz="2800" b="1" dirty="0">
                <a:latin typeface="Tahoma" panose="020B0604030504040204" pitchFamily="34" charset="0"/>
                <a:ea typeface="Tahoma" panose="020B0604030504040204" pitchFamily="34" charset="0"/>
                <a:cs typeface="Tahoma" panose="020B0604030504040204" pitchFamily="34" charset="0"/>
              </a:rPr>
              <a:t>We may not always be able to choose the environments we live in, but we do choose how we will live in them! </a:t>
            </a:r>
            <a:endParaRPr lang="en-US" sz="2800" b="1" i="1" dirty="0">
              <a:latin typeface="Tahoma" panose="020B0604030504040204" pitchFamily="34" charset="0"/>
              <a:ea typeface="Tahoma" panose="020B0604030504040204" pitchFamily="34" charset="0"/>
              <a:cs typeface="Tahoma" panose="020B0604030504040204" pitchFamily="34" charset="0"/>
            </a:endParaRPr>
          </a:p>
        </p:txBody>
      </p:sp>
      <p:sp>
        <p:nvSpPr>
          <p:cNvPr id="6" name="Text Box 6">
            <a:extLst>
              <a:ext uri="{FF2B5EF4-FFF2-40B4-BE49-F238E27FC236}">
                <a16:creationId xmlns:a16="http://schemas.microsoft.com/office/drawing/2014/main" id="{64CAB78B-112A-41CD-BD14-75DE9423D225}"/>
              </a:ext>
            </a:extLst>
          </p:cNvPr>
          <p:cNvSpPr txBox="1">
            <a:spLocks noChangeArrowheads="1"/>
          </p:cNvSpPr>
          <p:nvPr/>
        </p:nvSpPr>
        <p:spPr bwMode="auto">
          <a:xfrm>
            <a:off x="20" y="4955117"/>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lvl="0" indent="0" algn="ctr" eaLnBrk="1" hangingPunct="1">
              <a:defRPr/>
            </a:pPr>
            <a:r>
              <a:rPr lang="en-US" sz="3200" dirty="0">
                <a:solidFill>
                  <a:srgbClr val="FFFF00"/>
                </a:solidFill>
                <a:latin typeface="Tahoma" pitchFamily="34" charset="0"/>
                <a:cs typeface="Times New Roman" pitchFamily="18" charset="0"/>
              </a:rPr>
              <a:t>What about you? </a:t>
            </a:r>
          </a:p>
          <a:p>
            <a:pPr marL="0" lvl="0" indent="0" algn="ctr" eaLnBrk="1" hangingPunct="1">
              <a:defRPr/>
            </a:pPr>
            <a:r>
              <a:rPr lang="en-US" sz="3200" dirty="0">
                <a:solidFill>
                  <a:srgbClr val="FFFF00"/>
                </a:solidFill>
                <a:latin typeface="Tahoma" pitchFamily="34" charset="0"/>
                <a:cs typeface="Times New Roman" pitchFamily="18" charset="0"/>
              </a:rPr>
              <a:t>In your current trials and storms of life, will you sin or stay faithful?</a:t>
            </a:r>
          </a:p>
        </p:txBody>
      </p:sp>
    </p:spTree>
    <p:extLst>
      <p:ext uri="{BB962C8B-B14F-4D97-AF65-F5344CB8AC3E}">
        <p14:creationId xmlns:p14="http://schemas.microsoft.com/office/powerpoint/2010/main" val="30791929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arn(inVertical)">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722F-ADE6-4C30-9E24-9C1255B72092}"/>
              </a:ext>
            </a:extLst>
          </p:cNvPr>
          <p:cNvSpPr>
            <a:spLocks noGrp="1"/>
          </p:cNvSpPr>
          <p:nvPr>
            <p:ph type="title"/>
          </p:nvPr>
        </p:nvSpPr>
        <p:spPr>
          <a:xfrm>
            <a:off x="10886" y="-21468"/>
            <a:ext cx="5551204" cy="707268"/>
          </a:xfrm>
        </p:spPr>
        <p:txBody>
          <a:bodyPr anchor="b">
            <a:normAutofit/>
          </a:bodyPr>
          <a:lstStyle/>
          <a:p>
            <a:pPr algn="l"/>
            <a:r>
              <a:rPr lang="en-US" sz="4000" dirty="0"/>
              <a:t>Intro</a:t>
            </a:r>
          </a:p>
        </p:txBody>
      </p:sp>
      <p:sp>
        <p:nvSpPr>
          <p:cNvPr id="10" name="Content Placeholder 9">
            <a:extLst>
              <a:ext uri="{FF2B5EF4-FFF2-40B4-BE49-F238E27FC236}">
                <a16:creationId xmlns:a16="http://schemas.microsoft.com/office/drawing/2014/main" id="{0460CB3A-4192-4415-8A18-BBBED9F6F7AF}"/>
              </a:ext>
            </a:extLst>
          </p:cNvPr>
          <p:cNvSpPr>
            <a:spLocks noGrp="1"/>
          </p:cNvSpPr>
          <p:nvPr>
            <p:ph idx="1"/>
          </p:nvPr>
        </p:nvSpPr>
        <p:spPr>
          <a:xfrm>
            <a:off x="4572000" y="0"/>
            <a:ext cx="4571999" cy="6858000"/>
          </a:xfrm>
          <a:solidFill>
            <a:schemeClr val="tx1"/>
          </a:solidFill>
        </p:spPr>
        <p:txBody>
          <a:bodyPr anchor="ctr">
            <a:normAutofit lnSpcReduction="10000"/>
          </a:bodyPr>
          <a:lstStyle/>
          <a:p>
            <a:pPr marL="0" indent="0" algn="ctr">
              <a:buNone/>
            </a:pPr>
            <a:r>
              <a:rPr lang="en-US" sz="2800" b="1" dirty="0">
                <a:solidFill>
                  <a:srgbClr val="0000FF"/>
                </a:solidFill>
                <a:effectLst/>
              </a:rPr>
              <a:t>Do our circumstances in life control us &amp; cause us to sin, or do we choose to do right no matter our circumstances? </a:t>
            </a:r>
          </a:p>
          <a:p>
            <a:pPr marL="341313" indent="-341313">
              <a:buFont typeface="Wingdings" panose="05000000000000000000" pitchFamily="2" charset="2"/>
              <a:buChar char="v"/>
            </a:pPr>
            <a:r>
              <a:rPr lang="en-US" sz="2400" dirty="0">
                <a:solidFill>
                  <a:srgbClr val="0000FF"/>
                </a:solidFill>
                <a:effectLst/>
              </a:rPr>
              <a:t>There have always been speculations on whether a good or bad environment makes us who we are</a:t>
            </a:r>
          </a:p>
          <a:p>
            <a:pPr marL="341313" indent="-341313">
              <a:buFont typeface="Wingdings" panose="05000000000000000000" pitchFamily="2" charset="2"/>
              <a:buChar char="v"/>
            </a:pPr>
            <a:r>
              <a:rPr lang="en-US" sz="2400" dirty="0">
                <a:solidFill>
                  <a:srgbClr val="0000FF"/>
                </a:solidFill>
                <a:effectLst/>
              </a:rPr>
              <a:t>Are good circumstances the cause of faithfulness?</a:t>
            </a:r>
          </a:p>
          <a:p>
            <a:pPr marL="341313" indent="-341313">
              <a:buFont typeface="Wingdings" panose="05000000000000000000" pitchFamily="2" charset="2"/>
              <a:buChar char="v"/>
            </a:pPr>
            <a:r>
              <a:rPr lang="en-US" sz="2400" dirty="0">
                <a:solidFill>
                  <a:srgbClr val="0000FF"/>
                </a:solidFill>
                <a:effectLst/>
              </a:rPr>
              <a:t>Are bad circumstances the cause of sin?</a:t>
            </a:r>
          </a:p>
        </p:txBody>
      </p:sp>
      <p:pic>
        <p:nvPicPr>
          <p:cNvPr id="7" name="Content Placeholder 5">
            <a:extLst>
              <a:ext uri="{FF2B5EF4-FFF2-40B4-BE49-F238E27FC236}">
                <a16:creationId xmlns:a16="http://schemas.microsoft.com/office/drawing/2014/main" id="{39C94344-438D-4721-A112-3208B888C3A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3" r="8463"/>
          <a:stretch/>
        </p:blipFill>
        <p:spPr>
          <a:xfrm>
            <a:off x="0" y="609600"/>
            <a:ext cx="4571980" cy="6248400"/>
          </a:xfrm>
          <a:prstGeom prst="rect">
            <a:avLst/>
          </a:prstGeom>
        </p:spPr>
      </p:pic>
      <p:sp>
        <p:nvSpPr>
          <p:cNvPr id="4" name="Footer Placeholder 3">
            <a:extLst>
              <a:ext uri="{FF2B5EF4-FFF2-40B4-BE49-F238E27FC236}">
                <a16:creationId xmlns:a16="http://schemas.microsoft.com/office/drawing/2014/main" id="{3E357395-60CB-4021-BB70-7E1F89125558}"/>
              </a:ext>
            </a:extLst>
          </p:cNvPr>
          <p:cNvSpPr>
            <a:spLocks noGrp="1"/>
          </p:cNvSpPr>
          <p:nvPr>
            <p:ph type="ftr" sz="quarter" idx="11"/>
          </p:nvPr>
        </p:nvSpPr>
        <p:spPr>
          <a:xfrm>
            <a:off x="-19" y="6499406"/>
            <a:ext cx="4572020" cy="365125"/>
          </a:xfrm>
        </p:spPr>
        <p:txBody>
          <a:bodyPr>
            <a:normAutofit/>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1" i="0" u="none" strike="noStrike" kern="1200" cap="none" spc="0" normalizeH="0" baseline="0" noProof="0" dirty="0">
                <a:ln>
                  <a:solidFill>
                    <a:sysClr val="windowText" lastClr="000000"/>
                  </a:solidFill>
                </a:ln>
                <a:solidFill>
                  <a:prstClr val="white">
                    <a:tint val="75000"/>
                  </a:prstClr>
                </a:solidFill>
                <a:effectLst/>
                <a:uLnTx/>
                <a:uFillTx/>
                <a:latin typeface="Tahoma" pitchFamily="34" charset="0"/>
                <a:ea typeface="+mn-ea"/>
                <a:cs typeface="Times New Roman" pitchFamily="18" charset="0"/>
              </a:rPr>
              <a:t>Do Circumstances Cause Sin?</a:t>
            </a:r>
          </a:p>
        </p:txBody>
      </p:sp>
    </p:spTree>
    <p:extLst>
      <p:ext uri="{BB962C8B-B14F-4D97-AF65-F5344CB8AC3E}">
        <p14:creationId xmlns:p14="http://schemas.microsoft.com/office/powerpoint/2010/main" val="31940239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additive="base">
                                        <p:cTn id="14"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 calcmode="lin" valueType="num">
                                      <p:cBhvr additive="base">
                                        <p:cTn id="20"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0" y="304800"/>
            <a:ext cx="9144000" cy="609600"/>
          </a:xfrm>
        </p:spPr>
        <p:txBody>
          <a:bodyPr/>
          <a:lstStyle/>
          <a:p>
            <a:pPr algn="ctr">
              <a:defRPr/>
            </a:pPr>
            <a:r>
              <a:rPr lang="en-US" u="sng" dirty="0">
                <a:solidFill>
                  <a:schemeClr val="tx1"/>
                </a:solidFill>
                <a:latin typeface="+mn-lt"/>
                <a:cs typeface="Times New Roman" pitchFamily="18" charset="0"/>
              </a:rPr>
              <a:t>Philippians 4:11-13</a:t>
            </a:r>
          </a:p>
        </p:txBody>
      </p:sp>
      <p:sp>
        <p:nvSpPr>
          <p:cNvPr id="8195" name="Footer Placeholder 4">
            <a:extLst>
              <a:ext uri="{FF2B5EF4-FFF2-40B4-BE49-F238E27FC236}">
                <a16:creationId xmlns:a16="http://schemas.microsoft.com/office/drawing/2014/main" id="{9CF8BAA6-01E3-4C1F-8348-C079F0114658}"/>
              </a:ext>
            </a:extLst>
          </p:cNvPr>
          <p:cNvSpPr>
            <a:spLocks noGrp="1"/>
          </p:cNvSpPr>
          <p:nvPr>
            <p:ph type="ftr" sz="quarter" idx="10"/>
          </p:nvPr>
        </p:nvSpPr>
        <p:spPr>
          <a:xfrm>
            <a:off x="3505200" y="6595592"/>
            <a:ext cx="2133600" cy="244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Tahoma" panose="020B0604030504040204" pitchFamily="34" charset="0"/>
                <a:ea typeface="+mn-ea"/>
                <a:cs typeface="Times New Roman" panose="02020603050405020304" pitchFamily="18" charset="0"/>
              </a:rPr>
              <a:t>Do Circumstances Cause Sin?</a:t>
            </a:r>
            <a:endParaRPr kumimoji="0" lang="en-US" altLang="en-US" sz="1000" b="1" i="0" u="none" strike="noStrike" kern="1200" cap="none" spc="0" normalizeH="0" baseline="0" noProof="0" dirty="0">
              <a:ln>
                <a:noFill/>
              </a:ln>
              <a:solidFill>
                <a:srgbClr val="FFFFFF"/>
              </a:solidFill>
              <a:effectLst/>
              <a:uLnTx/>
              <a:uFillTx/>
              <a:latin typeface="Tahoma" panose="020B0604030504040204" pitchFamily="34" charset="0"/>
              <a:ea typeface="+mn-ea"/>
              <a:cs typeface="Times New Roman" panose="02020603050405020304" pitchFamily="18" charset="0"/>
            </a:endParaRP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492838"/>
            <a:ext cx="9144000" cy="45243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Not that I speak from want, for I have learned to be content in whatever circumstances I am.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 know how to get along with humble means, and I also know how to live in prosperity; in any and every circumstance I have learned the secret of being filled and going hungry, both of having abundance and suffering need.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I can do all things through Him who strengthens me. </a:t>
            </a:r>
          </a:p>
        </p:txBody>
      </p:sp>
      <p:sp>
        <p:nvSpPr>
          <p:cNvPr id="5" name="Rectangle 2">
            <a:extLst>
              <a:ext uri="{FF2B5EF4-FFF2-40B4-BE49-F238E27FC236}">
                <a16:creationId xmlns:a16="http://schemas.microsoft.com/office/drawing/2014/main" id="{E4306C08-BFBC-487E-B51E-44A8908EF4C5}"/>
              </a:ext>
            </a:extLst>
          </p:cNvPr>
          <p:cNvSpPr txBox="1">
            <a:spLocks noChangeArrowheads="1"/>
          </p:cNvSpPr>
          <p:nvPr/>
        </p:nvSpPr>
        <p:spPr bwMode="gray">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sng" strike="noStrike" kern="0" cap="none" spc="0" normalizeH="0" baseline="0" noProof="0" dirty="0">
                <a:ln>
                  <a:noFill/>
                </a:ln>
                <a:solidFill>
                  <a:srgbClr val="0000FF"/>
                </a:solidFill>
                <a:effectLst/>
                <a:uLnTx/>
                <a:uFillTx/>
                <a:latin typeface="Times New Roman"/>
                <a:ea typeface="+mj-ea"/>
                <a:cs typeface="Times New Roman" pitchFamily="18" charset="0"/>
              </a:rPr>
              <a:t>Intro</a:t>
            </a:r>
          </a:p>
        </p:txBody>
      </p:sp>
    </p:spTree>
    <p:extLst>
      <p:ext uri="{BB962C8B-B14F-4D97-AF65-F5344CB8AC3E}">
        <p14:creationId xmlns:p14="http://schemas.microsoft.com/office/powerpoint/2010/main" val="13165438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Good Environment The Cause Of Faithfulness?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lvl="0" indent="0" algn="ctr" fontAlgn="auto">
              <a:lnSpc>
                <a:spcPct val="120000"/>
              </a:lnSpc>
              <a:spcBef>
                <a:spcPct val="0"/>
              </a:spcBef>
              <a:spcAft>
                <a:spcPts val="600"/>
              </a:spcAft>
              <a:buClr>
                <a:srgbClr val="FF0000"/>
              </a:buClr>
              <a:buSzPct val="160000"/>
              <a:buNone/>
              <a:defRPr/>
            </a:pPr>
            <a:r>
              <a:rPr lang="en-US" altLang="en-US" sz="4000" cap="all" dirty="0">
                <a:solidFill>
                  <a:srgbClr val="0000FF"/>
                </a:solidFill>
                <a:latin typeface="Tahoma" panose="020B0604030504040204" pitchFamily="34" charset="0"/>
                <a:ea typeface="Tahoma" panose="020B0604030504040204" pitchFamily="34" charset="0"/>
                <a:cs typeface="Tahoma" panose="020B0604030504040204" pitchFamily="34" charset="0"/>
              </a:rPr>
              <a:t>Adam &amp; Eve</a:t>
            </a:r>
          </a:p>
          <a:p>
            <a:pPr marL="228600" lvl="0" indent="0" algn="ctr" fontAlgn="auto">
              <a:lnSpc>
                <a:spcPct val="120000"/>
              </a:lnSpc>
              <a:spcBef>
                <a:spcPct val="0"/>
              </a:spcBef>
              <a:spcAft>
                <a:spcPts val="600"/>
              </a:spcAft>
              <a:buClr>
                <a:srgbClr val="FF0000"/>
              </a:buClr>
              <a:buSzPct val="160000"/>
              <a:buNone/>
              <a:defRPr/>
            </a:pPr>
            <a:r>
              <a:rPr lang="en-US" altLang="en-US" sz="4000" i="1" cap="all" dirty="0">
                <a:solidFill>
                  <a:srgbClr val="FF0000"/>
                </a:solidFill>
                <a:latin typeface="Tahoma" panose="020B0604030504040204" pitchFamily="34" charset="0"/>
                <a:ea typeface="Tahoma" panose="020B0604030504040204" pitchFamily="34" charset="0"/>
                <a:cs typeface="Tahoma" panose="020B0604030504040204" pitchFamily="34" charset="0"/>
              </a:rPr>
              <a:t>Sin</a:t>
            </a:r>
            <a:r>
              <a:rPr lang="en-US"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 or </a:t>
            </a:r>
            <a:r>
              <a:rPr lang="en-US" altLang="en-US" sz="4000" i="1" cap="all" dirty="0">
                <a:solidFill>
                  <a:srgbClr val="006600"/>
                </a:solidFill>
                <a:latin typeface="Tahoma" panose="020B0604030504040204" pitchFamily="34" charset="0"/>
                <a:ea typeface="Tahoma" panose="020B0604030504040204" pitchFamily="34" charset="0"/>
                <a:cs typeface="Tahoma" panose="020B0604030504040204" pitchFamily="34" charset="0"/>
              </a:rPr>
              <a:t>Faithful?</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Genesis 2:8</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Genesis 3:1-19</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en-US"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Genesis 3:6-7</a:t>
            </a:r>
          </a:p>
          <a:p>
            <a:pPr marL="228600" lvl="0" indent="0" fontAlgn="auto">
              <a:lnSpc>
                <a:spcPct val="120000"/>
              </a:lnSpc>
              <a:spcBef>
                <a:spcPct val="0"/>
              </a:spcBef>
              <a:spcAft>
                <a:spcPts val="600"/>
              </a:spcAft>
              <a:buClr>
                <a:srgbClr val="FF0000"/>
              </a:buClr>
              <a:buSzPct val="160000"/>
              <a:buNone/>
              <a:defRPr/>
            </a:pP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lvl="0" indent="0" algn="ctr" fontAlgn="auto">
              <a:lnSpc>
                <a:spcPct val="120000"/>
              </a:lnSpc>
              <a:spcBef>
                <a:spcPct val="0"/>
              </a:spcBef>
              <a:spcAft>
                <a:spcPts val="600"/>
              </a:spcAft>
              <a:buClr>
                <a:srgbClr val="FF0000"/>
              </a:buClr>
              <a:buSzPct val="160000"/>
              <a:buNone/>
              <a:defRPr/>
            </a:pPr>
            <a:r>
              <a:rPr lang="en-US" altLang="en-US" sz="4000" i="1" cap="all" dirty="0">
                <a:solidFill>
                  <a:srgbClr val="FF0000"/>
                </a:solidFill>
                <a:latin typeface="Tahoma" panose="020B0604030504040204" pitchFamily="34" charset="0"/>
                <a:ea typeface="Tahoma" panose="020B0604030504040204" pitchFamily="34" charset="0"/>
                <a:cs typeface="Tahoma" panose="020B0604030504040204" pitchFamily="34" charset="0"/>
              </a:rPr>
              <a:t>SINNED!</a:t>
            </a:r>
            <a:endPar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971" y="4201209"/>
            <a:ext cx="3514022" cy="2428189"/>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10886" y="2835783"/>
            <a:ext cx="3490080" cy="5870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indent="-571500" defTabSz="914400" fontAlgn="auto">
              <a:spcAft>
                <a:spcPts val="0"/>
              </a:spcAft>
              <a:buFont typeface="Wingdings" panose="05000000000000000000" pitchFamily="2" charset="2"/>
              <a:buChar char="v"/>
              <a:defRPr/>
            </a:pPr>
            <a:r>
              <a:rPr lang="en-US" sz="3200" b="1" dirty="0">
                <a:solidFill>
                  <a:srgbClr val="C00000"/>
                </a:solidFill>
              </a:rPr>
              <a:t>Eden?</a:t>
            </a:r>
          </a:p>
        </p:txBody>
      </p:sp>
    </p:spTree>
    <p:extLst>
      <p:ext uri="{BB962C8B-B14F-4D97-AF65-F5344CB8AC3E}">
        <p14:creationId xmlns:p14="http://schemas.microsoft.com/office/powerpoint/2010/main" val="1263977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 calcmode="lin" valueType="num">
                                      <p:cBhvr>
                                        <p:cTn id="34"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Good Environment The Cause Of Faithfulness?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King Solomon</a:t>
            </a: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nn-NO"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Kings 10:23</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nn-NO"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Kings 11:4</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nn-NO"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Kings 11:4-10</a:t>
            </a:r>
          </a:p>
          <a:p>
            <a:pPr marL="228600" marR="0" lvl="0" indent="0" algn="l" defTabSz="914400" rtl="0" eaLnBrk="1" fontAlgn="auto" latinLnBrk="0" hangingPunct="1">
              <a:lnSpc>
                <a:spcPct val="120000"/>
              </a:lnSpc>
              <a:spcBef>
                <a:spcPct val="0"/>
              </a:spcBef>
              <a:spcAft>
                <a:spcPts val="600"/>
              </a:spcAft>
              <a:buClr>
                <a:srgbClr val="FF0000"/>
              </a:buClr>
              <a:buSzPct val="160000"/>
              <a:buFontTx/>
              <a:buNone/>
              <a:tabLst/>
              <a:defRPr/>
            </a:pP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SINNED!</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831771"/>
            <a:ext cx="3541566" cy="2797628"/>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10886" y="2675699"/>
            <a:ext cx="3500966" cy="5870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Riches?</a:t>
            </a:r>
          </a:p>
        </p:txBody>
      </p:sp>
    </p:spTree>
    <p:extLst>
      <p:ext uri="{BB962C8B-B14F-4D97-AF65-F5344CB8AC3E}">
        <p14:creationId xmlns:p14="http://schemas.microsoft.com/office/powerpoint/2010/main" val="4229725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 calcmode="lin" valueType="num">
                                      <p:cBhvr>
                                        <p:cTn id="34"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35"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36"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37" dur="1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Good Environment The Cause Of Faithfulness?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Young Son</a:t>
            </a: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nn-NO"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Luke 15:22</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nn-NO"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Luke 15:11-13</a:t>
            </a:r>
            <a:endParaRPr kumimoji="0" lang="nn-NO"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FF0000"/>
              </a:buClr>
              <a:buSzPct val="160000"/>
              <a:buFontTx/>
              <a:buNone/>
              <a:tabLst/>
              <a:defRPr/>
            </a:pP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SINNED!</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886" y="4263212"/>
            <a:ext cx="3500966" cy="2321693"/>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10886" y="2866785"/>
            <a:ext cx="3500966" cy="5870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Good Home?</a:t>
            </a:r>
          </a:p>
        </p:txBody>
      </p:sp>
    </p:spTree>
    <p:extLst>
      <p:ext uri="{BB962C8B-B14F-4D97-AF65-F5344CB8AC3E}">
        <p14:creationId xmlns:p14="http://schemas.microsoft.com/office/powerpoint/2010/main" val="3053964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p:cTn id="29"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Good Environment The Cause Of Faithfulness?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Angels</a:t>
            </a: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de-DE"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Peter 2:4</a:t>
            </a:r>
          </a:p>
          <a:p>
            <a:pPr marL="682625" lvl="0" indent="-454025" fontAlgn="auto">
              <a:lnSpc>
                <a:spcPct val="120000"/>
              </a:lnSpc>
              <a:spcBef>
                <a:spcPct val="0"/>
              </a:spcBef>
              <a:spcAft>
                <a:spcPts val="600"/>
              </a:spcAft>
              <a:buClr>
                <a:srgbClr val="FF0000"/>
              </a:buClr>
              <a:buSzPct val="160000"/>
              <a:buFont typeface="Wingdings" panose="05000000000000000000" pitchFamily="2" charset="2"/>
              <a:buChar char="v"/>
              <a:defRPr/>
            </a:pPr>
            <a:r>
              <a:rPr lang="de-DE" altLang="en-US" sz="40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Jude 6</a:t>
            </a:r>
            <a:endParaRPr kumimoji="0" lang="nn-NO"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l" defTabSz="914400" rtl="0" eaLnBrk="1" fontAlgn="auto" latinLnBrk="0" hangingPunct="1">
              <a:lnSpc>
                <a:spcPct val="120000"/>
              </a:lnSpc>
              <a:spcBef>
                <a:spcPct val="0"/>
              </a:spcBef>
              <a:spcAft>
                <a:spcPts val="600"/>
              </a:spcAft>
              <a:buClr>
                <a:srgbClr val="FF0000"/>
              </a:buClr>
              <a:buSzPct val="160000"/>
              <a:buFontTx/>
              <a:buNone/>
              <a:tabLst/>
              <a:defRPr/>
            </a:pP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SINNED!</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4104327"/>
            <a:ext cx="3500966" cy="2525071"/>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0" y="2787342"/>
            <a:ext cx="3500966" cy="5870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Heaven?</a:t>
            </a:r>
          </a:p>
        </p:txBody>
      </p:sp>
    </p:spTree>
    <p:extLst>
      <p:ext uri="{BB962C8B-B14F-4D97-AF65-F5344CB8AC3E}">
        <p14:creationId xmlns:p14="http://schemas.microsoft.com/office/powerpoint/2010/main" val="4272827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p:cTn id="29"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490080"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496785"/>
          </a:xfrm>
        </p:spPr>
        <p:txBody>
          <a:bodyPr vert="horz" lIns="91440" tIns="45720" rIns="91440" bIns="45720" rtlCol="0" anchor="ctr">
            <a:noAutofit/>
          </a:bodyPr>
          <a:lstStyle/>
          <a:p>
            <a:pPr algn="ctr" defTabSz="914400">
              <a:defRPr/>
            </a:pPr>
            <a:r>
              <a:rPr lang="en-US" sz="2800" b="1" dirty="0">
                <a:solidFill>
                  <a:srgbClr val="FFFF00"/>
                </a:solidFill>
              </a:rPr>
              <a:t>A good environment is not the solution to sin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Temptation and </a:t>
            </a:r>
            <a:r>
              <a:rPr kumimoji="0" lang="en-US" altLang="en-US" sz="4000" b="1" i="0"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arises when one is not content and covets more! (James 1:14-15; 4:1-3) </a:t>
            </a:r>
            <a:endPar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10886" y="1496783"/>
            <a:ext cx="3490080" cy="513261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Proverbs 30:15-16</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Even under the best conditions man and angels have sinned </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C00000"/>
                </a:solidFill>
                <a:effectLst/>
                <a:uLnTx/>
                <a:uFillTx/>
                <a:latin typeface="Arial"/>
                <a:ea typeface="+mj-ea"/>
                <a:cs typeface="+mj-cs"/>
              </a:rPr>
              <a:t>If one is foolish &amp; rebellious, the best surroundings can still lead to sin (I Timothy 1:8-11)</a:t>
            </a:r>
          </a:p>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endParaRPr kumimoji="0" lang="en-US" sz="3200" b="1" i="0" u="none" strike="noStrike" kern="1200" cap="none" spc="0" normalizeH="0" baseline="0" noProof="0" dirty="0">
              <a:ln>
                <a:noFill/>
              </a:ln>
              <a:solidFill>
                <a:srgbClr val="C00000"/>
              </a:solidFill>
              <a:effectLst/>
              <a:uLnTx/>
              <a:uFillTx/>
              <a:latin typeface="Arial"/>
              <a:ea typeface="+mj-ea"/>
              <a:cs typeface="+mj-cs"/>
            </a:endParaRPr>
          </a:p>
        </p:txBody>
      </p:sp>
    </p:spTree>
    <p:extLst>
      <p:ext uri="{BB962C8B-B14F-4D97-AF65-F5344CB8AC3E}">
        <p14:creationId xmlns:p14="http://schemas.microsoft.com/office/powerpoint/2010/main" val="1043032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 calcmode="lin" valueType="num">
                                      <p:cBhvr>
                                        <p:cTn id="1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9">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p:cTn id="19"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Do Circumstances Cause Sin?</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2057402"/>
          </a:xfrm>
        </p:spPr>
        <p:txBody>
          <a:bodyPr vert="horz" lIns="91440" tIns="45720" rIns="91440" bIns="45720" rtlCol="0" anchor="ctr">
            <a:normAutofit fontScale="90000"/>
          </a:bodyPr>
          <a:lstStyle/>
          <a:p>
            <a:pPr algn="ctr" defTabSz="914400">
              <a:defRPr/>
            </a:pPr>
            <a:r>
              <a:rPr lang="en-US" sz="4000" b="1" dirty="0">
                <a:solidFill>
                  <a:srgbClr val="FFFF00"/>
                </a:solidFill>
              </a:rPr>
              <a:t>Is A Bad Environment The Cause of Sin?</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2"/>
            <a:ext cx="565392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0" u="none" strike="noStrike" kern="1200" cap="all"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Joseph</a:t>
            </a: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Sin</a:t>
            </a:r>
            <a:r>
              <a:rPr kumimoji="0" lang="en-US" altLang="en-US" sz="4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or </a:t>
            </a: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Genesis 37:2-5, 8-11</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Genesis 37:18-28</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Genesis 39:11-20</a:t>
            </a:r>
          </a:p>
          <a:p>
            <a:pPr marL="914400" lvl="0" indent="-685800"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36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Genesis 45:5-8</a:t>
            </a:r>
            <a:endParaRPr kumimoji="0" lang="en-US" altLang="en-US" sz="3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endPar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0" algn="ctr" defTabSz="914400" rtl="0" eaLnBrk="1" fontAlgn="auto" latinLnBrk="0" hangingPunct="1">
              <a:lnSpc>
                <a:spcPct val="120000"/>
              </a:lnSpc>
              <a:spcBef>
                <a:spcPct val="0"/>
              </a:spcBef>
              <a:spcAft>
                <a:spcPts val="600"/>
              </a:spcAft>
              <a:buClr>
                <a:srgbClr val="FF0000"/>
              </a:buClr>
              <a:buSzPct val="160000"/>
              <a:buFontTx/>
              <a:buNone/>
              <a:tabLst/>
              <a:defRPr/>
            </a:pPr>
            <a:r>
              <a:rPr kumimoji="0" lang="en-US" altLang="en-US" sz="40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Faithful!</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11" y="4201209"/>
            <a:ext cx="3483057" cy="2428189"/>
          </a:xfrm>
          <a:prstGeom prst="rect">
            <a:avLst/>
          </a:prstGeom>
        </p:spPr>
      </p:pic>
      <p:sp>
        <p:nvSpPr>
          <p:cNvPr id="9" name="Rectangle 2">
            <a:extLst>
              <a:ext uri="{FF2B5EF4-FFF2-40B4-BE49-F238E27FC236}">
                <a16:creationId xmlns:a16="http://schemas.microsoft.com/office/drawing/2014/main" id="{22BBB4CA-572E-475F-AEB8-4BEBBB15F12F}"/>
              </a:ext>
            </a:extLst>
          </p:cNvPr>
          <p:cNvSpPr txBox="1">
            <a:spLocks noChangeArrowheads="1"/>
          </p:cNvSpPr>
          <p:nvPr/>
        </p:nvSpPr>
        <p:spPr>
          <a:xfrm>
            <a:off x="3512" y="2824897"/>
            <a:ext cx="3490080" cy="5870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0000FF"/>
                </a:solidFill>
                <a:effectLst/>
                <a:uLnTx/>
                <a:uFillTx/>
                <a:latin typeface="Arial"/>
                <a:ea typeface="+mj-ea"/>
                <a:cs typeface="+mj-cs"/>
              </a:rPr>
              <a:t>Slavery?</a:t>
            </a:r>
          </a:p>
        </p:txBody>
      </p:sp>
    </p:spTree>
    <p:extLst>
      <p:ext uri="{BB962C8B-B14F-4D97-AF65-F5344CB8AC3E}">
        <p14:creationId xmlns:p14="http://schemas.microsoft.com/office/powerpoint/2010/main" val="2539637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nodeType="after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p:cTn id="39" dur="10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13">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13">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ustom 1">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Favorite Font Theme">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1058</Words>
  <Application>Microsoft Office PowerPoint</Application>
  <PresentationFormat>On-screen Show (4:3)</PresentationFormat>
  <Paragraphs>186</Paragraphs>
  <Slides>17</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Ameretto</vt:lpstr>
      <vt:lpstr>Arial</vt:lpstr>
      <vt:lpstr>Calisto MT</vt:lpstr>
      <vt:lpstr>Corbel</vt:lpstr>
      <vt:lpstr>Tahoma</vt:lpstr>
      <vt:lpstr>Times New Roman</vt:lpstr>
      <vt:lpstr>Wingdings</vt:lpstr>
      <vt:lpstr>Damask</vt:lpstr>
      <vt:lpstr>Depth</vt:lpstr>
      <vt:lpstr>1_eye</vt:lpstr>
      <vt:lpstr>Theme1</vt:lpstr>
      <vt:lpstr>Do Circumstances Cause Sin?</vt:lpstr>
      <vt:lpstr>Intro</vt:lpstr>
      <vt:lpstr>Philippians 4:11-13</vt:lpstr>
      <vt:lpstr>Is A Good Environment The Cause Of Faithfulness?</vt:lpstr>
      <vt:lpstr>Is A Good Environment The Cause Of Faithfulness?</vt:lpstr>
      <vt:lpstr>Is A Good Environment The Cause Of Faithfulness?</vt:lpstr>
      <vt:lpstr>Is A Good Environment The Cause Of Faithfulness?</vt:lpstr>
      <vt:lpstr>A good environment is not the solution to sin</vt:lpstr>
      <vt:lpstr>Is A Bad Environment The Cause of Sin?</vt:lpstr>
      <vt:lpstr>Is A Bad Environment The Cause of Sin?</vt:lpstr>
      <vt:lpstr>Is A Bad Environment The Cause of Sin?</vt:lpstr>
      <vt:lpstr>Is A Bad Environment The Cause of Sin?</vt:lpstr>
      <vt:lpstr>Bad circumstances do not cause one to sin</vt:lpstr>
      <vt:lpstr>Conclusion</vt:lpstr>
      <vt:lpstr>II Corinthians 5:10</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Circumstances Cause Sin?</dc:title>
  <dc:subject>02/06/2022</dc:subject>
  <dc:creator>DarkWolf</dc:creator>
  <cp:lastModifiedBy>Nathan Morrison</cp:lastModifiedBy>
  <cp:revision>9</cp:revision>
  <dcterms:created xsi:type="dcterms:W3CDTF">2020-10-29T22:16:57Z</dcterms:created>
  <dcterms:modified xsi:type="dcterms:W3CDTF">2022-02-03T22:02:50Z</dcterms:modified>
</cp:coreProperties>
</file>