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  <p:sldMasterId id="2147483800" r:id="rId2"/>
    <p:sldMasterId id="2147483813" r:id="rId3"/>
    <p:sldMasterId id="2147483825" r:id="rId4"/>
  </p:sldMasterIdLst>
  <p:notesMasterIdLst>
    <p:notesMasterId r:id="rId26"/>
  </p:notesMasterIdLst>
  <p:handoutMasterIdLst>
    <p:handoutMasterId r:id="rId27"/>
  </p:handoutMasterIdLst>
  <p:sldIdLst>
    <p:sldId id="770" r:id="rId5"/>
    <p:sldId id="743" r:id="rId6"/>
    <p:sldId id="772" r:id="rId7"/>
    <p:sldId id="746" r:id="rId8"/>
    <p:sldId id="781" r:id="rId9"/>
    <p:sldId id="779" r:id="rId10"/>
    <p:sldId id="786" r:id="rId11"/>
    <p:sldId id="788" r:id="rId12"/>
    <p:sldId id="790" r:id="rId13"/>
    <p:sldId id="792" r:id="rId14"/>
    <p:sldId id="793" r:id="rId15"/>
    <p:sldId id="796" r:id="rId16"/>
    <p:sldId id="799" r:id="rId17"/>
    <p:sldId id="801" r:id="rId18"/>
    <p:sldId id="804" r:id="rId19"/>
    <p:sldId id="805" r:id="rId20"/>
    <p:sldId id="808" r:id="rId21"/>
    <p:sldId id="809" r:id="rId22"/>
    <p:sldId id="784" r:id="rId23"/>
    <p:sldId id="769" r:id="rId24"/>
    <p:sldId id="64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FF"/>
    <a:srgbClr val="66FFFF"/>
    <a:srgbClr val="080808"/>
    <a:srgbClr val="1C1C1C"/>
    <a:srgbClr val="0000FF"/>
    <a:srgbClr val="FFCCFF"/>
    <a:srgbClr val="00CCFF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354E7-34B1-4D25-ABA8-F056C79E0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9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1637C1C-2639-487A-AF64-849776CC1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1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Image: Bust of Emperor Nero, Pushkin Museum in Moscow, Russia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6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Coliseum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3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Fountain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Coliseum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0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9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44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80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0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92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63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228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Ruins of Philippi, city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8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Caesar’s Palace in Las Vegas, NV, the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37C1C-2639-487A-AF64-849776CC1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2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Caesar’s Palace in Las Vegas, NV, the Coliseum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6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Fountain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0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Coliseum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5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Fountain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5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Coliseum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36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Caesar’s Palace in Las Vegas, NV, the Fountain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37C1C-2639-487A-AF64-849776CC10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9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1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6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49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1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9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7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4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7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1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08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5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56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2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2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8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38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1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4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42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72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71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07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75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50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63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7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94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43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69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266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38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019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6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101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7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8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5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53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9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Saints In Caesar’s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47E02E0-7BB1-4813-BA6A-511CD9263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r="292" b="14219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8B6C0-E4B0-4B79-980A-F20C0F3F9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54602"/>
            <a:ext cx="4539257" cy="27416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Saints In Caesar’s Household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439C7-5AE2-4AB1-82B2-4E92E2130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36" y="3702855"/>
            <a:ext cx="4539258" cy="10969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Text:</a:t>
            </a:r>
            <a:r>
              <a:rPr lang="en-US" sz="3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Philippians 4:21-23</a:t>
            </a:r>
          </a:p>
        </p:txBody>
      </p:sp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912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3F583-9031-44F3-8389-1E230DCD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3A9B-3E4E-4F15-BDCB-F8DF911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690960"/>
            <a:ext cx="9143960" cy="829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(Genesis 39)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F0FF-3714-4772-8534-3F6F078A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08229"/>
            <a:ext cx="37719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“Saints in Caesar’s Household”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B91E00-2955-48AE-82A0-631AF47DB583}"/>
              </a:ext>
            </a:extLst>
          </p:cNvPr>
          <p:cNvSpPr txBox="1">
            <a:spLocks/>
          </p:cNvSpPr>
          <p:nvPr/>
        </p:nvSpPr>
        <p:spPr>
          <a:xfrm>
            <a:off x="20" y="21171"/>
            <a:ext cx="9143960" cy="47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D2B9F-E8C3-4837-9B70-7C4F42FFBCC2}"/>
              </a:ext>
            </a:extLst>
          </p:cNvPr>
          <p:cNvSpPr txBox="1">
            <a:spLocks/>
          </p:cNvSpPr>
          <p:nvPr/>
        </p:nvSpPr>
        <p:spPr>
          <a:xfrm>
            <a:off x="20" y="2133599"/>
            <a:ext cx="9143980" cy="129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Shadrach, Meshach, and Abed-</a:t>
            </a:r>
            <a:r>
              <a:rPr kumimoji="0" lang="en-US" sz="4400" b="0" i="0" u="none" strike="noStrike" kern="1200" cap="none" spc="-1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nego</a:t>
            </a: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(Daniel 3)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8D5F51-2186-4332-9B3C-47D0BB89308F}"/>
              </a:ext>
            </a:extLst>
          </p:cNvPr>
          <p:cNvSpPr txBox="1">
            <a:spLocks/>
          </p:cNvSpPr>
          <p:nvPr/>
        </p:nvSpPr>
        <p:spPr>
          <a:xfrm>
            <a:off x="0" y="3541646"/>
            <a:ext cx="9143980" cy="115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Daniel (Daniel 6)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7C5ABB-D77B-45D7-A75B-B4441236442C}"/>
              </a:ext>
            </a:extLst>
          </p:cNvPr>
          <p:cNvSpPr txBox="1">
            <a:spLocks/>
          </p:cNvSpPr>
          <p:nvPr/>
        </p:nvSpPr>
        <p:spPr>
          <a:xfrm>
            <a:off x="2532" y="4620685"/>
            <a:ext cx="9143980" cy="115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US" sz="4400" b="0" dirty="0">
                <a:solidFill>
                  <a:prstClr val="white"/>
                </a:solidFill>
              </a:rPr>
              <a:t>Saints in Caesar’s Household (Phil. 4:22)</a:t>
            </a:r>
            <a:endParaRPr kumimoji="0" lang="en-US" sz="44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2914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307" y="-13186"/>
            <a:ext cx="3497694" cy="14609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Saints in Caesar’s Household 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(Phil. 4:22)</a:t>
            </a:r>
          </a:p>
        </p:txBody>
      </p:sp>
      <p:pic>
        <p:nvPicPr>
          <p:cNvPr id="6" name="Picture 5" descr="A picture containing outdoor, building, street, food&#10;&#10;Description automatically generated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25796" b="-1"/>
          <a:stretch/>
        </p:blipFill>
        <p:spPr>
          <a:xfrm>
            <a:off x="20" y="10"/>
            <a:ext cx="5666973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27" y="6629390"/>
            <a:ext cx="2292927" cy="22861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Saints In Caesar’s Household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5666974" cy="478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56650" y="1622483"/>
            <a:ext cx="3497694" cy="5006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prstClr val="white"/>
                </a:solidFill>
              </a:rPr>
              <a:t>These were saints in Caesar’s household (slaves, soldiers or family members).</a:t>
            </a:r>
          </a:p>
          <a:p>
            <a:pPr marL="525780" lvl="1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prstClr val="white"/>
                </a:solidFill>
              </a:rPr>
              <a:t>Phil. 1:12-14; Prov. 30:28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prstClr val="white"/>
                </a:solidFill>
              </a:rPr>
              <a:t>A tough household to remain faithful in and be a godly influence.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0" dirty="0">
                <a:solidFill>
                  <a:prstClr val="white"/>
                </a:solidFill>
              </a:rPr>
              <a:t>When you think you have it tough, ask yourself, </a:t>
            </a:r>
            <a:r>
              <a:rPr lang="en-US" b="0" i="1" dirty="0">
                <a:solidFill>
                  <a:prstClr val="white"/>
                </a:solidFill>
              </a:rPr>
              <a:t>“Could I have been a saint in Caesar’s household?”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A64D03D-7285-45BD-AA5E-99503A4D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27" y="1067931"/>
            <a:ext cx="5671408" cy="181588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They didn’t vote for Caesar but were remaining faithful to God under him, even living in his house!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60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3F583-9031-44F3-8389-1E230DCD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3A9B-3E4E-4F15-BDCB-F8DF911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690960"/>
            <a:ext cx="9143960" cy="829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(Genesis 39)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F0FF-3714-4772-8534-3F6F078A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08229"/>
            <a:ext cx="37719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“Saints in Caesar’s Household”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B91E00-2955-48AE-82A0-631AF47DB583}"/>
              </a:ext>
            </a:extLst>
          </p:cNvPr>
          <p:cNvSpPr txBox="1">
            <a:spLocks/>
          </p:cNvSpPr>
          <p:nvPr/>
        </p:nvSpPr>
        <p:spPr>
          <a:xfrm>
            <a:off x="20" y="21171"/>
            <a:ext cx="9143960" cy="47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D2B9F-E8C3-4837-9B70-7C4F42FFBCC2}"/>
              </a:ext>
            </a:extLst>
          </p:cNvPr>
          <p:cNvSpPr txBox="1">
            <a:spLocks/>
          </p:cNvSpPr>
          <p:nvPr/>
        </p:nvSpPr>
        <p:spPr>
          <a:xfrm>
            <a:off x="2532" y="2071873"/>
            <a:ext cx="9143980" cy="129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Shadrach, Meshach, and Abed-</a:t>
            </a:r>
            <a:r>
              <a:rPr kumimoji="0" lang="en-US" sz="4400" b="0" i="0" u="none" strike="noStrike" kern="1200" cap="none" spc="-1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nego</a:t>
            </a: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(Daniel 3)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8D5F51-2186-4332-9B3C-47D0BB89308F}"/>
              </a:ext>
            </a:extLst>
          </p:cNvPr>
          <p:cNvSpPr txBox="1">
            <a:spLocks/>
          </p:cNvSpPr>
          <p:nvPr/>
        </p:nvSpPr>
        <p:spPr>
          <a:xfrm>
            <a:off x="-5024" y="3367274"/>
            <a:ext cx="9143980" cy="115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Daniel (Daniel 6)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7C5ABB-D77B-45D7-A75B-B4441236442C}"/>
              </a:ext>
            </a:extLst>
          </p:cNvPr>
          <p:cNvSpPr txBox="1">
            <a:spLocks/>
          </p:cNvSpPr>
          <p:nvPr/>
        </p:nvSpPr>
        <p:spPr>
          <a:xfrm>
            <a:off x="-5024" y="4192252"/>
            <a:ext cx="9143980" cy="115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Saints in Caesar’s Household (Phil. 4:22)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95CCAF6-CB7B-4823-8D26-9ED1C2AD1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" y="5090753"/>
            <a:ext cx="9141468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Despite the circumstances of life, these saints lived godly lives and influenced the idolaters they lived amongst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53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7B7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212708"/>
            <a:ext cx="4332131" cy="6872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dirty="0">
                <a:solidFill>
                  <a:srgbClr val="FFFFFF"/>
                </a:solidFill>
              </a:rPr>
              <a:t>In Some </a:t>
            </a:r>
            <a:r>
              <a:rPr lang="en-US" sz="3600" b="1" i="1" dirty="0">
                <a:solidFill>
                  <a:srgbClr val="FFFFFF"/>
                </a:solidFill>
              </a:rPr>
              <a:t>Homes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4332130" y="4212708"/>
            <a:ext cx="4811849" cy="2645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I Cor. 7:12-16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I Pet. 3:1-2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0" dirty="0">
                <a:solidFill>
                  <a:srgbClr val="FFFFFF"/>
                </a:solidFill>
              </a:rPr>
              <a:t>Think of the saints living in the household of Caesar! (Phil. 4:22)</a:t>
            </a:r>
            <a:endParaRPr kumimoji="0" lang="en-US" sz="2800" b="0" i="1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E0073E-0FC2-4247-BFEA-297920954B95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9143960" cy="604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Today</a:t>
            </a:r>
          </a:p>
        </p:txBody>
      </p:sp>
    </p:spTree>
    <p:extLst>
      <p:ext uri="{BB962C8B-B14F-4D97-AF65-F5344CB8AC3E}">
        <p14:creationId xmlns:p14="http://schemas.microsoft.com/office/powerpoint/2010/main" val="938070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7B7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400"/>
            <a:ext cx="4332131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>
                <a:solidFill>
                  <a:srgbClr val="FFFFFF"/>
                </a:solidFill>
              </a:rPr>
              <a:t>In Some </a:t>
            </a:r>
            <a:r>
              <a:rPr lang="en-US" sz="4400" b="1" i="1" dirty="0">
                <a:solidFill>
                  <a:srgbClr val="FFFFFF"/>
                </a:solidFill>
              </a:rPr>
              <a:t>Homes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en-US" sz="3600" b="1" i="1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4332130" y="4212708"/>
            <a:ext cx="4811849" cy="2645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I Pet. 4:3-5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Col. 3:23-24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0" dirty="0">
                <a:solidFill>
                  <a:srgbClr val="FFFFFF"/>
                </a:solidFill>
              </a:rPr>
              <a:t>Think of Daniel, whose work ethic was beyond reproach! (Dan. 1:8; 6:4)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E0073E-0FC2-4247-BFEA-297920954B95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9143960" cy="604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Today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6AC99-0882-4412-8CD0-B41756291EAB}"/>
              </a:ext>
            </a:extLst>
          </p:cNvPr>
          <p:cNvSpPr txBox="1">
            <a:spLocks/>
          </p:cNvSpPr>
          <p:nvPr/>
        </p:nvSpPr>
        <p:spPr>
          <a:xfrm>
            <a:off x="10068" y="4892457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FFFF"/>
                </a:solidFill>
              </a:rPr>
              <a:t>On Certain </a:t>
            </a:r>
            <a:r>
              <a:rPr lang="en-US" sz="4400" b="1" i="1" dirty="0">
                <a:solidFill>
                  <a:srgbClr val="FFFFFF"/>
                </a:solidFill>
              </a:rPr>
              <a:t>Jobs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en-US" sz="3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9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7B7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400"/>
            <a:ext cx="4332131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>
                <a:solidFill>
                  <a:srgbClr val="FFFFFF"/>
                </a:solidFill>
              </a:rPr>
              <a:t>In Some </a:t>
            </a:r>
            <a:r>
              <a:rPr lang="en-US" sz="4400" b="1" i="1" dirty="0">
                <a:solidFill>
                  <a:srgbClr val="FFFFFF"/>
                </a:solidFill>
              </a:rPr>
              <a:t>Homes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en-US" sz="3600" b="1" i="1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4332130" y="4212708"/>
            <a:ext cx="4811849" cy="2645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I Tim. 4:12; Titus 2:6-8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0" dirty="0">
                <a:solidFill>
                  <a:srgbClr val="FFFFFF"/>
                </a:solidFill>
              </a:rPr>
              <a:t>Think of Daniel (a youth) and the impact he had on a kingdom! (Dan. 1:3-4, 8, 18-21)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E0073E-0FC2-4247-BFEA-297920954B95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9143960" cy="604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Today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6AC99-0882-4412-8CD0-B41756291EAB}"/>
              </a:ext>
            </a:extLst>
          </p:cNvPr>
          <p:cNvSpPr txBox="1">
            <a:spLocks/>
          </p:cNvSpPr>
          <p:nvPr/>
        </p:nvSpPr>
        <p:spPr>
          <a:xfrm>
            <a:off x="10068" y="4892457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 Certain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Jobs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0132D3-4BFE-4FE8-B9B0-E6623A16D5D7}"/>
              </a:ext>
            </a:extLst>
          </p:cNvPr>
          <p:cNvSpPr txBox="1">
            <a:spLocks/>
          </p:cNvSpPr>
          <p:nvPr/>
        </p:nvSpPr>
        <p:spPr>
          <a:xfrm>
            <a:off x="20" y="5507637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Some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Schools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8035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7B7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400"/>
            <a:ext cx="4332131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>
                <a:solidFill>
                  <a:srgbClr val="FFFFFF"/>
                </a:solidFill>
              </a:rPr>
              <a:t>In Some </a:t>
            </a:r>
            <a:r>
              <a:rPr lang="en-US" sz="4400" b="1" i="1" dirty="0">
                <a:solidFill>
                  <a:srgbClr val="FFFFFF"/>
                </a:solidFill>
              </a:rPr>
              <a:t>Homes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en-US" sz="3600" b="1" i="1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4332130" y="4212708"/>
            <a:ext cx="4811849" cy="26452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James 1:13-15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</a:rPr>
              <a:t>Rom. 14:12; Phil. 2:10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0" dirty="0">
                <a:solidFill>
                  <a:srgbClr val="FFFFFF"/>
                </a:solidFill>
              </a:rPr>
              <a:t>Think of Cornelius, a military man, whose character was impeccable (Acts 10:1-2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E0073E-0FC2-4247-BFEA-297920954B95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9143960" cy="604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Today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6AC99-0882-4412-8CD0-B41756291EAB}"/>
              </a:ext>
            </a:extLst>
          </p:cNvPr>
          <p:cNvSpPr txBox="1">
            <a:spLocks/>
          </p:cNvSpPr>
          <p:nvPr/>
        </p:nvSpPr>
        <p:spPr>
          <a:xfrm>
            <a:off x="20" y="4998524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 Certain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Jobs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0132D3-4BFE-4FE8-B9B0-E6623A16D5D7}"/>
              </a:ext>
            </a:extLst>
          </p:cNvPr>
          <p:cNvSpPr txBox="1">
            <a:spLocks/>
          </p:cNvSpPr>
          <p:nvPr/>
        </p:nvSpPr>
        <p:spPr>
          <a:xfrm>
            <a:off x="10067" y="5641474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Some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Schools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381895-A379-4AB6-B9CF-1C0DE24246D6}"/>
              </a:ext>
            </a:extLst>
          </p:cNvPr>
          <p:cNvSpPr txBox="1">
            <a:spLocks/>
          </p:cNvSpPr>
          <p:nvPr/>
        </p:nvSpPr>
        <p:spPr>
          <a:xfrm>
            <a:off x="20" y="6294130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The</a:t>
            </a:r>
            <a:r>
              <a:rPr kumimoji="0" lang="en-US" sz="4400" b="1" i="0" u="none" strike="noStrike" kern="1200" cap="none" spc="-12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Military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08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7B7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400"/>
            <a:ext cx="4332131" cy="76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400" b="1" dirty="0">
                <a:solidFill>
                  <a:srgbClr val="FFFFFF"/>
                </a:solidFill>
              </a:rPr>
              <a:t>In Some </a:t>
            </a:r>
            <a:r>
              <a:rPr lang="en-US" sz="4400" b="1" i="1" dirty="0">
                <a:solidFill>
                  <a:srgbClr val="FFFFFF"/>
                </a:solidFill>
              </a:rPr>
              <a:t>Homes</a:t>
            </a:r>
            <a:br>
              <a:rPr lang="en-US" sz="3600" b="1" i="1" dirty="0">
                <a:solidFill>
                  <a:srgbClr val="FFFFFF"/>
                </a:solidFill>
              </a:rPr>
            </a:br>
            <a:endParaRPr lang="en-US" sz="3600" b="1" i="1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E0073E-0FC2-4247-BFEA-297920954B95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9143960" cy="604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Today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6AC99-0882-4412-8CD0-B41756291EAB}"/>
              </a:ext>
            </a:extLst>
          </p:cNvPr>
          <p:cNvSpPr txBox="1">
            <a:spLocks/>
          </p:cNvSpPr>
          <p:nvPr/>
        </p:nvSpPr>
        <p:spPr>
          <a:xfrm>
            <a:off x="20" y="4998524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 Certain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Jobs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0132D3-4BFE-4FE8-B9B0-E6623A16D5D7}"/>
              </a:ext>
            </a:extLst>
          </p:cNvPr>
          <p:cNvSpPr txBox="1">
            <a:spLocks/>
          </p:cNvSpPr>
          <p:nvPr/>
        </p:nvSpPr>
        <p:spPr>
          <a:xfrm>
            <a:off x="10067" y="5641474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Some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Schools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381895-A379-4AB6-B9CF-1C0DE24246D6}"/>
              </a:ext>
            </a:extLst>
          </p:cNvPr>
          <p:cNvSpPr txBox="1">
            <a:spLocks/>
          </p:cNvSpPr>
          <p:nvPr/>
        </p:nvSpPr>
        <p:spPr>
          <a:xfrm>
            <a:off x="20" y="6294130"/>
            <a:ext cx="4332131" cy="9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 The </a:t>
            </a:r>
            <a:r>
              <a:rPr kumimoji="0" lang="en-US" sz="44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Military</a:t>
            </a:r>
            <a:br>
              <a:rPr kumimoji="0" lang="en-US" sz="3600" b="1" i="1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3600" b="1" i="1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4C91C9A-0092-458A-AD09-6936D0D4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246" y="4504302"/>
            <a:ext cx="4781688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32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Christians can live godly lives regardless of their circumstances in life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4789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5A623A-400E-4E24-A667-BBC885FCC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b="9112"/>
          <a:stretch/>
        </p:blipFill>
        <p:spPr>
          <a:xfrm>
            <a:off x="0" y="10"/>
            <a:ext cx="9143980" cy="42126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722F-ADE6-4C30-9E24-9C1255B7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11"/>
            <a:ext cx="3632666" cy="9905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CFF33"/>
                </a:solidFill>
              </a:rPr>
              <a:t>Conclusion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60CB3A-4192-4415-8A18-BBBED9F6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130" y="4212709"/>
            <a:ext cx="4811869" cy="2613954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41313" indent="-341313">
              <a:buClr>
                <a:srgbClr val="66FFFF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FFFFFF"/>
                </a:solidFill>
              </a:rPr>
              <a:t>Philippians 2:14-16</a:t>
            </a:r>
            <a:endParaRPr lang="en-US" sz="3200" b="1" i="1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7395-60CB-4021-BB70-7E1F891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598062"/>
            <a:ext cx="3771900" cy="22860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Saints In Caesar’s Household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925A1-D4A9-477A-B1B1-89C0A5101085}"/>
              </a:ext>
            </a:extLst>
          </p:cNvPr>
          <p:cNvSpPr txBox="1"/>
          <p:nvPr/>
        </p:nvSpPr>
        <p:spPr>
          <a:xfrm>
            <a:off x="-4994" y="1611490"/>
            <a:ext cx="4195994" cy="232371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</a:rPr>
              <a:t>One can do what is right if the determination is strong enough!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</a:rPr>
              <a:t>(Philippians 4:13)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98783-D870-413C-8EE9-A36529285026}"/>
              </a:ext>
            </a:extLst>
          </p:cNvPr>
          <p:cNvSpPr txBox="1"/>
          <p:nvPr/>
        </p:nvSpPr>
        <p:spPr>
          <a:xfrm>
            <a:off x="-4994" y="4479147"/>
            <a:ext cx="4332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</a:rPr>
              <a:t>The world today closely resembles that of Rome, and we are under the same charge to be faithful in a dark world!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5440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Philippians 2:14-16</a:t>
            </a: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9CF8BAA6-01E3-4C1F-8348-C079F011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5200" y="6613525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Saints In Caesar’s Household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1805"/>
            <a:ext cx="9144000" cy="45243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14.  Do all things without grumbling or disputing; 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15.  so that you will prove yourselves to be blameless and innocent, children of God above reproach in the midst of a crooked and perverse generation, among whom you appear as lights in the world, </a:t>
            </a:r>
          </a:p>
          <a:p>
            <a:pPr marL="914400" marR="0" lvl="0" indent="-914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16.  holding fast the word of life, so that in the day of Christ I will have reason to glory because I did not run in vain nor toil in vain. 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306C08-BFBC-487E-B51E-44A8908EF4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5A623A-400E-4E24-A667-BBC885FCC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1" b="21986"/>
          <a:stretch/>
        </p:blipFill>
        <p:spPr>
          <a:xfrm>
            <a:off x="20" y="10"/>
            <a:ext cx="9143980" cy="22536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706"/>
            <a:ext cx="9144000" cy="4604294"/>
          </a:xfrm>
          <a:prstGeom prst="rect">
            <a:avLst/>
          </a:prstGeom>
          <a:solidFill>
            <a:srgbClr val="475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722F-ADE6-4C30-9E24-9C1255B7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10152"/>
            <a:ext cx="8079581" cy="1092729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CCFF33"/>
                </a:solidFill>
              </a:rPr>
              <a:t>Intro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60CB3A-4192-4415-8A18-BBBED9F6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" y="3729228"/>
            <a:ext cx="9143980" cy="2773271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“Saints” </a:t>
            </a:r>
            <a:r>
              <a:rPr lang="en-US" i="1" dirty="0">
                <a:solidFill>
                  <a:srgbClr val="FFFFFF"/>
                </a:solidFill>
              </a:rPr>
              <a:t>(</a:t>
            </a:r>
            <a:r>
              <a:rPr lang="en-US" i="1" dirty="0" err="1">
                <a:solidFill>
                  <a:srgbClr val="FFFFFF"/>
                </a:solidFill>
              </a:rPr>
              <a:t>Hagios</a:t>
            </a:r>
            <a:r>
              <a:rPr lang="en-US" i="1" dirty="0">
                <a:solidFill>
                  <a:srgbClr val="FFFFFF"/>
                </a:solidFill>
              </a:rPr>
              <a:t>, G40: </a:t>
            </a:r>
            <a:r>
              <a:rPr lang="en-US" dirty="0">
                <a:solidFill>
                  <a:srgbClr val="FFFFFF"/>
                </a:solidFill>
              </a:rPr>
              <a:t>Holy ones, sacred, morally blameless, pure, consecrated) </a:t>
            </a:r>
          </a:p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Equivalent to “holy” in OT: </a:t>
            </a:r>
            <a:r>
              <a:rPr lang="en-US" i="1" dirty="0">
                <a:solidFill>
                  <a:srgbClr val="FFFFFF"/>
                </a:solidFill>
              </a:rPr>
              <a:t>Heb. </a:t>
            </a:r>
            <a:r>
              <a:rPr lang="en-US" i="1" dirty="0" err="1">
                <a:solidFill>
                  <a:srgbClr val="FFFFFF"/>
                </a:solidFill>
              </a:rPr>
              <a:t>Qadowsh</a:t>
            </a:r>
            <a:r>
              <a:rPr lang="en-US" i="1" dirty="0">
                <a:solidFill>
                  <a:srgbClr val="FFFFFF"/>
                </a:solidFill>
              </a:rPr>
              <a:t> (H6918: </a:t>
            </a:r>
            <a:r>
              <a:rPr lang="en-US" dirty="0">
                <a:solidFill>
                  <a:srgbClr val="FFFFFF"/>
                </a:solidFill>
              </a:rPr>
              <a:t>sacred, set apart).</a:t>
            </a:r>
          </a:p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“Saints” identifies people “set apart” from the world and consecrated to God.</a:t>
            </a:r>
          </a:p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FFFF"/>
                </a:solidFill>
              </a:rPr>
              <a:t>“Saint” doesn’t mean sinless beings! </a:t>
            </a:r>
            <a:r>
              <a:rPr lang="en-US" i="1" dirty="0">
                <a:solidFill>
                  <a:srgbClr val="FFFFFF"/>
                </a:solidFill>
              </a:rPr>
              <a:t>(I Cor. 1:2; </a:t>
            </a:r>
            <a:r>
              <a:rPr lang="en-US" i="1" dirty="0" err="1">
                <a:solidFill>
                  <a:srgbClr val="FFFFFF"/>
                </a:solidFill>
              </a:rPr>
              <a:t>ch.</a:t>
            </a:r>
            <a:r>
              <a:rPr lang="en-US" i="1" dirty="0">
                <a:solidFill>
                  <a:srgbClr val="FFFFFF"/>
                </a:solidFill>
              </a:rPr>
              <a:t> 5; </a:t>
            </a:r>
            <a:r>
              <a:rPr lang="en-US" i="1" dirty="0" err="1">
                <a:solidFill>
                  <a:srgbClr val="FFFFFF"/>
                </a:solidFill>
              </a:rPr>
              <a:t>ch.</a:t>
            </a:r>
            <a:r>
              <a:rPr lang="en-US" i="1" dirty="0">
                <a:solidFill>
                  <a:srgbClr val="FFFFFF"/>
                </a:solidFill>
              </a:rPr>
              <a:t> 11)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7395-60CB-4021-BB70-7E1F891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29390"/>
            <a:ext cx="3771900" cy="228600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Saints In Caesar’s Household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925A1-D4A9-477A-B1B1-89C0A5101085}"/>
              </a:ext>
            </a:extLst>
          </p:cNvPr>
          <p:cNvSpPr txBox="1"/>
          <p:nvPr/>
        </p:nvSpPr>
        <p:spPr>
          <a:xfrm>
            <a:off x="0" y="22788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“Paul and Timothy, bond-servants of Christ Jesus, To all the saints in Christ Jesus who are in Philippi, including the overseers and deacons: Grace to you and peace from God our Father and the Lord Jesus Christ” (Philippians 1:1-2)</a:t>
            </a:r>
          </a:p>
        </p:txBody>
      </p:sp>
    </p:spTree>
    <p:extLst>
      <p:ext uri="{BB962C8B-B14F-4D97-AF65-F5344CB8AC3E}">
        <p14:creationId xmlns:p14="http://schemas.microsoft.com/office/powerpoint/2010/main" val="68111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2F233C-7DFA-4430-8191-90210BDE8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" b="229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243F0-F45B-4EAD-A3BB-11E999EF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9" y="10"/>
            <a:ext cx="9115281" cy="76199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rgbClr val="66FFFF"/>
                </a:solidFill>
              </a:rPr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25A72-A894-42D4-9B49-114C1FC9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29390"/>
            <a:ext cx="3771900" cy="228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800" dirty="0"/>
              <a:t>Saints In Caesar’s Household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C2593190-4904-46A2-8CC4-AD6AD61BF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" y="3151515"/>
            <a:ext cx="914402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 great lesson found in </a:t>
            </a:r>
          </a:p>
          <a:p>
            <a:pPr marL="0" lvl="0" indent="0"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Phil. 4:22…</a:t>
            </a:r>
          </a:p>
          <a:p>
            <a:pPr marL="0" lvl="0" indent="0"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One can do what is right in spite of unfavorable circumstances!</a:t>
            </a:r>
            <a:endParaRPr lang="en-US" sz="5400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view of a commercial building&#10;&#10;Description automatically generated">
            <a:extLst>
              <a:ext uri="{FF2B5EF4-FFF2-40B4-BE49-F238E27FC236}">
                <a16:creationId xmlns:a16="http://schemas.microsoft.com/office/drawing/2014/main" id="{1C5A623A-400E-4E24-A667-BBC885FCC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0"/>
          <a:stretch/>
        </p:blipFill>
        <p:spPr>
          <a:xfrm>
            <a:off x="20" y="10"/>
            <a:ext cx="9143980" cy="42126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2BFFD5-490F-4B45-91F2-6B826FBAD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9144000" cy="2645291"/>
          </a:xfrm>
          <a:prstGeom prst="rect">
            <a:avLst/>
          </a:prstGeom>
          <a:solidFill>
            <a:srgbClr val="7B7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722F-ADE6-4C30-9E24-9C1255B7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10"/>
            <a:ext cx="3632666" cy="789186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CCFF33"/>
                </a:solidFill>
              </a:rPr>
              <a:t>Intro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6CF9A5-BEA4-4284-A8B5-D033E5B4B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2131" y="4900003"/>
            <a:ext cx="0" cy="109728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60CB3A-4192-4415-8A18-BBBED9F6F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130" y="4212708"/>
            <a:ext cx="4811845" cy="2645281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Could refer to slaves or actual members of Caesar’s family.</a:t>
            </a:r>
          </a:p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The Caesars were not known for their spirituality, their morality, their self-control, nor for their appreciation for Christianity.</a:t>
            </a:r>
          </a:p>
          <a:p>
            <a:pPr marL="341313" indent="-341313">
              <a:buClr>
                <a:srgbClr val="CCFF3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FFFF"/>
                </a:solidFill>
              </a:rPr>
              <a:t>Many of them were avowed enemies of Christianity and persecuted the church.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7395-60CB-4021-BB70-7E1F891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29390"/>
            <a:ext cx="3771900" cy="228600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Saints In Caesar’s Household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925A1-D4A9-477A-B1B1-89C0A5101085}"/>
              </a:ext>
            </a:extLst>
          </p:cNvPr>
          <p:cNvSpPr txBox="1"/>
          <p:nvPr/>
        </p:nvSpPr>
        <p:spPr>
          <a:xfrm>
            <a:off x="20" y="4627407"/>
            <a:ext cx="42862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i="1" dirty="0">
                <a:solidFill>
                  <a:srgbClr val="84AC9D">
                    <a:lumMod val="20000"/>
                    <a:lumOff val="80000"/>
                  </a:srgbClr>
                </a:solidFill>
              </a:rPr>
              <a:t>“All the saints greet you, especially those of Caesar's household”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84AC9D">
                    <a:lumMod val="20000"/>
                    <a:lumOff val="80000"/>
                  </a:srgbClr>
                </a:solidFill>
                <a:effectLst/>
                <a:uLnTx/>
                <a:uFillTx/>
              </a:rPr>
              <a:t>(Philippians 4:22)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A8E1D4F-95CC-4D3E-981E-8B6C4DBE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" y="2919328"/>
            <a:ext cx="9143975" cy="12003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One can be “set apart” and live godly in an evil world!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69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3F583-9031-44F3-8389-1E230DCD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3A9B-3E4E-4F15-BDCB-F8DF911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" y="609601"/>
            <a:ext cx="9143960" cy="914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(Genesis 39)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F0FF-3714-4772-8534-3F6F078A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08229"/>
            <a:ext cx="37719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800" kern="1200" cap="all" baseline="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“Saints in Caesar’s Household”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B91E00-2955-48AE-82A0-631AF47DB583}"/>
              </a:ext>
            </a:extLst>
          </p:cNvPr>
          <p:cNvSpPr txBox="1">
            <a:spLocks/>
          </p:cNvSpPr>
          <p:nvPr/>
        </p:nvSpPr>
        <p:spPr>
          <a:xfrm>
            <a:off x="20" y="21171"/>
            <a:ext cx="9143960" cy="47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800" dirty="0">
                <a:solidFill>
                  <a:srgbClr val="CCFF33">
                    <a:alpha val="75000"/>
                  </a:srgbClr>
                </a:solidFill>
                <a:latin typeface="+mj-lt"/>
              </a:rPr>
              <a:t>“Saints in Caesar’s Household” in the Past</a:t>
            </a:r>
          </a:p>
        </p:txBody>
      </p:sp>
    </p:spTree>
    <p:extLst>
      <p:ext uri="{BB962C8B-B14F-4D97-AF65-F5344CB8AC3E}">
        <p14:creationId xmlns:p14="http://schemas.microsoft.com/office/powerpoint/2010/main" val="250128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307" y="-13186"/>
            <a:ext cx="3470040" cy="98311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Joseph </a:t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(Genesis 39)</a:t>
            </a:r>
          </a:p>
        </p:txBody>
      </p:sp>
      <p:pic>
        <p:nvPicPr>
          <p:cNvPr id="6" name="Picture 5" descr="A picture containing outdoor, building, street, food&#10;&#10;Description automatically generated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25796" b="-1"/>
          <a:stretch/>
        </p:blipFill>
        <p:spPr>
          <a:xfrm>
            <a:off x="20" y="10"/>
            <a:ext cx="5666973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27" y="6629390"/>
            <a:ext cx="2292927" cy="22861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Saints In Caesar’s Household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5666974" cy="478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46307" y="1033678"/>
            <a:ext cx="3497694" cy="5837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He served in the house of a pagan (polytheist) (Gen. 39:1-2).</a:t>
            </a:r>
          </a:p>
          <a:p>
            <a:pPr marL="341313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He was often tempted to commit adultery (Gen. 39:10).</a:t>
            </a:r>
          </a:p>
          <a:p>
            <a:pPr marL="341313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He suffered for doing what was right &amp; was thrown in prison! (Gen. 39:11-20)</a:t>
            </a:r>
          </a:p>
          <a:p>
            <a:pPr marL="341313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He prospered even in jail because he never lost faith in God (Gen. 39:21-23).</a:t>
            </a:r>
          </a:p>
          <a:p>
            <a:pPr marL="341313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chemeClr val="tx1"/>
                </a:solidFill>
              </a:rPr>
              <a:t>His faith was not circumstantial – Gen. 50:20 (God used his circumstances for good)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A64D03D-7285-45BD-AA5E-99503A4D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" y="1472202"/>
            <a:ext cx="5671408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He didn’t vote for the Pharaoh of Egypt but served God faithfully under him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576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3F583-9031-44F3-8389-1E230DCD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3A9B-3E4E-4F15-BDCB-F8DF911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690960"/>
            <a:ext cx="9143960" cy="829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(Genesis 39)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F0FF-3714-4772-8534-3F6F078A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08229"/>
            <a:ext cx="37719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“Saints in Caesar’s Household”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B91E00-2955-48AE-82A0-631AF47DB583}"/>
              </a:ext>
            </a:extLst>
          </p:cNvPr>
          <p:cNvSpPr txBox="1">
            <a:spLocks/>
          </p:cNvSpPr>
          <p:nvPr/>
        </p:nvSpPr>
        <p:spPr>
          <a:xfrm>
            <a:off x="20" y="21171"/>
            <a:ext cx="9143960" cy="47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D2B9F-E8C3-4837-9B70-7C4F42FFBCC2}"/>
              </a:ext>
            </a:extLst>
          </p:cNvPr>
          <p:cNvSpPr txBox="1">
            <a:spLocks/>
          </p:cNvSpPr>
          <p:nvPr/>
        </p:nvSpPr>
        <p:spPr>
          <a:xfrm>
            <a:off x="20" y="2133599"/>
            <a:ext cx="9143980" cy="129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</a:pPr>
            <a:r>
              <a:rPr lang="en-US" sz="4400" b="0" dirty="0">
                <a:solidFill>
                  <a:prstClr val="white"/>
                </a:solidFill>
              </a:rPr>
              <a:t>Shadrach, Meshach, and Abed-</a:t>
            </a:r>
            <a:r>
              <a:rPr lang="en-US" sz="4400" b="0" dirty="0" err="1">
                <a:solidFill>
                  <a:prstClr val="white"/>
                </a:solidFill>
              </a:rPr>
              <a:t>nego</a:t>
            </a:r>
            <a:r>
              <a:rPr lang="en-US" sz="4400" b="0" dirty="0">
                <a:solidFill>
                  <a:prstClr val="white"/>
                </a:solidFill>
              </a:rPr>
              <a:t> (Daniel 3)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7961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307" y="-13186"/>
            <a:ext cx="3497694" cy="137180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Shadrach, Meshach, and Abed-</a:t>
            </a:r>
            <a:r>
              <a:rPr lang="en-US" sz="3500" dirty="0" err="1">
                <a:solidFill>
                  <a:srgbClr val="FFFFFF"/>
                </a:solidFill>
              </a:rPr>
              <a:t>nego</a:t>
            </a:r>
            <a:r>
              <a:rPr lang="en-US" sz="3500" dirty="0">
                <a:solidFill>
                  <a:srgbClr val="FFFFFF"/>
                </a:solidFill>
              </a:rPr>
              <a:t> (Dan. 3)</a:t>
            </a:r>
          </a:p>
        </p:txBody>
      </p:sp>
      <p:pic>
        <p:nvPicPr>
          <p:cNvPr id="6" name="Picture 5" descr="A picture containing outdoor, building, street, food&#10;&#10;Description automatically generated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25796" b="-1"/>
          <a:stretch/>
        </p:blipFill>
        <p:spPr>
          <a:xfrm>
            <a:off x="20" y="10"/>
            <a:ext cx="5666973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27" y="6629390"/>
            <a:ext cx="2292927" cy="22861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Saints In Caesar’s Household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5666974" cy="478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66993" y="1358622"/>
            <a:ext cx="3497694" cy="5499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Hananiah, </a:t>
            </a:r>
            <a:r>
              <a:rPr lang="en-US" sz="2000" b="0" dirty="0" err="1">
                <a:solidFill>
                  <a:prstClr val="white"/>
                </a:solidFill>
              </a:rPr>
              <a:t>Mishael</a:t>
            </a:r>
            <a:r>
              <a:rPr lang="en-US" sz="2000" b="0" dirty="0">
                <a:solidFill>
                  <a:prstClr val="white"/>
                </a:solidFill>
              </a:rPr>
              <a:t> and Azariah (Dan. 1:6-7)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Did not fall for “Everyone else was doing it!”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Stood out because they would not bow (Dan. 3:12).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Did not say, “When in Babylon…”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Their faith in God was not circumstantial – Dan. 3:16-18 (If God saved them or not, they would not bow!)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Their faith caused the pagan king to make a declaration of faith (Dan. 3:28-30)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A64D03D-7285-45BD-AA5E-99503A4D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" y="1472202"/>
            <a:ext cx="5671408" cy="138499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They didn’t vote for King Nebuchadnezzar but served God faithfully under him!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98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73F583-9031-44F3-8389-1E230DCD6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r="1033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93A9B-3E4E-4F15-BDCB-F8DF911C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" y="690960"/>
            <a:ext cx="9143960" cy="829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400" kern="1200" spc="-12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Joseph (Genesis 39)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F0FF-3714-4772-8534-3F6F078A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608229"/>
            <a:ext cx="3771900" cy="22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“Saints in Caesar’s Household”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B91E00-2955-48AE-82A0-631AF47DB583}"/>
              </a:ext>
            </a:extLst>
          </p:cNvPr>
          <p:cNvSpPr txBox="1">
            <a:spLocks/>
          </p:cNvSpPr>
          <p:nvPr/>
        </p:nvSpPr>
        <p:spPr>
          <a:xfrm>
            <a:off x="20" y="21171"/>
            <a:ext cx="9143960" cy="47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6D2B9F-E8C3-4837-9B70-7C4F42FFBCC2}"/>
              </a:ext>
            </a:extLst>
          </p:cNvPr>
          <p:cNvSpPr txBox="1">
            <a:spLocks/>
          </p:cNvSpPr>
          <p:nvPr/>
        </p:nvSpPr>
        <p:spPr>
          <a:xfrm>
            <a:off x="20" y="2133599"/>
            <a:ext cx="9143980" cy="129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Shadrach, Meshach, and Abed-</a:t>
            </a:r>
            <a:r>
              <a:rPr kumimoji="0" lang="en-US" sz="4400" b="0" i="0" u="none" strike="noStrike" kern="1200" cap="none" spc="-1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nego</a:t>
            </a: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(Daniel 3)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8D5F51-2186-4332-9B3C-47D0BB89308F}"/>
              </a:ext>
            </a:extLst>
          </p:cNvPr>
          <p:cNvSpPr txBox="1">
            <a:spLocks/>
          </p:cNvSpPr>
          <p:nvPr/>
        </p:nvSpPr>
        <p:spPr>
          <a:xfrm>
            <a:off x="0" y="3541646"/>
            <a:ext cx="9143980" cy="1158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Daniel (Daniel 6)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463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50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303AB-E556-4195-B757-17101E1C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307" y="-13185"/>
            <a:ext cx="3497694" cy="698986"/>
          </a:xfrm>
        </p:spPr>
        <p:txBody>
          <a:bodyPr anchor="b"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Daniel (Dan. 6)</a:t>
            </a:r>
          </a:p>
        </p:txBody>
      </p:sp>
      <p:pic>
        <p:nvPicPr>
          <p:cNvPr id="6" name="Picture 5" descr="A picture containing outdoor, building, street, food&#10;&#10;Description automatically generated">
            <a:extLst>
              <a:ext uri="{FF2B5EF4-FFF2-40B4-BE49-F238E27FC236}">
                <a16:creationId xmlns:a16="http://schemas.microsoft.com/office/drawing/2014/main" id="{0F31049F-737B-420A-B8CD-A29EE744A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25796" b="-1"/>
          <a:stretch/>
        </p:blipFill>
        <p:spPr>
          <a:xfrm>
            <a:off x="20" y="10"/>
            <a:ext cx="5666973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438DB-9C18-4B8E-9656-C8E1DE6E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27" y="6629390"/>
            <a:ext cx="2292927" cy="22861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5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Saints In Caesar’s Household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BD3A35-8238-4BF8-920F-B942E31C24AC}"/>
              </a:ext>
            </a:extLst>
          </p:cNvPr>
          <p:cNvSpPr txBox="1">
            <a:spLocks/>
          </p:cNvSpPr>
          <p:nvPr/>
        </p:nvSpPr>
        <p:spPr>
          <a:xfrm>
            <a:off x="20" y="10"/>
            <a:ext cx="5666974" cy="4783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50" b="1" kern="1200" cap="all" baseline="0">
                <a:solidFill>
                  <a:schemeClr val="tx1">
                    <a:alpha val="75000"/>
                  </a:schemeClr>
                </a:solidFill>
                <a:latin typeface="Tahoma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CCFF33">
                    <a:alpha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“Saints in Caesar’s Household” in the Past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64EC0F3-30E3-4638-AB46-B2FC5D5051B8}"/>
              </a:ext>
            </a:extLst>
          </p:cNvPr>
          <p:cNvSpPr txBox="1">
            <a:spLocks/>
          </p:cNvSpPr>
          <p:nvPr/>
        </p:nvSpPr>
        <p:spPr>
          <a:xfrm>
            <a:off x="5666993" y="698986"/>
            <a:ext cx="3497694" cy="6159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Daniel’s faith wasn’t left in Judah (Dan. 1:8)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His faith was not circumstantial – Dan. 6:10 (Whether it was the Babylonians in 605 B.C. or the </a:t>
            </a:r>
            <a:r>
              <a:rPr lang="en-US" sz="2000" b="0" dirty="0" err="1">
                <a:solidFill>
                  <a:prstClr val="white"/>
                </a:solidFill>
              </a:rPr>
              <a:t>Medo</a:t>
            </a:r>
            <a:r>
              <a:rPr lang="en-US" sz="2000" b="0" dirty="0">
                <a:solidFill>
                  <a:prstClr val="white"/>
                </a:solidFill>
              </a:rPr>
              <a:t>-Persians in 539 B.C., and even after he knew the foolish decree was signed by the Persian king, which cannot be retracted, he still prayed 3 times a day, as was his habit)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He unwaveringly faced the danger of death by lion’s den (Dan. 6:16-17).</a:t>
            </a:r>
          </a:p>
          <a:p>
            <a:pPr marL="341313" lvl="0" indent="-341313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prstClr val="white"/>
                </a:solidFill>
              </a:rPr>
              <a:t>His faith caused the pagan king to make a declaration of faith (Dan. 6:26-27).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A64D03D-7285-45BD-AA5E-99503A4D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27" y="1067931"/>
            <a:ext cx="5671408" cy="22467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>
              <a:spcAft>
                <a:spcPts val="60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He didn’t vote for any of the Babylonian kings or for any of the Persian kings but continually faithfully served God under them!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4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1617</Words>
  <Application>Microsoft Office PowerPoint</Application>
  <PresentationFormat>On-screen Show (4:3)</PresentationFormat>
  <Paragraphs>176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Ameretto</vt:lpstr>
      <vt:lpstr>Arial</vt:lpstr>
      <vt:lpstr>Calibri Light</vt:lpstr>
      <vt:lpstr>Calisto MT</vt:lpstr>
      <vt:lpstr>Tahoma</vt:lpstr>
      <vt:lpstr>Times New Roman</vt:lpstr>
      <vt:lpstr>Trebuchet MS</vt:lpstr>
      <vt:lpstr>Wingdings</vt:lpstr>
      <vt:lpstr>Wingdings 3</vt:lpstr>
      <vt:lpstr>1_eye</vt:lpstr>
      <vt:lpstr>Theme1</vt:lpstr>
      <vt:lpstr>Metropolitan</vt:lpstr>
      <vt:lpstr>Facet</vt:lpstr>
      <vt:lpstr>Saints In Caesar’s Household</vt:lpstr>
      <vt:lpstr>Intro</vt:lpstr>
      <vt:lpstr>Intro</vt:lpstr>
      <vt:lpstr>Joseph (Genesis 39)</vt:lpstr>
      <vt:lpstr>Joseph  (Genesis 39)</vt:lpstr>
      <vt:lpstr>Joseph (Genesis 39)</vt:lpstr>
      <vt:lpstr>Shadrach, Meshach, and Abed-nego (Dan. 3)</vt:lpstr>
      <vt:lpstr>Joseph (Genesis 39)</vt:lpstr>
      <vt:lpstr>Daniel (Dan. 6)</vt:lpstr>
      <vt:lpstr>Joseph (Genesis 39)</vt:lpstr>
      <vt:lpstr>Saints in Caesar’s Household  (Phil. 4:22)</vt:lpstr>
      <vt:lpstr>Joseph (Genesis 39)</vt:lpstr>
      <vt:lpstr>In Some Homes</vt:lpstr>
      <vt:lpstr>In Some Homes </vt:lpstr>
      <vt:lpstr>In Some Homes </vt:lpstr>
      <vt:lpstr>In Some Homes </vt:lpstr>
      <vt:lpstr>In Some Homes </vt:lpstr>
      <vt:lpstr>Conclusion</vt:lpstr>
      <vt:lpstr>Philippians 2:14-16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Saints In Caesar’s Household</dc:title>
  <dc:subject>11/22/2020</dc:subject>
  <dc:creator>DarkWolf</dc:creator>
  <cp:lastModifiedBy>Nathan Morrison</cp:lastModifiedBy>
  <cp:revision>14</cp:revision>
  <dcterms:created xsi:type="dcterms:W3CDTF">2020-11-11T19:13:43Z</dcterms:created>
  <dcterms:modified xsi:type="dcterms:W3CDTF">2020-11-21T06:17:17Z</dcterms:modified>
</cp:coreProperties>
</file>