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1" r:id="rId1"/>
    <p:sldMasterId id="2147483779" r:id="rId2"/>
    <p:sldMasterId id="2147483797" r:id="rId3"/>
  </p:sldMasterIdLst>
  <p:notesMasterIdLst>
    <p:notesMasterId r:id="rId17"/>
  </p:notesMasterIdLst>
  <p:handoutMasterIdLst>
    <p:handoutMasterId r:id="rId18"/>
  </p:handoutMasterIdLst>
  <p:sldIdLst>
    <p:sldId id="256" r:id="rId4"/>
    <p:sldId id="450" r:id="rId5"/>
    <p:sldId id="669" r:id="rId6"/>
    <p:sldId id="452" r:id="rId7"/>
    <p:sldId id="572" r:id="rId8"/>
    <p:sldId id="661" r:id="rId9"/>
    <p:sldId id="663" r:id="rId10"/>
    <p:sldId id="667" r:id="rId11"/>
    <p:sldId id="352" r:id="rId12"/>
    <p:sldId id="580" r:id="rId13"/>
    <p:sldId id="582" r:id="rId14"/>
    <p:sldId id="584" r:id="rId15"/>
    <p:sldId id="258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FF0066"/>
    <a:srgbClr val="FFFFFF"/>
    <a:srgbClr val="FFCC00"/>
    <a:srgbClr val="66FFFF"/>
    <a:srgbClr val="CCFF33"/>
    <a:srgbClr val="FFFF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3" autoAdjust="0"/>
    <p:restoredTop sz="86391" autoAdjust="0"/>
  </p:normalViewPr>
  <p:slideViewPr>
    <p:cSldViewPr snapToObjects="1">
      <p:cViewPr varScale="1">
        <p:scale>
          <a:sx n="95" d="100"/>
          <a:sy n="95" d="100"/>
        </p:scale>
        <p:origin x="53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4" d="100"/>
          <a:sy n="54" d="100"/>
        </p:scale>
        <p:origin x="-190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E4CD5E92-E246-453A-B564-B3B492784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44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36595BB-F51F-491F-89AC-C9711145C1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2208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1D3DEFD-502D-49B7-A690-AB95F7F35469}" type="slidenum">
              <a:rPr lang="en-US" smtClean="0">
                <a:latin typeface="Times New Roman" pitchFamily="18" charset="0"/>
              </a:rPr>
              <a:pPr eaLnBrk="1" hangingPunct="1">
                <a:defRPr/>
              </a:pPr>
              <a:t>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25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By Nathan L Morrison</a:t>
            </a:r>
          </a:p>
          <a:p>
            <a:pPr eaLnBrk="1" hangingPunct="1"/>
            <a:r>
              <a:rPr lang="en-US" dirty="0"/>
              <a:t>All Scripture given is from NASB unless otherwise stated</a:t>
            </a:r>
          </a:p>
          <a:p>
            <a:pPr eaLnBrk="1" hangingPunct="1"/>
            <a:endParaRPr 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further study, or if questions, please Call: 804-277-1983 or Visit: www.courthousechurchofchrist.com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36867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3686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FD534E8-BFD3-4CAD-9ABD-0EE4B88BD48D}" type="slidenum">
              <a:rPr lang="en-US" smtClean="0">
                <a:latin typeface="Times New Roman" pitchFamily="18" charset="0"/>
              </a:rPr>
              <a:pPr eaLnBrk="1" hangingPunct="1">
                <a:defRPr/>
              </a:pPr>
              <a:t>10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68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2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355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5E1BF89-B517-43D4-8A5A-83830C98B846}" type="slidenum">
              <a:rPr lang="en-US" smtClean="0">
                <a:latin typeface="Times New Roman" pitchFamily="18" charset="0"/>
              </a:rPr>
              <a:pPr eaLnBrk="1" hangingPunct="1">
                <a:defRPr/>
              </a:pPr>
              <a:t>11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56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z="1200" b="0" u="none" kern="1200" dirty="0"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294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355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5E1BF89-B517-43D4-8A5A-83830C98B846}" type="slidenum">
              <a:rPr lang="en-US" smtClean="0">
                <a:latin typeface="Times New Roman" pitchFamily="18" charset="0"/>
              </a:rPr>
              <a:pPr eaLnBrk="1" hangingPunct="1">
                <a:defRPr/>
              </a:pPr>
              <a:t>12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56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z="1200" b="0" u="none" kern="1200" dirty="0"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29479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AFB0D5-2946-4612-919A-36645C0F8FC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586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355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5E1BF89-B517-43D4-8A5A-83830C98B846}" type="slidenum">
              <a:rPr lang="en-US" smtClean="0">
                <a:latin typeface="Times New Roman" pitchFamily="18" charset="0"/>
              </a:rPr>
              <a:pPr eaLnBrk="1" hangingPunct="1">
                <a:defRPr/>
              </a:pPr>
              <a:t>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56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2355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E1BF89-B517-43D4-8A5A-83830C98B8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6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102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355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5E1BF89-B517-43D4-8A5A-83830C98B846}" type="slidenum">
              <a:rPr lang="en-US" smtClean="0">
                <a:latin typeface="Times New Roman" pitchFamily="18" charset="0"/>
              </a:rPr>
              <a:pPr eaLnBrk="1" hangingPunct="1">
                <a:defRPr/>
              </a:pPr>
              <a:t>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56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1200" b="0" u="none" kern="1200" dirty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+mn-ea"/>
                <a:cs typeface="+mn-cs"/>
              </a:rPr>
              <a:t>Emphasis in Scripture mine!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355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5E1BF89-B517-43D4-8A5A-83830C98B846}" type="slidenum">
              <a:rPr lang="en-US" smtClean="0">
                <a:latin typeface="Times New Roman" pitchFamily="18" charset="0"/>
              </a:rPr>
              <a:pPr eaLnBrk="1" hangingPunct="1">
                <a:defRPr/>
              </a:pPr>
              <a:t>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56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z="1200" b="0" u="none" kern="1200" dirty="0"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2150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7">
            <a:extLst>
              <a:ext uri="{FF2B5EF4-FFF2-40B4-BE49-F238E27FC236}">
                <a16:creationId xmlns:a16="http://schemas.microsoft.com/office/drawing/2014/main" id="{9886DD5D-CD77-43E9-8D9A-E2577C831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BDCCA-C1A4-40AA-AA75-2E7DBFD366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C68090C3-BC04-4BE1-96E1-B00407DFA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7826DFE0-5543-4AE8-8DF5-AD8D91DAF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Image: Hebron today</a:t>
            </a:r>
          </a:p>
        </p:txBody>
      </p:sp>
    </p:spTree>
    <p:extLst>
      <p:ext uri="{BB962C8B-B14F-4D97-AF65-F5344CB8AC3E}">
        <p14:creationId xmlns:p14="http://schemas.microsoft.com/office/powerpoint/2010/main" val="3474133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7">
            <a:extLst>
              <a:ext uri="{FF2B5EF4-FFF2-40B4-BE49-F238E27FC236}">
                <a16:creationId xmlns:a16="http://schemas.microsoft.com/office/drawing/2014/main" id="{9886DD5D-CD77-43E9-8D9A-E2577C831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BDCCA-C1A4-40AA-AA75-2E7DBFD366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C68090C3-BC04-4BE1-96E1-B00407DFA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7826DFE0-5543-4AE8-8DF5-AD8D91DAF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Image: Hebron today</a:t>
            </a:r>
          </a:p>
        </p:txBody>
      </p:sp>
    </p:spTree>
    <p:extLst>
      <p:ext uri="{BB962C8B-B14F-4D97-AF65-F5344CB8AC3E}">
        <p14:creationId xmlns:p14="http://schemas.microsoft.com/office/powerpoint/2010/main" val="112426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7">
            <a:extLst>
              <a:ext uri="{FF2B5EF4-FFF2-40B4-BE49-F238E27FC236}">
                <a16:creationId xmlns:a16="http://schemas.microsoft.com/office/drawing/2014/main" id="{9886DD5D-CD77-43E9-8D9A-E2577C831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BDCCA-C1A4-40AA-AA75-2E7DBFD366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C68090C3-BC04-4BE1-96E1-B00407DFA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7826DFE0-5543-4AE8-8DF5-AD8D91DAF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Image: Hebron today</a:t>
            </a:r>
          </a:p>
        </p:txBody>
      </p:sp>
    </p:spTree>
    <p:extLst>
      <p:ext uri="{BB962C8B-B14F-4D97-AF65-F5344CB8AC3E}">
        <p14:creationId xmlns:p14="http://schemas.microsoft.com/office/powerpoint/2010/main" val="1242025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36867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3686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FD534E8-BFD3-4CAD-9ABD-0EE4B88BD48D}" type="slidenum">
              <a:rPr lang="en-US" smtClean="0">
                <a:latin typeface="Times New Roman" pitchFamily="18" charset="0"/>
              </a:rPr>
              <a:pPr eaLnBrk="1" hangingPunct="1">
                <a:defRPr/>
              </a:pPr>
              <a:t>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68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In Christ…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6AD4D-8CD0-41C8-8DB6-443CF4CB4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33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 Christ…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49D84-831D-4AFC-9E6E-DEDCD3D374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77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 Christ…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55B0D-8C51-4BF9-B251-B27F7BA84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13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Climbing Mountains, Slaying Giants!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6D61F5-9955-4E00-A722-26008526625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7275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Climbing Mountains, Slaying Giants!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603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Climbing Mountains, Slaying Giants!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26926D-1271-430C-B866-53B28586FF2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2141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Climbing Mountains, Slaying Giants!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3992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Climbing Mountains, Slaying Giants!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2198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Climbing Mountains, Slaying Giants!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D692E-FECC-48E5-B54A-255EB52B567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1157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Climbing Mountains, Slaying Giants!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39D357-1737-499D-BD25-7D9301BB91D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6764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Climbing Mountains, Slaying Giants!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3790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 Christ…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85326-22DA-42BF-A479-B06B7A36D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4225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Climbing Mountains, Slaying Giants!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174B6-7540-4A35-B1FD-6F06D9649C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0932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Climbing Mountains, Slaying Giants!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27895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Climbing Mountains, Slaying Giants!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01652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Climbing Mountains, Slaying Giants!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76091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Climbing Mountains, Slaying Giants!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1520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Climbing Mountains, Slaying Giants!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75969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Climbing Mountains, Slaying Giants!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9466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Climbing Mountains, Slaying Giants!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61005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Climbing Mountains, Slaying Giants!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63390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85B1-A326-4325-A927-C1E42F8280E6}" type="datetime1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Our LIFE of Obedience to God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988A-F113-4617-90A8-96E310BB1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In Christ…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12E6D-6446-445A-B901-EB1DF12E9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245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F4F5B-2B0B-48BE-BDCD-75DC53A54A18}" type="datetime1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Our LIFE of Obedience to God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988A-F113-4617-90A8-96E310BB1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157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A38F-C4CF-4A73-8D47-29EB52931BD0}" type="datetime1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Our LIFE of Obedience to God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988A-F113-4617-90A8-96E310BB1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182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0D14-CF0C-4CB1-A41C-2536E517B3FA}" type="datetime1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Our LIFE of Obedience to God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988A-F113-4617-90A8-96E310BB1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39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E7E85-3E08-4DF9-94C6-553A85ECCBB9}" type="datetime1">
              <a:rPr lang="en-US" smtClean="0"/>
              <a:t>9/12/2020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Our LIFE of Obedience to God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988A-F113-4617-90A8-96E310BB1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872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61934-F221-4A05-8915-6E7D57C1DBA4}" type="datetime1">
              <a:rPr lang="en-US" smtClean="0"/>
              <a:t>9/12/2020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Our LIFE of Obedience to God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988A-F113-4617-90A8-96E310BB1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498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1E067-60D7-4B28-A13E-4E4359D9F0F2}" type="datetime1">
              <a:rPr lang="en-US" smtClean="0"/>
              <a:t>9/12/2020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Our LIFE of Obedience to God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988A-F113-4617-90A8-96E310BB1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708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C418-D918-4550-9690-AD374DBD33D3}" type="datetime1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Our LIFE of Obedience to God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988A-F113-4617-90A8-96E310BB1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167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B2B7-23D9-4EC9-805E-39AB112F620B}" type="datetime1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Our LIFE of Obedience to God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988A-F113-4617-90A8-96E310BB1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781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0F0A-71DE-45EF-AA4C-6E8B1048C378}" type="datetime1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Our LIFE of Obedience to God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988A-F113-4617-90A8-96E310BB1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4079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49D6E-8B12-4826-8D2B-30CF88AA13D7}" type="datetime1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Our LIFE of Obedience to God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C988A-F113-4617-90A8-96E310BB1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45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 Christ…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E90A2-2969-46F0-B395-59FB85A36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28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 Christ…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E10F4-F0E8-4D29-B7E4-FEAF00D7E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54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 Christ…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2DCF8-AB3A-40BE-9653-74F2FFF983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13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 Christ…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3E458-D220-47CE-B7A1-D925137F8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17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 Christ…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6026D-91F4-45C5-A7FE-F0E89012C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59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In Christ…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81439-0D7E-4FD8-8AB7-6D3E9E7C9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3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In Christ…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DE3B687D-0DDF-4894-A704-3D01B25A5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68" r:id="rId2"/>
    <p:sldLayoutId id="2147483777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8" r:id="rId9"/>
    <p:sldLayoutId id="2147483774" r:id="rId10"/>
    <p:sldLayoutId id="2147483775" r:id="rId11"/>
  </p:sldLayoutIdLst>
  <p:hf sldNum="0" hdr="0" dt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r>
              <a:rPr lang="en-US"/>
              <a:t>Climbing Mountains, Slaying Giants!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fld id="{04B0798E-18FA-405A-BBA8-BB823BBECD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074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3B536-87DC-432A-838B-F4D6B394EA17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23467-35F0-4C12-84C8-DC21DC5C0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25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447800"/>
            <a:ext cx="9144000" cy="1371601"/>
          </a:xfrm>
        </p:spPr>
        <p:txBody>
          <a:bodyPr rtlCol="0">
            <a:normAutofit/>
          </a:bodyPr>
          <a:lstStyle/>
          <a:p>
            <a:pPr algn="ctr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en-US" sz="4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Text: II Corinthians 5:14-17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351503"/>
            <a:ext cx="8991600" cy="943896"/>
          </a:xfrm>
        </p:spPr>
        <p:txBody>
          <a:bodyPr>
            <a:prstTxWarp prst="textStop">
              <a:avLst/>
            </a:prstTxWarp>
          </a:bodyPr>
          <a:lstStyle/>
          <a:p>
            <a:pPr marL="18288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4800" u="sng" dirty="0">
                <a:ln w="13462">
                  <a:solidFill>
                    <a:srgbClr val="FFFF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itchFamily="34" charset="0"/>
                <a:cs typeface="Arial" pitchFamily="34" charset="0"/>
              </a:rPr>
              <a:t>IN CHRIST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438400" y="2514600"/>
            <a:ext cx="4191000" cy="4316361"/>
            <a:chOff x="5622622" y="3124201"/>
            <a:chExt cx="3560708" cy="3733800"/>
          </a:xfrm>
        </p:grpSpPr>
        <p:pic>
          <p:nvPicPr>
            <p:cNvPr id="6" name="Picture 5" descr="img_large_watermarked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22622" y="3124201"/>
              <a:ext cx="3560708" cy="37338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696351" y="4052292"/>
              <a:ext cx="1524000" cy="220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Happiness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In Life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Hope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In Death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Salvation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In Eternity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-4916" y="6474418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In Christ…</a:t>
            </a:r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0160"/>
            <a:ext cx="9144000" cy="65405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3600" u="sng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Conclusion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-4916" y="796814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The apostle Paul said we get “into Christ” through faith in</a:t>
            </a:r>
          </a:p>
          <a:p>
            <a:pPr algn="ctr" eaLnBrk="1" hangingPunct="1"/>
            <a:r>
              <a:rPr lang="en-US" sz="24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baptism! </a:t>
            </a:r>
            <a:r>
              <a:rPr lang="en-US" sz="2400" b="1" i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(Gal. 3:26-27)</a:t>
            </a:r>
            <a:endParaRPr lang="en-US" sz="2000" i="1" dirty="0">
              <a:solidFill>
                <a:srgbClr val="0000FF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0" y="5068353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Paul also says, “If anyone is in Christ, he is a new</a:t>
            </a:r>
          </a:p>
          <a:p>
            <a:pPr algn="ctr" eaLnBrk="1" hangingPunct="1"/>
            <a:r>
              <a:rPr lang="en-US" sz="24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creature; the old things passed away; behold, new things</a:t>
            </a:r>
          </a:p>
          <a:p>
            <a:pPr algn="ctr" eaLnBrk="1" hangingPunct="1"/>
            <a:r>
              <a:rPr lang="en-US" sz="24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have come” </a:t>
            </a:r>
            <a:r>
              <a:rPr lang="en-US" sz="2400" b="1" i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(II Cor. 5:17; Rev. 21:5-6)</a:t>
            </a:r>
            <a:endParaRPr lang="en-US" sz="2000" i="1" dirty="0">
              <a:solidFill>
                <a:srgbClr val="0000FF"/>
              </a:solidFill>
              <a:latin typeface="Tahoma" pitchFamily="34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260" y="1631160"/>
            <a:ext cx="4404360" cy="330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897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0" y="6646595"/>
            <a:ext cx="3352800" cy="211405"/>
          </a:xfrm>
        </p:spPr>
        <p:txBody>
          <a:bodyPr/>
          <a:lstStyle/>
          <a:p>
            <a:pPr>
              <a:defRPr/>
            </a:pPr>
            <a:r>
              <a:rPr lang="en-US" dirty="0"/>
              <a:t>In Christ…</a:t>
            </a: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6675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3600" u="sng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Conclusion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484012A0-7556-462A-9670-B8D8D3D0C5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166"/>
            <a:ext cx="9296400" cy="6478429"/>
          </a:xfrm>
          <a:prstGeom prst="rect">
            <a:avLst/>
          </a:prstGeom>
        </p:spPr>
      </p:pic>
      <p:pic>
        <p:nvPicPr>
          <p:cNvPr id="5" name="Picture 4" descr="A close up of a person&#10;&#10;Description automatically generated">
            <a:extLst>
              <a:ext uri="{FF2B5EF4-FFF2-40B4-BE49-F238E27FC236}">
                <a16:creationId xmlns:a16="http://schemas.microsoft.com/office/drawing/2014/main" id="{BA1737A5-DF98-4D59-83E9-9872271DFC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017" y="666750"/>
            <a:ext cx="2482383" cy="2554545"/>
          </a:xfrm>
          <a:prstGeom prst="rect">
            <a:avLst/>
          </a:prstGeom>
        </p:spPr>
      </p:pic>
      <p:sp>
        <p:nvSpPr>
          <p:cNvPr id="13" name="Text Box 7">
            <a:extLst>
              <a:ext uri="{FF2B5EF4-FFF2-40B4-BE49-F238E27FC236}">
                <a16:creationId xmlns:a16="http://schemas.microsoft.com/office/drawing/2014/main" id="{7377C996-C101-4BB4-9BC0-5F7A6EC71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25508"/>
            <a:ext cx="89154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Blessed is the one who gets into Christ, abides in Christ, and dies in Christ!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FF82057E-160B-4524-A49E-AF9268F7D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1474"/>
            <a:ext cx="28956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Only in Christ are found the blessings of God…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240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0" y="6488113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In Christ…</a:t>
            </a: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6675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3600" u="sng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Conclusion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0" y="990600"/>
            <a:ext cx="9144000" cy="1107996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Tahoma" pitchFamily="34" charset="0"/>
                <a:cs typeface="Times New Roman" pitchFamily="18" charset="0"/>
              </a:rPr>
              <a:t>	</a:t>
            </a:r>
            <a:r>
              <a:rPr lang="en-US" sz="6600" b="1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Are you “in Christ?”</a:t>
            </a:r>
            <a:endParaRPr lang="en-US" sz="6600" b="1" i="1" dirty="0">
              <a:solidFill>
                <a:srgbClr val="FFFF00"/>
              </a:solidFill>
              <a:latin typeface="Tahoma" pitchFamily="34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7" y="2743200"/>
            <a:ext cx="2297965" cy="30639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707" y="2772122"/>
            <a:ext cx="2971800" cy="30424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682" y="2735419"/>
            <a:ext cx="3063955" cy="306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383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548A8BB1-7189-4140-9A0B-69DE7C79B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04619"/>
            <a:ext cx="9144000" cy="6096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21B6C08F-96D1-4539-914D-B8A19FD3D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6680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96925" indent="-571500"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Hear The Gospel (Jn. 5:24; Rom. 10:17)</a:t>
            </a:r>
          </a:p>
          <a:p>
            <a:pPr marL="796925" indent="-571500"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Believe In Christ (Jn. 3:16-18; Jn. 8:24)</a:t>
            </a:r>
          </a:p>
          <a:p>
            <a:pPr marL="796925" indent="-571500"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Repent Of Sins (Lk. 13:3-5; Acts 2:38)</a:t>
            </a:r>
          </a:p>
          <a:p>
            <a:pPr marL="796925" indent="-571500"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Confess Christ (Mt. 10:32; Rom. 10:10)</a:t>
            </a:r>
          </a:p>
          <a:p>
            <a:pPr marL="796925" indent="-571500"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 Baptized (Mk. 16:16; Acts 22:16)</a:t>
            </a:r>
          </a:p>
          <a:p>
            <a:pPr marL="796925" indent="-571500"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Remain Faithful (Jn. 8:31; Rev. 2:10)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E63ED66E-2A3E-413C-A746-41E62E7B4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600" b="1" u="sng" kern="0">
                <a:solidFill>
                  <a:srgbClr val="0000FF"/>
                </a:solidFill>
                <a:latin typeface="Ameretto"/>
              </a:rPr>
              <a:t>“What Must I Do To Be Saved?”</a:t>
            </a:r>
            <a:endParaRPr lang="en-US" sz="4600" b="1" u="sng" kern="0" dirty="0">
              <a:solidFill>
                <a:srgbClr val="0000FF"/>
              </a:solidFill>
              <a:latin typeface="Ameretto"/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7E4FEF74-4401-42B0-8019-B0A6DEAC2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72456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  <a:cs typeface="Times New Roman" pitchFamily="18" charset="0"/>
              </a:rPr>
              <a:t>For The Erring Saint: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000C"/>
                </a:solidFill>
                <a:latin typeface="Arial" pitchFamily="34" charset="0"/>
                <a:cs typeface="Arial" pitchFamily="34" charset="0"/>
              </a:rPr>
              <a:t>Repent (Acts 8:22), Confess (I Jn. 1:9),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000C"/>
                </a:solidFill>
                <a:latin typeface="Arial" pitchFamily="34" charset="0"/>
                <a:cs typeface="Arial" pitchFamily="34" charset="0"/>
              </a:rPr>
              <a:t>Pray (Acts 8:22)</a:t>
            </a:r>
          </a:p>
        </p:txBody>
      </p:sp>
    </p:spTree>
    <p:extLst>
      <p:ext uri="{BB962C8B-B14F-4D97-AF65-F5344CB8AC3E}">
        <p14:creationId xmlns:p14="http://schemas.microsoft.com/office/powerpoint/2010/main" val="623384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45000">
        <p14:shred/>
      </p:transition>
    </mc:Choice>
    <mc:Fallback>
      <p:transition spd="slow" advClick="0" advTm="4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-7694" y="6488113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In Christ…</a:t>
            </a: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5405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3600" u="sng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Intro 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11982" y="3602204"/>
            <a:ext cx="832003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400" b="1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We all want to feel special!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FE8C6A78-0333-49FB-A978-8C9F353210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6897">
            <a:off x="546798" y="329961"/>
            <a:ext cx="3174603" cy="3174603"/>
          </a:xfrm>
          <a:prstGeom prst="rect">
            <a:avLst/>
          </a:prstGeom>
        </p:spPr>
      </p:pic>
      <p:pic>
        <p:nvPicPr>
          <p:cNvPr id="9" name="Picture 8" descr="A picture containing display, sitting, table, old&#10;&#10;Description automatically generated">
            <a:extLst>
              <a:ext uri="{FF2B5EF4-FFF2-40B4-BE49-F238E27FC236}">
                <a16:creationId xmlns:a16="http://schemas.microsoft.com/office/drawing/2014/main" id="{BED1BADB-CFD7-47A7-BAEC-DEEF36BF6E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98" y="4529050"/>
            <a:ext cx="3352800" cy="214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99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-7694" y="6488113"/>
            <a:ext cx="3352800" cy="365125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Christ…</a:t>
            </a: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5405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3600" u="sng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Intro 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665773"/>
            <a:ext cx="6027494" cy="2000548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John 3:14-15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14.  "As Moses lifted up the serpent in the wilderness, even so must the Son of Man be lifted up;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15.  so that whoever believes will in Him have eternal life.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-8015" y="2860241"/>
            <a:ext cx="6027815" cy="1077218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John 12:32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32.  "And I, if I am lifted up from the earth, will draw all men to Myself."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490" y="3962400"/>
            <a:ext cx="3928662" cy="28908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297" y="665772"/>
            <a:ext cx="3074703" cy="2306027"/>
          </a:xfrm>
          <a:prstGeom prst="rect">
            <a:avLst/>
          </a:prstGeom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-14235" y="4179789"/>
            <a:ext cx="520139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All men have been bitten by the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viper of sin, and the only 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cure is to look in obedient faith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to the cross of Calvary where 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the Son of God died and shed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His blood for our sins!</a:t>
            </a:r>
          </a:p>
        </p:txBody>
      </p:sp>
    </p:spTree>
    <p:extLst>
      <p:ext uri="{BB962C8B-B14F-4D97-AF65-F5344CB8AC3E}">
        <p14:creationId xmlns:p14="http://schemas.microsoft.com/office/powerpoint/2010/main" val="754290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0" y="6519898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In Christ…</a:t>
            </a: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6675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3600" u="sng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Intro 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0" y="666750"/>
            <a:ext cx="9154152" cy="57554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3200" b="1" dirty="0">
                <a:solidFill>
                  <a:srgbClr val="7030A0"/>
                </a:solidFill>
                <a:latin typeface="Tahoma" pitchFamily="34" charset="0"/>
                <a:cs typeface="Times New Roman" pitchFamily="18" charset="0"/>
              </a:rPr>
              <a:t>II Cor. 5:14-17</a:t>
            </a:r>
          </a:p>
          <a:p>
            <a:pPr marL="682625" indent="-682625"/>
            <a:r>
              <a:rPr lang="en-US" sz="28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14.  For the love of Christ controls us, having concluded this, that one died for all, therefore all died;</a:t>
            </a:r>
          </a:p>
          <a:p>
            <a:pPr marL="682625" indent="-682625"/>
            <a:r>
              <a:rPr lang="en-US" sz="28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15.  and He died for all, so that they who live might no longer live for themselves, but for Him who died and rose again on their behalf.</a:t>
            </a:r>
          </a:p>
          <a:p>
            <a:pPr marL="682625" indent="-682625"/>
            <a:r>
              <a:rPr lang="en-US" sz="28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16.  Therefore from now on we recognize no one according to the flesh; even though we have known Christ according to the flesh, yet now we know Him in this way no longer.</a:t>
            </a:r>
          </a:p>
          <a:p>
            <a:pPr marL="682625" indent="-682625"/>
            <a:r>
              <a:rPr lang="en-US" sz="28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17.  Therefore 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if anyone</a:t>
            </a:r>
            <a:r>
              <a:rPr lang="en-US" sz="28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is in Christ</a:t>
            </a:r>
            <a:r>
              <a:rPr lang="en-US" sz="28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he is a new creature; the old things passed away; behold, new things have come.</a:t>
            </a:r>
          </a:p>
        </p:txBody>
      </p:sp>
    </p:spTree>
    <p:extLst>
      <p:ext uri="{BB962C8B-B14F-4D97-AF65-F5344CB8AC3E}">
        <p14:creationId xmlns:p14="http://schemas.microsoft.com/office/powerpoint/2010/main" val="223156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" y="6498431"/>
            <a:ext cx="3352800" cy="346093"/>
          </a:xfrm>
        </p:spPr>
        <p:txBody>
          <a:bodyPr/>
          <a:lstStyle/>
          <a:p>
            <a:pPr>
              <a:defRPr/>
            </a:pPr>
            <a:r>
              <a:rPr lang="en-US" dirty="0"/>
              <a:t>In Christ…</a:t>
            </a: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6675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3600" u="sng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Intro</a:t>
            </a:r>
            <a:r>
              <a:rPr lang="en-US" sz="36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941391" y="2397948"/>
            <a:ext cx="420260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 eaLnBrk="1" hangingPunct="1"/>
            <a:r>
              <a:rPr lang="en-US" sz="32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In Christ are found the blessings of God!</a:t>
            </a:r>
            <a:endParaRPr lang="en-US" sz="3200" b="1" i="1" dirty="0">
              <a:solidFill>
                <a:srgbClr val="0000FF"/>
              </a:solidFill>
              <a:latin typeface="Tahoma" pitchFamily="34" charset="0"/>
              <a:cs typeface="Times New Roman" pitchFamily="18" charset="0"/>
            </a:endParaRPr>
          </a:p>
        </p:txBody>
      </p:sp>
      <p:pic>
        <p:nvPicPr>
          <p:cNvPr id="8" name="Picture 7" descr="img_large_watermark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478826"/>
            <a:ext cx="4941390" cy="5181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77341" y="1973322"/>
            <a:ext cx="19867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Happiness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 Life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Hope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 Death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Salvation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 Eternity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99094" y="804435"/>
            <a:ext cx="26705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In Christ:</a:t>
            </a:r>
            <a:endParaRPr lang="en-US" sz="2400" b="1" i="1" dirty="0">
              <a:solidFill>
                <a:srgbClr val="0000FF"/>
              </a:solidFill>
              <a:latin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163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8">
            <a:extLst>
              <a:ext uri="{FF2B5EF4-FFF2-40B4-BE49-F238E27FC236}">
                <a16:creationId xmlns:a16="http://schemas.microsoft.com/office/drawing/2014/main" id="{41EFF485-3931-4A76-8529-E46112A31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675" y="838200"/>
            <a:ext cx="5886450" cy="5181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82625" marR="0" lvl="0" indent="-5715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Pct val="16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400" b="1" i="0" u="none" strike="noStrike" cap="all" spc="0" normalizeH="0" baseline="0" noProof="0" dirty="0">
                <a:ln>
                  <a:noFill/>
                </a:ln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 Cor. 5:17</a:t>
            </a:r>
          </a:p>
          <a:p>
            <a:pPr marL="1025525" lvl="1" indent="-392113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Pct val="160000"/>
              <a:buFont typeface="Wingdings" panose="05000000000000000000" pitchFamily="2" charset="2"/>
              <a:buChar char="ü"/>
              <a:defRPr/>
            </a:pPr>
            <a:r>
              <a:rPr lang="en-US" altLang="en-US" sz="2000" i="1" cap="all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does one get “into Christ” to become a “new creature?”</a:t>
            </a:r>
          </a:p>
          <a:p>
            <a:pPr marL="682625" marR="0" lvl="0" indent="-5715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Pct val="160000"/>
              <a:buFont typeface="Wingdings" panose="05000000000000000000" pitchFamily="2" charset="2"/>
              <a:buChar char="v"/>
              <a:tabLst/>
              <a:defRPr/>
            </a:pPr>
            <a:r>
              <a:rPr lang="en-US" altLang="en-US" sz="2400" b="1" cap="all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Gal. 3:27: </a:t>
            </a:r>
            <a:r>
              <a:rPr lang="en-US" altLang="en-US" sz="2000" b="1" cap="all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Baptized into Christ</a:t>
            </a:r>
            <a:endParaRPr lang="en-US" altLang="en-US" sz="2400" b="1" cap="all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2625" marR="0" lvl="0" indent="-5715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Pct val="16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400" b="1" i="0" u="none" strike="noStrike" cap="all" spc="0" normalizeH="0" baseline="0" noProof="0" dirty="0">
                <a:ln>
                  <a:noFill/>
                </a:ln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Rom. 6:3-7</a:t>
            </a:r>
          </a:p>
          <a:p>
            <a:pPr marL="682625" marR="0" lvl="0" indent="-5715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Pct val="160000"/>
              <a:buFont typeface="Wingdings" panose="05000000000000000000" pitchFamily="2" charset="2"/>
              <a:buChar char="v"/>
              <a:tabLst/>
              <a:defRPr/>
            </a:pPr>
            <a:r>
              <a:rPr lang="en-US" altLang="en-US" sz="2400" b="1" cap="all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Col. 3:15</a:t>
            </a:r>
          </a:p>
          <a:p>
            <a:pPr marL="1025525" marR="0" lvl="1" indent="-392113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Pct val="160000"/>
              <a:buFont typeface="Wingdings" panose="05000000000000000000" pitchFamily="2" charset="2"/>
              <a:buChar char="ü"/>
              <a:tabLst/>
              <a:defRPr/>
            </a:pPr>
            <a:r>
              <a:rPr lang="en-US" altLang="en-US" sz="2000" cap="all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Christ there is peace (Phil. 4:6-9) and salvation (Eph. 5:23) of the body (church – Col. 1:18) – One Can love life (I Pet. 3:10-12)</a:t>
            </a:r>
            <a:endParaRPr lang="en-US" altLang="en-US" sz="2000" cap="all" dirty="0">
              <a:gradFill>
                <a:gsLst>
                  <a:gs pos="34000">
                    <a:prstClr val="white">
                      <a:lumMod val="93000"/>
                    </a:prstClr>
                  </a:gs>
                  <a:gs pos="0">
                    <a:prstClr val="black">
                      <a:lumMod val="25000"/>
                      <a:lumOff val="75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4800000" scaled="0"/>
              </a:gra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2625" marR="0" lvl="0" indent="-5715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Pct val="160000"/>
              <a:buFont typeface="Wingdings" panose="05000000000000000000" pitchFamily="2" charset="2"/>
              <a:buChar char="v"/>
              <a:tabLst/>
              <a:defRPr/>
            </a:pPr>
            <a:r>
              <a:rPr lang="en-US" altLang="en-US" sz="2400" b="1" cap="all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 Cor. 12:10; Phil. 4:11</a:t>
            </a:r>
            <a:endParaRPr kumimoji="0" lang="en-US" altLang="en-US" sz="2400" b="1" i="0" u="none" strike="noStrike" cap="all" spc="0" normalizeH="0" baseline="0" noProof="0" dirty="0">
              <a:ln>
                <a:noFill/>
              </a:ln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25525" marR="0" lvl="1" indent="-392113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Pct val="160000"/>
              <a:buFont typeface="Wingdings" panose="05000000000000000000" pitchFamily="2" charset="2"/>
              <a:buChar char="ü"/>
              <a:tabLst/>
              <a:defRPr/>
            </a:pPr>
            <a:r>
              <a:rPr lang="en-US" altLang="en-US" sz="2000" cap="all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 learned to be content in all circumstances</a:t>
            </a:r>
          </a:p>
          <a:p>
            <a:pPr marL="1025525" marR="0" lvl="1" indent="-392113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Pct val="160000"/>
              <a:buFont typeface="Wingdings" panose="05000000000000000000" pitchFamily="2" charset="2"/>
              <a:buChar char="ü"/>
              <a:tabLst/>
              <a:defRPr/>
            </a:pPr>
            <a:r>
              <a:rPr lang="en-US" altLang="en-US" sz="2000" cap="all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Christ, one can be happy in this life, even with its ups and downs! </a:t>
            </a:r>
            <a:endParaRPr kumimoji="0" lang="en-US" altLang="en-US" sz="2000" b="0" i="0" u="none" strike="noStrike" cap="all" spc="0" normalizeH="0" baseline="0" noProof="0" dirty="0">
              <a:ln>
                <a:noFill/>
              </a:ln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 descr="img_large_watermarked.jpg">
            <a:extLst>
              <a:ext uri="{FF2B5EF4-FFF2-40B4-BE49-F238E27FC236}">
                <a16:creationId xmlns:a16="http://schemas.microsoft.com/office/drawing/2014/main" id="{6403B7B6-D70C-4BED-87E1-00BFBFAC5A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2240" r="27952" b="2"/>
          <a:stretch/>
        </p:blipFill>
        <p:spPr>
          <a:xfrm>
            <a:off x="20" y="10"/>
            <a:ext cx="3257530" cy="68579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AFE9B83-BF19-41A0-B203-1F37BCC92B9C}"/>
              </a:ext>
            </a:extLst>
          </p:cNvPr>
          <p:cNvSpPr txBox="1"/>
          <p:nvPr/>
        </p:nvSpPr>
        <p:spPr>
          <a:xfrm>
            <a:off x="762000" y="1981200"/>
            <a:ext cx="226694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Happiness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 Life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02754" name="Rectangle 2">
            <a:extLst>
              <a:ext uri="{FF2B5EF4-FFF2-40B4-BE49-F238E27FC236}">
                <a16:creationId xmlns:a16="http://schemas.microsoft.com/office/drawing/2014/main" id="{0CEAEEFF-C77E-40CB-B635-D9F54CF61D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" y="-18951"/>
            <a:ext cx="3257530" cy="7047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71500" indent="-571500" defTabSz="914400">
              <a:defRPr/>
            </a:pP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Christ: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34789E4E-67E2-4A46-9E64-186151FEC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799" y="3733800"/>
            <a:ext cx="2419349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 eaLnBrk="1" hangingPunct="1"/>
            <a:r>
              <a:rPr lang="en-US" sz="2400" b="1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In Christ one can truly enjoy and have happiness in life! </a:t>
            </a:r>
          </a:p>
          <a:p>
            <a:pPr marL="0" indent="0" algn="ctr" eaLnBrk="1" hangingPunct="1"/>
            <a:r>
              <a:rPr lang="en-US" sz="2400" b="1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(both here and eternity)</a:t>
            </a:r>
            <a:endParaRPr lang="en-US" sz="2400" b="1" i="1" dirty="0">
              <a:solidFill>
                <a:srgbClr val="FFFF00"/>
              </a:solidFill>
              <a:latin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793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8">
            <a:extLst>
              <a:ext uri="{FF2B5EF4-FFF2-40B4-BE49-F238E27FC236}">
                <a16:creationId xmlns:a16="http://schemas.microsoft.com/office/drawing/2014/main" id="{41EFF485-3931-4A76-8529-E46112A31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7550" y="76200"/>
            <a:ext cx="5886450" cy="5181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82625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Pct val="16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400" b="1" i="0" u="none" strike="noStrike" kern="1200" cap="all" spc="0" normalizeH="0" baseline="0" noProof="0" dirty="0">
                <a:ln>
                  <a:noFill/>
                </a:ln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 Cor. 5:17</a:t>
            </a:r>
          </a:p>
          <a:p>
            <a:pPr marL="1025525" lvl="1" indent="-392113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Pct val="160000"/>
              <a:buFont typeface="Wingdings" panose="05000000000000000000" pitchFamily="2" charset="2"/>
              <a:buChar char="ü"/>
              <a:defRPr/>
            </a:pPr>
            <a:r>
              <a:rPr lang="en-US" altLang="en-US" sz="2000" i="1" cap="all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Christ, one is a “new creature”</a:t>
            </a:r>
            <a:endParaRPr kumimoji="0" lang="en-US" altLang="en-US" sz="2000" b="0" i="1" u="none" strike="noStrike" kern="1200" cap="all" spc="0" normalizeH="0" baseline="0" noProof="0" dirty="0">
              <a:ln>
                <a:noFill/>
              </a:ln>
              <a:gradFill>
                <a:gsLst>
                  <a:gs pos="34000">
                    <a:prstClr val="white">
                      <a:lumMod val="93000"/>
                    </a:prstClr>
                  </a:gs>
                  <a:gs pos="0">
                    <a:prstClr val="black">
                      <a:lumMod val="25000"/>
                      <a:lumOff val="75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4800000" scaled="0"/>
              </a:gra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2625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Pct val="16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400" b="1" i="0" u="none" strike="noStrike" kern="1200" cap="all" spc="0" normalizeH="0" baseline="0" noProof="0" dirty="0">
                <a:ln>
                  <a:noFill/>
                </a:ln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15:1-6</a:t>
            </a:r>
          </a:p>
          <a:p>
            <a:pPr marL="682625" lvl="0" indent="-5715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Pct val="160000"/>
              <a:buFont typeface="Wingdings" panose="05000000000000000000" pitchFamily="2" charset="2"/>
              <a:buChar char="v"/>
              <a:defRPr/>
            </a:pPr>
            <a:r>
              <a:rPr lang="en-US" altLang="en-US" sz="2400" b="1" cap="all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 do not “abide” in Christ</a:t>
            </a:r>
            <a:endParaRPr kumimoji="0" lang="en-US" altLang="en-US" sz="2400" b="1" i="0" u="none" strike="noStrike" kern="1200" cap="all" spc="0" normalizeH="0" baseline="0" noProof="0" dirty="0">
              <a:ln>
                <a:noFill/>
              </a:ln>
              <a:gradFill>
                <a:gsLst>
                  <a:gs pos="34000">
                    <a:prstClr val="white">
                      <a:lumMod val="93000"/>
                    </a:prstClr>
                  </a:gs>
                  <a:gs pos="0">
                    <a:prstClr val="black">
                      <a:lumMod val="25000"/>
                      <a:lumOff val="75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4800000" scaled="0"/>
              </a:gra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25525" lvl="1" indent="-392113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Pct val="160000"/>
              <a:buFont typeface="Wingdings" panose="05000000000000000000" pitchFamily="2" charset="2"/>
              <a:buChar char="ü"/>
              <a:defRPr/>
            </a:pPr>
            <a:r>
              <a:rPr lang="en-US" altLang="en-US" sz="2000" cap="all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 fall from grace – Gal. 5:4</a:t>
            </a:r>
          </a:p>
          <a:p>
            <a:pPr marL="1025525" lvl="1" indent="-392113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Pct val="160000"/>
              <a:buFont typeface="Wingdings" panose="05000000000000000000" pitchFamily="2" charset="2"/>
              <a:buChar char="ü"/>
              <a:defRPr/>
            </a:pPr>
            <a:r>
              <a:rPr lang="en-US" altLang="en-US" sz="2000" cap="all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 depart the faith – I Tim. 4:1</a:t>
            </a:r>
          </a:p>
          <a:p>
            <a:pPr marL="1025525" lvl="1" indent="-392113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Pct val="160000"/>
              <a:buFont typeface="Wingdings" panose="05000000000000000000" pitchFamily="2" charset="2"/>
              <a:buChar char="ü"/>
              <a:defRPr/>
            </a:pPr>
            <a:r>
              <a:rPr lang="en-US" altLang="en-US" sz="2000" cap="all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 deny the faith – I Tim. 5:8</a:t>
            </a:r>
          </a:p>
          <a:p>
            <a:pPr marL="1025525" lvl="1" indent="-392113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Pct val="160000"/>
              <a:buFont typeface="Wingdings" panose="05000000000000000000" pitchFamily="2" charset="2"/>
              <a:buChar char="ü"/>
              <a:defRPr/>
            </a:pPr>
            <a:r>
              <a:rPr lang="en-US" altLang="en-US" sz="2000" cap="all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 overthrow the faith – II Tim. 2:18</a:t>
            </a:r>
            <a:endParaRPr kumimoji="0" lang="en-US" altLang="en-US" sz="2000" b="0" i="0" u="none" strike="noStrike" kern="1200" cap="all" spc="0" normalizeH="0" baseline="0" noProof="0" dirty="0">
              <a:ln>
                <a:noFill/>
              </a:ln>
              <a:gradFill>
                <a:gsLst>
                  <a:gs pos="34000">
                    <a:prstClr val="white">
                      <a:lumMod val="93000"/>
                    </a:prstClr>
                  </a:gs>
                  <a:gs pos="0">
                    <a:prstClr val="black">
                      <a:lumMod val="25000"/>
                      <a:lumOff val="75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4800000" scaled="0"/>
              </a:gra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2625" lvl="0" indent="-5715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Pct val="160000"/>
              <a:buFont typeface="Wingdings" panose="05000000000000000000" pitchFamily="2" charset="2"/>
              <a:buChar char="v"/>
              <a:defRPr/>
            </a:pPr>
            <a:r>
              <a:rPr lang="en-US" altLang="en-US" sz="2400" b="1" cap="all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must “abide” in Christ</a:t>
            </a:r>
            <a:endParaRPr kumimoji="0" lang="en-US" altLang="en-US" sz="2400" b="1" i="0" u="none" strike="noStrike" kern="1200" cap="all" spc="0" normalizeH="0" baseline="0" noProof="0" dirty="0">
              <a:ln>
                <a:noFill/>
              </a:ln>
              <a:gradFill>
                <a:gsLst>
                  <a:gs pos="34000">
                    <a:prstClr val="white">
                      <a:lumMod val="93000"/>
                    </a:prstClr>
                  </a:gs>
                  <a:gs pos="0">
                    <a:prstClr val="black">
                      <a:lumMod val="25000"/>
                      <a:lumOff val="75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4800000" scaled="0"/>
              </a:gra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25525" lvl="1" indent="-392113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Pct val="160000"/>
              <a:buFont typeface="Wingdings" panose="05000000000000000000" pitchFamily="2" charset="2"/>
              <a:buChar char="ü"/>
              <a:defRPr/>
            </a:pPr>
            <a:r>
              <a:rPr lang="en-US" altLang="en-US" sz="2000" cap="all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abide the teaching of Christ – II Jn. 9</a:t>
            </a:r>
          </a:p>
          <a:p>
            <a:pPr marL="1025525" lvl="1" indent="-392113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Pct val="160000"/>
              <a:buFont typeface="Wingdings" panose="05000000000000000000" pitchFamily="2" charset="2"/>
              <a:buChar char="ü"/>
              <a:defRPr/>
            </a:pPr>
            <a:r>
              <a:rPr lang="en-US" altLang="en-US" sz="2000" cap="all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abide in holiness and purity – Rom. 12:1-2; I Jn. 3:3</a:t>
            </a:r>
          </a:p>
          <a:p>
            <a:pPr marL="1025525" lvl="1" indent="-392113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Pct val="160000"/>
              <a:buFont typeface="Wingdings" panose="05000000000000000000" pitchFamily="2" charset="2"/>
              <a:buChar char="ü"/>
              <a:defRPr/>
            </a:pPr>
            <a:r>
              <a:rPr lang="en-US" altLang="en-US" sz="2000" cap="all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abide in faithful obedience to Christ’s commands – Jn. 15:14; I Jn. 3:24</a:t>
            </a:r>
            <a:r>
              <a:rPr kumimoji="0" lang="en-US" altLang="en-US" sz="2000" b="0" i="0" u="none" strike="noStrike" kern="1200" cap="all" spc="0" normalizeH="0" baseline="0" noProof="0" dirty="0">
                <a:ln>
                  <a:noFill/>
                </a:ln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682625" indent="-5715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Pct val="160000"/>
              <a:buFont typeface="Wingdings" panose="05000000000000000000" pitchFamily="2" charset="2"/>
              <a:buChar char="v"/>
              <a:defRPr/>
            </a:pPr>
            <a:r>
              <a:rPr lang="en-US" altLang="en-US" sz="2400" b="1" cap="all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 Timothy 4:6-8 (I Jn. 2:25)</a:t>
            </a:r>
          </a:p>
          <a:p>
            <a:pPr marL="633412" lvl="1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6600"/>
              </a:buClr>
              <a:buSzPct val="160000"/>
              <a:buNone/>
              <a:defRPr/>
            </a:pPr>
            <a:endParaRPr kumimoji="0" lang="en-US" altLang="en-US" sz="2000" b="0" i="0" u="none" strike="noStrike" kern="1200" cap="all" spc="0" normalizeH="0" baseline="0" noProof="0" dirty="0">
              <a:ln>
                <a:noFill/>
              </a:ln>
              <a:gradFill>
                <a:gsLst>
                  <a:gs pos="34000">
                    <a:prstClr val="white">
                      <a:lumMod val="93000"/>
                    </a:prstClr>
                  </a:gs>
                  <a:gs pos="0">
                    <a:prstClr val="black">
                      <a:lumMod val="25000"/>
                      <a:lumOff val="75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4800000" scaled="0"/>
              </a:gra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 descr="img_large_watermarked.jpg">
            <a:extLst>
              <a:ext uri="{FF2B5EF4-FFF2-40B4-BE49-F238E27FC236}">
                <a16:creationId xmlns:a16="http://schemas.microsoft.com/office/drawing/2014/main" id="{6403B7B6-D70C-4BED-87E1-00BFBFAC5A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2240" r="27952" b="2"/>
          <a:stretch/>
        </p:blipFill>
        <p:spPr>
          <a:xfrm>
            <a:off x="20" y="10"/>
            <a:ext cx="3257530" cy="68579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AFE9B83-BF19-41A0-B203-1F37BCC92B9C}"/>
              </a:ext>
            </a:extLst>
          </p:cNvPr>
          <p:cNvSpPr txBox="1"/>
          <p:nvPr/>
        </p:nvSpPr>
        <p:spPr>
          <a:xfrm>
            <a:off x="765349" y="1981200"/>
            <a:ext cx="22669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Hope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 Death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2754" name="Rectangle 2">
            <a:extLst>
              <a:ext uri="{FF2B5EF4-FFF2-40B4-BE49-F238E27FC236}">
                <a16:creationId xmlns:a16="http://schemas.microsoft.com/office/drawing/2014/main" id="{0CEAEEFF-C77E-40CB-B635-D9F54CF61D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" y="-18951"/>
            <a:ext cx="3257530" cy="7047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71500" indent="-571500" defTabSz="914400">
              <a:defRPr/>
            </a:pP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Christ: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34789E4E-67E2-4A46-9E64-186151FEC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026" y="5105400"/>
            <a:ext cx="287989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0" indent="0" algn="ctr" eaLnBrk="1" hangingPunct="1"/>
            <a:r>
              <a:rPr lang="en-US" sz="2400" b="1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If one is “in Christ” they have hope even in death!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817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8">
            <a:extLst>
              <a:ext uri="{FF2B5EF4-FFF2-40B4-BE49-F238E27FC236}">
                <a16:creationId xmlns:a16="http://schemas.microsoft.com/office/drawing/2014/main" id="{41EFF485-3931-4A76-8529-E46112A31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7530" y="685801"/>
            <a:ext cx="5886450" cy="5638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82625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Pct val="16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400" b="1" i="0" u="none" strike="noStrike" kern="1200" cap="all" spc="0" normalizeH="0" baseline="0" noProof="0" dirty="0">
                <a:ln>
                  <a:noFill/>
                </a:ln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 Cor. 5:17</a:t>
            </a:r>
          </a:p>
          <a:p>
            <a:pPr marL="1025525" lvl="1" indent="-392113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Pct val="160000"/>
              <a:buFont typeface="Wingdings" panose="05000000000000000000" pitchFamily="2" charset="2"/>
              <a:buChar char="ü"/>
              <a:defRPr/>
            </a:pPr>
            <a:r>
              <a:rPr lang="en-US" altLang="en-US" sz="2000" i="1" cap="all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Christ, the old things passed away” and “new things have come”</a:t>
            </a:r>
            <a:endParaRPr kumimoji="0" lang="en-US" altLang="en-US" sz="2000" b="0" i="1" u="none" strike="noStrike" kern="1200" cap="all" spc="0" normalizeH="0" baseline="0" noProof="0" dirty="0">
              <a:ln>
                <a:noFill/>
              </a:ln>
              <a:gradFill>
                <a:gsLst>
                  <a:gs pos="34000">
                    <a:prstClr val="white">
                      <a:lumMod val="93000"/>
                    </a:prstClr>
                  </a:gs>
                  <a:gs pos="0">
                    <a:prstClr val="black">
                      <a:lumMod val="25000"/>
                      <a:lumOff val="75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4800000" scaled="0"/>
              </a:gra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2625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Pct val="16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400" b="1" i="0" u="none" strike="noStrike" kern="1200" cap="all" spc="0" normalizeH="0" baseline="0" noProof="0" dirty="0">
                <a:ln>
                  <a:noFill/>
                </a:ln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Rev. 14:13 (Rev. 2:10)</a:t>
            </a:r>
          </a:p>
          <a:p>
            <a:pPr marL="682625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Pct val="16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400" b="1" i="0" u="none" strike="noStrike" kern="1200" cap="all" spc="0" normalizeH="0" baseline="0" noProof="0" dirty="0">
                <a:ln>
                  <a:noFill/>
                </a:ln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Phil. 1:21</a:t>
            </a:r>
          </a:p>
          <a:p>
            <a:pPr marL="1025525" lvl="1" indent="-392113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Pct val="160000"/>
              <a:buFont typeface="Wingdings" panose="05000000000000000000" pitchFamily="2" charset="2"/>
              <a:buChar char="ü"/>
              <a:defRPr/>
            </a:pPr>
            <a:r>
              <a:rPr lang="en-US" altLang="en-US" sz="2000" cap="all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“For to me, to live is Christ and to die is gain”</a:t>
            </a:r>
          </a:p>
          <a:p>
            <a:pPr marL="1025525" lvl="1" indent="-392113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Pct val="160000"/>
              <a:buFont typeface="Wingdings" panose="05000000000000000000" pitchFamily="2" charset="2"/>
              <a:buChar char="ü"/>
              <a:defRPr/>
            </a:pPr>
            <a:r>
              <a:rPr lang="en-US" altLang="en-US" sz="2000" i="1" cap="all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could he say that?</a:t>
            </a:r>
            <a:endParaRPr kumimoji="0" lang="en-US" altLang="en-US" sz="2000" b="0" i="1" u="none" strike="noStrike" kern="1200" cap="all" spc="0" normalizeH="0" baseline="0" noProof="0" dirty="0">
              <a:ln>
                <a:noFill/>
              </a:ln>
              <a:gradFill>
                <a:gsLst>
                  <a:gs pos="34000">
                    <a:prstClr val="white">
                      <a:lumMod val="93000"/>
                    </a:prstClr>
                  </a:gs>
                  <a:gs pos="0">
                    <a:prstClr val="black">
                      <a:lumMod val="25000"/>
                      <a:lumOff val="75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4800000" scaled="0"/>
              </a:gra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25525" lvl="1" indent="-392113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Pct val="160000"/>
              <a:buFont typeface="Wingdings" panose="05000000000000000000" pitchFamily="2" charset="2"/>
              <a:buChar char="ü"/>
              <a:defRPr/>
            </a:pPr>
            <a:r>
              <a:rPr lang="en-US" altLang="en-US" sz="2000" cap="all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had been baptized into Christ – Acts 22:16; Rom. 6:3</a:t>
            </a:r>
          </a:p>
          <a:p>
            <a:pPr marL="1025525" lvl="1" indent="-392113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Pct val="160000"/>
              <a:buFont typeface="Wingdings" panose="05000000000000000000" pitchFamily="2" charset="2"/>
              <a:buChar char="ü"/>
              <a:defRPr/>
            </a:pPr>
            <a:r>
              <a:rPr lang="en-US" altLang="en-US" sz="2000" cap="all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served a life abiding in Christ – II Tim. 4:6-8</a:t>
            </a:r>
            <a:endParaRPr kumimoji="0" lang="en-US" altLang="en-US" sz="2000" b="0" i="0" u="none" strike="noStrike" kern="1200" cap="all" spc="0" normalizeH="0" baseline="0" noProof="0" dirty="0">
              <a:ln>
                <a:noFill/>
              </a:ln>
              <a:gradFill>
                <a:gsLst>
                  <a:gs pos="34000">
                    <a:prstClr val="white">
                      <a:lumMod val="93000"/>
                    </a:prstClr>
                  </a:gs>
                  <a:gs pos="0">
                    <a:prstClr val="black">
                      <a:lumMod val="25000"/>
                      <a:lumOff val="75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4800000" scaled="0"/>
              </a:gra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2625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Pct val="16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400" b="1" i="0" u="none" strike="noStrike" kern="1200" cap="all" spc="0" normalizeH="0" baseline="0" noProof="0" dirty="0">
                <a:ln>
                  <a:noFill/>
                </a:ln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Pet. 1:3-4 (Rev. 21:7)</a:t>
            </a:r>
          </a:p>
          <a:p>
            <a:pPr marL="1025525" lvl="1" indent="-392113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FFC000"/>
              </a:buClr>
              <a:buSzPct val="160000"/>
              <a:buFont typeface="Wingdings" panose="05000000000000000000" pitchFamily="2" charset="2"/>
              <a:buChar char="ü"/>
              <a:defRPr/>
            </a:pPr>
            <a:r>
              <a:rPr lang="en-US" altLang="en-US" sz="2000" cap="all" dirty="0">
                <a:gradFill>
                  <a:gsLst>
                    <a:gs pos="34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Heaven is reserved for the faithful and if they overcome the trials and storms of life they will inherit the home of God! </a:t>
            </a:r>
          </a:p>
          <a:p>
            <a:pPr marL="633412" marR="0" lvl="1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6600"/>
              </a:buClr>
              <a:buSzPct val="160000"/>
              <a:buFontTx/>
              <a:buNone/>
              <a:tabLst/>
              <a:defRPr/>
            </a:pPr>
            <a:endParaRPr kumimoji="0" lang="en-US" altLang="en-US" sz="2000" b="0" i="0" u="none" strike="noStrike" kern="1200" cap="all" spc="0" normalizeH="0" baseline="0" noProof="0" dirty="0">
              <a:ln>
                <a:noFill/>
              </a:ln>
              <a:gradFill>
                <a:gsLst>
                  <a:gs pos="34000">
                    <a:prstClr val="white">
                      <a:lumMod val="93000"/>
                    </a:prstClr>
                  </a:gs>
                  <a:gs pos="0">
                    <a:prstClr val="black">
                      <a:lumMod val="25000"/>
                      <a:lumOff val="75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4800000" scaled="0"/>
              </a:gra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 descr="img_large_watermarked.jpg">
            <a:extLst>
              <a:ext uri="{FF2B5EF4-FFF2-40B4-BE49-F238E27FC236}">
                <a16:creationId xmlns:a16="http://schemas.microsoft.com/office/drawing/2014/main" id="{6403B7B6-D70C-4BED-87E1-00BFBFAC5A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2240" r="27952" b="2"/>
          <a:stretch/>
        </p:blipFill>
        <p:spPr>
          <a:xfrm>
            <a:off x="20" y="10"/>
            <a:ext cx="3257530" cy="68579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AFE9B83-BF19-41A0-B203-1F37BCC92B9C}"/>
              </a:ext>
            </a:extLst>
          </p:cNvPr>
          <p:cNvSpPr txBox="1"/>
          <p:nvPr/>
        </p:nvSpPr>
        <p:spPr>
          <a:xfrm>
            <a:off x="765349" y="1981200"/>
            <a:ext cx="22669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Salvation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 Eternity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2754" name="Rectangle 2">
            <a:extLst>
              <a:ext uri="{FF2B5EF4-FFF2-40B4-BE49-F238E27FC236}">
                <a16:creationId xmlns:a16="http://schemas.microsoft.com/office/drawing/2014/main" id="{0CEAEEFF-C77E-40CB-B635-D9F54CF61D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" y="-18951"/>
            <a:ext cx="3257530" cy="7047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71500" indent="-571500" defTabSz="914400">
              <a:defRPr/>
            </a:pP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Christ: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34789E4E-67E2-4A46-9E64-186151FEC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725601"/>
            <a:ext cx="2805374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0" indent="0" algn="ctr" eaLnBrk="1" hangingPunct="1"/>
            <a:r>
              <a:rPr lang="en-US" sz="2400" b="1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If one is “in Christ” and remains faithful until death they will inherit Heaven, the home of God Almighty!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923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8422" y="6492875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In Christ…</a:t>
            </a:r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0160"/>
            <a:ext cx="9144000" cy="65405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3600" u="sng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Conclusion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-11272" y="661804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Jesus said He would draw all men to Himself in His </a:t>
            </a:r>
          </a:p>
          <a:p>
            <a:pPr algn="ctr" eaLnBrk="1" hangingPunct="1"/>
            <a:r>
              <a:rPr lang="en-US" sz="24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sacrifice on the cross! </a:t>
            </a:r>
            <a:r>
              <a:rPr lang="en-US" sz="2400" b="1" i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(Jn. 12:32)</a:t>
            </a:r>
            <a:endParaRPr lang="en-US" sz="2000" i="1" dirty="0">
              <a:solidFill>
                <a:srgbClr val="0000FF"/>
              </a:solidFill>
              <a:latin typeface="Tahoma" pitchFamily="34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189" y="1594567"/>
            <a:ext cx="6531077" cy="48983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Custom 1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1076</Words>
  <Application>Microsoft Office PowerPoint</Application>
  <PresentationFormat>On-screen Show (4:3)</PresentationFormat>
  <Paragraphs>157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Ameretto</vt:lpstr>
      <vt:lpstr>Arial</vt:lpstr>
      <vt:lpstr>Calibri</vt:lpstr>
      <vt:lpstr>Calibri Light</vt:lpstr>
      <vt:lpstr>Calisto MT</vt:lpstr>
      <vt:lpstr>Georgia</vt:lpstr>
      <vt:lpstr>Tahoma</vt:lpstr>
      <vt:lpstr>Times New Roman</vt:lpstr>
      <vt:lpstr>Trebuchet MS</vt:lpstr>
      <vt:lpstr>Wingdings</vt:lpstr>
      <vt:lpstr>Slipstream</vt:lpstr>
      <vt:lpstr>Depth</vt:lpstr>
      <vt:lpstr>Office Theme</vt:lpstr>
      <vt:lpstr>IN CHRIST</vt:lpstr>
      <vt:lpstr>Intro </vt:lpstr>
      <vt:lpstr>Intro </vt:lpstr>
      <vt:lpstr>Intro </vt:lpstr>
      <vt:lpstr>Intro </vt:lpstr>
      <vt:lpstr>In Christ:</vt:lpstr>
      <vt:lpstr>In Christ:</vt:lpstr>
      <vt:lpstr>In Christ:</vt:lpstr>
      <vt:lpstr>Conclusion</vt:lpstr>
      <vt:lpstr>Conclusion</vt:lpstr>
      <vt:lpstr>Conclusion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Christ</dc:title>
  <dc:subject>09/13/2020</dc:subject>
  <dc:creator>DarkWolf</dc:creator>
  <cp:lastModifiedBy>Nathan Morrison</cp:lastModifiedBy>
  <cp:revision>12</cp:revision>
  <dcterms:created xsi:type="dcterms:W3CDTF">2020-09-08T17:06:52Z</dcterms:created>
  <dcterms:modified xsi:type="dcterms:W3CDTF">2020-09-12T23:20:39Z</dcterms:modified>
</cp:coreProperties>
</file>