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5" r:id="rId1"/>
    <p:sldMasterId id="2147483718" r:id="rId2"/>
  </p:sldMasterIdLst>
  <p:notesMasterIdLst>
    <p:notesMasterId r:id="rId23"/>
  </p:notesMasterIdLst>
  <p:handoutMasterIdLst>
    <p:handoutMasterId r:id="rId24"/>
  </p:handoutMasterIdLst>
  <p:sldIdLst>
    <p:sldId id="256" r:id="rId3"/>
    <p:sldId id="263" r:id="rId4"/>
    <p:sldId id="310" r:id="rId5"/>
    <p:sldId id="316" r:id="rId6"/>
    <p:sldId id="349" r:id="rId7"/>
    <p:sldId id="322" r:id="rId8"/>
    <p:sldId id="324" r:id="rId9"/>
    <p:sldId id="326" r:id="rId10"/>
    <p:sldId id="330" r:id="rId11"/>
    <p:sldId id="331" r:id="rId12"/>
    <p:sldId id="351" r:id="rId13"/>
    <p:sldId id="333" r:id="rId14"/>
    <p:sldId id="335" r:id="rId15"/>
    <p:sldId id="337" r:id="rId16"/>
    <p:sldId id="339" r:id="rId17"/>
    <p:sldId id="341" r:id="rId18"/>
    <p:sldId id="343" r:id="rId19"/>
    <p:sldId id="299" r:id="rId20"/>
    <p:sldId id="345" r:id="rId21"/>
    <p:sldId id="651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CCFF"/>
    <a:srgbClr val="66FFFF"/>
    <a:srgbClr val="003300"/>
    <a:srgbClr val="FF0066"/>
    <a:srgbClr val="FFFFFF"/>
    <a:srgbClr val="FFCC00"/>
    <a:srgbClr val="CCFF33"/>
    <a:srgbClr val="FFFF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91" autoAdjust="0"/>
    <p:restoredTop sz="86369" autoAdjust="0"/>
  </p:normalViewPr>
  <p:slideViewPr>
    <p:cSldViewPr snapToObjects="1">
      <p:cViewPr varScale="1">
        <p:scale>
          <a:sx n="70" d="100"/>
          <a:sy n="70" d="100"/>
        </p:scale>
        <p:origin x="1157" y="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5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 New Roman" pitchFamily="18" charset="0"/>
              </a:defRPr>
            </a:lvl1pPr>
          </a:lstStyle>
          <a:p>
            <a:fld id="{2CCCAA78-8AD6-433D-83F2-91D22FED8F1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3838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 New Roman" pitchFamily="18" charset="0"/>
              </a:defRPr>
            </a:lvl1pPr>
          </a:lstStyle>
          <a:p>
            <a:fld id="{F7A3278E-ED5F-4FB4-A2CE-082A88CFAD9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3436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Prepared By Nathan L Morrison</a:t>
            </a:r>
          </a:p>
          <a:p>
            <a:r>
              <a:rPr lang="en-US" dirty="0"/>
              <a:t>All Scripture given is from NASB unless otherwise stated</a:t>
            </a:r>
          </a:p>
          <a:p>
            <a:endParaRPr lang="en-US" dirty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For further study, or if questions, please Call: 804-277-1983 or Visit: www.courthousechurchofchrist.com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Adapted from a lesson by Richie Thetford</a:t>
            </a:r>
            <a:endParaRPr lang="en-US" sz="12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endParaRPr lang="en-US" dirty="0"/>
          </a:p>
          <a:p>
            <a:r>
              <a:rPr lang="en-US" dirty="0"/>
              <a:t>Images:</a:t>
            </a:r>
          </a:p>
          <a:p>
            <a:r>
              <a:rPr lang="en-US" dirty="0"/>
              <a:t>L: Map of Ephesus</a:t>
            </a:r>
          </a:p>
          <a:p>
            <a:r>
              <a:rPr lang="en-US" dirty="0"/>
              <a:t>R: Garden Walkway in Ephesus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242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</a:t>
            </a:r>
          </a:p>
          <a:p>
            <a:r>
              <a:rPr lang="en-US" dirty="0"/>
              <a:t>Ruins at</a:t>
            </a:r>
            <a:r>
              <a:rPr lang="en-US" baseline="0" dirty="0"/>
              <a:t> Ephesus</a:t>
            </a:r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</a:t>
            </a:r>
          </a:p>
          <a:p>
            <a:r>
              <a:rPr lang="en-US" dirty="0"/>
              <a:t>Hadrian’s Temple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</a:t>
            </a:r>
          </a:p>
          <a:p>
            <a:r>
              <a:rPr lang="en-US" dirty="0"/>
              <a:t>Garden Walkway in Ephesus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6200" y="9012538"/>
            <a:ext cx="2971800" cy="47434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A56929-04EA-4D56-B721-08B52E09F4C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6639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</a:t>
            </a:r>
          </a:p>
          <a:p>
            <a:r>
              <a:rPr lang="en-US" dirty="0"/>
              <a:t>Artist’s rendering of Artemis’ (Diana’s) Temple in Ephesus</a:t>
            </a:r>
          </a:p>
          <a:p>
            <a:endParaRPr lang="en-US" dirty="0"/>
          </a:p>
          <a:p>
            <a:r>
              <a:rPr lang="en-US" dirty="0"/>
              <a:t>The temple no longer stands and the site had to be excavated to find the</a:t>
            </a:r>
            <a:r>
              <a:rPr lang="en-US" baseline="0" dirty="0"/>
              <a:t> remains.</a:t>
            </a:r>
          </a:p>
          <a:p>
            <a:r>
              <a:rPr lang="en-US" dirty="0"/>
              <a:t>Artists can render</a:t>
            </a:r>
            <a:r>
              <a:rPr lang="en-US" baseline="0" dirty="0"/>
              <a:t> what they imagine it looked like based off detailed accounts of its structure.</a:t>
            </a: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Emphasis</a:t>
            </a:r>
            <a:r>
              <a:rPr lang="en-US" baseline="0" dirty="0"/>
              <a:t> in Scripture mine</a:t>
            </a:r>
          </a:p>
          <a:p>
            <a:endParaRPr lang="en-US" baseline="0" dirty="0"/>
          </a:p>
          <a:p>
            <a:r>
              <a:rPr lang="en-US" baseline="0" dirty="0"/>
              <a:t>Image:</a:t>
            </a:r>
          </a:p>
          <a:p>
            <a:r>
              <a:rPr lang="en-US" baseline="0" dirty="0"/>
              <a:t>Hadrian’s Temple in Ephesus</a:t>
            </a:r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</a:t>
            </a:r>
          </a:p>
          <a:p>
            <a:r>
              <a:rPr lang="en-US" dirty="0"/>
              <a:t>Ruins in Ephesus</a:t>
            </a:r>
          </a:p>
        </p:txBody>
      </p:sp>
    </p:spTree>
    <p:extLst>
      <p:ext uri="{BB962C8B-B14F-4D97-AF65-F5344CB8AC3E}">
        <p14:creationId xmlns:p14="http://schemas.microsoft.com/office/powerpoint/2010/main" val="19471666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</a:t>
            </a:r>
          </a:p>
          <a:p>
            <a:r>
              <a:rPr lang="en-US" dirty="0"/>
              <a:t>Ruins at Ephesus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</a:t>
            </a:r>
          </a:p>
          <a:p>
            <a:r>
              <a:rPr lang="en-US" baseline="0" dirty="0"/>
              <a:t>To-scale Model of Diana’s Temple in </a:t>
            </a:r>
            <a:r>
              <a:rPr lang="en-US" baseline="0" dirty="0" err="1"/>
              <a:t>Miniaturk</a:t>
            </a:r>
            <a:r>
              <a:rPr lang="en-US" baseline="0" dirty="0"/>
              <a:t> Park, Istanbul, Turkey</a:t>
            </a:r>
          </a:p>
          <a:p>
            <a:r>
              <a:rPr lang="en-US" dirty="0"/>
              <a:t>http://en.wikipedia.org/wiki/Temple_of_Artemis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Image:</a:t>
            </a:r>
          </a:p>
          <a:p>
            <a:r>
              <a:rPr lang="en-US" dirty="0"/>
              <a:t>Diana’s Temple site</a:t>
            </a:r>
          </a:p>
          <a:p>
            <a:endParaRPr lang="en-US" dirty="0"/>
          </a:p>
          <a:p>
            <a:r>
              <a:rPr lang="en-US" dirty="0"/>
              <a:t>A pillar has been erected to remind people where the temple once</a:t>
            </a:r>
            <a:r>
              <a:rPr lang="en-US" baseline="0" dirty="0"/>
              <a:t> stood. Excavated in 1869-1874 and again in 1904-1906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</a:t>
            </a:r>
          </a:p>
          <a:p>
            <a:r>
              <a:rPr lang="en-US" dirty="0" err="1"/>
              <a:t>Celsus</a:t>
            </a:r>
            <a:r>
              <a:rPr lang="en-US" dirty="0"/>
              <a:t> Library</a:t>
            </a:r>
            <a:r>
              <a:rPr lang="en-US" baseline="0" dirty="0"/>
              <a:t> Ruins</a:t>
            </a:r>
          </a:p>
          <a:p>
            <a:endParaRPr lang="en-US" baseline="0" dirty="0"/>
          </a:p>
          <a:p>
            <a:r>
              <a:rPr lang="en-US" baseline="0" dirty="0"/>
              <a:t>The library was built to house over 12,000 scrolls!</a:t>
            </a:r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Lessons From Ephesus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EEE8C-A8D2-4870-8123-A81EC03DE69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Lessons From Ephesus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3CD66-B010-412E-9473-847BF7AAEC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Lessons From Ephesus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7CDF-7643-4F2F-9F43-8FA84AEBF7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Things to Put 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20F48D-CA39-4A30-899D-CCDCF0AB1A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7889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Things to Put 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CBEB07-E1CC-484F-9BBE-EA7D902740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8153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Things to Put 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BA8525-0A72-4C05-B223-7EDA2B48B2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2978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Things to Put On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41AFF3-16D9-4048-963C-74B13CD744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4987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Things to Put On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C8994-46C1-46C4-BBC7-F13DDF24DE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6082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Things to Put On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36B4CC-5D46-473D-ABCA-5FF63C6E6F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7279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Things to Put On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C90D3B-95B3-4CAC-81D8-800069D7D6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6068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Things to Put On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88A0E2-5A4F-4F36-BA79-F3AA56B017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489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Lessons From Ephesus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BACB9-0807-4D0C-A816-F10EE5B3605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Things to Put On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C8912B-0483-491E-ABB6-A3E9449F61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3753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Things to Put 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1A611F-4085-4BBC-A244-5346EB145D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0498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Things to Put 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5183C-689C-4A71-B8A9-6BB94A09FE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815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Lessons From Ephesus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31B9-279E-4D77-A3BE-6358486EB6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Lessons From Ephesus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8F7EF-7A05-4F50-81B8-29746F2FD45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Lessons From Ephesus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C21C0-5688-45A1-91EA-469C753AF8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Lessons From Ephesus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E7656-51F6-49C5-9198-F5402B22A5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Lessons From Ephesus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33485-3B47-4B71-9836-7EB7360126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Lessons From Ephesus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192CF-CB09-48F8-88EF-F8A2ABFC98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Lessons From Ephesus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7D853-0716-4629-877B-4B28730FB0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Lessons From Ephesus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400CBF1-BB05-4D25-BE01-A304B50A68B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hf sldNum="0" hd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Things to Put On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A419474-60A1-45E7-A891-F9F7ABF5CA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65779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0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0" y="381000"/>
            <a:ext cx="9144000" cy="2971800"/>
          </a:xfrm>
        </p:spPr>
        <p:txBody>
          <a:bodyPr/>
          <a:lstStyle/>
          <a:p>
            <a:pPr marL="182880" indent="0" algn="ctr">
              <a:buNone/>
            </a:pPr>
            <a:r>
              <a:rPr lang="en-US" sz="6000" b="1" u="sng" dirty="0">
                <a:ln w="12700">
                  <a:solidFill>
                    <a:srgbClr val="FFFF00"/>
                  </a:solidFill>
                </a:ln>
                <a:solidFill>
                  <a:srgbClr val="0033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Lessons From Ephesus</a:t>
            </a:r>
            <a:br>
              <a:rPr lang="en-US" sz="3200" dirty="0">
                <a:solidFill>
                  <a:srgbClr val="FF0000"/>
                </a:solidFill>
              </a:rPr>
            </a:br>
            <a:br>
              <a:rPr lang="en-US" sz="3200" dirty="0">
                <a:solidFill>
                  <a:srgbClr val="FF0000"/>
                </a:solidFill>
              </a:rPr>
            </a:br>
            <a:r>
              <a:rPr lang="en-US" sz="4000" b="1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Text: Ephesians 1:13-14 </a:t>
            </a:r>
            <a:br>
              <a:rPr lang="en-US" sz="3200" b="1" dirty="0">
                <a:solidFill>
                  <a:schemeClr val="tx1"/>
                </a:solidFill>
                <a:effectLst/>
                <a:cs typeface="Times New Roman" pitchFamily="18" charset="0"/>
              </a:rPr>
            </a:br>
            <a:br>
              <a:rPr lang="en-US" sz="3200" b="1" dirty="0">
                <a:solidFill>
                  <a:schemeClr val="tx1"/>
                </a:solidFill>
                <a:effectLst/>
              </a:rPr>
            </a:br>
            <a:endParaRPr lang="en-US" sz="3200" b="1" dirty="0">
              <a:solidFill>
                <a:schemeClr val="tx1"/>
              </a:solidFill>
              <a:effectLst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2853813"/>
            <a:ext cx="4174821" cy="2895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581400"/>
            <a:ext cx="4294229" cy="28956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2400" y="6510081"/>
            <a:ext cx="3352801" cy="365125"/>
          </a:xfrm>
        </p:spPr>
        <p:txBody>
          <a:bodyPr/>
          <a:lstStyle/>
          <a:p>
            <a:r>
              <a:rPr lang="en-US"/>
              <a:t>Lessons From Ephesus</a:t>
            </a:r>
            <a:endParaRPr lang="en-US" dirty="0"/>
          </a:p>
        </p:txBody>
      </p:sp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pPr marL="0" indent="0">
              <a:buNone/>
            </a:pPr>
            <a:r>
              <a:rPr lang="en-US" sz="2800" b="1" u="sng" dirty="0">
                <a:solidFill>
                  <a:srgbClr val="0000FF"/>
                </a:solidFill>
                <a:effectLst/>
                <a:cs typeface="Times New Roman" pitchFamily="18" charset="0"/>
              </a:rPr>
              <a:t>What The Ephesians Did </a:t>
            </a:r>
            <a:r>
              <a:rPr lang="en-US" sz="2800" i="1" u="sng" dirty="0">
                <a:solidFill>
                  <a:srgbClr val="0000FF"/>
                </a:solidFill>
                <a:effectLst/>
                <a:cs typeface="Times New Roman" pitchFamily="18" charset="0"/>
              </a:rPr>
              <a:t>To Become</a:t>
            </a:r>
            <a:r>
              <a:rPr lang="en-US" sz="2800" b="1" u="sng" dirty="0">
                <a:solidFill>
                  <a:srgbClr val="0000FF"/>
                </a:solidFill>
                <a:effectLst/>
                <a:cs typeface="Times New Roman" pitchFamily="18" charset="0"/>
              </a:rPr>
              <a:t> Christians</a:t>
            </a:r>
            <a:r>
              <a:rPr lang="en-US" sz="3200" b="1" u="sng" dirty="0">
                <a:solidFill>
                  <a:srgbClr val="0000FF"/>
                </a:solidFill>
                <a:effectLst/>
                <a:cs typeface="Times New Roman" pitchFamily="18" charset="0"/>
              </a:rPr>
              <a:t> </a:t>
            </a:r>
          </a:p>
        </p:txBody>
      </p:sp>
      <p:sp>
        <p:nvSpPr>
          <p:cNvPr id="197635" name="Text Box 3"/>
          <p:cNvSpPr txBox="1">
            <a:spLocks noChangeArrowheads="1"/>
          </p:cNvSpPr>
          <p:nvPr/>
        </p:nvSpPr>
        <p:spPr bwMode="auto">
          <a:xfrm>
            <a:off x="0" y="869879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dirty="0">
                <a:latin typeface="Tahoma" pitchFamily="34" charset="0"/>
              </a:rPr>
              <a:t>They “HEARD” the word of Truth – the Gospel </a:t>
            </a:r>
          </a:p>
        </p:txBody>
      </p:sp>
      <p:sp>
        <p:nvSpPr>
          <p:cNvPr id="197639" name="Text Box 7"/>
          <p:cNvSpPr txBox="1">
            <a:spLocks noChangeArrowheads="1"/>
          </p:cNvSpPr>
          <p:nvPr/>
        </p:nvSpPr>
        <p:spPr bwMode="auto">
          <a:xfrm>
            <a:off x="0" y="1587359"/>
            <a:ext cx="9144000" cy="76944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dirty="0">
                <a:solidFill>
                  <a:srgbClr val="FFC000"/>
                </a:solidFill>
                <a:latin typeface="Tahoma" pitchFamily="34" charset="0"/>
              </a:rPr>
              <a:t>Acts 19:5</a:t>
            </a:r>
          </a:p>
          <a:p>
            <a:pPr>
              <a:buClr>
                <a:schemeClr val="accent1"/>
              </a:buClr>
              <a:buSzPct val="115000"/>
              <a:buFont typeface="Wingdings" pitchFamily="2" charset="2"/>
              <a:buNone/>
            </a:pPr>
            <a:r>
              <a:rPr lang="en-US" sz="2000" b="0" dirty="0">
                <a:solidFill>
                  <a:srgbClr val="FFFF00"/>
                </a:solidFill>
                <a:latin typeface="Tahoma" pitchFamily="34" charset="0"/>
              </a:rPr>
              <a:t>5.  When </a:t>
            </a:r>
            <a:r>
              <a:rPr lang="en-US" sz="2000" i="1" dirty="0">
                <a:solidFill>
                  <a:srgbClr val="FFFF00"/>
                </a:solidFill>
                <a:latin typeface="Tahoma" pitchFamily="34" charset="0"/>
              </a:rPr>
              <a:t>they heard this</a:t>
            </a:r>
            <a:r>
              <a:rPr lang="en-US" sz="2000" b="0" dirty="0">
                <a:solidFill>
                  <a:srgbClr val="FFFF00"/>
                </a:solidFill>
                <a:latin typeface="Tahoma" pitchFamily="34" charset="0"/>
              </a:rPr>
              <a:t>, they were baptized in the name of the Lord Jesus.</a:t>
            </a:r>
          </a:p>
        </p:txBody>
      </p:sp>
      <p:sp>
        <p:nvSpPr>
          <p:cNvPr id="197640" name="Text Box 8"/>
          <p:cNvSpPr txBox="1">
            <a:spLocks noChangeArrowheads="1"/>
          </p:cNvSpPr>
          <p:nvPr/>
        </p:nvSpPr>
        <p:spPr bwMode="auto">
          <a:xfrm>
            <a:off x="0" y="2743200"/>
            <a:ext cx="9144000" cy="107721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dirty="0">
                <a:solidFill>
                  <a:srgbClr val="FFC000"/>
                </a:solidFill>
                <a:latin typeface="Tahoma" pitchFamily="34" charset="0"/>
              </a:rPr>
              <a:t>Acts 19:10</a:t>
            </a:r>
          </a:p>
          <a:p>
            <a:pPr>
              <a:buClr>
                <a:schemeClr val="accent1"/>
              </a:buClr>
              <a:buSzPct val="115000"/>
              <a:buFont typeface="Wingdings" pitchFamily="2" charset="2"/>
              <a:buNone/>
            </a:pPr>
            <a:r>
              <a:rPr lang="en-US" sz="2000" b="0" dirty="0">
                <a:solidFill>
                  <a:srgbClr val="FFFF00"/>
                </a:solidFill>
                <a:latin typeface="Tahoma" pitchFamily="34" charset="0"/>
              </a:rPr>
              <a:t>10.  This took place for two years, so that </a:t>
            </a:r>
            <a:r>
              <a:rPr lang="en-US" sz="2000" i="1" dirty="0">
                <a:solidFill>
                  <a:srgbClr val="FFFF00"/>
                </a:solidFill>
                <a:latin typeface="Tahoma" pitchFamily="34" charset="0"/>
              </a:rPr>
              <a:t>all who lived in Asia heard the word of the Lord</a:t>
            </a:r>
            <a:r>
              <a:rPr lang="en-US" sz="2000" b="0" dirty="0">
                <a:solidFill>
                  <a:srgbClr val="FFFF00"/>
                </a:solidFill>
                <a:latin typeface="Tahoma" pitchFamily="34" charset="0"/>
              </a:rPr>
              <a:t>, both Jews and Greeks.</a:t>
            </a:r>
          </a:p>
        </p:txBody>
      </p:sp>
      <p:sp>
        <p:nvSpPr>
          <p:cNvPr id="197641" name="Text Box 9"/>
          <p:cNvSpPr txBox="1">
            <a:spLocks noChangeArrowheads="1"/>
          </p:cNvSpPr>
          <p:nvPr/>
        </p:nvSpPr>
        <p:spPr bwMode="auto">
          <a:xfrm>
            <a:off x="0" y="4210595"/>
            <a:ext cx="9144000" cy="169277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dirty="0">
                <a:solidFill>
                  <a:srgbClr val="FFC000"/>
                </a:solidFill>
                <a:latin typeface="Tahoma" pitchFamily="34" charset="0"/>
              </a:rPr>
              <a:t>Acts 20:26-27</a:t>
            </a:r>
          </a:p>
          <a:p>
            <a:pPr>
              <a:buClr>
                <a:schemeClr val="accent1"/>
              </a:buClr>
              <a:buSzPct val="115000"/>
              <a:buFont typeface="Wingdings" pitchFamily="2" charset="2"/>
              <a:buNone/>
            </a:pPr>
            <a:r>
              <a:rPr lang="en-US" sz="2000" b="0" dirty="0">
                <a:solidFill>
                  <a:srgbClr val="FFFF00"/>
                </a:solidFill>
                <a:latin typeface="Tahoma" pitchFamily="34" charset="0"/>
              </a:rPr>
              <a:t>26.  "Therefore, I testify to you this day that I am innocent of the blood of all men.</a:t>
            </a:r>
          </a:p>
          <a:p>
            <a:pPr>
              <a:buClr>
                <a:schemeClr val="accent1"/>
              </a:buClr>
              <a:buSzPct val="115000"/>
              <a:buFont typeface="Wingdings" pitchFamily="2" charset="2"/>
              <a:buNone/>
            </a:pPr>
            <a:r>
              <a:rPr lang="en-US" sz="2000" b="0" dirty="0">
                <a:solidFill>
                  <a:srgbClr val="FFFF00"/>
                </a:solidFill>
                <a:latin typeface="Tahoma" pitchFamily="34" charset="0"/>
              </a:rPr>
              <a:t>27.  "For </a:t>
            </a:r>
            <a:r>
              <a:rPr lang="en-US" sz="2000" i="1" dirty="0">
                <a:solidFill>
                  <a:srgbClr val="FFFF00"/>
                </a:solidFill>
                <a:latin typeface="Tahoma" pitchFamily="34" charset="0"/>
              </a:rPr>
              <a:t>I did not shrink from declaring to you the whole purpose of God</a:t>
            </a:r>
            <a:r>
              <a:rPr lang="en-US" sz="2000" b="0" dirty="0">
                <a:solidFill>
                  <a:srgbClr val="FFFF00"/>
                </a:solidFill>
                <a:latin typeface="Tahoma" pitchFamily="34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39" grpId="0" animBg="1" autoUpdateAnimBg="0"/>
      <p:bldP spid="197640" grpId="0" animBg="1" autoUpdateAnimBg="0"/>
      <p:bldP spid="197641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2400" y="6510081"/>
            <a:ext cx="3352801" cy="365125"/>
          </a:xfrm>
        </p:spPr>
        <p:txBody>
          <a:bodyPr/>
          <a:lstStyle/>
          <a:p>
            <a:r>
              <a:rPr lang="en-US"/>
              <a:t>Lessons From Ephesus</a:t>
            </a:r>
            <a:endParaRPr lang="en-US" dirty="0"/>
          </a:p>
        </p:txBody>
      </p:sp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pPr marL="0" indent="0">
              <a:buNone/>
            </a:pPr>
            <a:r>
              <a:rPr lang="en-US" sz="2800" b="1" u="sng" dirty="0">
                <a:solidFill>
                  <a:srgbClr val="0000FF"/>
                </a:solidFill>
                <a:effectLst/>
                <a:cs typeface="Times New Roman" pitchFamily="18" charset="0"/>
              </a:rPr>
              <a:t>What The Ephesians Did </a:t>
            </a:r>
            <a:r>
              <a:rPr lang="en-US" sz="2800" i="1" u="sng" dirty="0">
                <a:solidFill>
                  <a:srgbClr val="0000FF"/>
                </a:solidFill>
                <a:effectLst/>
                <a:cs typeface="Times New Roman" pitchFamily="18" charset="0"/>
              </a:rPr>
              <a:t>To Become</a:t>
            </a:r>
            <a:r>
              <a:rPr lang="en-US" sz="2800" b="1" u="sng" dirty="0">
                <a:solidFill>
                  <a:srgbClr val="0000FF"/>
                </a:solidFill>
                <a:effectLst/>
                <a:cs typeface="Times New Roman" pitchFamily="18" charset="0"/>
              </a:rPr>
              <a:t> Christians</a:t>
            </a:r>
            <a:r>
              <a:rPr lang="en-US" sz="3200" b="1" u="sng" dirty="0">
                <a:solidFill>
                  <a:srgbClr val="0000FF"/>
                </a:solidFill>
                <a:effectLst/>
                <a:cs typeface="Times New Roman" pitchFamily="18" charset="0"/>
              </a:rPr>
              <a:t> </a:t>
            </a:r>
          </a:p>
        </p:txBody>
      </p:sp>
      <p:sp>
        <p:nvSpPr>
          <p:cNvPr id="197635" name="Text Box 3"/>
          <p:cNvSpPr txBox="1">
            <a:spLocks noChangeArrowheads="1"/>
          </p:cNvSpPr>
          <p:nvPr/>
        </p:nvSpPr>
        <p:spPr bwMode="auto">
          <a:xfrm>
            <a:off x="0" y="994112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dirty="0">
                <a:latin typeface="Tahoma" pitchFamily="34" charset="0"/>
              </a:rPr>
              <a:t>They “HEARD” the word of Truth – the Gospel </a:t>
            </a:r>
          </a:p>
        </p:txBody>
      </p:sp>
      <p:sp>
        <p:nvSpPr>
          <p:cNvPr id="197642" name="Text Box 10"/>
          <p:cNvSpPr txBox="1">
            <a:spLocks noChangeArrowheads="1"/>
          </p:cNvSpPr>
          <p:nvPr/>
        </p:nvSpPr>
        <p:spPr bwMode="auto">
          <a:xfrm>
            <a:off x="0" y="1835825"/>
            <a:ext cx="9144000" cy="200054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dirty="0">
                <a:solidFill>
                  <a:srgbClr val="FFC000"/>
                </a:solidFill>
                <a:latin typeface="Tahoma" pitchFamily="34" charset="0"/>
              </a:rPr>
              <a:t>Eph. 1:13-14</a:t>
            </a:r>
          </a:p>
          <a:p>
            <a:pPr>
              <a:buClr>
                <a:schemeClr val="accent1"/>
              </a:buClr>
              <a:buSzPct val="115000"/>
              <a:buFont typeface="Wingdings" pitchFamily="2" charset="2"/>
              <a:buNone/>
            </a:pPr>
            <a:r>
              <a:rPr lang="en-US" sz="2000" b="0" dirty="0">
                <a:solidFill>
                  <a:srgbClr val="FFFF00"/>
                </a:solidFill>
                <a:latin typeface="Tahoma" pitchFamily="34" charset="0"/>
              </a:rPr>
              <a:t>13.  In Him, you also, </a:t>
            </a:r>
            <a:r>
              <a:rPr lang="en-US" sz="2000" i="1" dirty="0">
                <a:solidFill>
                  <a:srgbClr val="FFFF00"/>
                </a:solidFill>
                <a:latin typeface="Tahoma" pitchFamily="34" charset="0"/>
              </a:rPr>
              <a:t>after listening to the message of truth, the gospel </a:t>
            </a:r>
            <a:r>
              <a:rPr lang="en-US" sz="2000" b="0" dirty="0">
                <a:solidFill>
                  <a:srgbClr val="FFFF00"/>
                </a:solidFill>
                <a:latin typeface="Tahoma" pitchFamily="34" charset="0"/>
              </a:rPr>
              <a:t>of your salvation--having also believed, you were sealed in Him with the Holy Spirit of promise,</a:t>
            </a:r>
          </a:p>
          <a:p>
            <a:pPr>
              <a:buClr>
                <a:schemeClr val="accent1"/>
              </a:buClr>
              <a:buSzPct val="115000"/>
              <a:buFont typeface="Wingdings" pitchFamily="2" charset="2"/>
              <a:buNone/>
            </a:pPr>
            <a:r>
              <a:rPr lang="en-US" sz="2000" b="0" dirty="0">
                <a:solidFill>
                  <a:srgbClr val="FFFF00"/>
                </a:solidFill>
                <a:latin typeface="Tahoma" pitchFamily="34" charset="0"/>
              </a:rPr>
              <a:t>14.  who is given as a pledge of our inheritance, with a view to the redemption of God's own possession, to the praise of His glory. </a:t>
            </a:r>
          </a:p>
        </p:txBody>
      </p:sp>
      <p:pic>
        <p:nvPicPr>
          <p:cNvPr id="3" name="Picture 2" descr="A person with a sunset in the background&#10;&#10;Description automatically generated">
            <a:extLst>
              <a:ext uri="{FF2B5EF4-FFF2-40B4-BE49-F238E27FC236}">
                <a16:creationId xmlns:a16="http://schemas.microsoft.com/office/drawing/2014/main" id="{56A39682-BF45-4EBE-92F1-805EE7ACC7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899" y="3907138"/>
            <a:ext cx="3886201" cy="2914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854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42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200" y="6492875"/>
            <a:ext cx="3352801" cy="365125"/>
          </a:xfrm>
        </p:spPr>
        <p:txBody>
          <a:bodyPr/>
          <a:lstStyle/>
          <a:p>
            <a:r>
              <a:rPr lang="en-US"/>
              <a:t>Lessons From Ephesus</a:t>
            </a:r>
            <a:endParaRPr lang="en-US" dirty="0"/>
          </a:p>
        </p:txBody>
      </p:sp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pPr marL="0" indent="0">
              <a:buNone/>
            </a:pPr>
            <a:r>
              <a:rPr lang="en-US" sz="3200" b="1" u="sng" dirty="0">
                <a:solidFill>
                  <a:srgbClr val="0000FF"/>
                </a:solidFill>
                <a:effectLst/>
                <a:cs typeface="Times New Roman" pitchFamily="18" charset="0"/>
              </a:rPr>
              <a:t>What The Ephesians Did </a:t>
            </a:r>
            <a:r>
              <a:rPr lang="en-US" sz="3200" i="1" u="sng" dirty="0">
                <a:solidFill>
                  <a:srgbClr val="0000FF"/>
                </a:solidFill>
                <a:effectLst/>
                <a:cs typeface="Times New Roman" pitchFamily="18" charset="0"/>
              </a:rPr>
              <a:t>To Become</a:t>
            </a:r>
            <a:r>
              <a:rPr lang="en-US" sz="3200" b="1" u="sng" dirty="0">
                <a:solidFill>
                  <a:srgbClr val="0000FF"/>
                </a:solidFill>
                <a:effectLst/>
                <a:cs typeface="Times New Roman" pitchFamily="18" charset="0"/>
              </a:rPr>
              <a:t> Christians</a:t>
            </a:r>
            <a:r>
              <a:rPr lang="en-US" sz="3600" b="1" u="sng" dirty="0">
                <a:solidFill>
                  <a:srgbClr val="0000FF"/>
                </a:solidFill>
                <a:effectLst/>
                <a:cs typeface="Times New Roman" pitchFamily="18" charset="0"/>
              </a:rPr>
              <a:t> </a:t>
            </a:r>
          </a:p>
        </p:txBody>
      </p:sp>
      <p:sp>
        <p:nvSpPr>
          <p:cNvPr id="200707" name="Text Box 3"/>
          <p:cNvSpPr txBox="1">
            <a:spLocks noChangeArrowheads="1"/>
          </p:cNvSpPr>
          <p:nvPr/>
        </p:nvSpPr>
        <p:spPr bwMode="auto">
          <a:xfrm>
            <a:off x="0" y="914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dirty="0">
                <a:latin typeface="Tahoma" pitchFamily="34" charset="0"/>
              </a:rPr>
              <a:t>They “BELIEVED” the word of God </a:t>
            </a:r>
          </a:p>
        </p:txBody>
      </p:sp>
      <p:sp>
        <p:nvSpPr>
          <p:cNvPr id="200708" name="Text Box 4"/>
          <p:cNvSpPr txBox="1">
            <a:spLocks noChangeArrowheads="1"/>
          </p:cNvSpPr>
          <p:nvPr/>
        </p:nvSpPr>
        <p:spPr bwMode="auto">
          <a:xfrm>
            <a:off x="0" y="1752600"/>
            <a:ext cx="9144000" cy="107721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dirty="0">
                <a:solidFill>
                  <a:srgbClr val="FFC000"/>
                </a:solidFill>
                <a:latin typeface="Tahoma" pitchFamily="34" charset="0"/>
              </a:rPr>
              <a:t>Acts 20:21</a:t>
            </a:r>
          </a:p>
          <a:p>
            <a:pPr>
              <a:buClr>
                <a:schemeClr val="accent1"/>
              </a:buClr>
              <a:buSzPct val="115000"/>
              <a:buFont typeface="Wingdings" pitchFamily="2" charset="2"/>
              <a:buNone/>
            </a:pPr>
            <a:r>
              <a:rPr lang="en-US" sz="2000" b="0" dirty="0">
                <a:solidFill>
                  <a:srgbClr val="FFFF00"/>
                </a:solidFill>
                <a:latin typeface="Tahoma" pitchFamily="34" charset="0"/>
              </a:rPr>
              <a:t>21.  solemnly testifying to both Jews and Greeks of repentance toward God and </a:t>
            </a:r>
            <a:r>
              <a:rPr lang="en-US" sz="2000" i="1" dirty="0">
                <a:solidFill>
                  <a:srgbClr val="FFFF00"/>
                </a:solidFill>
                <a:latin typeface="Tahoma" pitchFamily="34" charset="0"/>
              </a:rPr>
              <a:t>faith in our Lord Jesus Christ.</a:t>
            </a:r>
          </a:p>
        </p:txBody>
      </p:sp>
      <p:sp>
        <p:nvSpPr>
          <p:cNvPr id="200711" name="Text Box 7"/>
          <p:cNvSpPr txBox="1">
            <a:spLocks noChangeArrowheads="1"/>
          </p:cNvSpPr>
          <p:nvPr/>
        </p:nvSpPr>
        <p:spPr bwMode="auto">
          <a:xfrm>
            <a:off x="0" y="3124200"/>
            <a:ext cx="9144000" cy="138499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dirty="0">
                <a:solidFill>
                  <a:srgbClr val="FFC000"/>
                </a:solidFill>
                <a:latin typeface="Tahoma" pitchFamily="34" charset="0"/>
              </a:rPr>
              <a:t>Eph. 1:13</a:t>
            </a:r>
          </a:p>
          <a:p>
            <a:pPr>
              <a:buClr>
                <a:schemeClr val="accent1"/>
              </a:buClr>
              <a:buSzPct val="115000"/>
              <a:buFont typeface="Wingdings" pitchFamily="2" charset="2"/>
              <a:buNone/>
            </a:pPr>
            <a:r>
              <a:rPr lang="en-US" sz="2000" b="0" dirty="0">
                <a:solidFill>
                  <a:srgbClr val="FFFF00"/>
                </a:solidFill>
                <a:latin typeface="Tahoma" pitchFamily="34" charset="0"/>
              </a:rPr>
              <a:t>13.  In Him, you also, after listening to the message of truth, the gospel of your salvation--</a:t>
            </a:r>
            <a:r>
              <a:rPr lang="en-US" sz="2000" i="1" dirty="0">
                <a:solidFill>
                  <a:srgbClr val="FFFF00"/>
                </a:solidFill>
                <a:latin typeface="Tahoma" pitchFamily="34" charset="0"/>
              </a:rPr>
              <a:t>having also believed</a:t>
            </a:r>
            <a:r>
              <a:rPr lang="en-US" sz="2000" b="0" dirty="0">
                <a:solidFill>
                  <a:srgbClr val="FFFF00"/>
                </a:solidFill>
                <a:latin typeface="Tahoma" pitchFamily="34" charset="0"/>
              </a:rPr>
              <a:t>, you were sealed in Him with the Holy Spirit of promise,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4626360"/>
            <a:ext cx="2971800" cy="22316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0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0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08" grpId="0" animBg="1" autoUpdateAnimBg="0"/>
      <p:bldP spid="200711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2400" y="6492875"/>
            <a:ext cx="3352801" cy="365125"/>
          </a:xfrm>
        </p:spPr>
        <p:txBody>
          <a:bodyPr/>
          <a:lstStyle/>
          <a:p>
            <a:r>
              <a:rPr lang="en-US"/>
              <a:t>Lessons From Ephesus</a:t>
            </a:r>
          </a:p>
        </p:txBody>
      </p:sp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pPr marL="0" indent="0">
              <a:buNone/>
            </a:pPr>
            <a:r>
              <a:rPr lang="en-US" sz="2800" b="1" u="sng" dirty="0">
                <a:solidFill>
                  <a:srgbClr val="0000FF"/>
                </a:solidFill>
                <a:effectLst/>
                <a:cs typeface="Times New Roman" pitchFamily="18" charset="0"/>
              </a:rPr>
              <a:t>What The Ephesians Did </a:t>
            </a:r>
            <a:r>
              <a:rPr lang="en-US" sz="2800" i="1" u="sng" dirty="0">
                <a:solidFill>
                  <a:srgbClr val="0000FF"/>
                </a:solidFill>
                <a:effectLst/>
                <a:cs typeface="Times New Roman" pitchFamily="18" charset="0"/>
              </a:rPr>
              <a:t>To Become</a:t>
            </a:r>
            <a:r>
              <a:rPr lang="en-US" sz="2800" b="1" u="sng" dirty="0">
                <a:solidFill>
                  <a:srgbClr val="0000FF"/>
                </a:solidFill>
                <a:effectLst/>
                <a:cs typeface="Times New Roman" pitchFamily="18" charset="0"/>
              </a:rPr>
              <a:t> Christians</a:t>
            </a:r>
            <a:r>
              <a:rPr lang="en-US" sz="3200" b="1" u="sng" dirty="0">
                <a:solidFill>
                  <a:srgbClr val="0000FF"/>
                </a:solidFill>
                <a:effectLst/>
                <a:cs typeface="Times New Roman" pitchFamily="18" charset="0"/>
              </a:rPr>
              <a:t> </a:t>
            </a:r>
          </a:p>
        </p:txBody>
      </p:sp>
      <p:sp>
        <p:nvSpPr>
          <p:cNvPr id="203779" name="Text Box 3"/>
          <p:cNvSpPr txBox="1">
            <a:spLocks noChangeArrowheads="1"/>
          </p:cNvSpPr>
          <p:nvPr/>
        </p:nvSpPr>
        <p:spPr bwMode="auto">
          <a:xfrm>
            <a:off x="7536" y="88690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dirty="0">
                <a:latin typeface="Tahoma" pitchFamily="34" charset="0"/>
              </a:rPr>
              <a:t>They “REPENTED” of their sins</a:t>
            </a:r>
          </a:p>
        </p:txBody>
      </p:sp>
      <p:sp>
        <p:nvSpPr>
          <p:cNvPr id="203780" name="Text Box 4"/>
          <p:cNvSpPr txBox="1">
            <a:spLocks noChangeArrowheads="1"/>
          </p:cNvSpPr>
          <p:nvPr/>
        </p:nvSpPr>
        <p:spPr bwMode="auto">
          <a:xfrm>
            <a:off x="-837" y="1621416"/>
            <a:ext cx="9144000" cy="200054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dirty="0">
                <a:solidFill>
                  <a:srgbClr val="FFC000"/>
                </a:solidFill>
                <a:latin typeface="Tahoma" pitchFamily="34" charset="0"/>
              </a:rPr>
              <a:t>Acts 19:18-19</a:t>
            </a:r>
          </a:p>
          <a:p>
            <a:pPr>
              <a:buClr>
                <a:schemeClr val="accent1"/>
              </a:buClr>
              <a:buSzPct val="115000"/>
              <a:buFont typeface="Wingdings" pitchFamily="2" charset="2"/>
              <a:buNone/>
            </a:pPr>
            <a:r>
              <a:rPr lang="en-US" sz="2000" b="0" dirty="0">
                <a:solidFill>
                  <a:srgbClr val="FFFF00"/>
                </a:solidFill>
                <a:latin typeface="Tahoma" pitchFamily="34" charset="0"/>
              </a:rPr>
              <a:t>18.  Many also of those who had believed kept coming, </a:t>
            </a:r>
            <a:r>
              <a:rPr lang="en-US" sz="2000" i="1" dirty="0">
                <a:solidFill>
                  <a:srgbClr val="FFFF00"/>
                </a:solidFill>
                <a:latin typeface="Tahoma" pitchFamily="34" charset="0"/>
              </a:rPr>
              <a:t>confessing and disclosing their practices</a:t>
            </a:r>
            <a:r>
              <a:rPr lang="en-US" sz="2000" b="0" dirty="0">
                <a:solidFill>
                  <a:srgbClr val="FFFF00"/>
                </a:solidFill>
                <a:latin typeface="Tahoma" pitchFamily="34" charset="0"/>
              </a:rPr>
              <a:t>.</a:t>
            </a:r>
          </a:p>
          <a:p>
            <a:pPr>
              <a:buClr>
                <a:schemeClr val="accent1"/>
              </a:buClr>
              <a:buSzPct val="115000"/>
              <a:buFont typeface="Wingdings" pitchFamily="2" charset="2"/>
              <a:buNone/>
            </a:pPr>
            <a:r>
              <a:rPr lang="en-US" sz="2000" b="0" dirty="0">
                <a:solidFill>
                  <a:srgbClr val="FFFF00"/>
                </a:solidFill>
                <a:latin typeface="Tahoma" pitchFamily="34" charset="0"/>
              </a:rPr>
              <a:t>19.  And many of those who practiced magic brought their books together and began </a:t>
            </a:r>
            <a:r>
              <a:rPr lang="en-US" sz="2000" i="1" dirty="0">
                <a:solidFill>
                  <a:srgbClr val="FFFF00"/>
                </a:solidFill>
                <a:latin typeface="Tahoma" pitchFamily="34" charset="0"/>
              </a:rPr>
              <a:t>burning them in the sight of everyone</a:t>
            </a:r>
            <a:r>
              <a:rPr lang="en-US" sz="2000" b="0" dirty="0">
                <a:solidFill>
                  <a:srgbClr val="FFFF00"/>
                </a:solidFill>
                <a:latin typeface="Tahoma" pitchFamily="34" charset="0"/>
              </a:rPr>
              <a:t>; and they counted up the price of them and found it fifty thousand pieces of silver.</a:t>
            </a:r>
          </a:p>
        </p:txBody>
      </p:sp>
      <p:sp>
        <p:nvSpPr>
          <p:cNvPr id="203782" name="Text Box 6"/>
          <p:cNvSpPr txBox="1">
            <a:spLocks noChangeArrowheads="1"/>
          </p:cNvSpPr>
          <p:nvPr/>
        </p:nvSpPr>
        <p:spPr bwMode="auto">
          <a:xfrm>
            <a:off x="-837" y="4984402"/>
            <a:ext cx="4800600" cy="138499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dirty="0">
                <a:solidFill>
                  <a:srgbClr val="FFC000"/>
                </a:solidFill>
                <a:latin typeface="Tahoma" pitchFamily="34" charset="0"/>
              </a:rPr>
              <a:t>Acts 20:21</a:t>
            </a:r>
          </a:p>
          <a:p>
            <a:pPr>
              <a:buClr>
                <a:schemeClr val="accent1"/>
              </a:buClr>
              <a:buSzPct val="115000"/>
              <a:buFont typeface="Wingdings" pitchFamily="2" charset="2"/>
              <a:buNone/>
            </a:pPr>
            <a:r>
              <a:rPr lang="en-US" sz="2000" b="0" dirty="0">
                <a:solidFill>
                  <a:srgbClr val="FFFF00"/>
                </a:solidFill>
                <a:latin typeface="Tahoma" pitchFamily="34" charset="0"/>
              </a:rPr>
              <a:t>21.  solemnly testifying to both Jews and Greeks of </a:t>
            </a:r>
            <a:r>
              <a:rPr lang="en-US" sz="2000" i="1" dirty="0">
                <a:solidFill>
                  <a:srgbClr val="FFFF00"/>
                </a:solidFill>
                <a:latin typeface="Tahoma" pitchFamily="34" charset="0"/>
              </a:rPr>
              <a:t>repentance toward God </a:t>
            </a:r>
            <a:r>
              <a:rPr lang="en-US" sz="2000" b="0" dirty="0">
                <a:solidFill>
                  <a:srgbClr val="FFFF00"/>
                </a:solidFill>
                <a:latin typeface="Tahoma" pitchFamily="34" charset="0"/>
              </a:rPr>
              <a:t>and faith in our Lord Jesus Christ.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39951" y="4495800"/>
            <a:ext cx="4304049" cy="2362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80" grpId="0" animBg="1" autoUpdateAnimBg="0"/>
      <p:bldP spid="203782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200" y="6492875"/>
            <a:ext cx="3352801" cy="365125"/>
          </a:xfrm>
        </p:spPr>
        <p:txBody>
          <a:bodyPr/>
          <a:lstStyle/>
          <a:p>
            <a:r>
              <a:rPr lang="en-US"/>
              <a:t>Lessons From Ephesus</a:t>
            </a:r>
            <a:endParaRPr lang="en-US" dirty="0"/>
          </a:p>
        </p:txBody>
      </p:sp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pPr marL="0" indent="0">
              <a:buNone/>
            </a:pPr>
            <a:r>
              <a:rPr lang="en-US" sz="2800" b="1" u="sng" dirty="0">
                <a:solidFill>
                  <a:srgbClr val="0000FF"/>
                </a:solidFill>
                <a:effectLst/>
                <a:cs typeface="Times New Roman" pitchFamily="18" charset="0"/>
              </a:rPr>
              <a:t>What The Ephesians Did </a:t>
            </a:r>
            <a:r>
              <a:rPr lang="en-US" sz="2800" i="1" u="sng" dirty="0">
                <a:solidFill>
                  <a:srgbClr val="0000FF"/>
                </a:solidFill>
                <a:effectLst/>
                <a:cs typeface="Times New Roman" pitchFamily="18" charset="0"/>
              </a:rPr>
              <a:t>To Become</a:t>
            </a:r>
            <a:r>
              <a:rPr lang="en-US" sz="2800" b="1" u="sng" dirty="0">
                <a:solidFill>
                  <a:srgbClr val="0000FF"/>
                </a:solidFill>
                <a:effectLst/>
                <a:cs typeface="Times New Roman" pitchFamily="18" charset="0"/>
              </a:rPr>
              <a:t> Christians</a:t>
            </a:r>
            <a:r>
              <a:rPr lang="en-US" sz="3200" b="1" u="sng" dirty="0">
                <a:solidFill>
                  <a:srgbClr val="0000FF"/>
                </a:solidFill>
                <a:effectLst/>
                <a:cs typeface="Times New Roman" pitchFamily="18" charset="0"/>
              </a:rPr>
              <a:t> </a:t>
            </a:r>
          </a:p>
        </p:txBody>
      </p:sp>
      <p:sp>
        <p:nvSpPr>
          <p:cNvPr id="206851" name="Text Box 3"/>
          <p:cNvSpPr txBox="1">
            <a:spLocks noChangeArrowheads="1"/>
          </p:cNvSpPr>
          <p:nvPr/>
        </p:nvSpPr>
        <p:spPr bwMode="auto">
          <a:xfrm>
            <a:off x="0" y="914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dirty="0">
                <a:latin typeface="Tahoma" pitchFamily="34" charset="0"/>
              </a:rPr>
              <a:t>They “Confessed” Christ as Lord</a:t>
            </a:r>
          </a:p>
        </p:txBody>
      </p:sp>
      <p:sp>
        <p:nvSpPr>
          <p:cNvPr id="206852" name="Text Box 4"/>
          <p:cNvSpPr txBox="1">
            <a:spLocks noChangeArrowheads="1"/>
          </p:cNvSpPr>
          <p:nvPr/>
        </p:nvSpPr>
        <p:spPr bwMode="auto">
          <a:xfrm>
            <a:off x="0" y="1752600"/>
            <a:ext cx="9144000" cy="138499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dirty="0">
                <a:solidFill>
                  <a:srgbClr val="FFC000"/>
                </a:solidFill>
                <a:latin typeface="Tahoma" pitchFamily="34" charset="0"/>
              </a:rPr>
              <a:t>Acts 19:17</a:t>
            </a:r>
          </a:p>
          <a:p>
            <a:pPr>
              <a:buClr>
                <a:schemeClr val="accent1"/>
              </a:buClr>
              <a:buSzPct val="115000"/>
              <a:buFont typeface="Wingdings" pitchFamily="2" charset="2"/>
              <a:buNone/>
            </a:pPr>
            <a:r>
              <a:rPr lang="en-US" sz="2000" b="0" dirty="0">
                <a:solidFill>
                  <a:srgbClr val="FFFF00"/>
                </a:solidFill>
                <a:latin typeface="Tahoma" pitchFamily="34" charset="0"/>
              </a:rPr>
              <a:t>17.  </a:t>
            </a:r>
            <a:r>
              <a:rPr lang="en-US" sz="2000" i="1" dirty="0">
                <a:solidFill>
                  <a:srgbClr val="FFFF00"/>
                </a:solidFill>
                <a:latin typeface="Tahoma" pitchFamily="34" charset="0"/>
              </a:rPr>
              <a:t>This became known to all, both Jews and Greeks</a:t>
            </a:r>
            <a:r>
              <a:rPr lang="en-US" sz="2000" b="0" dirty="0">
                <a:solidFill>
                  <a:srgbClr val="FFFF00"/>
                </a:solidFill>
                <a:latin typeface="Tahoma" pitchFamily="34" charset="0"/>
              </a:rPr>
              <a:t>, who lived in Ephesus; and fear fell upon them all and the </a:t>
            </a:r>
            <a:r>
              <a:rPr lang="en-US" sz="2000" i="1" dirty="0">
                <a:solidFill>
                  <a:srgbClr val="FFFF00"/>
                </a:solidFill>
                <a:latin typeface="Tahoma" pitchFamily="34" charset="0"/>
              </a:rPr>
              <a:t>name of the Lord Jesus was being magnified</a:t>
            </a:r>
            <a:r>
              <a:rPr lang="en-US" sz="2000" b="0" dirty="0">
                <a:solidFill>
                  <a:srgbClr val="FFFF00"/>
                </a:solidFill>
                <a:latin typeface="Tahoma" pitchFamily="34" charset="0"/>
              </a:rPr>
              <a:t>.</a:t>
            </a:r>
          </a:p>
        </p:txBody>
      </p:sp>
      <p:sp>
        <p:nvSpPr>
          <p:cNvPr id="206853" name="Text Box 5"/>
          <p:cNvSpPr txBox="1">
            <a:spLocks noChangeArrowheads="1"/>
          </p:cNvSpPr>
          <p:nvPr/>
        </p:nvSpPr>
        <p:spPr bwMode="auto">
          <a:xfrm>
            <a:off x="0" y="3333673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dirty="0">
                <a:latin typeface="Tahoma" pitchFamily="34" charset="0"/>
              </a:rPr>
              <a:t>The book of Ephesians is a confession of Christ’s Lordship! </a:t>
            </a:r>
          </a:p>
          <a:p>
            <a:pPr algn="ctr"/>
            <a:r>
              <a:rPr lang="en-US" dirty="0">
                <a:solidFill>
                  <a:srgbClr val="002060"/>
                </a:solidFill>
                <a:latin typeface="Tahoma" pitchFamily="34" charset="0"/>
              </a:rPr>
              <a:t>(5:20-21, 23; 6:24)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4201499"/>
            <a:ext cx="4191000" cy="2639295"/>
          </a:xfrm>
          <a:prstGeom prst="rect">
            <a:avLst/>
          </a:prstGeom>
        </p:spPr>
      </p:pic>
      <p:sp>
        <p:nvSpPr>
          <p:cNvPr id="8" name="Text Box 4">
            <a:extLst>
              <a:ext uri="{FF2B5EF4-FFF2-40B4-BE49-F238E27FC236}">
                <a16:creationId xmlns:a16="http://schemas.microsoft.com/office/drawing/2014/main" id="{28E444DE-99A2-4759-8C28-58AB8AEA37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636275"/>
            <a:ext cx="4800600" cy="138499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dirty="0">
                <a:solidFill>
                  <a:srgbClr val="FFC000"/>
                </a:solidFill>
                <a:latin typeface="Tahoma" pitchFamily="34" charset="0"/>
              </a:rPr>
              <a:t>Eph. 6:24</a:t>
            </a:r>
          </a:p>
          <a:p>
            <a:pPr>
              <a:buClr>
                <a:schemeClr val="accent1"/>
              </a:buClr>
              <a:buSzPct val="115000"/>
              <a:buFont typeface="Wingdings" pitchFamily="2" charset="2"/>
              <a:buNone/>
            </a:pPr>
            <a:r>
              <a:rPr lang="en-US" sz="2000" b="0" dirty="0">
                <a:solidFill>
                  <a:srgbClr val="FFFF00"/>
                </a:solidFill>
                <a:latin typeface="Tahoma" pitchFamily="34" charset="0"/>
              </a:rPr>
              <a:t>24. Grace be with all those who love our </a:t>
            </a:r>
            <a:r>
              <a:rPr lang="en-US" sz="2000" i="1" dirty="0">
                <a:solidFill>
                  <a:srgbClr val="FFFF00"/>
                </a:solidFill>
                <a:latin typeface="Tahoma" pitchFamily="34" charset="0"/>
              </a:rPr>
              <a:t>Lord Jesus Christ</a:t>
            </a:r>
            <a:r>
              <a:rPr lang="en-US" sz="2000" b="0" dirty="0">
                <a:solidFill>
                  <a:srgbClr val="FFFF00"/>
                </a:solidFill>
                <a:latin typeface="Tahoma" pitchFamily="34" charset="0"/>
              </a:rPr>
              <a:t> with incorruptible love.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68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68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6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52" grpId="0" animBg="1" autoUpdateAnimBg="0"/>
      <p:bldP spid="206853" grpId="0"/>
      <p:bldP spid="8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2400" y="6492875"/>
            <a:ext cx="3352801" cy="365125"/>
          </a:xfrm>
        </p:spPr>
        <p:txBody>
          <a:bodyPr/>
          <a:lstStyle/>
          <a:p>
            <a:r>
              <a:rPr lang="en-US"/>
              <a:t>Lessons From Ephesus</a:t>
            </a:r>
            <a:endParaRPr lang="en-US" dirty="0"/>
          </a:p>
        </p:txBody>
      </p:sp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pPr marL="0" indent="0">
              <a:buNone/>
            </a:pPr>
            <a:r>
              <a:rPr lang="en-US" sz="2800" b="1" u="sng" dirty="0">
                <a:solidFill>
                  <a:srgbClr val="0000FF"/>
                </a:solidFill>
                <a:effectLst/>
                <a:cs typeface="Times New Roman" pitchFamily="18" charset="0"/>
              </a:rPr>
              <a:t>What The Ephesians Did </a:t>
            </a:r>
            <a:r>
              <a:rPr lang="en-US" sz="2800" i="1" u="sng" dirty="0">
                <a:solidFill>
                  <a:srgbClr val="0000FF"/>
                </a:solidFill>
                <a:effectLst/>
                <a:cs typeface="Times New Roman" pitchFamily="18" charset="0"/>
              </a:rPr>
              <a:t>To Become</a:t>
            </a:r>
            <a:r>
              <a:rPr lang="en-US" sz="2800" b="1" u="sng" dirty="0">
                <a:solidFill>
                  <a:srgbClr val="0000FF"/>
                </a:solidFill>
                <a:effectLst/>
                <a:cs typeface="Times New Roman" pitchFamily="18" charset="0"/>
              </a:rPr>
              <a:t> Christians</a:t>
            </a:r>
            <a:r>
              <a:rPr lang="en-US" sz="3200" b="1" u="sng" dirty="0">
                <a:solidFill>
                  <a:srgbClr val="0000FF"/>
                </a:solidFill>
                <a:effectLst/>
                <a:cs typeface="Times New Roman" pitchFamily="18" charset="0"/>
              </a:rPr>
              <a:t> </a:t>
            </a:r>
          </a:p>
        </p:txBody>
      </p:sp>
      <p:sp>
        <p:nvSpPr>
          <p:cNvPr id="209923" name="Text Box 3"/>
          <p:cNvSpPr txBox="1">
            <a:spLocks noChangeArrowheads="1"/>
          </p:cNvSpPr>
          <p:nvPr/>
        </p:nvSpPr>
        <p:spPr bwMode="auto">
          <a:xfrm>
            <a:off x="0" y="914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dirty="0">
                <a:latin typeface="Tahoma" pitchFamily="34" charset="0"/>
              </a:rPr>
              <a:t>They were “BAPTIZED” in the name of Christ</a:t>
            </a:r>
          </a:p>
        </p:txBody>
      </p:sp>
      <p:sp>
        <p:nvSpPr>
          <p:cNvPr id="209926" name="Text Box 6"/>
          <p:cNvSpPr txBox="1">
            <a:spLocks noChangeArrowheads="1"/>
          </p:cNvSpPr>
          <p:nvPr/>
        </p:nvSpPr>
        <p:spPr bwMode="auto">
          <a:xfrm>
            <a:off x="0" y="1524000"/>
            <a:ext cx="9144000" cy="76944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dirty="0">
                <a:solidFill>
                  <a:srgbClr val="FFC000"/>
                </a:solidFill>
                <a:latin typeface="Tahoma" pitchFamily="34" charset="0"/>
              </a:rPr>
              <a:t>Acts 19:5</a:t>
            </a:r>
          </a:p>
          <a:p>
            <a:pPr>
              <a:buClr>
                <a:schemeClr val="accent1"/>
              </a:buClr>
              <a:buSzPct val="115000"/>
              <a:buFont typeface="Wingdings" pitchFamily="2" charset="2"/>
              <a:buNone/>
            </a:pPr>
            <a:r>
              <a:rPr lang="en-US" sz="2000" b="0" dirty="0">
                <a:solidFill>
                  <a:srgbClr val="FFFF00"/>
                </a:solidFill>
                <a:latin typeface="Tahoma" pitchFamily="34" charset="0"/>
              </a:rPr>
              <a:t>5.  When they heard this, </a:t>
            </a:r>
            <a:r>
              <a:rPr lang="en-US" sz="2000" i="1" dirty="0">
                <a:solidFill>
                  <a:srgbClr val="FFFF00"/>
                </a:solidFill>
                <a:latin typeface="Tahoma" pitchFamily="34" charset="0"/>
              </a:rPr>
              <a:t>they were baptized </a:t>
            </a:r>
            <a:r>
              <a:rPr lang="en-US" sz="2000" b="0" dirty="0">
                <a:solidFill>
                  <a:srgbClr val="FFFF00"/>
                </a:solidFill>
                <a:latin typeface="Tahoma" pitchFamily="34" charset="0"/>
              </a:rPr>
              <a:t>in the name of the Lord Jesus.</a:t>
            </a:r>
          </a:p>
        </p:txBody>
      </p:sp>
      <p:sp>
        <p:nvSpPr>
          <p:cNvPr id="209927" name="Text Box 7"/>
          <p:cNvSpPr txBox="1">
            <a:spLocks noChangeArrowheads="1"/>
          </p:cNvSpPr>
          <p:nvPr/>
        </p:nvSpPr>
        <p:spPr bwMode="auto">
          <a:xfrm>
            <a:off x="0" y="2698105"/>
            <a:ext cx="9144000" cy="169277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dirty="0">
                <a:solidFill>
                  <a:srgbClr val="FFC000"/>
                </a:solidFill>
                <a:latin typeface="Tahoma" pitchFamily="34" charset="0"/>
              </a:rPr>
              <a:t>Eph. 4:4-6</a:t>
            </a:r>
          </a:p>
          <a:p>
            <a:pPr>
              <a:buClr>
                <a:schemeClr val="accent1"/>
              </a:buClr>
              <a:buSzPct val="115000"/>
              <a:buFont typeface="Wingdings" pitchFamily="2" charset="2"/>
              <a:buNone/>
            </a:pPr>
            <a:r>
              <a:rPr lang="en-US" sz="2000" b="0" dirty="0">
                <a:solidFill>
                  <a:srgbClr val="FFFF00"/>
                </a:solidFill>
                <a:latin typeface="Tahoma" pitchFamily="34" charset="0"/>
              </a:rPr>
              <a:t>4.  There is one body and one Spirit, just as also you were called in one hope of your calling;</a:t>
            </a:r>
          </a:p>
          <a:p>
            <a:pPr>
              <a:buClr>
                <a:schemeClr val="accent1"/>
              </a:buClr>
              <a:buSzPct val="115000"/>
              <a:buFont typeface="Wingdings" pitchFamily="2" charset="2"/>
              <a:buNone/>
            </a:pPr>
            <a:r>
              <a:rPr lang="en-US" sz="2000" b="0" dirty="0">
                <a:solidFill>
                  <a:srgbClr val="FFFF00"/>
                </a:solidFill>
                <a:latin typeface="Tahoma" pitchFamily="34" charset="0"/>
              </a:rPr>
              <a:t>5.  one Lord, one faith, </a:t>
            </a:r>
            <a:r>
              <a:rPr lang="en-US" sz="2000" i="1" dirty="0">
                <a:solidFill>
                  <a:srgbClr val="FFFF00"/>
                </a:solidFill>
                <a:latin typeface="Tahoma" pitchFamily="34" charset="0"/>
              </a:rPr>
              <a:t>one baptism</a:t>
            </a:r>
            <a:r>
              <a:rPr lang="en-US" sz="2000" b="0" dirty="0">
                <a:solidFill>
                  <a:srgbClr val="FFFF00"/>
                </a:solidFill>
                <a:latin typeface="Tahoma" pitchFamily="34" charset="0"/>
              </a:rPr>
              <a:t>,</a:t>
            </a:r>
          </a:p>
          <a:p>
            <a:pPr>
              <a:buClr>
                <a:schemeClr val="accent1"/>
              </a:buClr>
              <a:buSzPct val="115000"/>
              <a:buFont typeface="Wingdings" pitchFamily="2" charset="2"/>
              <a:buNone/>
            </a:pPr>
            <a:r>
              <a:rPr lang="en-US" sz="2000" b="0" dirty="0">
                <a:solidFill>
                  <a:srgbClr val="FFFF00"/>
                </a:solidFill>
                <a:latin typeface="Tahoma" pitchFamily="34" charset="0"/>
              </a:rPr>
              <a:t>6.  one God and Father of all who is over all and through all and in all.</a:t>
            </a:r>
          </a:p>
        </p:txBody>
      </p:sp>
      <p:sp>
        <p:nvSpPr>
          <p:cNvPr id="209928" name="Text Box 8"/>
          <p:cNvSpPr txBox="1">
            <a:spLocks noChangeArrowheads="1"/>
          </p:cNvSpPr>
          <p:nvPr/>
        </p:nvSpPr>
        <p:spPr bwMode="auto">
          <a:xfrm>
            <a:off x="0" y="4795541"/>
            <a:ext cx="9144000" cy="169277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dirty="0">
                <a:solidFill>
                  <a:srgbClr val="FFC000"/>
                </a:solidFill>
                <a:latin typeface="Tahoma" pitchFamily="34" charset="0"/>
              </a:rPr>
              <a:t>Eph. 5:25-26 </a:t>
            </a:r>
          </a:p>
          <a:p>
            <a:r>
              <a:rPr lang="en-US" sz="2000" b="0" dirty="0">
                <a:solidFill>
                  <a:srgbClr val="FFFF00"/>
                </a:solidFill>
                <a:latin typeface="Tahoma" pitchFamily="34" charset="0"/>
              </a:rPr>
              <a:t>25.  Husbands, love your wives, just as Christ also loved the church and gave Himself up for her,</a:t>
            </a:r>
          </a:p>
          <a:p>
            <a:r>
              <a:rPr lang="en-US" sz="2000" b="0" dirty="0">
                <a:solidFill>
                  <a:srgbClr val="FFFF00"/>
                </a:solidFill>
                <a:latin typeface="Tahoma" pitchFamily="34" charset="0"/>
              </a:rPr>
              <a:t>26.  so that He might sanctify her, </a:t>
            </a:r>
            <a:r>
              <a:rPr lang="en-US" sz="2000" i="1" dirty="0">
                <a:solidFill>
                  <a:srgbClr val="FFFF00"/>
                </a:solidFill>
                <a:latin typeface="Tahoma" pitchFamily="34" charset="0"/>
              </a:rPr>
              <a:t>having cleansed her by the washing of water with the word</a:t>
            </a:r>
            <a:r>
              <a:rPr lang="en-US" sz="2000" b="0" dirty="0">
                <a:solidFill>
                  <a:srgbClr val="FFFF00"/>
                </a:solidFill>
                <a:latin typeface="Tahoma" pitchFamily="34" charset="0"/>
              </a:rPr>
              <a:t>,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6" grpId="0" animBg="1" autoUpdateAnimBg="0"/>
      <p:bldP spid="209927" grpId="0" animBg="1" autoUpdateAnimBg="0"/>
      <p:bldP spid="209928" grpId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200" y="6492875"/>
            <a:ext cx="3352801" cy="365125"/>
          </a:xfrm>
        </p:spPr>
        <p:txBody>
          <a:bodyPr/>
          <a:lstStyle/>
          <a:p>
            <a:r>
              <a:rPr lang="en-US"/>
              <a:t>Lessons From Ephesus</a:t>
            </a:r>
            <a:endParaRPr lang="en-US" dirty="0"/>
          </a:p>
        </p:txBody>
      </p:sp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pPr marL="0" indent="0">
              <a:buNone/>
            </a:pPr>
            <a:r>
              <a:rPr lang="en-US" sz="2800" b="1" u="sng" dirty="0">
                <a:solidFill>
                  <a:srgbClr val="0000FF"/>
                </a:solidFill>
                <a:effectLst/>
                <a:cs typeface="Times New Roman" pitchFamily="18" charset="0"/>
              </a:rPr>
              <a:t>What The Ephesians Did </a:t>
            </a:r>
            <a:r>
              <a:rPr lang="en-US" sz="2800" i="1" u="sng" dirty="0">
                <a:solidFill>
                  <a:srgbClr val="0000FF"/>
                </a:solidFill>
                <a:effectLst/>
                <a:cs typeface="Times New Roman" pitchFamily="18" charset="0"/>
              </a:rPr>
              <a:t>To Become</a:t>
            </a:r>
            <a:r>
              <a:rPr lang="en-US" sz="2800" b="1" u="sng" dirty="0">
                <a:solidFill>
                  <a:srgbClr val="0000FF"/>
                </a:solidFill>
                <a:effectLst/>
                <a:cs typeface="Times New Roman" pitchFamily="18" charset="0"/>
              </a:rPr>
              <a:t> Christians</a:t>
            </a:r>
            <a:r>
              <a:rPr lang="en-US" sz="3200" b="1" u="sng" dirty="0">
                <a:solidFill>
                  <a:srgbClr val="0000FF"/>
                </a:solidFill>
                <a:effectLst/>
                <a:cs typeface="Times New Roman" pitchFamily="18" charset="0"/>
              </a:rPr>
              <a:t> </a:t>
            </a:r>
          </a:p>
        </p:txBody>
      </p:sp>
      <p:sp>
        <p:nvSpPr>
          <p:cNvPr id="212995" name="Text Box 3"/>
          <p:cNvSpPr txBox="1">
            <a:spLocks noChangeArrowheads="1"/>
          </p:cNvSpPr>
          <p:nvPr/>
        </p:nvSpPr>
        <p:spPr bwMode="auto">
          <a:xfrm>
            <a:off x="0" y="726462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dirty="0">
                <a:latin typeface="Tahoma" pitchFamily="34" charset="0"/>
              </a:rPr>
              <a:t>They were exhorted to remain “OBEDIENT”</a:t>
            </a:r>
          </a:p>
        </p:txBody>
      </p:sp>
      <p:sp>
        <p:nvSpPr>
          <p:cNvPr id="212996" name="Text Box 4"/>
          <p:cNvSpPr txBox="1">
            <a:spLocks noChangeArrowheads="1"/>
          </p:cNvSpPr>
          <p:nvPr/>
        </p:nvSpPr>
        <p:spPr bwMode="auto">
          <a:xfrm>
            <a:off x="0" y="1328190"/>
            <a:ext cx="9144000" cy="76944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dirty="0">
                <a:solidFill>
                  <a:srgbClr val="FFC000"/>
                </a:solidFill>
                <a:latin typeface="Tahoma" pitchFamily="34" charset="0"/>
              </a:rPr>
              <a:t>Eph. 5:1</a:t>
            </a:r>
          </a:p>
          <a:p>
            <a:pPr>
              <a:buClr>
                <a:schemeClr val="accent1"/>
              </a:buClr>
              <a:buSzPct val="115000"/>
              <a:buFont typeface="Wingdings" pitchFamily="2" charset="2"/>
              <a:buNone/>
            </a:pPr>
            <a:r>
              <a:rPr lang="en-US" sz="2000" b="0" dirty="0">
                <a:solidFill>
                  <a:srgbClr val="FFFF00"/>
                </a:solidFill>
                <a:latin typeface="Tahoma" pitchFamily="34" charset="0"/>
              </a:rPr>
              <a:t>1.  Therefore be </a:t>
            </a:r>
            <a:r>
              <a:rPr lang="en-US" sz="2000" i="1" dirty="0">
                <a:solidFill>
                  <a:srgbClr val="FFFF00"/>
                </a:solidFill>
                <a:latin typeface="Tahoma" pitchFamily="34" charset="0"/>
              </a:rPr>
              <a:t>imitators of God</a:t>
            </a:r>
            <a:r>
              <a:rPr lang="en-US" sz="2000" b="0" dirty="0">
                <a:solidFill>
                  <a:srgbClr val="FFFF00"/>
                </a:solidFill>
                <a:latin typeface="Tahoma" pitchFamily="34" charset="0"/>
              </a:rPr>
              <a:t>, as beloved children;</a:t>
            </a:r>
          </a:p>
        </p:txBody>
      </p:sp>
      <p:sp>
        <p:nvSpPr>
          <p:cNvPr id="212997" name="Text Box 5"/>
          <p:cNvSpPr txBox="1">
            <a:spLocks noChangeArrowheads="1"/>
          </p:cNvSpPr>
          <p:nvPr/>
        </p:nvSpPr>
        <p:spPr bwMode="auto">
          <a:xfrm>
            <a:off x="0" y="2307516"/>
            <a:ext cx="9144000" cy="200054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dirty="0">
                <a:solidFill>
                  <a:srgbClr val="FFC000"/>
                </a:solidFill>
                <a:latin typeface="Tahoma" pitchFamily="34" charset="0"/>
              </a:rPr>
              <a:t>Eph. 5:6-8</a:t>
            </a:r>
          </a:p>
          <a:p>
            <a:pPr>
              <a:buClr>
                <a:schemeClr val="accent1"/>
              </a:buClr>
              <a:buSzPct val="115000"/>
              <a:buFont typeface="Wingdings" pitchFamily="2" charset="2"/>
              <a:buNone/>
            </a:pPr>
            <a:r>
              <a:rPr lang="en-US" sz="2000" b="0" dirty="0">
                <a:solidFill>
                  <a:srgbClr val="FFFF00"/>
                </a:solidFill>
                <a:latin typeface="Tahoma" pitchFamily="34" charset="0"/>
              </a:rPr>
              <a:t>6.  Let no one deceive you with empty words, for because of these things the wrath of God comes upon the sons of disobedience.</a:t>
            </a:r>
          </a:p>
          <a:p>
            <a:pPr>
              <a:buClr>
                <a:schemeClr val="accent1"/>
              </a:buClr>
              <a:buSzPct val="115000"/>
              <a:buFont typeface="Wingdings" pitchFamily="2" charset="2"/>
              <a:buNone/>
            </a:pPr>
            <a:r>
              <a:rPr lang="en-US" sz="2000" b="0" dirty="0">
                <a:solidFill>
                  <a:srgbClr val="FFFF00"/>
                </a:solidFill>
                <a:latin typeface="Tahoma" pitchFamily="34" charset="0"/>
              </a:rPr>
              <a:t>7.  Therefore </a:t>
            </a:r>
            <a:r>
              <a:rPr lang="en-US" sz="2000" i="1" dirty="0">
                <a:solidFill>
                  <a:srgbClr val="FFFF00"/>
                </a:solidFill>
                <a:latin typeface="Tahoma" pitchFamily="34" charset="0"/>
              </a:rPr>
              <a:t>do not be partakers with them</a:t>
            </a:r>
            <a:r>
              <a:rPr lang="en-US" sz="2000" b="0" dirty="0">
                <a:solidFill>
                  <a:srgbClr val="FFFF00"/>
                </a:solidFill>
                <a:latin typeface="Tahoma" pitchFamily="34" charset="0"/>
              </a:rPr>
              <a:t>;</a:t>
            </a:r>
          </a:p>
          <a:p>
            <a:pPr>
              <a:buClr>
                <a:schemeClr val="accent1"/>
              </a:buClr>
              <a:buSzPct val="115000"/>
              <a:buFont typeface="Wingdings" pitchFamily="2" charset="2"/>
              <a:buNone/>
            </a:pPr>
            <a:r>
              <a:rPr lang="en-US" sz="2000" b="0" dirty="0">
                <a:solidFill>
                  <a:srgbClr val="FFFF00"/>
                </a:solidFill>
                <a:latin typeface="Tahoma" pitchFamily="34" charset="0"/>
              </a:rPr>
              <a:t>8.  for you were formerly darkness, but </a:t>
            </a:r>
            <a:r>
              <a:rPr lang="en-US" sz="2000" i="1" dirty="0">
                <a:solidFill>
                  <a:srgbClr val="FFFF00"/>
                </a:solidFill>
                <a:latin typeface="Tahoma" pitchFamily="34" charset="0"/>
              </a:rPr>
              <a:t>now you are Light in the Lord</a:t>
            </a:r>
            <a:r>
              <a:rPr lang="en-US" sz="2000" b="0" dirty="0">
                <a:solidFill>
                  <a:srgbClr val="FFFF00"/>
                </a:solidFill>
                <a:latin typeface="Tahoma" pitchFamily="34" charset="0"/>
              </a:rPr>
              <a:t>; </a:t>
            </a:r>
            <a:r>
              <a:rPr lang="en-US" sz="2000" i="1" dirty="0">
                <a:solidFill>
                  <a:srgbClr val="FFFF00"/>
                </a:solidFill>
                <a:latin typeface="Tahoma" pitchFamily="34" charset="0"/>
              </a:rPr>
              <a:t>walk as children of Light</a:t>
            </a:r>
          </a:p>
        </p:txBody>
      </p:sp>
      <p:sp>
        <p:nvSpPr>
          <p:cNvPr id="212998" name="Text Box 6"/>
          <p:cNvSpPr txBox="1">
            <a:spLocks noChangeArrowheads="1"/>
          </p:cNvSpPr>
          <p:nvPr/>
        </p:nvSpPr>
        <p:spPr bwMode="auto">
          <a:xfrm>
            <a:off x="-14748" y="4452592"/>
            <a:ext cx="9144000" cy="107721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dirty="0">
                <a:solidFill>
                  <a:srgbClr val="FFC000"/>
                </a:solidFill>
                <a:latin typeface="Tahoma" pitchFamily="34" charset="0"/>
              </a:rPr>
              <a:t>Eph. 5:11 </a:t>
            </a:r>
          </a:p>
          <a:p>
            <a:r>
              <a:rPr lang="en-US" sz="2000" b="0" dirty="0">
                <a:solidFill>
                  <a:srgbClr val="FFFF00"/>
                </a:solidFill>
                <a:latin typeface="Tahoma" pitchFamily="34" charset="0"/>
              </a:rPr>
              <a:t>11.  </a:t>
            </a:r>
            <a:r>
              <a:rPr lang="en-US" sz="2000" i="1" dirty="0">
                <a:solidFill>
                  <a:srgbClr val="FFFF00"/>
                </a:solidFill>
                <a:latin typeface="Tahoma" pitchFamily="34" charset="0"/>
              </a:rPr>
              <a:t>Do not participate in the unfruitful deeds of darkness</a:t>
            </a:r>
            <a:r>
              <a:rPr lang="en-US" sz="2000" b="0" dirty="0">
                <a:solidFill>
                  <a:srgbClr val="FFFF00"/>
                </a:solidFill>
                <a:latin typeface="Tahoma" pitchFamily="34" charset="0"/>
              </a:rPr>
              <a:t>, but instead even expose them;</a:t>
            </a:r>
          </a:p>
        </p:txBody>
      </p:sp>
      <p:sp>
        <p:nvSpPr>
          <p:cNvPr id="212999" name="Text Box 7"/>
          <p:cNvSpPr txBox="1">
            <a:spLocks noChangeArrowheads="1"/>
          </p:cNvSpPr>
          <p:nvPr/>
        </p:nvSpPr>
        <p:spPr bwMode="auto">
          <a:xfrm>
            <a:off x="0" y="5674338"/>
            <a:ext cx="9144000" cy="76944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dirty="0">
                <a:solidFill>
                  <a:srgbClr val="FFC000"/>
                </a:solidFill>
                <a:latin typeface="Tahoma" pitchFamily="34" charset="0"/>
              </a:rPr>
              <a:t>Eph. 5:15 </a:t>
            </a:r>
          </a:p>
          <a:p>
            <a:r>
              <a:rPr lang="en-US" sz="2000" b="0" dirty="0">
                <a:solidFill>
                  <a:srgbClr val="FFFF00"/>
                </a:solidFill>
                <a:latin typeface="Tahoma" pitchFamily="34" charset="0"/>
              </a:rPr>
              <a:t>15.  Therefore </a:t>
            </a:r>
            <a:r>
              <a:rPr lang="en-US" sz="2000" i="1" dirty="0">
                <a:solidFill>
                  <a:srgbClr val="FFFF00"/>
                </a:solidFill>
                <a:latin typeface="Tahoma" pitchFamily="34" charset="0"/>
              </a:rPr>
              <a:t>be careful how you walk</a:t>
            </a:r>
            <a:r>
              <a:rPr lang="en-US" sz="2000" b="0" dirty="0">
                <a:solidFill>
                  <a:srgbClr val="FFFF00"/>
                </a:solidFill>
                <a:latin typeface="Tahoma" pitchFamily="34" charset="0"/>
              </a:rPr>
              <a:t>, not as unwise men but as wise,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996" grpId="0" animBg="1"/>
      <p:bldP spid="212997" grpId="0" animBg="1"/>
      <p:bldP spid="212998" grpId="0" animBg="1"/>
      <p:bldP spid="21299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2400" y="6492875"/>
            <a:ext cx="3352801" cy="365125"/>
          </a:xfrm>
        </p:spPr>
        <p:txBody>
          <a:bodyPr/>
          <a:lstStyle/>
          <a:p>
            <a:r>
              <a:rPr lang="en-US"/>
              <a:t>Lessons From Ephesus</a:t>
            </a:r>
            <a:endParaRPr lang="en-US" dirty="0"/>
          </a:p>
        </p:txBody>
      </p:sp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pPr marL="0" indent="0">
              <a:buNone/>
            </a:pPr>
            <a:r>
              <a:rPr lang="en-US" sz="2800" u="sng" dirty="0">
                <a:solidFill>
                  <a:srgbClr val="0000FF"/>
                </a:solidFill>
                <a:effectLst/>
                <a:cs typeface="Times New Roman" pitchFamily="18" charset="0"/>
              </a:rPr>
              <a:t>What The Ephesians Did </a:t>
            </a:r>
            <a:r>
              <a:rPr lang="en-US" sz="2800" i="1" u="sng" dirty="0">
                <a:solidFill>
                  <a:srgbClr val="0000FF"/>
                </a:solidFill>
                <a:effectLst/>
                <a:cs typeface="Times New Roman" pitchFamily="18" charset="0"/>
              </a:rPr>
              <a:t>To Become</a:t>
            </a:r>
            <a:r>
              <a:rPr lang="en-US" sz="2800" u="sng" dirty="0">
                <a:solidFill>
                  <a:srgbClr val="0000FF"/>
                </a:solidFill>
                <a:effectLst/>
                <a:cs typeface="Times New Roman" pitchFamily="18" charset="0"/>
              </a:rPr>
              <a:t> Christians</a:t>
            </a:r>
            <a:r>
              <a:rPr lang="en-US" sz="3200" u="sng" dirty="0">
                <a:solidFill>
                  <a:srgbClr val="0000FF"/>
                </a:solidFill>
                <a:effectLst/>
                <a:cs typeface="Times New Roman" pitchFamily="18" charset="0"/>
              </a:rPr>
              <a:t> </a:t>
            </a:r>
          </a:p>
        </p:txBody>
      </p:sp>
      <p:sp>
        <p:nvSpPr>
          <p:cNvPr id="216067" name="Text Box 3"/>
          <p:cNvSpPr txBox="1">
            <a:spLocks noChangeArrowheads="1"/>
          </p:cNvSpPr>
          <p:nvPr/>
        </p:nvSpPr>
        <p:spPr bwMode="auto">
          <a:xfrm>
            <a:off x="0" y="762000"/>
            <a:ext cx="91440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dirty="0">
                <a:solidFill>
                  <a:schemeClr val="tx2"/>
                </a:solidFill>
                <a:latin typeface="Tahoma" pitchFamily="34" charset="0"/>
              </a:rPr>
              <a:t>They “HEARD” the Gospel – Eph. 1:13-14</a:t>
            </a:r>
          </a:p>
          <a:p>
            <a:r>
              <a:rPr lang="en-US" dirty="0">
                <a:solidFill>
                  <a:schemeClr val="tx2"/>
                </a:solidFill>
                <a:latin typeface="Tahoma" pitchFamily="34" charset="0"/>
              </a:rPr>
              <a:t>They “BELIEVED” the word of God – Eph. 1:13</a:t>
            </a:r>
          </a:p>
          <a:p>
            <a:r>
              <a:rPr lang="en-US" dirty="0">
                <a:solidFill>
                  <a:schemeClr val="tx2"/>
                </a:solidFill>
                <a:latin typeface="Tahoma" pitchFamily="34" charset="0"/>
              </a:rPr>
              <a:t>They “REPENTED” of their sins – Acts 19:18</a:t>
            </a:r>
          </a:p>
          <a:p>
            <a:r>
              <a:rPr lang="en-US" dirty="0">
                <a:solidFill>
                  <a:schemeClr val="tx2"/>
                </a:solidFill>
                <a:latin typeface="Tahoma" pitchFamily="34" charset="0"/>
              </a:rPr>
              <a:t>They “CONFESSED” Christ as Lord – Acts 19:17; Eph. 6:24</a:t>
            </a:r>
          </a:p>
          <a:p>
            <a:r>
              <a:rPr lang="en-US" dirty="0">
                <a:solidFill>
                  <a:schemeClr val="tx2"/>
                </a:solidFill>
                <a:latin typeface="Tahoma" pitchFamily="34" charset="0"/>
              </a:rPr>
              <a:t>They were “BAPTIZED” in the name of Christ – Acts 19:5</a:t>
            </a:r>
          </a:p>
          <a:p>
            <a:r>
              <a:rPr lang="en-US" dirty="0">
                <a:solidFill>
                  <a:schemeClr val="tx2"/>
                </a:solidFill>
                <a:latin typeface="Tahoma" pitchFamily="34" charset="0"/>
              </a:rPr>
              <a:t>They were exhorted to remain “OBEDIENT” – Eph. 5:6-8</a:t>
            </a:r>
          </a:p>
        </p:txBody>
      </p:sp>
      <p:sp>
        <p:nvSpPr>
          <p:cNvPr id="216072" name="Text Box 8"/>
          <p:cNvSpPr txBox="1">
            <a:spLocks noChangeArrowheads="1"/>
          </p:cNvSpPr>
          <p:nvPr/>
        </p:nvSpPr>
        <p:spPr bwMode="auto">
          <a:xfrm>
            <a:off x="0" y="3254972"/>
            <a:ext cx="9144000" cy="83099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dirty="0">
                <a:solidFill>
                  <a:schemeClr val="bg2"/>
                </a:solidFill>
                <a:latin typeface="Tahoma" pitchFamily="34" charset="0"/>
              </a:rPr>
              <a:t>The Ephesians are an example of obedience to </a:t>
            </a:r>
          </a:p>
          <a:p>
            <a:pPr algn="ctr"/>
            <a:r>
              <a:rPr lang="en-US" dirty="0">
                <a:solidFill>
                  <a:schemeClr val="bg2"/>
                </a:solidFill>
                <a:latin typeface="Tahoma" pitchFamily="34" charset="0"/>
              </a:rPr>
              <a:t>God’s word!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60694" y="4143730"/>
            <a:ext cx="2991364" cy="2667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6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6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072" grpId="0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955" y="6486627"/>
            <a:ext cx="3352801" cy="365125"/>
          </a:xfrm>
        </p:spPr>
        <p:txBody>
          <a:bodyPr/>
          <a:lstStyle/>
          <a:p>
            <a:r>
              <a:rPr lang="en-US"/>
              <a:t>Lessons From Ephesus</a:t>
            </a:r>
            <a:endParaRPr lang="en-US" dirty="0"/>
          </a:p>
        </p:txBody>
      </p:sp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pPr marL="0" indent="0">
              <a:buNone/>
            </a:pPr>
            <a:r>
              <a:rPr lang="en-US" sz="4000" b="1" u="sng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r>
              <a:rPr lang="en-US" sz="40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42339" name="Text Box 3"/>
          <p:cNvSpPr txBox="1">
            <a:spLocks noChangeArrowheads="1"/>
          </p:cNvSpPr>
          <p:nvPr/>
        </p:nvSpPr>
        <p:spPr bwMode="auto">
          <a:xfrm>
            <a:off x="0" y="914400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dirty="0">
                <a:latin typeface="Tahoma" pitchFamily="34" charset="0"/>
              </a:rPr>
              <a:t>The things done in the 1</a:t>
            </a:r>
            <a:r>
              <a:rPr lang="en-US" baseline="30000" dirty="0">
                <a:latin typeface="Tahoma" pitchFamily="34" charset="0"/>
              </a:rPr>
              <a:t>st</a:t>
            </a:r>
            <a:r>
              <a:rPr lang="en-US" dirty="0">
                <a:latin typeface="Tahoma" pitchFamily="34" charset="0"/>
              </a:rPr>
              <a:t> century are in obedience to </a:t>
            </a:r>
          </a:p>
          <a:p>
            <a:pPr algn="ctr"/>
            <a:r>
              <a:rPr lang="en-US" dirty="0">
                <a:latin typeface="Tahoma" pitchFamily="34" charset="0"/>
              </a:rPr>
              <a:t>God’s commands – not man’s </a:t>
            </a:r>
            <a:endParaRPr lang="en-US" sz="2800" dirty="0">
              <a:latin typeface="Tahoma" pitchFamily="34" charset="0"/>
            </a:endParaRPr>
          </a:p>
        </p:txBody>
      </p:sp>
      <p:sp>
        <p:nvSpPr>
          <p:cNvPr id="142346" name="Text Box 10"/>
          <p:cNvSpPr txBox="1">
            <a:spLocks noChangeArrowheads="1"/>
          </p:cNvSpPr>
          <p:nvPr/>
        </p:nvSpPr>
        <p:spPr bwMode="auto">
          <a:xfrm>
            <a:off x="0" y="2057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dirty="0">
                <a:latin typeface="Tahoma" pitchFamily="34" charset="0"/>
              </a:rPr>
              <a:t>They are just as binding today as they were then </a:t>
            </a:r>
          </a:p>
        </p:txBody>
      </p:sp>
      <p:sp>
        <p:nvSpPr>
          <p:cNvPr id="142347" name="Text Box 11"/>
          <p:cNvSpPr txBox="1">
            <a:spLocks noChangeArrowheads="1"/>
          </p:cNvSpPr>
          <p:nvPr/>
        </p:nvSpPr>
        <p:spPr bwMode="auto">
          <a:xfrm>
            <a:off x="0" y="2514600"/>
            <a:ext cx="91440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2000" dirty="0">
                <a:solidFill>
                  <a:srgbClr val="002060"/>
                </a:solidFill>
                <a:latin typeface="Tahoma" pitchFamily="34" charset="0"/>
              </a:rPr>
              <a:t>Eph. 1:1:22-23; 5:23-24:</a:t>
            </a:r>
            <a:r>
              <a:rPr lang="en-US" sz="2000" b="0" dirty="0">
                <a:solidFill>
                  <a:srgbClr val="002060"/>
                </a:solidFill>
                <a:latin typeface="Tahoma" pitchFamily="34" charset="0"/>
              </a:rPr>
              <a:t> The church today can do no different than it did then, for Christ is still it’s “Head” and so the church must be “subject to Christ.”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350" y="3362632"/>
            <a:ext cx="4305300" cy="32054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39" grpId="0" autoUpdateAnimBg="0"/>
      <p:bldP spid="142346" grpId="0" autoUpdateAnimBg="0"/>
      <p:bldP spid="142347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2400" y="6490417"/>
            <a:ext cx="3352801" cy="365125"/>
          </a:xfrm>
        </p:spPr>
        <p:txBody>
          <a:bodyPr/>
          <a:lstStyle/>
          <a:p>
            <a:r>
              <a:rPr lang="en-US"/>
              <a:t>Lessons From Ephesus</a:t>
            </a:r>
            <a:endParaRPr lang="en-US" dirty="0"/>
          </a:p>
        </p:txBody>
      </p:sp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pPr marL="0" indent="0">
              <a:buNone/>
            </a:pPr>
            <a:r>
              <a:rPr lang="en-US" sz="4000" b="1" u="sng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r>
              <a:rPr lang="en-US" sz="4000" b="1" u="sng" dirty="0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19139" name="Text Box 3"/>
          <p:cNvSpPr txBox="1">
            <a:spLocks noChangeArrowheads="1"/>
          </p:cNvSpPr>
          <p:nvPr/>
        </p:nvSpPr>
        <p:spPr bwMode="auto">
          <a:xfrm>
            <a:off x="-2512" y="632693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dirty="0">
                <a:latin typeface="Tahoma" pitchFamily="34" charset="0"/>
              </a:rPr>
              <a:t>People today must take the same steps as the Ephesians </a:t>
            </a:r>
          </a:p>
          <a:p>
            <a:pPr algn="ctr"/>
            <a:r>
              <a:rPr lang="en-US" dirty="0">
                <a:latin typeface="Tahoma" pitchFamily="34" charset="0"/>
              </a:rPr>
              <a:t>did to be saved or they are still left in the same </a:t>
            </a:r>
          </a:p>
          <a:p>
            <a:pPr algn="ctr"/>
            <a:r>
              <a:rPr lang="en-US" dirty="0">
                <a:latin typeface="Tahoma" pitchFamily="34" charset="0"/>
              </a:rPr>
              <a:t>“darkness” the Ephesians “formerly” were in!</a:t>
            </a:r>
          </a:p>
        </p:txBody>
      </p:sp>
      <p:sp>
        <p:nvSpPr>
          <p:cNvPr id="219140" name="Text Box 4"/>
          <p:cNvSpPr txBox="1">
            <a:spLocks noChangeArrowheads="1"/>
          </p:cNvSpPr>
          <p:nvPr/>
        </p:nvSpPr>
        <p:spPr bwMode="auto">
          <a:xfrm>
            <a:off x="6699" y="2000834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dirty="0">
                <a:latin typeface="Tahoma" pitchFamily="34" charset="0"/>
              </a:rPr>
              <a:t>People searching for the answer to “What must I do to be </a:t>
            </a:r>
          </a:p>
          <a:p>
            <a:pPr algn="ctr"/>
            <a:r>
              <a:rPr lang="en-US" dirty="0">
                <a:latin typeface="Tahoma" pitchFamily="34" charset="0"/>
              </a:rPr>
              <a:t>saved?” need to go to same source the Ephesians did: </a:t>
            </a:r>
          </a:p>
          <a:p>
            <a:pPr algn="ctr"/>
            <a:r>
              <a:rPr lang="en-US" dirty="0">
                <a:latin typeface="Tahoma" pitchFamily="34" charset="0"/>
              </a:rPr>
              <a:t>the word of God! </a:t>
            </a:r>
          </a:p>
        </p:txBody>
      </p:sp>
      <p:sp>
        <p:nvSpPr>
          <p:cNvPr id="219142" name="Text Box 6"/>
          <p:cNvSpPr txBox="1">
            <a:spLocks noChangeArrowheads="1"/>
          </p:cNvSpPr>
          <p:nvPr/>
        </p:nvSpPr>
        <p:spPr bwMode="auto">
          <a:xfrm>
            <a:off x="6699" y="3368975"/>
            <a:ext cx="91440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4000" dirty="0">
                <a:solidFill>
                  <a:srgbClr val="0000FF"/>
                </a:solidFill>
                <a:latin typeface="Tahoma" pitchFamily="34" charset="0"/>
              </a:rPr>
              <a:t>Believe and obey God’s word, God’s way, </a:t>
            </a:r>
            <a:r>
              <a:rPr lang="en-US" sz="4000" i="1" dirty="0">
                <a:solidFill>
                  <a:srgbClr val="0000FF"/>
                </a:solidFill>
                <a:latin typeface="Tahoma" pitchFamily="34" charset="0"/>
              </a:rPr>
              <a:t>TODAY!</a:t>
            </a:r>
          </a:p>
        </p:txBody>
      </p:sp>
      <p:pic>
        <p:nvPicPr>
          <p:cNvPr id="3" name="Picture 2" descr="A picture containing indoor&#10;&#10;Description automatically generated">
            <a:extLst>
              <a:ext uri="{FF2B5EF4-FFF2-40B4-BE49-F238E27FC236}">
                <a16:creationId xmlns:a16="http://schemas.microsoft.com/office/drawing/2014/main" id="{D0D798D6-19E1-4E97-A81A-0536968171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548" y="4788456"/>
            <a:ext cx="5016639" cy="20670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9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9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9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9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9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9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139" grpId="0" autoUpdateAnimBg="0"/>
      <p:bldP spid="219140" grpId="0" autoUpdateAnimBg="0"/>
      <p:bldP spid="21914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3352801" cy="365125"/>
          </a:xfrm>
        </p:spPr>
        <p:txBody>
          <a:bodyPr/>
          <a:lstStyle/>
          <a:p>
            <a:r>
              <a:rPr lang="en-US"/>
              <a:t>Lessons From Ephesus</a:t>
            </a:r>
            <a:endParaRPr lang="en-US" dirty="0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223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u="sng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Intro</a:t>
            </a:r>
            <a:r>
              <a:rPr lang="en-US" sz="3600" b="1" u="sng" dirty="0">
                <a:solidFill>
                  <a:srgbClr val="002060"/>
                </a:solidFill>
                <a:cs typeface="Times New Roman" pitchFamily="18" charset="0"/>
              </a:rPr>
              <a:t> </a:t>
            </a:r>
          </a:p>
        </p:txBody>
      </p:sp>
      <p:sp>
        <p:nvSpPr>
          <p:cNvPr id="15401" name="Text Box 41"/>
          <p:cNvSpPr txBox="1">
            <a:spLocks noChangeArrowheads="1"/>
          </p:cNvSpPr>
          <p:nvPr/>
        </p:nvSpPr>
        <p:spPr bwMode="auto">
          <a:xfrm>
            <a:off x="0" y="902456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800" dirty="0">
                <a:latin typeface="Tahoma" pitchFamily="34" charset="0"/>
              </a:rPr>
              <a:t>“What do I need to do to become a Christian?” </a:t>
            </a:r>
          </a:p>
        </p:txBody>
      </p:sp>
      <p:sp>
        <p:nvSpPr>
          <p:cNvPr id="15402" name="Text Box 42"/>
          <p:cNvSpPr txBox="1">
            <a:spLocks noChangeArrowheads="1"/>
          </p:cNvSpPr>
          <p:nvPr/>
        </p:nvSpPr>
        <p:spPr bwMode="auto">
          <a:xfrm>
            <a:off x="0" y="1981200"/>
            <a:ext cx="914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Clr>
                <a:schemeClr val="accent1"/>
              </a:buClr>
              <a:buSzPct val="115000"/>
              <a:buFont typeface="Wingdings" panose="05000000000000000000" pitchFamily="2" charset="2"/>
              <a:buChar char="v"/>
            </a:pPr>
            <a:r>
              <a:rPr lang="en-US" sz="2000" b="0" dirty="0">
                <a:solidFill>
                  <a:srgbClr val="002060"/>
                </a:solidFill>
                <a:latin typeface="Tahoma" pitchFamily="34" charset="0"/>
              </a:rPr>
              <a:t>Many “theories” and false doctrines attempt to answer this question </a:t>
            </a:r>
          </a:p>
        </p:txBody>
      </p:sp>
      <p:sp>
        <p:nvSpPr>
          <p:cNvPr id="15403" name="Text Box 43"/>
          <p:cNvSpPr txBox="1">
            <a:spLocks noChangeArrowheads="1"/>
          </p:cNvSpPr>
          <p:nvPr/>
        </p:nvSpPr>
        <p:spPr bwMode="auto">
          <a:xfrm>
            <a:off x="0" y="2392362"/>
            <a:ext cx="914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Clr>
                <a:schemeClr val="accent1"/>
              </a:buClr>
              <a:buSzPct val="115000"/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rgbClr val="002060"/>
                </a:solidFill>
                <a:latin typeface="Tahoma" pitchFamily="34" charset="0"/>
              </a:rPr>
              <a:t>The answer is in the word of God!</a:t>
            </a:r>
            <a:r>
              <a:rPr lang="en-US" sz="2000" b="0" dirty="0">
                <a:solidFill>
                  <a:srgbClr val="002060"/>
                </a:solidFill>
                <a:latin typeface="Tahoma" pitchFamily="34" charset="0"/>
              </a:rPr>
              <a:t> (Not found in creeds of man) </a:t>
            </a:r>
          </a:p>
        </p:txBody>
      </p:sp>
      <p:sp>
        <p:nvSpPr>
          <p:cNvPr id="15404" name="Text Box 44"/>
          <p:cNvSpPr txBox="1">
            <a:spLocks noChangeArrowheads="1"/>
          </p:cNvSpPr>
          <p:nvPr/>
        </p:nvSpPr>
        <p:spPr bwMode="auto">
          <a:xfrm>
            <a:off x="5024" y="2994746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dirty="0">
                <a:latin typeface="Tahoma" pitchFamily="34" charset="0"/>
              </a:rPr>
              <a:t>The conversion of the Ephesians is an example of what </a:t>
            </a:r>
          </a:p>
          <a:p>
            <a:pPr algn="ctr"/>
            <a:r>
              <a:rPr lang="en-US" dirty="0">
                <a:latin typeface="Tahoma" pitchFamily="34" charset="0"/>
              </a:rPr>
              <a:t>they were </a:t>
            </a:r>
            <a:r>
              <a:rPr lang="en-US" i="1" dirty="0">
                <a:latin typeface="Tahoma" pitchFamily="34" charset="0"/>
              </a:rPr>
              <a:t>before</a:t>
            </a:r>
            <a:r>
              <a:rPr lang="en-US" dirty="0">
                <a:latin typeface="Tahoma" pitchFamily="34" charset="0"/>
              </a:rPr>
              <a:t> Christ, and how they </a:t>
            </a:r>
            <a:r>
              <a:rPr lang="en-US" i="1" dirty="0">
                <a:latin typeface="Tahoma" pitchFamily="34" charset="0"/>
              </a:rPr>
              <a:t>became</a:t>
            </a:r>
            <a:r>
              <a:rPr lang="en-US" dirty="0">
                <a:latin typeface="Tahoma" pitchFamily="34" charset="0"/>
              </a:rPr>
              <a:t> Christians!</a:t>
            </a:r>
          </a:p>
        </p:txBody>
      </p:sp>
      <p:sp>
        <p:nvSpPr>
          <p:cNvPr id="9" name="Text Box 44"/>
          <p:cNvSpPr txBox="1">
            <a:spLocks noChangeArrowheads="1"/>
          </p:cNvSpPr>
          <p:nvPr/>
        </p:nvSpPr>
        <p:spPr bwMode="auto">
          <a:xfrm>
            <a:off x="0" y="5456368"/>
            <a:ext cx="9163665" cy="83099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dirty="0">
                <a:solidFill>
                  <a:srgbClr val="66FFFF"/>
                </a:solidFill>
                <a:latin typeface="Tahoma" pitchFamily="34" charset="0"/>
              </a:rPr>
              <a:t>The example of the Ephesians’ conversion answers the</a:t>
            </a:r>
          </a:p>
          <a:p>
            <a:pPr algn="ctr"/>
            <a:r>
              <a:rPr lang="en-US" dirty="0">
                <a:solidFill>
                  <a:srgbClr val="66FFFF"/>
                </a:solidFill>
                <a:latin typeface="Tahoma" pitchFamily="34" charset="0"/>
              </a:rPr>
              <a:t>question of life: “What must I do to be saved?” </a:t>
            </a:r>
          </a:p>
        </p:txBody>
      </p:sp>
      <p:sp>
        <p:nvSpPr>
          <p:cNvPr id="10" name="Text Box 44">
            <a:extLst>
              <a:ext uri="{FF2B5EF4-FFF2-40B4-BE49-F238E27FC236}">
                <a16:creationId xmlns:a16="http://schemas.microsoft.com/office/drawing/2014/main" id="{7DF3D760-66DA-40B1-8A2B-5FDDD156EA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214209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dirty="0">
                <a:latin typeface="Tahoma" pitchFamily="34" charset="0"/>
              </a:rPr>
              <a:t>How did the church grow in the center of Artemis(Diana) worship?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01" grpId="0" autoUpdateAnimBg="0"/>
      <p:bldP spid="15402" grpId="0" autoUpdateAnimBg="0"/>
      <p:bldP spid="15403" grpId="0" autoUpdateAnimBg="0"/>
      <p:bldP spid="15404" grpId="0"/>
      <p:bldP spid="9" grpId="0" animBg="1" autoUpdateAnimBg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beach&#10;&#10;Description automatically generated">
            <a:extLst>
              <a:ext uri="{FF2B5EF4-FFF2-40B4-BE49-F238E27FC236}">
                <a16:creationId xmlns:a16="http://schemas.microsoft.com/office/drawing/2014/main" id="{AA52D535-BBEA-448D-B711-C8272FCA10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266" name="Rectangle 7"/>
          <p:cNvSpPr>
            <a:spLocks noChangeArrowheads="1"/>
          </p:cNvSpPr>
          <p:nvPr/>
        </p:nvSpPr>
        <p:spPr bwMode="auto">
          <a:xfrm>
            <a:off x="0" y="5004619"/>
            <a:ext cx="9144000" cy="609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  <a:solidFill>
            <a:srgbClr val="FFFF00"/>
          </a:solidFill>
        </p:spPr>
        <p:txBody>
          <a:bodyPr/>
          <a:lstStyle/>
          <a:p>
            <a:pPr marL="0" indent="0" eaLnBrk="1" hangingPunct="1">
              <a:buNone/>
            </a:pPr>
            <a:r>
              <a:rPr lang="en-US" sz="4600" b="1" u="sng" dirty="0">
                <a:solidFill>
                  <a:srgbClr val="0000FF"/>
                </a:solidFill>
                <a:latin typeface="Ameretto"/>
              </a:rPr>
              <a:t>“What Must I Do To Be Saved?”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0" y="1066800"/>
            <a:ext cx="91440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796925" marR="0" lvl="0" indent="-5715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Hear The Gospel (Eph. 1:13-14)</a:t>
            </a:r>
          </a:p>
          <a:p>
            <a:pPr marL="796925" marR="0" lvl="0" indent="-5715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Believe In Christ (Eph. 1:13)</a:t>
            </a:r>
          </a:p>
          <a:p>
            <a:pPr marL="796925" marR="0" lvl="0" indent="-5715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Repent Of Sins (Acts 19:18)</a:t>
            </a:r>
          </a:p>
          <a:p>
            <a:pPr marL="796925" marR="0" lvl="0" indent="-5715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Confess Christ (Acts 19:17; Eph. 6:24)</a:t>
            </a:r>
          </a:p>
          <a:p>
            <a:pPr marL="796925" marR="0" lvl="0" indent="-5715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Be Baptized (Acts 19:5)</a:t>
            </a:r>
          </a:p>
          <a:p>
            <a:pPr marL="796925" marR="0" lvl="0" indent="-5715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Remain Faithful (Eph. 5:6-8)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0" y="4972456"/>
            <a:ext cx="914400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alisto MT" pitchFamily="18" charset="0"/>
                <a:ea typeface="+mn-ea"/>
                <a:cs typeface="Times New Roman" pitchFamily="18" charset="0"/>
              </a:rPr>
              <a:t>For The </a:t>
            </a:r>
            <a:r>
              <a:rPr kumimoji="0" lang="en-US" sz="4000" b="1" i="0" u="sng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alisto MT" pitchFamily="18" charset="0"/>
                <a:ea typeface="+mn-ea"/>
                <a:cs typeface="Times New Roman" pitchFamily="18" charset="0"/>
              </a:rPr>
              <a:t>Erring Saint: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alisto MT" pitchFamily="18" charset="0"/>
                <a:ea typeface="+mn-ea"/>
                <a:cs typeface="Times New Roman" pitchFamily="18" charset="0"/>
              </a:rPr>
              <a:t>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Calisto MT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Repent (Acts 8:22), Confess (I Jn. 1:9),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Pray (Acts 8:22)</a:t>
            </a:r>
          </a:p>
        </p:txBody>
      </p:sp>
      <p:sp>
        <p:nvSpPr>
          <p:cNvPr id="11270" name="Line 5"/>
          <p:cNvSpPr>
            <a:spLocks noChangeShapeType="1"/>
          </p:cNvSpPr>
          <p:nvPr/>
        </p:nvSpPr>
        <p:spPr bwMode="auto">
          <a:xfrm>
            <a:off x="533400" y="838200"/>
            <a:ext cx="815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527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210000">
        <p14:shred/>
      </p:transition>
    </mc:Choice>
    <mc:Fallback xmlns="">
      <p:transition spd="slow" advTm="2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1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1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1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10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nimBg="1"/>
      <p:bldP spid="614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1000" y="6490417"/>
            <a:ext cx="3352801" cy="365125"/>
          </a:xfrm>
        </p:spPr>
        <p:txBody>
          <a:bodyPr/>
          <a:lstStyle/>
          <a:p>
            <a:r>
              <a:rPr lang="en-US"/>
              <a:t>Lessons From Ephesus</a:t>
            </a:r>
            <a:endParaRPr lang="en-US" dirty="0"/>
          </a:p>
        </p:txBody>
      </p:sp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u="sng" dirty="0">
                <a:solidFill>
                  <a:srgbClr val="FF0000"/>
                </a:solidFill>
                <a:effectLst/>
                <a:cs typeface="Times New Roman" pitchFamily="18" charset="0"/>
              </a:rPr>
              <a:t>What The Ephesians </a:t>
            </a:r>
            <a:r>
              <a:rPr lang="en-US" sz="3200" i="1" u="sng" dirty="0">
                <a:solidFill>
                  <a:srgbClr val="FF0000"/>
                </a:solidFill>
                <a:effectLst/>
                <a:cs typeface="Times New Roman" pitchFamily="18" charset="0"/>
              </a:rPr>
              <a:t>Were</a:t>
            </a:r>
            <a:r>
              <a:rPr lang="en-US" sz="3200" b="1" u="sng" dirty="0">
                <a:solidFill>
                  <a:srgbClr val="FF0000"/>
                </a:solidFill>
                <a:effectLst/>
                <a:cs typeface="Times New Roman" pitchFamily="18" charset="0"/>
              </a:rPr>
              <a:t> Before Conversion</a:t>
            </a:r>
          </a:p>
        </p:txBody>
      </p:sp>
      <p:sp>
        <p:nvSpPr>
          <p:cNvPr id="154627" name="Text Box 3"/>
          <p:cNvSpPr txBox="1">
            <a:spLocks noChangeArrowheads="1"/>
          </p:cNvSpPr>
          <p:nvPr/>
        </p:nvSpPr>
        <p:spPr bwMode="auto">
          <a:xfrm>
            <a:off x="-19665" y="841801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dirty="0">
                <a:latin typeface="Tahoma" pitchFamily="34" charset="0"/>
              </a:rPr>
              <a:t>Study from books of Ephesians and Acts illuminates the </a:t>
            </a:r>
          </a:p>
          <a:p>
            <a:pPr algn="ctr"/>
            <a:r>
              <a:rPr lang="en-US" dirty="0">
                <a:latin typeface="Tahoma" pitchFamily="34" charset="0"/>
              </a:rPr>
              <a:t>kind of people they were before they heard the gospel </a:t>
            </a:r>
          </a:p>
        </p:txBody>
      </p:sp>
      <p:sp>
        <p:nvSpPr>
          <p:cNvPr id="154628" name="Text Box 4"/>
          <p:cNvSpPr txBox="1">
            <a:spLocks noChangeArrowheads="1"/>
          </p:cNvSpPr>
          <p:nvPr/>
        </p:nvSpPr>
        <p:spPr bwMode="auto">
          <a:xfrm>
            <a:off x="9832" y="1905000"/>
            <a:ext cx="91440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dirty="0">
                <a:latin typeface="Tahoma" pitchFamily="34" charset="0"/>
              </a:rPr>
              <a:t>Disciples of John, not of Jesus </a:t>
            </a:r>
            <a:r>
              <a:rPr lang="en-US" i="1" dirty="0">
                <a:latin typeface="Tahoma" pitchFamily="34" charset="0"/>
              </a:rPr>
              <a:t>(Acts 19:1-7); </a:t>
            </a:r>
            <a:r>
              <a:rPr lang="en-US" dirty="0">
                <a:latin typeface="Tahoma" pitchFamily="34" charset="0"/>
              </a:rPr>
              <a:t>“Exorcists &amp; </a:t>
            </a:r>
          </a:p>
          <a:p>
            <a:r>
              <a:rPr lang="en-US" dirty="0">
                <a:latin typeface="Tahoma" pitchFamily="34" charset="0"/>
              </a:rPr>
              <a:t>Magicians” </a:t>
            </a:r>
            <a:r>
              <a:rPr lang="en-US" i="1" dirty="0">
                <a:latin typeface="Tahoma" pitchFamily="34" charset="0"/>
              </a:rPr>
              <a:t>(19:13, 19)</a:t>
            </a:r>
            <a:r>
              <a:rPr lang="en-US" dirty="0">
                <a:latin typeface="Tahoma" pitchFamily="34" charset="0"/>
              </a:rPr>
              <a:t>; Idolaters </a:t>
            </a:r>
            <a:r>
              <a:rPr lang="en-US" i="1" dirty="0">
                <a:latin typeface="Tahoma" pitchFamily="34" charset="0"/>
              </a:rPr>
              <a:t>(19:24-41)</a:t>
            </a:r>
          </a:p>
          <a:p>
            <a:pPr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2000" b="0" dirty="0">
                <a:solidFill>
                  <a:srgbClr val="002060"/>
                </a:solidFill>
                <a:latin typeface="Tahoma" pitchFamily="34" charset="0"/>
              </a:rPr>
              <a:t>After being taught John the Baptist pointed to Christ, they were baptized in Christ’s name.</a:t>
            </a:r>
            <a:r>
              <a:rPr lang="en-US" sz="2000" dirty="0">
                <a:solidFill>
                  <a:srgbClr val="002060"/>
                </a:solidFill>
                <a:latin typeface="Tahoma" pitchFamily="34" charset="0"/>
              </a:rPr>
              <a:t> </a:t>
            </a:r>
          </a:p>
        </p:txBody>
      </p:sp>
      <p:sp>
        <p:nvSpPr>
          <p:cNvPr id="154631" name="Text Box 7"/>
          <p:cNvSpPr txBox="1">
            <a:spLocks noChangeArrowheads="1"/>
          </p:cNvSpPr>
          <p:nvPr/>
        </p:nvSpPr>
        <p:spPr bwMode="auto">
          <a:xfrm>
            <a:off x="-17206" y="3276600"/>
            <a:ext cx="914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2000" b="0" dirty="0">
                <a:solidFill>
                  <a:srgbClr val="002060"/>
                </a:solidFill>
                <a:latin typeface="Tahoma" pitchFamily="34" charset="0"/>
              </a:rPr>
              <a:t>There were those who tried to exorcize demons in the name of Christ, but had no authority to do so and were overpowered </a:t>
            </a:r>
            <a:r>
              <a:rPr lang="en-US" sz="2000" b="0" i="1" dirty="0">
                <a:solidFill>
                  <a:srgbClr val="002060"/>
                </a:solidFill>
                <a:latin typeface="Tahoma" pitchFamily="34" charset="0"/>
              </a:rPr>
              <a:t>(19:13-17)</a:t>
            </a:r>
            <a:r>
              <a:rPr lang="en-US" sz="2000" b="0" dirty="0">
                <a:solidFill>
                  <a:srgbClr val="002060"/>
                </a:solidFill>
                <a:latin typeface="Tahoma" pitchFamily="34" charset="0"/>
              </a:rPr>
              <a:t>.</a:t>
            </a:r>
            <a:endParaRPr lang="en-US" sz="2000" dirty="0">
              <a:solidFill>
                <a:srgbClr val="002060"/>
              </a:solidFill>
              <a:latin typeface="Tahoma" pitchFamily="34" charset="0"/>
            </a:endParaRPr>
          </a:p>
        </p:txBody>
      </p:sp>
      <p:sp>
        <p:nvSpPr>
          <p:cNvPr id="154632" name="Text Box 8"/>
          <p:cNvSpPr txBox="1">
            <a:spLocks noChangeArrowheads="1"/>
          </p:cNvSpPr>
          <p:nvPr/>
        </p:nvSpPr>
        <p:spPr bwMode="auto">
          <a:xfrm>
            <a:off x="9832" y="3964734"/>
            <a:ext cx="914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2000" b="0" dirty="0">
                <a:solidFill>
                  <a:srgbClr val="002060"/>
                </a:solidFill>
                <a:latin typeface="Tahoma" pitchFamily="34" charset="0"/>
              </a:rPr>
              <a:t>Many who practiced “magic” converted and burned their books </a:t>
            </a:r>
            <a:r>
              <a:rPr lang="en-US" sz="2000" b="0" i="1" dirty="0">
                <a:solidFill>
                  <a:srgbClr val="002060"/>
                </a:solidFill>
                <a:latin typeface="Tahoma" pitchFamily="34" charset="0"/>
              </a:rPr>
              <a:t>(19:18-19).</a:t>
            </a:r>
            <a:r>
              <a:rPr lang="en-US" sz="2000" b="0" dirty="0">
                <a:solidFill>
                  <a:srgbClr val="002060"/>
                </a:solidFill>
                <a:latin typeface="Tahoma" pitchFamily="34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8297" y="4381894"/>
            <a:ext cx="3485535" cy="2481022"/>
          </a:xfrm>
          <a:prstGeom prst="rect">
            <a:avLst/>
          </a:prstGeom>
        </p:spPr>
      </p:pic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-19665" y="4351946"/>
            <a:ext cx="5658465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2000" b="0" dirty="0">
                <a:solidFill>
                  <a:srgbClr val="002060"/>
                </a:solidFill>
                <a:latin typeface="Tahoma" pitchFamily="34" charset="0"/>
              </a:rPr>
              <a:t>Idolaters: Ephesus was the center for Artemis (Greeks)/Diana (Romans) worship – Temple to Artemis was considered one of the 7 Wonders of the World </a:t>
            </a:r>
            <a:r>
              <a:rPr lang="en-US" sz="2000" b="0" i="1" dirty="0">
                <a:solidFill>
                  <a:srgbClr val="002060"/>
                </a:solidFill>
                <a:latin typeface="Tahoma" pitchFamily="34" charset="0"/>
              </a:rPr>
              <a:t>(Acts 19:34: “Great is Artemis of the Ephesians!”)</a:t>
            </a:r>
          </a:p>
          <a:p>
            <a:pPr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2000" b="0" i="1" dirty="0">
                <a:solidFill>
                  <a:srgbClr val="002060"/>
                </a:solidFill>
                <a:latin typeface="Tahoma" pitchFamily="34" charset="0"/>
              </a:rPr>
              <a:t>“The Great Mother Goddess”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27" grpId="0" autoUpdateAnimBg="0"/>
      <p:bldP spid="154628" grpId="0" autoUpdateAnimBg="0"/>
      <p:bldP spid="154631" grpId="0" autoUpdateAnimBg="0"/>
      <p:bldP spid="154632" grpId="0" autoUpdateAnimBg="0"/>
      <p:bldP spid="10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2400" y="6492875"/>
            <a:ext cx="3352801" cy="365125"/>
          </a:xfrm>
        </p:spPr>
        <p:txBody>
          <a:bodyPr/>
          <a:lstStyle/>
          <a:p>
            <a:r>
              <a:rPr lang="en-US"/>
              <a:t>Lessons From Ephesus</a:t>
            </a:r>
            <a:endParaRPr lang="en-US" dirty="0"/>
          </a:p>
        </p:txBody>
      </p:sp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en-US" sz="3200" b="1" u="sng" dirty="0">
                <a:solidFill>
                  <a:srgbClr val="FF0000"/>
                </a:solidFill>
                <a:effectLst/>
                <a:cs typeface="Times New Roman" pitchFamily="18" charset="0"/>
              </a:rPr>
              <a:t>What The Ephesians </a:t>
            </a:r>
            <a:r>
              <a:rPr lang="en-US" sz="3200" i="1" u="sng" dirty="0">
                <a:solidFill>
                  <a:srgbClr val="FF0000"/>
                </a:solidFill>
                <a:effectLst/>
                <a:cs typeface="Times New Roman" pitchFamily="18" charset="0"/>
              </a:rPr>
              <a:t>Were</a:t>
            </a:r>
            <a:r>
              <a:rPr lang="en-US" sz="3200" b="1" u="sng" dirty="0">
                <a:solidFill>
                  <a:srgbClr val="FF0000"/>
                </a:solidFill>
                <a:effectLst/>
                <a:cs typeface="Times New Roman" pitchFamily="18" charset="0"/>
              </a:rPr>
              <a:t> Before Conversion</a:t>
            </a:r>
            <a:r>
              <a:rPr lang="en-US" sz="3600" b="1" u="sng" dirty="0">
                <a:solidFill>
                  <a:srgbClr val="FF0000"/>
                </a:solidFill>
                <a:effectLst/>
                <a:cs typeface="Times New Roman" pitchFamily="18" charset="0"/>
              </a:rPr>
              <a:t> </a:t>
            </a:r>
          </a:p>
        </p:txBody>
      </p:sp>
      <p:sp>
        <p:nvSpPr>
          <p:cNvPr id="173059" name="Text Box 3"/>
          <p:cNvSpPr txBox="1">
            <a:spLocks noChangeArrowheads="1"/>
          </p:cNvSpPr>
          <p:nvPr/>
        </p:nvSpPr>
        <p:spPr bwMode="auto">
          <a:xfrm>
            <a:off x="0" y="914400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dirty="0">
                <a:latin typeface="Tahoma" pitchFamily="34" charset="0"/>
              </a:rPr>
              <a:t>In book of Ephesians we learn more of who they were </a:t>
            </a:r>
          </a:p>
          <a:p>
            <a:pPr algn="ctr"/>
            <a:r>
              <a:rPr lang="en-US" dirty="0">
                <a:latin typeface="Tahoma" pitchFamily="34" charset="0"/>
              </a:rPr>
              <a:t>before conversion: </a:t>
            </a:r>
          </a:p>
        </p:txBody>
      </p:sp>
      <p:sp>
        <p:nvSpPr>
          <p:cNvPr id="173063" name="Text Box 7"/>
          <p:cNvSpPr txBox="1">
            <a:spLocks noChangeArrowheads="1"/>
          </p:cNvSpPr>
          <p:nvPr/>
        </p:nvSpPr>
        <p:spPr bwMode="auto">
          <a:xfrm>
            <a:off x="7374" y="1981200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dirty="0">
                <a:solidFill>
                  <a:srgbClr val="002060"/>
                </a:solidFill>
                <a:latin typeface="Tahoma" pitchFamily="34" charset="0"/>
              </a:rPr>
              <a:t>Eph. 5:8 – Once were in darkness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1" y="3649096"/>
            <a:ext cx="4503174" cy="32310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59" grpId="0" autoUpdateAnimBg="0"/>
      <p:bldP spid="173063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" y="6492874"/>
            <a:ext cx="3352801" cy="365125"/>
          </a:xfrm>
        </p:spPr>
        <p:txBody>
          <a:bodyPr/>
          <a:lstStyle/>
          <a:p>
            <a:r>
              <a:rPr lang="en-US"/>
              <a:t>Lessons From Ephesus</a:t>
            </a:r>
            <a:endParaRPr lang="en-US" dirty="0"/>
          </a:p>
        </p:txBody>
      </p:sp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en-US" sz="3200" b="1" u="sng" dirty="0">
                <a:solidFill>
                  <a:srgbClr val="FF0000"/>
                </a:solidFill>
                <a:effectLst/>
                <a:cs typeface="Times New Roman" pitchFamily="18" charset="0"/>
              </a:rPr>
              <a:t>What The Ephesians </a:t>
            </a:r>
            <a:r>
              <a:rPr lang="en-US" sz="3200" i="1" u="sng" dirty="0">
                <a:solidFill>
                  <a:srgbClr val="FF0000"/>
                </a:solidFill>
                <a:effectLst/>
                <a:cs typeface="Times New Roman" pitchFamily="18" charset="0"/>
              </a:rPr>
              <a:t>Were</a:t>
            </a:r>
            <a:r>
              <a:rPr lang="en-US" sz="3200" b="1" u="sng" dirty="0">
                <a:solidFill>
                  <a:srgbClr val="FF0000"/>
                </a:solidFill>
                <a:effectLst/>
                <a:cs typeface="Times New Roman" pitchFamily="18" charset="0"/>
              </a:rPr>
              <a:t> Before Conversion</a:t>
            </a:r>
            <a:r>
              <a:rPr lang="en-US" sz="3600" b="1" u="sng" dirty="0">
                <a:solidFill>
                  <a:srgbClr val="FF0000"/>
                </a:solidFill>
                <a:effectLst/>
                <a:cs typeface="Times New Roman" pitchFamily="18" charset="0"/>
              </a:rPr>
              <a:t> </a:t>
            </a:r>
          </a:p>
        </p:txBody>
      </p:sp>
      <p:sp>
        <p:nvSpPr>
          <p:cNvPr id="178179" name="Text Box 3"/>
          <p:cNvSpPr txBox="1">
            <a:spLocks noChangeArrowheads="1"/>
          </p:cNvSpPr>
          <p:nvPr/>
        </p:nvSpPr>
        <p:spPr bwMode="auto">
          <a:xfrm>
            <a:off x="0" y="547687"/>
            <a:ext cx="914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dirty="0">
                <a:latin typeface="Tahoma" pitchFamily="34" charset="0"/>
              </a:rPr>
              <a:t>In book of Ephesians we learn more of who they were before conversion: </a:t>
            </a:r>
          </a:p>
        </p:txBody>
      </p:sp>
      <p:sp>
        <p:nvSpPr>
          <p:cNvPr id="178181" name="Text Box 5"/>
          <p:cNvSpPr txBox="1">
            <a:spLocks noChangeArrowheads="1"/>
          </p:cNvSpPr>
          <p:nvPr/>
        </p:nvSpPr>
        <p:spPr bwMode="auto">
          <a:xfrm>
            <a:off x="0" y="1491163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dirty="0">
                <a:solidFill>
                  <a:srgbClr val="002060"/>
                </a:solidFill>
                <a:latin typeface="Tahoma" pitchFamily="34" charset="0"/>
              </a:rPr>
              <a:t>Eph. 2:1-3 – Were “dead” in sins</a:t>
            </a:r>
          </a:p>
          <a:p>
            <a:pPr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2000" b="0" dirty="0">
                <a:solidFill>
                  <a:srgbClr val="002060"/>
                </a:solidFill>
                <a:latin typeface="Tahoma" pitchFamily="34" charset="0"/>
              </a:rPr>
              <a:t>Were “dead” in trespasses and sins – 2:1 </a:t>
            </a:r>
          </a:p>
        </p:txBody>
      </p:sp>
      <p:sp>
        <p:nvSpPr>
          <p:cNvPr id="178182" name="Text Box 6"/>
          <p:cNvSpPr txBox="1">
            <a:spLocks noChangeArrowheads="1"/>
          </p:cNvSpPr>
          <p:nvPr/>
        </p:nvSpPr>
        <p:spPr bwMode="auto">
          <a:xfrm>
            <a:off x="-2512" y="2241349"/>
            <a:ext cx="914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2000" b="0" dirty="0">
                <a:solidFill>
                  <a:srgbClr val="002060"/>
                </a:solidFill>
                <a:latin typeface="Tahoma" pitchFamily="34" charset="0"/>
              </a:rPr>
              <a:t>“Walked according to the course of this world, according to the prince of the power of the air;” “disobedient” – 2:2 </a:t>
            </a:r>
          </a:p>
        </p:txBody>
      </p:sp>
      <p:sp>
        <p:nvSpPr>
          <p:cNvPr id="178183" name="Text Box 7"/>
          <p:cNvSpPr txBox="1">
            <a:spLocks noChangeArrowheads="1"/>
          </p:cNvSpPr>
          <p:nvPr/>
        </p:nvSpPr>
        <p:spPr bwMode="auto">
          <a:xfrm>
            <a:off x="-2512" y="2943024"/>
            <a:ext cx="914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2000" b="0" dirty="0">
                <a:solidFill>
                  <a:srgbClr val="002060"/>
                </a:solidFill>
                <a:latin typeface="Tahoma" pitchFamily="34" charset="0"/>
              </a:rPr>
              <a:t>“Formerly lived in the lusts” of flesh (sexual immorality) – 2:3</a:t>
            </a:r>
          </a:p>
        </p:txBody>
      </p:sp>
      <p:sp>
        <p:nvSpPr>
          <p:cNvPr id="178184" name="Text Box 8"/>
          <p:cNvSpPr txBox="1">
            <a:spLocks noChangeArrowheads="1"/>
          </p:cNvSpPr>
          <p:nvPr/>
        </p:nvSpPr>
        <p:spPr bwMode="auto">
          <a:xfrm>
            <a:off x="-2512" y="3339362"/>
            <a:ext cx="914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2000" b="0" dirty="0">
                <a:solidFill>
                  <a:srgbClr val="002060"/>
                </a:solidFill>
                <a:latin typeface="Tahoma" pitchFamily="34" charset="0"/>
              </a:rPr>
              <a:t>“Indulging the desires of the flesh and of the mind” – 2:3</a:t>
            </a:r>
          </a:p>
        </p:txBody>
      </p:sp>
      <p:sp>
        <p:nvSpPr>
          <p:cNvPr id="178185" name="Text Box 9"/>
          <p:cNvSpPr txBox="1">
            <a:spLocks noChangeArrowheads="1"/>
          </p:cNvSpPr>
          <p:nvPr/>
        </p:nvSpPr>
        <p:spPr bwMode="auto">
          <a:xfrm>
            <a:off x="-6699" y="3751896"/>
            <a:ext cx="914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2000" b="0" dirty="0">
                <a:solidFill>
                  <a:srgbClr val="002060"/>
                </a:solidFill>
                <a:latin typeface="Tahoma" pitchFamily="34" charset="0"/>
              </a:rPr>
              <a:t>“Children of wrath” – 2:3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868" y="4002651"/>
            <a:ext cx="3807132" cy="2855349"/>
          </a:xfrm>
          <a:prstGeom prst="rect">
            <a:avLst/>
          </a:prstGeom>
        </p:spPr>
      </p:pic>
      <p:sp>
        <p:nvSpPr>
          <p:cNvPr id="13" name="Text Box 7">
            <a:extLst>
              <a:ext uri="{FF2B5EF4-FFF2-40B4-BE49-F238E27FC236}">
                <a16:creationId xmlns:a16="http://schemas.microsoft.com/office/drawing/2014/main" id="{4D3706AD-E961-4966-AA03-AC2CABB5DA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70812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dirty="0">
                <a:latin typeface="Tahoma" pitchFamily="34" charset="0"/>
              </a:rPr>
              <a:t>Eph. 5:8 – Once were in darkness</a:t>
            </a:r>
          </a:p>
        </p:txBody>
      </p:sp>
    </p:spTree>
    <p:extLst>
      <p:ext uri="{BB962C8B-B14F-4D97-AF65-F5344CB8AC3E}">
        <p14:creationId xmlns:p14="http://schemas.microsoft.com/office/powerpoint/2010/main" val="3129460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781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78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78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8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78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82" grpId="0"/>
      <p:bldP spid="178183" grpId="0"/>
      <p:bldP spid="178184" grpId="0"/>
      <p:bldP spid="17818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2400" y="6492875"/>
            <a:ext cx="3352801" cy="365125"/>
          </a:xfrm>
        </p:spPr>
        <p:txBody>
          <a:bodyPr/>
          <a:lstStyle/>
          <a:p>
            <a:r>
              <a:rPr lang="en-US"/>
              <a:t>Lessons From Ephesus</a:t>
            </a:r>
            <a:endParaRPr lang="en-US" dirty="0"/>
          </a:p>
        </p:txBody>
      </p:sp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u="sng" dirty="0">
                <a:solidFill>
                  <a:srgbClr val="FF0000"/>
                </a:solidFill>
                <a:effectLst/>
                <a:cs typeface="Times New Roman" pitchFamily="18" charset="0"/>
              </a:rPr>
              <a:t>What The Ephesians </a:t>
            </a:r>
            <a:r>
              <a:rPr lang="en-US" sz="3200" i="1" u="sng" dirty="0">
                <a:solidFill>
                  <a:srgbClr val="FF0000"/>
                </a:solidFill>
                <a:effectLst/>
                <a:cs typeface="Times New Roman" pitchFamily="18" charset="0"/>
              </a:rPr>
              <a:t>Were</a:t>
            </a:r>
            <a:r>
              <a:rPr lang="en-US" sz="3200" b="1" u="sng" dirty="0">
                <a:solidFill>
                  <a:srgbClr val="FF0000"/>
                </a:solidFill>
                <a:effectLst/>
                <a:cs typeface="Times New Roman" pitchFamily="18" charset="0"/>
              </a:rPr>
              <a:t> Before Conversion</a:t>
            </a:r>
            <a:endParaRPr lang="en-US" sz="3600" b="1" u="sng" dirty="0">
              <a:solidFill>
                <a:srgbClr val="FF0000"/>
              </a:solidFill>
              <a:effectLst/>
              <a:cs typeface="Times New Roman" pitchFamily="18" charset="0"/>
            </a:endParaRPr>
          </a:p>
        </p:txBody>
      </p:sp>
      <p:sp>
        <p:nvSpPr>
          <p:cNvPr id="183299" name="Text Box 3"/>
          <p:cNvSpPr txBox="1">
            <a:spLocks noChangeArrowheads="1"/>
          </p:cNvSpPr>
          <p:nvPr/>
        </p:nvSpPr>
        <p:spPr bwMode="auto">
          <a:xfrm>
            <a:off x="0" y="629265"/>
            <a:ext cx="914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dirty="0">
                <a:latin typeface="Tahoma" pitchFamily="34" charset="0"/>
              </a:rPr>
              <a:t>In book of Ephesians we learn more of who they were before conversion: </a:t>
            </a:r>
          </a:p>
        </p:txBody>
      </p:sp>
      <p:sp>
        <p:nvSpPr>
          <p:cNvPr id="183300" name="Text Box 4"/>
          <p:cNvSpPr txBox="1">
            <a:spLocks noChangeArrowheads="1"/>
          </p:cNvSpPr>
          <p:nvPr/>
        </p:nvSpPr>
        <p:spPr bwMode="auto">
          <a:xfrm>
            <a:off x="0" y="101564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dirty="0">
                <a:latin typeface="Tahoma" pitchFamily="34" charset="0"/>
              </a:rPr>
              <a:t>Eph. 5:8 – Once in darkness</a:t>
            </a:r>
          </a:p>
        </p:txBody>
      </p:sp>
      <p:sp>
        <p:nvSpPr>
          <p:cNvPr id="183301" name="Text Box 5"/>
          <p:cNvSpPr txBox="1">
            <a:spLocks noChangeArrowheads="1"/>
          </p:cNvSpPr>
          <p:nvPr/>
        </p:nvSpPr>
        <p:spPr bwMode="auto">
          <a:xfrm>
            <a:off x="2458" y="152937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dirty="0">
                <a:latin typeface="Tahoma" pitchFamily="34" charset="0"/>
              </a:rPr>
              <a:t>Eph. 2:1-3 – Dead in sin</a:t>
            </a:r>
            <a:endParaRPr lang="en-US" sz="2000" b="0" dirty="0">
              <a:latin typeface="Tahoma" pitchFamily="34" charset="0"/>
            </a:endParaRPr>
          </a:p>
        </p:txBody>
      </p:sp>
      <p:sp>
        <p:nvSpPr>
          <p:cNvPr id="183307" name="Text Box 11"/>
          <p:cNvSpPr txBox="1">
            <a:spLocks noChangeArrowheads="1"/>
          </p:cNvSpPr>
          <p:nvPr/>
        </p:nvSpPr>
        <p:spPr bwMode="auto">
          <a:xfrm>
            <a:off x="2458" y="2057400"/>
            <a:ext cx="91440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dirty="0">
                <a:solidFill>
                  <a:srgbClr val="002060"/>
                </a:solidFill>
                <a:latin typeface="Tahoma" pitchFamily="34" charset="0"/>
              </a:rPr>
              <a:t>Eph. 2:11-13 – Separate from Christ &amp; God, No Hope</a:t>
            </a:r>
          </a:p>
          <a:p>
            <a:pPr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2000" b="0" dirty="0">
                <a:solidFill>
                  <a:srgbClr val="002060"/>
                </a:solidFill>
                <a:latin typeface="Tahoma" pitchFamily="34" charset="0"/>
              </a:rPr>
              <a:t>“Separate from Christ” – Eph. 2:12 </a:t>
            </a:r>
          </a:p>
        </p:txBody>
      </p:sp>
      <p:sp>
        <p:nvSpPr>
          <p:cNvPr id="183308" name="Text Box 12"/>
          <p:cNvSpPr txBox="1">
            <a:spLocks noChangeArrowheads="1"/>
          </p:cNvSpPr>
          <p:nvPr/>
        </p:nvSpPr>
        <p:spPr bwMode="auto">
          <a:xfrm>
            <a:off x="4916" y="2819400"/>
            <a:ext cx="914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2000" b="0" dirty="0">
                <a:solidFill>
                  <a:srgbClr val="002060"/>
                </a:solidFill>
                <a:latin typeface="Tahoma" pitchFamily="34" charset="0"/>
              </a:rPr>
              <a:t>“Excluded from the commonwealth of Israel” (Considered dogs by Jews) – 2:12 </a:t>
            </a:r>
          </a:p>
        </p:txBody>
      </p:sp>
      <p:sp>
        <p:nvSpPr>
          <p:cNvPr id="183310" name="Text Box 14"/>
          <p:cNvSpPr txBox="1">
            <a:spLocks noChangeArrowheads="1"/>
          </p:cNvSpPr>
          <p:nvPr/>
        </p:nvSpPr>
        <p:spPr bwMode="auto">
          <a:xfrm>
            <a:off x="4916" y="3517952"/>
            <a:ext cx="914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2000" b="0" dirty="0">
                <a:solidFill>
                  <a:srgbClr val="002060"/>
                </a:solidFill>
                <a:latin typeface="Tahoma" pitchFamily="34" charset="0"/>
              </a:rPr>
              <a:t>“Strangers to the covenants of promise” (No spiritual home) – 2:12</a:t>
            </a:r>
          </a:p>
        </p:txBody>
      </p:sp>
      <p:sp>
        <p:nvSpPr>
          <p:cNvPr id="183311" name="Text Box 15"/>
          <p:cNvSpPr txBox="1">
            <a:spLocks noChangeArrowheads="1"/>
          </p:cNvSpPr>
          <p:nvPr/>
        </p:nvSpPr>
        <p:spPr bwMode="auto">
          <a:xfrm>
            <a:off x="0" y="3895624"/>
            <a:ext cx="914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2000" b="0" dirty="0">
                <a:solidFill>
                  <a:srgbClr val="002060"/>
                </a:solidFill>
                <a:latin typeface="Tahoma" pitchFamily="34" charset="0"/>
              </a:rPr>
              <a:t>“Having no hope and without God in the world” – 2:12 </a:t>
            </a:r>
          </a:p>
        </p:txBody>
      </p:sp>
      <p:sp>
        <p:nvSpPr>
          <p:cNvPr id="183312" name="Text Box 16"/>
          <p:cNvSpPr txBox="1">
            <a:spLocks noChangeArrowheads="1"/>
          </p:cNvSpPr>
          <p:nvPr/>
        </p:nvSpPr>
        <p:spPr bwMode="auto">
          <a:xfrm>
            <a:off x="4916" y="4326042"/>
            <a:ext cx="914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2000" b="0" dirty="0">
                <a:solidFill>
                  <a:srgbClr val="002060"/>
                </a:solidFill>
                <a:latin typeface="Tahoma" pitchFamily="34" charset="0"/>
              </a:rPr>
              <a:t>“Formerly were far off” – 2:13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4267475"/>
            <a:ext cx="2595716" cy="25905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83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83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83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3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83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308" grpId="0"/>
      <p:bldP spid="183310" grpId="0"/>
      <p:bldP spid="183311" grpId="0"/>
      <p:bldP spid="1833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200" y="6492875"/>
            <a:ext cx="3352801" cy="365125"/>
          </a:xfrm>
        </p:spPr>
        <p:txBody>
          <a:bodyPr/>
          <a:lstStyle/>
          <a:p>
            <a:r>
              <a:rPr lang="en-US"/>
              <a:t>Lessons From Ephesus</a:t>
            </a:r>
          </a:p>
        </p:txBody>
      </p:sp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pPr marL="0" indent="0">
              <a:buNone/>
            </a:pPr>
            <a:r>
              <a:rPr lang="en-US" sz="3200" b="1" u="sng" dirty="0">
                <a:solidFill>
                  <a:srgbClr val="FF0000"/>
                </a:solidFill>
                <a:effectLst/>
                <a:cs typeface="Times New Roman" pitchFamily="18" charset="0"/>
              </a:rPr>
              <a:t>What The Ephesians </a:t>
            </a:r>
            <a:r>
              <a:rPr lang="en-US" sz="3200" i="1" u="sng" dirty="0">
                <a:solidFill>
                  <a:srgbClr val="FF0000"/>
                </a:solidFill>
                <a:effectLst/>
                <a:cs typeface="Times New Roman" pitchFamily="18" charset="0"/>
              </a:rPr>
              <a:t>Were</a:t>
            </a:r>
            <a:r>
              <a:rPr lang="en-US" sz="3200" b="1" u="sng" dirty="0">
                <a:solidFill>
                  <a:srgbClr val="FF0000"/>
                </a:solidFill>
                <a:effectLst/>
                <a:cs typeface="Times New Roman" pitchFamily="18" charset="0"/>
              </a:rPr>
              <a:t> Before Conversion</a:t>
            </a:r>
          </a:p>
        </p:txBody>
      </p:sp>
      <p:sp>
        <p:nvSpPr>
          <p:cNvPr id="186371" name="Text Box 3"/>
          <p:cNvSpPr txBox="1">
            <a:spLocks noChangeArrowheads="1"/>
          </p:cNvSpPr>
          <p:nvPr/>
        </p:nvSpPr>
        <p:spPr bwMode="auto">
          <a:xfrm>
            <a:off x="0" y="609600"/>
            <a:ext cx="914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dirty="0">
                <a:latin typeface="Tahoma" pitchFamily="34" charset="0"/>
              </a:rPr>
              <a:t>In book of Ephesians we learn more of who they were before conversion: </a:t>
            </a:r>
          </a:p>
        </p:txBody>
      </p:sp>
      <p:sp>
        <p:nvSpPr>
          <p:cNvPr id="186372" name="Text Box 4"/>
          <p:cNvSpPr txBox="1">
            <a:spLocks noChangeArrowheads="1"/>
          </p:cNvSpPr>
          <p:nvPr/>
        </p:nvSpPr>
        <p:spPr bwMode="auto">
          <a:xfrm>
            <a:off x="2458" y="1076632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dirty="0">
                <a:latin typeface="Tahoma" pitchFamily="34" charset="0"/>
              </a:rPr>
              <a:t>Eph. 5:8 – Once in darkness</a:t>
            </a:r>
          </a:p>
        </p:txBody>
      </p:sp>
      <p:sp>
        <p:nvSpPr>
          <p:cNvPr id="186373" name="Text Box 5"/>
          <p:cNvSpPr txBox="1">
            <a:spLocks noChangeArrowheads="1"/>
          </p:cNvSpPr>
          <p:nvPr/>
        </p:nvSpPr>
        <p:spPr bwMode="auto">
          <a:xfrm>
            <a:off x="0" y="154858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dirty="0">
                <a:latin typeface="Tahoma" pitchFamily="34" charset="0"/>
              </a:rPr>
              <a:t>Eph. 2:1-3 – Dead in sin</a:t>
            </a:r>
            <a:endParaRPr lang="en-US" sz="2000" b="0" dirty="0">
              <a:latin typeface="Tahoma" pitchFamily="34" charset="0"/>
            </a:endParaRPr>
          </a:p>
        </p:txBody>
      </p:sp>
      <p:sp>
        <p:nvSpPr>
          <p:cNvPr id="186374" name="Text Box 6"/>
          <p:cNvSpPr txBox="1">
            <a:spLocks noChangeArrowheads="1"/>
          </p:cNvSpPr>
          <p:nvPr/>
        </p:nvSpPr>
        <p:spPr bwMode="auto">
          <a:xfrm>
            <a:off x="4916" y="2057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dirty="0">
                <a:latin typeface="Tahoma" pitchFamily="34" charset="0"/>
              </a:rPr>
              <a:t>Eph. 2:11-13 – Separate from Christ, No Hope</a:t>
            </a:r>
          </a:p>
        </p:txBody>
      </p:sp>
      <p:sp>
        <p:nvSpPr>
          <p:cNvPr id="186380" name="Text Box 12"/>
          <p:cNvSpPr txBox="1">
            <a:spLocks noChangeArrowheads="1"/>
          </p:cNvSpPr>
          <p:nvPr/>
        </p:nvSpPr>
        <p:spPr bwMode="auto">
          <a:xfrm>
            <a:off x="4916" y="2590800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dirty="0">
                <a:solidFill>
                  <a:srgbClr val="002060"/>
                </a:solidFill>
                <a:latin typeface="Tahoma" pitchFamily="34" charset="0"/>
              </a:rPr>
              <a:t>Eph. 4:14 – Carried about by every wind of doctrine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0" y="3360241"/>
            <a:ext cx="4699000" cy="3530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64214"/>
            <a:ext cx="4267200" cy="3200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80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2400" y="6492875"/>
            <a:ext cx="3352801" cy="365125"/>
          </a:xfrm>
        </p:spPr>
        <p:txBody>
          <a:bodyPr/>
          <a:lstStyle/>
          <a:p>
            <a:r>
              <a:rPr lang="en-US"/>
              <a:t>Lessons From Ephesus</a:t>
            </a:r>
            <a:endParaRPr lang="en-US" dirty="0"/>
          </a:p>
        </p:txBody>
      </p:sp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pPr marL="0" indent="0">
              <a:buNone/>
            </a:pPr>
            <a:r>
              <a:rPr lang="en-US" sz="3200" b="1" u="sng" dirty="0">
                <a:solidFill>
                  <a:srgbClr val="FF0000"/>
                </a:solidFill>
                <a:effectLst/>
                <a:cs typeface="Times New Roman" pitchFamily="18" charset="0"/>
              </a:rPr>
              <a:t>What The Ephesians </a:t>
            </a:r>
            <a:r>
              <a:rPr lang="en-US" sz="3200" i="1" u="sng" dirty="0">
                <a:solidFill>
                  <a:srgbClr val="FF0000"/>
                </a:solidFill>
                <a:effectLst/>
                <a:cs typeface="Times New Roman" pitchFamily="18" charset="0"/>
              </a:rPr>
              <a:t>Were</a:t>
            </a:r>
            <a:r>
              <a:rPr lang="en-US" sz="3200" b="1" u="sng" dirty="0">
                <a:solidFill>
                  <a:srgbClr val="FF0000"/>
                </a:solidFill>
                <a:effectLst/>
                <a:cs typeface="Times New Roman" pitchFamily="18" charset="0"/>
              </a:rPr>
              <a:t> Before Conversion</a:t>
            </a:r>
          </a:p>
        </p:txBody>
      </p:sp>
      <p:sp>
        <p:nvSpPr>
          <p:cNvPr id="189443" name="Text Box 3"/>
          <p:cNvSpPr txBox="1">
            <a:spLocks noChangeArrowheads="1"/>
          </p:cNvSpPr>
          <p:nvPr/>
        </p:nvSpPr>
        <p:spPr bwMode="auto">
          <a:xfrm>
            <a:off x="0" y="609600"/>
            <a:ext cx="914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dirty="0">
                <a:latin typeface="Tahoma" pitchFamily="34" charset="0"/>
              </a:rPr>
              <a:t>In book of Ephesians we learn more of who they were before conversion: </a:t>
            </a:r>
          </a:p>
        </p:txBody>
      </p:sp>
      <p:sp>
        <p:nvSpPr>
          <p:cNvPr id="189444" name="Text Box 4"/>
          <p:cNvSpPr txBox="1">
            <a:spLocks noChangeArrowheads="1"/>
          </p:cNvSpPr>
          <p:nvPr/>
        </p:nvSpPr>
        <p:spPr bwMode="auto">
          <a:xfrm>
            <a:off x="0" y="10668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dirty="0">
                <a:latin typeface="Tahoma" pitchFamily="34" charset="0"/>
              </a:rPr>
              <a:t>Eph. 5:8 – Once in darkness</a:t>
            </a:r>
          </a:p>
        </p:txBody>
      </p:sp>
      <p:sp>
        <p:nvSpPr>
          <p:cNvPr id="189445" name="Text Box 5"/>
          <p:cNvSpPr txBox="1">
            <a:spLocks noChangeArrowheads="1"/>
          </p:cNvSpPr>
          <p:nvPr/>
        </p:nvSpPr>
        <p:spPr bwMode="auto">
          <a:xfrm>
            <a:off x="0" y="15240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dirty="0">
                <a:latin typeface="Tahoma" pitchFamily="34" charset="0"/>
              </a:rPr>
              <a:t>Eph. 2:1-3 – Dead in sin</a:t>
            </a:r>
            <a:endParaRPr lang="en-US" sz="2000" b="0" dirty="0">
              <a:latin typeface="Tahoma" pitchFamily="34" charset="0"/>
            </a:endParaRPr>
          </a:p>
        </p:txBody>
      </p:sp>
      <p:sp>
        <p:nvSpPr>
          <p:cNvPr id="189446" name="Text Box 6"/>
          <p:cNvSpPr txBox="1">
            <a:spLocks noChangeArrowheads="1"/>
          </p:cNvSpPr>
          <p:nvPr/>
        </p:nvSpPr>
        <p:spPr bwMode="auto">
          <a:xfrm>
            <a:off x="0" y="250902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dirty="0">
                <a:latin typeface="Tahoma" pitchFamily="34" charset="0"/>
              </a:rPr>
              <a:t>Eph. 4:14 - “Carried about by every wind of doctrine” </a:t>
            </a:r>
          </a:p>
        </p:txBody>
      </p:sp>
      <p:sp>
        <p:nvSpPr>
          <p:cNvPr id="189452" name="Text Box 12"/>
          <p:cNvSpPr txBox="1">
            <a:spLocks noChangeArrowheads="1"/>
          </p:cNvSpPr>
          <p:nvPr/>
        </p:nvSpPr>
        <p:spPr bwMode="auto">
          <a:xfrm>
            <a:off x="-7536" y="3120215"/>
            <a:ext cx="91440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dirty="0">
                <a:solidFill>
                  <a:srgbClr val="002060"/>
                </a:solidFill>
                <a:latin typeface="Tahoma" pitchFamily="34" charset="0"/>
              </a:rPr>
              <a:t>Eph. 4:17-20 – Futility of mind</a:t>
            </a:r>
          </a:p>
          <a:p>
            <a:pPr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2000" b="0" dirty="0">
                <a:solidFill>
                  <a:srgbClr val="002060"/>
                </a:solidFill>
                <a:latin typeface="Tahoma" pitchFamily="34" charset="0"/>
              </a:rPr>
              <a:t>“Futility of mind” </a:t>
            </a:r>
          </a:p>
          <a:p>
            <a:pPr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2000" b="0" dirty="0">
                <a:solidFill>
                  <a:srgbClr val="002060"/>
                </a:solidFill>
                <a:latin typeface="Tahoma" pitchFamily="34" charset="0"/>
              </a:rPr>
              <a:t>“darkened in their understanding” </a:t>
            </a:r>
          </a:p>
          <a:p>
            <a:pPr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2000" b="0" dirty="0">
                <a:solidFill>
                  <a:srgbClr val="002060"/>
                </a:solidFill>
                <a:latin typeface="Tahoma" pitchFamily="34" charset="0"/>
              </a:rPr>
              <a:t>“ignorance” </a:t>
            </a:r>
          </a:p>
          <a:p>
            <a:pPr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2000" b="0" dirty="0">
                <a:solidFill>
                  <a:srgbClr val="002060"/>
                </a:solidFill>
                <a:latin typeface="Tahoma" pitchFamily="34" charset="0"/>
              </a:rPr>
              <a:t>“callous” </a:t>
            </a:r>
          </a:p>
          <a:p>
            <a:pPr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2000" b="0" dirty="0">
                <a:solidFill>
                  <a:srgbClr val="002060"/>
                </a:solidFill>
                <a:latin typeface="Tahoma" pitchFamily="34" charset="0"/>
              </a:rPr>
              <a:t>“practice of every kind of impurity”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556" y="3352800"/>
            <a:ext cx="4386444" cy="3492909"/>
          </a:xfrm>
          <a:prstGeom prst="rect">
            <a:avLst/>
          </a:prstGeom>
        </p:spPr>
      </p:pic>
      <p:sp>
        <p:nvSpPr>
          <p:cNvPr id="10" name="Text Box 6">
            <a:extLst>
              <a:ext uri="{FF2B5EF4-FFF2-40B4-BE49-F238E27FC236}">
                <a16:creationId xmlns:a16="http://schemas.microsoft.com/office/drawing/2014/main" id="{EF02B8CE-B787-4B4B-B7CD-9F87553723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6" y="201483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dirty="0">
                <a:latin typeface="Tahoma" pitchFamily="34" charset="0"/>
              </a:rPr>
              <a:t>Eph. 2:11-13 – Separate from Christ, No Hope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894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894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894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94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894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52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2400" y="6492875"/>
            <a:ext cx="3352801" cy="365125"/>
          </a:xfrm>
        </p:spPr>
        <p:txBody>
          <a:bodyPr/>
          <a:lstStyle/>
          <a:p>
            <a:r>
              <a:rPr lang="en-US"/>
              <a:t>Lessons From Ephesus</a:t>
            </a:r>
          </a:p>
        </p:txBody>
      </p:sp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pPr marL="0" indent="0">
              <a:buNone/>
            </a:pPr>
            <a:r>
              <a:rPr lang="en-US" sz="3200" b="1" u="sng" dirty="0">
                <a:solidFill>
                  <a:srgbClr val="FF0000"/>
                </a:solidFill>
                <a:effectLst/>
                <a:cs typeface="Times New Roman" pitchFamily="18" charset="0"/>
              </a:rPr>
              <a:t>What The Ephesians </a:t>
            </a:r>
            <a:r>
              <a:rPr lang="en-US" sz="3200" i="1" u="sng" dirty="0">
                <a:solidFill>
                  <a:srgbClr val="FF0000"/>
                </a:solidFill>
                <a:effectLst/>
                <a:cs typeface="Times New Roman" pitchFamily="18" charset="0"/>
              </a:rPr>
              <a:t>Were</a:t>
            </a:r>
            <a:r>
              <a:rPr lang="en-US" sz="3200" b="1" u="sng" dirty="0">
                <a:solidFill>
                  <a:srgbClr val="FF0000"/>
                </a:solidFill>
                <a:effectLst/>
                <a:cs typeface="Times New Roman" pitchFamily="18" charset="0"/>
              </a:rPr>
              <a:t> Before Conversion</a:t>
            </a:r>
          </a:p>
        </p:txBody>
      </p:sp>
      <p:sp>
        <p:nvSpPr>
          <p:cNvPr id="195587" name="Text Box 3"/>
          <p:cNvSpPr txBox="1">
            <a:spLocks noChangeArrowheads="1"/>
          </p:cNvSpPr>
          <p:nvPr/>
        </p:nvSpPr>
        <p:spPr bwMode="auto">
          <a:xfrm>
            <a:off x="0" y="914400"/>
            <a:ext cx="914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800" dirty="0">
                <a:latin typeface="Tahoma" pitchFamily="34" charset="0"/>
              </a:rPr>
              <a:t>In book of Ephesians we learn more of who they were before conversion: </a:t>
            </a:r>
          </a:p>
        </p:txBody>
      </p:sp>
      <p:sp>
        <p:nvSpPr>
          <p:cNvPr id="195588" name="Text Box 4"/>
          <p:cNvSpPr txBox="1">
            <a:spLocks noChangeArrowheads="1"/>
          </p:cNvSpPr>
          <p:nvPr/>
        </p:nvSpPr>
        <p:spPr bwMode="auto">
          <a:xfrm>
            <a:off x="-24284" y="170216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dirty="0">
                <a:latin typeface="Tahoma" pitchFamily="34" charset="0"/>
              </a:rPr>
              <a:t>Eph. 5:8 – Once in darkness</a:t>
            </a:r>
          </a:p>
        </p:txBody>
      </p:sp>
      <p:sp>
        <p:nvSpPr>
          <p:cNvPr id="195589" name="Text Box 5"/>
          <p:cNvSpPr txBox="1">
            <a:spLocks noChangeArrowheads="1"/>
          </p:cNvSpPr>
          <p:nvPr/>
        </p:nvSpPr>
        <p:spPr bwMode="auto">
          <a:xfrm>
            <a:off x="0" y="231018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dirty="0">
                <a:latin typeface="Tahoma" pitchFamily="34" charset="0"/>
              </a:rPr>
              <a:t>Eph. 2:1-3 – Dead in sin</a:t>
            </a:r>
            <a:endParaRPr lang="en-US" sz="2000" b="0" dirty="0">
              <a:latin typeface="Tahoma" pitchFamily="34" charset="0"/>
            </a:endParaRPr>
          </a:p>
        </p:txBody>
      </p:sp>
      <p:sp>
        <p:nvSpPr>
          <p:cNvPr id="195590" name="Text Box 6"/>
          <p:cNvSpPr txBox="1">
            <a:spLocks noChangeArrowheads="1"/>
          </p:cNvSpPr>
          <p:nvPr/>
        </p:nvSpPr>
        <p:spPr bwMode="auto">
          <a:xfrm>
            <a:off x="-2513" y="352227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dirty="0">
                <a:latin typeface="Tahoma" pitchFamily="34" charset="0"/>
              </a:rPr>
              <a:t>Eph. 4:14 – Carried about by every wind of doctrine </a:t>
            </a:r>
          </a:p>
        </p:txBody>
      </p:sp>
      <p:sp>
        <p:nvSpPr>
          <p:cNvPr id="195591" name="Text Box 7"/>
          <p:cNvSpPr txBox="1">
            <a:spLocks noChangeArrowheads="1"/>
          </p:cNvSpPr>
          <p:nvPr/>
        </p:nvSpPr>
        <p:spPr bwMode="auto">
          <a:xfrm>
            <a:off x="-2513" y="412194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dirty="0">
                <a:latin typeface="Tahoma" pitchFamily="34" charset="0"/>
              </a:rPr>
              <a:t>Eph. 4:17-20 – Futility of mind</a:t>
            </a:r>
          </a:p>
        </p:txBody>
      </p:sp>
      <p:sp>
        <p:nvSpPr>
          <p:cNvPr id="195592" name="Text Box 8"/>
          <p:cNvSpPr txBox="1">
            <a:spLocks noChangeArrowheads="1"/>
          </p:cNvSpPr>
          <p:nvPr/>
        </p:nvSpPr>
        <p:spPr bwMode="auto">
          <a:xfrm>
            <a:off x="-24284" y="5377660"/>
            <a:ext cx="9178224" cy="457200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dirty="0">
                <a:solidFill>
                  <a:srgbClr val="C00000"/>
                </a:solidFill>
                <a:latin typeface="Tahoma" pitchFamily="34" charset="0"/>
              </a:rPr>
              <a:t>The Nature of Sin: Twisted and Ugly!</a:t>
            </a:r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B3087A3A-747C-4F81-BB37-6A5D225C6A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39" y="2918209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dirty="0">
                <a:latin typeface="Tahoma" pitchFamily="34" charset="0"/>
              </a:rPr>
              <a:t>Eph. 2:11-13 – Separate from Christ, No Hope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5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5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592" grpId="0" animBg="1" autoUpdateAnimBg="0"/>
    </p:bld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eye">
  <a:themeElements>
    <a:clrScheme name="eye 1">
      <a:dk1>
        <a:srgbClr val="C0C0C0"/>
      </a:dk1>
      <a:lt1>
        <a:srgbClr val="FFFFFF"/>
      </a:lt1>
      <a:dk2>
        <a:srgbClr val="000099"/>
      </a:dk2>
      <a:lt2>
        <a:srgbClr val="CCECFF"/>
      </a:lt2>
      <a:accent1>
        <a:srgbClr val="FF3399"/>
      </a:accent1>
      <a:accent2>
        <a:srgbClr val="99CCFF"/>
      </a:accent2>
      <a:accent3>
        <a:srgbClr val="AAAACA"/>
      </a:accent3>
      <a:accent4>
        <a:srgbClr val="DADADA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ey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ye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2798</TotalTime>
  <Words>2029</Words>
  <Application>Microsoft Office PowerPoint</Application>
  <PresentationFormat>On-screen Show (4:3)</PresentationFormat>
  <Paragraphs>220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Ameretto</vt:lpstr>
      <vt:lpstr>Arial</vt:lpstr>
      <vt:lpstr>Calisto MT</vt:lpstr>
      <vt:lpstr>Georgia</vt:lpstr>
      <vt:lpstr>Tahoma</vt:lpstr>
      <vt:lpstr>Times New Roman</vt:lpstr>
      <vt:lpstr>Trebuchet MS</vt:lpstr>
      <vt:lpstr>Wingdings</vt:lpstr>
      <vt:lpstr>Slipstream</vt:lpstr>
      <vt:lpstr>6_eye</vt:lpstr>
      <vt:lpstr>Lessons From Ephesus  Text: Ephesians 1:13-14   </vt:lpstr>
      <vt:lpstr>Intro </vt:lpstr>
      <vt:lpstr>What The Ephesians Were Before Conversion</vt:lpstr>
      <vt:lpstr>What The Ephesians Were Before Conversion </vt:lpstr>
      <vt:lpstr>What The Ephesians Were Before Conversion </vt:lpstr>
      <vt:lpstr>What The Ephesians Were Before Conversion</vt:lpstr>
      <vt:lpstr>What The Ephesians Were Before Conversion</vt:lpstr>
      <vt:lpstr>What The Ephesians Were Before Conversion</vt:lpstr>
      <vt:lpstr>What The Ephesians Were Before Conversion</vt:lpstr>
      <vt:lpstr>What The Ephesians Did To Become Christians </vt:lpstr>
      <vt:lpstr>What The Ephesians Did To Become Christians </vt:lpstr>
      <vt:lpstr>What The Ephesians Did To Become Christians </vt:lpstr>
      <vt:lpstr>What The Ephesians Did To Become Christians </vt:lpstr>
      <vt:lpstr>What The Ephesians Did To Become Christians </vt:lpstr>
      <vt:lpstr>What The Ephesians Did To Become Christians </vt:lpstr>
      <vt:lpstr>What The Ephesians Did To Become Christians </vt:lpstr>
      <vt:lpstr>What The Ephesians Did To Become Christians </vt:lpstr>
      <vt:lpstr>Conclusion </vt:lpstr>
      <vt:lpstr>Conclusion </vt:lpstr>
      <vt:lpstr>“What Must I Do To Be Saved?”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Lessons From Ephesus</dc:title>
  <dc:subject>08/23/2020</dc:subject>
  <dc:creator>DarkWolf</dc:creator>
  <dc:description>Adapted from a lesson by Richie Thetford</dc:description>
  <cp:lastModifiedBy>DarkWolf</cp:lastModifiedBy>
  <cp:revision>36</cp:revision>
  <dcterms:created xsi:type="dcterms:W3CDTF">2005-06-04T23:49:02Z</dcterms:created>
  <dcterms:modified xsi:type="dcterms:W3CDTF">2020-08-23T04:43:50Z</dcterms:modified>
</cp:coreProperties>
</file>