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55" r:id="rId2"/>
    <p:sldMasterId id="2147483905" r:id="rId3"/>
    <p:sldMasterId id="2147483930" r:id="rId4"/>
    <p:sldMasterId id="2147483948" r:id="rId5"/>
    <p:sldMasterId id="2147483966" r:id="rId6"/>
  </p:sldMasterIdLst>
  <p:notesMasterIdLst>
    <p:notesMasterId r:id="rId22"/>
  </p:notesMasterIdLst>
  <p:handoutMasterIdLst>
    <p:handoutMasterId r:id="rId23"/>
  </p:handoutMasterIdLst>
  <p:sldIdLst>
    <p:sldId id="435" r:id="rId7"/>
    <p:sldId id="382" r:id="rId8"/>
    <p:sldId id="732" r:id="rId9"/>
    <p:sldId id="682" r:id="rId10"/>
    <p:sldId id="697" r:id="rId11"/>
    <p:sldId id="755" r:id="rId12"/>
    <p:sldId id="757" r:id="rId13"/>
    <p:sldId id="759" r:id="rId14"/>
    <p:sldId id="742" r:id="rId15"/>
    <p:sldId id="761" r:id="rId16"/>
    <p:sldId id="744" r:id="rId17"/>
    <p:sldId id="748" r:id="rId18"/>
    <p:sldId id="763" r:id="rId19"/>
    <p:sldId id="457" r:id="rId20"/>
    <p:sldId id="649" r:id="rId21"/>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FFFFCC"/>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91" autoAdjust="0"/>
  </p:normalViewPr>
  <p:slideViewPr>
    <p:cSldViewPr snapToObjects="1">
      <p:cViewPr varScale="1">
        <p:scale>
          <a:sx n="71" d="100"/>
          <a:sy n="71" d="100"/>
        </p:scale>
        <p:origin x="113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8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EAC457-5960-4724-B8C1-64322E65DE97}"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Times New Roman" pitchFamily="18" charset="0"/>
                <a:ea typeface="+mn-ea"/>
                <a:cs typeface="+mn-cs"/>
              </a:rPr>
              <a:t>Adapted from an article by the Olive Tree Bible App</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09105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1155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9332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11945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5928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14</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179959"/>
            <a:ext cx="2971800" cy="483156"/>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427620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50671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4726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6149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7126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3423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0857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1384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The Noble Bereans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Noble Bereans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350658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5433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7191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380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Noble Bereans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086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9011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Noble Bereans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7755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3974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The Noble Bereans</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740623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74886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94260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47620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059091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62354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1480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53818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29145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59793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The Noble Bereans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16200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587655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015691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854694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287815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506300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7858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04337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990551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Noble Bereans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53314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The Noble Bereans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The Noble Bereans</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4125745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Noble Bereans</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3514641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Noble Bereans</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2357645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Noble Bereans</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490452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The Noble Bereans</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240180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Noble Bereans</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3372315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The Noble Bereans</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841701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Noble Bereans</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3351911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Noble Bereans</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99459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Noble Bereans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07455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The Noble Bereans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Noble Bereans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29073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Noble Bereans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77183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Noble Bereans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116253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Noble Bereans</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001527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Noble Bereans</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233430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Noble Bereans</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210665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Noble Bereans</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404805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Noble Bereans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3273704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73395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360912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The Noble Bereans</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94595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Noble Bereans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55881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4182221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Noble Bereans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314214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10068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4220903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2683442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53423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652395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9168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The Noble Bereans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92193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11703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77110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279223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buNone/>
              <a:defRPr/>
            </a:lvl1pPr>
          </a:lstStyle>
          <a:p>
            <a:pPr>
              <a:defRPr/>
            </a:pPr>
            <a:r>
              <a:rPr lang="en-US"/>
              <a:t>The Noble Bereans</a:t>
            </a:r>
            <a:endParaRPr lang="en-US" dirty="0"/>
          </a:p>
        </p:txBody>
      </p:sp>
      <p:sp>
        <p:nvSpPr>
          <p:cNvPr id="6" name="Slide Number Placeholder 5"/>
          <p:cNvSpPr>
            <a:spLocks noGrp="1"/>
          </p:cNvSpPr>
          <p:nvPr>
            <p:ph type="sldNum" sz="quarter" idx="12"/>
          </p:nvPr>
        </p:nvSpPr>
        <p:spPr/>
        <p:txBody>
          <a:bodyPr/>
          <a:lstStyle/>
          <a:p>
            <a:pPr>
              <a:defRPr/>
            </a:pPr>
            <a:fld id="{9CECD47E-C6C7-484B-8583-F43594A126FC}" type="slidenum">
              <a:rPr lang="en-US" smtClean="0"/>
              <a:pPr>
                <a:defRPr/>
              </a:pPr>
              <a:t>‹#›</a:t>
            </a:fld>
            <a:endParaRPr lang="en-US"/>
          </a:p>
        </p:txBody>
      </p:sp>
    </p:spTree>
    <p:extLst>
      <p:ext uri="{BB962C8B-B14F-4D97-AF65-F5344CB8AC3E}">
        <p14:creationId xmlns:p14="http://schemas.microsoft.com/office/powerpoint/2010/main" val="3422360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DE000C62-2C2B-4D12-B07E-F442F969E1FB}" type="slidenum">
              <a:rPr lang="en-US" smtClean="0"/>
              <a:pPr>
                <a:defRPr/>
              </a:pPr>
              <a:t>‹#›</a:t>
            </a:fld>
            <a:endParaRPr lang="en-US"/>
          </a:p>
        </p:txBody>
      </p:sp>
    </p:spTree>
    <p:extLst>
      <p:ext uri="{BB962C8B-B14F-4D97-AF65-F5344CB8AC3E}">
        <p14:creationId xmlns:p14="http://schemas.microsoft.com/office/powerpoint/2010/main" val="2402981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F62AC935-0BD2-4B8B-A8EB-15CB30845FA2}" type="slidenum">
              <a:rPr lang="en-US" smtClean="0"/>
              <a:pPr>
                <a:defRPr/>
              </a:pPr>
              <a:t>‹#›</a:t>
            </a:fld>
            <a:endParaRPr lang="en-US"/>
          </a:p>
        </p:txBody>
      </p:sp>
    </p:spTree>
    <p:extLst>
      <p:ext uri="{BB962C8B-B14F-4D97-AF65-F5344CB8AC3E}">
        <p14:creationId xmlns:p14="http://schemas.microsoft.com/office/powerpoint/2010/main" val="30969879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56C0622D-3EDD-4E58-A8FC-C288619F7A57}" type="slidenum">
              <a:rPr lang="en-US" smtClean="0"/>
              <a:pPr>
                <a:defRPr/>
              </a:pPr>
              <a:t>‹#›</a:t>
            </a:fld>
            <a:endParaRPr lang="en-US"/>
          </a:p>
        </p:txBody>
      </p:sp>
    </p:spTree>
    <p:extLst>
      <p:ext uri="{BB962C8B-B14F-4D97-AF65-F5344CB8AC3E}">
        <p14:creationId xmlns:p14="http://schemas.microsoft.com/office/powerpoint/2010/main" val="26712761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Noble Bereans</a:t>
            </a:r>
          </a:p>
        </p:txBody>
      </p:sp>
      <p:sp>
        <p:nvSpPr>
          <p:cNvPr id="9" name="Slide Number Placeholder 8"/>
          <p:cNvSpPr>
            <a:spLocks noGrp="1"/>
          </p:cNvSpPr>
          <p:nvPr>
            <p:ph type="sldNum" sz="quarter" idx="12"/>
          </p:nvPr>
        </p:nvSpPr>
        <p:spPr/>
        <p:txBody>
          <a:bodyPr/>
          <a:lstStyle/>
          <a:p>
            <a:pPr>
              <a:defRPr/>
            </a:pPr>
            <a:fld id="{402769AE-8EE1-4C1C-9FA3-D813BE57AB3B}" type="slidenum">
              <a:rPr lang="en-US" smtClean="0"/>
              <a:pPr>
                <a:defRPr/>
              </a:pPr>
              <a:t>‹#›</a:t>
            </a:fld>
            <a:endParaRPr lang="en-US"/>
          </a:p>
        </p:txBody>
      </p:sp>
    </p:spTree>
    <p:extLst>
      <p:ext uri="{BB962C8B-B14F-4D97-AF65-F5344CB8AC3E}">
        <p14:creationId xmlns:p14="http://schemas.microsoft.com/office/powerpoint/2010/main" val="91712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88AB52CD-AE32-452F-91A6-1461AB08A8DD}" type="slidenum">
              <a:rPr lang="en-US" smtClean="0"/>
              <a:pPr>
                <a:defRPr/>
              </a:pPr>
              <a:t>‹#›</a:t>
            </a:fld>
            <a:endParaRPr lang="en-US"/>
          </a:p>
        </p:txBody>
      </p:sp>
    </p:spTree>
    <p:extLst>
      <p:ext uri="{BB962C8B-B14F-4D97-AF65-F5344CB8AC3E}">
        <p14:creationId xmlns:p14="http://schemas.microsoft.com/office/powerpoint/2010/main" val="17023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The Noble Bereans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Noble Bereans</a:t>
            </a:r>
          </a:p>
        </p:txBody>
      </p:sp>
      <p:sp>
        <p:nvSpPr>
          <p:cNvPr id="4" name="Slide Number Placeholder 3"/>
          <p:cNvSpPr>
            <a:spLocks noGrp="1"/>
          </p:cNvSpPr>
          <p:nvPr>
            <p:ph type="sldNum" sz="quarter" idx="12"/>
          </p:nvPr>
        </p:nvSpPr>
        <p:spPr/>
        <p:txBody>
          <a:bodyPr/>
          <a:lstStyle/>
          <a:p>
            <a:pPr>
              <a:defRPr/>
            </a:pPr>
            <a:fld id="{FA1465C5-37D5-4B5C-8792-E54C60D669FD}" type="slidenum">
              <a:rPr lang="en-US" smtClean="0"/>
              <a:pPr>
                <a:defRPr/>
              </a:pPr>
              <a:t>‹#›</a:t>
            </a:fld>
            <a:endParaRPr lang="en-US"/>
          </a:p>
        </p:txBody>
      </p:sp>
    </p:spTree>
    <p:extLst>
      <p:ext uri="{BB962C8B-B14F-4D97-AF65-F5344CB8AC3E}">
        <p14:creationId xmlns:p14="http://schemas.microsoft.com/office/powerpoint/2010/main" val="889911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6E1BE82F-4E4A-4D13-9BE4-ACB0EF71AD57}" type="slidenum">
              <a:rPr lang="en-US" smtClean="0"/>
              <a:pPr>
                <a:defRPr/>
              </a:pPr>
              <a:t>‹#›</a:t>
            </a:fld>
            <a:endParaRPr lang="en-US"/>
          </a:p>
        </p:txBody>
      </p:sp>
    </p:spTree>
    <p:extLst>
      <p:ext uri="{BB962C8B-B14F-4D97-AF65-F5344CB8AC3E}">
        <p14:creationId xmlns:p14="http://schemas.microsoft.com/office/powerpoint/2010/main" val="453551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A2EF0932-8C1D-41FF-949E-A9D5E9CB2914}" type="slidenum">
              <a:rPr lang="en-US" smtClean="0"/>
              <a:pPr>
                <a:defRPr/>
              </a:pPr>
              <a:t>‹#›</a:t>
            </a:fld>
            <a:endParaRPr lang="en-US"/>
          </a:p>
        </p:txBody>
      </p:sp>
    </p:spTree>
    <p:extLst>
      <p:ext uri="{BB962C8B-B14F-4D97-AF65-F5344CB8AC3E}">
        <p14:creationId xmlns:p14="http://schemas.microsoft.com/office/powerpoint/2010/main" val="476412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90488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653407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48813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320442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7562060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628409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3320C181-17AB-4D1D-B1B2-493CA01C32ED}" type="slidenum">
              <a:rPr lang="en-US" smtClean="0"/>
              <a:pPr>
                <a:defRPr/>
              </a:pPr>
              <a:t>‹#›</a:t>
            </a:fld>
            <a:endParaRPr lang="en-US"/>
          </a:p>
        </p:txBody>
      </p:sp>
    </p:spTree>
    <p:extLst>
      <p:ext uri="{BB962C8B-B14F-4D97-AF65-F5344CB8AC3E}">
        <p14:creationId xmlns:p14="http://schemas.microsoft.com/office/powerpoint/2010/main" val="386827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The Noble Bereans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AC41EDE4-9DF3-40C7-8CBC-9BA84B70A250}" type="slidenum">
              <a:rPr lang="en-US" smtClean="0"/>
              <a:pPr>
                <a:defRPr/>
              </a:pPr>
              <a:t>‹#›</a:t>
            </a:fld>
            <a:endParaRPr lang="en-US"/>
          </a:p>
        </p:txBody>
      </p:sp>
    </p:spTree>
    <p:extLst>
      <p:ext uri="{BB962C8B-B14F-4D97-AF65-F5344CB8AC3E}">
        <p14:creationId xmlns:p14="http://schemas.microsoft.com/office/powerpoint/2010/main" val="137976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The Noble Bereans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The Noble Bereans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54466221"/>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Noble Bereans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815059882"/>
      </p:ext>
    </p:extLst>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The Noble Bereans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28815664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The Noble Bereans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752781614"/>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Noble Bereans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005592739"/>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80">
            <a:extLst>
              <a:ext uri="{FF2B5EF4-FFF2-40B4-BE49-F238E27FC236}">
                <a16:creationId xmlns:a16="http://schemas.microsoft.com/office/drawing/2014/main" id="{7037383D-B3BD-4659-8716-9FDBE7608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sp>
        <p:nvSpPr>
          <p:cNvPr id="3" name="Title 2">
            <a:extLst>
              <a:ext uri="{FF2B5EF4-FFF2-40B4-BE49-F238E27FC236}">
                <a16:creationId xmlns:a16="http://schemas.microsoft.com/office/drawing/2014/main" id="{F8CBB79A-B241-457A-B231-C7B8D2C658E7}"/>
              </a:ext>
            </a:extLst>
          </p:cNvPr>
          <p:cNvSpPr>
            <a:spLocks noGrp="1"/>
          </p:cNvSpPr>
          <p:nvPr>
            <p:ph type="ctrTitle"/>
          </p:nvPr>
        </p:nvSpPr>
        <p:spPr>
          <a:xfrm>
            <a:off x="-1" y="0"/>
            <a:ext cx="9144000" cy="2633133"/>
          </a:xfrm>
        </p:spPr>
        <p:txBody>
          <a:bodyPr vert="horz" lIns="91440" tIns="45720" rIns="91440" bIns="45720" rtlCol="0">
            <a:normAutofit fontScale="90000"/>
          </a:bodyPr>
          <a:lstStyle/>
          <a:p>
            <a:pPr marL="457200" marR="0" lvl="0" indent="-457200" algn="l" fontAlgn="auto">
              <a:spcAft>
                <a:spcPts val="0"/>
              </a:spcAft>
              <a:buClrTx/>
              <a:buSzTx/>
              <a:tabLst/>
              <a:defRPr/>
            </a:pPr>
            <a:br>
              <a:rPr lang="en-US" sz="6300" dirty="0"/>
            </a:br>
            <a:r>
              <a:rPr lang="en-US" sz="6300" dirty="0"/>
              <a:t>The Noble Bereans</a:t>
            </a:r>
            <a:br>
              <a:rPr lang="en-US" sz="6300" dirty="0"/>
            </a:br>
            <a:br>
              <a:rPr lang="en-US" sz="6300" dirty="0"/>
            </a:br>
            <a:endParaRPr lang="en-US" sz="6300" dirty="0"/>
          </a:p>
        </p:txBody>
      </p:sp>
      <p:sp>
        <p:nvSpPr>
          <p:cNvPr id="143" name="Rectangle 82">
            <a:extLst>
              <a:ext uri="{FF2B5EF4-FFF2-40B4-BE49-F238E27FC236}">
                <a16:creationId xmlns:a16="http://schemas.microsoft.com/office/drawing/2014/main" id="{5E80338A-C5B0-4D0A-B4E6-37A03FD13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93732"/>
            <a:ext cx="9144000" cy="19642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sp>
        <p:nvSpPr>
          <p:cNvPr id="2" name="Subtitle 1">
            <a:extLst>
              <a:ext uri="{FF2B5EF4-FFF2-40B4-BE49-F238E27FC236}">
                <a16:creationId xmlns:a16="http://schemas.microsoft.com/office/drawing/2014/main" id="{94881BD8-5E22-47CB-9B59-7AE5E1FEE903}"/>
              </a:ext>
            </a:extLst>
          </p:cNvPr>
          <p:cNvSpPr>
            <a:spLocks noGrp="1"/>
          </p:cNvSpPr>
          <p:nvPr>
            <p:ph type="subTitle" idx="1"/>
          </p:nvPr>
        </p:nvSpPr>
        <p:spPr>
          <a:xfrm>
            <a:off x="1" y="4875587"/>
            <a:ext cx="9144000" cy="1982413"/>
          </a:xfrm>
        </p:spPr>
        <p:txBody>
          <a:bodyPr vert="horz" lIns="91440" tIns="45720" rIns="91440" bIns="45720" rtlCol="0">
            <a:normAutofit/>
          </a:bodyPr>
          <a:lstStyle/>
          <a:p>
            <a:pPr>
              <a:lnSpc>
                <a:spcPct val="110000"/>
              </a:lnSpc>
            </a:pPr>
            <a:r>
              <a:rPr lang="en-US" sz="5400" b="1" dirty="0">
                <a:solidFill>
                  <a:srgbClr val="FF0000"/>
                </a:solidFill>
                <a:effectLst/>
              </a:rPr>
              <a:t>Text: </a:t>
            </a:r>
          </a:p>
          <a:p>
            <a:pPr>
              <a:lnSpc>
                <a:spcPct val="110000"/>
              </a:lnSpc>
            </a:pPr>
            <a:r>
              <a:rPr lang="en-US" sz="5400" b="1" dirty="0">
                <a:solidFill>
                  <a:srgbClr val="FF0000"/>
                </a:solidFill>
                <a:effectLst/>
              </a:rPr>
              <a:t>Acts 17:10-12</a:t>
            </a:r>
            <a:endParaRPr lang="en-US" sz="5400" dirty="0">
              <a:solidFill>
                <a:srgbClr val="FF0000"/>
              </a:solidFill>
              <a:effectLst/>
            </a:endParaRPr>
          </a:p>
        </p:txBody>
      </p:sp>
      <p:pic>
        <p:nvPicPr>
          <p:cNvPr id="6" name="Picture 5" descr="A picture containing bed, sitting, room, table&#10;&#10;Description automatically generated">
            <a:extLst>
              <a:ext uri="{FF2B5EF4-FFF2-40B4-BE49-F238E27FC236}">
                <a16:creationId xmlns:a16="http://schemas.microsoft.com/office/drawing/2014/main" id="{6D9EA9CE-F456-4EF3-9457-9A181C6ED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670" y="1166635"/>
            <a:ext cx="5232400" cy="3695700"/>
          </a:xfrm>
          <a:prstGeom prst="rect">
            <a:avLst/>
          </a:prstGeom>
        </p:spPr>
      </p:pic>
    </p:spTree>
    <p:extLst>
      <p:ext uri="{BB962C8B-B14F-4D97-AF65-F5344CB8AC3E}">
        <p14:creationId xmlns:p14="http://schemas.microsoft.com/office/powerpoint/2010/main" val="172184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19806"/>
            <a:ext cx="3803198" cy="238194"/>
          </a:xfrm>
        </p:spPr>
        <p:txBody>
          <a:bodyPr vert="horz" lIns="91440" tIns="45720" rIns="91440" bIns="45720" rtlCol="0" anchor="ctr">
            <a:normAutofit fontScale="92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1143002"/>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Today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476386"/>
            <a:ext cx="5943600"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 like the Bereans…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dirty="0">
                <a:solidFill>
                  <a:prstClr val="black"/>
                </a:solidFill>
                <a:latin typeface="Tahoma" pitchFamily="34" charset="0"/>
                <a:cs typeface="Times New Roman" pitchFamily="18" charset="0"/>
              </a:rPr>
              <a:t>Don’t lose your temper </a:t>
            </a:r>
            <a:r>
              <a:rPr lang="en-US" sz="1800" i="1" dirty="0">
                <a:solidFill>
                  <a:prstClr val="black"/>
                </a:solidFill>
                <a:latin typeface="Tahoma" pitchFamily="34" charset="0"/>
                <a:cs typeface="Times New Roman" pitchFamily="18" charset="0"/>
              </a:rPr>
              <a:t>(James 1:19-20; Galatians 5:20)</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dirty="0">
                <a:solidFill>
                  <a:prstClr val="black"/>
                </a:solidFill>
                <a:latin typeface="Tahoma" pitchFamily="34" charset="0"/>
                <a:cs typeface="Times New Roman" pitchFamily="18" charset="0"/>
              </a:rPr>
              <a:t>Have a willing mind </a:t>
            </a:r>
            <a:r>
              <a:rPr lang="en-US" sz="1800" i="1" dirty="0">
                <a:solidFill>
                  <a:prstClr val="black"/>
                </a:solidFill>
                <a:latin typeface="Tahoma" pitchFamily="34" charset="0"/>
                <a:cs typeface="Times New Roman" pitchFamily="18" charset="0"/>
              </a:rPr>
              <a:t>(Hebrews 3:15; Romans 12:2)</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dirty="0">
                <a:solidFill>
                  <a:prstClr val="black"/>
                </a:solidFill>
                <a:latin typeface="Tahoma" pitchFamily="34" charset="0"/>
                <a:cs typeface="Times New Roman" pitchFamily="18" charset="0"/>
              </a:rPr>
              <a:t>Listen to what others say </a:t>
            </a:r>
            <a:r>
              <a:rPr lang="en-US" sz="1800" i="1" dirty="0">
                <a:solidFill>
                  <a:prstClr val="black"/>
                </a:solidFill>
                <a:latin typeface="Tahoma" pitchFamily="34" charset="0"/>
                <a:cs typeface="Times New Roman" pitchFamily="18" charset="0"/>
              </a:rPr>
              <a:t>(James 1:19; Acts 18:19)</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dirty="0">
                <a:solidFill>
                  <a:prstClr val="black"/>
                </a:solidFill>
                <a:latin typeface="Tahoma" pitchFamily="34" charset="0"/>
                <a:cs typeface="Times New Roman" pitchFamily="18" charset="0"/>
              </a:rPr>
              <a:t>Evaluate the claims others make </a:t>
            </a:r>
            <a:r>
              <a:rPr lang="en-US" sz="1800" i="1" dirty="0">
                <a:solidFill>
                  <a:prstClr val="black"/>
                </a:solidFill>
                <a:latin typeface="Tahoma" pitchFamily="34" charset="0"/>
                <a:cs typeface="Times New Roman" pitchFamily="18" charset="0"/>
              </a:rPr>
              <a:t>(Acts 17:2-4, 10-12)</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dirty="0">
                <a:solidFill>
                  <a:prstClr val="black"/>
                </a:solidFill>
                <a:latin typeface="Tahoma" pitchFamily="34" charset="0"/>
                <a:cs typeface="Times New Roman" pitchFamily="18" charset="0"/>
              </a:rPr>
              <a:t>Compare what you hear with Scripture </a:t>
            </a:r>
            <a:r>
              <a:rPr lang="en-US" sz="1800" i="1" dirty="0">
                <a:solidFill>
                  <a:prstClr val="black"/>
                </a:solidFill>
                <a:latin typeface="Tahoma" pitchFamily="34" charset="0"/>
                <a:cs typeface="Times New Roman" pitchFamily="18" charset="0"/>
              </a:rPr>
              <a:t>(I John 4:1-6; Acts 17:2-3)</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dirty="0">
                <a:solidFill>
                  <a:prstClr val="black"/>
                </a:solidFill>
                <a:latin typeface="Tahoma" pitchFamily="34" charset="0"/>
                <a:cs typeface="Times New Roman" pitchFamily="18" charset="0"/>
              </a:rPr>
              <a:t>Consider if some of your long-held interpretations of Scripture needs to be re-examined </a:t>
            </a:r>
            <a:r>
              <a:rPr lang="en-US" sz="1800" i="1" dirty="0">
                <a:solidFill>
                  <a:prstClr val="black"/>
                </a:solidFill>
                <a:latin typeface="Tahoma" pitchFamily="34" charset="0"/>
                <a:cs typeface="Times New Roman" pitchFamily="18" charset="0"/>
              </a:rPr>
              <a:t>(Acts 18:24-28; I Thessalonians 1:9-10)</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dirty="0">
                <a:solidFill>
                  <a:prstClr val="black"/>
                </a:solidFill>
                <a:latin typeface="Tahoma" pitchFamily="34" charset="0"/>
                <a:cs typeface="Times New Roman" pitchFamily="18" charset="0"/>
              </a:rPr>
              <a:t>Ask friends to join you in your research </a:t>
            </a:r>
            <a:r>
              <a:rPr lang="en-US" sz="1800" i="1" dirty="0">
                <a:solidFill>
                  <a:prstClr val="black"/>
                </a:solidFill>
                <a:latin typeface="Tahoma" pitchFamily="34" charset="0"/>
                <a:cs typeface="Times New Roman" pitchFamily="18" charset="0"/>
              </a:rPr>
              <a:t>(Colossians 1:3-8; I Thessalonians 1:2-8; Philippians 4:3)</a:t>
            </a:r>
          </a:p>
        </p:txBody>
      </p:sp>
      <p:pic>
        <p:nvPicPr>
          <p:cNvPr id="2" name="Picture 1">
            <a:extLst>
              <a:ext uri="{FF2B5EF4-FFF2-40B4-BE49-F238E27FC236}">
                <a16:creationId xmlns:a16="http://schemas.microsoft.com/office/drawing/2014/main" id="{38B3A45B-8116-455D-8CAA-74758F9AFB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71" y="4273918"/>
            <a:ext cx="3501246" cy="2334164"/>
          </a:xfrm>
          <a:prstGeom prst="rect">
            <a:avLst/>
          </a:prstGeom>
        </p:spPr>
      </p:pic>
      <p:sp>
        <p:nvSpPr>
          <p:cNvPr id="9" name="Text Box 7">
            <a:extLst>
              <a:ext uri="{FF2B5EF4-FFF2-40B4-BE49-F238E27FC236}">
                <a16:creationId xmlns:a16="http://schemas.microsoft.com/office/drawing/2014/main" id="{47B6B609-418F-47FA-919E-A5012F806708}"/>
              </a:ext>
            </a:extLst>
          </p:cNvPr>
          <p:cNvSpPr txBox="1">
            <a:spLocks noChangeArrowheads="1"/>
          </p:cNvSpPr>
          <p:nvPr/>
        </p:nvSpPr>
        <p:spPr bwMode="auto">
          <a:xfrm>
            <a:off x="-475" y="2121521"/>
            <a:ext cx="3490082" cy="461665"/>
          </a:xfrm>
          <a:prstGeom prst="rect">
            <a:avLst/>
          </a:prstGeom>
          <a:solidFill>
            <a:srgbClr val="FFCCFF"/>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FF0000"/>
                </a:solidFill>
                <a:latin typeface="Tahoma" pitchFamily="34" charset="0"/>
                <a:cs typeface="Times New Roman" pitchFamily="18" charset="0"/>
              </a:rPr>
              <a:t>Rinse &amp; Repeat!</a:t>
            </a:r>
            <a:endParaRPr kumimoji="0" lang="en-US" sz="2400" b="1" i="1" u="none" strike="noStrike" kern="1200" cap="none" spc="0" normalizeH="0" baseline="0" noProof="0" dirty="0">
              <a:ln>
                <a:noFill/>
              </a:ln>
              <a:solidFill>
                <a:srgbClr val="FF00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863877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ipe(left)">
                                      <p:cBhvr>
                                        <p:cTn id="32" dur="500"/>
                                        <p:tgtEl>
                                          <p:spTgt spid="13">
                                            <p:txEl>
                                              <p:pRg st="6" end="6"/>
                                            </p:txEl>
                                          </p:spTgt>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3">
                                            <p:txEl>
                                              <p:pRg st="7" end="7"/>
                                            </p:txEl>
                                          </p:spTgt>
                                        </p:tgtEl>
                                        <p:attrNameLst>
                                          <p:attrName>style.visibility</p:attrName>
                                        </p:attrNameLst>
                                      </p:cBhvr>
                                      <p:to>
                                        <p:strVal val="visible"/>
                                      </p:to>
                                    </p:set>
                                    <p:animEffect transition="in" filter="wipe(left)">
                                      <p:cBhvr>
                                        <p:cTn id="36" dur="500"/>
                                        <p:tgtEl>
                                          <p:spTgt spid="1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19806"/>
            <a:ext cx="3803198" cy="238194"/>
          </a:xfrm>
        </p:spPr>
        <p:txBody>
          <a:bodyPr vert="horz" lIns="91440" tIns="45720" rIns="91440" bIns="45720" rtlCol="0" anchor="ctr">
            <a:normAutofit fontScale="92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1143002"/>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Today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3808" y="476386"/>
            <a:ext cx="5653920"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world isn’t the only battleground for misinformation</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religious world is filled with error and contradictions</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38B3A45B-8116-455D-8CAA-74758F9AFB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38" y="4309087"/>
            <a:ext cx="3469141" cy="2310718"/>
          </a:xfrm>
          <a:prstGeom prst="rect">
            <a:avLst/>
          </a:prstGeom>
        </p:spPr>
      </p:pic>
      <p:sp>
        <p:nvSpPr>
          <p:cNvPr id="11" name="Text Box 7">
            <a:extLst>
              <a:ext uri="{FF2B5EF4-FFF2-40B4-BE49-F238E27FC236}">
                <a16:creationId xmlns:a16="http://schemas.microsoft.com/office/drawing/2014/main" id="{3963DF5C-62FC-496D-849E-725CED4B52B9}"/>
              </a:ext>
            </a:extLst>
          </p:cNvPr>
          <p:cNvSpPr txBox="1">
            <a:spLocks noChangeArrowheads="1"/>
          </p:cNvSpPr>
          <p:nvPr/>
        </p:nvSpPr>
        <p:spPr bwMode="auto">
          <a:xfrm>
            <a:off x="-12340" y="1143001"/>
            <a:ext cx="3502420" cy="2692716"/>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Today we must, like the Bereans of old, be noble-minded to fact check and make sure what we hear is truly from the word of God!</a:t>
            </a:r>
            <a:endParaRPr kumimoji="0" lang="en-US" sz="2400" b="1"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044875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9144000" cy="685800"/>
          </a:xfrm>
          <a:solidFill>
            <a:srgbClr val="0000FF"/>
          </a:solidFill>
        </p:spPr>
        <p:txBody>
          <a:bodyPr vert="horz" wrap="none" lIns="68580" tIns="34290" rIns="68580" bIns="34290" rtlCol="0" anchor="t">
            <a:noAutofit/>
          </a:bodyPr>
          <a:lstStyle/>
          <a:p>
            <a:pPr algn="ctr"/>
            <a:r>
              <a:rPr lang="en-US" altLang="en-US" sz="4000"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 Conclusion</a:t>
            </a:r>
          </a:p>
        </p:txBody>
      </p:sp>
      <p:sp>
        <p:nvSpPr>
          <p:cNvPr id="10" name="Text Box 8">
            <a:extLst>
              <a:ext uri="{FF2B5EF4-FFF2-40B4-BE49-F238E27FC236}">
                <a16:creationId xmlns:a16="http://schemas.microsoft.com/office/drawing/2014/main" id="{7C998442-4A80-4366-84D7-201A0E4B19FC}"/>
              </a:ext>
            </a:extLst>
          </p:cNvPr>
          <p:cNvSpPr txBox="1">
            <a:spLocks noChangeArrowheads="1"/>
          </p:cNvSpPr>
          <p:nvPr/>
        </p:nvSpPr>
        <p:spPr bwMode="auto">
          <a:xfrm>
            <a:off x="12246" y="2436524"/>
            <a:ext cx="9115481" cy="44214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66FFFF"/>
              </a:buClr>
              <a:buSzPct val="160000"/>
              <a:buFont typeface="Wingdings" panose="05000000000000000000" pitchFamily="2" charset="2"/>
              <a:buChar char="v"/>
              <a:defRPr/>
            </a:pPr>
            <a:r>
              <a:rPr lang="en-US" altLang="en-US" sz="2400" b="1" cap="all" dirty="0">
                <a:latin typeface="Tahoma" panose="020B0604030504040204" pitchFamily="34" charset="0"/>
                <a:ea typeface="Tahoma" panose="020B0604030504040204" pitchFamily="34" charset="0"/>
                <a:cs typeface="Tahoma" panose="020B0604030504040204" pitchFamily="34" charset="0"/>
              </a:rPr>
              <a:t>One of the trickiest situations we encounter is when someone claims the Bible to mean something we aren’t sure to be true</a:t>
            </a:r>
            <a:endParaRPr kumimoji="0" lang="en-US" altLang="en-US" sz="2400" b="1" i="0" u="none" strike="noStrike" kern="1200" cap="all"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FFCCFF"/>
              </a:buClr>
              <a:buSzPct val="160000"/>
              <a:buFont typeface="Wingdings" panose="05000000000000000000" pitchFamily="2" charset="2"/>
              <a:buChar char="ü"/>
              <a:defRPr/>
            </a:pPr>
            <a:r>
              <a:rPr lang="en-US" sz="2000" dirty="0">
                <a:latin typeface="Tahoma" pitchFamily="34" charset="0"/>
                <a:cs typeface="Times New Roman" pitchFamily="18" charset="0"/>
              </a:rPr>
              <a:t>The problem is that our English Bibles are translations and not all of us are Greek and Hebrew scholars. </a:t>
            </a:r>
          </a:p>
          <a:p>
            <a:pPr marL="857250" lvl="1" indent="-342900" fontAlgn="auto">
              <a:lnSpc>
                <a:spcPct val="120000"/>
              </a:lnSpc>
              <a:spcBef>
                <a:spcPct val="0"/>
              </a:spcBef>
              <a:spcAft>
                <a:spcPts val="600"/>
              </a:spcAft>
              <a:buClr>
                <a:srgbClr val="FFCCFF"/>
              </a:buClr>
              <a:buSzPct val="160000"/>
              <a:buFont typeface="Wingdings" panose="05000000000000000000" pitchFamily="2" charset="2"/>
              <a:buChar char="ü"/>
              <a:defRPr/>
            </a:pPr>
            <a:r>
              <a:rPr lang="en-US" sz="2000" b="1" i="1" dirty="0">
                <a:latin typeface="Tahoma" pitchFamily="34" charset="0"/>
                <a:cs typeface="Times New Roman" pitchFamily="18" charset="0"/>
              </a:rPr>
              <a:t>How do we evaluate these claims then?</a:t>
            </a:r>
          </a:p>
          <a:p>
            <a:pPr marL="857250" lvl="1" indent="-342900" fontAlgn="auto">
              <a:lnSpc>
                <a:spcPct val="120000"/>
              </a:lnSpc>
              <a:spcBef>
                <a:spcPct val="0"/>
              </a:spcBef>
              <a:spcAft>
                <a:spcPts val="600"/>
              </a:spcAft>
              <a:buClr>
                <a:srgbClr val="FFCCFF"/>
              </a:buClr>
              <a:buSzPct val="160000"/>
              <a:buFont typeface="Wingdings" panose="05000000000000000000" pitchFamily="2" charset="2"/>
              <a:buChar char="ü"/>
              <a:defRPr/>
            </a:pPr>
            <a:r>
              <a:rPr lang="en-US" sz="2000" dirty="0">
                <a:latin typeface="Tahoma" pitchFamily="34" charset="0"/>
                <a:cs typeface="Times New Roman" pitchFamily="18" charset="0"/>
              </a:rPr>
              <a:t>You can use a Bible study tool that has Strong’s, Vine’s or Thayer, or other reputable Hebrew-Greek Lexicons. </a:t>
            </a:r>
          </a:p>
          <a:p>
            <a:pPr marL="857250" lvl="1" indent="-342900" fontAlgn="auto">
              <a:lnSpc>
                <a:spcPct val="120000"/>
              </a:lnSpc>
              <a:spcBef>
                <a:spcPct val="0"/>
              </a:spcBef>
              <a:spcAft>
                <a:spcPts val="600"/>
              </a:spcAft>
              <a:buClr>
                <a:srgbClr val="FFCCFF"/>
              </a:buClr>
              <a:buSzPct val="160000"/>
              <a:buFont typeface="Wingdings" panose="05000000000000000000" pitchFamily="2" charset="2"/>
              <a:buChar char="ü"/>
              <a:defRPr/>
            </a:pPr>
            <a:r>
              <a:rPr lang="en-US" sz="2000" dirty="0">
                <a:latin typeface="Tahoma" pitchFamily="34" charset="0"/>
                <a:cs typeface="Times New Roman" pitchFamily="18" charset="0"/>
              </a:rPr>
              <a:t>With tools like this, you can look up nearly any word with a tap or two and read its original definition!</a:t>
            </a:r>
            <a:endParaRPr kumimoji="0" lang="en-US" sz="2000" i="0" u="none" strike="noStrike" kern="1200" cap="none" spc="0" normalizeH="0" baseline="0" noProof="0" dirty="0">
              <a:ln>
                <a:noFill/>
              </a:ln>
              <a:effectLst/>
              <a:uLnTx/>
              <a:uFillTx/>
              <a:latin typeface="Tahoma" pitchFamily="34" charset="0"/>
              <a:cs typeface="Times New Roman" pitchFamily="18" charset="0"/>
            </a:endParaRPr>
          </a:p>
        </p:txBody>
      </p:sp>
      <p:sp>
        <p:nvSpPr>
          <p:cNvPr id="11" name="Footer Placeholder 4">
            <a:extLst>
              <a:ext uri="{FF2B5EF4-FFF2-40B4-BE49-F238E27FC236}">
                <a16:creationId xmlns:a16="http://schemas.microsoft.com/office/drawing/2014/main" id="{71AB5D51-E61C-452E-8881-4BAAD86CF154}"/>
              </a:ext>
            </a:extLst>
          </p:cNvPr>
          <p:cNvSpPr>
            <a:spLocks noGrp="1"/>
          </p:cNvSpPr>
          <p:nvPr>
            <p:ph type="ftr" sz="quarter" idx="11"/>
          </p:nvPr>
        </p:nvSpPr>
        <p:spPr>
          <a:xfrm>
            <a:off x="3928409" y="674890"/>
            <a:ext cx="1283153"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The Noble Bereans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11724" y="-19951"/>
            <a:ext cx="3212123" cy="2409093"/>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19801" y="-19951"/>
            <a:ext cx="3135924" cy="2456475"/>
          </a:xfrm>
          <a:prstGeom prst="rect">
            <a:avLst/>
          </a:prstGeom>
          <a:effectLst>
            <a:softEdge rad="19050"/>
          </a:effectLst>
        </p:spPr>
      </p:pic>
    </p:spTree>
    <p:extLst>
      <p:ext uri="{BB962C8B-B14F-4D97-AF65-F5344CB8AC3E}">
        <p14:creationId xmlns:p14="http://schemas.microsoft.com/office/powerpoint/2010/main" val="2601241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left)">
                                      <p:cBhvr>
                                        <p:cTn id="21" dur="500"/>
                                        <p:tgtEl>
                                          <p:spTgt spid="10">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13" y="-20392"/>
            <a:ext cx="3075189" cy="2306392"/>
          </a:xfrm>
          <a:prstGeom prst="rect">
            <a:avLst/>
          </a:prstGeom>
          <a:effectLst>
            <a:softEdge rad="19050"/>
          </a:effectLst>
        </p:spPr>
      </p:pic>
      <p:sp>
        <p:nvSpPr>
          <p:cNvPr id="103426" name="Rectangle 2"/>
          <p:cNvSpPr>
            <a:spLocks noGrp="1" noChangeArrowheads="1"/>
          </p:cNvSpPr>
          <p:nvPr>
            <p:ph type="title"/>
          </p:nvPr>
        </p:nvSpPr>
        <p:spPr>
          <a:xfrm>
            <a:off x="3078502" y="8203"/>
            <a:ext cx="6065498" cy="685800"/>
          </a:xfrm>
          <a:solidFill>
            <a:srgbClr val="0000FF"/>
          </a:solidFill>
        </p:spPr>
        <p:txBody>
          <a:bodyPr vert="horz" wrap="none" lIns="68580" tIns="34290" rIns="68580" bIns="34290" rtlCol="0" anchor="t">
            <a:noAutofit/>
          </a:bodyPr>
          <a:lstStyle/>
          <a:p>
            <a:pPr algn="ctr"/>
            <a:r>
              <a:rPr lang="en-US" altLang="en-US" sz="4000"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p:cNvSpPr>
            <a:spLocks noGrp="1"/>
          </p:cNvSpPr>
          <p:nvPr>
            <p:ph type="ftr" sz="quarter" idx="11"/>
          </p:nvPr>
        </p:nvSpPr>
        <p:spPr>
          <a:xfrm>
            <a:off x="920523" y="6614802"/>
            <a:ext cx="1816553"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The Noble Bereans</a:t>
            </a:r>
            <a:endPar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endParaRPr>
          </a:p>
        </p:txBody>
      </p:sp>
      <p:pic>
        <p:nvPicPr>
          <p:cNvPr id="21" name="Picture 20">
            <a:extLst>
              <a:ext uri="{FF2B5EF4-FFF2-40B4-BE49-F238E27FC236}">
                <a16:creationId xmlns:a16="http://schemas.microsoft.com/office/drawing/2014/main" id="{5B610759-D7FC-4BBD-975F-C4E238A21C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182" y="2286000"/>
            <a:ext cx="9188182" cy="4800601"/>
          </a:xfrm>
          <a:prstGeom prst="rect">
            <a:avLst/>
          </a:prstGeom>
        </p:spPr>
      </p:pic>
      <p:sp>
        <p:nvSpPr>
          <p:cNvPr id="24" name="Text Box 8">
            <a:extLst>
              <a:ext uri="{FF2B5EF4-FFF2-40B4-BE49-F238E27FC236}">
                <a16:creationId xmlns:a16="http://schemas.microsoft.com/office/drawing/2014/main" id="{85188D0F-643E-4B9D-9916-5B7F8D2A059E}"/>
              </a:ext>
            </a:extLst>
          </p:cNvPr>
          <p:cNvSpPr txBox="1">
            <a:spLocks noChangeArrowheads="1"/>
          </p:cNvSpPr>
          <p:nvPr/>
        </p:nvSpPr>
        <p:spPr bwMode="auto">
          <a:xfrm>
            <a:off x="559348" y="3161231"/>
            <a:ext cx="7981122" cy="286232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sz="3600" dirty="0">
                <a:solidFill>
                  <a:srgbClr val="0000FF"/>
                </a:solidFill>
                <a:latin typeface="Tahoma" pitchFamily="34" charset="0"/>
                <a:cs typeface="Times New Roman" pitchFamily="18" charset="0"/>
              </a:rPr>
              <a:t>“Be diligent to present yourself approved to God as a workman who does not need to be ashamed, accurately handling the word of truth.” </a:t>
            </a:r>
            <a:r>
              <a:rPr kumimoji="0" lang="en-US" sz="3600" b="1" i="0" u="none" strike="noStrike" kern="1200" cap="none" spc="0" normalizeH="0" baseline="0" noProof="0" dirty="0">
                <a:ln>
                  <a:noFill/>
                </a:ln>
                <a:solidFill>
                  <a:srgbClr val="0000FF"/>
                </a:solidFill>
                <a:effectLst/>
                <a:uLnTx/>
                <a:uFillTx/>
                <a:latin typeface="Tahoma" pitchFamily="34" charset="0"/>
                <a:cs typeface="Times New Roman" pitchFamily="18" charset="0"/>
              </a:rPr>
              <a:t>(II Timothy 2:15)</a:t>
            </a:r>
            <a:endParaRPr kumimoji="0" lang="en-US" sz="3200" b="0"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24883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Horizontal)">
                                      <p:cBhvr>
                                        <p:cTn id="7" dur="500"/>
                                        <p:tgtEl>
                                          <p:spTgt spid="21"/>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out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2652252" cy="309562"/>
          </a:xfrm>
        </p:spPr>
        <p:txBody>
          <a:bodyPr>
            <a:normAutofit/>
          </a:bodyPr>
          <a:lstStyle/>
          <a:p>
            <a:pPr>
              <a:defRPr/>
            </a:pPr>
            <a:r>
              <a:rPr lang="en-US"/>
              <a:t>The Noble Bereans</a:t>
            </a:r>
            <a:endParaRPr lang="en-US" dirty="0"/>
          </a:p>
        </p:txBody>
      </p:sp>
      <p:sp>
        <p:nvSpPr>
          <p:cNvPr id="157698" name="Rectangle 1026"/>
          <p:cNvSpPr>
            <a:spLocks noGrp="1" noChangeArrowheads="1"/>
          </p:cNvSpPr>
          <p:nvPr>
            <p:ph type="title"/>
          </p:nvPr>
        </p:nvSpPr>
        <p:spPr>
          <a:xfrm>
            <a:off x="0" y="-7118"/>
            <a:ext cx="9158748" cy="758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Conclusion</a:t>
            </a:r>
          </a:p>
        </p:txBody>
      </p:sp>
      <p:sp>
        <p:nvSpPr>
          <p:cNvPr id="8" name="Text Box 7"/>
          <p:cNvSpPr txBox="1">
            <a:spLocks noChangeArrowheads="1"/>
          </p:cNvSpPr>
          <p:nvPr/>
        </p:nvSpPr>
        <p:spPr bwMode="auto">
          <a:xfrm>
            <a:off x="0" y="4553316"/>
            <a:ext cx="9140651" cy="1815882"/>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800" b="1" dirty="0">
                <a:solidFill>
                  <a:schemeClr val="tx2"/>
                </a:solidFill>
                <a:latin typeface="Tahoma" pitchFamily="34" charset="0"/>
                <a:cs typeface="Times New Roman" pitchFamily="18" charset="0"/>
              </a:rPr>
              <a:t>It is necessary to not only read the Scriptures but, like the noble Bereans, be noble-minded to study them to make sure we are obeying God the way He wants us to!</a:t>
            </a:r>
            <a:endParaRPr lang="en-US" sz="3200" b="1" dirty="0">
              <a:solidFill>
                <a:schemeClr val="tx2"/>
              </a:solidFill>
              <a:latin typeface="Tahoma" pitchFamily="34"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0" y="-7119"/>
            <a:ext cx="6092651" cy="4066845"/>
          </a:xfrm>
          <a:prstGeom prst="rect">
            <a:avLst/>
          </a:prstGeom>
        </p:spPr>
      </p:pic>
    </p:spTree>
    <p:extLst>
      <p:ext uri="{BB962C8B-B14F-4D97-AF65-F5344CB8AC3E}">
        <p14:creationId xmlns:p14="http://schemas.microsoft.com/office/powerpoint/2010/main" val="519727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352800" y="0"/>
            <a:ext cx="1905000" cy="685800"/>
          </a:xfrm>
          <a:solidFill>
            <a:srgbClr val="0000FF"/>
          </a:solidFill>
        </p:spPr>
        <p:txBody>
          <a:bodyPr vert="horz" wrap="none" lIns="68580" tIns="34290" rIns="68580" bIns="34290" rtlCol="0" anchor="t">
            <a:noAutofit/>
          </a:bodyPr>
          <a:lstStyle/>
          <a:p>
            <a:pPr algn="ctr"/>
            <a:r>
              <a:rPr lang="en-US" altLang="en-US" sz="4000"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2247" y="6594251"/>
            <a:ext cx="2445203"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mn-cs"/>
              </a:rPr>
              <a:t>The Noble Bereans</a:t>
            </a:r>
            <a:endPar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mn-cs"/>
            </a:endParaRP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0" y="2891098"/>
            <a:ext cx="913175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lvl="0" indent="-457200" defTabSz="457200" fontAlgn="auto">
              <a:spcBef>
                <a:spcPts val="0"/>
              </a:spcBef>
              <a:spcAft>
                <a:spcPts val="0"/>
              </a:spcAft>
              <a:buClr>
                <a:schemeClr val="tx2"/>
              </a:buClr>
              <a:buSzPct val="115000"/>
              <a:buFont typeface="Wingdings" panose="05000000000000000000" pitchFamily="2" charset="2"/>
              <a:buChar char="v"/>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It can be very difficult to know what is true and what isn’t!</a:t>
            </a:r>
          </a:p>
          <a:p>
            <a:pPr marL="457200" lvl="0" indent="-457200" defTabSz="457200" fontAlgn="auto">
              <a:spcBef>
                <a:spcPts val="0"/>
              </a:spcBef>
              <a:spcAft>
                <a:spcPts val="0"/>
              </a:spcAft>
              <a:buClr>
                <a:schemeClr val="tx2"/>
              </a:buClr>
              <a:buSzPct val="115000"/>
              <a:buFont typeface="Wingdings" panose="05000000000000000000" pitchFamily="2" charset="2"/>
              <a:buChar char="v"/>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Do you often feel overwhelmed and exhausted by all the fact checking that is required of us? </a:t>
            </a:r>
          </a:p>
          <a:p>
            <a:pPr marL="457200" lvl="0" indent="-457200" defTabSz="457200" fontAlgn="auto">
              <a:spcBef>
                <a:spcPts val="0"/>
              </a:spcBef>
              <a:spcAft>
                <a:spcPts val="0"/>
              </a:spcAft>
              <a:buClr>
                <a:schemeClr val="tx2"/>
              </a:buClr>
              <a:buSzPct val="115000"/>
              <a:buFont typeface="Wingdings" panose="05000000000000000000" pitchFamily="2" charset="2"/>
              <a:buChar char="v"/>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We are CONSTANTLY receiving new information: News broadcasts, articles shared on Facebook, opinions on Twitter, advertisements on Instagram, books, movies, app notifications…the list goes on and on!</a:t>
            </a:r>
            <a:endParaRPr kumimoji="0" lang="en-US" altLang="en-US" sz="2400"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97" y="-19926"/>
            <a:ext cx="3727758" cy="2930950"/>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70700" y="331"/>
            <a:ext cx="4283497" cy="2910693"/>
          </a:xfrm>
          <a:prstGeom prst="rect">
            <a:avLst/>
          </a:prstGeom>
          <a:effectLst>
            <a:softEdge rad="19050"/>
          </a:effectLst>
        </p:spPr>
      </p:pic>
      <p:sp>
        <p:nvSpPr>
          <p:cNvPr id="7" name="Text Box 7">
            <a:extLst>
              <a:ext uri="{FF2B5EF4-FFF2-40B4-BE49-F238E27FC236}">
                <a16:creationId xmlns:a16="http://schemas.microsoft.com/office/drawing/2014/main" id="{4BC43384-75F5-494A-92E4-C7FF2190F098}"/>
              </a:ext>
            </a:extLst>
          </p:cNvPr>
          <p:cNvSpPr txBox="1">
            <a:spLocks noChangeArrowheads="1"/>
          </p:cNvSpPr>
          <p:nvPr/>
        </p:nvSpPr>
        <p:spPr bwMode="auto">
          <a:xfrm>
            <a:off x="0" y="5666004"/>
            <a:ext cx="9154886"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latin typeface="Tahoma" pitchFamily="34" charset="0"/>
                <a:cs typeface="Times New Roman" pitchFamily="18" charset="0"/>
              </a:rPr>
              <a:t>Let's look at Acts 17:10-12 and see how the Bereans handled all the information they were receiving!</a:t>
            </a:r>
            <a:endParaRPr lang="en-US" sz="2800" b="1" dirty="0">
              <a:latin typeface="Tahoma" pitchFamily="34" charset="0"/>
              <a:cs typeface="Times New Roman" pitchFamily="18" charset="0"/>
            </a:endParaRPr>
          </a:p>
        </p:txBody>
      </p:sp>
    </p:spTree>
    <p:extLst>
      <p:ext uri="{BB962C8B-B14F-4D97-AF65-F5344CB8AC3E}">
        <p14:creationId xmlns:p14="http://schemas.microsoft.com/office/powerpoint/2010/main" val="3303176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additive="base">
                                        <p:cTn id="18"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44182" y="-20392"/>
            <a:ext cx="3475945" cy="2306392"/>
          </a:xfrm>
          <a:prstGeom prst="rect">
            <a:avLst/>
          </a:prstGeom>
          <a:effectLst>
            <a:softEdge rad="19050"/>
          </a:effectLst>
        </p:spPr>
      </p:pic>
      <p:sp>
        <p:nvSpPr>
          <p:cNvPr id="103426" name="Rectangle 2"/>
          <p:cNvSpPr>
            <a:spLocks noGrp="1" noChangeArrowheads="1"/>
          </p:cNvSpPr>
          <p:nvPr>
            <p:ph type="title"/>
          </p:nvPr>
        </p:nvSpPr>
        <p:spPr>
          <a:xfrm>
            <a:off x="3431764" y="8203"/>
            <a:ext cx="5712236" cy="685800"/>
          </a:xfrm>
          <a:solidFill>
            <a:srgbClr val="0000FF"/>
          </a:solidFill>
        </p:spPr>
        <p:txBody>
          <a:bodyPr vert="horz" wrap="none" lIns="68580" tIns="34290" rIns="68580" bIns="34290" rtlCol="0" anchor="t">
            <a:noAutofit/>
          </a:bodyPr>
          <a:lstStyle/>
          <a:p>
            <a:pPr algn="ctr"/>
            <a:r>
              <a:rPr lang="en-US" altLang="en-US" sz="4000"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Nobility of the Bereans</a:t>
            </a:r>
          </a:p>
        </p:txBody>
      </p:sp>
      <p:sp>
        <p:nvSpPr>
          <p:cNvPr id="5" name="Footer Placeholder 4"/>
          <p:cNvSpPr>
            <a:spLocks noGrp="1"/>
          </p:cNvSpPr>
          <p:nvPr>
            <p:ph type="ftr" sz="quarter" idx="11"/>
          </p:nvPr>
        </p:nvSpPr>
        <p:spPr>
          <a:xfrm>
            <a:off x="920523" y="6614802"/>
            <a:ext cx="1816553"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The Noble Bereans</a:t>
            </a:r>
            <a:endPar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endParaRPr>
          </a:p>
        </p:txBody>
      </p:sp>
      <p:pic>
        <p:nvPicPr>
          <p:cNvPr id="21" name="Picture 20">
            <a:extLst>
              <a:ext uri="{FF2B5EF4-FFF2-40B4-BE49-F238E27FC236}">
                <a16:creationId xmlns:a16="http://schemas.microsoft.com/office/drawing/2014/main" id="{5B610759-D7FC-4BBD-975F-C4E238A21C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182" y="2286000"/>
            <a:ext cx="9188182" cy="4800601"/>
          </a:xfrm>
          <a:prstGeom prst="rect">
            <a:avLst/>
          </a:prstGeom>
        </p:spPr>
      </p:pic>
      <p:sp>
        <p:nvSpPr>
          <p:cNvPr id="24" name="Text Box 8">
            <a:extLst>
              <a:ext uri="{FF2B5EF4-FFF2-40B4-BE49-F238E27FC236}">
                <a16:creationId xmlns:a16="http://schemas.microsoft.com/office/drawing/2014/main" id="{85188D0F-643E-4B9D-9916-5B7F8D2A059E}"/>
              </a:ext>
            </a:extLst>
          </p:cNvPr>
          <p:cNvSpPr txBox="1">
            <a:spLocks noChangeArrowheads="1"/>
          </p:cNvSpPr>
          <p:nvPr/>
        </p:nvSpPr>
        <p:spPr bwMode="auto">
          <a:xfrm>
            <a:off x="553278" y="3093002"/>
            <a:ext cx="7981122" cy="304698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dirty="0">
                <a:solidFill>
                  <a:srgbClr val="0000FF"/>
                </a:solidFill>
                <a:latin typeface="Tahoma" pitchFamily="34" charset="0"/>
                <a:cs typeface="Times New Roman" pitchFamily="18" charset="0"/>
              </a:rPr>
              <a:t>“The brethren immediately sent Paul and Silas away by night to Berea, and when they arrived, they went into the synagogue of the Jews.  Now these were more noble-minded than those in Thessalonica, for they received the word with great eagerness, examining the Scriptures daily to see whether these things were so.  Therefore many of them believed, along with a number of prominent Greek women and men.” </a:t>
            </a: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(Acts 17:10-12)</a:t>
            </a:r>
            <a:endParaRPr kumimoji="0" lang="en-US" sz="2000" b="0"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8047393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Horizontal)">
                                      <p:cBhvr>
                                        <p:cTn id="7" dur="500"/>
                                        <p:tgtEl>
                                          <p:spTgt spid="21"/>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out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of the Bereans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3808" y="304800"/>
            <a:ext cx="5653920" cy="6096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Bereans were aware of the pressure to have correct information</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With the news Paul and Silas were spreading about Jesus, everyone was on edge</a:t>
            </a:r>
            <a:endPar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Back in Thessalonica the Jews accused Paul &amp; Silas of being the “men who have upset the world” (Acts 17:5-6)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NKJV says, “These who have turned the world upside down…”</a:t>
            </a:r>
            <a:endParaRPr lang="en-US" sz="1800" b="1" i="1" dirty="0">
              <a:solidFill>
                <a:prstClr val="black"/>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415A78FC-9D99-496F-A4E9-030E676F8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74" y="4285286"/>
            <a:ext cx="3479670" cy="2310718"/>
          </a:xfrm>
          <a:prstGeom prst="rect">
            <a:avLst/>
          </a:prstGeom>
        </p:spPr>
      </p:pic>
    </p:spTree>
    <p:extLst>
      <p:ext uri="{BB962C8B-B14F-4D97-AF65-F5344CB8AC3E}">
        <p14:creationId xmlns:p14="http://schemas.microsoft.com/office/powerpoint/2010/main" val="2012990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of the Bereans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3808" y="476386"/>
            <a:ext cx="5653920"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Gospel challenged the current trends on... </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000" dirty="0">
                <a:solidFill>
                  <a:prstClr val="black"/>
                </a:solidFill>
                <a:latin typeface="Tahoma" pitchFamily="34" charset="0"/>
                <a:cs typeface="Times New Roman" pitchFamily="18" charset="0"/>
              </a:rPr>
              <a:t>Religion </a:t>
            </a:r>
            <a:r>
              <a:rPr lang="en-US" sz="2000" b="1" dirty="0">
                <a:solidFill>
                  <a:prstClr val="black"/>
                </a:solidFill>
                <a:latin typeface="Tahoma" pitchFamily="34" charset="0"/>
                <a:cs typeface="Times New Roman" pitchFamily="18" charset="0"/>
              </a:rPr>
              <a:t>(Mark 12:30-31; Romans 1:16)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000" dirty="0">
                <a:solidFill>
                  <a:prstClr val="black"/>
                </a:solidFill>
                <a:latin typeface="Tahoma" pitchFamily="34" charset="0"/>
                <a:cs typeface="Times New Roman" pitchFamily="18" charset="0"/>
              </a:rPr>
              <a:t>Politics </a:t>
            </a:r>
            <a:r>
              <a:rPr lang="en-US" sz="2000" b="1" dirty="0">
                <a:solidFill>
                  <a:prstClr val="black"/>
                </a:solidFill>
                <a:latin typeface="Tahoma" pitchFamily="34" charset="0"/>
                <a:cs typeface="Times New Roman" pitchFamily="18" charset="0"/>
              </a:rPr>
              <a:t>(Romans 13:1-7; I Peter 2:13-17)</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000" dirty="0">
                <a:solidFill>
                  <a:prstClr val="black"/>
                </a:solidFill>
                <a:latin typeface="Tahoma" pitchFamily="34" charset="0"/>
                <a:cs typeface="Times New Roman" pitchFamily="18" charset="0"/>
              </a:rPr>
              <a:t>Socioeconomics </a:t>
            </a:r>
            <a:r>
              <a:rPr lang="en-US" sz="2000" b="1" dirty="0">
                <a:solidFill>
                  <a:prstClr val="black"/>
                </a:solidFill>
                <a:latin typeface="Tahoma" pitchFamily="34" charset="0"/>
                <a:cs typeface="Times New Roman" pitchFamily="18" charset="0"/>
              </a:rPr>
              <a:t>(Galatians 3:26-28; Colossians 3:11; James 2:1-9)</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000" dirty="0">
                <a:solidFill>
                  <a:prstClr val="black"/>
                </a:solidFill>
                <a:latin typeface="Tahoma" pitchFamily="34" charset="0"/>
                <a:cs typeface="Times New Roman" pitchFamily="18" charset="0"/>
              </a:rPr>
              <a:t>Racial Barriers </a:t>
            </a:r>
            <a:r>
              <a:rPr lang="en-US" sz="2000" b="1" dirty="0">
                <a:solidFill>
                  <a:prstClr val="black"/>
                </a:solidFill>
                <a:latin typeface="Tahoma" pitchFamily="34" charset="0"/>
                <a:cs typeface="Times New Roman" pitchFamily="18" charset="0"/>
              </a:rPr>
              <a:t>(Acts 17:26; Ephesians 2:11-22; James 2:9)</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000" dirty="0">
                <a:solidFill>
                  <a:prstClr val="black"/>
                </a:solidFill>
                <a:latin typeface="Tahoma" pitchFamily="34" charset="0"/>
                <a:cs typeface="Times New Roman" pitchFamily="18" charset="0"/>
              </a:rPr>
              <a:t>…and more!</a:t>
            </a:r>
            <a:r>
              <a:rPr kumimoji="0" lang="en-US" sz="2000" b="1" u="none" strike="noStrike" kern="1200" cap="none" spc="0" normalizeH="0" baseline="0" noProof="0" dirty="0">
                <a:ln>
                  <a:noFill/>
                </a:ln>
                <a:solidFill>
                  <a:prstClr val="black"/>
                </a:solidFill>
                <a:effectLst/>
                <a:uLnTx/>
                <a:uFillTx/>
                <a:latin typeface="Tahoma" pitchFamily="34" charset="0"/>
                <a:cs typeface="Times New Roman" pitchFamily="18" charset="0"/>
              </a:rPr>
              <a:t>  </a:t>
            </a:r>
          </a:p>
        </p:txBody>
      </p:sp>
      <p:pic>
        <p:nvPicPr>
          <p:cNvPr id="9" name="Picture 8">
            <a:extLst>
              <a:ext uri="{FF2B5EF4-FFF2-40B4-BE49-F238E27FC236}">
                <a16:creationId xmlns:a16="http://schemas.microsoft.com/office/drawing/2014/main" id="{90CC4E16-A5B6-4996-9E3C-225BE7A645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 y="4290343"/>
            <a:ext cx="3490080" cy="2329463"/>
          </a:xfrm>
          <a:prstGeom prst="rect">
            <a:avLst/>
          </a:prstGeom>
        </p:spPr>
      </p:pic>
    </p:spTree>
    <p:extLst>
      <p:ext uri="{BB962C8B-B14F-4D97-AF65-F5344CB8AC3E}">
        <p14:creationId xmlns:p14="http://schemas.microsoft.com/office/powerpoint/2010/main" val="2363230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of the Bereans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3808" y="476386"/>
            <a:ext cx="5653920"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choosing sides was a lot more threatening than picking Democrat or Republican!</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This decision was religious rulers versus Jesus, Rome versus Jesus, cultural values versus Jesus…and behind the scenes, Satan versus Jesus </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000" dirty="0">
                <a:solidFill>
                  <a:prstClr val="black"/>
                </a:solidFill>
                <a:latin typeface="Tahoma" pitchFamily="34" charset="0"/>
                <a:cs typeface="Times New Roman" pitchFamily="18" charset="0"/>
              </a:rPr>
              <a:t>Believing Jews could still be put out of the Synagogue </a:t>
            </a:r>
            <a:r>
              <a:rPr lang="en-US" sz="2000" i="1" dirty="0">
                <a:solidFill>
                  <a:prstClr val="black"/>
                </a:solidFill>
                <a:latin typeface="Tahoma" pitchFamily="34" charset="0"/>
                <a:cs typeface="Times New Roman" pitchFamily="18" charset="0"/>
              </a:rPr>
              <a:t>(John 9:18-22; 12:42-43) </a:t>
            </a:r>
            <a:r>
              <a:rPr lang="en-US" sz="2000" dirty="0">
                <a:solidFill>
                  <a:prstClr val="black"/>
                </a:solidFill>
                <a:latin typeface="Tahoma" pitchFamily="34" charset="0"/>
                <a:cs typeface="Times New Roman" pitchFamily="18" charset="0"/>
              </a:rPr>
              <a:t>so the decision to believe in Jesus was a life-changing one, as it has always been!</a:t>
            </a:r>
            <a:endParaRPr kumimoji="0" lang="en-US" sz="2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pic>
        <p:nvPicPr>
          <p:cNvPr id="2" name="Picture 1">
            <a:extLst>
              <a:ext uri="{FF2B5EF4-FFF2-40B4-BE49-F238E27FC236}">
                <a16:creationId xmlns:a16="http://schemas.microsoft.com/office/drawing/2014/main" id="{FDBA6805-5E71-449D-B439-678E2E010B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232907"/>
            <a:ext cx="3490080" cy="2367185"/>
          </a:xfrm>
          <a:prstGeom prst="rect">
            <a:avLst/>
          </a:prstGeom>
        </p:spPr>
      </p:pic>
    </p:spTree>
    <p:extLst>
      <p:ext uri="{BB962C8B-B14F-4D97-AF65-F5344CB8AC3E}">
        <p14:creationId xmlns:p14="http://schemas.microsoft.com/office/powerpoint/2010/main" val="3549237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left)">
                                      <p:cBhvr>
                                        <p:cTn id="18"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of the Bereans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3808" y="476386"/>
            <a:ext cx="5653920"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17:10-12: Luke wrote something attention-grabbing!</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lifts the Berean Jews up as an example</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This is rare! </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Why did he choose to say this, out of all the people they met on their journey? </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characteristic stood out to him—</a:t>
            </a:r>
            <a:r>
              <a:rPr lang="en-US" altLang="en-US" sz="24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very important one!</a:t>
            </a:r>
            <a:endParaRPr kumimoji="0" lang="en-US" sz="2000" b="1" i="1" u="none" strike="noStrike" kern="1200" cap="none" spc="0" normalizeH="0" baseline="0" noProof="0" dirty="0">
              <a:ln>
                <a:noFill/>
              </a:ln>
              <a:solidFill>
                <a:prstClr val="black"/>
              </a:solidFill>
              <a:effectLst/>
              <a:uLnTx/>
              <a:uFillTx/>
              <a:latin typeface="Tahoma" pitchFamily="34" charset="0"/>
              <a:cs typeface="Times New Roman" pitchFamily="18" charset="0"/>
            </a:endParaRPr>
          </a:p>
        </p:txBody>
      </p:sp>
      <p:pic>
        <p:nvPicPr>
          <p:cNvPr id="9" name="Picture 8">
            <a:extLst>
              <a:ext uri="{FF2B5EF4-FFF2-40B4-BE49-F238E27FC236}">
                <a16:creationId xmlns:a16="http://schemas.microsoft.com/office/drawing/2014/main" id="{90CC4E16-A5B6-4996-9E3C-225BE7A645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4274559"/>
            <a:ext cx="3490080" cy="2325533"/>
          </a:xfrm>
          <a:prstGeom prst="rect">
            <a:avLst/>
          </a:prstGeom>
        </p:spPr>
      </p:pic>
    </p:spTree>
    <p:extLst>
      <p:ext uri="{BB962C8B-B14F-4D97-AF65-F5344CB8AC3E}">
        <p14:creationId xmlns:p14="http://schemas.microsoft.com/office/powerpoint/2010/main" val="3769620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of the Bereans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3808" y="304800"/>
            <a:ext cx="5653920" cy="6096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“Noble</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Greek word </a:t>
            </a:r>
            <a:r>
              <a:rPr lang="en-US" altLang="en-US" sz="2000" b="1" i="1"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eugenes</a:t>
            </a: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(G2104, Strong’s)</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It means: “well born, i.e. (literally) high in rank, or (figuratively) generous"</a:t>
            </a:r>
            <a:endParaRPr lang="en-US" sz="1800" b="1" i="1" dirty="0">
              <a:solidFill>
                <a:prstClr val="black"/>
              </a:solidFill>
              <a:latin typeface="Tahoma" pitchFamily="34" charset="0"/>
              <a:cs typeface="Times New Roman" pitchFamily="18" charset="0"/>
            </a:endParaRP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 2020: </a:t>
            </a: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Berean Jews knew how to stay classy” </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When they were met with a difficult message, </a:t>
            </a:r>
            <a:r>
              <a:rPr lang="en-US" sz="1800" b="1" i="1" u="sng" dirty="0">
                <a:solidFill>
                  <a:prstClr val="black"/>
                </a:solidFill>
                <a:latin typeface="Tahoma" pitchFamily="34" charset="0"/>
                <a:cs typeface="Times New Roman" pitchFamily="18" charset="0"/>
              </a:rPr>
              <a:t>they kept their character in check and remained honorable</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When everything they were taught was challenged by the Gospel, they didn’t run away plugging their ears or start shouting over Paul and Silas</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With eagerness and a willing mind they began the process of fact checking, seeing if the Old Testament really did prophecy Jesus to be the Messiah!</a:t>
            </a:r>
            <a:endParaRPr kumimoji="0" lang="en-US" sz="18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9" name="Text Box 7">
            <a:extLst>
              <a:ext uri="{FF2B5EF4-FFF2-40B4-BE49-F238E27FC236}">
                <a16:creationId xmlns:a16="http://schemas.microsoft.com/office/drawing/2014/main" id="{6268B3BC-D67D-4D9C-B60E-08FF0E0C0ADC}"/>
              </a:ext>
            </a:extLst>
          </p:cNvPr>
          <p:cNvSpPr txBox="1">
            <a:spLocks noChangeArrowheads="1"/>
          </p:cNvSpPr>
          <p:nvPr/>
        </p:nvSpPr>
        <p:spPr bwMode="auto">
          <a:xfrm>
            <a:off x="-475" y="1603218"/>
            <a:ext cx="3490082" cy="1938992"/>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In the end, they discovered the Gospel to be true and became followers of Jesus!</a:t>
            </a:r>
            <a:endParaRPr kumimoji="0" lang="en-US" sz="2400" b="1"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pic>
        <p:nvPicPr>
          <p:cNvPr id="2" name="Picture 1">
            <a:extLst>
              <a:ext uri="{FF2B5EF4-FFF2-40B4-BE49-F238E27FC236}">
                <a16:creationId xmlns:a16="http://schemas.microsoft.com/office/drawing/2014/main" id="{6F432CAF-3CFF-47AC-A76E-544FFE76E4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1" y="4223255"/>
            <a:ext cx="3490555" cy="2329945"/>
          </a:xfrm>
          <a:prstGeom prst="rect">
            <a:avLst/>
          </a:prstGeom>
        </p:spPr>
      </p:pic>
    </p:spTree>
    <p:extLst>
      <p:ext uri="{BB962C8B-B14F-4D97-AF65-F5344CB8AC3E}">
        <p14:creationId xmlns:p14="http://schemas.microsoft.com/office/powerpoint/2010/main" val="4282946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left)">
                                      <p:cBhvr>
                                        <p:cTn id="23" dur="500"/>
                                        <p:tgtEl>
                                          <p:spTgt spid="13">
                                            <p:txEl>
                                              <p:pRg st="3" end="3"/>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wipe(left)">
                                      <p:cBhvr>
                                        <p:cTn id="31" dur="500"/>
                                        <p:tgtEl>
                                          <p:spTgt spid="1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19806"/>
            <a:ext cx="3803198" cy="238194"/>
          </a:xfrm>
        </p:spPr>
        <p:txBody>
          <a:bodyPr vert="horz" lIns="91440" tIns="45720" rIns="91440" bIns="45720" rtlCol="0" anchor="ctr">
            <a:normAutofit fontScale="92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Noble Bereans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1143002"/>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Nobility Today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3808" y="476386"/>
            <a:ext cx="5653920"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Maybe this Sunday you will find yourself questioning if what is being preached is true</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Perhaps you’ve had a Bible class and the teacher has made some interesting claims</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maybe you’re simply scrolling online and a headline makes your stomach churn with anger, fear, and questions! </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F8811E57-1BAC-4D47-93E4-730A04AC31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96" y="3999528"/>
            <a:ext cx="3493704" cy="2620278"/>
          </a:xfrm>
          <a:prstGeom prst="rect">
            <a:avLst/>
          </a:prstGeom>
        </p:spPr>
      </p:pic>
      <p:sp>
        <p:nvSpPr>
          <p:cNvPr id="11" name="Text Box 7">
            <a:extLst>
              <a:ext uri="{FF2B5EF4-FFF2-40B4-BE49-F238E27FC236}">
                <a16:creationId xmlns:a16="http://schemas.microsoft.com/office/drawing/2014/main" id="{ADBEFB48-D396-4D21-825D-24CD9502523E}"/>
              </a:ext>
            </a:extLst>
          </p:cNvPr>
          <p:cNvSpPr txBox="1">
            <a:spLocks noChangeArrowheads="1"/>
          </p:cNvSpPr>
          <p:nvPr/>
        </p:nvSpPr>
        <p:spPr bwMode="auto">
          <a:xfrm>
            <a:off x="-475" y="1659856"/>
            <a:ext cx="3490082" cy="1200329"/>
          </a:xfrm>
          <a:prstGeom prst="rect">
            <a:avLst/>
          </a:prstGeom>
          <a:solidFill>
            <a:srgbClr val="FFCCFF"/>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FF0000"/>
                </a:solidFill>
                <a:latin typeface="Tahoma" pitchFamily="34" charset="0"/>
                <a:cs typeface="Times New Roman" pitchFamily="18" charset="0"/>
              </a:rPr>
              <a:t>How can we be like the Bereans in these moments? </a:t>
            </a:r>
            <a:endParaRPr kumimoji="0" lang="en-US" sz="2400" b="1" i="1" u="none" strike="noStrike" kern="1200" cap="none" spc="0" normalizeH="0" baseline="0" noProof="0" dirty="0">
              <a:ln>
                <a:noFill/>
              </a:ln>
              <a:solidFill>
                <a:srgbClr val="FF00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571734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1197</Words>
  <Application>Microsoft Office PowerPoint</Application>
  <PresentationFormat>On-screen Show (4:3)</PresentationFormat>
  <Paragraphs>121</Paragraphs>
  <Slides>15</Slides>
  <Notes>15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Ameretto</vt:lpstr>
      <vt:lpstr>Arial</vt:lpstr>
      <vt:lpstr>Calisto MT</vt:lpstr>
      <vt:lpstr>Corbel</vt:lpstr>
      <vt:lpstr>Tahoma</vt:lpstr>
      <vt:lpstr>Times New Roman</vt:lpstr>
      <vt:lpstr>Wingdings</vt:lpstr>
      <vt:lpstr>Mylar</vt:lpstr>
      <vt:lpstr>Depth</vt:lpstr>
      <vt:lpstr>1_eye</vt:lpstr>
      <vt:lpstr>1_Depth</vt:lpstr>
      <vt:lpstr>2_Depth</vt:lpstr>
      <vt:lpstr>1_Damask</vt:lpstr>
      <vt:lpstr> The Noble Bereans  </vt:lpstr>
      <vt:lpstr>Intro</vt:lpstr>
      <vt:lpstr>Nobility of the Bereans</vt:lpstr>
      <vt:lpstr>Nobility of the Bereans</vt:lpstr>
      <vt:lpstr>Nobility of the Bereans</vt:lpstr>
      <vt:lpstr>Nobility of the Bereans</vt:lpstr>
      <vt:lpstr>Nobility of the Bereans</vt:lpstr>
      <vt:lpstr>Nobility of the Bereans</vt:lpstr>
      <vt:lpstr>Nobility Today</vt:lpstr>
      <vt:lpstr>Nobility Today</vt:lpstr>
      <vt:lpstr>Nobility Today</vt:lpstr>
      <vt:lpstr> 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Noble Bereans</dc:title>
  <dc:subject>07/26/2020</dc:subject>
  <dc:creator>DarkWolf</dc:creator>
  <cp:lastModifiedBy>DarkWolf</cp:lastModifiedBy>
  <cp:revision>20</cp:revision>
  <cp:lastPrinted>2020-07-26T02:36:24Z</cp:lastPrinted>
  <dcterms:created xsi:type="dcterms:W3CDTF">2020-05-21T20:46:34Z</dcterms:created>
  <dcterms:modified xsi:type="dcterms:W3CDTF">2020-07-26T03:05:41Z</dcterms:modified>
</cp:coreProperties>
</file>