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theme/theme10.xml" ContentType="application/vnd.openxmlformats-officedocument.theme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theme/theme11.xml" ContentType="application/vnd.openxmlformats-officedocument.theme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9" r:id="rId1"/>
    <p:sldMasterId id="2147483690" r:id="rId2"/>
    <p:sldMasterId id="2147483691" r:id="rId3"/>
    <p:sldMasterId id="2147483692" r:id="rId4"/>
    <p:sldMasterId id="2147483693" r:id="rId5"/>
    <p:sldMasterId id="2147483694" r:id="rId6"/>
    <p:sldMasterId id="2147483695" r:id="rId7"/>
    <p:sldMasterId id="2147483696" r:id="rId8"/>
    <p:sldMasterId id="2147483697" r:id="rId9"/>
    <p:sldMasterId id="2147483819" r:id="rId10"/>
    <p:sldMasterId id="2147483915" r:id="rId11"/>
    <p:sldMasterId id="2147483934" r:id="rId12"/>
  </p:sldMasterIdLst>
  <p:notesMasterIdLst>
    <p:notesMasterId r:id="rId27"/>
  </p:notesMasterIdLst>
  <p:handoutMasterIdLst>
    <p:handoutMasterId r:id="rId28"/>
  </p:handoutMasterIdLst>
  <p:sldIdLst>
    <p:sldId id="256" r:id="rId13"/>
    <p:sldId id="343" r:id="rId14"/>
    <p:sldId id="439" r:id="rId15"/>
    <p:sldId id="386" r:id="rId16"/>
    <p:sldId id="450" r:id="rId17"/>
    <p:sldId id="443" r:id="rId18"/>
    <p:sldId id="509" r:id="rId19"/>
    <p:sldId id="447" r:id="rId20"/>
    <p:sldId id="511" r:id="rId21"/>
    <p:sldId id="427" r:id="rId22"/>
    <p:sldId id="513" r:id="rId23"/>
    <p:sldId id="516" r:id="rId24"/>
    <p:sldId id="377" r:id="rId25"/>
    <p:sldId id="649" r:id="rId26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b="1" kern="1200">
        <a:solidFill>
          <a:srgbClr val="66FFFF"/>
        </a:solidFill>
        <a:latin typeface="Tahoma" pitchFamily="34" charset="0"/>
        <a:ea typeface="+mn-ea"/>
        <a:cs typeface="Times New Roman" pitchFamily="18" charset="0"/>
      </a:defRPr>
    </a:lvl1pPr>
    <a:lvl2pPr marL="457200" algn="ctr" rtl="0" fontAlgn="base">
      <a:spcBef>
        <a:spcPct val="0"/>
      </a:spcBef>
      <a:spcAft>
        <a:spcPct val="0"/>
      </a:spcAft>
      <a:defRPr sz="2400" b="1" kern="1200">
        <a:solidFill>
          <a:srgbClr val="66FFFF"/>
        </a:solidFill>
        <a:latin typeface="Tahoma" pitchFamily="34" charset="0"/>
        <a:ea typeface="+mn-ea"/>
        <a:cs typeface="Times New Roman" pitchFamily="18" charset="0"/>
      </a:defRPr>
    </a:lvl2pPr>
    <a:lvl3pPr marL="914400" algn="ctr" rtl="0" fontAlgn="base">
      <a:spcBef>
        <a:spcPct val="0"/>
      </a:spcBef>
      <a:spcAft>
        <a:spcPct val="0"/>
      </a:spcAft>
      <a:defRPr sz="2400" b="1" kern="1200">
        <a:solidFill>
          <a:srgbClr val="66FFFF"/>
        </a:solidFill>
        <a:latin typeface="Tahoma" pitchFamily="34" charset="0"/>
        <a:ea typeface="+mn-ea"/>
        <a:cs typeface="Times New Roman" pitchFamily="18" charset="0"/>
      </a:defRPr>
    </a:lvl3pPr>
    <a:lvl4pPr marL="1371600" algn="ctr" rtl="0" fontAlgn="base">
      <a:spcBef>
        <a:spcPct val="0"/>
      </a:spcBef>
      <a:spcAft>
        <a:spcPct val="0"/>
      </a:spcAft>
      <a:defRPr sz="2400" b="1" kern="1200">
        <a:solidFill>
          <a:srgbClr val="66FFFF"/>
        </a:solidFill>
        <a:latin typeface="Tahoma" pitchFamily="34" charset="0"/>
        <a:ea typeface="+mn-ea"/>
        <a:cs typeface="Times New Roman" pitchFamily="18" charset="0"/>
      </a:defRPr>
    </a:lvl4pPr>
    <a:lvl5pPr marL="1828800" algn="ctr" rtl="0" fontAlgn="base">
      <a:spcBef>
        <a:spcPct val="0"/>
      </a:spcBef>
      <a:spcAft>
        <a:spcPct val="0"/>
      </a:spcAft>
      <a:defRPr sz="2400" b="1" kern="1200">
        <a:solidFill>
          <a:srgbClr val="66FFFF"/>
        </a:solidFill>
        <a:latin typeface="Tahoma" pitchFamily="34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400" b="1" kern="1200">
        <a:solidFill>
          <a:srgbClr val="66FFFF"/>
        </a:solidFill>
        <a:latin typeface="Tahoma" pitchFamily="34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400" b="1" kern="1200">
        <a:solidFill>
          <a:srgbClr val="66FFFF"/>
        </a:solidFill>
        <a:latin typeface="Tahoma" pitchFamily="34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400" b="1" kern="1200">
        <a:solidFill>
          <a:srgbClr val="66FFFF"/>
        </a:solidFill>
        <a:latin typeface="Tahoma" pitchFamily="34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400" b="1" kern="1200">
        <a:solidFill>
          <a:srgbClr val="66FFFF"/>
        </a:solidFill>
        <a:latin typeface="Tahoma" pitchFamily="34" charset="0"/>
        <a:ea typeface="+mn-ea"/>
        <a:cs typeface="Times New Roman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003300"/>
    <a:srgbClr val="0000FF"/>
    <a:srgbClr val="66FFFF"/>
    <a:srgbClr val="006600"/>
    <a:srgbClr val="FF0066"/>
    <a:srgbClr val="FFFFFF"/>
    <a:srgbClr val="FFCC00"/>
    <a:srgbClr val="CCFF33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93" autoAdjust="0"/>
    <p:restoredTop sz="86400" autoAdjust="0"/>
  </p:normalViewPr>
  <p:slideViewPr>
    <p:cSldViewPr snapToObjects="1">
      <p:cViewPr varScale="1">
        <p:scale>
          <a:sx n="95" d="100"/>
          <a:sy n="95" d="100"/>
        </p:scale>
        <p:origin x="158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Objects="1">
      <p:cViewPr varScale="1">
        <p:scale>
          <a:sx n="85" d="100"/>
          <a:sy n="85" d="100"/>
        </p:scale>
        <p:origin x="-3786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handoutMaster" Target="handoutMasters/handout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70151736-D6C7-4EFF-ABD1-FE0A848612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95517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3788D9D4-06E8-4321-9E87-FBC264B5CF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96781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By Nathan L Morrison </a:t>
            </a:r>
          </a:p>
          <a:p>
            <a:endParaRPr lang="en-US" altLang="en-US" dirty="0"/>
          </a:p>
          <a:p>
            <a:r>
              <a:rPr lang="en-US" altLang="en-US" dirty="0"/>
              <a:t>All Scripture given is from NASB unless otherwise stated</a:t>
            </a:r>
          </a:p>
          <a:p>
            <a:endParaRPr lang="en-US" altLang="en-US" dirty="0"/>
          </a:p>
          <a:p>
            <a:r>
              <a:rPr lang="en-US" altLang="en-US" dirty="0"/>
              <a:t>For further study, or if questions, please Call: 804-277-1983 or Visit www.courthousechurchofchrist.com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8D9D4-06E8-4321-9E87-FBC264B5CF7A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69641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 Ark in Kentucky under construction!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788D9D4-06E8-4321-9E87-FBC264B5CF7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5576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 Ark in Kentucky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788D9D4-06E8-4321-9E87-FBC264B5CF7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9602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8D9D4-06E8-4321-9E87-FBC264B5CF7A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58330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6200" y="9012538"/>
            <a:ext cx="2971800" cy="47434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A56929-04EA-4D56-B721-08B52E09F4C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301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8D9D4-06E8-4321-9E87-FBC264B5CF7A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69641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788D9D4-06E8-4321-9E87-FBC264B5CF7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2294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8D9D4-06E8-4321-9E87-FBC264B5CF7A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69641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6627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662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7CBC437-8BB8-4AAD-AA0A-62C2FBF453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35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/>
              <a:t>Image: Painting based on drawing by Alfred Lee based on “eye witness” report of George Hagopian 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788D9D4-06E8-4321-9E87-FBC264B5CF7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6280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6627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662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7CBC437-8BB8-4AAD-AA0A-62C2FBF453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35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788D9D4-06E8-4321-9E87-FBC264B5CF7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7051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>
              <a:latin typeface="Times New Roman" pitchFamily="18" charset="0"/>
            </a:endParaRPr>
          </a:p>
        </p:txBody>
      </p:sp>
      <p:sp>
        <p:nvSpPr>
          <p:cNvPr id="26627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>
              <a:latin typeface="Times New Roman" pitchFamily="18" charset="0"/>
            </a:endParaRPr>
          </a:p>
        </p:txBody>
      </p:sp>
      <p:sp>
        <p:nvSpPr>
          <p:cNvPr id="2662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07CBC437-8BB8-4AAD-AA0A-62C2FBF45360}" type="slidenum">
              <a:rPr lang="en-US" smtClean="0">
                <a:latin typeface="Times New Roman" pitchFamily="18" charset="0"/>
              </a:rPr>
              <a:pPr eaLnBrk="1" hangingPunct="1">
                <a:defRPr/>
              </a:pPr>
              <a:t>9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235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The Days Of Noah Part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7887DD-B253-48D7-A6B4-472E2E0DAA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4177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The Days Of Noah Part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F9F831-A382-44AE-8166-C7F282AAF3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852683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The Days Of Noah Part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0374A-DF18-470C-BA8C-D1D993546F4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255650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The Days Of Noah Part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D0A55-5A78-48BB-AEF0-9D00B8F6137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474718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The Days Of Noah Part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B98F9-A809-4F1D-988C-2BCDC117114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129923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The Days Of Noah Part 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D0A55-5A78-48BB-AEF0-9D00B8F6137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279097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The Days Of Noah Part 1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D0A55-5A78-48BB-AEF0-9D00B8F6137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322986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The Days Of Noah Part 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56022-41A9-491B-A2DC-611DC0A7FBF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297034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The Days Of Noah Part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825DD-C14A-4E02-B999-64AD410C206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397129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The Days Of Noah Part 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D0A55-5A78-48BB-AEF0-9D00B8F6137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588184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The Days Of Noah Part 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F9D28-1F4F-4F87-B9F8-D0A8901B7C5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331629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The Days Of Noah Part 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D0A55-5A78-48BB-AEF0-9D00B8F6137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1107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The Days Of Noah Part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7B57A1-8147-4BA9-9E8E-D8A3B30175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926192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The Days Of Noah Part 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D0A55-5A78-48BB-AEF0-9D00B8F6137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213824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The Days Of Noah Part 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D0A55-5A78-48BB-AEF0-9D00B8F61370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8404763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The Days Of Noah Part 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D0A55-5A78-48BB-AEF0-9D00B8F6137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057665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The Days Of Noah Part 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D0A55-5A78-48BB-AEF0-9D00B8F6137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885196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The Days Of Noah Part 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D0A55-5A78-48BB-AEF0-9D00B8F6137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710250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The Days Of Noah Part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D0A55-5A78-48BB-AEF0-9D00B8F6137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886090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The Days Of Noah Part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D0A55-5A78-48BB-AEF0-9D00B8F6137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766478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The Days Of Noah Part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FD0142-0D48-4255-8AFF-25C6169BFC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99605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Image Of God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41AFF3-16D9-4048-963C-74B13CD744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46905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The Days Of Noah Part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0374A-DF18-470C-BA8C-D1D993546F4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53266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The Days Of Noah Part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5D7B2B-63C8-4235-A10D-ED64C88B55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189220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The Days Of Noah Part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D0A55-5A78-48BB-AEF0-9D00B8F6137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903928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The Days Of Noah Part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B98F9-A809-4F1D-988C-2BCDC117114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383488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The Days Of Noah Part 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D0A55-5A78-48BB-AEF0-9D00B8F6137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000024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The Days Of Noah Part 1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D0A55-5A78-48BB-AEF0-9D00B8F6137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335951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The Days Of Noah Part 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56022-41A9-491B-A2DC-611DC0A7FBF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3705076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The Days Of Noah Part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825DD-C14A-4E02-B999-64AD410C206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933106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The Days Of Noah Part 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D0A55-5A78-48BB-AEF0-9D00B8F6137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684960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The Days Of Noah Part 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F9D28-1F4F-4F87-B9F8-D0A8901B7C5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528237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The Days Of Noah Part 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D0A55-5A78-48BB-AEF0-9D00B8F6137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6297344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The Days Of Noah Part 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D0A55-5A78-48BB-AEF0-9D00B8F6137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4219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The Days Of Noah Part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F5F9A9-74DA-4E8E-ABD7-C2F77177A6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0646505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The Days Of Noah Part 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D0A55-5A78-48BB-AEF0-9D00B8F61370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0768869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The Days Of Noah Part 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D0A55-5A78-48BB-AEF0-9D00B8F6137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67216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The Days Of Noah Part 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D0A55-5A78-48BB-AEF0-9D00B8F6137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4980700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The Days Of Noah Part 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D0A55-5A78-48BB-AEF0-9D00B8F6137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8280138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The Days Of Noah Part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D0A55-5A78-48BB-AEF0-9D00B8F6137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7357367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The Days Of Noah Part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D0A55-5A78-48BB-AEF0-9D00B8F6137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5207299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The Days Of Noah Part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FD0142-0D48-4255-8AFF-25C6169BFC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9236954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Image Of God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20F48D-CA39-4A30-899D-CCDCF0AB1A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819293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Image Of God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CBEB07-E1CC-484F-9BBE-EA7D902740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98939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Image Of God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BA8525-0A72-4C05-B223-7EDA2B48B2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4201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The Days Of Noah Part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D2F435-DD02-47B5-8056-66E13C27BC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9716924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Image Of God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41AFF3-16D9-4048-963C-74B13CD744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893806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Image Of God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C8994-46C1-46C4-BBC7-F13DDF24DE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833523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Image Of God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36B4CC-5D46-473D-ABCA-5FF63C6E6F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439000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Image Of God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C90D3B-95B3-4CAC-81D8-800069D7D6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524838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Image Of God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88A0E2-5A4F-4F36-BA79-F3AA56B017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164912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Image Of God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C8912B-0483-491E-ABB6-A3E9449F61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954197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Image Of God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1A611F-4085-4BBC-A244-5346EB145D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305923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Image Of God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5183C-689C-4A71-B8A9-6BB94A09FE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6827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The Days Of Noah Part 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1B145B-8D19-4277-8206-5F9D23276A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68121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The Days Of Noah Part 1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FEB9C9-4747-4252-BC9A-67AACDBDC4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31937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The Days Of Noah Part 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62AA40-1F48-4D8A-9529-8B9CA2344B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55094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The Days Of Noah Part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883B0D-A12C-4B89-B818-99C1F7BBB4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98946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The Days Of Noah Part 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861029-CE1C-4066-88D6-45161A25B6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2515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The Days Of Noah Part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52BF61-005F-44F9-8A39-18CF0FC225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13064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The Days Of Noah Part 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B00385-E58D-403E-A70E-0760D49F2A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04360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The Days Of Noah Part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7179F0-6211-4444-BD43-9ECE5FAD7F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6107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The Days Of Noah Part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4F2F24-0E8D-480E-90C5-0824676CD2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68988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The Days Of Noah Part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00BB97-2C35-42EF-9161-A27A9CBCD0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95015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The Days Of Noah Part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1EC97A-9717-4056-9412-483FB71CAB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82371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The Days Of Noah Part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BC8757-80D9-4D17-A735-49BF2608C0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41367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352800"/>
            <a:ext cx="4038600" cy="2773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352800"/>
            <a:ext cx="4038600" cy="2773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The Days Of Noah Part 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00FA6C-4B80-4729-B92C-EDACF0BCE6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34878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The Days Of Noah Part 1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4ED580-0D96-4DFC-B87B-F795CD30DB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84233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The Days Of Noah Part 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670865-3AAA-4AE2-9CC9-D2B9A9E95E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42414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The Days Of Noah Part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92C1D7-3C28-475C-B078-C537690978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0263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The Days Of Noah Part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BE897B-C173-4FFF-99F2-66F87C4638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98477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The Days Of Noah Part 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758F50-F5B1-48E8-B68E-4BA6B1AA24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30892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The Days Of Noah Part 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1B18F1-E1A2-47D6-BF28-DDE43D07FC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58156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The Days Of Noah Part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A45DAC-ED7B-42B0-98E2-6C9B0018B9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52809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133600"/>
            <a:ext cx="2057400" cy="3992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133600"/>
            <a:ext cx="6019800" cy="39925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The Days Of Noah Part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3EFDAD-AFAE-456C-948E-432859F403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04929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The Days Of Noah Part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D0374A-DF18-470C-BA8C-D1D993546F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09649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The Days Of Noah Part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FD0142-0D48-4255-8AFF-25C6169BFC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26645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The Days Of Noah Part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6B98F9-A809-4F1D-988C-2BCDC11711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235714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The Days Of Noah Part 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151580-380D-4D4B-BEE7-03F7475E04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771192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The Days Of Noah Part 1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661756-5A3C-4B9C-8F70-E49E6A6952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622093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The Days Of Noah Part 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656022-41A9-491B-A2DC-611DC0A7FB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6752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The Days Of Noah Part 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2E0DB9-5D9A-4D7B-B727-1820C2B03F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267577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The Days Of Noah Part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B825DD-C14A-4E02-B999-64AD410C20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471291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The Days Of Noah Part 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80D19F-D426-41ED-B67A-BABADBD8CE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19354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The Days Of Noah Part 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4F9D28-1F4F-4F87-B9F8-D0A8901B7C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796571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The Days Of Noah Part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8984B2-E314-4F59-BD44-162F8A516C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060479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The Days Of Noah Part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00F5A3-0F4C-4DA4-99E6-46295FA9DD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456019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The Days Of Noah Part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1CBA43-B94C-4C7B-950A-C48938FBCA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384110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The Days Of Noah Part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F54609-0E19-4B90-8C15-FAFD601153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023424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The Days Of Noah Part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431FC9-7548-45FE-ACC0-D61D71A4C6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971761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The Days Of Noah Part 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BCA9BF-8489-4168-BCDF-1EB7CB8523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55000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The Days Of Noah Part 1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EAC4F2-6C4B-453C-AF20-CEDC2BDB77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7346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The Days Of Noah Part 1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D58399-EC8C-4880-9641-077D986DD5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988006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The Days Of Noah Part 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70E4CD-8F73-4187-B788-1DF658CA7B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381797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The Days Of Noah Part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8ABBB3-E888-473F-8091-FD7B89EEB9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522196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The Days Of Noah Part 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04BF2A-3B93-4567-95CD-EC83392AC5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179705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The Days Of Noah Part 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2899C4-E31A-4F36-86BF-0162DA6643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866557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The Days Of Noah Part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81AA0A-70C7-4257-A0FE-5ED581816F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127550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The Days Of Noah Part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6B3C2F-C3A8-416A-B4A7-26887CAF9A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692680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The Days Of Noah Part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EB0805-4ACA-4A33-9C56-73C150D1EC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535858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The Days Of Noah Part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966ACC-648C-492F-8F21-34CE5BEAC0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995619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The Days Of Noah Part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026F34-8745-404B-BBFB-4E0AAEFAF5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224789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352800"/>
            <a:ext cx="4038600" cy="2773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352800"/>
            <a:ext cx="4038600" cy="2773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The Days Of Noah Part 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105321-DFBF-4DCA-8ED7-6C61FAC8E4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8018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The Days Of Noah Part 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804011-FF41-49BC-A4EC-C3DDBF0C3A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106966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The Days Of Noah Part 1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3E50B7-0DA3-45D3-96D6-CA614524D3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407786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The Days Of Noah Part 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EF09C0-C66B-4FB0-B509-BF9ED103CF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661300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The Days Of Noah Part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115167-B9FD-4CE7-830C-8B2464C2EE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36240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The Days Of Noah Part 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3EF879-CA84-4B9D-8BD2-D21A2C4B59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384479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The Days Of Noah Part 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FB2014-FEE4-4050-B25E-F6A7D1B4E2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614658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The Days Of Noah Part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C2364D-B5B4-4C03-8D93-723395B9F8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133416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133600"/>
            <a:ext cx="2057400" cy="3992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133600"/>
            <a:ext cx="6019800" cy="39925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The Days Of Noah Part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EE0FD1-E413-404D-8E07-EB990784D5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535329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The Days Of Noah Part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410D89-138E-4591-836F-E8C8B4C3BE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220150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The Days Of Noah Part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C6283A-80C6-491D-9A0C-5E7E895F09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191729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The Days Of Noah Part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89C13E-800E-4194-9FC5-E72FEFCB9B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6396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The Days Of Noah Part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F4FB86-3FDD-4D3F-87FB-C03544A754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75011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The Days Of Noah Part 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8A221E-2658-4C91-8D36-B9A0B70FA0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278618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The Days Of Noah Part 1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C6057E-1978-42BF-B755-6451A519AD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80910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The Days Of Noah Part 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2D5EC9-47B8-4B0D-83D9-49FDF3832C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779470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The Days Of Noah Part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C76DFD-9C2E-4580-9854-33E31C856D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610877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The Days Of Noah Part 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D44EBA-6BD9-4AE2-870E-4EE2BCD5E1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739171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The Days Of Noah Part 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717618-F5E2-4228-9627-7B08B5289E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53048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The Days Of Noah Part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974151-539C-413B-8FB4-2A0FF89553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656451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The Days Of Noah Part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4CD026-4F63-4727-BF5A-6DBFE00AF0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397343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The Days Of Noah Part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E4ED17-9A75-4658-9D2C-6FA403AAF2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112218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The Days Of Noah Part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C71358-F6DA-43CE-89BB-7A8A6AFECC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3806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The Days Of Noah Part 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DD40CA-2F8C-4F16-BA65-3A0A6BAAAC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263607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The Days Of Noah Part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BBBF46-25A2-47EE-AC67-7B4EBB08BA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212629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The Days Of Noah Part 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87A331-02E7-41AA-9B3D-A4B6F80011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791455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The Days Of Noah Part 1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AE1628-CD22-4B31-84DB-9D54EC6B36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558638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The Days Of Noah Part 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28CAAD-B3BB-40A3-8A52-5B5A14B8E4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258688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The Days Of Noah Part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2FADE8-2356-4C44-9C88-291FCB5F1A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405205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The Days Of Noah Part 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D30D8F-F64E-4C26-8678-666F0C12E9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557439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The Days Of Noah Part 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81B39A-A759-453E-8DD2-9CA610E55E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309801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The Days Of Noah Part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68834E-52AD-42F8-A68A-13673A3AF1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184104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The Days Of Noah Part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8D8006-B1D3-4A05-A1B6-60F212924D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019505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The Days Of Noah Part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ED67EE-9E11-46D8-A692-F96D2DD189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3595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The Days Of Noah Part 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69C0D1-7790-4C08-AB81-02BE366D8A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88018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The Days Of Noah Part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F63258-F2E3-4C89-88E9-8D87D7C29B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095288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The Days Of Noah Part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82BFF3-5E25-4D24-91F4-DDA56D9AA0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473502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352800"/>
            <a:ext cx="4038600" cy="2773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352800"/>
            <a:ext cx="4038600" cy="2773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The Days Of Noah Part 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E6BFE1-EEA4-430D-99E3-003691BF43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993908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The Days Of Noah Part 1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77581F-6BFD-4339-BEC6-844DCB4C66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379478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The Days Of Noah Part 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541084-54AF-42CB-881B-327F86DB1B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957756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The Days Of Noah Part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8D88AC-5C3E-4C1F-AAA3-B62DB9B45F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748413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The Days Of Noah Part 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9C7802-359A-4729-9A2C-B022F4668F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089088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The Days Of Noah Part 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778922-62F3-47A3-BDC3-9AE2E9B569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929797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The Days Of Noah Part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02FF0F-5EFD-4258-839B-E45623B5AC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848522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133600"/>
            <a:ext cx="2057400" cy="3992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133600"/>
            <a:ext cx="6019800" cy="39925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The Days Of Noah Part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79D105-D36B-424D-9524-D62FB8DA83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1639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slideLayout" Target="../slideLayouts/slideLayout112.xml"/><Relationship Id="rId18" Type="http://schemas.openxmlformats.org/officeDocument/2006/relationships/slideLayout" Target="../slideLayouts/slideLayout117.xml"/><Relationship Id="rId3" Type="http://schemas.openxmlformats.org/officeDocument/2006/relationships/slideLayout" Target="../slideLayouts/slideLayout102.xml"/><Relationship Id="rId21" Type="http://schemas.openxmlformats.org/officeDocument/2006/relationships/image" Target="../media/image10.png"/><Relationship Id="rId7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11.xml"/><Relationship Id="rId17" Type="http://schemas.openxmlformats.org/officeDocument/2006/relationships/slideLayout" Target="../slideLayouts/slideLayout116.xml"/><Relationship Id="rId2" Type="http://schemas.openxmlformats.org/officeDocument/2006/relationships/slideLayout" Target="../slideLayouts/slideLayout101.xml"/><Relationship Id="rId16" Type="http://schemas.openxmlformats.org/officeDocument/2006/relationships/slideLayout" Target="../slideLayouts/slideLayout115.xml"/><Relationship Id="rId20" Type="http://schemas.openxmlformats.org/officeDocument/2006/relationships/theme" Target="../theme/theme10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5" Type="http://schemas.openxmlformats.org/officeDocument/2006/relationships/slideLayout" Target="../slideLayouts/slideLayout114.xml"/><Relationship Id="rId10" Type="http://schemas.openxmlformats.org/officeDocument/2006/relationships/slideLayout" Target="../slideLayouts/slideLayout109.xml"/><Relationship Id="rId19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slideLayout" Target="../slideLayouts/slideLayout113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6.xml"/><Relationship Id="rId13" Type="http://schemas.openxmlformats.org/officeDocument/2006/relationships/slideLayout" Target="../slideLayouts/slideLayout131.xml"/><Relationship Id="rId18" Type="http://schemas.openxmlformats.org/officeDocument/2006/relationships/slideLayout" Target="../slideLayouts/slideLayout136.xml"/><Relationship Id="rId3" Type="http://schemas.openxmlformats.org/officeDocument/2006/relationships/slideLayout" Target="../slideLayouts/slideLayout121.xml"/><Relationship Id="rId7" Type="http://schemas.openxmlformats.org/officeDocument/2006/relationships/slideLayout" Target="../slideLayouts/slideLayout125.xml"/><Relationship Id="rId12" Type="http://schemas.openxmlformats.org/officeDocument/2006/relationships/slideLayout" Target="../slideLayouts/slideLayout130.xml"/><Relationship Id="rId17" Type="http://schemas.openxmlformats.org/officeDocument/2006/relationships/slideLayout" Target="../slideLayouts/slideLayout135.xml"/><Relationship Id="rId2" Type="http://schemas.openxmlformats.org/officeDocument/2006/relationships/slideLayout" Target="../slideLayouts/slideLayout120.xml"/><Relationship Id="rId16" Type="http://schemas.openxmlformats.org/officeDocument/2006/relationships/slideLayout" Target="../slideLayouts/slideLayout134.xml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119.xml"/><Relationship Id="rId6" Type="http://schemas.openxmlformats.org/officeDocument/2006/relationships/slideLayout" Target="../slideLayouts/slideLayout124.xml"/><Relationship Id="rId11" Type="http://schemas.openxmlformats.org/officeDocument/2006/relationships/slideLayout" Target="../slideLayouts/slideLayout129.xml"/><Relationship Id="rId5" Type="http://schemas.openxmlformats.org/officeDocument/2006/relationships/slideLayout" Target="../slideLayouts/slideLayout123.xml"/><Relationship Id="rId15" Type="http://schemas.openxmlformats.org/officeDocument/2006/relationships/slideLayout" Target="../slideLayouts/slideLayout133.xml"/><Relationship Id="rId10" Type="http://schemas.openxmlformats.org/officeDocument/2006/relationships/slideLayout" Target="../slideLayouts/slideLayout128.xml"/><Relationship Id="rId19" Type="http://schemas.openxmlformats.org/officeDocument/2006/relationships/theme" Target="../theme/theme11.xml"/><Relationship Id="rId4" Type="http://schemas.openxmlformats.org/officeDocument/2006/relationships/slideLayout" Target="../slideLayouts/slideLayout122.xml"/><Relationship Id="rId9" Type="http://schemas.openxmlformats.org/officeDocument/2006/relationships/slideLayout" Target="../slideLayouts/slideLayout127.xml"/><Relationship Id="rId14" Type="http://schemas.openxmlformats.org/officeDocument/2006/relationships/slideLayout" Target="../slideLayouts/slideLayout132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4.xml"/><Relationship Id="rId13" Type="http://schemas.openxmlformats.org/officeDocument/2006/relationships/image" Target="../media/image13.jpeg"/><Relationship Id="rId3" Type="http://schemas.openxmlformats.org/officeDocument/2006/relationships/slideLayout" Target="../slideLayouts/slideLayout139.xml"/><Relationship Id="rId7" Type="http://schemas.openxmlformats.org/officeDocument/2006/relationships/slideLayout" Target="../slideLayouts/slideLayout143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38.xml"/><Relationship Id="rId1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42.xml"/><Relationship Id="rId11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904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904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altLang="en-US"/>
              <a:t>The Days Of Noah Part 1</a:t>
            </a:r>
          </a:p>
        </p:txBody>
      </p:sp>
      <p:sp>
        <p:nvSpPr>
          <p:cNvPr id="1904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fld id="{1F9752E8-EA3C-4E86-BC88-7A6733A621F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1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altLang="en-US"/>
              <a:t>The Days Of Noah Part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F9752E8-EA3C-4E86-BC88-7A6733A621F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5618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  <p:sldLayoutId id="2147483831" r:id="rId12"/>
    <p:sldLayoutId id="2147483832" r:id="rId13"/>
    <p:sldLayoutId id="2147483833" r:id="rId14"/>
    <p:sldLayoutId id="2147483834" r:id="rId15"/>
    <p:sldLayoutId id="2147483835" r:id="rId16"/>
    <p:sldLayoutId id="2147483836" r:id="rId17"/>
    <p:sldLayoutId id="2147483837" r:id="rId18"/>
    <p:sldLayoutId id="2147483946" r:id="rId19"/>
  </p:sldLayoutIdLst>
  <p:hf sldNum="0"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altLang="en-US"/>
              <a:t>The Days Of Noah Part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F9752E8-EA3C-4E86-BC88-7A6733A621F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7926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  <p:sldLayoutId id="2147483927" r:id="rId12"/>
    <p:sldLayoutId id="2147483928" r:id="rId13"/>
    <p:sldLayoutId id="2147483929" r:id="rId14"/>
    <p:sldLayoutId id="2147483930" r:id="rId15"/>
    <p:sldLayoutId id="2147483931" r:id="rId16"/>
    <p:sldLayoutId id="2147483932" r:id="rId17"/>
    <p:sldLayoutId id="2147483933" r:id="rId18"/>
  </p:sldLayoutIdLst>
  <p:hf sldNum="0"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Image Of God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A419474-60A1-45E7-A891-F9F7ABF5CA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41473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35" r:id="rId1"/>
    <p:sldLayoutId id="2147483936" r:id="rId2"/>
    <p:sldLayoutId id="2147483937" r:id="rId3"/>
    <p:sldLayoutId id="2147483938" r:id="rId4"/>
    <p:sldLayoutId id="2147483939" r:id="rId5"/>
    <p:sldLayoutId id="2147483940" r:id="rId6"/>
    <p:sldLayoutId id="2147483941" r:id="rId7"/>
    <p:sldLayoutId id="2147483942" r:id="rId8"/>
    <p:sldLayoutId id="2147483943" r:id="rId9"/>
    <p:sldLayoutId id="2147483944" r:id="rId10"/>
    <p:sldLayoutId id="2147483945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914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914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altLang="en-US"/>
              <a:t>The Days Of Noah Part 1</a:t>
            </a:r>
          </a:p>
        </p:txBody>
      </p:sp>
      <p:sp>
        <p:nvSpPr>
          <p:cNvPr id="1914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fld id="{68C0EB6F-B901-4C0B-AB01-5A7BF02F5FD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1336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3352800"/>
            <a:ext cx="8229600" cy="277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925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925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altLang="en-US"/>
              <a:t>The Days Of Noah Part 1</a:t>
            </a:r>
          </a:p>
        </p:txBody>
      </p:sp>
      <p:sp>
        <p:nvSpPr>
          <p:cNvPr id="1925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fld id="{308B8C22-4602-457E-9C67-C7C2894B92D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935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935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altLang="en-US"/>
              <a:t>The Days Of Noah Part 1</a:t>
            </a:r>
          </a:p>
        </p:txBody>
      </p:sp>
      <p:sp>
        <p:nvSpPr>
          <p:cNvPr id="1935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fld id="{12DD0A55-5A78-48BB-AEF0-9D00B8F6137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945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945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altLang="en-US"/>
              <a:t>The Days Of Noah Part 1</a:t>
            </a:r>
          </a:p>
        </p:txBody>
      </p:sp>
      <p:sp>
        <p:nvSpPr>
          <p:cNvPr id="1945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fld id="{CCACCD07-77A3-4185-8971-2A8FA9E135C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1336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3352800"/>
            <a:ext cx="8229600" cy="277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955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955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altLang="en-US"/>
              <a:t>The Days Of Noah Part 1</a:t>
            </a:r>
          </a:p>
        </p:txBody>
      </p:sp>
      <p:sp>
        <p:nvSpPr>
          <p:cNvPr id="1955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fld id="{D03BCFF5-2DFF-460A-9BD9-7A2D377B436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966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966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altLang="en-US"/>
              <a:t>The Days Of Noah Part 1</a:t>
            </a:r>
          </a:p>
        </p:txBody>
      </p:sp>
      <p:sp>
        <p:nvSpPr>
          <p:cNvPr id="1966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fld id="{8B5FA05F-1D21-4378-A725-4218AA67EFF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</p:sldLayoutIdLst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976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976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altLang="en-US"/>
              <a:t>The Days Of Noah Part 1</a:t>
            </a:r>
          </a:p>
        </p:txBody>
      </p:sp>
      <p:sp>
        <p:nvSpPr>
          <p:cNvPr id="1976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fld id="{E6F428F0-F892-448C-BD6E-11893D434EA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1336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3352800"/>
            <a:ext cx="8229600" cy="277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986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986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altLang="en-US"/>
              <a:t>The Days Of Noah Part 1</a:t>
            </a:r>
          </a:p>
        </p:txBody>
      </p:sp>
      <p:sp>
        <p:nvSpPr>
          <p:cNvPr id="1986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fld id="{3B177898-B1A8-4F90-8634-59A49B0C529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</p:sldLayoutIdLst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6.xml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7.xml"/><Relationship Id="rId5" Type="http://schemas.openxmlformats.org/officeDocument/2006/relationships/image" Target="../media/image17.png"/><Relationship Id="rId4" Type="http://schemas.openxmlformats.org/officeDocument/2006/relationships/image" Target="../media/image1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7.xml"/><Relationship Id="rId5" Type="http://schemas.openxmlformats.org/officeDocument/2006/relationships/image" Target="../media/image17.png"/><Relationship Id="rId4" Type="http://schemas.openxmlformats.org/officeDocument/2006/relationships/image" Target="../media/image2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7.xml"/><Relationship Id="rId5" Type="http://schemas.openxmlformats.org/officeDocument/2006/relationships/image" Target="../media/image17.pn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2"/>
          <a:stretch/>
        </p:blipFill>
        <p:spPr bwMode="auto">
          <a:xfrm>
            <a:off x="-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0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20" y="685800"/>
            <a:ext cx="9143980" cy="2819400"/>
          </a:xfrm>
        </p:spPr>
        <p:txBody>
          <a:bodyPr>
            <a:normAutofit fontScale="90000"/>
          </a:bodyPr>
          <a:lstStyle/>
          <a:p>
            <a:br>
              <a:rPr lang="en-US" altLang="en-US" sz="4900" b="1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altLang="en-US" sz="4900" b="1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4900" b="1" u="sng" dirty="0">
                <a:latin typeface="Arial" panose="020B0604020202020204" pitchFamily="34" charset="0"/>
                <a:cs typeface="Arial" panose="020B0604020202020204" pitchFamily="34" charset="0"/>
              </a:rPr>
              <a:t>The Days Of Noah Part 1</a:t>
            </a:r>
            <a:br>
              <a:rPr lang="en-US" altLang="en-US" sz="4900" b="1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6700" b="1" i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Wickedness Of Men</a:t>
            </a:r>
            <a:br>
              <a:rPr lang="en-US" altLang="en-US" sz="3100" b="1" i="1" dirty="0">
                <a:ln>
                  <a:solidFill>
                    <a:schemeClr val="tx1"/>
                  </a:solidFill>
                </a:ln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altLang="en-US" sz="3000" b="1" u="sng" dirty="0">
                <a:cs typeface="Times New Roman" pitchFamily="18" charset="0"/>
              </a:rPr>
            </a:br>
            <a:br>
              <a:rPr lang="en-US" altLang="en-US" sz="3000" b="1" u="sng" dirty="0">
                <a:cs typeface="Times New Roman" pitchFamily="18" charset="0"/>
              </a:rPr>
            </a:br>
            <a:br>
              <a:rPr lang="en-US" altLang="en-US" sz="3000" b="1" u="sng" dirty="0">
                <a:cs typeface="Times New Roman" pitchFamily="18" charset="0"/>
              </a:rPr>
            </a:br>
            <a:br>
              <a:rPr lang="en-US" altLang="en-US" sz="3000" b="1" u="sng" dirty="0">
                <a:cs typeface="Times New Roman" pitchFamily="18" charset="0"/>
              </a:rPr>
            </a:br>
            <a:r>
              <a:rPr lang="en-US" altLang="en-US" sz="4000" b="1" dirty="0">
                <a:solidFill>
                  <a:srgbClr val="66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Text: </a:t>
            </a:r>
            <a:r>
              <a:rPr lang="sv-SE" altLang="en-US" sz="4000" b="1" dirty="0">
                <a:solidFill>
                  <a:srgbClr val="66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Matthew 24:36-39; I Peter 3:20</a:t>
            </a:r>
            <a:endParaRPr lang="en-US" altLang="en-US" sz="3000" b="1" dirty="0">
              <a:solidFill>
                <a:srgbClr val="66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>
            <a:normAutofit/>
          </a:bodyPr>
          <a:lstStyle/>
          <a:p>
            <a:r>
              <a:rPr lang="en-US" altLang="en-US" sz="4000" b="1" u="sng" dirty="0">
                <a:solidFill>
                  <a:schemeClr val="tx1"/>
                </a:solidFill>
                <a:cs typeface="Times New Roman" pitchFamily="18" charset="0"/>
              </a:rPr>
              <a:t>Conclusion</a:t>
            </a:r>
            <a:endParaRPr lang="en-US" altLang="en-US" sz="4400" b="1" u="sng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12290" y="6577781"/>
            <a:ext cx="4736690" cy="304800"/>
          </a:xfrm>
        </p:spPr>
        <p:txBody>
          <a:bodyPr/>
          <a:lstStyle/>
          <a:p>
            <a:r>
              <a:rPr lang="en-US" altLang="en-US"/>
              <a:t>The Days Of Noah Part 1</a:t>
            </a:r>
            <a:endParaRPr lang="en-US" altLang="en-US" dirty="0"/>
          </a:p>
        </p:txBody>
      </p:sp>
      <p:sp>
        <p:nvSpPr>
          <p:cNvPr id="226308" name="Text Box 4"/>
          <p:cNvSpPr txBox="1">
            <a:spLocks noChangeArrowheads="1"/>
          </p:cNvSpPr>
          <p:nvPr/>
        </p:nvSpPr>
        <p:spPr bwMode="auto">
          <a:xfrm>
            <a:off x="-13127" y="1767221"/>
            <a:ext cx="9144001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en-US" altLang="en-US" dirty="0">
                <a:solidFill>
                  <a:srgbClr val="FF0000"/>
                </a:solidFill>
                <a:latin typeface="Tahoma" pitchFamily="34" charset="0"/>
              </a:rPr>
              <a:t>These days are evil – Eph. 5:16</a:t>
            </a:r>
          </a:p>
          <a:p>
            <a:pPr>
              <a:buFont typeface="Wingdings" panose="05000000000000000000" pitchFamily="2" charset="2"/>
              <a:buChar char="v"/>
            </a:pPr>
            <a:endParaRPr lang="en-US" altLang="en-US" dirty="0">
              <a:solidFill>
                <a:srgbClr val="FF0000"/>
              </a:solidFill>
              <a:latin typeface="Tahoma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altLang="en-US" dirty="0">
                <a:solidFill>
                  <a:srgbClr val="FF0000"/>
                </a:solidFill>
                <a:latin typeface="Tahoma" pitchFamily="34" charset="0"/>
              </a:rPr>
              <a:t>These days are dark – II Tim. 3:13</a:t>
            </a:r>
          </a:p>
          <a:p>
            <a:pPr>
              <a:buFont typeface="Wingdings" panose="05000000000000000000" pitchFamily="2" charset="2"/>
              <a:buChar char="v"/>
            </a:pPr>
            <a:endParaRPr lang="en-US" altLang="en-US" dirty="0">
              <a:solidFill>
                <a:srgbClr val="FF0000"/>
              </a:solidFill>
              <a:latin typeface="Tahoma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altLang="en-US" dirty="0">
                <a:solidFill>
                  <a:srgbClr val="FF0000"/>
                </a:solidFill>
                <a:latin typeface="Tahoma" pitchFamily="34" charset="0"/>
              </a:rPr>
              <a:t>These days are trying – II Pet. 2:9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42352" y="4322511"/>
            <a:ext cx="3385173" cy="2554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4">
            <a:extLst>
              <a:ext uri="{FF2B5EF4-FFF2-40B4-BE49-F238E27FC236}">
                <a16:creationId xmlns:a16="http://schemas.microsoft.com/office/drawing/2014/main" id="{4F5558CF-DD1B-4D0B-A6CB-E0EC4FA0A7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33" y="762000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dirty="0">
                <a:solidFill>
                  <a:srgbClr val="0000FF"/>
                </a:solidFill>
                <a:latin typeface="Tahoma" pitchFamily="34" charset="0"/>
              </a:rPr>
              <a:t>Our days (before Christ comes again) are “as the days of Noah” were – Mt. 24:36-39</a:t>
            </a:r>
          </a:p>
        </p:txBody>
      </p:sp>
      <p:sp>
        <p:nvSpPr>
          <p:cNvPr id="10" name="Text Box 4">
            <a:extLst>
              <a:ext uri="{FF2B5EF4-FFF2-40B4-BE49-F238E27FC236}">
                <a16:creationId xmlns:a16="http://schemas.microsoft.com/office/drawing/2014/main" id="{E97443C8-B8E7-4060-BA63-A9FEAFDC46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75" y="3880437"/>
            <a:ext cx="91440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/>
            <a:r>
              <a:rPr lang="en-US" altLang="en-US" dirty="0">
                <a:solidFill>
                  <a:srgbClr val="0000FF"/>
                </a:solidFill>
                <a:latin typeface="Tahoma" pitchFamily="34" charset="0"/>
              </a:rPr>
              <a:t>Jesus said His return would be like in those days – Are you prepared?</a:t>
            </a:r>
          </a:p>
          <a:p>
            <a:pPr>
              <a:buClr>
                <a:schemeClr val="accent2"/>
              </a:buClr>
              <a:buSzPct val="115000"/>
              <a:buFont typeface="Wingdings" pitchFamily="2" charset="2"/>
              <a:buChar char="Ø"/>
            </a:pPr>
            <a:r>
              <a:rPr lang="en-US" altLang="en-US" sz="2000" b="0" dirty="0">
                <a:latin typeface="Tahoma" pitchFamily="34" charset="0"/>
              </a:rPr>
              <a:t>Judgment is coming just as it did in the flood </a:t>
            </a:r>
          </a:p>
          <a:p>
            <a:pPr marL="457200" lvl="1" indent="0">
              <a:buClr>
                <a:schemeClr val="accent2"/>
              </a:buClr>
              <a:buSzPct val="115000"/>
            </a:pPr>
            <a:r>
              <a:rPr lang="en-US" altLang="en-US" sz="2000" b="0" dirty="0">
                <a:latin typeface="Tahoma" pitchFamily="34" charset="0"/>
              </a:rPr>
              <a:t>(II Peter 3:3-7) </a:t>
            </a:r>
          </a:p>
        </p:txBody>
      </p:sp>
    </p:spTree>
    <p:extLst>
      <p:ext uri="{BB962C8B-B14F-4D97-AF65-F5344CB8AC3E}">
        <p14:creationId xmlns:p14="http://schemas.microsoft.com/office/powerpoint/2010/main" val="856588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6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6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63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63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63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63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>
            <a:normAutofit/>
          </a:bodyPr>
          <a:lstStyle/>
          <a:p>
            <a:r>
              <a:rPr lang="en-US" altLang="en-US" sz="4000" b="1" u="sng" dirty="0">
                <a:solidFill>
                  <a:schemeClr val="tx1"/>
                </a:solidFill>
                <a:cs typeface="Times New Roman" pitchFamily="18" charset="0"/>
              </a:rPr>
              <a:t>Conclusion</a:t>
            </a:r>
            <a:endParaRPr lang="en-US" altLang="en-US" sz="4400" b="1" u="sng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12290" y="6577781"/>
            <a:ext cx="4736690" cy="304800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The Days Of Noah Part 1</a:t>
            </a:r>
            <a:endParaRPr kumimoji="0" lang="en-US" altLang="en-US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226308" name="Text Box 4"/>
          <p:cNvSpPr txBox="1">
            <a:spLocks noChangeArrowheads="1"/>
          </p:cNvSpPr>
          <p:nvPr/>
        </p:nvSpPr>
        <p:spPr bwMode="auto">
          <a:xfrm>
            <a:off x="-13127" y="1767221"/>
            <a:ext cx="9144001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>
              <a:buFont typeface="Wingdings" panose="05000000000000000000" pitchFamily="2" charset="2"/>
              <a:buChar char="v"/>
            </a:pPr>
            <a:r>
              <a:rPr lang="en-US" altLang="en-US" dirty="0">
                <a:solidFill>
                  <a:srgbClr val="003300"/>
                </a:solidFill>
                <a:latin typeface="Tahoma" pitchFamily="34" charset="0"/>
              </a:rPr>
              <a:t>Noah sought after God &amp; found favor (grace) – Gen. 6:8; Heb. 11:6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en-US" altLang="en-US" dirty="0">
                <a:solidFill>
                  <a:srgbClr val="003300"/>
                </a:solidFill>
                <a:latin typeface="Tahoma" pitchFamily="34" charset="0"/>
              </a:rPr>
              <a:t>Noah was obedient to God’s word – Gen. 6:22; 7:5; Heb. 11:7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en-US" altLang="en-US" dirty="0">
                <a:solidFill>
                  <a:srgbClr val="003300"/>
                </a:solidFill>
                <a:latin typeface="Tahoma" pitchFamily="34" charset="0"/>
              </a:rPr>
              <a:t>Noah preached, showing concern for the lost (I Pet. 3:20)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en-US" altLang="en-US" dirty="0">
                <a:solidFill>
                  <a:srgbClr val="003300"/>
                </a:solidFill>
                <a:latin typeface="Tahoma" pitchFamily="34" charset="0"/>
              </a:rPr>
              <a:t>Noah was prepared for the day of the Lord – the rest of the world wasn’t! – Heb. 11:7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84807" y="4826229"/>
            <a:ext cx="3385173" cy="2040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4">
            <a:extLst>
              <a:ext uri="{FF2B5EF4-FFF2-40B4-BE49-F238E27FC236}">
                <a16:creationId xmlns:a16="http://schemas.microsoft.com/office/drawing/2014/main" id="{4F5558CF-DD1B-4D0B-A6CB-E0EC4FA0A7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33" y="944038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algn="ctr"/>
            <a:r>
              <a:rPr lang="en-US" altLang="en-US" dirty="0">
                <a:solidFill>
                  <a:srgbClr val="0000FF"/>
                </a:solidFill>
                <a:latin typeface="Tahoma" pitchFamily="34" charset="0"/>
              </a:rPr>
              <a:t>We must face “our” days as Noah faced “his” days: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91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6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6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63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63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63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63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63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63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>
            <a:normAutofit/>
          </a:bodyPr>
          <a:lstStyle/>
          <a:p>
            <a:r>
              <a:rPr lang="en-US" altLang="en-US" sz="4000" b="1" u="sng" dirty="0">
                <a:solidFill>
                  <a:schemeClr val="tx1"/>
                </a:solidFill>
                <a:cs typeface="Times New Roman" pitchFamily="18" charset="0"/>
              </a:rPr>
              <a:t>Conclusion</a:t>
            </a:r>
            <a:endParaRPr lang="en-US" altLang="en-US" sz="4400" b="1" u="sng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12290" y="6577781"/>
            <a:ext cx="4736690" cy="304800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The Days Of Noah Part 1</a:t>
            </a:r>
            <a:endParaRPr kumimoji="0" lang="en-US" altLang="en-US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226308" name="Text Box 4"/>
          <p:cNvSpPr txBox="1">
            <a:spLocks noChangeArrowheads="1"/>
          </p:cNvSpPr>
          <p:nvPr/>
        </p:nvSpPr>
        <p:spPr bwMode="auto">
          <a:xfrm>
            <a:off x="-13127" y="1767221"/>
            <a:ext cx="9144001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>
              <a:buFont typeface="Wingdings" panose="05000000000000000000" pitchFamily="2" charset="2"/>
              <a:buChar char="v"/>
            </a:pPr>
            <a:r>
              <a:rPr lang="en-US" altLang="en-US" dirty="0">
                <a:solidFill>
                  <a:srgbClr val="003300"/>
                </a:solidFill>
                <a:latin typeface="Tahoma" pitchFamily="34" charset="0"/>
              </a:rPr>
              <a:t>The answer to this question will decide where we will spend eternity!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en-US" altLang="en-US" dirty="0">
                <a:solidFill>
                  <a:srgbClr val="003300"/>
                </a:solidFill>
                <a:latin typeface="Tahoma" pitchFamily="34" charset="0"/>
              </a:rPr>
              <a:t>Are you striving to live holy and godly lives to stand before Him spotless &amp; blameless? (II Pet. 3:11, 14) 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en-US" altLang="en-US" dirty="0">
                <a:solidFill>
                  <a:srgbClr val="003300"/>
                </a:solidFill>
                <a:latin typeface="Tahoma" pitchFamily="34" charset="0"/>
              </a:rPr>
              <a:t>Are you looking for and hastening the day of Christ’s return? (II Pet. 3:12)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en-US" altLang="en-US" dirty="0">
                <a:solidFill>
                  <a:srgbClr val="003300"/>
                </a:solidFill>
                <a:latin typeface="Tahoma" pitchFamily="34" charset="0"/>
              </a:rPr>
              <a:t>Are you counting the patience (mercy) of God as salvation? (II Pet. 3:15)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586805" y="4495800"/>
            <a:ext cx="3557195" cy="2370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4">
            <a:extLst>
              <a:ext uri="{FF2B5EF4-FFF2-40B4-BE49-F238E27FC236}">
                <a16:creationId xmlns:a16="http://schemas.microsoft.com/office/drawing/2014/main" id="{4F5558CF-DD1B-4D0B-A6CB-E0EC4FA0A7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33" y="944038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algn="ctr"/>
            <a:r>
              <a:rPr lang="en-US" altLang="en-US" dirty="0">
                <a:solidFill>
                  <a:srgbClr val="0000FF"/>
                </a:solidFill>
                <a:latin typeface="Tahoma" pitchFamily="34" charset="0"/>
              </a:rPr>
              <a:t>“What sort of people ought you to be?” (II Pet. 3:10-11)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985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6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6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63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63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63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63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63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63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Autofit/>
          </a:bodyPr>
          <a:lstStyle/>
          <a:p>
            <a:r>
              <a:rPr lang="en-US" altLang="en-US" sz="4000" b="1" u="sng" dirty="0">
                <a:solidFill>
                  <a:schemeClr val="tx1"/>
                </a:solidFill>
                <a:cs typeface="Times New Roman" pitchFamily="18" charset="0"/>
              </a:rPr>
              <a:t>Conclusion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567948"/>
            <a:ext cx="4495800" cy="304800"/>
          </a:xfrm>
        </p:spPr>
        <p:txBody>
          <a:bodyPr/>
          <a:lstStyle/>
          <a:p>
            <a:r>
              <a:rPr lang="en-US" altLang="en-US"/>
              <a:t>The Days Of Noah Part 1</a:t>
            </a:r>
            <a:endParaRPr lang="en-US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68353" y="2250496"/>
            <a:ext cx="4623269" cy="3097590"/>
          </a:xfrm>
          <a:prstGeom prst="rect">
            <a:avLst/>
          </a:prstGeom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0" y="907523"/>
            <a:ext cx="9159977" cy="1200329"/>
          </a:xfrm>
          <a:prstGeom prst="rect">
            <a:avLst/>
          </a:prstGeom>
          <a:solidFill>
            <a:srgbClr val="FFCCFF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algn="ctr"/>
            <a:r>
              <a:rPr lang="en-US" altLang="en-US" dirty="0">
                <a:solidFill>
                  <a:srgbClr val="FF0000"/>
                </a:solidFill>
                <a:latin typeface="Tahoma" pitchFamily="34" charset="0"/>
              </a:rPr>
              <a:t>Let us not be so distracted with the cares of this world that we be like those “in the days of Noah” who were caught by destruction unaware!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0" y="5490730"/>
            <a:ext cx="9144000" cy="1077218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algn="ctr"/>
            <a:r>
              <a:rPr lang="en-US" altLang="en-US" sz="3200" dirty="0">
                <a:solidFill>
                  <a:schemeClr val="accent2">
                    <a:lumMod val="20000"/>
                    <a:lumOff val="80000"/>
                  </a:schemeClr>
                </a:solidFill>
                <a:latin typeface="Tahoma" pitchFamily="34" charset="0"/>
              </a:rPr>
              <a:t>Let us look for &amp; hasten His return, being diligent to live godly &amp; righteously!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beach&#10;&#10;Description automatically generated">
            <a:extLst>
              <a:ext uri="{FF2B5EF4-FFF2-40B4-BE49-F238E27FC236}">
                <a16:creationId xmlns:a16="http://schemas.microsoft.com/office/drawing/2014/main" id="{AA52D535-BBEA-448D-B711-C8272FCA10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266" name="Rectangle 7"/>
          <p:cNvSpPr>
            <a:spLocks noChangeArrowheads="1"/>
          </p:cNvSpPr>
          <p:nvPr/>
        </p:nvSpPr>
        <p:spPr bwMode="auto">
          <a:xfrm>
            <a:off x="0" y="5004619"/>
            <a:ext cx="9144000" cy="609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  <a:solidFill>
            <a:srgbClr val="FFFF00"/>
          </a:solidFill>
        </p:spPr>
        <p:txBody>
          <a:bodyPr/>
          <a:lstStyle/>
          <a:p>
            <a:pPr marL="0" indent="0" eaLnBrk="1" hangingPunct="1">
              <a:buNone/>
            </a:pPr>
            <a:r>
              <a:rPr lang="en-US" sz="4600" b="1" u="sng" dirty="0">
                <a:solidFill>
                  <a:srgbClr val="0000FF"/>
                </a:solidFill>
                <a:latin typeface="Ameretto"/>
              </a:rPr>
              <a:t>“What Must I Do To Be Saved?”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0" y="1066800"/>
            <a:ext cx="91440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796925" marR="0" lvl="0" indent="-5715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Hear The Gospel (Jn. 5:24; Rom. 10:17)</a:t>
            </a:r>
          </a:p>
          <a:p>
            <a:pPr marL="796925" marR="0" lvl="0" indent="-5715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Believe In Christ (Jn. 3:16-18; Jn. 8:24)</a:t>
            </a:r>
          </a:p>
          <a:p>
            <a:pPr marL="796925" marR="0" lvl="0" indent="-5715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Repent Of Sins (Lk. 13:3-5; Acts 2:38)</a:t>
            </a:r>
          </a:p>
          <a:p>
            <a:pPr marL="796925" marR="0" lvl="0" indent="-5715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Confess Christ (Mt. 10:32; Rom. 10:10)</a:t>
            </a:r>
          </a:p>
          <a:p>
            <a:pPr marL="796925" marR="0" lvl="0" indent="-5715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Be Baptized (Mk. 16:16; Acts 22:16)</a:t>
            </a:r>
          </a:p>
          <a:p>
            <a:pPr marL="796925" marR="0" lvl="0" indent="-5715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Remain Faithful (Jn. 8:31; Rev. 2:10)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0" y="4972456"/>
            <a:ext cx="914400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alisto MT" pitchFamily="18" charset="0"/>
                <a:ea typeface="+mn-ea"/>
                <a:cs typeface="Times New Roman" pitchFamily="18" charset="0"/>
              </a:rPr>
              <a:t>For The Erring Saint: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alisto MT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Repent (Acts 8:22), Confess (I Jn. 1:9),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Pray (Acts 8:22)</a:t>
            </a:r>
          </a:p>
        </p:txBody>
      </p:sp>
      <p:sp>
        <p:nvSpPr>
          <p:cNvPr id="11270" name="Line 5"/>
          <p:cNvSpPr>
            <a:spLocks noChangeShapeType="1"/>
          </p:cNvSpPr>
          <p:nvPr/>
        </p:nvSpPr>
        <p:spPr bwMode="auto">
          <a:xfrm>
            <a:off x="533400" y="838200"/>
            <a:ext cx="815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5565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210000">
        <p14:shred/>
      </p:transition>
    </mc:Choice>
    <mc:Fallback xmlns="">
      <p:transition spd="slow" advTm="2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1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1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1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10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nimBg="1"/>
      <p:bldP spid="614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3" descr="A drawing of a cartoon character&#10;&#10;Description automatically generate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72" r="30253"/>
          <a:stretch/>
        </p:blipFill>
        <p:spPr bwMode="auto">
          <a:xfrm>
            <a:off x="6645" y="10"/>
            <a:ext cx="5221914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>
          <a:xfrm>
            <a:off x="6356472" y="10"/>
            <a:ext cx="2780883" cy="66416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en-US" sz="4000" b="1" u="sng" dirty="0"/>
              <a:t>Intro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46" y="6544810"/>
            <a:ext cx="521526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457200">
              <a:spcAft>
                <a:spcPts val="600"/>
              </a:spcAft>
            </a:pPr>
            <a:r>
              <a:rPr lang="en-US" altLang="en-US" kern="1200" dirty="0">
                <a:latin typeface="+mn-lt"/>
                <a:ea typeface="+mn-ea"/>
                <a:cs typeface="+mn-cs"/>
              </a:rPr>
              <a:t>The Days Of Noah Part 1</a:t>
            </a:r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0671DDA9-BA20-4CD9-BE61-E43C5E50A243}"/>
              </a:ext>
            </a:extLst>
          </p:cNvPr>
          <p:cNvSpPr/>
          <p:nvPr/>
        </p:nvSpPr>
        <p:spPr>
          <a:xfrm rot="12136459">
            <a:off x="228780" y="4734008"/>
            <a:ext cx="2971039" cy="1164393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535807-37B0-43D2-A7F8-A9CC44492E08}"/>
              </a:ext>
            </a:extLst>
          </p:cNvPr>
          <p:cNvSpPr txBox="1"/>
          <p:nvPr/>
        </p:nvSpPr>
        <p:spPr>
          <a:xfrm rot="1355488">
            <a:off x="262919" y="4839061"/>
            <a:ext cx="29533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Wait…Was </a:t>
            </a:r>
            <a:r>
              <a:rPr lang="en-US" sz="2800" i="1" dirty="0">
                <a:solidFill>
                  <a:schemeClr val="tx1"/>
                </a:solidFill>
              </a:rPr>
              <a:t>THAT</a:t>
            </a:r>
            <a:r>
              <a:rPr lang="en-US" sz="2800" dirty="0">
                <a:solidFill>
                  <a:schemeClr val="tx1"/>
                </a:solidFill>
              </a:rPr>
              <a:t> today?!!</a:t>
            </a:r>
          </a:p>
        </p:txBody>
      </p:sp>
      <p:sp>
        <p:nvSpPr>
          <p:cNvPr id="20" name="Text Box 8">
            <a:extLst>
              <a:ext uri="{FF2B5EF4-FFF2-40B4-BE49-F238E27FC236}">
                <a16:creationId xmlns:a16="http://schemas.microsoft.com/office/drawing/2014/main" id="{81C88D9D-D553-4EDD-B352-4F89AE3CC1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7258" y="720423"/>
            <a:ext cx="3809999" cy="6063198"/>
          </a:xfrm>
          <a:prstGeom prst="rect">
            <a:avLst/>
          </a:prstGeom>
          <a:solidFill>
            <a:srgbClr val="F7BD40">
              <a:lumMod val="20000"/>
              <a:lumOff val="80000"/>
            </a:srgbClr>
          </a:solidFill>
          <a:ln w="19050">
            <a:solidFill>
              <a:srgbClr val="002060"/>
            </a:solidFill>
          </a:ln>
          <a:effectLst/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57200" marR="0" lvl="0" indent="-45720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itchFamily="34" charset="0"/>
              </a:rPr>
              <a:t>Matthew 24:36-39</a:t>
            </a:r>
          </a:p>
          <a:p>
            <a:pPr marL="457200" marR="0" lvl="0" indent="-45720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ahoma" pitchFamily="34" charset="0"/>
              </a:rPr>
              <a:t>36.  "But of that day and hour no one knows, not even the angels of heaven, nor the Son, but the Father alone.</a:t>
            </a:r>
          </a:p>
          <a:p>
            <a:pPr marL="457200" marR="0" lvl="0" indent="-45720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ahoma" pitchFamily="34" charset="0"/>
              </a:rPr>
              <a:t>37.  "For the coming of the Son of Man will be just like the days of Noah.</a:t>
            </a:r>
          </a:p>
          <a:p>
            <a:pPr marL="457200" marR="0" lvl="0" indent="-45720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ahoma" pitchFamily="34" charset="0"/>
              </a:rPr>
              <a:t>38.  "For as in those days before the flood they were eating and drinking, marrying and giving in marriage, until the day that Noah entered the ark,</a:t>
            </a:r>
          </a:p>
          <a:p>
            <a:pPr marL="457200" marR="0" lvl="0" indent="-45720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ahoma" pitchFamily="34" charset="0"/>
              </a:rPr>
              <a:t>39.  and they did not understand until the flood came and took them all away; so will the coming of the Son of Man be.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C4B690EE-E995-4D13-9D5F-A72EA9CAC6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2">
            <a:extLst>
              <a:ext uri="{FF2B5EF4-FFF2-40B4-BE49-F238E27FC236}">
                <a16:creationId xmlns:a16="http://schemas.microsoft.com/office/drawing/2014/main" id="{A0E633B9-FE4A-4F0D-B7F5-EA63CD6F8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23" r="19427"/>
          <a:stretch/>
        </p:blipFill>
        <p:spPr bwMode="auto">
          <a:xfrm>
            <a:off x="20" y="10"/>
            <a:ext cx="5664688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C82D2E27-E3C1-4F29-BC6A-7C7C3B07B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31151" y="0"/>
            <a:ext cx="0" cy="6858000"/>
          </a:xfrm>
          <a:prstGeom prst="line">
            <a:avLst/>
          </a:prstGeom>
          <a:ln w="82550" cap="sq">
            <a:solidFill>
              <a:srgbClr val="D9D9D9"/>
            </a:solidFill>
            <a:miter lim="800000"/>
          </a:ln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BFBFB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7" name="Picture 76">
            <a:extLst>
              <a:ext uri="{FF2B5EF4-FFF2-40B4-BE49-F238E27FC236}">
                <a16:creationId xmlns:a16="http://schemas.microsoft.com/office/drawing/2014/main" id="{10306955-0FC8-4AB2-8488-8825A0F51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>
          <a:xfrm>
            <a:off x="5690666" y="6297"/>
            <a:ext cx="3453314" cy="67950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en-US" sz="4000" b="1" u="sng" dirty="0">
                <a:latin typeface="Arial" panose="020B0604020202020204" pitchFamily="34" charset="0"/>
                <a:cs typeface="Arial" panose="020B0604020202020204" pitchFamily="34" charset="0"/>
              </a:rPr>
              <a:t>Intro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" y="6492875"/>
            <a:ext cx="559756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 lvl="0" indent="0" algn="ctr" defTabSz="457200" fontAlgn="base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The Days Of Noah Part 1</a:t>
            </a:r>
          </a:p>
        </p:txBody>
      </p:sp>
      <p:sp>
        <p:nvSpPr>
          <p:cNvPr id="21" name="Text Box 8">
            <a:extLst>
              <a:ext uri="{FF2B5EF4-FFF2-40B4-BE49-F238E27FC236}">
                <a16:creationId xmlns:a16="http://schemas.microsoft.com/office/drawing/2014/main" id="{AE74B4D5-84B3-49CB-A3EC-6DBB0018AA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8274" y="914400"/>
            <a:ext cx="3418983" cy="3600986"/>
          </a:xfrm>
          <a:prstGeom prst="rect">
            <a:avLst/>
          </a:prstGeom>
          <a:solidFill>
            <a:srgbClr val="F7BD40">
              <a:lumMod val="20000"/>
              <a:lumOff val="80000"/>
            </a:srgbClr>
          </a:solidFill>
          <a:ln w="19050">
            <a:solidFill>
              <a:srgbClr val="002060"/>
            </a:solidFill>
          </a:ln>
          <a:effectLst/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I Peter 3:20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20.  who once were disobedient, when the patience of God kept waiting in the days of Noah, during the construction of the ark, in which a few, that is, eight persons, were brought safely through the water.</a:t>
            </a:r>
          </a:p>
        </p:txBody>
      </p:sp>
      <p:sp>
        <p:nvSpPr>
          <p:cNvPr id="22" name="Text Box 7">
            <a:extLst>
              <a:ext uri="{FF2B5EF4-FFF2-40B4-BE49-F238E27FC236}">
                <a16:creationId xmlns:a16="http://schemas.microsoft.com/office/drawing/2014/main" id="{7A36BA99-916D-40CC-A592-CF84C97FD1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7485" y="5094381"/>
            <a:ext cx="3411313" cy="1569660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The “days of Noah” were filled with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the wickedness of man!</a:t>
            </a:r>
          </a:p>
        </p:txBody>
      </p:sp>
    </p:spTree>
    <p:extLst>
      <p:ext uri="{BB962C8B-B14F-4D97-AF65-F5344CB8AC3E}">
        <p14:creationId xmlns:p14="http://schemas.microsoft.com/office/powerpoint/2010/main" val="2578208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9416C2F8-A84C-4357-A755-81D3F466DD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6" name="Picture 2">
            <a:extLst>
              <a:ext uri="{FF2B5EF4-FFF2-40B4-BE49-F238E27FC236}">
                <a16:creationId xmlns:a16="http://schemas.microsoft.com/office/drawing/2014/main" id="{031306E5-EFE3-459A-89EF-0EF2185CDE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4307662" y="3429000"/>
            <a:ext cx="4812634" cy="3429001"/>
          </a:xfrm>
          <a:prstGeom prst="roundRect">
            <a:avLst>
              <a:gd name="adj" fmla="val 2392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4A23C976-ECF8-49F1-914B-B5BD60613B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58" y="6492875"/>
            <a:ext cx="500466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r>
              <a:rPr lang="en-US" alt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Days Of Noah Part 1</a:t>
            </a:r>
          </a:p>
        </p:txBody>
      </p:sp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>
          <a:xfrm>
            <a:off x="2458" y="-27173"/>
            <a:ext cx="9141542" cy="636774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altLang="en-US" sz="4000" b="1" u="sng" dirty="0"/>
              <a:t>The Days Of Noah</a:t>
            </a:r>
          </a:p>
        </p:txBody>
      </p:sp>
      <p:sp>
        <p:nvSpPr>
          <p:cNvPr id="226308" name="Text Box 4"/>
          <p:cNvSpPr txBox="1">
            <a:spLocks noChangeArrowheads="1"/>
          </p:cNvSpPr>
          <p:nvPr/>
        </p:nvSpPr>
        <p:spPr bwMode="auto">
          <a:xfrm>
            <a:off x="2458" y="924457"/>
            <a:ext cx="914400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altLang="en-US" sz="2800" dirty="0">
                <a:solidFill>
                  <a:srgbClr val="0000FF"/>
                </a:solidFill>
                <a:latin typeface="Tahoma" pitchFamily="34" charset="0"/>
              </a:rPr>
              <a:t>They Were Evil Days – Ephesians 5:15-16</a:t>
            </a:r>
          </a:p>
        </p:txBody>
      </p:sp>
      <p:sp>
        <p:nvSpPr>
          <p:cNvPr id="11" name="Text Box 6">
            <a:extLst>
              <a:ext uri="{FF2B5EF4-FFF2-40B4-BE49-F238E27FC236}">
                <a16:creationId xmlns:a16="http://schemas.microsoft.com/office/drawing/2014/main" id="{F1CB5D5D-579E-461D-811C-2C9E378CF4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457" y="3773894"/>
            <a:ext cx="4262283" cy="2739211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Ephesians 5:15-16</a:t>
            </a:r>
          </a:p>
          <a:p>
            <a:pPr marL="573088" marR="0" lvl="0" indent="-5730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15.  Therefore be careful how you walk, not as unwise men but as wise,</a:t>
            </a:r>
          </a:p>
          <a:p>
            <a:pPr marL="573088" marR="0" lvl="0" indent="-5730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16.  making the most of your time, because the days are evil.</a:t>
            </a:r>
          </a:p>
        </p:txBody>
      </p:sp>
    </p:spTree>
    <p:extLst>
      <p:ext uri="{BB962C8B-B14F-4D97-AF65-F5344CB8AC3E}">
        <p14:creationId xmlns:p14="http://schemas.microsoft.com/office/powerpoint/2010/main" val="1025358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6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6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08" grpId="0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4748" y="-7118"/>
            <a:ext cx="9144000" cy="652462"/>
          </a:xfrm>
        </p:spPr>
        <p:txBody>
          <a:bodyPr/>
          <a:lstStyle/>
          <a:p>
            <a:pPr>
              <a:buClr>
                <a:schemeClr val="accent6">
                  <a:lumMod val="75000"/>
                </a:schemeClr>
              </a:buClr>
              <a:defRPr/>
            </a:pPr>
            <a:r>
              <a:rPr lang="en-US" sz="3200" b="1" u="sng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They Were Evil Days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410" y="6548438"/>
            <a:ext cx="3352800" cy="309562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alpha val="6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The Days Of Noah Part 1</a:t>
            </a: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1" y="919615"/>
            <a:ext cx="91440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Marriage was abused (Gen. 6:2) 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B5740B"/>
              </a:buClr>
              <a:buSzPct val="115000"/>
              <a:buFont typeface="Wingdings" pitchFamily="2" charset="2"/>
              <a:buChar char="Ø"/>
              <a:tabLst/>
              <a:defRPr/>
            </a:pPr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Mt. 22:30; II Cor. 6:14; Gen. 4:23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-13521" y="1963327"/>
            <a:ext cx="9144003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The wicked ruled (Gen. 6:4-5) 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B5740B"/>
              </a:buClr>
              <a:buSzPct val="115000"/>
              <a:buFont typeface="Wingdings" pitchFamily="2" charset="2"/>
              <a:buChar char="Ø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Gen. 6:5</a:t>
            </a:r>
            <a:endParaRPr kumimoji="0" lang="en-US" sz="20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-15978" y="3007039"/>
            <a:ext cx="912679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Violence prevailed (Gen. 6:11, 13) 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B5740B"/>
              </a:buClr>
              <a:buSzPct val="115000"/>
              <a:buFont typeface="Wingdings" pitchFamily="2" charset="2"/>
              <a:buChar char="Ø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Gen. 4:10, 24; Gen. 9:6</a:t>
            </a: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-13521" y="4050751"/>
            <a:ext cx="9146462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Men were corrupt (Gen. 6:12) 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B5740B"/>
              </a:buClr>
              <a:buSzPct val="115000"/>
              <a:buFont typeface="Wingdings" pitchFamily="2" charset="2"/>
              <a:buChar char="Ø"/>
              <a:tabLst/>
              <a:defRPr/>
            </a:pPr>
            <a:r>
              <a:rPr kumimoji="0" lang="nn-NO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II Pet. 2:5; II Tim. 3:13</a:t>
            </a: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34410" y="5098048"/>
            <a:ext cx="91243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God was grieved (Gen. 6:6) </a:t>
            </a: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-6145" y="5932189"/>
            <a:ext cx="9150146" cy="461665"/>
          </a:xfrm>
          <a:prstGeom prst="rect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Mankind was so evil God was grieved!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7B2E832-2BC3-423E-B8D2-9B089294AB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2207" y="1963327"/>
            <a:ext cx="3646541" cy="23602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9" grpId="0"/>
      <p:bldP spid="10" grpId="0"/>
      <p:bldP spid="12" grpId="0"/>
      <p:bldP spid="14" grpId="0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9416C2F8-A84C-4357-A755-81D3F466DD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pic>
        <p:nvPicPr>
          <p:cNvPr id="76" name="Picture 2">
            <a:extLst>
              <a:ext uri="{FF2B5EF4-FFF2-40B4-BE49-F238E27FC236}">
                <a16:creationId xmlns:a16="http://schemas.microsoft.com/office/drawing/2014/main" id="{031306E5-EFE3-459A-89EF-0EF2185CDE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682694" y="3782484"/>
            <a:ext cx="5437602" cy="3075516"/>
          </a:xfrm>
          <a:prstGeom prst="roundRect">
            <a:avLst>
              <a:gd name="adj" fmla="val 2392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4A23C976-ECF8-49F1-914B-B5BD60613B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58" y="6492875"/>
            <a:ext cx="500466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Times New Roman" pitchFamily="18" charset="0"/>
              </a:rPr>
              <a:t>The Days Of Noah Part 1</a:t>
            </a:r>
          </a:p>
        </p:txBody>
      </p:sp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>
          <a:xfrm>
            <a:off x="2458" y="-27173"/>
            <a:ext cx="9141542" cy="636774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altLang="en-US" sz="4000" b="1" u="sng" dirty="0"/>
              <a:t>The Days Of Noah</a:t>
            </a:r>
          </a:p>
        </p:txBody>
      </p:sp>
      <p:sp>
        <p:nvSpPr>
          <p:cNvPr id="226308" name="Text Box 4"/>
          <p:cNvSpPr txBox="1">
            <a:spLocks noChangeArrowheads="1"/>
          </p:cNvSpPr>
          <p:nvPr/>
        </p:nvSpPr>
        <p:spPr bwMode="auto">
          <a:xfrm>
            <a:off x="2458" y="636773"/>
            <a:ext cx="9144001" cy="1538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They Were Evil Days – Ephesians 5:15-16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lang="en-US" altLang="en-US" sz="2800" dirty="0">
              <a:solidFill>
                <a:srgbClr val="0000FF"/>
              </a:solidFill>
              <a:latin typeface="Tahoma" pitchFamily="34" charset="0"/>
            </a:endParaRPr>
          </a:p>
          <a:p>
            <a:pPr lvl="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altLang="en-US" sz="2800" dirty="0">
                <a:solidFill>
                  <a:srgbClr val="0000FF"/>
                </a:solidFill>
                <a:latin typeface="Tahoma" pitchFamily="34" charset="0"/>
              </a:rPr>
              <a:t>They Were Dark Days – II Timothy 3:1, 13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11" name="Text Box 6">
            <a:extLst>
              <a:ext uri="{FF2B5EF4-FFF2-40B4-BE49-F238E27FC236}">
                <a16:creationId xmlns:a16="http://schemas.microsoft.com/office/drawing/2014/main" id="{F1CB5D5D-579E-461D-811C-2C9E378CF4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457" y="2593224"/>
            <a:ext cx="3656532" cy="3847207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II Timothy 3:1, 13</a:t>
            </a:r>
          </a:p>
          <a:p>
            <a:pPr marL="573088" lvl="0" indent="-573088"/>
            <a:r>
              <a:rPr lang="en-US" altLang="en-US" b="0" dirty="0">
                <a:solidFill>
                  <a:srgbClr val="002060"/>
                </a:solidFill>
                <a:latin typeface="Tahoma" pitchFamily="34" charset="0"/>
              </a:rPr>
              <a:t>1.  But realize this, that in the last days difficult times will come.</a:t>
            </a:r>
          </a:p>
          <a:p>
            <a:pPr marL="573088" lvl="0" indent="-573088"/>
            <a:r>
              <a:rPr lang="en-US" altLang="en-US" b="0" dirty="0">
                <a:solidFill>
                  <a:srgbClr val="002060"/>
                </a:solidFill>
                <a:latin typeface="Tahoma" pitchFamily="34" charset="0"/>
              </a:rPr>
              <a:t>13.  But evil men and impostors will proceed from bad to worse, deceiving and being deceived.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1944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63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63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4748" y="-7118"/>
            <a:ext cx="9144000" cy="652462"/>
          </a:xfrm>
        </p:spPr>
        <p:txBody>
          <a:bodyPr>
            <a:normAutofit/>
          </a:bodyPr>
          <a:lstStyle/>
          <a:p>
            <a:pPr>
              <a:buClr>
                <a:schemeClr val="accent6">
                  <a:lumMod val="75000"/>
                </a:schemeClr>
              </a:buClr>
              <a:defRPr/>
            </a:pPr>
            <a:r>
              <a:rPr lang="en-US" sz="4000" b="1" u="sng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They Were Dark Days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3457" y="6548438"/>
            <a:ext cx="3352800" cy="309562"/>
          </a:xfrm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Times New Roman" pitchFamily="18" charset="0"/>
              </a:rPr>
              <a:t>The Days Of Noah Part 1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-19544" y="909305"/>
            <a:ext cx="9144003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It was a time of apostasy (Gen. 6:2) 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B5740B"/>
              </a:buClr>
              <a:buSzPct val="115000"/>
              <a:buFont typeface="Wingdings" pitchFamily="2" charset="2"/>
              <a:buChar char="Ø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The “sons of God” married “daughters of men” (II Pet. 2:4;Jude 6)</a:t>
            </a:r>
            <a:endParaRPr kumimoji="0" lang="en-US" sz="20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-19544" y="1919016"/>
            <a:ext cx="912679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The word of God was rejected (Gen. 6:3) 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B5740B"/>
              </a:buClr>
              <a:buSzPct val="115000"/>
              <a:buFont typeface="Wingdings" pitchFamily="2" charset="2"/>
              <a:buChar char="Ø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Gen. 6:3; II Pet. 2:5; I Pet. 3:20</a:t>
            </a: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0" y="2930224"/>
            <a:ext cx="91464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Sin </a:t>
            </a:r>
            <a:r>
              <a:rPr kumimoji="0" lang="es-ES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conquered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 (Gen. 6:5)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 </a:t>
            </a: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-6146" y="5676769"/>
            <a:ext cx="9150146" cy="830997"/>
          </a:xfrm>
          <a:prstGeom prst="rec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lvl="0" indent="0" eaLnBrk="1" hangingPunct="1"/>
            <a:r>
              <a:rPr lang="en-US" dirty="0">
                <a:solidFill>
                  <a:schemeClr val="bg1"/>
                </a:solidFill>
                <a:latin typeface="Tahoma" pitchFamily="34" charset="0"/>
                <a:cs typeface="Times New Roman" pitchFamily="18" charset="0"/>
              </a:rPr>
              <a:t>The days were dark for mankind was evil and God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had set the world for destruction!</a:t>
            </a: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-10941" y="3639804"/>
            <a:ext cx="912679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Few were righteous (Gen. 7:1, 7) 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B5740B"/>
              </a:buClr>
              <a:buSzPct val="115000"/>
              <a:buFont typeface="Wingdings" pitchFamily="2" charset="2"/>
              <a:buChar char="Ø"/>
              <a:tabLst/>
              <a:defRPr/>
            </a:pPr>
            <a:r>
              <a:rPr kumimoji="0" lang="nn-NO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I Pet. 3:20; Mt. 7:13-14</a:t>
            </a: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-7536" y="4654436"/>
            <a:ext cx="9144003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Appointed for destruction (Gen. 6:17) 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B5740B"/>
              </a:buClr>
              <a:buSzPct val="115000"/>
              <a:buFont typeface="Wingdings" pitchFamily="2" charset="2"/>
              <a:buChar char="Ø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Gen. 6:7, 17; 7:4; II Pet. 2:5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4884EF8-3C2D-44F5-9A8C-30E9EFBDAB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12207" y="2456694"/>
            <a:ext cx="3646541" cy="2110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668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utoUpdateAnimBg="0"/>
      <p:bldP spid="10" grpId="0" autoUpdateAnimBg="0"/>
      <p:bldP spid="12" grpId="0" autoUpdateAnimBg="0"/>
      <p:bldP spid="15" grpId="0" animBg="1"/>
      <p:bldP spid="13" grpId="0" autoUpdateAnimBg="0"/>
      <p:bldP spid="16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9416C2F8-A84C-4357-A755-81D3F466DD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pic>
        <p:nvPicPr>
          <p:cNvPr id="76" name="Picture 2">
            <a:extLst>
              <a:ext uri="{FF2B5EF4-FFF2-40B4-BE49-F238E27FC236}">
                <a16:creationId xmlns:a16="http://schemas.microsoft.com/office/drawing/2014/main" id="{031306E5-EFE3-459A-89EF-0EF2185CDE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26915" y="3782484"/>
            <a:ext cx="4075217" cy="3075516"/>
          </a:xfrm>
          <a:prstGeom prst="roundRect">
            <a:avLst>
              <a:gd name="adj" fmla="val 2392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4A23C976-ECF8-49F1-914B-B5BD60613B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58" y="6598639"/>
            <a:ext cx="5004665" cy="25936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Times New Roman" pitchFamily="18" charset="0"/>
              </a:rPr>
              <a:t>The Days Of Noah Part 1</a:t>
            </a:r>
          </a:p>
        </p:txBody>
      </p:sp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>
          <a:xfrm>
            <a:off x="2458" y="-27173"/>
            <a:ext cx="9141542" cy="636774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altLang="en-US" sz="4000" b="1" u="sng" dirty="0"/>
              <a:t>The Days Of Noah</a:t>
            </a:r>
          </a:p>
        </p:txBody>
      </p:sp>
      <p:sp>
        <p:nvSpPr>
          <p:cNvPr id="226308" name="Text Box 4"/>
          <p:cNvSpPr txBox="1">
            <a:spLocks noChangeArrowheads="1"/>
          </p:cNvSpPr>
          <p:nvPr/>
        </p:nvSpPr>
        <p:spPr bwMode="auto">
          <a:xfrm>
            <a:off x="2458" y="636773"/>
            <a:ext cx="9144001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They Were Evil Days – Ephesians 5:15-16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They Were Dark Days – II Timothy 3:1, 13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lang="en-US" altLang="en-US" sz="2800" dirty="0">
              <a:solidFill>
                <a:srgbClr val="0000FF"/>
              </a:solidFill>
              <a:latin typeface="Tahoma" pitchFamily="34" charset="0"/>
            </a:endParaRPr>
          </a:p>
          <a:p>
            <a:pPr lvl="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altLang="en-US" sz="2800" dirty="0">
                <a:solidFill>
                  <a:srgbClr val="0000FF"/>
                </a:solidFill>
                <a:latin typeface="Tahoma" pitchFamily="34" charset="0"/>
              </a:rPr>
              <a:t>They Were Trying Times – II Peter 2:5, 9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11" name="Text Box 6">
            <a:extLst>
              <a:ext uri="{FF2B5EF4-FFF2-40B4-BE49-F238E27FC236}">
                <a16:creationId xmlns:a16="http://schemas.microsoft.com/office/drawing/2014/main" id="{F1CB5D5D-579E-461D-811C-2C9E378CF4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536" y="3248374"/>
            <a:ext cx="4982589" cy="3293209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II Peter 2:5, 9</a:t>
            </a:r>
          </a:p>
          <a:p>
            <a:pPr marL="573088" lvl="0" indent="-573088"/>
            <a:r>
              <a:rPr lang="en-US" altLang="en-US" sz="2000" b="0" dirty="0">
                <a:solidFill>
                  <a:srgbClr val="002060"/>
                </a:solidFill>
                <a:latin typeface="Tahoma" pitchFamily="34" charset="0"/>
              </a:rPr>
              <a:t>5.  and did not spare the ancient world, but preserved Noah, a preacher of righteousness, with seven others, when He brought a flood upon the world of the ungodly;</a:t>
            </a:r>
          </a:p>
          <a:p>
            <a:pPr marL="573088" lvl="0" indent="-573088"/>
            <a:r>
              <a:rPr lang="en-US" altLang="en-US" sz="2000" b="0" dirty="0">
                <a:solidFill>
                  <a:srgbClr val="002060"/>
                </a:solidFill>
                <a:latin typeface="Tahoma" pitchFamily="34" charset="0"/>
              </a:rPr>
              <a:t>9.  then the Lord knows how to rescue the godly from temptation, and to keep the unrighteous under punishment for the day of judgment,</a:t>
            </a:r>
          </a:p>
        </p:txBody>
      </p:sp>
    </p:spTree>
    <p:extLst>
      <p:ext uri="{BB962C8B-B14F-4D97-AF65-F5344CB8AC3E}">
        <p14:creationId xmlns:p14="http://schemas.microsoft.com/office/powerpoint/2010/main" val="138514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63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63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6"/>
          </p:nvPr>
        </p:nvSpPr>
        <p:spPr>
          <a:xfrm>
            <a:off x="0" y="6602501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i="1" kern="1200">
                <a:solidFill>
                  <a:schemeClr val="tx1">
                    <a:alpha val="6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Times New Roman" pitchFamily="18" charset="0"/>
              </a:rPr>
              <a:t>The Days Of Noah Part 1</a:t>
            </a:r>
          </a:p>
        </p:txBody>
      </p:sp>
      <p:sp>
        <p:nvSpPr>
          <p:cNvPr id="15769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4748" y="-7118"/>
            <a:ext cx="9144000" cy="652462"/>
          </a:xfrm>
        </p:spPr>
        <p:txBody>
          <a:bodyPr/>
          <a:lstStyle/>
          <a:p>
            <a:pPr>
              <a:buClr>
                <a:schemeClr val="accent6">
                  <a:lumMod val="75000"/>
                </a:schemeClr>
              </a:buClr>
              <a:defRPr/>
            </a:pPr>
            <a:r>
              <a:rPr lang="en-US" sz="3200" b="1" u="sng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They Were Trying Times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-20612" y="765185"/>
            <a:ext cx="9144003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sz="2400" b="1" dirty="0">
                <a:latin typeface="Tahoma" pitchFamily="34" charset="0"/>
                <a:cs typeface="Times New Roman" pitchFamily="18" charset="0"/>
              </a:rPr>
              <a:t>People were indifferent (Mt. 24:39) </a:t>
            </a:r>
          </a:p>
          <a:p>
            <a:pPr algn="l">
              <a:buClr>
                <a:schemeClr val="hlink"/>
              </a:buClr>
              <a:buSzPct val="115000"/>
              <a:buFont typeface="Wingdings" pitchFamily="2" charset="2"/>
              <a:buChar char="Ø"/>
            </a:pPr>
            <a:r>
              <a:rPr lang="en-US" sz="2000" dirty="0">
                <a:solidFill>
                  <a:srgbClr val="FF0000"/>
                </a:solidFill>
                <a:latin typeface="Tahoma" pitchFamily="34" charset="0"/>
                <a:cs typeface="Times New Roman" pitchFamily="18" charset="0"/>
              </a:rPr>
              <a:t>They didn’t know because they were concerned in other things – Mt. 24:38</a:t>
            </a:r>
            <a:endParaRPr lang="en-US" sz="2000" i="1" dirty="0">
              <a:solidFill>
                <a:srgbClr val="FF0000"/>
              </a:solidFill>
              <a:latin typeface="Tahoma" pitchFamily="34" charset="0"/>
              <a:cs typeface="Times New Roman" pitchFamily="18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-20612" y="2215962"/>
            <a:ext cx="9126795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sz="2400" b="1" dirty="0">
                <a:latin typeface="Tahoma" pitchFamily="34" charset="0"/>
                <a:cs typeface="Times New Roman" pitchFamily="18" charset="0"/>
              </a:rPr>
              <a:t>The results were discouraging (I Pet. 3:20) </a:t>
            </a:r>
          </a:p>
          <a:p>
            <a:pPr algn="l">
              <a:buClr>
                <a:schemeClr val="hlink"/>
              </a:buClr>
              <a:buSzPct val="115000"/>
              <a:buFont typeface="Wingdings" pitchFamily="2" charset="2"/>
              <a:buChar char="Ø"/>
            </a:pPr>
            <a:r>
              <a:rPr lang="en-US" sz="2000" dirty="0">
                <a:solidFill>
                  <a:srgbClr val="FF0000"/>
                </a:solidFill>
                <a:latin typeface="Tahoma" pitchFamily="34" charset="0"/>
                <a:cs typeface="Times New Roman" pitchFamily="18" charset="0"/>
              </a:rPr>
              <a:t>When the day came to enter the ark, Noah &amp; his family entered </a:t>
            </a:r>
          </a:p>
          <a:p>
            <a:pPr marL="457200" lvl="1" indent="0" algn="l">
              <a:buClr>
                <a:schemeClr val="hlink"/>
              </a:buClr>
              <a:buSzPct val="115000"/>
            </a:pPr>
            <a:r>
              <a:rPr lang="en-US" sz="2000" dirty="0">
                <a:solidFill>
                  <a:srgbClr val="FF0000"/>
                </a:solidFill>
                <a:latin typeface="Tahoma" pitchFamily="34" charset="0"/>
                <a:cs typeface="Times New Roman" pitchFamily="18" charset="0"/>
              </a:rPr>
              <a:t>(8 souls – He at least saved his family!) – Ezek. 14:14, 20</a:t>
            </a: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-20612" y="4734510"/>
            <a:ext cx="5542327" cy="1569660"/>
          </a:xfrm>
          <a:prstGeom prst="rec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solidFill>
                  <a:schemeClr val="bg1"/>
                </a:solidFill>
                <a:latin typeface="Tahoma" pitchFamily="34" charset="0"/>
                <a:cs typeface="Times New Roman" pitchFamily="18" charset="0"/>
              </a:rPr>
              <a:t>Though trying, Noah and his family overcame and</a:t>
            </a:r>
          </a:p>
          <a:p>
            <a:pPr algn="ctr" eaLnBrk="1" hangingPunct="1"/>
            <a:r>
              <a:rPr lang="en-US" sz="2400" b="1" dirty="0">
                <a:solidFill>
                  <a:schemeClr val="bg1"/>
                </a:solidFill>
                <a:latin typeface="Tahoma" pitchFamily="34" charset="0"/>
                <a:cs typeface="Times New Roman" pitchFamily="18" charset="0"/>
              </a:rPr>
              <a:t>condemned the world with their faith!</a:t>
            </a: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-3404" y="3666739"/>
            <a:ext cx="912679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sz="2400" b="1" dirty="0">
                <a:latin typeface="Tahoma" pitchFamily="34" charset="0"/>
                <a:cs typeface="Times New Roman" pitchFamily="18" charset="0"/>
              </a:rPr>
              <a:t>The outcome was horrifying (Heb. 11:7) </a:t>
            </a:r>
          </a:p>
          <a:p>
            <a:pPr algn="l">
              <a:buClr>
                <a:schemeClr val="hlink"/>
              </a:buClr>
              <a:buSzPct val="115000"/>
              <a:buFont typeface="Wingdings" pitchFamily="2" charset="2"/>
              <a:buChar char="Ø"/>
            </a:pPr>
            <a:r>
              <a:rPr lang="en-US" sz="2000" dirty="0">
                <a:solidFill>
                  <a:srgbClr val="FF0000"/>
                </a:solidFill>
                <a:latin typeface="Tahoma" pitchFamily="34" charset="0"/>
                <a:cs typeface="Times New Roman" pitchFamily="18" charset="0"/>
              </a:rPr>
              <a:t>“He condemned the world”</a:t>
            </a:r>
            <a:endParaRPr lang="nn-NO" sz="2000" dirty="0">
              <a:solidFill>
                <a:srgbClr val="FF0000"/>
              </a:solidFill>
              <a:latin typeface="Tahoma" pitchFamily="34" charset="0"/>
              <a:cs typeface="Times New Roman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169E3D1-230A-4AB1-8E2C-F433744DA2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30649" y="4523577"/>
            <a:ext cx="3636016" cy="2360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663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utoUpdateAnimBg="0"/>
      <p:bldP spid="10" grpId="0" autoUpdateAnimBg="0"/>
      <p:bldP spid="15" grpId="0" animBg="1"/>
      <p:bldP spid="13" grpId="0" autoUpdateAnimBg="0"/>
    </p:bldLst>
  </p:timing>
</p:sld>
</file>

<file path=ppt/theme/theme1.xml><?xml version="1.0" encoding="utf-8"?>
<a:theme xmlns:a="http://schemas.openxmlformats.org/drawingml/2006/main" name="side reveal">
  <a:themeElements>
    <a:clrScheme name="side reveal 12">
      <a:dk1>
        <a:srgbClr val="000000"/>
      </a:dk1>
      <a:lt1>
        <a:srgbClr val="CC99FF"/>
      </a:lt1>
      <a:dk2>
        <a:srgbClr val="1C1C1C"/>
      </a:dk2>
      <a:lt2>
        <a:srgbClr val="4D4D4D"/>
      </a:lt2>
      <a:accent1>
        <a:srgbClr val="0066FF"/>
      </a:accent1>
      <a:accent2>
        <a:srgbClr val="CCCCFF"/>
      </a:accent2>
      <a:accent3>
        <a:srgbClr val="E2CAFF"/>
      </a:accent3>
      <a:accent4>
        <a:srgbClr val="000000"/>
      </a:accent4>
      <a:accent5>
        <a:srgbClr val="AAB8FF"/>
      </a:accent5>
      <a:accent6>
        <a:srgbClr val="B9B9E7"/>
      </a:accent6>
      <a:hlink>
        <a:srgbClr val="FF0066"/>
      </a:hlink>
      <a:folHlink>
        <a:srgbClr val="66CCFF"/>
      </a:folHlink>
    </a:clrScheme>
    <a:fontScheme name="side reve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-45720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66FFFF"/>
            </a:solidFill>
            <a:effectLst/>
            <a:latin typeface="Tahom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-45720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66FFFF"/>
            </a:solidFill>
            <a:effectLst/>
            <a:latin typeface="Tahoma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side reveal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de reveal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reveal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de reveal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reveal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de reveal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reveal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de reveal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reveal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de reveal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reveal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de reveal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reveal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de reveal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reveal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de reveal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Custom 1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ppt/theme/theme11.xml><?xml version="1.0" encoding="utf-8"?>
<a:theme xmlns:a="http://schemas.openxmlformats.org/drawingml/2006/main" name="1_Droplet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Custom 1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ppt/theme/theme12.xml><?xml version="1.0" encoding="utf-8"?>
<a:theme xmlns:a="http://schemas.openxmlformats.org/drawingml/2006/main" name="1_eye">
  <a:themeElements>
    <a:clrScheme name="eye 1">
      <a:dk1>
        <a:srgbClr val="C0C0C0"/>
      </a:dk1>
      <a:lt1>
        <a:srgbClr val="FFFFFF"/>
      </a:lt1>
      <a:dk2>
        <a:srgbClr val="000099"/>
      </a:dk2>
      <a:lt2>
        <a:srgbClr val="CCECFF"/>
      </a:lt2>
      <a:accent1>
        <a:srgbClr val="FF3399"/>
      </a:accent1>
      <a:accent2>
        <a:srgbClr val="99CCFF"/>
      </a:accent2>
      <a:accent3>
        <a:srgbClr val="AAAACA"/>
      </a:accent3>
      <a:accent4>
        <a:srgbClr val="DADADA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ey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ye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olormaster">
  <a:themeElements>
    <a:clrScheme name="1_colormaster 12">
      <a:dk1>
        <a:srgbClr val="000000"/>
      </a:dk1>
      <a:lt1>
        <a:srgbClr val="CC99FF"/>
      </a:lt1>
      <a:dk2>
        <a:srgbClr val="1C1C1C"/>
      </a:dk2>
      <a:lt2>
        <a:srgbClr val="4D4D4D"/>
      </a:lt2>
      <a:accent1>
        <a:srgbClr val="0066FF"/>
      </a:accent1>
      <a:accent2>
        <a:srgbClr val="CCCCFF"/>
      </a:accent2>
      <a:accent3>
        <a:srgbClr val="E2CAFF"/>
      </a:accent3>
      <a:accent4>
        <a:srgbClr val="000000"/>
      </a:accent4>
      <a:accent5>
        <a:srgbClr val="AAB8FF"/>
      </a:accent5>
      <a:accent6>
        <a:srgbClr val="B9B9E7"/>
      </a:accent6>
      <a:hlink>
        <a:srgbClr val="FF0066"/>
      </a:hlink>
      <a:folHlink>
        <a:srgbClr val="66CCFF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-45720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66FFFF"/>
            </a:solidFill>
            <a:effectLst/>
            <a:latin typeface="Tahom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-45720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66FFFF"/>
            </a:solidFill>
            <a:effectLst/>
            <a:latin typeface="Tahoma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olormaster">
  <a:themeElements>
    <a:clrScheme name="2_colormaster 12">
      <a:dk1>
        <a:srgbClr val="000000"/>
      </a:dk1>
      <a:lt1>
        <a:srgbClr val="CC99FF"/>
      </a:lt1>
      <a:dk2>
        <a:srgbClr val="1C1C1C"/>
      </a:dk2>
      <a:lt2>
        <a:srgbClr val="4D4D4D"/>
      </a:lt2>
      <a:accent1>
        <a:srgbClr val="0066FF"/>
      </a:accent1>
      <a:accent2>
        <a:srgbClr val="CCCCFF"/>
      </a:accent2>
      <a:accent3>
        <a:srgbClr val="E2CAFF"/>
      </a:accent3>
      <a:accent4>
        <a:srgbClr val="000000"/>
      </a:accent4>
      <a:accent5>
        <a:srgbClr val="AAB8FF"/>
      </a:accent5>
      <a:accent6>
        <a:srgbClr val="B9B9E7"/>
      </a:accent6>
      <a:hlink>
        <a:srgbClr val="FF0066"/>
      </a:hlink>
      <a:folHlink>
        <a:srgbClr val="66CCFF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-45720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66FFFF"/>
            </a:solidFill>
            <a:effectLst/>
            <a:latin typeface="Tahom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-45720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66FFFF"/>
            </a:solidFill>
            <a:effectLst/>
            <a:latin typeface="Tahoma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colormaster">
  <a:themeElements>
    <a:clrScheme name="3_colormaster 2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CC0066"/>
      </a:accent1>
      <a:accent2>
        <a:srgbClr val="3366FF"/>
      </a:accent2>
      <a:accent3>
        <a:srgbClr val="CAE2FF"/>
      </a:accent3>
      <a:accent4>
        <a:srgbClr val="000000"/>
      </a:accent4>
      <a:accent5>
        <a:srgbClr val="E2AAB8"/>
      </a:accent5>
      <a:accent6>
        <a:srgbClr val="2D5CE7"/>
      </a:accent6>
      <a:hlink>
        <a:srgbClr val="FF0000"/>
      </a:hlink>
      <a:folHlink>
        <a:srgbClr val="FFFF00"/>
      </a:folHlink>
    </a:clrScheme>
    <a:fontScheme name="3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-45720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66FFFF"/>
            </a:solidFill>
            <a:effectLst/>
            <a:latin typeface="Tahom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-45720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66FFFF"/>
            </a:solidFill>
            <a:effectLst/>
            <a:latin typeface="Tahoma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3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colormaster">
  <a:themeElements>
    <a:clrScheme name="4_colormaster 2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CC0066"/>
      </a:accent1>
      <a:accent2>
        <a:srgbClr val="3366FF"/>
      </a:accent2>
      <a:accent3>
        <a:srgbClr val="CAE2FF"/>
      </a:accent3>
      <a:accent4>
        <a:srgbClr val="000000"/>
      </a:accent4>
      <a:accent5>
        <a:srgbClr val="E2AAB8"/>
      </a:accent5>
      <a:accent6>
        <a:srgbClr val="2D5CE7"/>
      </a:accent6>
      <a:hlink>
        <a:srgbClr val="FF0000"/>
      </a:hlink>
      <a:folHlink>
        <a:srgbClr val="FFFF00"/>
      </a:folHlink>
    </a:clrScheme>
    <a:fontScheme name="4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-45720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66FFFF"/>
            </a:solidFill>
            <a:effectLst/>
            <a:latin typeface="Tahom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-45720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66FFFF"/>
            </a:solidFill>
            <a:effectLst/>
            <a:latin typeface="Tahoma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4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colormaster">
  <a:themeElements>
    <a:clrScheme name="5_colormaster 2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CC0066"/>
      </a:accent1>
      <a:accent2>
        <a:srgbClr val="3366FF"/>
      </a:accent2>
      <a:accent3>
        <a:srgbClr val="CAE2FF"/>
      </a:accent3>
      <a:accent4>
        <a:srgbClr val="000000"/>
      </a:accent4>
      <a:accent5>
        <a:srgbClr val="E2AAB8"/>
      </a:accent5>
      <a:accent6>
        <a:srgbClr val="2D5CE7"/>
      </a:accent6>
      <a:hlink>
        <a:srgbClr val="FF0000"/>
      </a:hlink>
      <a:folHlink>
        <a:srgbClr val="FFFF00"/>
      </a:folHlink>
    </a:clrScheme>
    <a:fontScheme name="5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-45720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66FFFF"/>
            </a:solidFill>
            <a:effectLst/>
            <a:latin typeface="Tahom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-45720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66FFFF"/>
            </a:solidFill>
            <a:effectLst/>
            <a:latin typeface="Tahoma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5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colormaster">
  <a:themeElements>
    <a:clrScheme name="6_colormaster 4">
      <a:dk1>
        <a:srgbClr val="000000"/>
      </a:dk1>
      <a:lt1>
        <a:srgbClr val="FF9966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FFCAB8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6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-45720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66FFFF"/>
            </a:solidFill>
            <a:effectLst/>
            <a:latin typeface="Tahom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-45720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66FFFF"/>
            </a:solidFill>
            <a:effectLst/>
            <a:latin typeface="Tahoma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6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colormaster">
  <a:themeElements>
    <a:clrScheme name="7_colormaster 4">
      <a:dk1>
        <a:srgbClr val="000000"/>
      </a:dk1>
      <a:lt1>
        <a:srgbClr val="FF9966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FFCAB8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7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-45720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66FFFF"/>
            </a:solidFill>
            <a:effectLst/>
            <a:latin typeface="Tahom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-45720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66FFFF"/>
            </a:solidFill>
            <a:effectLst/>
            <a:latin typeface="Tahoma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7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colormaster">
  <a:themeElements>
    <a:clrScheme name="8_colormaster 4">
      <a:dk1>
        <a:srgbClr val="000000"/>
      </a:dk1>
      <a:lt1>
        <a:srgbClr val="FF9966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FFCAB8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8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-45720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66FFFF"/>
            </a:solidFill>
            <a:effectLst/>
            <a:latin typeface="Tahom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-45720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66FFFF"/>
            </a:solidFill>
            <a:effectLst/>
            <a:latin typeface="Tahoma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8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1267</Words>
  <Application>Microsoft Office PowerPoint</Application>
  <PresentationFormat>On-screen Show (4:3)</PresentationFormat>
  <Paragraphs>135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12</vt:i4>
      </vt:variant>
      <vt:variant>
        <vt:lpstr>Slide Titles</vt:lpstr>
      </vt:variant>
      <vt:variant>
        <vt:i4>14</vt:i4>
      </vt:variant>
    </vt:vector>
  </HeadingPairs>
  <TitlesOfParts>
    <vt:vector size="32" baseType="lpstr">
      <vt:lpstr>Ameretto</vt:lpstr>
      <vt:lpstr>Arial</vt:lpstr>
      <vt:lpstr>Calisto MT</vt:lpstr>
      <vt:lpstr>Tahoma</vt:lpstr>
      <vt:lpstr>Times New Roman</vt:lpstr>
      <vt:lpstr>Wingdings</vt:lpstr>
      <vt:lpstr>side reveal</vt:lpstr>
      <vt:lpstr>1_colormaster</vt:lpstr>
      <vt:lpstr>2_colormaster</vt:lpstr>
      <vt:lpstr>3_colormaster</vt:lpstr>
      <vt:lpstr>4_colormaster</vt:lpstr>
      <vt:lpstr>5_colormaster</vt:lpstr>
      <vt:lpstr>6_colormaster</vt:lpstr>
      <vt:lpstr>7_colormaster</vt:lpstr>
      <vt:lpstr>8_colormaster</vt:lpstr>
      <vt:lpstr>Droplet</vt:lpstr>
      <vt:lpstr>1_Droplet</vt:lpstr>
      <vt:lpstr>1_eye</vt:lpstr>
      <vt:lpstr>  The Days Of Noah Part 1 Wickedness Of Men     Text: Matthew 24:36-39; I Peter 3:20</vt:lpstr>
      <vt:lpstr>Intro</vt:lpstr>
      <vt:lpstr>Intro</vt:lpstr>
      <vt:lpstr>The Days Of Noah</vt:lpstr>
      <vt:lpstr>They Were Evil Days</vt:lpstr>
      <vt:lpstr>The Days Of Noah</vt:lpstr>
      <vt:lpstr>They Were Dark Days</vt:lpstr>
      <vt:lpstr>The Days Of Noah</vt:lpstr>
      <vt:lpstr>They Were Trying Times</vt:lpstr>
      <vt:lpstr>Conclusion</vt:lpstr>
      <vt:lpstr>Conclusion</vt:lpstr>
      <vt:lpstr>Conclusion</vt:lpstr>
      <vt:lpstr>Conclusion</vt:lpstr>
      <vt:lpstr>“What Must I Do To Be Saved?”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Days Of Noah Part 1: Wickedness Of Men</dc:title>
  <dc:subject>06/28/2020</dc:subject>
  <dc:creator>DarkWolf</dc:creator>
  <cp:lastModifiedBy>Nathan Morrison</cp:lastModifiedBy>
  <cp:revision>9</cp:revision>
  <dcterms:created xsi:type="dcterms:W3CDTF">2020-06-24T22:32:58Z</dcterms:created>
  <dcterms:modified xsi:type="dcterms:W3CDTF">2020-06-25T19:15:42Z</dcterms:modified>
</cp:coreProperties>
</file>