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7" r:id="rId2"/>
    <p:sldMasterId id="2147483709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3" r:id="rId5"/>
    <p:sldId id="353" r:id="rId6"/>
    <p:sldId id="293" r:id="rId7"/>
    <p:sldId id="369" r:id="rId8"/>
    <p:sldId id="357" r:id="rId9"/>
    <p:sldId id="371" r:id="rId10"/>
    <p:sldId id="379" r:id="rId11"/>
    <p:sldId id="373" r:id="rId12"/>
    <p:sldId id="365" r:id="rId13"/>
    <p:sldId id="328" r:id="rId14"/>
    <p:sldId id="377" r:id="rId15"/>
    <p:sldId id="476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rgbClr val="66FFFF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0066"/>
    <a:srgbClr val="FFFFFF"/>
    <a:srgbClr val="FFCC00"/>
    <a:srgbClr val="66FFFF"/>
    <a:srgbClr val="CCFF33"/>
    <a:srgbClr val="FFFF00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867F6-21F9-48DD-B529-6EBE63FB812A}" v="3" dt="2020-04-04T20:56:40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194" autoAdjust="0"/>
  </p:normalViewPr>
  <p:slideViewPr>
    <p:cSldViewPr snapToObjects="1">
      <p:cViewPr varScale="1">
        <p:scale>
          <a:sx n="69" d="100"/>
          <a:sy n="69" d="100"/>
        </p:scale>
        <p:origin x="176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orrison" userId="a8088875ec538e5b" providerId="LiveId" clId="{F1E867F6-21F9-48DD-B529-6EBE63FB812A}"/>
    <pc:docChg chg="modSld">
      <pc:chgData name="Nathan Morrison" userId="a8088875ec538e5b" providerId="LiveId" clId="{F1E867F6-21F9-48DD-B529-6EBE63FB812A}" dt="2020-04-04T20:56:40.731" v="2" actId="6549"/>
      <pc:docMkLst>
        <pc:docMk/>
      </pc:docMkLst>
      <pc:sldChg chg="modSp">
        <pc:chgData name="Nathan Morrison" userId="a8088875ec538e5b" providerId="LiveId" clId="{F1E867F6-21F9-48DD-B529-6EBE63FB812A}" dt="2020-04-04T20:56:40.731" v="2" actId="6549"/>
        <pc:sldMkLst>
          <pc:docMk/>
          <pc:sldMk cId="367828904" sldId="379"/>
        </pc:sldMkLst>
        <pc:spChg chg="mod">
          <ac:chgData name="Nathan Morrison" userId="a8088875ec538e5b" providerId="LiveId" clId="{F1E867F6-21F9-48DD-B529-6EBE63FB812A}" dt="2020-04-04T20:56:40.731" v="2" actId="6549"/>
          <ac:spMkLst>
            <pc:docMk/>
            <pc:sldMk cId="367828904" sldId="379"/>
            <ac:spMk id="2201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E71AB026-4072-4FCD-8831-F2577A5F9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21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6D060D-5940-407D-AFDF-37032C2AF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1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Prepared</a:t>
            </a:r>
            <a:r>
              <a:rPr lang="en-US" baseline="0" dirty="0"/>
              <a:t> b</a:t>
            </a:r>
            <a:r>
              <a:rPr lang="en-US" dirty="0"/>
              <a:t>y Nathan L Morrison</a:t>
            </a:r>
          </a:p>
          <a:p>
            <a:r>
              <a:rPr lang="en-US" dirty="0"/>
              <a:t>All Scripture given is from NASB unless otherwise stated</a:t>
            </a:r>
          </a:p>
          <a:p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further study, or if questions, please Call: 804-277-1983 or Visit www.courthousechurchofchrist.com</a:t>
            </a:r>
          </a:p>
          <a:p>
            <a:endParaRPr lang="en-US" dirty="0"/>
          </a:p>
          <a:p>
            <a:r>
              <a:rPr lang="en-US" dirty="0"/>
              <a:t>Based on a tract by Robert </a:t>
            </a:r>
            <a:r>
              <a:rPr lang="en-US" dirty="0" err="1"/>
              <a:t>Schales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A56929-04EA-4D56-B721-08B52E09F4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658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59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659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591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591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16591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C54852-74CC-4A81-B549-875109AC8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D9D621-3C82-4104-86F4-E807312463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8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576C02-A2A3-48EE-9C79-E73CF5A316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44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0F48D-CA39-4A30-899D-CCDCF0AB1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57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EB07-E1CC-484F-9BBE-EA7D9027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0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A8525-0A72-4C05-B223-7EDA2B48B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32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AFF3-16D9-4048-963C-74B13CD74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10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C8994-46C1-46C4-BBC7-F13DDF24D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95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6B4CC-5D46-473D-ABCA-5FF63C6E6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79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0D3B-95B3-4CAC-81D8-800069D7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86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A0E2-5A4F-4F36-BA79-F3AA56B0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0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27277-0EBF-40B4-BF05-6E54EDCC87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85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912B-0483-491E-ABB6-A3E9449F6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49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A611F-4085-4BBC-A244-5346EB145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35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83C-689C-4A71-B8A9-6BB94A09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36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B567-D194-4033-BD61-A1209652A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94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2835-81E2-4F80-BC86-285E246AA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27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7489-E0E0-4A76-AE72-1F94FD9F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79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B511-390A-4AAD-8C1C-D0316211B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900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18DB-D002-4D8F-B42F-6E168C657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66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5760-4AF9-4A40-B701-CD609F83F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96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AD35-23D6-4B98-A654-379D5FFA3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9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9F766-6CA1-4C72-81E3-6C5B355882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73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3AF7-285A-4D49-A40E-9714D1C56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7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73CB-06CC-44AE-AF53-4CA92D874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86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5498-E0C0-494C-B377-C935208A9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13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2824-8324-444D-BA17-8336EBDBC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6D90A4-82BA-4082-B6EF-A376D80560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436EBD-5D07-42C1-B813-32721838B0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4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EE60A2-C246-4A58-B029-36FD3BDBC7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0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01A76-03B5-4DD2-A470-556BD067ED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8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90F0ED-04B6-4C1A-A69C-6333B2FEDA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716861-DFE2-4BFF-8F7A-E5E3A208BF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648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8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48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48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Calvary Part 2: The Thief On The Cross</a:t>
            </a:r>
          </a:p>
        </p:txBody>
      </p:sp>
      <p:sp>
        <p:nvSpPr>
          <p:cNvPr id="1648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93850A-7B17-4037-9F08-77D3ED36E9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8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19474-60A1-45E7-A891-F9F7ABF5C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6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Calvary Part 2: The Thief On The Cross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A06D52D-9D6F-467D-BA90-FAADFC83C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0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3" descr="cro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551" y="1"/>
            <a:ext cx="9157996" cy="2743199"/>
          </a:xfrm>
        </p:spPr>
        <p:txBody>
          <a:bodyPr/>
          <a:lstStyle/>
          <a:p>
            <a:r>
              <a:rPr lang="en-US" sz="4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Calvary Part 2:</a:t>
            </a:r>
            <a:br>
              <a:rPr lang="en-US" sz="4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Thief On The Cross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70853" y="3366627"/>
            <a:ext cx="5973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hlink"/>
                </a:solidFill>
              </a:rPr>
              <a:t>Text: Luke 23:39-43</a:t>
            </a:r>
            <a:br>
              <a:rPr lang="en-US" sz="4000" dirty="0">
                <a:solidFill>
                  <a:schemeClr val="hlink"/>
                </a:solidFill>
              </a:rPr>
            </a:b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629400"/>
            <a:ext cx="34290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Conclusion 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Instead of, “But what about the thief on the cross?” it should be asked, “But how am I saved today?”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0" y="1736725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We are baptized into the body of Christ – I Cor. 12:13 </a:t>
            </a:r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0" y="214400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Christ is the Savior of the body – Eph. 5:23 </a:t>
            </a: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4916" y="254411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Christ saves those who are obedient to Him – Heb. 5:9</a:t>
            </a:r>
            <a:endParaRPr lang="en-US" sz="1600" b="0" dirty="0">
              <a:solidFill>
                <a:srgbClr val="CCFF33"/>
              </a:solidFill>
              <a:latin typeface="Tahoma" pitchFamily="34" charset="0"/>
            </a:endParaRPr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8645" y="4592479"/>
            <a:ext cx="569190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Baptism was required in all cases of conversion under the New Covenant: 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b="0" i="1" dirty="0">
                <a:solidFill>
                  <a:schemeClr val="tx2"/>
                </a:solidFill>
                <a:latin typeface="Tahoma" pitchFamily="34" charset="0"/>
              </a:rPr>
              <a:t>Acts 2:38; 8:12-18; 10:47-48; 16:15; 16:33; 18:8; 19:3-5; 22:16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ACC88-5AE6-436E-A283-2804ACC98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6822" y="3975510"/>
            <a:ext cx="3442262" cy="2650541"/>
          </a:xfrm>
          <a:prstGeom prst="rect">
            <a:avLst/>
          </a:prstGeom>
        </p:spPr>
      </p:pic>
      <p:sp>
        <p:nvSpPr>
          <p:cNvPr id="12" name="Text Box 50">
            <a:extLst>
              <a:ext uri="{FF2B5EF4-FFF2-40B4-BE49-F238E27FC236}">
                <a16:creationId xmlns:a16="http://schemas.microsoft.com/office/drawing/2014/main" id="{A89D71B6-863A-4CE8-B99D-A1F231067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0"/>
            <a:ext cx="9144000" cy="830997"/>
          </a:xfrm>
          <a:prstGeom prst="rect">
            <a:avLst/>
          </a:prstGeom>
          <a:solidFill>
            <a:srgbClr val="FF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There is no promise of salvation to those outside </a:t>
            </a:r>
          </a:p>
          <a:p>
            <a:pPr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the body of Christ!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4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4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2" grpId="0"/>
      <p:bldP spid="214028" grpId="0"/>
      <p:bldP spid="214029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629400"/>
            <a:ext cx="34290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Conclusion 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Those who attempt to find an exception to baptism in the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experience of the thief on the cross do so to try to justify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that baptism isn’t required of men today! 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0" y="283368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Teaching such a doctrine allows the thief on the cross to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remain a thief by stealing the truth from the hearts of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individuals who are seeking Salvation! 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0" y="4419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Those with a heart for truth will see the context of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Luke 23:43 as belonging to the O.T.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/>
      <p:bldP spid="176134" grpId="0"/>
      <p:bldP spid="176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629400"/>
            <a:ext cx="3429000" cy="223684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3200" b="1" u="sng" dirty="0">
                <a:solidFill>
                  <a:schemeClr val="hlink"/>
                </a:solidFill>
                <a:cs typeface="Times New Roman" pitchFamily="18" charset="0"/>
              </a:rPr>
              <a:t>Conclusion</a:t>
            </a:r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0" y="1158875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Heaven is too wonderful and Hell too terrible for us to risk being misled by false beliefs concerning the thief on the cross!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2848240"/>
            <a:ext cx="9144000" cy="461665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Obey the gospel today Christ’s way! </a:t>
            </a:r>
            <a:r>
              <a:rPr lang="en-US" i="1" dirty="0">
                <a:latin typeface="Tahoma" pitchFamily="34" charset="0"/>
              </a:rPr>
              <a:t>(Mark 16:16)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57" y="3779837"/>
            <a:ext cx="4212085" cy="2727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92147" y="3535362"/>
            <a:ext cx="2289945" cy="2971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1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marR="0" lvl="0" indent="-5715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marR="0" lvl="0" indent="-5715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marR="0" lvl="0" indent="-5715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13:3-5; Acts 2:38)</a:t>
            </a:r>
          </a:p>
          <a:p>
            <a:pPr marL="796925" marR="0" lvl="0" indent="-5715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marR="0" lvl="0" indent="-5715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marR="0" lvl="0" indent="-5715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sto MT" pitchFamily="18" charset="0"/>
                <a:ea typeface="+mn-ea"/>
                <a:cs typeface="Times New Roman" pitchFamily="18" charset="0"/>
              </a:rPr>
              <a:t>For The Erring Saint: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sto MT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Repent (Acts 8:22), Confess (I Jn. 1:9),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CC9900"/>
              </a:solidFill>
              <a:effectLst/>
              <a:uLnTx/>
              <a:uFillTx/>
              <a:latin typeface="Tahoma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2066"/>
      </p:ext>
    </p:extLst>
  </p:cSld>
  <p:clrMapOvr>
    <a:masterClrMapping/>
  </p:clrMapOvr>
  <p:transition spd="slow" advTm="2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362200" y="6629400"/>
            <a:ext cx="38862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3400" b="1" u="sng" dirty="0">
                <a:solidFill>
                  <a:schemeClr val="tx1"/>
                </a:solidFill>
                <a:cs typeface="Times New Roman" pitchFamily="18" charset="0"/>
              </a:rPr>
              <a:t>Intro 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0" y="10668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The Scriptures make clear the conditions for salvation: </a:t>
            </a:r>
          </a:p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Baptism for the forgiveness of sins! </a:t>
            </a:r>
          </a:p>
          <a:p>
            <a:pPr algn="ctr"/>
            <a:r>
              <a:rPr lang="en-US" i="1" dirty="0">
                <a:latin typeface="Tahoma" pitchFamily="34" charset="0"/>
              </a:rPr>
              <a:t>Mk. 16:16; Acts 2:38; 22:16; I Pet. 3:21</a:t>
            </a:r>
            <a:r>
              <a:rPr lang="en-US" dirty="0">
                <a:latin typeface="Tahoma" pitchFamily="34" charset="0"/>
              </a:rPr>
              <a:t> 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2512" y="250776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200" i="1" dirty="0">
                <a:solidFill>
                  <a:schemeClr val="hlink"/>
                </a:solidFill>
                <a:latin typeface="Tahoma" pitchFamily="34" charset="0"/>
              </a:rPr>
              <a:t>Is there an exception to this rule? </a:t>
            </a:r>
            <a:endParaRPr lang="en-US" sz="3600" i="1" dirty="0">
              <a:latin typeface="Tahoma" pitchFamily="34" charset="0"/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-22051" y="4221454"/>
            <a:ext cx="4190163" cy="1569660"/>
          </a:xfrm>
          <a:prstGeom prst="rect">
            <a:avLst/>
          </a:prstGeom>
          <a:solidFill>
            <a:srgbClr val="FF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  <a:latin typeface="Tahoma" pitchFamily="34" charset="0"/>
              </a:rPr>
              <a:t>“But what about the thief on the cross?” </a:t>
            </a:r>
          </a:p>
        </p:txBody>
      </p:sp>
      <p:pic>
        <p:nvPicPr>
          <p:cNvPr id="3" name="Picture 2" descr="A picture containing indoor, man, open, oven&#10;&#10;Description automatically generated">
            <a:extLst>
              <a:ext uri="{FF2B5EF4-FFF2-40B4-BE49-F238E27FC236}">
                <a16:creationId xmlns:a16="http://schemas.microsoft.com/office/drawing/2014/main" id="{4221CA06-E12F-4B4C-960C-47356E43E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112" y="3581401"/>
            <a:ext cx="4978400" cy="2800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4" grpId="0"/>
      <p:bldP spid="15409" grpId="0"/>
      <p:bldP spid="154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67000" y="6591300"/>
            <a:ext cx="33528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3400" b="1" u="sng" dirty="0">
                <a:solidFill>
                  <a:schemeClr val="tx1"/>
                </a:solidFill>
                <a:cs typeface="Times New Roman" pitchFamily="18" charset="0"/>
              </a:rPr>
              <a:t>Intro 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92718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The thief on the cross is thought by some to be the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exception that would justify salvation at the point of 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confession of Christ as Lord alone today 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0" y="2951143"/>
            <a:ext cx="4239172" cy="31085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/>
            <a:r>
              <a:rPr lang="en-US" sz="2800" dirty="0">
                <a:solidFill>
                  <a:srgbClr val="66FFFF"/>
                </a:solidFill>
                <a:latin typeface="Tahoma" pitchFamily="34" charset="0"/>
              </a:rPr>
              <a:t>There is no doubt that the remorseful thief on the cross was saved, but the question is, “Can people today be saved in the same manner?”</a:t>
            </a:r>
          </a:p>
        </p:txBody>
      </p:sp>
      <p:pic>
        <p:nvPicPr>
          <p:cNvPr id="3" name="Picture 2" descr="A sunset over a body of water&#10;&#10;Description automatically generated">
            <a:extLst>
              <a:ext uri="{FF2B5EF4-FFF2-40B4-BE49-F238E27FC236}">
                <a16:creationId xmlns:a16="http://schemas.microsoft.com/office/drawing/2014/main" id="{BFA3F61E-390C-4A68-9E62-2C1B3EA3ED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172" y="2445097"/>
            <a:ext cx="4904828" cy="4267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  <p:bldP spid="2017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67000" y="6629400"/>
            <a:ext cx="33528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At Calvary 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Christ was crucified with two thieves on either side of Him </a:t>
            </a:r>
          </a:p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(</a:t>
            </a:r>
            <a:r>
              <a:rPr lang="nl-NL" dirty="0">
                <a:solidFill>
                  <a:schemeClr val="hlink"/>
                </a:solidFill>
                <a:latin typeface="Tahoma" pitchFamily="34" charset="0"/>
              </a:rPr>
              <a:t>Mt. 27:38; Mk. 15:27; Lk. 23:33; Jn. 19:18</a:t>
            </a:r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)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0" y="1669197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Both insulted Jesus at one point (Mt. 27:44) like the people (Mt. 27:39-43)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One of them hurled insults like the masses below (Lk. 23:39). 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One of them rebuked the other, admitted guilt, confessed Christ as innocent, and asked to be remembered in Christ’s kingdom (Lk. 23:39-43).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3089970"/>
            <a:ext cx="9144000" cy="353943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0" hangingPunct="0">
              <a:buClr>
                <a:schemeClr val="accent1"/>
              </a:buClr>
              <a:buSzPct val="115000"/>
            </a:pPr>
            <a:r>
              <a:rPr lang="en-US" dirty="0">
                <a:solidFill>
                  <a:schemeClr val="accent2">
                    <a:lumMod val="75000"/>
                    <a:lumOff val="25000"/>
                  </a:schemeClr>
                </a:solidFill>
                <a:latin typeface="Tahoma" pitchFamily="34" charset="0"/>
              </a:rPr>
              <a:t>Luke 23:39-43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2060"/>
                </a:solidFill>
                <a:latin typeface="Tahoma" pitchFamily="34" charset="0"/>
              </a:rPr>
              <a:t>39.  One of the criminals who were hanged there was hurling abuse at Him, saying, "Are You not the Christ? Save Yourself and us!"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2060"/>
                </a:solidFill>
                <a:latin typeface="Tahoma" pitchFamily="34" charset="0"/>
              </a:rPr>
              <a:t>40.  But the other answered, and rebuking him said, "Do you not even fear God, since you are under the same sentence of condemnation?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2060"/>
                </a:solidFill>
                <a:latin typeface="Tahoma" pitchFamily="34" charset="0"/>
              </a:rPr>
              <a:t>41.  "And we indeed are suffering justly, for we are receiving what we deserve for our deeds; but this man has done nothing wrong."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2060"/>
                </a:solidFill>
                <a:latin typeface="Tahoma" pitchFamily="34" charset="0"/>
              </a:rPr>
              <a:t>42.  And he was saying, "Jesus, remember me when You come in Your kingdom!"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2060"/>
                </a:solidFill>
                <a:latin typeface="Tahoma" pitchFamily="34" charset="0"/>
              </a:rPr>
              <a:t>43.  And He said to him, "Truly I say to you, today you shall be with Me in Paradise."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/>
      <p:bldP spid="134158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99789" y="6629400"/>
            <a:ext cx="32766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At Calvary 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“But what about the thief on the cross?” </a:t>
            </a:r>
            <a:endParaRPr lang="en-US" sz="2800" dirty="0"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Quick answer is it was under the Old Law so doesn’t apply today. </a:t>
            </a:r>
            <a:endParaRPr lang="en-US" sz="2000" b="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0" y="164623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Some argue the point: Jesus died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</a:rPr>
              <a:t>before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the thief thus fulfilling the Old Covenant </a:t>
            </a:r>
            <a:r>
              <a:rPr lang="en-US" sz="2000" b="0" i="1" dirty="0">
                <a:solidFill>
                  <a:schemeClr val="tx2"/>
                </a:solidFill>
                <a:latin typeface="Tahoma" pitchFamily="34" charset="0"/>
              </a:rPr>
              <a:t>(Jn. 19:31-34). 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0" y="234791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Heb. 9:15-17: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A testament (will) is made while one is alive. Christ died to fulfill the Old Testament. 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Heb. 7:22; 8:6, 13: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Christ died and raised from the dead and became the “mediator” of a new covenant, making the old one obsolete. </a:t>
            </a: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0" y="3659188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Thus the New Testament began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</a:rPr>
              <a:t>after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His death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</a:rPr>
              <a:t>and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resurrection.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His words in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Mk. 16:16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on baptism were fully carried out on the day of Pentecost in Acts 2, under the New Covenant. </a:t>
            </a:r>
          </a:p>
        </p:txBody>
      </p:sp>
      <p:pic>
        <p:nvPicPr>
          <p:cNvPr id="8" name="Picture 3" descr="cros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5663"/>
            <a:ext cx="2923116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971800" y="5346332"/>
            <a:ext cx="6172200" cy="83099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The events at Calvary were under the</a:t>
            </a:r>
          </a:p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Old Law and do not apply today!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/>
      <p:bldP spid="218116" grpId="0"/>
      <p:bldP spid="218117" grpId="0"/>
      <p:bldP spid="21811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71800" y="6629400"/>
            <a:ext cx="3276600" cy="22549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Was the Thief Saved?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-1555" y="6858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The thief asked to be remembered when Jesus came into </a:t>
            </a:r>
          </a:p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His kingdom: </a:t>
            </a:r>
            <a:endParaRPr lang="en-US" sz="2800" dirty="0"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Could have been mistakenly thinking of a physical kingdom: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Jesus spoke of the church as His earthly kingdom – Mk. 9:1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The Jews believed the Messiah would establish an earthly kingdom.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Acts 1:6: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The disciples and apostles were still under that misconception all the way up to Christ’s ascension! (Jn. 18:36: Jesus said </a:t>
            </a:r>
            <a:r>
              <a:rPr lang="en-US" sz="2000" i="1" u="sng" dirty="0">
                <a:solidFill>
                  <a:schemeClr val="tx2"/>
                </a:solidFill>
                <a:latin typeface="Tahoma" pitchFamily="34" charset="0"/>
              </a:rPr>
              <a:t>not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earthly)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0" y="3363456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Could have been thinking of Christ’s eternal kingdom: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Mt. 7:21: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Jesus spoke of Heaven as His kingdom.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Lk. 23:43: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Jesus’ response was that they both would be in “Paradise,” answering the thief’s question, perhaps showing he meant eternal.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/>
      <p:bldP spid="2058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09935" y="6629400"/>
            <a:ext cx="35052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Was the Thief Saved? 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“Paradise” </a:t>
            </a:r>
            <a:r>
              <a:rPr lang="en-US" i="1" dirty="0">
                <a:solidFill>
                  <a:schemeClr val="hlink"/>
                </a:solidFill>
                <a:latin typeface="Tahoma" pitchFamily="34" charset="0"/>
              </a:rPr>
              <a:t>(</a:t>
            </a:r>
            <a:r>
              <a:rPr lang="en-US" i="1" dirty="0" err="1">
                <a:solidFill>
                  <a:schemeClr val="hlink"/>
                </a:solidFill>
                <a:latin typeface="Tahoma" pitchFamily="34" charset="0"/>
              </a:rPr>
              <a:t>paradeisos</a:t>
            </a:r>
            <a:r>
              <a:rPr lang="en-US" i="1" dirty="0">
                <a:solidFill>
                  <a:schemeClr val="hlink"/>
                </a:solidFill>
                <a:latin typeface="Tahoma" pitchFamily="34" charset="0"/>
              </a:rPr>
              <a:t> = G3857: </a:t>
            </a:r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A park, an Eden, place of</a:t>
            </a:r>
          </a:p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future happiness; paradise) 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0" y="1692275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Evidences for “realm of departed spirits”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</a:rPr>
              <a:t>(Hades G86: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place of the dead): 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Jesus did not go to Heaven the day He died. On the day of resurrection He said to Mary, “I have not yet ascended to the Father” (Jn. 20:17). 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Lk. 16:19-31: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Jesus told an account of a rich man and poor man named Lazarus who died and were sent to the Hadean world. </a:t>
            </a:r>
          </a:p>
          <a:p>
            <a:pPr marL="914400" lvl="2" indent="0" eaLnBrk="0" hangingPunct="0">
              <a:buClr>
                <a:schemeClr val="accent1"/>
              </a:buClr>
              <a:buSzPct val="115000"/>
            </a:pPr>
            <a:r>
              <a:rPr lang="en-US" sz="2000" b="0" i="1" dirty="0">
                <a:solidFill>
                  <a:schemeClr val="tx2"/>
                </a:solidFill>
                <a:latin typeface="Tahoma" pitchFamily="34" charset="0"/>
              </a:rPr>
              <a:t>(II Pet. 2:4: </a:t>
            </a:r>
            <a:r>
              <a:rPr lang="en-US" sz="2000" b="0" i="1" dirty="0" err="1">
                <a:solidFill>
                  <a:schemeClr val="tx2"/>
                </a:solidFill>
                <a:latin typeface="Tahoma" pitchFamily="34" charset="0"/>
              </a:rPr>
              <a:t>Tartarus</a:t>
            </a:r>
            <a:r>
              <a:rPr lang="en-US" sz="2000" b="0" i="1" dirty="0">
                <a:solidFill>
                  <a:schemeClr val="tx2"/>
                </a:solidFill>
                <a:latin typeface="Tahoma" pitchFamily="34" charset="0"/>
              </a:rPr>
              <a:t>, G5020: deepest abyss of Hades)</a:t>
            </a:r>
          </a:p>
          <a:p>
            <a:pPr lvl="2" eaLnBrk="0" hangingPunct="0">
              <a:buClr>
                <a:schemeClr val="accent1"/>
              </a:buClr>
              <a:buSzPct val="115000"/>
              <a:buFont typeface="Courier New" pitchFamily="49" charset="0"/>
              <a:buChar char="o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The rich man went to “Torments” – Lk. 16:23</a:t>
            </a:r>
          </a:p>
          <a:p>
            <a:pPr lvl="2" eaLnBrk="0" hangingPunct="0">
              <a:buClr>
                <a:schemeClr val="accent1"/>
              </a:buClr>
              <a:buSzPct val="115000"/>
              <a:buFont typeface="Courier New" pitchFamily="49" charset="0"/>
              <a:buChar char="o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Lazarus went to “Abraham’s bosom” – Lk. 16:22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Many believe those 3 days was when “He Led Captive a Host of Captives” (Eph. 4:8) from Hades (righteous dead) to Heaven.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/>
      <p:bldP spid="2201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09935" y="6629400"/>
            <a:ext cx="3505200" cy="228600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Was the Thief Saved? 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“Paradise” </a:t>
            </a:r>
            <a:r>
              <a:rPr lang="en-US" i="1" dirty="0">
                <a:solidFill>
                  <a:schemeClr val="hlink"/>
                </a:solidFill>
                <a:latin typeface="Tahoma" pitchFamily="34" charset="0"/>
              </a:rPr>
              <a:t>(</a:t>
            </a:r>
            <a:r>
              <a:rPr lang="en-US" i="1" dirty="0" err="1">
                <a:solidFill>
                  <a:schemeClr val="hlink"/>
                </a:solidFill>
                <a:latin typeface="Tahoma" pitchFamily="34" charset="0"/>
              </a:rPr>
              <a:t>paradeisos</a:t>
            </a:r>
            <a:r>
              <a:rPr lang="en-US" i="1" dirty="0">
                <a:solidFill>
                  <a:schemeClr val="hlink"/>
                </a:solidFill>
                <a:latin typeface="Tahoma" pitchFamily="34" charset="0"/>
              </a:rPr>
              <a:t> = G3857: </a:t>
            </a:r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A park, an Eden, place of</a:t>
            </a:r>
          </a:p>
          <a:p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future happiness; paradise) 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0" y="1516797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Evidences for “Heaven”: 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II Cor. 5:6-8: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Paul says to be absent from body is “home with the Lord.”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II Cor. 12:2, 4: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“Paradise” is </a:t>
            </a:r>
            <a:r>
              <a:rPr lang="en-US" sz="2000" b="0">
                <a:solidFill>
                  <a:schemeClr val="tx2"/>
                </a:solidFill>
                <a:latin typeface="Tahoma" pitchFamily="34" charset="0"/>
              </a:rPr>
              <a:t>the 3</a:t>
            </a:r>
            <a:r>
              <a:rPr lang="en-US" sz="2000" b="0" baseline="30000">
                <a:solidFill>
                  <a:schemeClr val="tx2"/>
                </a:solidFill>
                <a:latin typeface="Tahoma" pitchFamily="34" charset="0"/>
              </a:rPr>
              <a:t>rd</a:t>
            </a:r>
            <a:r>
              <a:rPr lang="en-US" sz="2000" b="0">
                <a:solidFill>
                  <a:schemeClr val="tx2"/>
                </a:solidFill>
                <a:latin typeface="Tahoma" pitchFamily="34" charset="0"/>
              </a:rPr>
              <a:t> Heaven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(beyond space?)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Heb. 4:14: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Jesus, when He ascended, “passed through the heavens.”</a:t>
            </a:r>
          </a:p>
          <a:p>
            <a:pPr lvl="1" eaLnBrk="0" hangingPunct="0">
              <a:buClr>
                <a:schemeClr val="accent1"/>
              </a:buClr>
              <a:buSzPct val="115000"/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Rev. 2:7: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A metaphor for an eternal Garden of Eden.</a:t>
            </a:r>
          </a:p>
        </p:txBody>
      </p:sp>
      <p:sp>
        <p:nvSpPr>
          <p:cNvPr id="8" name="Text Box 50"/>
          <p:cNvSpPr txBox="1">
            <a:spLocks noChangeArrowheads="1"/>
          </p:cNvSpPr>
          <p:nvPr/>
        </p:nvSpPr>
        <p:spPr bwMode="auto">
          <a:xfrm>
            <a:off x="0" y="3505200"/>
            <a:ext cx="9144000" cy="830997"/>
          </a:xfrm>
          <a:prstGeom prst="rect">
            <a:avLst/>
          </a:prstGeom>
          <a:solidFill>
            <a:srgbClr val="FF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Whether it was Heaven or “Abraham’s bosom” </a:t>
            </a:r>
          </a:p>
          <a:p>
            <a:pPr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it was with the Lord!</a:t>
            </a:r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0" y="4495800"/>
            <a:ext cx="9144000" cy="830997"/>
          </a:xfrm>
          <a:prstGeom prst="rect">
            <a:avLst/>
          </a:prstGeom>
          <a:solidFill>
            <a:srgbClr val="FF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Whether it was Heaven or “Abraham’s bosom” </a:t>
            </a:r>
          </a:p>
          <a:p>
            <a:pPr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it has no bearing on our salvation today!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5471652"/>
            <a:ext cx="9144000" cy="120032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The thief was saved because only Jesus has the power to</a:t>
            </a:r>
          </a:p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forgive and save and He did promise the thief would </a:t>
            </a:r>
          </a:p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be with Him in Paradise! (With Jesus)</a:t>
            </a:r>
          </a:p>
        </p:txBody>
      </p:sp>
    </p:spTree>
    <p:extLst>
      <p:ext uri="{BB962C8B-B14F-4D97-AF65-F5344CB8AC3E}">
        <p14:creationId xmlns:p14="http://schemas.microsoft.com/office/powerpoint/2010/main" val="36782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/>
      <p:bldP spid="220165" grpId="0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629400"/>
            <a:ext cx="3429000" cy="213852"/>
          </a:xfrm>
        </p:spPr>
        <p:txBody>
          <a:bodyPr/>
          <a:lstStyle/>
          <a:p>
            <a:r>
              <a:rPr lang="en-US"/>
              <a:t>Calvary Part 2: The Thief On The Cross</a:t>
            </a:r>
            <a:endParaRPr lang="en-US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/>
            <a:r>
              <a:rPr lang="en-US" sz="3200" b="1" u="sng" dirty="0">
                <a:solidFill>
                  <a:schemeClr val="tx1"/>
                </a:solidFill>
                <a:cs typeface="Times New Roman" pitchFamily="18" charset="0"/>
              </a:rPr>
              <a:t>Can We Be Saved the Same Way? 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Even though we agree the thief was saved, we cannot be</a:t>
            </a:r>
          </a:p>
          <a:p>
            <a:pPr algn="ctr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saved in the same way today!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The thief lived in a time when Christ on earth personally </a:t>
            </a:r>
          </a:p>
          <a:p>
            <a:pPr marL="0" indent="0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forgave sins: </a:t>
            </a:r>
            <a:endParaRPr lang="en-US" sz="2800" dirty="0"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i="1" dirty="0">
                <a:solidFill>
                  <a:schemeClr val="tx2"/>
                </a:solidFill>
                <a:latin typeface="Tahoma" pitchFamily="34" charset="0"/>
              </a:rPr>
              <a:t>Lk. 5:17-20: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The paralyzed man.</a:t>
            </a:r>
            <a:endParaRPr lang="en-US" sz="2000" b="0" i="1" dirty="0">
              <a:solidFill>
                <a:schemeClr val="tx2"/>
              </a:solidFill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i="1" dirty="0">
                <a:solidFill>
                  <a:schemeClr val="tx2"/>
                </a:solidFill>
                <a:latin typeface="Tahoma" pitchFamily="34" charset="0"/>
              </a:rPr>
              <a:t>Lk. 7:36-50: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 The sinful woman.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3220986"/>
            <a:ext cx="8704262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dirty="0">
                <a:solidFill>
                  <a:schemeClr val="hlink"/>
                </a:solidFill>
                <a:latin typeface="Tahoma" pitchFamily="34" charset="0"/>
              </a:rPr>
              <a:t>What does the word of God teach about salvation this side of the cross?</a:t>
            </a:r>
            <a:endParaRPr lang="en-US" sz="2800" dirty="0"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Heb. 8:6: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We live under a “better covenant with better promises.”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Heb. 9:15-17: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Became effective at the death of Christ, the Testator.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</a:rPr>
              <a:t>Mk. 16:16; Acts 22:16: </a:t>
            </a:r>
            <a:r>
              <a:rPr lang="en-US" sz="2000" b="0" dirty="0">
                <a:solidFill>
                  <a:schemeClr val="tx2"/>
                </a:solidFill>
                <a:latin typeface="Tahoma" pitchFamily="34" charset="0"/>
              </a:rPr>
              <a:t>Those who believe in Christ as the Son of God are to confess Him as Lord and be baptized into His name (Acts 8:37-38; 10:47-48) for forgiveness of sins!</a:t>
            </a:r>
          </a:p>
        </p:txBody>
      </p:sp>
      <p:pic>
        <p:nvPicPr>
          <p:cNvPr id="9" name="Picture 8" descr="RichardBibleSpi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490739"/>
            <a:ext cx="762000" cy="43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0" y="5722032"/>
            <a:ext cx="8382000" cy="83099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Baptism is now required as an act of obedient faith </a:t>
            </a:r>
          </a:p>
          <a:p>
            <a:pPr algn="ctr"/>
            <a:r>
              <a:rPr lang="en-US" dirty="0">
                <a:solidFill>
                  <a:srgbClr val="66FFFF"/>
                </a:solidFill>
                <a:latin typeface="Tahoma" pitchFamily="34" charset="0"/>
              </a:rPr>
              <a:t>for salvation! </a:t>
            </a:r>
            <a:r>
              <a:rPr lang="en-US" i="1" dirty="0">
                <a:solidFill>
                  <a:srgbClr val="66FFFF"/>
                </a:solidFill>
                <a:latin typeface="Tahoma" pitchFamily="34" charset="0"/>
              </a:rPr>
              <a:t>(I Pet. 3:21)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2" grpId="0"/>
      <p:bldP spid="10" grpId="0" animBg="1"/>
    </p:bldLst>
  </p:timing>
</p:sld>
</file>

<file path=ppt/theme/theme1.xml><?xml version="1.0" encoding="utf-8"?>
<a:theme xmlns:a="http://schemas.openxmlformats.org/drawingml/2006/main" name="Curtain Call">
  <a:themeElements>
    <a:clrScheme name="Curtain Call 2">
      <a:dk1>
        <a:srgbClr val="000066"/>
      </a:dk1>
      <a:lt1>
        <a:srgbClr val="FFFFFF"/>
      </a:lt1>
      <a:dk2>
        <a:srgbClr val="000099"/>
      </a:dk2>
      <a:lt2>
        <a:srgbClr val="D8F6F8"/>
      </a:lt2>
      <a:accent1>
        <a:srgbClr val="0099FF"/>
      </a:accent1>
      <a:accent2>
        <a:srgbClr val="00003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34"/>
      </a:accent6>
      <a:hlink>
        <a:srgbClr val="DDD925"/>
      </a:hlink>
      <a:folHlink>
        <a:srgbClr val="72C676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66FFFF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66FFFF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ye">
  <a:themeElements>
    <a:clrScheme name="eye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ey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y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S030000245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Designs\Curtain Call.pot</Template>
  <TotalTime>3685</TotalTime>
  <Words>1590</Words>
  <Application>Microsoft Office PowerPoint</Application>
  <PresentationFormat>On-screen Show (4:3)</PresentationFormat>
  <Paragraphs>132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Ameretto</vt:lpstr>
      <vt:lpstr>Arial</vt:lpstr>
      <vt:lpstr>Calisto MT</vt:lpstr>
      <vt:lpstr>Courier New</vt:lpstr>
      <vt:lpstr>Tahoma</vt:lpstr>
      <vt:lpstr>Times New Roman</vt:lpstr>
      <vt:lpstr>Wingdings</vt:lpstr>
      <vt:lpstr>Curtain Call</vt:lpstr>
      <vt:lpstr>1_eye</vt:lpstr>
      <vt:lpstr>TS030000245</vt:lpstr>
      <vt:lpstr>Calvary Part 2: The Thief On The Cross</vt:lpstr>
      <vt:lpstr>Intro </vt:lpstr>
      <vt:lpstr>Intro </vt:lpstr>
      <vt:lpstr>At Calvary </vt:lpstr>
      <vt:lpstr>At Calvary </vt:lpstr>
      <vt:lpstr>Was the Thief Saved?</vt:lpstr>
      <vt:lpstr>Was the Thief Saved? </vt:lpstr>
      <vt:lpstr>Was the Thief Saved? </vt:lpstr>
      <vt:lpstr>Can We Be Saved the Same Way? </vt:lpstr>
      <vt:lpstr>Conclusion </vt:lpstr>
      <vt:lpstr>Conclusion </vt:lpstr>
      <vt:lpstr>Conclusion 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Calvary Part 2: The Thief On The Cross?</dc:title>
  <dc:subject>04/05/2020</dc:subject>
  <dc:creator>DarkWolf</dc:creator>
  <dc:description>Based on a tract by Robert Schales</dc:description>
  <cp:lastModifiedBy>DarkWolf</cp:lastModifiedBy>
  <cp:revision>22</cp:revision>
  <dcterms:created xsi:type="dcterms:W3CDTF">2005-06-04T23:49:02Z</dcterms:created>
  <dcterms:modified xsi:type="dcterms:W3CDTF">2020-04-04T20:56:44Z</dcterms:modified>
</cp:coreProperties>
</file>