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1"/>
    <p:sldMasterId id="2147483781" r:id="rId2"/>
    <p:sldMasterId id="2147483793" r:id="rId3"/>
    <p:sldMasterId id="2147483805" r:id="rId4"/>
    <p:sldMasterId id="2147483817" r:id="rId5"/>
    <p:sldMasterId id="2147483829" r:id="rId6"/>
    <p:sldMasterId id="2147483841" r:id="rId7"/>
    <p:sldMasterId id="2147483853" r:id="rId8"/>
    <p:sldMasterId id="2147483865" r:id="rId9"/>
    <p:sldMasterId id="2147483965" r:id="rId10"/>
    <p:sldMasterId id="2147483977" r:id="rId11"/>
    <p:sldMasterId id="2147483989" r:id="rId12"/>
    <p:sldMasterId id="2147484001" r:id="rId13"/>
  </p:sldMasterIdLst>
  <p:notesMasterIdLst>
    <p:notesMasterId r:id="rId62"/>
  </p:notesMasterIdLst>
  <p:handoutMasterIdLst>
    <p:handoutMasterId r:id="rId63"/>
  </p:handoutMasterIdLst>
  <p:sldIdLst>
    <p:sldId id="256" r:id="rId14"/>
    <p:sldId id="519" r:id="rId15"/>
    <p:sldId id="520" r:id="rId16"/>
    <p:sldId id="542" r:id="rId17"/>
    <p:sldId id="678" r:id="rId18"/>
    <p:sldId id="677" r:id="rId19"/>
    <p:sldId id="682" r:id="rId20"/>
    <p:sldId id="684" r:id="rId21"/>
    <p:sldId id="687" r:id="rId22"/>
    <p:sldId id="688" r:id="rId23"/>
    <p:sldId id="683" r:id="rId24"/>
    <p:sldId id="505" r:id="rId25"/>
    <p:sldId id="546" r:id="rId26"/>
    <p:sldId id="653" r:id="rId27"/>
    <p:sldId id="548" r:id="rId28"/>
    <p:sldId id="663" r:id="rId29"/>
    <p:sldId id="538" r:id="rId30"/>
    <p:sldId id="658" r:id="rId31"/>
    <p:sldId id="619" r:id="rId32"/>
    <p:sldId id="689" r:id="rId33"/>
    <p:sldId id="692" r:id="rId34"/>
    <p:sldId id="695" r:id="rId35"/>
    <p:sldId id="693" r:id="rId36"/>
    <p:sldId id="696" r:id="rId37"/>
    <p:sldId id="701" r:id="rId38"/>
    <p:sldId id="702" r:id="rId39"/>
    <p:sldId id="703" r:id="rId40"/>
    <p:sldId id="704" r:id="rId41"/>
    <p:sldId id="708" r:id="rId42"/>
    <p:sldId id="709" r:id="rId43"/>
    <p:sldId id="714" r:id="rId44"/>
    <p:sldId id="715" r:id="rId45"/>
    <p:sldId id="716" r:id="rId46"/>
    <p:sldId id="717" r:id="rId47"/>
    <p:sldId id="719" r:id="rId48"/>
    <p:sldId id="722" r:id="rId49"/>
    <p:sldId id="723" r:id="rId50"/>
    <p:sldId id="725" r:id="rId51"/>
    <p:sldId id="660" r:id="rId52"/>
    <p:sldId id="494" r:id="rId53"/>
    <p:sldId id="374" r:id="rId54"/>
    <p:sldId id="729" r:id="rId55"/>
    <p:sldId id="674" r:id="rId56"/>
    <p:sldId id="649" r:id="rId57"/>
    <p:sldId id="733" r:id="rId58"/>
    <p:sldId id="730" r:id="rId59"/>
    <p:sldId id="665" r:id="rId60"/>
    <p:sldId id="558" r:id="rId61"/>
  </p:sldIdLst>
  <p:sldSz cx="9144000" cy="6858000" type="screen4x3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C"/>
    <a:srgbClr val="66FFFF"/>
    <a:srgbClr val="FFFF00"/>
    <a:srgbClr val="CCFF33"/>
    <a:srgbClr val="FF0066"/>
    <a:srgbClr val="FFFFFF"/>
    <a:srgbClr val="FFCC00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520067-F500-48D4-A442-452513225656}" v="4" dt="2020-03-09T02:26:21.5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409" autoAdjust="0"/>
  </p:normalViewPr>
  <p:slideViewPr>
    <p:cSldViewPr snapToObjects="1">
      <p:cViewPr varScale="1">
        <p:scale>
          <a:sx n="70" d="100"/>
          <a:sy n="70" d="100"/>
        </p:scale>
        <p:origin x="1157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176"/>
    </p:cViewPr>
  </p:sorterViewPr>
  <p:notesViewPr>
    <p:cSldViewPr snapToObjects="1">
      <p:cViewPr varScale="1">
        <p:scale>
          <a:sx n="62" d="100"/>
          <a:sy n="62" d="100"/>
        </p:scale>
        <p:origin x="3154" y="72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63" Type="http://schemas.openxmlformats.org/officeDocument/2006/relationships/handoutMaster" Target="handoutMasters/handoutMaster1.xml"/><Relationship Id="rId68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tableStyles" Target="tableStyle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Morrison" userId="a8088875ec538e5b" providerId="LiveId" clId="{65520067-F500-48D4-A442-452513225656}"/>
    <pc:docChg chg="modSld">
      <pc:chgData name="Nathan Morrison" userId="a8088875ec538e5b" providerId="LiveId" clId="{65520067-F500-48D4-A442-452513225656}" dt="2020-03-09T02:26:58.539" v="7" actId="6549"/>
      <pc:docMkLst>
        <pc:docMk/>
      </pc:docMkLst>
      <pc:sldChg chg="modSp">
        <pc:chgData name="Nathan Morrison" userId="a8088875ec538e5b" providerId="LiveId" clId="{65520067-F500-48D4-A442-452513225656}" dt="2020-03-09T02:26:14.149" v="2" actId="6549"/>
        <pc:sldMkLst>
          <pc:docMk/>
          <pc:sldMk cId="324571860" sldId="684"/>
        </pc:sldMkLst>
        <pc:spChg chg="mod">
          <ac:chgData name="Nathan Morrison" userId="a8088875ec538e5b" providerId="LiveId" clId="{65520067-F500-48D4-A442-452513225656}" dt="2020-03-09T02:26:14.149" v="2" actId="6549"/>
          <ac:spMkLst>
            <pc:docMk/>
            <pc:sldMk cId="324571860" sldId="684"/>
            <ac:spMk id="11" creationId="{00000000-0000-0000-0000-000000000000}"/>
          </ac:spMkLst>
        </pc:spChg>
      </pc:sldChg>
      <pc:sldChg chg="modSp mod">
        <pc:chgData name="Nathan Morrison" userId="a8088875ec538e5b" providerId="LiveId" clId="{65520067-F500-48D4-A442-452513225656}" dt="2020-03-09T02:26:58.539" v="7" actId="6549"/>
        <pc:sldMkLst>
          <pc:docMk/>
          <pc:sldMk cId="2077278029" sldId="733"/>
        </pc:sldMkLst>
        <pc:spChg chg="mod">
          <ac:chgData name="Nathan Morrison" userId="a8088875ec538e5b" providerId="LiveId" clId="{65520067-F500-48D4-A442-452513225656}" dt="2020-03-09T02:26:58.539" v="7" actId="6549"/>
          <ac:spMkLst>
            <pc:docMk/>
            <pc:sldMk cId="2077278029" sldId="733"/>
            <ac:spMk id="5" creationId="{33ED6BFD-0350-4CD4-91B1-E276D1E0FB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17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6E1D2F9-EBC0-4DA0-A7E1-CC00D5E192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37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24085"/>
            <a:ext cx="50292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4817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3016846-4634-43EF-ACEC-2D17B4E8C0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707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fld id="{7BA1C665-5710-4130-9DD5-BF8B3269C2A7}" type="slidenum">
              <a:rPr lang="en-US" sz="1200" b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By Nathan L Morrison</a:t>
            </a:r>
          </a:p>
          <a:p>
            <a:r>
              <a:rPr lang="en-US" dirty="0"/>
              <a:t>All Scripture given is from NASB unless otherwise stated</a:t>
            </a:r>
          </a:p>
          <a:p>
            <a:endParaRPr lang="en-US" dirty="0"/>
          </a:p>
          <a:p>
            <a:r>
              <a:rPr lang="en-US"/>
              <a:t>For further study, or if questions, please Call: 804-277-1983 or Visit www.courthousechurchofchrist.com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7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60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82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69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05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of Seed: Mustard Seed</a:t>
            </a:r>
          </a:p>
          <a:p>
            <a:r>
              <a:rPr lang="en-US" dirty="0"/>
              <a:t>Image of Tree: Mustard Tree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118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67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Timeline: From World Vision Bible School @ www.wvbs.org</a:t>
            </a:r>
          </a:p>
          <a:p>
            <a:endParaRPr lang="en-US" dirty="0"/>
          </a:p>
          <a:p>
            <a:r>
              <a:rPr lang="en-US" dirty="0"/>
              <a:t>Sources:</a:t>
            </a:r>
          </a:p>
          <a:p>
            <a:r>
              <a:rPr lang="en-US" dirty="0"/>
              <a:t>http://www.truthforsaints.com/Christian_Denominations/Christian_Denominations.html</a:t>
            </a:r>
          </a:p>
          <a:p>
            <a:r>
              <a:rPr lang="en-US" dirty="0"/>
              <a:t>http://www.topicalbiblestudies.com/resources/Articles/The_Church/Church%20Timeline.pdf</a:t>
            </a:r>
          </a:p>
          <a:p>
            <a:r>
              <a:rPr lang="en-US" dirty="0"/>
              <a:t>http://klcc.faithsite.com/content.asp?SID=655&amp;CID=43145</a:t>
            </a:r>
          </a:p>
          <a:p>
            <a:r>
              <a:rPr lang="en-US" dirty="0"/>
              <a:t>http://www.wvbs.org/</a:t>
            </a:r>
          </a:p>
          <a:p>
            <a:r>
              <a:rPr lang="en-US" dirty="0"/>
              <a:t>http://www.wvbs.org/video/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877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http://klcc.faithsite.com/content.asp?SID=655&amp;CID=43145 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99D0FC-E2FB-48DA-A042-52F589D3F7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186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32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99D0FC-E2FB-48DA-A042-52F589D3F7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729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99D0FC-E2FB-48DA-A042-52F589D3F7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78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99D0FC-E2FB-48DA-A042-52F589D3F7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977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99D0FC-E2FB-48DA-A042-52F589D3F7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38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King Henry VIII’s first wife was Catherine of Aragon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99D0FC-E2FB-48DA-A042-52F589D3F7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62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99D0FC-E2FB-48DA-A042-52F589D3F7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96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99D0FC-E2FB-48DA-A042-52F589D3F7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67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99D0FC-E2FB-48DA-A042-52F589D3F7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15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John Wesley painting by George Romney (Wikipedia)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99D0FC-E2FB-48DA-A042-52F589D3F7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729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https://en.wikipedia.org/wiki/Samuel_Seabury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99D0FC-E2FB-48DA-A042-52F589D3F7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http://www.wvbs.org/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3027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Joseph Smith, Jr., Portrait owned by Joseph Smith III (Wikipedia)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99D0FC-E2FB-48DA-A042-52F589D3F7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295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99D0FC-E2FB-48DA-A042-52F589D3F7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64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99D0FC-E2FB-48DA-A042-52F589D3F7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2782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99D0FC-E2FB-48DA-A042-52F589D3F7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6858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99D0FC-E2FB-48DA-A042-52F589D3F7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5083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99D0FC-E2FB-48DA-A042-52F589D3F7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546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Original Description: "Portrait of Aimee Semple McPherson, signed by her and inscribed, "Yours In the King's Glad Service." </a:t>
            </a:r>
            <a:r>
              <a:rPr lang="en-US" dirty="0" err="1"/>
              <a:t>Orig</a:t>
            </a:r>
            <a:r>
              <a:rPr lang="en-US" dirty="0"/>
              <a:t> Subject: Faith healing ministry of Aimee Semple McPherson (Wikipedia)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99D0FC-E2FB-48DA-A042-52F589D3F7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636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99D0FC-E2FB-48DA-A042-52F589D3F7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4150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99D0FC-E2FB-48DA-A042-52F589D3F7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4609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Timeline: From World Vision</a:t>
            </a:r>
            <a:r>
              <a:rPr lang="en-US" baseline="0" dirty="0"/>
              <a:t> Bible School @ www.wvbs.org</a:t>
            </a:r>
          </a:p>
          <a:p>
            <a:endParaRPr lang="en-US" baseline="0" dirty="0"/>
          </a:p>
          <a:p>
            <a:r>
              <a:rPr lang="en-US" b="1" dirty="0"/>
              <a:t>Sources:</a:t>
            </a:r>
          </a:p>
          <a:p>
            <a:r>
              <a:rPr lang="en-US" dirty="0"/>
              <a:t>http://www.truthforsaints.com/Christian_Denominations/Christian_Denominations.html</a:t>
            </a:r>
          </a:p>
          <a:p>
            <a:r>
              <a:rPr lang="en-US" dirty="0"/>
              <a:t>http://www.topicalbiblestudies.com/resources/Articles/The_Church/Church%20Timeline.pdf</a:t>
            </a:r>
          </a:p>
          <a:p>
            <a:r>
              <a:rPr lang="en-US" dirty="0"/>
              <a:t>http://klcc.faithsite.com/content.asp?SID=655&amp;CID=43145</a:t>
            </a:r>
          </a:p>
          <a:p>
            <a:r>
              <a:rPr lang="en-US" dirty="0"/>
              <a:t>http://www.wvbs.org/</a:t>
            </a:r>
          </a:p>
          <a:p>
            <a:r>
              <a:rPr lang="en-US" dirty="0"/>
              <a:t>http://www.wvbs.org/video/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210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790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893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6014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Timeline: From World Vision</a:t>
            </a:r>
            <a:r>
              <a:rPr lang="en-US" baseline="0" dirty="0"/>
              <a:t> </a:t>
            </a:r>
            <a:r>
              <a:rPr lang="en-US" baseline="0"/>
              <a:t>Bible School @ www.wvbs.org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5079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1248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9012538"/>
            <a:ext cx="2971800" cy="4743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56929-04EA-4D56-B721-08B52E09F4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301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A1C665-5710-4130-9DD5-BF8B3269C2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0666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978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9314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892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31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05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84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74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217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6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4883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 Interrupted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4119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 Interrupted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300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 Interrupted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182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 Interrupted Jesus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6665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 Interrupted Jesus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738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 Interrupted Jesus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649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 Interrupted Jesus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6367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 Interrupted Jesus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024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 Interrupted Jesus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1994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 Interrupted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38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036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 Interrupted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494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Church Jesus Died To Save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052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Church Jesus Died To Save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6070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Church Jesus Died To Save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5196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Church Jesus Died To Save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3544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Church Jesus Died To Save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899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Church Jesus Died To Save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56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Church Jesus Died To Save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4178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Church Jesus Died To Save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7773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Church Jesus Died To Save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E53D-3509-453C-A08C-60D27CDEA3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981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Church Jesus Died To Save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0401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Church Jesus Died To Save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5143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Not Carried About By Every Wind Of Doctrine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507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Not Carried About By Every Wind Of Doctrine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7298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Not Carried About By Every Wind Of Doctrine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5163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Not Carried About By Every Wind Of Doctrine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25514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Not Carried About By Every Wind Of Doctrine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9673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Not Carried About By Every Wind Of Doctrine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391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Not Carried About By Every Wind Of Doctrine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85636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Not Carried About By Every Wind Of Doctrine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54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721DC-1A71-42D8-87C4-7FE5DB8F1B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2179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Not Carried About By Every Wind Of Doctrine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615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Not Carried About By Every Wind Of Doctrine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0361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Not Carried About By Every Wind Of Doctrine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3045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6219677-1F10-4C57-BB0E-5ABEC78BEB4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5BEC5C5B-2B9F-4F06-8E8E-40BA846747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B535E89F-5CDC-4DC7-BDFF-2DD5F517D95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1999F6E-1784-431D-94FE-234272C724C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DB03C56B-C107-4733-8BF0-B15092BEF9C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0566528C-6A61-4AE5-84D8-D26A53167D4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3D3996C-AADB-4988-A540-3C9FE8E6D0E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8D9412D-6615-4D33-BD5B-4FD5AD5F6B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3A97733F-36FB-4D74-8A44-E2A3915B20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33E0166-FC28-4328-801B-B23F32DB1A2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BEED20B-BFE2-43A1-B2DD-F7044EC50A0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E7411778-D850-42E9-B7A9-D503AD30082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E66AC89D-C09F-478C-AA2C-6005450D43D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9EA9324-DF80-4C8E-B035-F788F0D19C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AB2DDDBD-B7D7-44DB-8FCE-BA5904724DD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2F4A4E5E-996E-4693-BD84-7FAC3699B54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2A311E18-5CFE-472C-9F95-8159382BAB7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76FC4902-3339-409F-9B3D-05C3E3E24AE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E6D3661E-CA5B-4B00-AFC5-5BCCCE867E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50D6783C-0A59-4E33-A058-3BA72F9AA50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71A4D002-4DD5-4C40-9840-62702E75413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2E7E79A6-C519-4192-83D2-A018CDB73B5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5F0015C5-A265-4F54-88E5-CD3ECE2865E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E01E7491-A134-44FC-8B5D-210D4F52748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2875A4F1-16A9-4B3F-AF83-FA1FC9D86EF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9D9C8F21-3084-4409-A6CE-29AD9B7D6FC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D4956D40-5790-4A60-A2EF-E8139713152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42606AEB-7D4F-4704-B1D2-D88DD14AAF6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EFF13024-8105-4EAA-9BA2-C5497102596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AF5A4F59-38BE-4A95-8B8D-F1F890D5B0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FD916747-799B-46FE-9A9D-D100CC27699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FAF6C8C3-7498-4629-BF0D-4658AAA3695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7E6AB6CC-B78B-4BD9-928C-72B9ECA1296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6CA9BEEF-693B-4355-8E32-8E586AEEB8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194A0C7F-03D4-4EA8-B697-2D95C5FB8FB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F3FD08B0-27C9-46CD-91A0-387CA88E682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D63F0A18-9171-4AAF-8265-5787ED0261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>
              <a:extLst>
                <a:ext uri="{FF2B5EF4-FFF2-40B4-BE49-F238E27FC236}">
                  <a16:creationId xmlns:a16="http://schemas.microsoft.com/office/drawing/2014/main" id="{B579D55D-89E7-4F04-9A02-055675115DF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id="{2B8EDF7E-878A-41EC-9492-D0AD7358FD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id="{8CF2D886-558D-4B40-9CBF-ADE47389A88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2804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804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id="{7B3D1BCE-E9DE-4137-B426-CDB05388CBC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977ECDE5-4C17-444B-8C5D-2857F0500A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Nots In Satan's Tale</a:t>
            </a:r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341B35A7-14B8-48C4-BFB4-7D43C0B36E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697F90-D08A-4B7D-BCD0-6376C3AA43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8289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28E6BE10-6096-4771-B9E1-C2AE89238A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27D90A17-D2EC-4CF9-A98F-72CE654848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Nots In Satan's Tale</a:t>
            </a:r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43D999B2-7D3B-4C24-9BB0-4C3F7ED81B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72134-C314-4754-B23E-40EF9F4AFC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54103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74BF7C82-D199-46F0-A2C1-E25BE4A60D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3360534F-E7D1-4DF8-AA20-C18EF55B0E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Nots In Satan's Tale</a:t>
            </a:r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A24B17D5-9726-4C34-9E58-D7A6BBA402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25784-FFC0-4FE1-B8CA-886EF33BDD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39460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487E8217-5397-4B94-80D6-68FE2EF1A1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372D203A-2793-425B-BBB9-D0297D3E31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Nots In Satan's Tale</a:t>
            </a:r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5EB25048-0EE6-438B-8917-1DD23A221A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F18F2-4285-4EDA-BA6C-4373C6541D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42549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80532C67-13A1-4CA6-9569-D897E3CA28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ADBEDFEB-39AD-4B70-9990-E115E7DE32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Nots In Satan's Tale</a:t>
            </a:r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id="{264C4E9C-7271-4C24-9803-DADB672927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52C37-1C24-4EED-B4D3-E103959A0B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3665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F4BEDFE8-1CB3-464C-BA61-31D7B69DF4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5A5D5744-29C2-4816-9D9F-038E403C5C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Nots In Satan's Tale</a:t>
            </a:r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CFD5B640-0FB5-401B-BEF3-6AEB460D5F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8A696-24A4-467B-A2CE-B6692662D2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84436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CFCF385E-562A-4404-89E1-F754621D20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9980B69F-9720-4674-8775-023BFEA517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Nots In Satan's Tale</a:t>
            </a:r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EFA569BB-3CE2-4A90-9C0C-5BCFDB3BAF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0EDF2-624D-49E5-8E60-730D349F2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626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E30AB-6FC8-4CD4-AF5E-F366032CB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5250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CCCB9686-8232-47F4-911E-C684767870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CF7C9E44-465A-4A4C-8F4E-50D5147E4F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Nots In Satan's Tale</a:t>
            </a:r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6B36EB82-A9DC-4D04-85FF-D50CE7762A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D3813-5081-4BF3-899A-312B57BF7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47497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07A79308-85DC-4340-8554-BB9EAA22BA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789F0B94-0EE7-4C10-A057-7C7551319C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Nots In Satan's Tale</a:t>
            </a:r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B9FED8DA-057D-4AEB-8776-9F0FEC372C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063C1-6AD0-4E62-A194-9B55118437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05670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6EF8B9A3-9FE1-4786-96CB-FEDEF6E146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3100AC7E-CDA0-4EDF-B998-B62322870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Nots In Satan's Tale</a:t>
            </a:r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F137420F-A4E5-458B-88B6-EEFBECA499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5B07-25EA-43F4-B6B5-08CC67841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44525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236E7757-23F2-4F78-A576-EEBDE3C17A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D7130C93-C7D9-4942-B15C-F6DFB06BF9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Nots In Satan's Tale</a:t>
            </a:r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ABE3138C-04A8-4F5C-858F-957097EC0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EBF56-9F9F-4D6D-8114-073EA8875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818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547FF-4825-4414-8D2B-34D53E01B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9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70F2D-B070-4C4E-A78A-E426D9EF44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544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10D8-B33B-4295-AFCE-FD0DB378BE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85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9FBDA-DEA2-459B-9954-3CF30E7A31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81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31659-0AA3-4650-A689-510C58BC40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6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88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9B4F6-AFEC-4D90-B920-2304C3AE26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69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E1880-5455-45A5-8064-05F9C12BBE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72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A637F-B98D-4157-B4FB-B819FEBD6F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28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6D5DB-412D-45DE-8DE7-B71ECA54B2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64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F12CB-910F-4575-9C81-48C3985A10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00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DF132-A8C7-44AF-A998-8B0A73C679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37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4017D-60A3-4073-BCCE-BA45B4EC5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79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26ECE-22CC-4A40-99C6-8778621305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37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2A94A-89DA-40FD-8A75-EDF2135B5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00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9955-2462-4CF9-B200-8BD3EDEA1C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9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19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35202-8924-40C7-ABD4-985737036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67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00316-5363-4BF4-9CF9-AF9A42365A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26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2D748-EB44-4250-9FB1-18610B3A3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97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FE99A-6E87-46E3-BF38-65316CC01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34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C87E7-E2EE-4726-AA6A-9B8E859FC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12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B03F7-8D69-4E7A-BA8E-0452DA26E9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5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591A5-14B7-4CF1-9788-7B21499188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89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A5ADB-6073-4F6B-9C1E-791CCC9704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59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140E2-F6CE-4A02-954D-C1D0551B6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80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F9A48-815E-43ED-8097-484BFEA1CA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3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738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B1EC6-579A-4C6B-9933-9380DFA280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86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683D-D25A-44B4-875B-37BBF55419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46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DBCC2-FA55-4FE4-8EE4-5AE3639606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22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4F2D2-73EB-4ECF-8730-DBE993968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95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5FE1D-780C-4CAB-9C8A-02DAA2A930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27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21E7-84F9-4EB9-8E8A-D2A47F187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716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76A75-0D5A-4190-9A20-AA9DB84C04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381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5ECFE-EE96-4BE6-BEBF-C52F6CA79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313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FFD5-B075-4CF9-9CA6-1B048309F9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424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6C92C-CCF0-4E2F-A933-26305919B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3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757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37DA6-55B7-4163-A939-13ADAB324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455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10E50-1471-4051-A4D6-E0E59A41D9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50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0743F-9DF2-4003-8AC4-7D99EC969B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843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9831A-302D-408C-8EAE-4201699A61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94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A0CB4-5FE1-4B1F-9A9A-F5A61FE986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206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B078-E4E5-4711-B1EB-E314BD83DF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01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22208-C23B-4B03-B1F2-EF97A5FA36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418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5E23-8E96-42C1-84C4-15836EE8D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25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99505-59BC-4875-A217-47650C466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0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0D75E-4B2A-4A8F-BBD3-5B8DA09400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7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404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21EA4-C9EE-464F-B7C4-12F8A2A00D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480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A869C-2927-4CBF-8E56-51EC68CB8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922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7A1B5-F67A-4EFE-9997-A1639ACE8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035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8B901-E75B-4158-B47E-44CB33F287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69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A4336-2764-46EE-9E82-304E457CF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85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D6373-21E9-42DB-8DA0-53DE1DE76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94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028C8-EF04-4EDF-9FAA-422D32C0C5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044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A5B59-17B4-4642-892B-D38A9DFAE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6803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1971F-3D8A-4FD2-8F58-1517A77E81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762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1DF3C-0430-4327-89A5-2AE7CE6732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7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402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3943D-C69D-4D21-8058-36E75DB798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579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5AB6D-B133-4FB2-8198-1335F98F1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619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4957E-BA85-4D4F-9A29-9EAAD88B52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32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95F94-C485-4AF6-8763-05CDC0520C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406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1A24C-6BD0-4592-883D-CCBBEDF8C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08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6631B-F05E-4C56-A37A-2C921E4593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876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5CF8-AD1E-4E63-BA5F-58733D573D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881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0214D-EDE6-4F13-8F28-AFDAEBD096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534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9EDCB-7AB1-4DBB-B08F-D4CF33A8A2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705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CD990-4C2B-42A0-9E5C-BE53D44EC2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0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285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66406-E161-4845-8415-9589DFA4F1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297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63703-4CA1-4870-B468-2371A0F88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2081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F5BA9-D0B3-45A4-96C6-84ACB10F5E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041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51EFE-8498-4863-9222-E0BCBAF52B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296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FEAB7-5DB9-4FFA-850E-59DA13B4A1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435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20430-EF63-4AE7-B7A0-0C9B1AEB0E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717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A361A-4931-442A-95D4-B3A5B6D62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151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171C7-BCEB-4E4D-BE52-8834A76260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455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E1A32-5EEC-4587-844E-696508CC95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945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E7CC-A340-40FD-A364-6F7ECEFC9E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4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230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2D8FD-6A39-4468-971C-CCF3C6477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066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62D1D-C7A5-4F2C-9D11-9F9C726491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994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F0905-BA23-44DB-B96A-383EA77589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24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05198-1D56-43EF-8997-1D02D872C2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457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1E414-3982-43FF-A555-BF38A4BE8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760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A70FA-5E0A-437A-972F-6A949FE3D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294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6AA6A-2922-4FD2-8E1E-AB2F185F3F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671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7A2B4-1795-4E40-832A-56C2B8C46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409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AAAB-5F8D-4FA5-87D5-654C463AB8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747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F21F9-7F33-4256-85B2-F1F492A1E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4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He Interrupted Jesus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477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The Church Jesus Died To Save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27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Not Carried About By Every Wind Of Doctrine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6416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80000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57366A28-7FC3-4F02-931D-CF26AE20B8F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26979" name="Freeform 3">
              <a:extLst>
                <a:ext uri="{FF2B5EF4-FFF2-40B4-BE49-F238E27FC236}">
                  <a16:creationId xmlns:a16="http://schemas.microsoft.com/office/drawing/2014/main" id="{5EEE9E29-E65B-47DA-8B3A-A2F1C598FA0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980" name="Freeform 4">
              <a:extLst>
                <a:ext uri="{FF2B5EF4-FFF2-40B4-BE49-F238E27FC236}">
                  <a16:creationId xmlns:a16="http://schemas.microsoft.com/office/drawing/2014/main" id="{B64405AC-304F-4C32-8548-9621619EA27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981" name="Freeform 5">
              <a:extLst>
                <a:ext uri="{FF2B5EF4-FFF2-40B4-BE49-F238E27FC236}">
                  <a16:creationId xmlns:a16="http://schemas.microsoft.com/office/drawing/2014/main" id="{9AE5FE84-E55D-4396-A253-8C508C89333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" name="Freeform 6">
              <a:extLst>
                <a:ext uri="{FF2B5EF4-FFF2-40B4-BE49-F238E27FC236}">
                  <a16:creationId xmlns:a16="http://schemas.microsoft.com/office/drawing/2014/main" id="{4D0217C2-A188-40F4-81A0-E2E4DBF61CA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83" name="Freeform 7">
              <a:extLst>
                <a:ext uri="{FF2B5EF4-FFF2-40B4-BE49-F238E27FC236}">
                  <a16:creationId xmlns:a16="http://schemas.microsoft.com/office/drawing/2014/main" id="{CA0E140B-275A-4021-9761-C2ADD9D082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8">
              <a:extLst>
                <a:ext uri="{FF2B5EF4-FFF2-40B4-BE49-F238E27FC236}">
                  <a16:creationId xmlns:a16="http://schemas.microsoft.com/office/drawing/2014/main" id="{EA4942A4-D74B-44CF-94A3-BD0417396AF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>
              <a:extLst>
                <a:ext uri="{FF2B5EF4-FFF2-40B4-BE49-F238E27FC236}">
                  <a16:creationId xmlns:a16="http://schemas.microsoft.com/office/drawing/2014/main" id="{A9E2458F-1BCF-426B-AE2C-A1D2AE78AC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86" name="Freeform 10">
              <a:extLst>
                <a:ext uri="{FF2B5EF4-FFF2-40B4-BE49-F238E27FC236}">
                  <a16:creationId xmlns:a16="http://schemas.microsoft.com/office/drawing/2014/main" id="{DECEF8B9-1781-4716-A2D6-A16040094D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11">
              <a:extLst>
                <a:ext uri="{FF2B5EF4-FFF2-40B4-BE49-F238E27FC236}">
                  <a16:creationId xmlns:a16="http://schemas.microsoft.com/office/drawing/2014/main" id="{0B4FFAA9-4735-4434-AAD3-05D9F04C8B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88" name="Freeform 12">
              <a:extLst>
                <a:ext uri="{FF2B5EF4-FFF2-40B4-BE49-F238E27FC236}">
                  <a16:creationId xmlns:a16="http://schemas.microsoft.com/office/drawing/2014/main" id="{862AFB5F-B113-4D60-AAB4-A81486991AC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13">
              <a:extLst>
                <a:ext uri="{FF2B5EF4-FFF2-40B4-BE49-F238E27FC236}">
                  <a16:creationId xmlns:a16="http://schemas.microsoft.com/office/drawing/2014/main" id="{C5AAB664-E7AE-4F07-882A-656EC60A7ED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90" name="Freeform 14">
              <a:extLst>
                <a:ext uri="{FF2B5EF4-FFF2-40B4-BE49-F238E27FC236}">
                  <a16:creationId xmlns:a16="http://schemas.microsoft.com/office/drawing/2014/main" id="{F73D62A6-2514-4E06-B1F1-23116BECAA4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Freeform 15">
              <a:extLst>
                <a:ext uri="{FF2B5EF4-FFF2-40B4-BE49-F238E27FC236}">
                  <a16:creationId xmlns:a16="http://schemas.microsoft.com/office/drawing/2014/main" id="{39D1EA5C-7FD1-45D9-AD46-886FF491689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92" name="Freeform 16">
              <a:extLst>
                <a:ext uri="{FF2B5EF4-FFF2-40B4-BE49-F238E27FC236}">
                  <a16:creationId xmlns:a16="http://schemas.microsoft.com/office/drawing/2014/main" id="{947A2813-95D0-4AA2-9329-106BEACE9FF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993" name="Freeform 17">
              <a:extLst>
                <a:ext uri="{FF2B5EF4-FFF2-40B4-BE49-F238E27FC236}">
                  <a16:creationId xmlns:a16="http://schemas.microsoft.com/office/drawing/2014/main" id="{0DA468C1-A6C4-4D8B-AFF1-8C2F8ABA553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994" name="Freeform 18">
              <a:extLst>
                <a:ext uri="{FF2B5EF4-FFF2-40B4-BE49-F238E27FC236}">
                  <a16:creationId xmlns:a16="http://schemas.microsoft.com/office/drawing/2014/main" id="{7D231106-BC02-4126-B92F-E72CF17C7A6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Freeform 19">
              <a:extLst>
                <a:ext uri="{FF2B5EF4-FFF2-40B4-BE49-F238E27FC236}">
                  <a16:creationId xmlns:a16="http://schemas.microsoft.com/office/drawing/2014/main" id="{DEFA2FA5-DE48-4AE7-AF3B-5AB65CCC49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96" name="Freeform 20">
              <a:extLst>
                <a:ext uri="{FF2B5EF4-FFF2-40B4-BE49-F238E27FC236}">
                  <a16:creationId xmlns:a16="http://schemas.microsoft.com/office/drawing/2014/main" id="{65995906-8A7D-4B73-AB79-FFB380F8713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Freeform 21">
              <a:extLst>
                <a:ext uri="{FF2B5EF4-FFF2-40B4-BE49-F238E27FC236}">
                  <a16:creationId xmlns:a16="http://schemas.microsoft.com/office/drawing/2014/main" id="{EBDDC284-2C7F-48B9-807D-1E8B8685929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98" name="Freeform 22">
              <a:extLst>
                <a:ext uri="{FF2B5EF4-FFF2-40B4-BE49-F238E27FC236}">
                  <a16:creationId xmlns:a16="http://schemas.microsoft.com/office/drawing/2014/main" id="{C3D0AF18-2AE3-497F-A348-B4F99CB12C8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999" name="Freeform 23">
              <a:extLst>
                <a:ext uri="{FF2B5EF4-FFF2-40B4-BE49-F238E27FC236}">
                  <a16:creationId xmlns:a16="http://schemas.microsoft.com/office/drawing/2014/main" id="{B540364B-C993-4740-BD2E-04F3E457D9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000" name="Freeform 24">
              <a:extLst>
                <a:ext uri="{FF2B5EF4-FFF2-40B4-BE49-F238E27FC236}">
                  <a16:creationId xmlns:a16="http://schemas.microsoft.com/office/drawing/2014/main" id="{FEE67174-4CC6-43FD-8D9E-8D69EDC209E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Freeform 25">
              <a:extLst>
                <a:ext uri="{FF2B5EF4-FFF2-40B4-BE49-F238E27FC236}">
                  <a16:creationId xmlns:a16="http://schemas.microsoft.com/office/drawing/2014/main" id="{02D3A4B0-CA54-4D23-995E-7783667FE5A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02" name="Freeform 26">
              <a:extLst>
                <a:ext uri="{FF2B5EF4-FFF2-40B4-BE49-F238E27FC236}">
                  <a16:creationId xmlns:a16="http://schemas.microsoft.com/office/drawing/2014/main" id="{96F716B3-7A90-437D-841B-5D6EA6C7C6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003" name="Freeform 27">
              <a:extLst>
                <a:ext uri="{FF2B5EF4-FFF2-40B4-BE49-F238E27FC236}">
                  <a16:creationId xmlns:a16="http://schemas.microsoft.com/office/drawing/2014/main" id="{DD7DADBC-94FD-4C75-A81E-BC414B0738E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7" name="Freeform 28">
              <a:extLst>
                <a:ext uri="{FF2B5EF4-FFF2-40B4-BE49-F238E27FC236}">
                  <a16:creationId xmlns:a16="http://schemas.microsoft.com/office/drawing/2014/main" id="{224DD1B9-FB2E-42FD-81F2-DE98CAD37FE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05" name="Freeform 29">
              <a:extLst>
                <a:ext uri="{FF2B5EF4-FFF2-40B4-BE49-F238E27FC236}">
                  <a16:creationId xmlns:a16="http://schemas.microsoft.com/office/drawing/2014/main" id="{DF68B509-BCEF-4623-8F5D-F288094838E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9" name="Freeform 30">
              <a:extLst>
                <a:ext uri="{FF2B5EF4-FFF2-40B4-BE49-F238E27FC236}">
                  <a16:creationId xmlns:a16="http://schemas.microsoft.com/office/drawing/2014/main" id="{FF8259A6-C3BF-4A2F-99E8-94B685F719F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07" name="Freeform 31">
              <a:extLst>
                <a:ext uri="{FF2B5EF4-FFF2-40B4-BE49-F238E27FC236}">
                  <a16:creationId xmlns:a16="http://schemas.microsoft.com/office/drawing/2014/main" id="{671F7809-E274-4BBB-8472-EB51E23D11D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008" name="Freeform 32">
              <a:extLst>
                <a:ext uri="{FF2B5EF4-FFF2-40B4-BE49-F238E27FC236}">
                  <a16:creationId xmlns:a16="http://schemas.microsoft.com/office/drawing/2014/main" id="{3000EA33-3C57-4D9E-949F-AB98250D37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009" name="Freeform 33">
              <a:extLst>
                <a:ext uri="{FF2B5EF4-FFF2-40B4-BE49-F238E27FC236}">
                  <a16:creationId xmlns:a16="http://schemas.microsoft.com/office/drawing/2014/main" id="{F7FD9595-4413-4FD2-9BD2-D5C1262FE84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010" name="Freeform 34">
              <a:extLst>
                <a:ext uri="{FF2B5EF4-FFF2-40B4-BE49-F238E27FC236}">
                  <a16:creationId xmlns:a16="http://schemas.microsoft.com/office/drawing/2014/main" id="{12F0DCE0-12DA-4860-88E0-F9CA468E60F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011" name="Freeform 35">
              <a:extLst>
                <a:ext uri="{FF2B5EF4-FFF2-40B4-BE49-F238E27FC236}">
                  <a16:creationId xmlns:a16="http://schemas.microsoft.com/office/drawing/2014/main" id="{91A4D498-93CF-474F-9D52-950B2A6C94C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012" name="Freeform 36">
              <a:extLst>
                <a:ext uri="{FF2B5EF4-FFF2-40B4-BE49-F238E27FC236}">
                  <a16:creationId xmlns:a16="http://schemas.microsoft.com/office/drawing/2014/main" id="{298AA5EA-B0B9-43B4-B1A9-3AFB20AEF3E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013" name="Freeform 37">
              <a:extLst>
                <a:ext uri="{FF2B5EF4-FFF2-40B4-BE49-F238E27FC236}">
                  <a16:creationId xmlns:a16="http://schemas.microsoft.com/office/drawing/2014/main" id="{F5ADF924-78D3-4C50-A428-06E8F1CADA3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014" name="Freeform 38">
              <a:extLst>
                <a:ext uri="{FF2B5EF4-FFF2-40B4-BE49-F238E27FC236}">
                  <a16:creationId xmlns:a16="http://schemas.microsoft.com/office/drawing/2014/main" id="{1332538C-6254-4C84-8C86-7F71BAFC13A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8" name="Group 39">
              <a:extLst>
                <a:ext uri="{FF2B5EF4-FFF2-40B4-BE49-F238E27FC236}">
                  <a16:creationId xmlns:a16="http://schemas.microsoft.com/office/drawing/2014/main" id="{7C9AA8A5-1850-4BF7-AD83-FE91E6362FA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27016" name="Freeform 40">
                <a:extLst>
                  <a:ext uri="{FF2B5EF4-FFF2-40B4-BE49-F238E27FC236}">
                    <a16:creationId xmlns:a16="http://schemas.microsoft.com/office/drawing/2014/main" id="{4ED19105-FB7A-4A46-90BA-508BD0788F3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017" name="Freeform 41">
                <a:extLst>
                  <a:ext uri="{FF2B5EF4-FFF2-40B4-BE49-F238E27FC236}">
                    <a16:creationId xmlns:a16="http://schemas.microsoft.com/office/drawing/2014/main" id="{1E3DB410-0062-422E-B288-AB8FA1895B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27018" name="Rectangle 42">
            <a:extLst>
              <a:ext uri="{FF2B5EF4-FFF2-40B4-BE49-F238E27FC236}">
                <a16:creationId xmlns:a16="http://schemas.microsoft.com/office/drawing/2014/main" id="{A1315E06-BC74-401D-A953-04A24D6E55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7019" name="Rectangle 43">
            <a:extLst>
              <a:ext uri="{FF2B5EF4-FFF2-40B4-BE49-F238E27FC236}">
                <a16:creationId xmlns:a16="http://schemas.microsoft.com/office/drawing/2014/main" id="{539B51F1-6B5E-4472-BB68-7FFD53126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7020" name="Rectangle 44">
            <a:extLst>
              <a:ext uri="{FF2B5EF4-FFF2-40B4-BE49-F238E27FC236}">
                <a16:creationId xmlns:a16="http://schemas.microsoft.com/office/drawing/2014/main" id="{6EFE133E-E378-4497-83CA-399FC75639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7021" name="Rectangle 45">
            <a:extLst>
              <a:ext uri="{FF2B5EF4-FFF2-40B4-BE49-F238E27FC236}">
                <a16:creationId xmlns:a16="http://schemas.microsoft.com/office/drawing/2014/main" id="{62F09506-73A3-4B03-AA3B-85E5C0E9EF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 altLang="en-US"/>
              <a:t>Nots In Satan's Tale</a:t>
            </a:r>
          </a:p>
        </p:txBody>
      </p:sp>
      <p:sp>
        <p:nvSpPr>
          <p:cNvPr id="127022" name="Rectangle 46">
            <a:extLst>
              <a:ext uri="{FF2B5EF4-FFF2-40B4-BE49-F238E27FC236}">
                <a16:creationId xmlns:a16="http://schemas.microsoft.com/office/drawing/2014/main" id="{A553964E-F57D-4CE2-B147-1F94405162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96D6AE0-6803-4A58-B3C1-3B7FC5D521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3824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3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E6E797-7EA4-4BE0-B64C-8FE640348A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6C8CD2-BBB0-4F0E-A0CE-35F15146FE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DD745C-AD9C-4F37-ADEC-69EB112F56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FE35BC-B84D-490E-B6C0-A7A96EEF82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194804-5AB9-4CC4-A152-111BCAB41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ED3193-CE87-43DB-9A63-14470DE8D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F803EA-E8A2-4367-A417-A189CCC1C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Mixed Seed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6B7FE20-B6FD-4C62-BB81-2D6BF2AA32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3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4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4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4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4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4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5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1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5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5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5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5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6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6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6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66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68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" y="152400"/>
            <a:ext cx="9144001" cy="1752600"/>
          </a:xfrm>
        </p:spPr>
        <p:txBody>
          <a:bodyPr/>
          <a:lstStyle/>
          <a:p>
            <a:pPr eaLnBrk="1" hangingPunct="1"/>
            <a:r>
              <a:rPr lang="en-US" sz="7200" b="1" u="sng" dirty="0">
                <a:solidFill>
                  <a:srgbClr val="FFC000"/>
                </a:solidFill>
                <a:cs typeface="Times New Roman" pitchFamily="18" charset="0"/>
              </a:rPr>
              <a:t>Mixed Seed</a:t>
            </a:r>
            <a:br>
              <a:rPr lang="en-US" sz="4000" b="1" u="sng" dirty="0">
                <a:solidFill>
                  <a:srgbClr val="FFC000"/>
                </a:solidFill>
                <a:cs typeface="Times New Roman" pitchFamily="18" charset="0"/>
              </a:rPr>
            </a:br>
            <a:r>
              <a:rPr lang="en-US" sz="3200" b="1" i="1" u="sng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(Why Are There So Many Churches?)</a:t>
            </a:r>
            <a:endParaRPr lang="en-US" sz="4000" b="1" i="1" u="sng" dirty="0">
              <a:ln>
                <a:solidFill>
                  <a:srgbClr val="FF0000"/>
                </a:solidFill>
              </a:ln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" y="2438400"/>
            <a:ext cx="9144000" cy="762000"/>
          </a:xfrm>
        </p:spPr>
        <p:txBody>
          <a:bodyPr/>
          <a:lstStyle/>
          <a:p>
            <a:pPr eaLnBrk="1" hangingPunct="1"/>
            <a:r>
              <a:rPr lang="en-US" sz="4000" b="1" dirty="0"/>
              <a:t>Text: II Tim. 4:3-4</a:t>
            </a:r>
          </a:p>
          <a:p>
            <a:pPr eaLnBrk="1" hangingPunct="1"/>
            <a:endParaRPr lang="en-US" sz="2800" b="1" dirty="0"/>
          </a:p>
        </p:txBody>
      </p:sp>
      <p:pic>
        <p:nvPicPr>
          <p:cNvPr id="1026" name="Picture 2" descr="http://media-cache-ak0.pinimg.com/736x/57/41/f6/5741f6fb0360797379f61cf44ba868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10" y="3200400"/>
            <a:ext cx="7010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200" b="1" u="sng" dirty="0">
                <a:solidFill>
                  <a:srgbClr val="FFC000"/>
                </a:solidFill>
                <a:cs typeface="Times New Roman" pitchFamily="18" charset="0"/>
              </a:rPr>
              <a:t>There Is Only One Church Jesus Died to Save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515100"/>
            <a:ext cx="43434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Mixed Seed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-10886" y="677474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l">
              <a:defRPr/>
            </a:pPr>
            <a:r>
              <a:rPr lang="en-US" dirty="0">
                <a:solidFill>
                  <a:srgbClr val="FFFFFF"/>
                </a:solidFill>
              </a:rPr>
              <a:t>Right Name: The church that belongs to Jesus Christ; Christians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457200" lvl="0" indent="-457200" algn="l">
              <a:buClr>
                <a:srgbClr val="CCECFF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Foretold:</a:t>
            </a:r>
            <a:r>
              <a:rPr lang="en-US" sz="2000" b="0" dirty="0"/>
              <a:t> Mt. 16:18: Jesus said He would “My church.” </a:t>
            </a:r>
          </a:p>
          <a:p>
            <a:pPr marL="914400" lvl="1" indent="-457200" algn="l">
              <a:buClr>
                <a:srgbClr val="CCECFF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2000" b="0" dirty="0"/>
              <a:t>“MY” is a personal pronoun that denotes possession – the church belongs to Christ! (Rom. 16:16: The churches of Christ greet you”)</a:t>
            </a:r>
          </a:p>
          <a:p>
            <a:pPr marL="457200" lvl="0" indent="-457200" algn="l">
              <a:buClr>
                <a:srgbClr val="CCECFF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Fulfilled:</a:t>
            </a:r>
            <a:r>
              <a:rPr lang="en-US" sz="2000" b="0" dirty="0"/>
              <a:t> Names given for the church that belongs to Jesus: </a:t>
            </a:r>
          </a:p>
          <a:p>
            <a:pPr marL="914400" lvl="1" indent="-457200" algn="l">
              <a:buClr>
                <a:srgbClr val="CCECFF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2000" b="0" dirty="0"/>
              <a:t>Church(es) of Christ (Rom. 16:16); church of God (Acts 20:28); church of the Living God (I Tim. 3:15); church of the firstborn (Heb. 12:23)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457200" lvl="0" indent="-457200" algn="l">
              <a:buClr>
                <a:srgbClr val="CCECFF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sz="2000" b="0" dirty="0"/>
              <a:t>Those who make up the Lord’s church are not members of any denomination – they are simply His disciples who wear His name.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914400" lvl="1" indent="-457200" algn="l">
              <a:buClr>
                <a:srgbClr val="CCECFF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Acts 11:26 </a:t>
            </a:r>
            <a:r>
              <a:rPr lang="en-US" sz="2000" b="0" dirty="0"/>
              <a:t>(“Called”: divinely called – </a:t>
            </a:r>
            <a:r>
              <a:rPr lang="en-US" sz="2000" b="0" i="1" dirty="0"/>
              <a:t>G5537 </a:t>
            </a:r>
            <a:r>
              <a:rPr lang="en-US" sz="2000" b="0" i="1" dirty="0" err="1"/>
              <a:t>chrēmatizo</a:t>
            </a:r>
            <a:r>
              <a:rPr lang="en-US" sz="2000" b="0" i="1" dirty="0"/>
              <a:t>̄)</a:t>
            </a:r>
          </a:p>
          <a:p>
            <a:pPr marL="914400" lvl="1" indent="-457200" algn="l">
              <a:buClr>
                <a:srgbClr val="CCECFF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Acts 26:28 </a:t>
            </a:r>
            <a:r>
              <a:rPr lang="en-US" sz="2000" b="0" dirty="0"/>
              <a:t>(NKJ): Agrippa said to Paul, “You almost persuade me to become a Christian.”</a:t>
            </a:r>
          </a:p>
          <a:p>
            <a:pPr marL="914400" lvl="1" indent="-457200" algn="l">
              <a:buClr>
                <a:srgbClr val="CCECFF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I Pet. 4:16: </a:t>
            </a:r>
            <a:r>
              <a:rPr lang="en-US" sz="2000" b="0" dirty="0"/>
              <a:t>“If anyone suffers as a Christian, he is not to be ashamed, but is to glorify God in this name.”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CCFE332-2B0B-4D96-8E24-0194CBE45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96834"/>
            <a:ext cx="9144000" cy="830997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Any church or disciples of Jesus called by a different name is not the church that belongs to Jesus!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08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4916" y="62438"/>
            <a:ext cx="9144000" cy="609600"/>
          </a:xfrm>
        </p:spPr>
        <p:txBody>
          <a:bodyPr/>
          <a:lstStyle/>
          <a:p>
            <a:pPr eaLnBrk="1" hangingPunct="1"/>
            <a:r>
              <a:rPr lang="en-US" sz="3200" b="1" u="sng" dirty="0">
                <a:solidFill>
                  <a:srgbClr val="FFC000"/>
                </a:solidFill>
                <a:cs typeface="Times New Roman" pitchFamily="18" charset="0"/>
              </a:rPr>
              <a:t>There Is Only One Church Jesus Died to Save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515100"/>
            <a:ext cx="43434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Mixed Seed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-4916" y="114300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Built by the Right Founder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Built in the Right Place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Built at the Right Time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Built on the Right Foundation &amp; Doctrine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Wears the Right Name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1E8D71EE-5845-469A-962D-1A4112245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" y="4844712"/>
            <a:ext cx="9139084" cy="1384995"/>
          </a:xfrm>
          <a:prstGeom prst="rect">
            <a:avLst/>
          </a:prstGeom>
          <a:solidFill>
            <a:srgbClr val="00000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The church that belongs to Christ was established on the Day of Pentecost with Jesus Christ as its founder! </a:t>
            </a:r>
            <a:endParaRPr lang="en-US" sz="2800" b="0" i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F696AA-28FE-4333-BD6B-7AE2B6F204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0539">
            <a:off x="5289618" y="909311"/>
            <a:ext cx="3270372" cy="21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3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8" y="2534126"/>
            <a:ext cx="5735362" cy="3943062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0388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Why Are There So Many Churches?</a:t>
            </a:r>
            <a:endParaRPr lang="en-US" sz="3600" b="1" u="sng" dirty="0">
              <a:solidFill>
                <a:srgbClr val="FFC000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587582"/>
            <a:ext cx="4419600" cy="270418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 dirty="0"/>
              <a:t>Mixed Seed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0" y="1692441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Aft>
                <a:spcPts val="0"/>
              </a:spcAft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Apostasy was warned – From unity would come factions</a:t>
            </a:r>
            <a:endParaRPr lang="en-US" sz="20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 eaLnBrk="1" hangingPunct="1">
              <a:spcAft>
                <a:spcPts val="0"/>
              </a:spcAft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Cor. 1:10-13: </a:t>
            </a:r>
            <a:r>
              <a:rPr lang="en-US" sz="2000" b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Denomination mind-set condemned!</a:t>
            </a:r>
          </a:p>
        </p:txBody>
      </p:sp>
      <p:sp>
        <p:nvSpPr>
          <p:cNvPr id="11" name="Text Box 1038"/>
          <p:cNvSpPr txBox="1">
            <a:spLocks noChangeArrowheads="1"/>
          </p:cNvSpPr>
          <p:nvPr/>
        </p:nvSpPr>
        <p:spPr bwMode="auto">
          <a:xfrm>
            <a:off x="5867400" y="4047678"/>
            <a:ext cx="322076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eaLnBrk="1" hangingPunct="1"/>
            <a:r>
              <a:rPr lang="en-US" sz="2800" dirty="0">
                <a:solidFill>
                  <a:srgbClr val="FF0000"/>
                </a:solidFill>
              </a:rPr>
              <a:t>Divisions are not from God!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8" name="Text Box 1038">
            <a:extLst>
              <a:ext uri="{FF2B5EF4-FFF2-40B4-BE49-F238E27FC236}">
                <a16:creationId xmlns:a16="http://schemas.microsoft.com/office/drawing/2014/main" id="{36DC410F-427C-4599-934A-B3184015B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090"/>
            <a:ext cx="91440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</a:rPr>
              <a:t>Short answer: Men would depart from the truth of God’s word!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67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0388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Why Are There So Many Churches?</a:t>
            </a:r>
            <a:endParaRPr lang="en-US" sz="3600" b="1" u="sng" dirty="0">
              <a:solidFill>
                <a:srgbClr val="FFC000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515100"/>
            <a:ext cx="44196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Mixed Seed</a:t>
            </a:r>
            <a:endParaRPr lang="en-US" sz="1400" b="0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0" y="762000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Aft>
                <a:spcPts val="0"/>
              </a:spcAft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Apostasy was warned – From unity would come factions</a:t>
            </a:r>
            <a:endParaRPr lang="en-US" sz="20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 eaLnBrk="1" hangingPunct="1">
              <a:spcAft>
                <a:spcPts val="0"/>
              </a:spcAft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Tim. 4:1-3; II Tim. 4:3-4: </a:t>
            </a:r>
            <a:r>
              <a:rPr lang="en-US" sz="2000" b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 would leave the church (unity) to hear and teach things that they desired to hear! (Selfishness would lead to factions)</a:t>
            </a:r>
          </a:p>
        </p:txBody>
      </p:sp>
      <p:sp>
        <p:nvSpPr>
          <p:cNvPr id="9" name="Text Box 1030"/>
          <p:cNvSpPr txBox="1">
            <a:spLocks noChangeArrowheads="1"/>
          </p:cNvSpPr>
          <p:nvPr/>
        </p:nvSpPr>
        <p:spPr bwMode="auto">
          <a:xfrm>
            <a:off x="0" y="2209800"/>
            <a:ext cx="4953000" cy="411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l">
              <a:defRPr/>
            </a:pP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Tim. 4:1-3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  <a:defRPr/>
            </a:pPr>
            <a:r>
              <a:rPr lang="en-US" sz="20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 But the Spirit explicitly says that in later times some will fall away from the faith, paying attention to deceitful spirits and doctrines of demons,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  <a:defRPr/>
            </a:pPr>
            <a:r>
              <a:rPr lang="en-US" sz="20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by means of the hypocrisy of liars seared in their own conscience as with a branding iron,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  <a:defRPr/>
            </a:pPr>
            <a:r>
              <a:rPr lang="en-US" sz="20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 men who forbid marriage and advocate abstaining from foods which God has created to be gratefully shared in by those who believe and know the truth.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370" y="3081658"/>
            <a:ext cx="4139630" cy="232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8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0388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Why Are There So Many Churches?</a:t>
            </a:r>
            <a:endParaRPr lang="en-US" sz="3600" b="1" u="sng" dirty="0">
              <a:solidFill>
                <a:srgbClr val="FFC000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515100"/>
            <a:ext cx="44196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Mixed Seed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0" y="762000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Apostasy was warned – From unity would come factions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CECFF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 Tim. 4:1-3; II Tim. 4:3-4: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Men would leave the church (unity) to hear and teach things that they desired to hear! (Selfishness would lead to factions)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743200"/>
            <a:ext cx="4953000" cy="2786063"/>
          </a:xfrm>
          <a:prstGeom prst="rect">
            <a:avLst/>
          </a:prstGeom>
        </p:spPr>
      </p:pic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1" y="2319549"/>
            <a:ext cx="4114800" cy="35394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Tim. 4:3-4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 For the time will come when they will not endure sound doctrine; but wanting to have their ears tickled, they will accumulate for themselves teachers in accordance to their own desires,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 and will turn away their ears from the truth and will turn aside to myths.</a:t>
            </a:r>
          </a:p>
        </p:txBody>
      </p:sp>
    </p:spTree>
    <p:extLst>
      <p:ext uri="{BB962C8B-B14F-4D97-AF65-F5344CB8AC3E}">
        <p14:creationId xmlns:p14="http://schemas.microsoft.com/office/powerpoint/2010/main" val="74441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0388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Why Are There So Many Churches?</a:t>
            </a:r>
            <a:endParaRPr lang="en-US" sz="3600" b="1" u="sng" dirty="0">
              <a:solidFill>
                <a:srgbClr val="FFC000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515100"/>
            <a:ext cx="44196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Mixed Seed</a:t>
            </a:r>
            <a:endParaRPr lang="en-US" sz="1400" b="0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0" y="1066800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Aft>
                <a:spcPts val="0"/>
              </a:spcAft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 denomination defined</a:t>
            </a:r>
            <a:endParaRPr lang="en-US" sz="20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 eaLnBrk="1" hangingPunct="1">
              <a:spcAft>
                <a:spcPts val="0"/>
              </a:spcAft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denomination is part of a whole (IE: A quarter is part of a dollar)</a:t>
            </a:r>
          </a:p>
          <a:p>
            <a:pPr marL="457200" indent="-457200" algn="l" eaLnBrk="1" hangingPunct="1">
              <a:spcAft>
                <a:spcPts val="0"/>
              </a:spcAft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religious organization smaller than the whole church, but larger than the local church.  </a:t>
            </a:r>
          </a:p>
        </p:txBody>
      </p:sp>
      <p:sp>
        <p:nvSpPr>
          <p:cNvPr id="8" name="Text Box 1038"/>
          <p:cNvSpPr txBox="1">
            <a:spLocks noChangeArrowheads="1"/>
          </p:cNvSpPr>
          <p:nvPr/>
        </p:nvSpPr>
        <p:spPr bwMode="auto">
          <a:xfrm>
            <a:off x="0" y="3831235"/>
            <a:ext cx="9144000" cy="1200329"/>
          </a:xfrm>
          <a:prstGeom prst="rect">
            <a:avLst/>
          </a:prstGeom>
          <a:solidFill>
            <a:srgbClr val="00000C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1"/>
                </a:solidFill>
              </a:rPr>
              <a:t>A denomination is too small to be the church in the whole sense, and too large to be the church in the local sense!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9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0388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Mixed Seed</a:t>
            </a:r>
            <a:endParaRPr lang="en-US" sz="3600" b="1" u="sng" dirty="0">
              <a:solidFill>
                <a:srgbClr val="FFC000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515100"/>
            <a:ext cx="44196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Mixed Seed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0" y="76200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Word of God is like “seed”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CECFF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Luke 8:11: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“Now the parable is this: The seed is the word of God.”</a:t>
            </a: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55" y="1676400"/>
            <a:ext cx="2762921" cy="421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38"/>
          <p:cNvSpPr txBox="1">
            <a:spLocks noChangeArrowheads="1"/>
          </p:cNvSpPr>
          <p:nvPr/>
        </p:nvSpPr>
        <p:spPr bwMode="auto">
          <a:xfrm>
            <a:off x="4615543" y="1812479"/>
            <a:ext cx="44196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One characteristic of seed is that it ALWAYS produces after its kind!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254" y="3406597"/>
            <a:ext cx="2819400" cy="2114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927" y="4098374"/>
            <a:ext cx="3020908" cy="241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199" y="6629400"/>
            <a:ext cx="4144167" cy="23778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Mixed Seed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Mixed Seed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639669"/>
            <a:ext cx="91440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0" indent="0" algn="l"/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From Catholics to Islam, from denominations to other cults, they all have added something extra to the inspired word of God! </a:t>
            </a:r>
            <a:r>
              <a:rPr lang="en-US" i="1" u="sng" dirty="0">
                <a:solidFill>
                  <a:srgbClr val="FFFFFF"/>
                </a:solidFill>
                <a:latin typeface="Tahoma" pitchFamily="34" charset="0"/>
              </a:rPr>
              <a:t>They have mixed seed!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</a:t>
            </a:r>
            <a:endParaRPr kumimoji="0" lang="en-US" sz="2800" b="1" i="1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ECFF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Peter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warned “there will be false teachers among you, who will secretly bring in destructive heresies” (II Pet. 2:1-3).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ECFF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Peter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reminded and warned us to beware of such false religious teachers “lest you also fall from your own steadfastness, being led away with the error of the wicked” (II Pet. 3:17).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ECFF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John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warned that because “many false prophets have gone out into the world” saints are to “test the spirits to see whether they are from God”      (I Jn. 4:1).</a:t>
            </a:r>
          </a:p>
          <a:p>
            <a:pPr lvl="0" algn="l" eaLnBrk="0" hangingPunct="0">
              <a:buClr>
                <a:srgbClr val="CCECFF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</a:rPr>
              <a:t>Paul</a:t>
            </a:r>
            <a:r>
              <a:rPr lang="en-US" sz="2000" b="0" dirty="0">
                <a:solidFill>
                  <a:srgbClr val="FFFF00"/>
                </a:solidFill>
                <a:latin typeface="Tahoma" pitchFamily="34" charset="0"/>
              </a:rPr>
              <a:t> warned that men would leave the church to hear and teach things that they desired to hear! (I Tim. 4:1-3; II Tim. 4:3-4)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53" y="4900954"/>
            <a:ext cx="1440889" cy="196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681" y="4900955"/>
            <a:ext cx="1449521" cy="196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Z:\Users\Morrisoncave\Documents\Religion Media\AugsburgConfession_15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73" y="4922650"/>
            <a:ext cx="1390487" cy="194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202" y="4927042"/>
            <a:ext cx="1582922" cy="19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177" y="4917642"/>
            <a:ext cx="1402683" cy="19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644" y="4924846"/>
            <a:ext cx="1393385" cy="19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699" y="4922650"/>
            <a:ext cx="1578728" cy="194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67" y="4917642"/>
            <a:ext cx="1540621" cy="194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88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199" y="6629400"/>
            <a:ext cx="4144167" cy="23778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Mixed Seed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Mixed Seed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67678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0" indent="0"/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From Catholic to Muslim, from denominations to other cults, they all had their beginnings hundreds of years too late to be Christ’s church!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 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AEB90BE-4BE3-4D2D-8F07-622D7E1724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7" y="1877111"/>
            <a:ext cx="7853666" cy="24935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F7449F-A1BC-49D1-96F9-302C3336E6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98" y="4421921"/>
            <a:ext cx="7378604" cy="222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4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6645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9BB6F64-2B7E-4B5F-9252-BB5389F7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3680"/>
            <a:ext cx="4945641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AF9E6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Mixed Seed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A42F5358-49F9-4AD2-A35B-EED7979F1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630" y="321732"/>
            <a:ext cx="3251710" cy="6392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Catholic Church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                                                                               </a:t>
            </a:r>
          </a:p>
        </p:txBody>
      </p:sp>
      <p:sp>
        <p:nvSpPr>
          <p:cNvPr id="155655" name="Text Box 7">
            <a:extLst>
              <a:ext uri="{FF2B5EF4-FFF2-40B4-BE49-F238E27FC236}">
                <a16:creationId xmlns:a16="http://schemas.microsoft.com/office/drawing/2014/main" id="{5C500268-1087-41D0-9C82-CF416092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59" y="4571999"/>
            <a:ext cx="5293729" cy="19631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lvl="0" indent="-285750" algn="l">
              <a:lnSpc>
                <a:spcPct val="90000"/>
              </a:lnSpc>
              <a:spcAft>
                <a:spcPts val="600"/>
              </a:spcAft>
              <a:buClr>
                <a:schemeClr val="bg2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altLang="en-US" i="1" dirty="0">
                <a:solidFill>
                  <a:srgbClr val="FAF9E6"/>
                </a:solidFill>
                <a:latin typeface="Arial"/>
                <a:cs typeface="+mn-cs"/>
              </a:rPr>
              <a:t>Founded on: Catholic Catechism &amp; Apostle’s, Nicene &amp; Athanasian Creeds (Added to the Bible!)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AF9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BCEA8A63-55FF-4B95-BF3A-DE6B4CA9B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7343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u="sng" dirty="0">
                <a:solidFill>
                  <a:srgbClr val="FFFFFF"/>
                </a:solidFill>
              </a:rPr>
              <a:t>Mixed Seed</a:t>
            </a:r>
          </a:p>
        </p:txBody>
      </p:sp>
      <p:pic>
        <p:nvPicPr>
          <p:cNvPr id="3" name="Picture 2" descr="A picture containing plate, indoor, table, sitting&#10;&#10;Description automatically generated">
            <a:extLst>
              <a:ext uri="{FF2B5EF4-FFF2-40B4-BE49-F238E27FC236}">
                <a16:creationId xmlns:a16="http://schemas.microsoft.com/office/drawing/2014/main" id="{4DA9E549-1EB3-4CB6-BE45-90813A765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4" y="570113"/>
            <a:ext cx="2352528" cy="3136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703DA9-89E7-4E16-9029-8049F090C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0400" y="570113"/>
            <a:ext cx="2154579" cy="31684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EAFF66-73B9-41A6-9E2F-222E64E6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630" y="1062549"/>
            <a:ext cx="325171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Founded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Pope Boniface III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Rome, Italy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 607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1C1865CC-660E-4AA4-9435-A1457A620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443" y="4768747"/>
            <a:ext cx="3452211" cy="156966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Clr>
                <a:srgbClr val="FF6600"/>
              </a:buClr>
              <a:buSzPct val="115000"/>
              <a:defRPr/>
            </a:pP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The Roman Catholic Catechism will always produce a Catholic!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17FF74-4E43-4089-A883-8B48390A1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74396"/>
            <a:ext cx="56466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Emperor Phocas [Byzantine, A.D. 602-610] crowned him as “Universal Bishop, successor of Saint Peter” – “God on earth”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6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53200"/>
            <a:ext cx="40386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Mixed Seed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>
                <a:solidFill>
                  <a:srgbClr val="FFC000"/>
                </a:solidFill>
                <a:cs typeface="Times New Roman" pitchFamily="18" charset="0"/>
              </a:rPr>
              <a:t>Intro </a:t>
            </a: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-24539" y="925378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There are many misconceptions about the church which Jesus established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0" y="521393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misconceptions are from confusion over the religious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world’s many churches all claiming to have been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one Jesus founded!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1AC93-BABA-4781-8A93-71B7EF170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94" y="1842585"/>
            <a:ext cx="5838934" cy="328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2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1" grpId="0"/>
      <p:bldP spid="1300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6645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9BB6F64-2B7E-4B5F-9252-BB5389F7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3680"/>
            <a:ext cx="4945641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AF9E6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Mixed Seed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A42F5358-49F9-4AD2-A35B-EED7979F1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630" y="321732"/>
            <a:ext cx="3251710" cy="6392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Islam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                                                                               </a:t>
            </a:r>
          </a:p>
        </p:txBody>
      </p:sp>
      <p:sp>
        <p:nvSpPr>
          <p:cNvPr id="155655" name="Text Box 7">
            <a:extLst>
              <a:ext uri="{FF2B5EF4-FFF2-40B4-BE49-F238E27FC236}">
                <a16:creationId xmlns:a16="http://schemas.microsoft.com/office/drawing/2014/main" id="{5C500268-1087-41D0-9C82-CF416092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59" y="4571999"/>
            <a:ext cx="5293729" cy="19631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lvl="0" indent="-285750" algn="l">
              <a:lnSpc>
                <a:spcPct val="90000"/>
              </a:lnSpc>
              <a:spcAft>
                <a:spcPts val="600"/>
              </a:spcAft>
              <a:buClr>
                <a:srgbClr val="8817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altLang="en-US" i="1" dirty="0">
                <a:solidFill>
                  <a:srgbClr val="FAF9E6"/>
                </a:solidFill>
                <a:latin typeface="Arial"/>
              </a:rPr>
              <a:t>Founded on: He wrote the Koran (assembled 70-200 years after his death) and there are other writings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AF9E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BCEA8A63-55FF-4B95-BF3A-DE6B4CA9B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7343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u="sng" dirty="0">
                <a:solidFill>
                  <a:srgbClr val="FFFFFF"/>
                </a:solidFill>
              </a:rPr>
              <a:t>Mixed Seed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9E549-1EB3-4CB6-BE45-90813A765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820" y="716431"/>
            <a:ext cx="2596970" cy="32786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703DA9-89E7-4E16-9029-8049F090C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2059" y="716431"/>
            <a:ext cx="2330663" cy="32942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EAFF66-73B9-41A6-9E2F-222E64E6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630" y="1062549"/>
            <a:ext cx="325171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Founded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Muhammad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Mecca, Saudi Arabia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610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58E1D8-EFA1-425F-9718-97FB234F9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5352" y="3044278"/>
            <a:ext cx="325171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Meanings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Islam: “Submission”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Muslim: “One who submits”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1C1865CC-660E-4AA4-9435-A1457A620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443" y="4953412"/>
            <a:ext cx="3452211" cy="120032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Clr>
                <a:srgbClr val="FF6600"/>
              </a:buClr>
              <a:buSzPct val="115000"/>
              <a:defRPr/>
            </a:pP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The Koran (</a:t>
            </a:r>
            <a:r>
              <a:rPr lang="en-US" altLang="en-US" dirty="0" err="1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Qur’An</a:t>
            </a: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) will always produce a Muslim!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6645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9BB6F64-2B7E-4B5F-9252-BB5389F7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3680"/>
            <a:ext cx="4945641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AF9E6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Mixed Seed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A42F5358-49F9-4AD2-A35B-EED7979F1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630" y="321732"/>
            <a:ext cx="3251710" cy="6392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eaLnBrk="1" hangingPunct="1">
              <a:defRPr/>
            </a:pPr>
            <a:r>
              <a:rPr lang="en-US" sz="2800" dirty="0"/>
              <a:t>Eastern &amp; Western Orthodoxy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                                                                               </a:t>
            </a:r>
          </a:p>
        </p:txBody>
      </p:sp>
      <p:sp>
        <p:nvSpPr>
          <p:cNvPr id="155655" name="Text Box 7">
            <a:extLst>
              <a:ext uri="{FF2B5EF4-FFF2-40B4-BE49-F238E27FC236}">
                <a16:creationId xmlns:a16="http://schemas.microsoft.com/office/drawing/2014/main" id="{5C500268-1087-41D0-9C82-CF416092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59" y="4571999"/>
            <a:ext cx="5293729" cy="19631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lvl="0" indent="-285750" algn="l">
              <a:lnSpc>
                <a:spcPct val="90000"/>
              </a:lnSpc>
              <a:spcAft>
                <a:spcPts val="600"/>
              </a:spcAft>
              <a:buClr>
                <a:srgbClr val="8817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Founded on: </a:t>
            </a:r>
            <a:r>
              <a:rPr lang="en-US" altLang="en-US" i="1" dirty="0">
                <a:solidFill>
                  <a:srgbClr val="FAF9E6"/>
                </a:solidFill>
                <a:latin typeface="Arial"/>
              </a:rPr>
              <a:t>Catholic Catechism &amp; Apostle’s, Nicene &amp; Athanasian Creeds 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AF9E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BCEA8A63-55FF-4B95-BF3A-DE6B4CA9B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7343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u="sng" dirty="0">
                <a:solidFill>
                  <a:srgbClr val="FFFFFF"/>
                </a:solidFill>
              </a:rPr>
              <a:t>Mixed Seed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EAFF66-73B9-41A6-9E2F-222E64E6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630" y="1282697"/>
            <a:ext cx="325171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Founded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Great Schism of A.D. 1054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Eastern Orthodoxy (Constantinople, Turkey) 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Roman Catholic Church (Rome, Italy)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1C1865CC-660E-4AA4-9435-A1457A620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443" y="5221346"/>
            <a:ext cx="3452211" cy="156966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Clr>
                <a:srgbClr val="FF6600"/>
              </a:buClr>
              <a:buSzPct val="115000"/>
              <a:defRPr/>
            </a:pP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Their mixed seed will always produce Eastern Orthodoxy or Catholics!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108C4B5-59D6-4819-AE02-4E5F11213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8" y="601743"/>
            <a:ext cx="5426929" cy="384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6645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9BB6F64-2B7E-4B5F-9252-BB5389F7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3680"/>
            <a:ext cx="4945641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AF9E6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Mixed Seed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A42F5358-49F9-4AD2-A35B-EED7979F1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630" y="321733"/>
            <a:ext cx="3251710" cy="5326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Lutherans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                                                                               </a:t>
            </a:r>
          </a:p>
        </p:txBody>
      </p:sp>
      <p:sp>
        <p:nvSpPr>
          <p:cNvPr id="155655" name="Text Box 7">
            <a:extLst>
              <a:ext uri="{FF2B5EF4-FFF2-40B4-BE49-F238E27FC236}">
                <a16:creationId xmlns:a16="http://schemas.microsoft.com/office/drawing/2014/main" id="{5C500268-1087-41D0-9C82-CF416092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59" y="4571999"/>
            <a:ext cx="5293729" cy="19631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lvl="0" indent="-285750" algn="l">
              <a:lnSpc>
                <a:spcPct val="90000"/>
              </a:lnSpc>
              <a:spcAft>
                <a:spcPts val="600"/>
              </a:spcAft>
              <a:buClr>
                <a:srgbClr val="8817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Founded on: </a:t>
            </a:r>
            <a:r>
              <a:rPr lang="en-US" altLang="en-US" i="1" dirty="0">
                <a:solidFill>
                  <a:srgbClr val="FAF9E6"/>
                </a:solidFill>
                <a:latin typeface="Arial"/>
              </a:rPr>
              <a:t>Augsburg Confessions (1530) &amp; Book of Concord (1580)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AF9E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BCEA8A63-55FF-4B95-BF3A-DE6B4CA9B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7343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u="sng" dirty="0">
                <a:solidFill>
                  <a:srgbClr val="FFFFFF"/>
                </a:solidFill>
              </a:rPr>
              <a:t>Mixed Seed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9E549-1EB3-4CB6-BE45-90813A765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272787"/>
            <a:ext cx="2141815" cy="36352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703DA9-89E7-4E16-9029-8049F090C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5266" y="550433"/>
            <a:ext cx="2347706" cy="33576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EAFF66-73B9-41A6-9E2F-222E64E6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157" y="885881"/>
            <a:ext cx="325171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Founded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Martin Luther’s Teachings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Wittenberg, Germany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1517/1526/1546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58E1D8-EFA1-425F-9718-97FB234F9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724" y="3006246"/>
            <a:ext cx="322164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Known for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Faith only 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Luther added “alone” to Rom. 3:28 (not in Greek) so it says, “faith alone”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1C1865CC-660E-4AA4-9435-A1457A620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443" y="5257718"/>
            <a:ext cx="3452211" cy="156966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Clr>
                <a:srgbClr val="FF6600"/>
              </a:buClr>
              <a:buSzPct val="115000"/>
              <a:defRPr/>
            </a:pP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The Augsburg Confession &amp; Book of Concord will always produce a Lutheran!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17FF74-4E43-4089-A883-8B48390A1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081" y="3986114"/>
            <a:ext cx="56466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Luther posted his 95 thesis on the Castle Door at Wittenberg, Germany in 1517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67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6645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9BB6F64-2B7E-4B5F-9252-BB5389F7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3680"/>
            <a:ext cx="4945641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AF9E6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Mixed Seed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A42F5358-49F9-4AD2-A35B-EED7979F1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630" y="321732"/>
            <a:ext cx="3251710" cy="6392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Anabaptists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                                                                               </a:t>
            </a:r>
          </a:p>
        </p:txBody>
      </p:sp>
      <p:sp>
        <p:nvSpPr>
          <p:cNvPr id="155655" name="Text Box 7">
            <a:extLst>
              <a:ext uri="{FF2B5EF4-FFF2-40B4-BE49-F238E27FC236}">
                <a16:creationId xmlns:a16="http://schemas.microsoft.com/office/drawing/2014/main" id="{5C500268-1087-41D0-9C82-CF416092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59" y="4571999"/>
            <a:ext cx="5293729" cy="19631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lvl="0" indent="-285750" algn="l">
              <a:lnSpc>
                <a:spcPct val="90000"/>
              </a:lnSpc>
              <a:spcAft>
                <a:spcPts val="600"/>
              </a:spcAft>
              <a:buClr>
                <a:srgbClr val="8817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Founded on: </a:t>
            </a:r>
            <a:r>
              <a:rPr lang="en-US" altLang="en-US" i="1" dirty="0">
                <a:solidFill>
                  <a:srgbClr val="FAF9E6"/>
                </a:solidFill>
                <a:latin typeface="Arial"/>
              </a:rPr>
              <a:t>Schleitheim Confession (1527 Swiss Anabaptists), and the Dordrecht Confession (1632 by Dutch Mennonite leaders)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AF9E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BCEA8A63-55FF-4B95-BF3A-DE6B4CA9B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7343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u="sng" dirty="0">
                <a:solidFill>
                  <a:srgbClr val="FFFFFF"/>
                </a:solidFill>
              </a:rPr>
              <a:t>Mixed Seed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9E549-1EB3-4CB6-BE45-90813A765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820" y="791094"/>
            <a:ext cx="2704210" cy="32585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703DA9-89E7-4E16-9029-8049F090C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2195" y="708657"/>
            <a:ext cx="2068726" cy="32942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EAFF66-73B9-41A6-9E2F-222E64E6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630" y="1062549"/>
            <a:ext cx="325171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Founded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Hutterites: Jacob </a:t>
            </a:r>
            <a:r>
              <a:rPr lang="en-US" sz="2000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Hutter</a:t>
            </a: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 Switzerland, 1527/1528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Mennonites: Menno Simons in Holland, 1536 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Amish: Jacob Amman in Switzerland, 1690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1C1865CC-660E-4AA4-9435-A1457A620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443" y="4953412"/>
            <a:ext cx="3452211" cy="156966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Clr>
                <a:srgbClr val="FF6600"/>
              </a:buClr>
              <a:buSzPct val="115000"/>
              <a:defRPr/>
            </a:pP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Their mixed seed will always produce Anabaptists! (Various offshoots)!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633393-2BBB-4205-9F93-CA60CBFE8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31236"/>
            <a:ext cx="56466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>
              <a:spcAft>
                <a:spcPts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Anapabist =  “one who baptizes again”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AB93BE-7302-42B8-B918-38E3FD119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1403"/>
            <a:ext cx="27837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Menno Simons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8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6645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9BB6F64-2B7E-4B5F-9252-BB5389F7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3680"/>
            <a:ext cx="4945641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AF9E6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Mixed Seed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A42F5358-49F9-4AD2-A35B-EED7979F1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630" y="321732"/>
            <a:ext cx="3251710" cy="6392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Church of England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                                                                               </a:t>
            </a:r>
          </a:p>
        </p:txBody>
      </p:sp>
      <p:sp>
        <p:nvSpPr>
          <p:cNvPr id="155655" name="Text Box 7">
            <a:extLst>
              <a:ext uri="{FF2B5EF4-FFF2-40B4-BE49-F238E27FC236}">
                <a16:creationId xmlns:a16="http://schemas.microsoft.com/office/drawing/2014/main" id="{5C500268-1087-41D0-9C82-CF416092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59" y="4571999"/>
            <a:ext cx="5293729" cy="19631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lvl="0" indent="-285750" algn="l">
              <a:lnSpc>
                <a:spcPct val="90000"/>
              </a:lnSpc>
              <a:spcAft>
                <a:spcPts val="600"/>
              </a:spcAft>
              <a:buClr>
                <a:srgbClr val="8817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Founded on: </a:t>
            </a:r>
            <a:r>
              <a:rPr lang="en-US" altLang="en-US" i="1" dirty="0">
                <a:solidFill>
                  <a:srgbClr val="FAF9E6"/>
                </a:solidFill>
                <a:latin typeface="Arial"/>
              </a:rPr>
              <a:t>Book of Common Prayer, Catholic Creeds &amp; Thirty-Nine Articles of Religion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AF9E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BCEA8A63-55FF-4B95-BF3A-DE6B4CA9B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7343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u="sng" dirty="0">
                <a:solidFill>
                  <a:srgbClr val="FFFFFF"/>
                </a:solidFill>
              </a:rPr>
              <a:t>Mixed Seed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9E549-1EB3-4CB6-BE45-90813A765A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329" y="570113"/>
            <a:ext cx="2178538" cy="3136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703DA9-89E7-4E16-9029-8049F090C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3734" y="570113"/>
            <a:ext cx="2087911" cy="31684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EAFF66-73B9-41A6-9E2F-222E64E6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630" y="1062549"/>
            <a:ext cx="325171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Founded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King Henry VIII 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England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1534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58E1D8-EFA1-425F-9718-97FB234F9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5352" y="2707145"/>
            <a:ext cx="325171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Reason for Split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Broke from The Roman Catholic Church to divorce his 1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wife!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1C1865CC-660E-4AA4-9435-A1457A620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443" y="4768747"/>
            <a:ext cx="3452211" cy="156966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Clr>
                <a:srgbClr val="FF6600"/>
              </a:buClr>
              <a:buSzPct val="115000"/>
              <a:defRPr/>
            </a:pP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Their mixed seed will always produce Church of England believers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!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17FF74-4E43-4089-A883-8B48390A1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47020"/>
            <a:ext cx="56466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Exchanged one pope for another: The Monarch over England! (even Queens!)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27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6645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9BB6F64-2B7E-4B5F-9252-BB5389F7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3680"/>
            <a:ext cx="4945641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AF9E6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Mixed Seed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A42F5358-49F9-4AD2-A35B-EED7979F1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630" y="321732"/>
            <a:ext cx="3251710" cy="6392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hangingPunct="1">
              <a:defRPr/>
            </a:pPr>
            <a:r>
              <a:rPr lang="en-US" sz="2800" dirty="0"/>
              <a:t>Calvinism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                                                                               </a:t>
            </a:r>
          </a:p>
        </p:txBody>
      </p:sp>
      <p:sp>
        <p:nvSpPr>
          <p:cNvPr id="155655" name="Text Box 7">
            <a:extLst>
              <a:ext uri="{FF2B5EF4-FFF2-40B4-BE49-F238E27FC236}">
                <a16:creationId xmlns:a16="http://schemas.microsoft.com/office/drawing/2014/main" id="{5C500268-1087-41D0-9C82-CF416092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59" y="4571999"/>
            <a:ext cx="5293729" cy="19631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lvl="0" indent="-285750" algn="l">
              <a:lnSpc>
                <a:spcPct val="90000"/>
              </a:lnSpc>
              <a:spcAft>
                <a:spcPts val="600"/>
              </a:spcAft>
              <a:buClr>
                <a:srgbClr val="8817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Founded on: </a:t>
            </a:r>
            <a:r>
              <a:rPr lang="en-US" altLang="en-US" i="1" dirty="0">
                <a:solidFill>
                  <a:srgbClr val="FAF9E6"/>
                </a:solidFill>
                <a:latin typeface="Arial"/>
              </a:rPr>
              <a:t>The teachings of John Calvin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AF9E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BCEA8A63-55FF-4B95-BF3A-DE6B4CA9B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7343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u="sng" dirty="0">
                <a:solidFill>
                  <a:srgbClr val="FFFFFF"/>
                </a:solidFill>
              </a:rPr>
              <a:t>Mixed Seed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9E549-1EB3-4CB6-BE45-90813A765A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625743"/>
            <a:ext cx="2178538" cy="3025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703DA9-89E7-4E16-9029-8049F090C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193" y="912953"/>
            <a:ext cx="3263198" cy="24510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EAFF66-73B9-41A6-9E2F-222E64E6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630" y="1062549"/>
            <a:ext cx="325171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Founded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John Calvin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Geneva, Switzerland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1536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58E1D8-EFA1-425F-9718-97FB234F9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5352" y="2918160"/>
            <a:ext cx="325171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Known for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Predestination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Once saved always saved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Faith only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1C1865CC-660E-4AA4-9435-A1457A620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443" y="4768747"/>
            <a:ext cx="3452211" cy="193899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Clr>
                <a:srgbClr val="FF6600"/>
              </a:buClr>
              <a:buSzPct val="115000"/>
              <a:defRPr/>
            </a:pP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Nearly all denominations have adopted whole or parts of this doctrine!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910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6645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9BB6F64-2B7E-4B5F-9252-BB5389F7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3680"/>
            <a:ext cx="4945641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AF9E6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Mixed Seed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A42F5358-49F9-4AD2-A35B-EED7979F1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630" y="321732"/>
            <a:ext cx="3251710" cy="6392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Presbyterians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                                                                               </a:t>
            </a:r>
          </a:p>
        </p:txBody>
      </p:sp>
      <p:sp>
        <p:nvSpPr>
          <p:cNvPr id="155655" name="Text Box 7">
            <a:extLst>
              <a:ext uri="{FF2B5EF4-FFF2-40B4-BE49-F238E27FC236}">
                <a16:creationId xmlns:a16="http://schemas.microsoft.com/office/drawing/2014/main" id="{5C500268-1087-41D0-9C82-CF416092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59" y="4571999"/>
            <a:ext cx="5293729" cy="19631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lvl="0" indent="-285750" algn="l">
              <a:lnSpc>
                <a:spcPct val="90000"/>
              </a:lnSpc>
              <a:spcAft>
                <a:spcPts val="600"/>
              </a:spcAft>
              <a:buClr>
                <a:srgbClr val="8817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Founded on: </a:t>
            </a:r>
            <a:r>
              <a:rPr lang="en-US" altLang="en-US" i="1" dirty="0">
                <a:solidFill>
                  <a:srgbClr val="FAF9E6"/>
                </a:solidFill>
                <a:latin typeface="Arial"/>
              </a:rPr>
              <a:t>Book of Common Prayer (Tailored to their beliefs) &amp; teachings of John Calvin, the Geneva Bible 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AF9E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BCEA8A63-55FF-4B95-BF3A-DE6B4CA9B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7343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u="sng" dirty="0">
                <a:solidFill>
                  <a:srgbClr val="FFFFFF"/>
                </a:solidFill>
              </a:rPr>
              <a:t>Mixed Seed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9E549-1EB3-4CB6-BE45-90813A765A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920307"/>
            <a:ext cx="2178538" cy="2436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703DA9-89E7-4E16-9029-8049F090C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193" y="912953"/>
            <a:ext cx="3263198" cy="24510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EAFF66-73B9-41A6-9E2F-222E64E6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630" y="1062549"/>
            <a:ext cx="325171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Founded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John Knox 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Geneva &amp; Scotland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1560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58E1D8-EFA1-425F-9718-97FB234F9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5352" y="2918160"/>
            <a:ext cx="325171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Known for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Predestination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Once saved always saved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Faith only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1C1865CC-660E-4AA4-9435-A1457A620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443" y="4768747"/>
            <a:ext cx="3452211" cy="193899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Clr>
                <a:srgbClr val="FF6600"/>
              </a:buClr>
              <a:buSzPct val="115000"/>
              <a:defRPr/>
            </a:pP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The Presbyterian Book of Common Prayer will always produce a Presbyterian!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768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6645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9BB6F64-2B7E-4B5F-9252-BB5389F7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3680"/>
            <a:ext cx="4945641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AF9E6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Mixed Seed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A42F5358-49F9-4AD2-A35B-EED7979F1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630" y="321732"/>
            <a:ext cx="3251710" cy="6392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Baptist Church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                                                                               </a:t>
            </a:r>
          </a:p>
        </p:txBody>
      </p:sp>
      <p:sp>
        <p:nvSpPr>
          <p:cNvPr id="155655" name="Text Box 7">
            <a:extLst>
              <a:ext uri="{FF2B5EF4-FFF2-40B4-BE49-F238E27FC236}">
                <a16:creationId xmlns:a16="http://schemas.microsoft.com/office/drawing/2014/main" id="{5C500268-1087-41D0-9C82-CF416092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59" y="4571999"/>
            <a:ext cx="5293729" cy="19631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lvl="0" indent="-285750" algn="l">
              <a:lnSpc>
                <a:spcPct val="90000"/>
              </a:lnSpc>
              <a:spcAft>
                <a:spcPts val="600"/>
              </a:spcAft>
              <a:buClr>
                <a:srgbClr val="8817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Founded on: </a:t>
            </a:r>
            <a:r>
              <a:rPr lang="en-US" altLang="en-US" i="1" dirty="0">
                <a:solidFill>
                  <a:srgbClr val="FAF9E6"/>
                </a:solidFill>
                <a:latin typeface="Arial"/>
              </a:rPr>
              <a:t>The Baptist Church Manual 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AF9E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BCEA8A63-55FF-4B95-BF3A-DE6B4CA9B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7343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u="sng" dirty="0">
                <a:solidFill>
                  <a:srgbClr val="FFFFFF"/>
                </a:solidFill>
              </a:rPr>
              <a:t>Mixed Seed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9E549-1EB3-4CB6-BE45-90813A765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710" y="920307"/>
            <a:ext cx="2418289" cy="3213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703DA9-89E7-4E16-9029-8049F090C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2295" y="912952"/>
            <a:ext cx="2321339" cy="32018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EAFF66-73B9-41A6-9E2F-222E64E6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053" y="839300"/>
            <a:ext cx="325171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Founded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John Smyth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Holland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1607/1609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58E1D8-EFA1-425F-9718-97FB234F9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578" y="2363935"/>
            <a:ext cx="325171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Of Note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Opposed doctrine of Calvin &amp; instrumental music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Within 30 years of Smyth’s death, they adopted parts of Calvinism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Late 1800’s used instrumental music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1C1865CC-660E-4AA4-9435-A1457A620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7568" y="5614222"/>
            <a:ext cx="3452211" cy="120032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Clr>
                <a:srgbClr val="FF6600"/>
              </a:buClr>
              <a:buSzPct val="115000"/>
              <a:defRPr/>
            </a:pP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The Baptist Church Manual will always produce a Baptist!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797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6645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9BB6F64-2B7E-4B5F-9252-BB5389F7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3680"/>
            <a:ext cx="4945641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AF9E6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Mixed Seed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A42F5358-49F9-4AD2-A35B-EED7979F1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629" y="321732"/>
            <a:ext cx="3294195" cy="6392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Methodist Church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                                                                               </a:t>
            </a:r>
          </a:p>
        </p:txBody>
      </p:sp>
      <p:sp>
        <p:nvSpPr>
          <p:cNvPr id="155655" name="Text Box 7">
            <a:extLst>
              <a:ext uri="{FF2B5EF4-FFF2-40B4-BE49-F238E27FC236}">
                <a16:creationId xmlns:a16="http://schemas.microsoft.com/office/drawing/2014/main" id="{5C500268-1087-41D0-9C82-CF416092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59" y="4571999"/>
            <a:ext cx="5293729" cy="19631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lvl="0" indent="-285750" algn="l">
              <a:lnSpc>
                <a:spcPct val="90000"/>
              </a:lnSpc>
              <a:spcAft>
                <a:spcPts val="600"/>
              </a:spcAft>
              <a:buClr>
                <a:srgbClr val="8817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Founded on: </a:t>
            </a:r>
            <a:r>
              <a:rPr lang="en-US" altLang="en-US" i="1" dirty="0">
                <a:solidFill>
                  <a:srgbClr val="FAF9E6"/>
                </a:solidFill>
                <a:latin typeface="Arial"/>
              </a:rPr>
              <a:t>The Book of Discipline, The Book of Common Prayer by John Wesley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AF9E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BCEA8A63-55FF-4B95-BF3A-DE6B4CA9B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7343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u="sng" dirty="0">
                <a:solidFill>
                  <a:srgbClr val="FFFFFF"/>
                </a:solidFill>
              </a:rPr>
              <a:t>Mixed Seed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9E549-1EB3-4CB6-BE45-90813A765A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519" y="810507"/>
            <a:ext cx="2852168" cy="3479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703DA9-89E7-4E16-9029-8049F090C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6601" y="799621"/>
            <a:ext cx="2262788" cy="35282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EAFF66-73B9-41A6-9E2F-222E64E6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871" y="1153014"/>
            <a:ext cx="325171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Founded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John Wesley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England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1738/1739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1C1865CC-660E-4AA4-9435-A1457A620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256" y="4768747"/>
            <a:ext cx="3452211" cy="156966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Clr>
                <a:srgbClr val="FF6600"/>
              </a:buClr>
              <a:buSzPct val="115000"/>
              <a:defRPr/>
            </a:pP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The Book of Discipline will always produce a Methodist!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789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6645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9BB6F64-2B7E-4B5F-9252-BB5389F7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3680"/>
            <a:ext cx="4945641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AF9E6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Mixed Seed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A42F5358-49F9-4AD2-A35B-EED7979F1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629" y="321732"/>
            <a:ext cx="3294195" cy="6392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Episcopal Church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                                                                               </a:t>
            </a:r>
          </a:p>
        </p:txBody>
      </p:sp>
      <p:sp>
        <p:nvSpPr>
          <p:cNvPr id="155655" name="Text Box 7">
            <a:extLst>
              <a:ext uri="{FF2B5EF4-FFF2-40B4-BE49-F238E27FC236}">
                <a16:creationId xmlns:a16="http://schemas.microsoft.com/office/drawing/2014/main" id="{5C500268-1087-41D0-9C82-CF416092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59" y="4571999"/>
            <a:ext cx="5293729" cy="19631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lvl="0" indent="-285750" algn="l">
              <a:lnSpc>
                <a:spcPct val="90000"/>
              </a:lnSpc>
              <a:spcAft>
                <a:spcPts val="600"/>
              </a:spcAft>
              <a:buClr>
                <a:srgbClr val="8817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Founded on: </a:t>
            </a:r>
            <a:r>
              <a:rPr lang="en-US" altLang="en-US" i="1" dirty="0">
                <a:solidFill>
                  <a:srgbClr val="FAF9E6"/>
                </a:solidFill>
                <a:latin typeface="Arial"/>
              </a:rPr>
              <a:t>Book of Common Prayer, Catholic Creeds &amp; Thirty-Nine Articles of Religion (Revised for USA), Communion Offices (by Seabury)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AF9E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BCEA8A63-55FF-4B95-BF3A-DE6B4CA9B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7343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u="sng" dirty="0">
                <a:solidFill>
                  <a:srgbClr val="FFFFFF"/>
                </a:solidFill>
              </a:rPr>
              <a:t>Mixed Seed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9E549-1EB3-4CB6-BE45-90813A765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198" y="848231"/>
            <a:ext cx="2544218" cy="3494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703DA9-89E7-4E16-9029-8049F090C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5601" y="848231"/>
            <a:ext cx="2620852" cy="34944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EAFF66-73B9-41A6-9E2F-222E64E6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404" y="960965"/>
            <a:ext cx="325171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Founded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Samuel Seabury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U.S.A.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1783  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1C1865CC-660E-4AA4-9435-A1457A620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8457" y="5296870"/>
            <a:ext cx="3452211" cy="120032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Clr>
                <a:srgbClr val="FF6600"/>
              </a:buClr>
              <a:buSzPct val="115000"/>
              <a:defRPr/>
            </a:pP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Their mixed seed will always produce Episcopalians!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5889D2-193F-46B0-8D93-3AB2E8AB0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419" y="2827680"/>
            <a:ext cx="325171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Of Note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Was Church of England (Colonials)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After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U.S. Revolutionary War, changed name (1783)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85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0388"/>
          </a:xfrm>
        </p:spPr>
        <p:txBody>
          <a:bodyPr/>
          <a:lstStyle/>
          <a:p>
            <a:pPr eaLnBrk="1" hangingPunct="1"/>
            <a:r>
              <a:rPr lang="en-US" sz="4000" b="1" u="sng" dirty="0">
                <a:solidFill>
                  <a:srgbClr val="FFC000"/>
                </a:solidFill>
                <a:cs typeface="Times New Roman" pitchFamily="18" charset="0"/>
              </a:rPr>
              <a:t>Intro</a:t>
            </a:r>
            <a:endParaRPr lang="en-US" sz="4000" b="1" u="sng" dirty="0">
              <a:solidFill>
                <a:srgbClr val="FFC000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515100"/>
            <a:ext cx="44196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Mixed Seed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74" y="1066800"/>
            <a:ext cx="4622800" cy="2641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" y="2438400"/>
            <a:ext cx="4531032" cy="357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6645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9BB6F64-2B7E-4B5F-9252-BB5389F7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3680"/>
            <a:ext cx="4945641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AF9E6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Mixed Seed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A42F5358-49F9-4AD2-A35B-EED7979F1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629" y="321732"/>
            <a:ext cx="3294195" cy="82126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eaLnBrk="1" hangingPunct="1">
              <a:defRPr/>
            </a:pPr>
            <a:r>
              <a:rPr lang="en-US" sz="2000" dirty="0"/>
              <a:t>The Church of Jesus Christ of Latter-day Saints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AF9E6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55655" name="Text Box 7">
            <a:extLst>
              <a:ext uri="{FF2B5EF4-FFF2-40B4-BE49-F238E27FC236}">
                <a16:creationId xmlns:a16="http://schemas.microsoft.com/office/drawing/2014/main" id="{5C500268-1087-41D0-9C82-CF416092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59" y="4571999"/>
            <a:ext cx="5293729" cy="19631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lvl="0" indent="-285750" algn="l">
              <a:lnSpc>
                <a:spcPct val="90000"/>
              </a:lnSpc>
              <a:spcAft>
                <a:spcPts val="600"/>
              </a:spcAft>
              <a:buClr>
                <a:srgbClr val="8817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Founded on: </a:t>
            </a:r>
            <a:r>
              <a:rPr lang="en-US" altLang="en-US" i="1" dirty="0">
                <a:solidFill>
                  <a:srgbClr val="FAF9E6"/>
                </a:solidFill>
                <a:latin typeface="Arial"/>
              </a:rPr>
              <a:t>Book of Mormon (Other writings)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AF9E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BCEA8A63-55FF-4B95-BF3A-DE6B4CA9B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7343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u="sng" dirty="0">
                <a:solidFill>
                  <a:srgbClr val="FFFFFF"/>
                </a:solidFill>
              </a:rPr>
              <a:t>Mixed Seed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9E549-1EB3-4CB6-BE45-90813A765A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658" y="888840"/>
            <a:ext cx="2518881" cy="33719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703DA9-89E7-4E16-9029-8049F090C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4200" y="916211"/>
            <a:ext cx="2415188" cy="33236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EAFF66-73B9-41A6-9E2F-222E64E6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941" y="1409092"/>
            <a:ext cx="325171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Founded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Joseph Smith, Jr.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U.S.A.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1830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1C1865CC-660E-4AA4-9435-A1457A620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834" y="4953412"/>
            <a:ext cx="3452211" cy="120032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Clr>
                <a:srgbClr val="FF6600"/>
              </a:buClr>
              <a:buSzPct val="115000"/>
              <a:defRPr/>
            </a:pP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The Book of Mormon will always produce a Mormon!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5889D2-193F-46B0-8D93-3AB2E8AB0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578" y="3489029"/>
            <a:ext cx="32517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Members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Mormons</a:t>
            </a:r>
          </a:p>
        </p:txBody>
      </p:sp>
    </p:spTree>
    <p:extLst>
      <p:ext uri="{BB962C8B-B14F-4D97-AF65-F5344CB8AC3E}">
        <p14:creationId xmlns:p14="http://schemas.microsoft.com/office/powerpoint/2010/main" val="207085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6645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9BB6F64-2B7E-4B5F-9252-BB5389F7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3680"/>
            <a:ext cx="4945641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AF9E6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Mixed Seed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A42F5358-49F9-4AD2-A35B-EED7979F1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629" y="321732"/>
            <a:ext cx="3294195" cy="4773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eaLnBrk="1" hangingPunct="1">
              <a:defRPr/>
            </a:pPr>
            <a:r>
              <a:rPr lang="en-US" sz="2000" dirty="0"/>
              <a:t>Seventh Day Adventists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AF9E6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55655" name="Text Box 7">
            <a:extLst>
              <a:ext uri="{FF2B5EF4-FFF2-40B4-BE49-F238E27FC236}">
                <a16:creationId xmlns:a16="http://schemas.microsoft.com/office/drawing/2014/main" id="{5C500268-1087-41D0-9C82-CF416092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59" y="4571999"/>
            <a:ext cx="5293729" cy="19631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lvl="0" indent="-285750" algn="l">
              <a:lnSpc>
                <a:spcPct val="90000"/>
              </a:lnSpc>
              <a:spcAft>
                <a:spcPts val="600"/>
              </a:spcAft>
              <a:buClr>
                <a:srgbClr val="8817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Founded on: </a:t>
            </a:r>
            <a:r>
              <a:rPr lang="en-US" altLang="en-US" i="1" dirty="0">
                <a:solidFill>
                  <a:srgbClr val="FAF9E6"/>
                </a:solidFill>
                <a:latin typeface="Arial"/>
              </a:rPr>
              <a:t>The Great Controversy (Other prophecies and books by Ellen G. White)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AF9E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BCEA8A63-55FF-4B95-BF3A-DE6B4CA9B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7343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u="sng" dirty="0">
                <a:solidFill>
                  <a:srgbClr val="FFFFFF"/>
                </a:solidFill>
              </a:rPr>
              <a:t>Mixed Seed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9E549-1EB3-4CB6-BE45-90813A765A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519" y="683550"/>
            <a:ext cx="2442816" cy="3664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703DA9-89E7-4E16-9029-8049F090C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3944" y="683551"/>
            <a:ext cx="2308932" cy="36077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EAFF66-73B9-41A6-9E2F-222E64E6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0991" y="1092985"/>
            <a:ext cx="325171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Founded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William Miller and Ellen G. White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U.S.A.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1844-1863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1C1865CC-660E-4AA4-9435-A1457A620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834" y="4799143"/>
            <a:ext cx="3452211" cy="156966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Clr>
                <a:srgbClr val="FF6600"/>
              </a:buClr>
              <a:buSzPct val="115000"/>
              <a:defRPr/>
            </a:pP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The Great Controversy will always produce a 7</a:t>
            </a:r>
            <a:r>
              <a:rPr lang="en-US" altLang="en-US" baseline="30000" dirty="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th</a:t>
            </a: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Day Adventist!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5889D2-193F-46B0-8D93-3AB2E8AB0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578" y="3246685"/>
            <a:ext cx="325171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Known for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Teach Christians are to observe the Sabbath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6645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9BB6F64-2B7E-4B5F-9252-BB5389F7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3680"/>
            <a:ext cx="4945641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AF9E6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Mixed Seed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A42F5358-49F9-4AD2-A35B-EED7979F1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629" y="321732"/>
            <a:ext cx="3294195" cy="6165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Salvation Army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AF9E6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55655" name="Text Box 7">
            <a:extLst>
              <a:ext uri="{FF2B5EF4-FFF2-40B4-BE49-F238E27FC236}">
                <a16:creationId xmlns:a16="http://schemas.microsoft.com/office/drawing/2014/main" id="{5C500268-1087-41D0-9C82-CF416092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59" y="4571999"/>
            <a:ext cx="5293729" cy="19631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lvl="0" indent="-285750" algn="l">
              <a:lnSpc>
                <a:spcPct val="90000"/>
              </a:lnSpc>
              <a:spcAft>
                <a:spcPts val="600"/>
              </a:spcAft>
              <a:buClr>
                <a:srgbClr val="8817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Founded on: </a:t>
            </a:r>
            <a:r>
              <a:rPr lang="en-US" altLang="en-US" i="1" dirty="0">
                <a:solidFill>
                  <a:srgbClr val="FAF9E6"/>
                </a:solidFill>
                <a:latin typeface="Arial"/>
              </a:rPr>
              <a:t>Helps to Holiness by Samuel Logan Brengle (1896) and the Salvation Army’s Eleven Doctrines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AF9E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BCEA8A63-55FF-4B95-BF3A-DE6B4CA9B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7343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u="sng" dirty="0">
                <a:solidFill>
                  <a:srgbClr val="FFFFFF"/>
                </a:solidFill>
              </a:rPr>
              <a:t>Mixed Seed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9E549-1EB3-4CB6-BE45-90813A765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659" y="848230"/>
            <a:ext cx="2424512" cy="34185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703DA9-89E7-4E16-9029-8049F090C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7844" y="848231"/>
            <a:ext cx="2136600" cy="34185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EAFF66-73B9-41A6-9E2F-222E64E6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870" y="885302"/>
            <a:ext cx="325171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Founded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William Booth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U.S.A.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1865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1C1865CC-660E-4AA4-9435-A1457A620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7620" y="4053132"/>
            <a:ext cx="3452211" cy="2677656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Clr>
                <a:srgbClr val="FF6600"/>
              </a:buClr>
              <a:buSzPct val="115000"/>
              <a:defRPr/>
            </a:pP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Helps to Holiness and the Salvation Army’s Eleven Doctrines will always produce a Salvation Army Officer/Member!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DC2B3D-506C-435B-B4BF-02F6995C7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419" y="2464104"/>
            <a:ext cx="325171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Of Note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use of military ranks for their clergy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99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6645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9BB6F64-2B7E-4B5F-9252-BB5389F7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3680"/>
            <a:ext cx="4945641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AF9E6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Mixed Seed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A42F5358-49F9-4AD2-A35B-EED7979F1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629" y="321732"/>
            <a:ext cx="3294195" cy="6165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eaLnBrk="1" hangingPunct="1">
              <a:defRPr/>
            </a:pPr>
            <a:r>
              <a:rPr lang="en-US" dirty="0"/>
              <a:t>Jehovah’s Witnesses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AF9E6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55655" name="Text Box 7">
            <a:extLst>
              <a:ext uri="{FF2B5EF4-FFF2-40B4-BE49-F238E27FC236}">
                <a16:creationId xmlns:a16="http://schemas.microsoft.com/office/drawing/2014/main" id="{5C500268-1087-41D0-9C82-CF416092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59" y="4571999"/>
            <a:ext cx="5293729" cy="19631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lvl="0" indent="-285750" algn="l">
              <a:lnSpc>
                <a:spcPct val="90000"/>
              </a:lnSpc>
              <a:spcAft>
                <a:spcPts val="600"/>
              </a:spcAft>
              <a:buClr>
                <a:srgbClr val="8817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Founded on: </a:t>
            </a:r>
            <a:r>
              <a:rPr lang="en-US" altLang="en-US" i="1" dirty="0">
                <a:solidFill>
                  <a:srgbClr val="FAF9E6"/>
                </a:solidFill>
                <a:latin typeface="Arial"/>
              </a:rPr>
              <a:t>The Watchtower Society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AF9E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BCEA8A63-55FF-4B95-BF3A-DE6B4CA9B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7343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u="sng" dirty="0">
                <a:solidFill>
                  <a:srgbClr val="FFFFFF"/>
                </a:solidFill>
              </a:rPr>
              <a:t>Mixed Seed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9E549-1EB3-4CB6-BE45-90813A765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972994"/>
            <a:ext cx="2422792" cy="3098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703DA9-89E7-4E16-9029-8049F090CE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8106" y="1334980"/>
            <a:ext cx="2922105" cy="22859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EAFF66-73B9-41A6-9E2F-222E64E6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0991" y="1092985"/>
            <a:ext cx="325171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Founded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de-DE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Charles Taze Russell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de-DE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U.S.A.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de-DE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1870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1C1865CC-660E-4AA4-9435-A1457A620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115" y="4768747"/>
            <a:ext cx="3452211" cy="156966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Clr>
                <a:srgbClr val="FF6600"/>
              </a:buClr>
              <a:buSzPct val="115000"/>
              <a:defRPr/>
            </a:pP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The Watchtower Society will always produce a Jehovah’s Witness!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133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6645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9BB6F64-2B7E-4B5F-9252-BB5389F7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3680"/>
            <a:ext cx="4945641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AF9E6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Mixed Seed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A42F5358-49F9-4AD2-A35B-EED7979F1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629" y="321732"/>
            <a:ext cx="3294195" cy="6165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Christian Scientists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AF9E6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55655" name="Text Box 7">
            <a:extLst>
              <a:ext uri="{FF2B5EF4-FFF2-40B4-BE49-F238E27FC236}">
                <a16:creationId xmlns:a16="http://schemas.microsoft.com/office/drawing/2014/main" id="{5C500268-1087-41D0-9C82-CF416092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59" y="4571999"/>
            <a:ext cx="5293729" cy="19631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lvl="0" indent="-285750" algn="l">
              <a:lnSpc>
                <a:spcPct val="90000"/>
              </a:lnSpc>
              <a:spcAft>
                <a:spcPts val="600"/>
              </a:spcAft>
              <a:buClr>
                <a:srgbClr val="8817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Founded on: </a:t>
            </a:r>
            <a:r>
              <a:rPr lang="en-US" altLang="en-US" i="1" dirty="0">
                <a:solidFill>
                  <a:srgbClr val="FAF9E6"/>
                </a:solidFill>
                <a:latin typeface="Arial"/>
              </a:rPr>
              <a:t>Science and Health (1875) – Other writings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AF9E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BCEA8A63-55FF-4B95-BF3A-DE6B4CA9B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7343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u="sng" dirty="0">
                <a:solidFill>
                  <a:srgbClr val="FFFFFF"/>
                </a:solidFill>
              </a:rPr>
              <a:t>Mixed Seed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9E549-1EB3-4CB6-BE45-90813A765A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299" y="626368"/>
            <a:ext cx="2349501" cy="3444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703DA9-89E7-4E16-9029-8049F090C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8344" y="622704"/>
            <a:ext cx="2757660" cy="34449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EAFF66-73B9-41A6-9E2F-222E64E6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0991" y="1092985"/>
            <a:ext cx="325171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Founded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de-DE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Mary Baker Eddy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de-DE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U.S.A.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de-DE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1875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1C1865CC-660E-4AA4-9435-A1457A620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115" y="4768747"/>
            <a:ext cx="3452211" cy="193899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Clr>
                <a:srgbClr val="FF6600"/>
              </a:buClr>
              <a:buSzPct val="115000"/>
              <a:defRPr/>
            </a:pP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Science and Health and other Eddy writings will always produce a Christian Scientist!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AA0E6E-EE14-48CD-8841-45CA94CC4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0991" y="3026238"/>
            <a:ext cx="325171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Known for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Teaches that sickness is in the mind!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79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6645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9BB6F64-2B7E-4B5F-9252-BB5389F7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3680"/>
            <a:ext cx="4945641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AF9E6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Mixed Seed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A42F5358-49F9-4AD2-A35B-EED7979F1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630" y="321732"/>
            <a:ext cx="3251710" cy="6392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Pentecostal Church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                                                                               </a:t>
            </a:r>
          </a:p>
        </p:txBody>
      </p:sp>
      <p:sp>
        <p:nvSpPr>
          <p:cNvPr id="155655" name="Text Box 7">
            <a:extLst>
              <a:ext uri="{FF2B5EF4-FFF2-40B4-BE49-F238E27FC236}">
                <a16:creationId xmlns:a16="http://schemas.microsoft.com/office/drawing/2014/main" id="{5C500268-1087-41D0-9C82-CF416092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59" y="4571999"/>
            <a:ext cx="5293729" cy="19631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lvl="0" indent="-285750" algn="l">
              <a:lnSpc>
                <a:spcPct val="90000"/>
              </a:lnSpc>
              <a:spcAft>
                <a:spcPts val="600"/>
              </a:spcAft>
              <a:buClr>
                <a:srgbClr val="8817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Founded on: </a:t>
            </a:r>
            <a:r>
              <a:rPr lang="en-US" altLang="en-US" i="1" dirty="0">
                <a:solidFill>
                  <a:srgbClr val="FAF9E6"/>
                </a:solidFill>
                <a:latin typeface="Arial"/>
              </a:rPr>
              <a:t>Assemblies of God Statement of Fundamental Truths (Direct operation of Holy Spirit)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AF9E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BCEA8A63-55FF-4B95-BF3A-DE6B4CA9B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7343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u="sng" dirty="0">
                <a:solidFill>
                  <a:srgbClr val="FFFFFF"/>
                </a:solidFill>
              </a:rPr>
              <a:t>Mixed Seed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9E549-1EB3-4CB6-BE45-90813A765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548774"/>
            <a:ext cx="2456935" cy="3535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703DA9-89E7-4E16-9029-8049F090C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587692"/>
            <a:ext cx="2357331" cy="35239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EAFF66-73B9-41A6-9E2F-222E64E6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5352" y="1057844"/>
            <a:ext cx="325171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Founded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Charles Parham, U.S.A., 1901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Assemblies of God – 1906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Church of the Nazarene – 1907-1908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Church of God (various forms) –  1901-1906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1C1865CC-660E-4AA4-9435-A1457A620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491" y="4781848"/>
            <a:ext cx="3452211" cy="193899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Clr>
                <a:srgbClr val="FF6600"/>
              </a:buClr>
              <a:buSzPct val="115000"/>
              <a:defRPr/>
            </a:pP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Assemblies of God Statement of Fundamental Truths will always produce a Pentecostal!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633393-2BBB-4205-9F93-CA60CBFE8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78405"/>
            <a:ext cx="5646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“Holiness churches” &amp; Charismatic Movement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2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6645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9BB6F64-2B7E-4B5F-9252-BB5389F7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3680"/>
            <a:ext cx="4945641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AF9E6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Mixed Seed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A42F5358-49F9-4AD2-A35B-EED7979F1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629" y="321732"/>
            <a:ext cx="3294195" cy="6165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Foursquare Church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AF9E6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55655" name="Text Box 7">
            <a:extLst>
              <a:ext uri="{FF2B5EF4-FFF2-40B4-BE49-F238E27FC236}">
                <a16:creationId xmlns:a16="http://schemas.microsoft.com/office/drawing/2014/main" id="{5C500268-1087-41D0-9C82-CF416092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59" y="4571999"/>
            <a:ext cx="5293729" cy="19631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lvl="0" indent="-285750" algn="l">
              <a:lnSpc>
                <a:spcPct val="90000"/>
              </a:lnSpc>
              <a:spcAft>
                <a:spcPts val="600"/>
              </a:spcAft>
              <a:buClr>
                <a:srgbClr val="8817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Founded on: </a:t>
            </a:r>
            <a:r>
              <a:rPr lang="en-US" altLang="en-US" i="1" dirty="0">
                <a:solidFill>
                  <a:srgbClr val="FAF9E6"/>
                </a:solidFill>
                <a:latin typeface="Arial"/>
              </a:rPr>
              <a:t>Declaration of Faith by Aimee Semple McPherson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AF9E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BCEA8A63-55FF-4B95-BF3A-DE6B4CA9B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7343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u="sng" dirty="0">
                <a:solidFill>
                  <a:srgbClr val="FFFFFF"/>
                </a:solidFill>
              </a:rPr>
              <a:t>Mixed Seed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9E549-1EB3-4CB6-BE45-90813A765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174" y="524757"/>
            <a:ext cx="2378421" cy="3742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703DA9-89E7-4E16-9029-8049F090C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7531" y="552133"/>
            <a:ext cx="2350408" cy="37072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EAFF66-73B9-41A6-9E2F-222E64E6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0991" y="1092985"/>
            <a:ext cx="325171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Founded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de-DE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Aimee Semple McPherson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de-DE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L.A., U.S.A.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de-DE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1923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1C1865CC-660E-4AA4-9435-A1457A620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115" y="3673852"/>
            <a:ext cx="3452211" cy="304698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Clr>
                <a:srgbClr val="FF6600"/>
              </a:buClr>
              <a:buSzPct val="115000"/>
              <a:defRPr/>
            </a:pP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Their Declaration of Faith and Pentecostal literature will always produce a Foursquare Church member or Pentecostal!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893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6645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9BB6F64-2B7E-4B5F-9252-BB5389F7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3680"/>
            <a:ext cx="4945641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AF9E6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Mixed Seed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A42F5358-49F9-4AD2-A35B-EED7979F1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629" y="321732"/>
            <a:ext cx="3294195" cy="6165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eaLnBrk="1" hangingPunct="1">
              <a:defRPr/>
            </a:pPr>
            <a:r>
              <a:rPr lang="en-US" dirty="0"/>
              <a:t>Church of Scientology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AF9E6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55655" name="Text Box 7">
            <a:extLst>
              <a:ext uri="{FF2B5EF4-FFF2-40B4-BE49-F238E27FC236}">
                <a16:creationId xmlns:a16="http://schemas.microsoft.com/office/drawing/2014/main" id="{5C500268-1087-41D0-9C82-CF416092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59" y="4571999"/>
            <a:ext cx="5293729" cy="19631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lvl="0" indent="-285750" algn="l">
              <a:lnSpc>
                <a:spcPct val="90000"/>
              </a:lnSpc>
              <a:spcAft>
                <a:spcPts val="600"/>
              </a:spcAft>
              <a:buClr>
                <a:srgbClr val="8817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Founded on: </a:t>
            </a:r>
            <a:r>
              <a:rPr lang="en-US" altLang="en-US" i="1" dirty="0">
                <a:solidFill>
                  <a:srgbClr val="FAF9E6"/>
                </a:solidFill>
                <a:latin typeface="Arial"/>
              </a:rPr>
              <a:t>Dianetics (other writings)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AF9E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BCEA8A63-55FF-4B95-BF3A-DE6B4CA9B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7343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u="sng" dirty="0">
                <a:solidFill>
                  <a:srgbClr val="FFFFFF"/>
                </a:solidFill>
              </a:rPr>
              <a:t>Mixed Seed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9E549-1EB3-4CB6-BE45-90813A765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174" y="645505"/>
            <a:ext cx="2746028" cy="35767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703DA9-89E7-4E16-9029-8049F090C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3825" y="645505"/>
            <a:ext cx="2350408" cy="35205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EAFF66-73B9-41A6-9E2F-222E64E6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0991" y="1092985"/>
            <a:ext cx="325171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Founded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sv-SE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L. Ron Hubbard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sv-SE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U.S.A.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sv-SE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1953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1C1865CC-660E-4AA4-9435-A1457A620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115" y="4953412"/>
            <a:ext cx="3452211" cy="120032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Clr>
                <a:srgbClr val="FF6600"/>
              </a:buClr>
              <a:buSzPct val="115000"/>
              <a:defRPr/>
            </a:pP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Dianetics will always produce a Scientologist!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633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6645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9BB6F64-2B7E-4B5F-9252-BB5389F7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3680"/>
            <a:ext cx="4945641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AF9E6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Mixed Seed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A42F5358-49F9-4AD2-A35B-EED7979F1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629" y="321732"/>
            <a:ext cx="3294195" cy="6165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Calvary Chapel Church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AF9E6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55655" name="Text Box 7">
            <a:extLst>
              <a:ext uri="{FF2B5EF4-FFF2-40B4-BE49-F238E27FC236}">
                <a16:creationId xmlns:a16="http://schemas.microsoft.com/office/drawing/2014/main" id="{5C500268-1087-41D0-9C82-CF416092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59" y="4571999"/>
            <a:ext cx="5293729" cy="19631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lvl="0" indent="-285750" algn="l">
              <a:lnSpc>
                <a:spcPct val="90000"/>
              </a:lnSpc>
              <a:spcAft>
                <a:spcPts val="600"/>
              </a:spcAft>
              <a:buClr>
                <a:srgbClr val="8817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AF9E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Founded on: </a:t>
            </a:r>
            <a:r>
              <a:rPr lang="en-US" altLang="en-US" i="1" dirty="0">
                <a:solidFill>
                  <a:srgbClr val="FAF9E6"/>
                </a:solidFill>
                <a:latin typeface="Arial"/>
              </a:rPr>
              <a:t>Calvary Chapel Distinctives by Chuck Smith 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AF9E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BCEA8A63-55FF-4B95-BF3A-DE6B4CA9B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7343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u="sng" dirty="0">
                <a:solidFill>
                  <a:srgbClr val="FFFFFF"/>
                </a:solidFill>
              </a:rPr>
              <a:t>Mixed Seed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9E549-1EB3-4CB6-BE45-90813A765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984552"/>
            <a:ext cx="2961766" cy="30802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703DA9-89E7-4E16-9029-8049F090C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2266" y="755503"/>
            <a:ext cx="2175352" cy="34449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EAFF66-73B9-41A6-9E2F-222E64E6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0991" y="1092985"/>
            <a:ext cx="325171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Founded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de-DE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Chuck Smith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de-DE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U.S.A.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de-DE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1965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1C1865CC-660E-4AA4-9435-A1457A620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115" y="4768747"/>
            <a:ext cx="3452211" cy="193899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Clr>
                <a:srgbClr val="FF6600"/>
              </a:buClr>
              <a:buSzPct val="115000"/>
              <a:defRPr/>
            </a:pP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Calvary Chapel Distinctives will always produce a Calvary Chapel member!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AA0E6E-EE14-48CD-8841-45CA94CC4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0991" y="2799721"/>
            <a:ext cx="325171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Known for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l" eaLnBrk="1" hangingPunct="1">
              <a:spcAft>
                <a:spcPts val="0"/>
              </a:spcAft>
              <a:buClr>
                <a:srgbClr val="8817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Ministered to hippies, outcasts, surfers, and drug addicts!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3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0388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Mixed Seed</a:t>
            </a:r>
            <a:endParaRPr lang="en-US" sz="3600" b="1" u="sng" dirty="0">
              <a:solidFill>
                <a:srgbClr val="FFC000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515100"/>
            <a:ext cx="44196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Mixed Seed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0" y="702469"/>
            <a:ext cx="382744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l" eaLnBrk="1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These churches were built by men 600-1900 years after Christ built His church!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 algn="l" eaLnBrk="1" hangingPunct="1">
              <a:spcAft>
                <a:spcPts val="0"/>
              </a:spcAft>
              <a:buClr>
                <a:srgbClr val="CCECFF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Different founders, different founding locations &amp; dates, &amp; differing founding documents!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rgbClr val="CCECFF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Scriptures foretold the one church would be founded by Jesus Christ in Jerusalem on the day of Pentecost, which happened in the 1</a:t>
            </a:r>
            <a:r>
              <a:rPr lang="en-US" sz="2000" b="0" baseline="30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2000" b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c. and on the word of Jesus as revealed by the Holy Spirit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40" y="702468"/>
            <a:ext cx="5316560" cy="3970318"/>
          </a:xfrm>
          <a:prstGeom prst="rect">
            <a:avLst/>
          </a:prstGeom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DE2FBD1B-C2DC-4ED1-9A4E-E6D6B679F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40" y="4555671"/>
            <a:ext cx="5316560" cy="1938992"/>
          </a:xfrm>
          <a:prstGeom prst="rect">
            <a:avLst/>
          </a:prstGeom>
          <a:solidFill>
            <a:srgbClr val="00000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eaLnBrk="1" hangingPunct="1"/>
            <a:r>
              <a:rPr lang="en-US" dirty="0">
                <a:solidFill>
                  <a:schemeClr val="tx1"/>
                </a:solidFill>
              </a:rPr>
              <a:t>These all have a place in secular history that records their founders and dates, and all are too late to be the “one body” (church) that Jesus died to save! </a:t>
            </a:r>
            <a:endParaRPr lang="en-US" b="0" i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69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532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b="0"/>
              <a:t>Mixed Seed</a:t>
            </a:r>
            <a:endParaRPr lang="en-US" b="0" dirty="0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>
                <a:solidFill>
                  <a:srgbClr val="FFC000"/>
                </a:solidFill>
                <a:cs typeface="Times New Roman" pitchFamily="18" charset="0"/>
              </a:rPr>
              <a:t>Intro </a:t>
            </a: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0" y="121920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The question people should be asking is, </a:t>
            </a:r>
          </a:p>
          <a:p>
            <a:pPr eaLnBrk="1" hangingPunct="1"/>
            <a:r>
              <a:rPr lang="en-US" altLang="en-US" sz="4000" i="1" dirty="0">
                <a:solidFill>
                  <a:schemeClr val="tx1"/>
                </a:solidFill>
              </a:rPr>
              <a:t>“Is it the church Jesus built?”</a:t>
            </a:r>
            <a:endParaRPr lang="en-US" altLang="en-US" sz="4400" i="1" dirty="0">
              <a:solidFill>
                <a:schemeClr val="tx1"/>
              </a:solidFill>
            </a:endParaRP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-4916" y="2906018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If one church is as good another, then Christ’s blood was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spilled in vain, for He said He would build His church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(singular, not plural) – Mt. 16:18; Acts 20:28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4916" y="4852720"/>
            <a:ext cx="9139084" cy="1138773"/>
          </a:xfrm>
          <a:prstGeom prst="rect">
            <a:avLst/>
          </a:prstGeom>
          <a:solidFill>
            <a:srgbClr val="00000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If Christ built only one church, then </a:t>
            </a:r>
          </a:p>
          <a:p>
            <a:pPr eaLnBrk="1" hangingPunct="1"/>
            <a:r>
              <a:rPr lang="en-US" sz="4000" i="1" dirty="0">
                <a:solidFill>
                  <a:schemeClr val="tx1"/>
                </a:solidFill>
              </a:rPr>
              <a:t>why are there so many churches? </a:t>
            </a:r>
            <a:endParaRPr lang="en-US" sz="4000" b="0" i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002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1" grpId="0"/>
      <p:bldP spid="130063" grpId="0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515100"/>
            <a:ext cx="43434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Mixed Seed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37442"/>
            <a:ext cx="3814916" cy="3595558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802" y="956547"/>
            <a:ext cx="2803598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lvl="0" indent="-457200" algn="l" eaLnBrk="1" hangingPunct="1">
              <a:spcAft>
                <a:spcPts val="0"/>
              </a:spcAft>
              <a:buClr>
                <a:srgbClr val="CCECFF"/>
              </a:buClr>
              <a:buSzPct val="115000"/>
              <a:buFont typeface="Wingdings" pitchFamily="2" charset="2"/>
              <a:buChar char="Ø"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II Tim. 4:3-4: </a:t>
            </a:r>
            <a:r>
              <a:rPr lang="en-US" sz="2000" b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 departed the truth of God and devised doctrines in accordance with their likings and began teaching as doctrine their traditions! </a:t>
            </a:r>
          </a:p>
          <a:p>
            <a:pPr lvl="0" algn="l" eaLnBrk="1" hangingPunct="1">
              <a:spcAft>
                <a:spcPts val="0"/>
              </a:spcAft>
              <a:buClr>
                <a:srgbClr val="CCECFF"/>
              </a:buClr>
              <a:buSzPct val="115000"/>
            </a:pPr>
            <a:r>
              <a:rPr lang="en-US" sz="2000" b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(Mt. 15:8-9)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29400" y="962105"/>
            <a:ext cx="2667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CECFF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What they all have in common is they are human in origin! (Man-made)</a:t>
            </a:r>
          </a:p>
        </p:txBody>
      </p:sp>
      <p:sp>
        <p:nvSpPr>
          <p:cNvPr id="12" name="Text Box 1030"/>
          <p:cNvSpPr txBox="1">
            <a:spLocks noChangeArrowheads="1"/>
          </p:cNvSpPr>
          <p:nvPr/>
        </p:nvSpPr>
        <p:spPr bwMode="auto">
          <a:xfrm>
            <a:off x="0" y="4773756"/>
            <a:ext cx="9144000" cy="163121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Cor. 11:3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(Too many people allow themselves to be deceived!)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 But I am afraid that, as the serpent deceived Eve by his craftiness, your minds will be led astray from the simplicity and purity of devotion to Christ.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835FD334-6F22-42F9-A450-D08C861C1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416" y="3844817"/>
            <a:ext cx="2749168" cy="52322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MIXED SEED!</a:t>
            </a:r>
          </a:p>
        </p:txBody>
      </p:sp>
    </p:spTree>
    <p:extLst>
      <p:ext uri="{BB962C8B-B14F-4D97-AF65-F5344CB8AC3E}">
        <p14:creationId xmlns:p14="http://schemas.microsoft.com/office/powerpoint/2010/main" val="391035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501581"/>
            <a:ext cx="43434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Mixed Seed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368" y="660203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Mixed Seed will only produce confusion and a perverted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message of the gospel!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ECFF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only way to get the unity Jesus prayed for is to use the same seed! (Luke 8:11)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3" y="2199968"/>
            <a:ext cx="4198469" cy="4305300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721511" y="2057400"/>
            <a:ext cx="5410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If the only “seed” sown was the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N.T. gospel as taught by the 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apostles, what would result?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278163" y="3358625"/>
            <a:ext cx="4853548" cy="3108543"/>
          </a:xfrm>
          <a:prstGeom prst="rect">
            <a:avLst/>
          </a:prstGeom>
          <a:solidFill>
            <a:srgbClr val="00000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Because seed always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produces after its kind,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only thing that could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possibly be produced by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N.T. is a Christian —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No other names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necessary!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28600">
                  <a:srgbClr val="99CCFF">
                    <a:satMod val="175000"/>
                    <a:alpha val="40000"/>
                  </a:srgbClr>
                </a:glow>
              </a:effectLst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0388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Conclusion</a:t>
            </a:r>
            <a:endParaRPr lang="en-US" sz="3600" b="1" u="sng" dirty="0">
              <a:solidFill>
                <a:srgbClr val="FFC000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515100"/>
            <a:ext cx="44196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Mixed Seed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419"/>
            <a:ext cx="9144000" cy="2903221"/>
          </a:xfrm>
          <a:prstGeom prst="rect">
            <a:avLst/>
          </a:prstGeom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4449324"/>
            <a:ext cx="9144000" cy="1384995"/>
          </a:xfrm>
          <a:prstGeom prst="rect">
            <a:avLst/>
          </a:prstGeom>
          <a:solidFill>
            <a:srgbClr val="00000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hangingPunct="1"/>
            <a:r>
              <a:rPr lang="en-US" sz="2800" dirty="0">
                <a:solidFill>
                  <a:srgbClr val="FFFFFF"/>
                </a:solidFill>
              </a:rPr>
              <a:t>It is important to know the differences between the church Jesus died to build and denominations! 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28600">
                  <a:srgbClr val="99CCFF">
                    <a:satMod val="175000"/>
                    <a:alpha val="40000"/>
                  </a:srgbClr>
                </a:glow>
              </a:effectLst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32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34" y="1676399"/>
            <a:ext cx="3290923" cy="3374662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530850"/>
            <a:ext cx="4343400" cy="327149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Mixed Seed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9832" y="5098458"/>
            <a:ext cx="9153832" cy="1384995"/>
          </a:xfrm>
          <a:prstGeom prst="rect">
            <a:avLst/>
          </a:prstGeom>
          <a:solidFill>
            <a:srgbClr val="0000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Salvation is found only in the one church Jesus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built for He is the Savior of “the body!”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(Eph. 5:23) 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28600">
                  <a:srgbClr val="99CCFF">
                    <a:satMod val="175000"/>
                    <a:alpha val="40000"/>
                  </a:srgbClr>
                </a:glow>
              </a:effectLst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 Box 1038"/>
          <p:cNvSpPr txBox="1">
            <a:spLocks noChangeArrowheads="1"/>
          </p:cNvSpPr>
          <p:nvPr/>
        </p:nvSpPr>
        <p:spPr bwMode="auto">
          <a:xfrm>
            <a:off x="-9832" y="762000"/>
            <a:ext cx="916366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Are you of the seed that is the word of God,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or from “mixed seed?”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8988"/>
            <a:ext cx="4114800" cy="329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0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each&#10;&#10;Description automatically generated">
            <a:extLst>
              <a:ext uri="{FF2B5EF4-FFF2-40B4-BE49-F238E27FC236}">
                <a16:creationId xmlns:a16="http://schemas.microsoft.com/office/drawing/2014/main" id="{AA52D535-BBEA-448D-B711-C8272FCA1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7245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For The </a:t>
            </a: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Erring Saint: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sto MT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Repent (Acts 8:22), Confess (I Jn.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56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" y="32657"/>
            <a:ext cx="9144001" cy="1219200"/>
          </a:xfrm>
        </p:spPr>
        <p:txBody>
          <a:bodyPr/>
          <a:lstStyle/>
          <a:p>
            <a:pPr eaLnBrk="1" hangingPunct="1"/>
            <a:r>
              <a:rPr lang="en-US" sz="5400" b="1" u="sng" dirty="0">
                <a:solidFill>
                  <a:srgbClr val="FFC000"/>
                </a:solidFill>
                <a:cs typeface="Times New Roman" pitchFamily="18" charset="0"/>
              </a:rPr>
              <a:t>Mixed Seed</a:t>
            </a:r>
            <a:br>
              <a:rPr lang="en-US" sz="2800" b="1" u="sng" dirty="0">
                <a:solidFill>
                  <a:srgbClr val="FFC000"/>
                </a:solidFill>
                <a:cs typeface="Times New Roman" pitchFamily="18" charset="0"/>
              </a:rPr>
            </a:br>
            <a:r>
              <a:rPr lang="en-US" sz="2400" b="1" i="1" u="sng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(Why Are There So Many Churches?)</a:t>
            </a:r>
            <a:endParaRPr lang="en-US" sz="2800" b="1" i="1" u="sng" dirty="0">
              <a:ln>
                <a:solidFill>
                  <a:srgbClr val="FF0000"/>
                </a:solidFill>
              </a:ln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1773" y="1371600"/>
            <a:ext cx="9144000" cy="990600"/>
          </a:xfrm>
        </p:spPr>
        <p:txBody>
          <a:bodyPr/>
          <a:lstStyle/>
          <a:p>
            <a:pPr eaLnBrk="1" hangingPunct="1"/>
            <a:r>
              <a:rPr lang="en-US" sz="1600" b="1" dirty="0"/>
              <a:t>by Nathan L Morrison, Sunday 03/08/2020</a:t>
            </a:r>
          </a:p>
          <a:p>
            <a:pPr eaLnBrk="1" hangingPunct="1"/>
            <a:r>
              <a:rPr lang="en-US" sz="1600" b="1" dirty="0"/>
              <a:t>For further study, or if questions, please Call: 804-277-1983 </a:t>
            </a:r>
          </a:p>
          <a:p>
            <a:pPr eaLnBrk="1" hangingPunct="1"/>
            <a:r>
              <a:rPr lang="en-US" sz="1600" b="1" dirty="0"/>
              <a:t>or Visit: www.courthousechurchofchrist.com</a:t>
            </a:r>
          </a:p>
          <a:p>
            <a:pPr eaLnBrk="1" hangingPunct="1"/>
            <a:endParaRPr lang="en-US" sz="2800" b="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3ED6BFD-0350-4CD4-91B1-E276D1E0F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773" y="2481943"/>
            <a:ext cx="9144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800" kern="0" dirty="0"/>
              <a:t>The Church Jesus Died To Save 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ü"/>
            </a:pPr>
            <a:r>
              <a:rPr lang="en-US" sz="2000" kern="0" dirty="0"/>
              <a:t>The Right Founder – </a:t>
            </a:r>
            <a:r>
              <a:rPr lang="en-US" sz="2000" b="0" kern="0" dirty="0"/>
              <a:t>Jesus (Jer. 23:5-6; Mal. 3:1-3; Mt. 16:18)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ü"/>
            </a:pPr>
            <a:r>
              <a:rPr lang="en-US" sz="2000" kern="0" dirty="0"/>
              <a:t>The Right Place – </a:t>
            </a:r>
            <a:r>
              <a:rPr lang="en-US" sz="2000" b="0" kern="0" dirty="0"/>
              <a:t>Jerusalem (Is. 2:1-2; Mk. 9:1; Acts 1:9-12; 2:1-5, 47)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ü"/>
            </a:pPr>
            <a:r>
              <a:rPr lang="en-US" sz="2000" kern="0" dirty="0"/>
              <a:t>The Right Time – </a:t>
            </a:r>
            <a:r>
              <a:rPr lang="en-US" sz="2000" b="0" kern="0" dirty="0"/>
              <a:t>Day of Pentecost </a:t>
            </a:r>
            <a:r>
              <a:rPr lang="en-US" sz="2000" b="0" kern="0"/>
              <a:t>in 1</a:t>
            </a:r>
            <a:r>
              <a:rPr lang="en-US" sz="2000" b="0" kern="0" baseline="30000"/>
              <a:t>st</a:t>
            </a:r>
            <a:r>
              <a:rPr lang="en-US" sz="2000" b="0" kern="0"/>
              <a:t> century </a:t>
            </a:r>
            <a:r>
              <a:rPr lang="en-US" sz="2000" b="0" kern="0" dirty="0"/>
              <a:t>(Dan. 2:44; Acts 2; 11:15; 		         Gal. 4:4)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ü"/>
            </a:pPr>
            <a:r>
              <a:rPr lang="en-US" sz="2000" kern="0" dirty="0"/>
              <a:t>The Right Foundation &amp; Doctrine – </a:t>
            </a:r>
            <a:r>
              <a:rPr lang="en-US" sz="2000" b="0" kern="0" dirty="0"/>
              <a:t>Jesus Christ and His Word                (Is. 28:16; I Cor. 3:10-11; John 14:26; 16:13; II Tim. 3:16-17; II Pet. 1:19-21)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ü"/>
            </a:pPr>
            <a:r>
              <a:rPr lang="en-US" sz="2000" kern="0" dirty="0"/>
              <a:t>The Right Name – </a:t>
            </a:r>
            <a:r>
              <a:rPr lang="en-US" sz="2000" b="0" kern="0" dirty="0"/>
              <a:t>Church(es) of Christ (Rom. 16:16); church of God (Acts 20:28); church of the Living God (I Tim. 3:15); church of the firstborn (Heb. 12:23)</a:t>
            </a:r>
          </a:p>
          <a:p>
            <a:pPr algn="l" eaLnBrk="1" hangingPunct="1">
              <a:tabLst>
                <a:tab pos="2286000" algn="l"/>
              </a:tabLst>
            </a:pPr>
            <a:r>
              <a:rPr lang="en-US" sz="2000" kern="0" dirty="0"/>
              <a:t>                                 – </a:t>
            </a:r>
            <a:r>
              <a:rPr lang="en-US" sz="2000" b="0" kern="0" dirty="0"/>
              <a:t>Christians (Acts 11:26; Acts 26:28; I Pet. 4:16)</a:t>
            </a:r>
          </a:p>
          <a:p>
            <a:pPr eaLnBrk="1" hangingPunct="1"/>
            <a:endParaRPr lang="en-US" sz="2800" b="1" kern="0" dirty="0"/>
          </a:p>
        </p:txBody>
      </p:sp>
    </p:spTree>
    <p:extLst>
      <p:ext uri="{BB962C8B-B14F-4D97-AF65-F5344CB8AC3E}">
        <p14:creationId xmlns:p14="http://schemas.microsoft.com/office/powerpoint/2010/main" val="20772780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A21A6-AB90-4F9C-B38D-771527ABC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50C0A21-F70F-4188-8EBA-4EFD7072E92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03092670"/>
              </p:ext>
            </p:extLst>
          </p:nvPr>
        </p:nvGraphicFramePr>
        <p:xfrm>
          <a:off x="0" y="-1"/>
          <a:ext cx="9144000" cy="66031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54014574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798732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43519865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24256211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98988158"/>
                    </a:ext>
                  </a:extLst>
                </a:gridCol>
              </a:tblGrid>
              <a:tr h="5334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rgbClr val="0000FF"/>
                          </a:solidFill>
                          <a:effectLst/>
                        </a:rPr>
                        <a:t>Founder</a:t>
                      </a:r>
                      <a:endParaRPr lang="en-US" sz="2400" u="sng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rgbClr val="0000FF"/>
                          </a:solidFill>
                          <a:effectLst/>
                        </a:rPr>
                        <a:t>Place</a:t>
                      </a:r>
                      <a:endParaRPr lang="en-US" sz="2400" u="sng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rgbClr val="0000FF"/>
                          </a:solidFill>
                          <a:effectLst/>
                        </a:rPr>
                        <a:t>Time</a:t>
                      </a:r>
                      <a:endParaRPr lang="en-US" sz="2400" u="sng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rgbClr val="0000FF"/>
                          </a:solidFill>
                          <a:effectLst/>
                        </a:rPr>
                        <a:t>Foundation</a:t>
                      </a:r>
                      <a:endParaRPr lang="en-US" sz="2400" u="sng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rgbClr val="0000FF"/>
                          </a:solidFill>
                          <a:effectLst/>
                        </a:rPr>
                        <a:t>Name</a:t>
                      </a:r>
                      <a:endParaRPr lang="en-US" sz="2400" u="sng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379178"/>
                  </a:ext>
                </a:extLst>
              </a:tr>
              <a:tr h="6381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6600"/>
                          </a:solidFill>
                          <a:effectLst/>
                        </a:rPr>
                        <a:t>Jesus Christ</a:t>
                      </a:r>
                      <a:endParaRPr lang="en-US" sz="2000" b="1" i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6600"/>
                          </a:solidFill>
                          <a:effectLst/>
                        </a:rPr>
                        <a:t>Jerusalem</a:t>
                      </a:r>
                      <a:endParaRPr lang="en-US" sz="2000" b="1" i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6600"/>
                          </a:solidFill>
                          <a:effectLst/>
                        </a:rPr>
                        <a:t>Pentecost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6600"/>
                          </a:solidFill>
                          <a:effectLst/>
                        </a:rPr>
                        <a:t>(1</a:t>
                      </a:r>
                      <a:r>
                        <a:rPr lang="en-US" sz="2000" b="1" i="1" baseline="30000" dirty="0">
                          <a:solidFill>
                            <a:srgbClr val="006600"/>
                          </a:solidFill>
                          <a:effectLst/>
                        </a:rPr>
                        <a:t>st</a:t>
                      </a:r>
                      <a:r>
                        <a:rPr lang="en-US" sz="2000" b="1" i="1" dirty="0">
                          <a:solidFill>
                            <a:srgbClr val="006600"/>
                          </a:solidFill>
                          <a:effectLst/>
                        </a:rPr>
                        <a:t> c. AD)</a:t>
                      </a:r>
                      <a:endParaRPr lang="en-US" sz="2000" b="1" i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6600"/>
                          </a:solidFill>
                          <a:effectLst/>
                        </a:rPr>
                        <a:t>Teachings of Jesus Christ</a:t>
                      </a:r>
                      <a:endParaRPr lang="en-US" sz="2000" b="1" i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6600"/>
                          </a:solidFill>
                          <a:effectLst/>
                        </a:rPr>
                        <a:t>church of Christ</a:t>
                      </a:r>
                      <a:endParaRPr lang="en-US" sz="2000" b="1" i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/>
                </a:tc>
                <a:extLst>
                  <a:ext uri="{0D108BD9-81ED-4DB2-BD59-A6C34878D82A}">
                    <a16:rowId xmlns:a16="http://schemas.microsoft.com/office/drawing/2014/main" val="1074378662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Pope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Boniface III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Rome, Italy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AD 607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Catholic Catechism &amp; Apostle’s, Nicene &amp; Athanasian Creeds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Catholic Church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/>
                </a:tc>
                <a:extLst>
                  <a:ext uri="{0D108BD9-81ED-4DB2-BD59-A6C34878D82A}">
                    <a16:rowId xmlns:a16="http://schemas.microsoft.com/office/drawing/2014/main" val="140603487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Muhammad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Medina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AD 610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Koran (Others)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Islam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/>
                </a:tc>
                <a:extLst>
                  <a:ext uri="{0D108BD9-81ED-4DB2-BD59-A6C34878D82A}">
                    <a16:rowId xmlns:a16="http://schemas.microsoft.com/office/drawing/2014/main" val="3505226579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Great Schism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Constantinople, Turkey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Rome, Italy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Catholic Catechism &amp; Apostle’s, Nicene &amp; Athanasian Creeds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Eastern Orthodox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Roman Catholic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9267517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Martin Luther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Germany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1517/1526/1546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Augsburg Confessions (1530), Book of Concord (1580) 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Lutherans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/>
                </a:tc>
                <a:extLst>
                  <a:ext uri="{0D108BD9-81ED-4DB2-BD59-A6C34878D82A}">
                    <a16:rowId xmlns:a16="http://schemas.microsoft.com/office/drawing/2014/main" val="2497966651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Jacob </a:t>
                      </a:r>
                      <a:r>
                        <a:rPr lang="en-US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Hutter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Menno Simons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Jacob Amman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Switzerland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Holland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Switzerland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1527/1528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1536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Schleitheim</a:t>
                      </a:r>
                      <a:r>
                        <a:rPr lang="en-US" sz="18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Confession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(1527), and the </a:t>
                      </a:r>
                      <a:r>
                        <a:rPr lang="en-US" sz="18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Dordrecht Confession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(1632)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Hutterites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Mennonites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Amish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(Anabaptists)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0859015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King Henry VIII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England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1534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Book of Common Prayer, Catholic Creeds &amp; Thirty-Nine Articles of Religion 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Church of England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/>
                </a:tc>
                <a:extLst>
                  <a:ext uri="{0D108BD9-81ED-4DB2-BD59-A6C34878D82A}">
                    <a16:rowId xmlns:a16="http://schemas.microsoft.com/office/drawing/2014/main" val="31865314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DB3B8-04DC-4E00-885B-9291AE75F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83362"/>
            <a:ext cx="2895600" cy="274638"/>
          </a:xfrm>
        </p:spPr>
        <p:txBody>
          <a:bodyPr/>
          <a:lstStyle/>
          <a:p>
            <a:pPr>
              <a:defRPr/>
            </a:pPr>
            <a:r>
              <a:rPr lang="en-US" dirty="0"/>
              <a:t>Mixed Seed</a:t>
            </a:r>
          </a:p>
        </p:txBody>
      </p:sp>
    </p:spTree>
    <p:extLst>
      <p:ext uri="{BB962C8B-B14F-4D97-AF65-F5344CB8AC3E}">
        <p14:creationId xmlns:p14="http://schemas.microsoft.com/office/powerpoint/2010/main" val="138054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11375" y="304800"/>
            <a:ext cx="9144000" cy="6096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It Wears the Right Name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466" y="6592756"/>
            <a:ext cx="4343400" cy="265244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Mixed Seed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2F7FF35-4049-40AE-992D-6BE7560B8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12960"/>
              </p:ext>
            </p:extLst>
          </p:nvPr>
        </p:nvGraphicFramePr>
        <p:xfrm>
          <a:off x="-11375" y="1"/>
          <a:ext cx="9155375" cy="6553199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1763975">
                  <a:extLst>
                    <a:ext uri="{9D8B030D-6E8A-4147-A177-3AD203B41FA5}">
                      <a16:colId xmlns:a16="http://schemas.microsoft.com/office/drawing/2014/main" val="79752156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10711408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750329063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17096160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78148377"/>
                    </a:ext>
                  </a:extLst>
                </a:gridCol>
              </a:tblGrid>
              <a:tr h="3828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rgbClr val="0000FF"/>
                          </a:solidFill>
                          <a:effectLst/>
                        </a:rPr>
                        <a:t>Founder</a:t>
                      </a:r>
                      <a:endParaRPr lang="en-US" sz="2400" u="sng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rgbClr val="0000FF"/>
                          </a:solidFill>
                          <a:effectLst/>
                        </a:rPr>
                        <a:t>Place</a:t>
                      </a:r>
                      <a:endParaRPr lang="en-US" sz="2400" u="sng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rgbClr val="0000FF"/>
                          </a:solidFill>
                          <a:effectLst/>
                        </a:rPr>
                        <a:t>Time</a:t>
                      </a:r>
                      <a:endParaRPr lang="en-US" sz="2400" u="sng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rgbClr val="0000FF"/>
                          </a:solidFill>
                          <a:effectLst/>
                        </a:rPr>
                        <a:t>Foundation</a:t>
                      </a:r>
                      <a:endParaRPr lang="en-US" sz="2400" u="sng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rgbClr val="0000FF"/>
                          </a:solidFill>
                          <a:effectLst/>
                        </a:rPr>
                        <a:t>Name</a:t>
                      </a:r>
                      <a:endParaRPr lang="en-US" sz="2400" u="sng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717037"/>
                  </a:ext>
                </a:extLst>
              </a:tr>
              <a:tr h="6381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6600"/>
                          </a:solidFill>
                          <a:effectLst/>
                        </a:rPr>
                        <a:t>Jesus Christ</a:t>
                      </a:r>
                      <a:endParaRPr lang="en-US" sz="2000" b="1" i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6600"/>
                          </a:solidFill>
                          <a:effectLst/>
                        </a:rPr>
                        <a:t>Jerusalem</a:t>
                      </a:r>
                      <a:endParaRPr lang="en-US" sz="2000" b="1" i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6600"/>
                          </a:solidFill>
                          <a:effectLst/>
                        </a:rPr>
                        <a:t>Pentecost (1</a:t>
                      </a:r>
                      <a:r>
                        <a:rPr lang="en-US" sz="2000" b="1" i="1" baseline="30000" dirty="0">
                          <a:solidFill>
                            <a:srgbClr val="006600"/>
                          </a:solidFill>
                          <a:effectLst/>
                        </a:rPr>
                        <a:t>st</a:t>
                      </a:r>
                      <a:r>
                        <a:rPr lang="en-US" sz="2000" b="1" i="1" dirty="0">
                          <a:solidFill>
                            <a:srgbClr val="006600"/>
                          </a:solidFill>
                          <a:effectLst/>
                        </a:rPr>
                        <a:t> c. AD)</a:t>
                      </a:r>
                      <a:endParaRPr lang="en-US" sz="2000" b="1" i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6600"/>
                          </a:solidFill>
                          <a:effectLst/>
                        </a:rPr>
                        <a:t>Christ</a:t>
                      </a:r>
                      <a:endParaRPr lang="en-US" sz="2000" b="1" i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6600"/>
                          </a:solidFill>
                          <a:effectLst/>
                        </a:rPr>
                        <a:t>church of Christ</a:t>
                      </a:r>
                      <a:endParaRPr lang="en-US" sz="2000" b="1" i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846275"/>
                  </a:ext>
                </a:extLst>
              </a:tr>
              <a:tr h="5922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John Calvin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Geneva, Switzerland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 own teachings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Calvinism (Calvinists)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916580"/>
                  </a:ext>
                </a:extLst>
              </a:tr>
              <a:tr h="5743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John Knox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Geneva &amp; Scotland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1560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Book of Common Prayer &amp; Calvinism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Presbyterians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432921"/>
                  </a:ext>
                </a:extLst>
              </a:tr>
              <a:tr h="2871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John Smyth</a:t>
                      </a:r>
                      <a:endParaRPr lang="en-US" sz="18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Holland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1609</a:t>
                      </a:r>
                      <a:endParaRPr lang="en-US" sz="18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Baptist’s Manual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Baptists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148801"/>
                  </a:ext>
                </a:extLst>
              </a:tr>
              <a:tr h="5743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John Wesley</a:t>
                      </a:r>
                      <a:endParaRPr lang="en-US" sz="18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England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1739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The Book of Discipline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Methodists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066390"/>
                  </a:ext>
                </a:extLst>
              </a:tr>
              <a:tr h="11486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King Henry VIII/Samuel Seabury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U.S.A.</a:t>
                      </a:r>
                      <a:endParaRPr lang="en-US" sz="18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1783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Book of Common Prayer, Catholic Creeds &amp; Thirty-Nine Articles of Religion (Tailored to USA)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Episcopal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493439"/>
                  </a:ext>
                </a:extLst>
              </a:tr>
              <a:tr h="5743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Joseph Smith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U.S.A.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1830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Book of Mormon (Others)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Mormons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858531"/>
                  </a:ext>
                </a:extLst>
              </a:tr>
              <a:tr h="5743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Ellen G. White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U.S.A.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1844-1863</a:t>
                      </a:r>
                      <a:endParaRPr lang="en-US" sz="18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The Great Controversy (Others)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Seventh Day Adventists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10953"/>
                  </a:ext>
                </a:extLst>
              </a:tr>
              <a:tr h="1206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William Booth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U.S.A.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u="sng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Helps to Holiness</a:t>
                      </a:r>
                      <a:r>
                        <a:rPr lang="en-US" sz="18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by Samuel Logan Brengle (1896) and the Salvation Army’s Eleven Doctrines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Salvation Army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08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1940"/>
            <a:ext cx="9144000" cy="6096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It Wears the Right Name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00300" y="6515100"/>
            <a:ext cx="43434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Mixed Seed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2F7FF35-4049-40AE-992D-6BE7560B8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318004"/>
              </p:ext>
            </p:extLst>
          </p:nvPr>
        </p:nvGraphicFramePr>
        <p:xfrm>
          <a:off x="4917" y="1"/>
          <a:ext cx="9139083" cy="6525161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1671483">
                  <a:extLst>
                    <a:ext uri="{9D8B030D-6E8A-4147-A177-3AD203B41FA5}">
                      <a16:colId xmlns:a16="http://schemas.microsoft.com/office/drawing/2014/main" val="79752156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10711408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750329063"/>
                    </a:ext>
                  </a:extLst>
                </a:gridCol>
                <a:gridCol w="2373575">
                  <a:extLst>
                    <a:ext uri="{9D8B030D-6E8A-4147-A177-3AD203B41FA5}">
                      <a16:colId xmlns:a16="http://schemas.microsoft.com/office/drawing/2014/main" val="1709616041"/>
                    </a:ext>
                  </a:extLst>
                </a:gridCol>
                <a:gridCol w="2198425">
                  <a:extLst>
                    <a:ext uri="{9D8B030D-6E8A-4147-A177-3AD203B41FA5}">
                      <a16:colId xmlns:a16="http://schemas.microsoft.com/office/drawing/2014/main" val="1478148377"/>
                    </a:ext>
                  </a:extLst>
                </a:gridCol>
              </a:tblGrid>
              <a:tr h="3861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rgbClr val="0000FF"/>
                          </a:solidFill>
                          <a:effectLst/>
                        </a:rPr>
                        <a:t>Founder</a:t>
                      </a:r>
                      <a:endParaRPr lang="en-US" sz="2400" u="sng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rgbClr val="0000FF"/>
                          </a:solidFill>
                          <a:effectLst/>
                        </a:rPr>
                        <a:t>Place</a:t>
                      </a:r>
                      <a:endParaRPr lang="en-US" sz="2400" u="sng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rgbClr val="0000FF"/>
                          </a:solidFill>
                          <a:effectLst/>
                        </a:rPr>
                        <a:t>Time</a:t>
                      </a:r>
                      <a:endParaRPr lang="en-US" sz="2400" u="sng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rgbClr val="0000FF"/>
                          </a:solidFill>
                          <a:effectLst/>
                        </a:rPr>
                        <a:t>Foundation</a:t>
                      </a:r>
                      <a:endParaRPr lang="en-US" sz="2400" u="sng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rgbClr val="0000FF"/>
                          </a:solidFill>
                          <a:effectLst/>
                        </a:rPr>
                        <a:t>Name</a:t>
                      </a:r>
                      <a:endParaRPr lang="en-US" sz="2400" u="sng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717037"/>
                  </a:ext>
                </a:extLst>
              </a:tr>
              <a:tr h="643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6600"/>
                          </a:solidFill>
                          <a:effectLst/>
                        </a:rPr>
                        <a:t>Jesus Christ</a:t>
                      </a:r>
                      <a:endParaRPr lang="en-US" sz="2000" b="1" i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6600"/>
                          </a:solidFill>
                          <a:effectLst/>
                        </a:rPr>
                        <a:t>Jerusalem</a:t>
                      </a:r>
                      <a:endParaRPr lang="en-US" sz="2000" b="1" i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6600"/>
                          </a:solidFill>
                          <a:effectLst/>
                        </a:rPr>
                        <a:t>Pentecost (1</a:t>
                      </a:r>
                      <a:r>
                        <a:rPr lang="en-US" sz="2000" b="1" i="1" baseline="30000" dirty="0">
                          <a:solidFill>
                            <a:srgbClr val="006600"/>
                          </a:solidFill>
                          <a:effectLst/>
                        </a:rPr>
                        <a:t>st</a:t>
                      </a:r>
                      <a:r>
                        <a:rPr lang="en-US" sz="2000" b="1" i="1" dirty="0">
                          <a:solidFill>
                            <a:srgbClr val="006600"/>
                          </a:solidFill>
                          <a:effectLst/>
                        </a:rPr>
                        <a:t> c. AD)</a:t>
                      </a:r>
                      <a:endParaRPr lang="en-US" sz="2000" b="1" i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6600"/>
                          </a:solidFill>
                          <a:effectLst/>
                        </a:rPr>
                        <a:t>Christ</a:t>
                      </a:r>
                      <a:endParaRPr lang="en-US" sz="2000" b="1" i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6600"/>
                          </a:solidFill>
                          <a:effectLst/>
                        </a:rPr>
                        <a:t>church of Christ</a:t>
                      </a:r>
                      <a:endParaRPr lang="en-US" sz="2000" b="1" i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846275"/>
                  </a:ext>
                </a:extLst>
              </a:tr>
              <a:tr h="5792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Charles </a:t>
                      </a:r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Taze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Russell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U.S.A.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1870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The Watchtower Society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Jehovah’s Witnesses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570529"/>
                  </a:ext>
                </a:extLst>
              </a:tr>
              <a:tr h="5792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Mary Baker Eddy</a:t>
                      </a:r>
                      <a:endParaRPr lang="en-US" sz="18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U.S.A.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1875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u="sng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Science and Health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(1875)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Christian Scientists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734803"/>
                  </a:ext>
                </a:extLst>
              </a:tr>
              <a:tr h="1737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Charles Parham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U.S.A.</a:t>
                      </a:r>
                      <a:endParaRPr lang="en-US" sz="18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1901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Assemblies of God Statement of Fundamental Truths (Direct operation of Holy Spirit)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Pentecostals (Many Variations: Assemblies of God (Church of God)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Church of the Nazarene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439213"/>
                  </a:ext>
                </a:extLst>
              </a:tr>
              <a:tr h="9071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Aimee Semple McPherson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L.A., U.S.A.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u="sng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Declaration of Faith</a:t>
                      </a:r>
                      <a:r>
                        <a:rPr lang="en-US" sz="18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by Aimee Semple McPherson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Foursquare Church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90789"/>
                  </a:ext>
                </a:extLst>
              </a:tr>
              <a:tr h="8688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L. Ron Hubbard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U.S.A.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1953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u="sng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Dianetics</a:t>
                      </a:r>
                      <a:endParaRPr lang="en-US" sz="1800" i="1" u="sng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Church of Scientology (Scientology)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503368"/>
                  </a:ext>
                </a:extLst>
              </a:tr>
              <a:tr h="8128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Chuck Smith</a:t>
                      </a:r>
                      <a:endParaRPr lang="en-US" sz="18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U.S.A.</a:t>
                      </a:r>
                      <a:endParaRPr lang="en-US" sz="18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1965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u="sng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Calvary Chapel Distinctives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by Chuck Smith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Calvary Chapel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64" marR="588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261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82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3962400" cy="299884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Mixed Seed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16" y="0"/>
            <a:ext cx="9139084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FFC000"/>
                </a:solidFill>
                <a:cs typeface="Times New Roman" pitchFamily="18" charset="0"/>
              </a:rPr>
              <a:t>There Is Only One Church Jesus Died to Save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802" y="1428452"/>
            <a:ext cx="91440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word "church" is used in two senses in the N.T.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ECFF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Universal Sense: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This refers to the saved of all the earth, and is the church in the whole (Mt. 16:18; Acts 2:47) – “catholic” means “universal”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ECFF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ECFF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Local Sense: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This refers to the saved gathered together according to geographical terms of limitation (I Cor. 1:2; Phil. 1:1) – Local churches</a:t>
            </a:r>
          </a:p>
        </p:txBody>
      </p:sp>
    </p:spTree>
    <p:extLst>
      <p:ext uri="{BB962C8B-B14F-4D97-AF65-F5344CB8AC3E}">
        <p14:creationId xmlns:p14="http://schemas.microsoft.com/office/powerpoint/2010/main" val="306041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200" b="1" u="sng" dirty="0">
                <a:solidFill>
                  <a:srgbClr val="FFC000"/>
                </a:solidFill>
                <a:cs typeface="Times New Roman" pitchFamily="18" charset="0"/>
              </a:rPr>
              <a:t>There Is Only One Church Jesus Died to Save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515100"/>
            <a:ext cx="43434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Mixed Seed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Right Founder: Jesus Christ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457200" lvl="0" indent="-457200" algn="l">
              <a:buClr>
                <a:srgbClr val="CCECFF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Foretold: </a:t>
            </a:r>
            <a:r>
              <a:rPr lang="en-US" sz="2000" b="0" dirty="0"/>
              <a:t>Jer. 23:5-6: Branch of David foretold</a:t>
            </a:r>
          </a:p>
          <a:p>
            <a:pPr marL="457200" lvl="0" indent="-457200" algn="l">
              <a:buClr>
                <a:srgbClr val="CCECFF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Fulfilled: </a:t>
            </a:r>
            <a:r>
              <a:rPr lang="en-US" sz="2000" b="0" dirty="0"/>
              <a:t>Jesus – Mt. 1:21; 16:18; John 1:29; Acts 20:28</a:t>
            </a:r>
          </a:p>
          <a:p>
            <a:pPr marL="914400" lvl="1" indent="-457200" algn="l">
              <a:buClr>
                <a:srgbClr val="CCECFF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i="1" dirty="0"/>
              <a:t>Mt. 16:18: </a:t>
            </a:r>
            <a:r>
              <a:rPr lang="en-US" sz="2000" b="0" i="1" dirty="0"/>
              <a:t>Jesus said, “…upon this rock I will build My church.”</a:t>
            </a:r>
          </a:p>
          <a:p>
            <a:pPr marL="914400" lvl="1" indent="-457200" algn="l">
              <a:buClr>
                <a:srgbClr val="CCECFF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i="1" dirty="0" err="1"/>
              <a:t>Ekklesia</a:t>
            </a:r>
            <a:r>
              <a:rPr lang="en-US" sz="2000" b="0" i="1" dirty="0"/>
              <a:t> (G1577): </a:t>
            </a:r>
            <a:r>
              <a:rPr lang="en-US" sz="2000" b="0" dirty="0"/>
              <a:t>“called out, calling out.” (II Thess. 2:14: By the gospel)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CCFE332-2B0B-4D96-8E24-0194CBE45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15313"/>
            <a:ext cx="9144000" cy="830997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If not built by Jesus Christ, then that church is from man, and not God!</a:t>
            </a:r>
          </a:p>
        </p:txBody>
      </p:sp>
    </p:spTree>
    <p:extLst>
      <p:ext uri="{BB962C8B-B14F-4D97-AF65-F5344CB8AC3E}">
        <p14:creationId xmlns:p14="http://schemas.microsoft.com/office/powerpoint/2010/main" val="291950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200" b="1" u="sng" dirty="0">
                <a:solidFill>
                  <a:srgbClr val="FFC000"/>
                </a:solidFill>
                <a:cs typeface="Times New Roman" pitchFamily="18" charset="0"/>
              </a:rPr>
              <a:t>There Is Only One Church Jesus Died to Save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515100"/>
            <a:ext cx="43434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Mixed Seed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l">
              <a:defRPr/>
            </a:pPr>
            <a:r>
              <a:rPr lang="en-US" dirty="0">
                <a:solidFill>
                  <a:srgbClr val="FFFFFF"/>
                </a:solidFill>
              </a:rPr>
              <a:t>Right Place: Jerusalem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457200" lvl="0" indent="-457200" algn="l">
              <a:buClr>
                <a:srgbClr val="CCECFF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Foretold: </a:t>
            </a:r>
            <a:r>
              <a:rPr lang="en-US" sz="2000" b="0" dirty="0"/>
              <a:t>Is. 2:1-3: God made the choice to build His church (house) in Jerusalem.</a:t>
            </a:r>
          </a:p>
          <a:p>
            <a:pPr marL="457200" lvl="0" indent="-457200" algn="l">
              <a:buClr>
                <a:srgbClr val="CCECFF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Fulfilled: </a:t>
            </a:r>
            <a:r>
              <a:rPr lang="en-US" sz="2000" b="0" dirty="0"/>
              <a:t>The church began in Jerusalem! – Mark 9:1; Acts 1:9-12; 2:1-5, 47: (Acts 11:15: “…at the beginning”)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CCFE332-2B0B-4D96-8E24-0194CBE45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86003"/>
            <a:ext cx="9144000" cy="1200329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Any church that had its beginning in any place other than Jerusalem is not the church Isaiah prophesied about being built in Jerusalem, nor the church Jesus built!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59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200" b="1" u="sng" dirty="0">
                <a:solidFill>
                  <a:srgbClr val="FFC000"/>
                </a:solidFill>
                <a:cs typeface="Times New Roman" pitchFamily="18" charset="0"/>
              </a:rPr>
              <a:t>There Is Only One Church Jesus Died to Save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515100"/>
            <a:ext cx="43434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Mixed Seed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l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Right Time</a:t>
            </a:r>
            <a:r>
              <a:rPr lang="en-US" dirty="0">
                <a:solidFill>
                  <a:srgbClr val="FFFFFF"/>
                </a:solidFill>
              </a:rPr>
              <a:t>: 1</a:t>
            </a:r>
            <a:r>
              <a:rPr lang="en-US" baseline="30000" dirty="0">
                <a:solidFill>
                  <a:srgbClr val="FFFFFF"/>
                </a:solidFill>
              </a:rPr>
              <a:t>st</a:t>
            </a:r>
            <a:r>
              <a:rPr lang="en-US" dirty="0">
                <a:solidFill>
                  <a:srgbClr val="FFFFFF"/>
                </a:solidFill>
              </a:rPr>
              <a:t> century, in the days of Rome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457200" lvl="0" indent="-457200" algn="l">
              <a:buClr>
                <a:srgbClr val="CCECFF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Foretold:</a:t>
            </a:r>
            <a:r>
              <a:rPr lang="en-US" sz="2000" b="0" dirty="0"/>
              <a:t> Dan. 2:44: The eternal kingdom Daniel saw would be built in the days of the Romans (“…in the days of those kings...”).</a:t>
            </a:r>
          </a:p>
          <a:p>
            <a:pPr marL="457200" lvl="0" indent="-457200" algn="l">
              <a:buClr>
                <a:srgbClr val="CCECFF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Fulfilled:</a:t>
            </a:r>
            <a:r>
              <a:rPr lang="en-US" sz="2000" b="0" dirty="0"/>
              <a:t> Day of Pentecost, 1</a:t>
            </a:r>
            <a:r>
              <a:rPr lang="en-US" sz="2000" b="0" baseline="30000" dirty="0"/>
              <a:t>st</a:t>
            </a:r>
            <a:r>
              <a:rPr lang="en-US" sz="2000" b="0" dirty="0"/>
              <a:t> c. - Acts 2; 11:15: Notice the wording, “…as upon us at the beginning</a:t>
            </a:r>
          </a:p>
          <a:p>
            <a:pPr marL="914400" lvl="1" indent="-457200" algn="l">
              <a:buClr>
                <a:srgbClr val="CCECFF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2000" b="0" dirty="0"/>
              <a:t>Points back to the day of Pentecost (</a:t>
            </a:r>
            <a:r>
              <a:rPr lang="en-US" sz="2000" b="0" dirty="0" err="1"/>
              <a:t>Pente</a:t>
            </a:r>
            <a:r>
              <a:rPr lang="en-US" sz="2000" b="0" dirty="0"/>
              <a:t> = 50; cost = day) in Acts 2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CCFE332-2B0B-4D96-8E24-0194CBE45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61425"/>
            <a:ext cx="9144000" cy="1446550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Any church not built in Jerusalem on the day of Pentecost in 1</a:t>
            </a:r>
            <a:r>
              <a:rPr lang="en-US" baseline="30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c. is not the church Jesus built! </a:t>
            </a:r>
          </a:p>
          <a:p>
            <a:pPr lvl="0">
              <a:defRPr/>
            </a:pPr>
            <a:r>
              <a:rPr lang="en-US" sz="2000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(The days of the Romans are long gone – Gal. 4:4: When the “fullness of time came”)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200" b="1" u="sng" dirty="0">
                <a:solidFill>
                  <a:srgbClr val="FFC000"/>
                </a:solidFill>
                <a:cs typeface="Times New Roman" pitchFamily="18" charset="0"/>
              </a:rPr>
              <a:t>There Is Only One Church Jesus Died to Save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515100"/>
            <a:ext cx="43434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Mixed Seed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l">
              <a:defRPr/>
            </a:pPr>
            <a:r>
              <a:rPr lang="en-US" dirty="0">
                <a:solidFill>
                  <a:srgbClr val="FFFFFF"/>
                </a:solidFill>
              </a:rPr>
              <a:t>Right Foundation: Teachings of the apostles &amp; Jesus as revealed by the Holy Spirit 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457200" lvl="0" indent="-457200" algn="l">
              <a:buClr>
                <a:srgbClr val="CCECFF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Foretold:</a:t>
            </a:r>
            <a:r>
              <a:rPr lang="en-US" sz="2000" b="0" dirty="0"/>
              <a:t> Is. 28:16: God said He would lay in Zion (Jerusalem) a foundation stone.</a:t>
            </a:r>
          </a:p>
          <a:p>
            <a:pPr marL="457200" lvl="0" indent="-457200" algn="l">
              <a:buClr>
                <a:srgbClr val="CCECFF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Fulfilled:</a:t>
            </a:r>
            <a:r>
              <a:rPr lang="en-US" sz="2000" b="0" dirty="0"/>
              <a:t> Jesus, the Son of God is the Rock or Foundation (Acts 8:37) –    I Cor. 3:10-11: The foundation is Christ, &amp; no other foundation can be laid!</a:t>
            </a:r>
          </a:p>
          <a:p>
            <a:pPr marL="457200" lvl="0" indent="-457200" algn="l">
              <a:buClr>
                <a:srgbClr val="CCECFF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Foretold:</a:t>
            </a:r>
            <a:r>
              <a:rPr lang="en-US" sz="2000" b="0" dirty="0"/>
              <a:t> John 14:26; 16:13: The Holy Spirit would guide the apostles into all truth and remind them of all that Jesus taught.</a:t>
            </a:r>
          </a:p>
          <a:p>
            <a:pPr marL="457200" lvl="0" indent="-457200" algn="l">
              <a:buClr>
                <a:srgbClr val="CCECFF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Fulfilled:</a:t>
            </a:r>
            <a:r>
              <a:rPr lang="en-US" sz="2000" b="0" dirty="0"/>
              <a:t> Teachings of the apostles &amp; Jesus as revealed by the Holy Spirit, who inspired the word of God! (II Tim. 3:16-17; II Pet. 1:19-21)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05B4ED5-C63F-4D5D-A4D4-70FA69DBD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69202"/>
            <a:ext cx="9144000" cy="1200329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Any church not founded on the teachings of the apostles &amp; Jesus as revealed by the Holy Spirit is not the church Jesus built!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2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eam">
  <a:themeElements>
    <a:clrScheme name="Beam 8">
      <a:dk1>
        <a:srgbClr val="881700"/>
      </a:dk1>
      <a:lt1>
        <a:srgbClr val="FAF9E6"/>
      </a:lt1>
      <a:dk2>
        <a:srgbClr val="990000"/>
      </a:dk2>
      <a:lt2>
        <a:srgbClr val="EADC78"/>
      </a:lt2>
      <a:accent1>
        <a:srgbClr val="FF6600"/>
      </a:accent1>
      <a:accent2>
        <a:srgbClr val="B86D52"/>
      </a:accent2>
      <a:accent3>
        <a:srgbClr val="CAAAAA"/>
      </a:accent3>
      <a:accent4>
        <a:srgbClr val="D6D5C4"/>
      </a:accent4>
      <a:accent5>
        <a:srgbClr val="FFB8AA"/>
      </a:accent5>
      <a:accent6>
        <a:srgbClr val="A66249"/>
      </a:accent6>
      <a:hlink>
        <a:srgbClr val="D78D15"/>
      </a:hlink>
      <a:folHlink>
        <a:srgbClr val="C6B37E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006699"/>
      </a:dk2>
      <a:lt2>
        <a:srgbClr val="CCECFF"/>
      </a:lt2>
      <a:accent1>
        <a:srgbClr val="29A329"/>
      </a:accent1>
      <a:accent2>
        <a:srgbClr val="00FFFF"/>
      </a:accent2>
      <a:accent3>
        <a:srgbClr val="AAB8CA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026</Template>
  <TotalTime>5998</TotalTime>
  <Words>4262</Words>
  <Application>Microsoft Office PowerPoint</Application>
  <PresentationFormat>On-screen Show (4:3)</PresentationFormat>
  <Paragraphs>630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48</vt:i4>
      </vt:variant>
    </vt:vector>
  </HeadingPairs>
  <TitlesOfParts>
    <vt:vector size="68" baseType="lpstr">
      <vt:lpstr>Ameretto</vt:lpstr>
      <vt:lpstr>Arial</vt:lpstr>
      <vt:lpstr>Calibri</vt:lpstr>
      <vt:lpstr>Calisto MT</vt:lpstr>
      <vt:lpstr>Tahoma</vt:lpstr>
      <vt:lpstr>Times New Roman</vt:lpstr>
      <vt:lpstr>Wingdings</vt:lpstr>
      <vt:lpstr>eye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1_eye</vt:lpstr>
      <vt:lpstr>2_eye</vt:lpstr>
      <vt:lpstr>3_eye</vt:lpstr>
      <vt:lpstr>Beam</vt:lpstr>
      <vt:lpstr>Mixed Seed (Why Are There So Many Churches?)</vt:lpstr>
      <vt:lpstr>Intro </vt:lpstr>
      <vt:lpstr>Intro</vt:lpstr>
      <vt:lpstr>Intro </vt:lpstr>
      <vt:lpstr>There Is Only One Church Jesus Died to Save</vt:lpstr>
      <vt:lpstr>There Is Only One Church Jesus Died to Save</vt:lpstr>
      <vt:lpstr>There Is Only One Church Jesus Died to Save</vt:lpstr>
      <vt:lpstr>There Is Only One Church Jesus Died to Save</vt:lpstr>
      <vt:lpstr>There Is Only One Church Jesus Died to Save</vt:lpstr>
      <vt:lpstr>There Is Only One Church Jesus Died to Save</vt:lpstr>
      <vt:lpstr>There Is Only One Church Jesus Died to Save</vt:lpstr>
      <vt:lpstr>Why Are There So Many Churches?</vt:lpstr>
      <vt:lpstr>Why Are There So Many Churches?</vt:lpstr>
      <vt:lpstr>Why Are There So Many Churches?</vt:lpstr>
      <vt:lpstr>Why Are There So Many Churches?</vt:lpstr>
      <vt:lpstr>Mixed Seed</vt:lpstr>
      <vt:lpstr>Mixed Seed</vt:lpstr>
      <vt:lpstr>Mixed Seed</vt:lpstr>
      <vt:lpstr>Mixed Seed</vt:lpstr>
      <vt:lpstr>Mixed Seed</vt:lpstr>
      <vt:lpstr>Mixed Seed</vt:lpstr>
      <vt:lpstr>Mixed Seed</vt:lpstr>
      <vt:lpstr>Mixed Seed</vt:lpstr>
      <vt:lpstr>Mixed Seed</vt:lpstr>
      <vt:lpstr>Mixed Seed</vt:lpstr>
      <vt:lpstr>Mixed Seed</vt:lpstr>
      <vt:lpstr>Mixed Seed</vt:lpstr>
      <vt:lpstr>Mixed Seed</vt:lpstr>
      <vt:lpstr>Mixed Seed</vt:lpstr>
      <vt:lpstr>Mixed Seed</vt:lpstr>
      <vt:lpstr>Mixed Seed</vt:lpstr>
      <vt:lpstr>Mixed Seed</vt:lpstr>
      <vt:lpstr>Mixed Seed</vt:lpstr>
      <vt:lpstr>Mixed Seed</vt:lpstr>
      <vt:lpstr>Mixed Seed</vt:lpstr>
      <vt:lpstr>Mixed Seed</vt:lpstr>
      <vt:lpstr>Mixed Seed</vt:lpstr>
      <vt:lpstr>Mixed Seed</vt:lpstr>
      <vt:lpstr>Mixed Seed</vt:lpstr>
      <vt:lpstr>Conclusion</vt:lpstr>
      <vt:lpstr>Conclusion</vt:lpstr>
      <vt:lpstr>Conclusion</vt:lpstr>
      <vt:lpstr>Conclusion</vt:lpstr>
      <vt:lpstr>“What Must I Do To Be Saved?”</vt:lpstr>
      <vt:lpstr>Mixed Seed (Why Are There So Many Churches?)</vt:lpstr>
      <vt:lpstr>PowerPoint Presentation</vt:lpstr>
      <vt:lpstr>It Wears the Right Name</vt:lpstr>
      <vt:lpstr>It Wears the Right Name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Mixed Seed</dc:title>
  <dc:subject>03/08/2020</dc:subject>
  <dc:creator>DarkWolf</dc:creator>
  <cp:lastModifiedBy>DarkWolf</cp:lastModifiedBy>
  <cp:revision>83</cp:revision>
  <cp:lastPrinted>2020-03-06T19:57:33Z</cp:lastPrinted>
  <dcterms:created xsi:type="dcterms:W3CDTF">2005-06-04T23:49:02Z</dcterms:created>
  <dcterms:modified xsi:type="dcterms:W3CDTF">2020-03-09T02:27:06Z</dcterms:modified>
</cp:coreProperties>
</file>