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5" r:id="rId1"/>
    <p:sldMasterId id="2147483755" r:id="rId2"/>
    <p:sldMasterId id="2147483773" r:id="rId3"/>
  </p:sldMasterIdLst>
  <p:notesMasterIdLst>
    <p:notesMasterId r:id="rId19"/>
  </p:notesMasterIdLst>
  <p:handoutMasterIdLst>
    <p:handoutMasterId r:id="rId20"/>
  </p:handoutMasterIdLst>
  <p:sldIdLst>
    <p:sldId id="521" r:id="rId4"/>
    <p:sldId id="523" r:id="rId5"/>
    <p:sldId id="548" r:id="rId6"/>
    <p:sldId id="289" r:id="rId7"/>
    <p:sldId id="525" r:id="rId8"/>
    <p:sldId id="534" r:id="rId9"/>
    <p:sldId id="551" r:id="rId10"/>
    <p:sldId id="552" r:id="rId11"/>
    <p:sldId id="554" r:id="rId12"/>
    <p:sldId id="556" r:id="rId13"/>
    <p:sldId id="558" r:id="rId14"/>
    <p:sldId id="560" r:id="rId15"/>
    <p:sldId id="562" r:id="rId16"/>
    <p:sldId id="546" r:id="rId17"/>
    <p:sldId id="490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FFFF"/>
    <a:srgbClr val="006600"/>
    <a:srgbClr val="FFFFFF"/>
    <a:srgbClr val="FF0066"/>
    <a:srgbClr val="FFCC00"/>
    <a:srgbClr val="CCFF33"/>
    <a:srgbClr val="FFFF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3" autoAdjust="0"/>
    <p:restoredTop sz="86385" autoAdjust="0"/>
  </p:normalViewPr>
  <p:slideViewPr>
    <p:cSldViewPr snapToObjects="1">
      <p:cViewPr varScale="1">
        <p:scale>
          <a:sx n="59" d="100"/>
          <a:sy n="59" d="100"/>
        </p:scale>
        <p:origin x="97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54" d="100"/>
          <a:sy n="54" d="100"/>
        </p:scale>
        <p:origin x="-1902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ED60A090-B1D9-493C-AE37-1CF018206EA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A Specific Request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8D6A0E70-E04B-4A9F-AB4B-95ACE5D2F53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>
            <a:extLst>
              <a:ext uri="{FF2B5EF4-FFF2-40B4-BE49-F238E27FC236}">
                <a16:creationId xmlns:a16="http://schemas.microsoft.com/office/drawing/2014/main" id="{1B925750-979D-4CA6-B23D-834D8B9CA29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Prepared by Nathan L Morrison / 05-14-06</a:t>
            </a:r>
          </a:p>
        </p:txBody>
      </p:sp>
      <p:sp>
        <p:nvSpPr>
          <p:cNvPr id="22533" name="Rectangle 5">
            <a:extLst>
              <a:ext uri="{FF2B5EF4-FFF2-40B4-BE49-F238E27FC236}">
                <a16:creationId xmlns:a16="http://schemas.microsoft.com/office/drawing/2014/main" id="{2364DF44-B8FA-418F-800A-D17679620DAE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1D29B5F-8A5C-4C57-8B57-252C324534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A12A1E5F-623C-461C-B77D-546487C4FD2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A Specific Request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14058D2F-4AC3-4DA6-BC56-C596C5181A7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44207EBB-CB31-4AED-9B45-A17453E46C3E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4DA4DD59-DF5A-4C4C-9316-2CC71E74743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71F6850C-C330-4D03-8C10-A2C137F56AC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Prepared by Nathan L Morrison / 05-14-06</a:t>
            </a:r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4A1D4A18-2F7D-4AA5-A6D0-E62BE4CC4E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91EA81A-27FE-46E0-8EDF-3CFF116ECE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F207B823-2F67-43FE-B966-F22D7C57A3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AB279E3C-F629-4B5A-ABB7-C7C84F1DF2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dirty="0"/>
              <a:t>By Nathan L Morrison</a:t>
            </a:r>
          </a:p>
          <a:p>
            <a:pPr eaLnBrk="1" hangingPunct="1"/>
            <a:r>
              <a:rPr lang="en-US" altLang="en-US" dirty="0"/>
              <a:t>All Scripture given is from NASB unless otherwise stated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For further study, or if questions, please Call: 804-277-1983 or Visit www.courthousechurchofchrist.com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ADE7E0FA-A8A7-4E89-9715-D42CAB4A02E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 Specific Request</a:t>
            </a:r>
          </a:p>
        </p:txBody>
      </p:sp>
      <p:sp>
        <p:nvSpPr>
          <p:cNvPr id="8195" name="Rectangle 6">
            <a:extLst>
              <a:ext uri="{FF2B5EF4-FFF2-40B4-BE49-F238E27FC236}">
                <a16:creationId xmlns:a16="http://schemas.microsoft.com/office/drawing/2014/main" id="{BED58D11-1964-4785-8C29-F468EF3C4CF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Prepared by Nathan L Morrison / 05-14-06</a:t>
            </a:r>
          </a:p>
        </p:txBody>
      </p:sp>
      <p:sp>
        <p:nvSpPr>
          <p:cNvPr id="8196" name="Rectangle 7">
            <a:extLst>
              <a:ext uri="{FF2B5EF4-FFF2-40B4-BE49-F238E27FC236}">
                <a16:creationId xmlns:a16="http://schemas.microsoft.com/office/drawing/2014/main" id="{257B2D6E-4DFA-4216-96CB-59099244A8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91515E-F14B-4F01-B418-EB874F32AAF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197" name="Rectangle 2">
            <a:extLst>
              <a:ext uri="{FF2B5EF4-FFF2-40B4-BE49-F238E27FC236}">
                <a16:creationId xmlns:a16="http://schemas.microsoft.com/office/drawing/2014/main" id="{B1B067F4-6C0B-49D2-9F8F-7E46EC1FB7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8" name="Rectangle 3">
            <a:extLst>
              <a:ext uri="{FF2B5EF4-FFF2-40B4-BE49-F238E27FC236}">
                <a16:creationId xmlns:a16="http://schemas.microsoft.com/office/drawing/2014/main" id="{40CCFB82-F20A-4C74-A275-1CAF76CEEE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72027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ADE7E0FA-A8A7-4E89-9715-D42CAB4A02E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 Specific Request</a:t>
            </a:r>
          </a:p>
        </p:txBody>
      </p:sp>
      <p:sp>
        <p:nvSpPr>
          <p:cNvPr id="8195" name="Rectangle 6">
            <a:extLst>
              <a:ext uri="{FF2B5EF4-FFF2-40B4-BE49-F238E27FC236}">
                <a16:creationId xmlns:a16="http://schemas.microsoft.com/office/drawing/2014/main" id="{BED58D11-1964-4785-8C29-F468EF3C4CF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Prepared by Nathan L Morrison / 05-14-06</a:t>
            </a:r>
          </a:p>
        </p:txBody>
      </p:sp>
      <p:sp>
        <p:nvSpPr>
          <p:cNvPr id="8196" name="Rectangle 7">
            <a:extLst>
              <a:ext uri="{FF2B5EF4-FFF2-40B4-BE49-F238E27FC236}">
                <a16:creationId xmlns:a16="http://schemas.microsoft.com/office/drawing/2014/main" id="{257B2D6E-4DFA-4216-96CB-59099244A8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91515E-F14B-4F01-B418-EB874F32AAF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197" name="Rectangle 2">
            <a:extLst>
              <a:ext uri="{FF2B5EF4-FFF2-40B4-BE49-F238E27FC236}">
                <a16:creationId xmlns:a16="http://schemas.microsoft.com/office/drawing/2014/main" id="{B1B067F4-6C0B-49D2-9F8F-7E46EC1FB7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8" name="Rectangle 3">
            <a:extLst>
              <a:ext uri="{FF2B5EF4-FFF2-40B4-BE49-F238E27FC236}">
                <a16:creationId xmlns:a16="http://schemas.microsoft.com/office/drawing/2014/main" id="{40CCFB82-F20A-4C74-A275-1CAF76CEEE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745287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D60573D8-1D32-4AC1-97EC-D592DC4C26D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 Specific Request</a:t>
            </a:r>
          </a:p>
        </p:txBody>
      </p:sp>
      <p:sp>
        <p:nvSpPr>
          <p:cNvPr id="26627" name="Rectangle 6">
            <a:extLst>
              <a:ext uri="{FF2B5EF4-FFF2-40B4-BE49-F238E27FC236}">
                <a16:creationId xmlns:a16="http://schemas.microsoft.com/office/drawing/2014/main" id="{0904BF2D-8376-426E-848A-C4CDD6ED0CD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Prepared by Nathan L Morrison / 05-14-06</a:t>
            </a:r>
          </a:p>
        </p:txBody>
      </p:sp>
      <p:sp>
        <p:nvSpPr>
          <p:cNvPr id="26628" name="Rectangle 7">
            <a:extLst>
              <a:ext uri="{FF2B5EF4-FFF2-40B4-BE49-F238E27FC236}">
                <a16:creationId xmlns:a16="http://schemas.microsoft.com/office/drawing/2014/main" id="{BD059808-C135-4433-BA72-79D10E86E2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1CE152-20B2-4EFB-B05C-1EB84BA9C8A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6629" name="Rectangle 2">
            <a:extLst>
              <a:ext uri="{FF2B5EF4-FFF2-40B4-BE49-F238E27FC236}">
                <a16:creationId xmlns:a16="http://schemas.microsoft.com/office/drawing/2014/main" id="{BD0B1888-EFE5-4361-878E-7EE1BE089F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30" name="Rectangle 3">
            <a:extLst>
              <a:ext uri="{FF2B5EF4-FFF2-40B4-BE49-F238E27FC236}">
                <a16:creationId xmlns:a16="http://schemas.microsoft.com/office/drawing/2014/main" id="{3FADAF99-A1F9-47D4-9CF6-147C6C22EB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14439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ADE7E0FA-A8A7-4E89-9715-D42CAB4A02E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 Specific Request</a:t>
            </a:r>
          </a:p>
        </p:txBody>
      </p:sp>
      <p:sp>
        <p:nvSpPr>
          <p:cNvPr id="8195" name="Rectangle 6">
            <a:extLst>
              <a:ext uri="{FF2B5EF4-FFF2-40B4-BE49-F238E27FC236}">
                <a16:creationId xmlns:a16="http://schemas.microsoft.com/office/drawing/2014/main" id="{BED58D11-1964-4785-8C29-F468EF3C4CF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Prepared by Nathan L Morrison / 05-14-06</a:t>
            </a:r>
          </a:p>
        </p:txBody>
      </p:sp>
      <p:sp>
        <p:nvSpPr>
          <p:cNvPr id="8196" name="Rectangle 7">
            <a:extLst>
              <a:ext uri="{FF2B5EF4-FFF2-40B4-BE49-F238E27FC236}">
                <a16:creationId xmlns:a16="http://schemas.microsoft.com/office/drawing/2014/main" id="{257B2D6E-4DFA-4216-96CB-59099244A8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91515E-F14B-4F01-B418-EB874F32AAF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197" name="Rectangle 2">
            <a:extLst>
              <a:ext uri="{FF2B5EF4-FFF2-40B4-BE49-F238E27FC236}">
                <a16:creationId xmlns:a16="http://schemas.microsoft.com/office/drawing/2014/main" id="{B1B067F4-6C0B-49D2-9F8F-7E46EC1FB7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8" name="Rectangle 3">
            <a:extLst>
              <a:ext uri="{FF2B5EF4-FFF2-40B4-BE49-F238E27FC236}">
                <a16:creationId xmlns:a16="http://schemas.microsoft.com/office/drawing/2014/main" id="{40CCFB82-F20A-4C74-A275-1CAF76CEEE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247524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ADE7E0FA-A8A7-4E89-9715-D42CAB4A02E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 Specific Request</a:t>
            </a:r>
          </a:p>
        </p:txBody>
      </p:sp>
      <p:sp>
        <p:nvSpPr>
          <p:cNvPr id="8195" name="Rectangle 6">
            <a:extLst>
              <a:ext uri="{FF2B5EF4-FFF2-40B4-BE49-F238E27FC236}">
                <a16:creationId xmlns:a16="http://schemas.microsoft.com/office/drawing/2014/main" id="{BED58D11-1964-4785-8C29-F468EF3C4CF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Prepared by Nathan L Morrison / 05-14-06</a:t>
            </a:r>
          </a:p>
        </p:txBody>
      </p:sp>
      <p:sp>
        <p:nvSpPr>
          <p:cNvPr id="8196" name="Rectangle 7">
            <a:extLst>
              <a:ext uri="{FF2B5EF4-FFF2-40B4-BE49-F238E27FC236}">
                <a16:creationId xmlns:a16="http://schemas.microsoft.com/office/drawing/2014/main" id="{257B2D6E-4DFA-4216-96CB-59099244A8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91515E-F14B-4F01-B418-EB874F32AAF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197" name="Rectangle 2">
            <a:extLst>
              <a:ext uri="{FF2B5EF4-FFF2-40B4-BE49-F238E27FC236}">
                <a16:creationId xmlns:a16="http://schemas.microsoft.com/office/drawing/2014/main" id="{B1B067F4-6C0B-49D2-9F8F-7E46EC1FB7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8" name="Rectangle 3">
            <a:extLst>
              <a:ext uri="{FF2B5EF4-FFF2-40B4-BE49-F238E27FC236}">
                <a16:creationId xmlns:a16="http://schemas.microsoft.com/office/drawing/2014/main" id="{40CCFB82-F20A-4C74-A275-1CAF76CEEE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380571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CA56929-04EA-4D56-B721-08B52E09F4C2}" type="slidenum">
              <a:rPr lang="en-US" smtClean="0">
                <a:cs typeface="Arial" pitchFamily="34" charset="0"/>
              </a:rPr>
              <a:pPr/>
              <a:t>15</a:t>
            </a:fld>
            <a:endParaRPr lang="en-US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CFCCDC31-2B13-4F4C-BB80-2B0DE5FD54B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 Specific Request</a:t>
            </a:r>
          </a:p>
        </p:txBody>
      </p:sp>
      <p:sp>
        <p:nvSpPr>
          <p:cNvPr id="12291" name="Rectangle 6">
            <a:extLst>
              <a:ext uri="{FF2B5EF4-FFF2-40B4-BE49-F238E27FC236}">
                <a16:creationId xmlns:a16="http://schemas.microsoft.com/office/drawing/2014/main" id="{4A5DF91C-9F8C-4799-95F9-3110D0BA701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Prepared by Nathan L Morrison / 05-14-06</a:t>
            </a:r>
          </a:p>
        </p:txBody>
      </p:sp>
      <p:sp>
        <p:nvSpPr>
          <p:cNvPr id="12292" name="Rectangle 7">
            <a:extLst>
              <a:ext uri="{FF2B5EF4-FFF2-40B4-BE49-F238E27FC236}">
                <a16:creationId xmlns:a16="http://schemas.microsoft.com/office/drawing/2014/main" id="{AF6EE9ED-C5B7-41C1-9FBD-47A47528DF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925BB-C90B-40AF-A9C5-A6B4370B444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2293" name="Rectangle 2">
            <a:extLst>
              <a:ext uri="{FF2B5EF4-FFF2-40B4-BE49-F238E27FC236}">
                <a16:creationId xmlns:a16="http://schemas.microsoft.com/office/drawing/2014/main" id="{6DA8A4FA-9762-426E-B2EE-3F2430C9CF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4" name="Rectangle 3">
            <a:extLst>
              <a:ext uri="{FF2B5EF4-FFF2-40B4-BE49-F238E27FC236}">
                <a16:creationId xmlns:a16="http://schemas.microsoft.com/office/drawing/2014/main" id="{CD89ED3B-4F2C-4CB6-9D9B-C17E15FCFC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2201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CFCCDC31-2B13-4F4C-BB80-2B0DE5FD54B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 Specific Request</a:t>
            </a:r>
          </a:p>
        </p:txBody>
      </p:sp>
      <p:sp>
        <p:nvSpPr>
          <p:cNvPr id="12291" name="Rectangle 6">
            <a:extLst>
              <a:ext uri="{FF2B5EF4-FFF2-40B4-BE49-F238E27FC236}">
                <a16:creationId xmlns:a16="http://schemas.microsoft.com/office/drawing/2014/main" id="{4A5DF91C-9F8C-4799-95F9-3110D0BA701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Prepared by Nathan L Morrison / 05-14-06</a:t>
            </a:r>
          </a:p>
        </p:txBody>
      </p:sp>
      <p:sp>
        <p:nvSpPr>
          <p:cNvPr id="12292" name="Rectangle 7">
            <a:extLst>
              <a:ext uri="{FF2B5EF4-FFF2-40B4-BE49-F238E27FC236}">
                <a16:creationId xmlns:a16="http://schemas.microsoft.com/office/drawing/2014/main" id="{AF6EE9ED-C5B7-41C1-9FBD-47A47528DF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925BB-C90B-40AF-A9C5-A6B4370B444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2293" name="Rectangle 2">
            <a:extLst>
              <a:ext uri="{FF2B5EF4-FFF2-40B4-BE49-F238E27FC236}">
                <a16:creationId xmlns:a16="http://schemas.microsoft.com/office/drawing/2014/main" id="{6DA8A4FA-9762-426E-B2EE-3F2430C9CF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4" name="Rectangle 3">
            <a:extLst>
              <a:ext uri="{FF2B5EF4-FFF2-40B4-BE49-F238E27FC236}">
                <a16:creationId xmlns:a16="http://schemas.microsoft.com/office/drawing/2014/main" id="{CD89ED3B-4F2C-4CB6-9D9B-C17E15FCFC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/>
              <a:t>Distance from Rome to Philippi: (http://m.distancebetween2.com/rome/philippi) </a:t>
            </a:r>
          </a:p>
        </p:txBody>
      </p:sp>
    </p:spTree>
    <p:extLst>
      <p:ext uri="{BB962C8B-B14F-4D97-AF65-F5344CB8AC3E}">
        <p14:creationId xmlns:p14="http://schemas.microsoft.com/office/powerpoint/2010/main" val="3358976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ADE7E0FA-A8A7-4E89-9715-D42CAB4A02E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A Specific Request</a:t>
            </a:r>
          </a:p>
        </p:txBody>
      </p:sp>
      <p:sp>
        <p:nvSpPr>
          <p:cNvPr id="8195" name="Rectangle 6">
            <a:extLst>
              <a:ext uri="{FF2B5EF4-FFF2-40B4-BE49-F238E27FC236}">
                <a16:creationId xmlns:a16="http://schemas.microsoft.com/office/drawing/2014/main" id="{BED58D11-1964-4785-8C29-F468EF3C4CF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Prepared by Nathan L Morrison / 05-14-06</a:t>
            </a:r>
          </a:p>
        </p:txBody>
      </p:sp>
      <p:sp>
        <p:nvSpPr>
          <p:cNvPr id="8196" name="Rectangle 7">
            <a:extLst>
              <a:ext uri="{FF2B5EF4-FFF2-40B4-BE49-F238E27FC236}">
                <a16:creationId xmlns:a16="http://schemas.microsoft.com/office/drawing/2014/main" id="{257B2D6E-4DFA-4216-96CB-59099244A8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D91515E-F14B-4F01-B418-EB874F32AAFA}" type="slidenum">
              <a:rPr lang="en-US" altLang="en-US">
                <a:latin typeface="Times New Roman" panose="02020603050405020304" pitchFamily="18" charset="0"/>
              </a:rPr>
              <a:pPr/>
              <a:t>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197" name="Rectangle 2">
            <a:extLst>
              <a:ext uri="{FF2B5EF4-FFF2-40B4-BE49-F238E27FC236}">
                <a16:creationId xmlns:a16="http://schemas.microsoft.com/office/drawing/2014/main" id="{B1B067F4-6C0B-49D2-9F8F-7E46EC1FB7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8" name="Rectangle 3">
            <a:extLst>
              <a:ext uri="{FF2B5EF4-FFF2-40B4-BE49-F238E27FC236}">
                <a16:creationId xmlns:a16="http://schemas.microsoft.com/office/drawing/2014/main" id="{40CCFB82-F20A-4C74-A275-1CAF76CEEE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ADE7E0FA-A8A7-4E89-9715-D42CAB4A02E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 Specific Request</a:t>
            </a:r>
          </a:p>
        </p:txBody>
      </p:sp>
      <p:sp>
        <p:nvSpPr>
          <p:cNvPr id="8195" name="Rectangle 6">
            <a:extLst>
              <a:ext uri="{FF2B5EF4-FFF2-40B4-BE49-F238E27FC236}">
                <a16:creationId xmlns:a16="http://schemas.microsoft.com/office/drawing/2014/main" id="{BED58D11-1964-4785-8C29-F468EF3C4CF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Prepared by Nathan L Morrison / 05-14-06</a:t>
            </a:r>
          </a:p>
        </p:txBody>
      </p:sp>
      <p:sp>
        <p:nvSpPr>
          <p:cNvPr id="8196" name="Rectangle 7">
            <a:extLst>
              <a:ext uri="{FF2B5EF4-FFF2-40B4-BE49-F238E27FC236}">
                <a16:creationId xmlns:a16="http://schemas.microsoft.com/office/drawing/2014/main" id="{257B2D6E-4DFA-4216-96CB-59099244A8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91515E-F14B-4F01-B418-EB874F32AAF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197" name="Rectangle 2">
            <a:extLst>
              <a:ext uri="{FF2B5EF4-FFF2-40B4-BE49-F238E27FC236}">
                <a16:creationId xmlns:a16="http://schemas.microsoft.com/office/drawing/2014/main" id="{B1B067F4-6C0B-49D2-9F8F-7E46EC1FB7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8" name="Rectangle 3">
            <a:extLst>
              <a:ext uri="{FF2B5EF4-FFF2-40B4-BE49-F238E27FC236}">
                <a16:creationId xmlns:a16="http://schemas.microsoft.com/office/drawing/2014/main" id="{40CCFB82-F20A-4C74-A275-1CAF76CEEE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460983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D60573D8-1D32-4AC1-97EC-D592DC4C26D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 Specific Request</a:t>
            </a:r>
          </a:p>
        </p:txBody>
      </p:sp>
      <p:sp>
        <p:nvSpPr>
          <p:cNvPr id="26627" name="Rectangle 6">
            <a:extLst>
              <a:ext uri="{FF2B5EF4-FFF2-40B4-BE49-F238E27FC236}">
                <a16:creationId xmlns:a16="http://schemas.microsoft.com/office/drawing/2014/main" id="{0904BF2D-8376-426E-848A-C4CDD6ED0CD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Prepared by Nathan L Morrison / 05-14-06</a:t>
            </a:r>
          </a:p>
        </p:txBody>
      </p:sp>
      <p:sp>
        <p:nvSpPr>
          <p:cNvPr id="26628" name="Rectangle 7">
            <a:extLst>
              <a:ext uri="{FF2B5EF4-FFF2-40B4-BE49-F238E27FC236}">
                <a16:creationId xmlns:a16="http://schemas.microsoft.com/office/drawing/2014/main" id="{BD059808-C135-4433-BA72-79D10E86E2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1CE152-20B2-4EFB-B05C-1EB84BA9C8A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6629" name="Rectangle 2">
            <a:extLst>
              <a:ext uri="{FF2B5EF4-FFF2-40B4-BE49-F238E27FC236}">
                <a16:creationId xmlns:a16="http://schemas.microsoft.com/office/drawing/2014/main" id="{BD0B1888-EFE5-4361-878E-7EE1BE089F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30" name="Rectangle 3">
            <a:extLst>
              <a:ext uri="{FF2B5EF4-FFF2-40B4-BE49-F238E27FC236}">
                <a16:creationId xmlns:a16="http://schemas.microsoft.com/office/drawing/2014/main" id="{3FADAF99-A1F9-47D4-9CF6-147C6C22EB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18635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ADE7E0FA-A8A7-4E89-9715-D42CAB4A02E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 Specific Request</a:t>
            </a:r>
          </a:p>
        </p:txBody>
      </p:sp>
      <p:sp>
        <p:nvSpPr>
          <p:cNvPr id="8195" name="Rectangle 6">
            <a:extLst>
              <a:ext uri="{FF2B5EF4-FFF2-40B4-BE49-F238E27FC236}">
                <a16:creationId xmlns:a16="http://schemas.microsoft.com/office/drawing/2014/main" id="{BED58D11-1964-4785-8C29-F468EF3C4CF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Prepared by Nathan L Morrison / 05-14-06</a:t>
            </a:r>
          </a:p>
        </p:txBody>
      </p:sp>
      <p:sp>
        <p:nvSpPr>
          <p:cNvPr id="8196" name="Rectangle 7">
            <a:extLst>
              <a:ext uri="{FF2B5EF4-FFF2-40B4-BE49-F238E27FC236}">
                <a16:creationId xmlns:a16="http://schemas.microsoft.com/office/drawing/2014/main" id="{257B2D6E-4DFA-4216-96CB-59099244A8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91515E-F14B-4F01-B418-EB874F32AAF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197" name="Rectangle 2">
            <a:extLst>
              <a:ext uri="{FF2B5EF4-FFF2-40B4-BE49-F238E27FC236}">
                <a16:creationId xmlns:a16="http://schemas.microsoft.com/office/drawing/2014/main" id="{B1B067F4-6C0B-49D2-9F8F-7E46EC1FB7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8" name="Rectangle 3">
            <a:extLst>
              <a:ext uri="{FF2B5EF4-FFF2-40B4-BE49-F238E27FC236}">
                <a16:creationId xmlns:a16="http://schemas.microsoft.com/office/drawing/2014/main" id="{40CCFB82-F20A-4C74-A275-1CAF76CEEE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20276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ADE7E0FA-A8A7-4E89-9715-D42CAB4A02E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 Specific Request</a:t>
            </a:r>
          </a:p>
        </p:txBody>
      </p:sp>
      <p:sp>
        <p:nvSpPr>
          <p:cNvPr id="8195" name="Rectangle 6">
            <a:extLst>
              <a:ext uri="{FF2B5EF4-FFF2-40B4-BE49-F238E27FC236}">
                <a16:creationId xmlns:a16="http://schemas.microsoft.com/office/drawing/2014/main" id="{BED58D11-1964-4785-8C29-F468EF3C4CF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Prepared by Nathan L Morrison / 05-14-06</a:t>
            </a:r>
          </a:p>
        </p:txBody>
      </p:sp>
      <p:sp>
        <p:nvSpPr>
          <p:cNvPr id="8196" name="Rectangle 7">
            <a:extLst>
              <a:ext uri="{FF2B5EF4-FFF2-40B4-BE49-F238E27FC236}">
                <a16:creationId xmlns:a16="http://schemas.microsoft.com/office/drawing/2014/main" id="{257B2D6E-4DFA-4216-96CB-59099244A8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91515E-F14B-4F01-B418-EB874F32AAF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197" name="Rectangle 2">
            <a:extLst>
              <a:ext uri="{FF2B5EF4-FFF2-40B4-BE49-F238E27FC236}">
                <a16:creationId xmlns:a16="http://schemas.microsoft.com/office/drawing/2014/main" id="{B1B067F4-6C0B-49D2-9F8F-7E46EC1FB7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8" name="Rectangle 3">
            <a:extLst>
              <a:ext uri="{FF2B5EF4-FFF2-40B4-BE49-F238E27FC236}">
                <a16:creationId xmlns:a16="http://schemas.microsoft.com/office/drawing/2014/main" id="{40CCFB82-F20A-4C74-A275-1CAF76CEEE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699862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D60573D8-1D32-4AC1-97EC-D592DC4C26D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 Specific Request</a:t>
            </a:r>
          </a:p>
        </p:txBody>
      </p:sp>
      <p:sp>
        <p:nvSpPr>
          <p:cNvPr id="26627" name="Rectangle 6">
            <a:extLst>
              <a:ext uri="{FF2B5EF4-FFF2-40B4-BE49-F238E27FC236}">
                <a16:creationId xmlns:a16="http://schemas.microsoft.com/office/drawing/2014/main" id="{0904BF2D-8376-426E-848A-C4CDD6ED0CD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Prepared by Nathan L Morrison / 05-14-06</a:t>
            </a:r>
          </a:p>
        </p:txBody>
      </p:sp>
      <p:sp>
        <p:nvSpPr>
          <p:cNvPr id="26628" name="Rectangle 7">
            <a:extLst>
              <a:ext uri="{FF2B5EF4-FFF2-40B4-BE49-F238E27FC236}">
                <a16:creationId xmlns:a16="http://schemas.microsoft.com/office/drawing/2014/main" id="{BD059808-C135-4433-BA72-79D10E86E2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1CE152-20B2-4EFB-B05C-1EB84BA9C8A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6629" name="Rectangle 2">
            <a:extLst>
              <a:ext uri="{FF2B5EF4-FFF2-40B4-BE49-F238E27FC236}">
                <a16:creationId xmlns:a16="http://schemas.microsoft.com/office/drawing/2014/main" id="{BD0B1888-EFE5-4361-878E-7EE1BE089F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30" name="Rectangle 3">
            <a:extLst>
              <a:ext uri="{FF2B5EF4-FFF2-40B4-BE49-F238E27FC236}">
                <a16:creationId xmlns:a16="http://schemas.microsoft.com/office/drawing/2014/main" id="{3FADAF99-A1F9-47D4-9CF6-147C6C22EB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8685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pPr>
              <a:defRPr/>
            </a:pPr>
            <a:r>
              <a:rPr lang="en-US"/>
              <a:t>Joy In Fellowship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FD6D61F5-9955-4E00-A722-26008526625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05091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Joy In Fellowship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1073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Joy In Fellowship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2687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Joy In Fellowship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223615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Joy In Fellowship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10033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Joy In Fellowship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45904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Joy In Fellowship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17367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Joy In Fellowship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61297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Joy In Fellowship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16839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>
            <a:extLst>
              <a:ext uri="{FF2B5EF4-FFF2-40B4-BE49-F238E27FC236}">
                <a16:creationId xmlns:a16="http://schemas.microsoft.com/office/drawing/2014/main" id="{573507E7-7E38-48CA-A52A-321CE391A7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>
            <a:extLst>
              <a:ext uri="{FF2B5EF4-FFF2-40B4-BE49-F238E27FC236}">
                <a16:creationId xmlns:a16="http://schemas.microsoft.com/office/drawing/2014/main" id="{E9126634-6C0D-4F40-8C00-4517EE3E8E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Joy In Fellowship</a:t>
            </a:r>
          </a:p>
        </p:txBody>
      </p:sp>
      <p:sp>
        <p:nvSpPr>
          <p:cNvPr id="6" name="Rectangle 26">
            <a:extLst>
              <a:ext uri="{FF2B5EF4-FFF2-40B4-BE49-F238E27FC236}">
                <a16:creationId xmlns:a16="http://schemas.microsoft.com/office/drawing/2014/main" id="{23E14A87-E92D-4315-9CC6-6779F2CBCC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48FE9-9641-40D3-B0CD-80565FE8AF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62995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Joy In Fellowship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0E732-97DE-414A-A606-C781BAB816B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338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Joy In Fellowship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5324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Joy In Fellowship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>
              <a:defRPr/>
            </a:pPr>
            <a:fld id="{5C1CEB8A-2731-4374-84A4-BC277269121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38219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Joy In Fellowship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>
              <a:defRPr/>
            </a:pPr>
            <a:fld id="{61EF9ADB-1FF4-42B9-8AD0-D01507B9C40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44258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Joy In Fellowship</a:t>
            </a:r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>
              <a:defRPr/>
            </a:pPr>
            <a:fld id="{5909330B-CE83-4A2D-BB5A-B81286DB4AA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02318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Joy In Fellowship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>
              <a:defRPr/>
            </a:pPr>
            <a:fld id="{3F9B46DD-7F33-45BC-9B90-E633C18999E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18351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Joy In Fellowship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>
              <a:defRPr/>
            </a:pPr>
            <a:fld id="{C3ABC0F6-B36E-4588-B7F6-31C1FCD9802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50005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Joy In Fellowship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pPr>
              <a:defRPr/>
            </a:pPr>
            <a:fld id="{EC963069-4372-4CC7-8644-7ADD44E3857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04438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Joy In Fellowship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70567628-51C3-419B-AA4B-755F508FE55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69591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Joy In Fellowship</a:t>
            </a:r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8F58A79D-28ED-4BE4-BDE4-2A1C724E337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10348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Joy In Fellowship</a:t>
            </a:r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1D36A5D9-7242-4E6D-B5BE-705B309FA92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20273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Joy In Fellowship</a:t>
            </a:r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88993C93-F127-4CD6-B4D0-D31830032D3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5569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Joy In Fellowship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26926D-1271-430C-B866-53B28586FF2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23680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Joy In Fellowship</a:t>
            </a:r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88993C93-F127-4CD6-B4D0-D31830032D3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23299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Joy In Fellowship</a:t>
            </a:r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88993C93-F127-4CD6-B4D0-D31830032D3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55274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Joy In Fellowship</a:t>
            </a:r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88993C93-F127-4CD6-B4D0-D31830032D3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14728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Joy In Fellowship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88993C93-F127-4CD6-B4D0-D31830032D3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67521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Joy In Fellowship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88993C93-F127-4CD6-B4D0-D31830032D3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15929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Joy In Fellowship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50D0AF61-A318-4EE1-8FA4-75CD8981339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11907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Joy In Fellowship</a:t>
            </a:r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pPr>
              <a:defRPr/>
            </a:pPr>
            <a:fld id="{9D5338DE-6221-4721-99FD-F8792077832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61483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956048"/>
            <a:ext cx="2990088" cy="914400"/>
          </a:xfrm>
          <a:noFill/>
        </p:spPr>
        <p:txBody>
          <a:bodyPr wrap="square" rtlCol="0">
            <a:spAutoFit/>
          </a:bodyPr>
          <a:lstStyle>
            <a:lvl1pPr>
              <a:defRPr lang="en-US" sz="4200" dirty="0"/>
            </a:lvl1pPr>
          </a:lstStyle>
          <a:p>
            <a:pPr>
              <a:defRPr/>
            </a:pPr>
            <a:r>
              <a:rPr lang="en-US"/>
              <a:t>Joy In Fellowship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>
              <a:defRPr/>
            </a:pPr>
            <a:fld id="{FD6D61F5-9955-4E00-A722-26008526625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405209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Joy In Fellowship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01861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Joy In Fellowship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26926D-1271-430C-B866-53B28586FF2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871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Joy In Fellowship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87810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Joy In Fellowship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68578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Joy In Fellowship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05375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Joy In Fellowship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4D692E-FECC-48E5-B54A-255EB52B567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758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Joy In Fellowship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39D357-1737-499D-BD25-7D9301BB91D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20304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Joy In Fellowship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29315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Joy In Fellowship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174B6-7540-4A35-B1FD-6F06D9649C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24161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Joy In Fellowship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95395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Joy In Fellowship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21564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Joy In Fellowship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375517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Joy In Fellowship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6049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Joy In Fellowship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923877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Joy In Fellowship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66796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Joy In Fellowship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58590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Joy In Fellowship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430469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Joy In Fellowship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46951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4">
            <a:extLst>
              <a:ext uri="{FF2B5EF4-FFF2-40B4-BE49-F238E27FC236}">
                <a16:creationId xmlns:a16="http://schemas.microsoft.com/office/drawing/2014/main" id="{573507E7-7E38-48CA-A52A-321CE391A7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5">
            <a:extLst>
              <a:ext uri="{FF2B5EF4-FFF2-40B4-BE49-F238E27FC236}">
                <a16:creationId xmlns:a16="http://schemas.microsoft.com/office/drawing/2014/main" id="{E9126634-6C0D-4F40-8C00-4517EE3E8E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Joy In Fellowship</a:t>
            </a:r>
          </a:p>
        </p:txBody>
      </p:sp>
      <p:sp>
        <p:nvSpPr>
          <p:cNvPr id="6" name="Rectangle 26">
            <a:extLst>
              <a:ext uri="{FF2B5EF4-FFF2-40B4-BE49-F238E27FC236}">
                <a16:creationId xmlns:a16="http://schemas.microsoft.com/office/drawing/2014/main" id="{23E14A87-E92D-4315-9CC6-6779F2CBCC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48FE9-9641-40D3-B0CD-80565FE8AF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6957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Joy In Fellowship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4D692E-FECC-48E5-B54A-255EB52B567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1592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Joy In Fellowship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39D357-1737-499D-BD25-7D9301BB91D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4797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Joy In Fellowship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5489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Joy In Fellowship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174B6-7540-4A35-B1FD-6F06D9649C6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5328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Joy In Fellowship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2182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  <p:sldLayoutId id="2147483752" r:id="rId17"/>
    <p:sldLayoutId id="2147483753" r:id="rId18"/>
    <p:sldLayoutId id="2147483754" r:id="rId1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Joy In Fellowship</a:t>
            </a:r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8993C93-F127-4CD6-B4D0-D31830032D3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5544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Joy In Fellowship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40B1E3F1-E376-4F1A-9314-D5D06003CC6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3914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789" r:id="rId16"/>
    <p:sldLayoutId id="2147483790" r:id="rId17"/>
    <p:sldLayoutId id="2147483791" r:id="rId1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4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5" name="Rectangle 84">
            <a:extLst>
              <a:ext uri="{FF2B5EF4-FFF2-40B4-BE49-F238E27FC236}">
                <a16:creationId xmlns:a16="http://schemas.microsoft.com/office/drawing/2014/main" id="{56981798-4550-46DA-9172-4846E2FB66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D82EB7D3-3AD8-4ED1-9E1A-2906E1463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flipH="1">
            <a:off x="317501" y="404829"/>
            <a:ext cx="3359149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6E0B7D-44B9-42AC-B783-F32C5A1F00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4" r="22369" b="1"/>
          <a:stretch/>
        </p:blipFill>
        <p:spPr>
          <a:xfrm>
            <a:off x="3840087" y="461681"/>
            <a:ext cx="4939162" cy="5934638"/>
          </a:xfrm>
          <a:custGeom>
            <a:avLst/>
            <a:gdLst>
              <a:gd name="connsiteX0" fmla="*/ 225406 w 6585549"/>
              <a:gd name="connsiteY0" fmla="*/ 0 h 5934638"/>
              <a:gd name="connsiteX1" fmla="*/ 6585549 w 6585549"/>
              <a:gd name="connsiteY1" fmla="*/ 0 h 5934638"/>
              <a:gd name="connsiteX2" fmla="*/ 6585549 w 6585549"/>
              <a:gd name="connsiteY2" fmla="*/ 5934638 h 5934638"/>
              <a:gd name="connsiteX3" fmla="*/ 226600 w 6585549"/>
              <a:gd name="connsiteY3" fmla="*/ 5934638 h 5934638"/>
              <a:gd name="connsiteX4" fmla="*/ 214529 w 6585549"/>
              <a:gd name="connsiteY4" fmla="*/ 5856373 h 5934638"/>
              <a:gd name="connsiteX5" fmla="*/ 203238 w 6585549"/>
              <a:gd name="connsiteY5" fmla="*/ 5780097 h 5934638"/>
              <a:gd name="connsiteX6" fmla="*/ 191320 w 6585549"/>
              <a:gd name="connsiteY6" fmla="*/ 5689292 h 5934638"/>
              <a:gd name="connsiteX7" fmla="*/ 177049 w 6585549"/>
              <a:gd name="connsiteY7" fmla="*/ 5581536 h 5934638"/>
              <a:gd name="connsiteX8" fmla="*/ 161995 w 6585549"/>
              <a:gd name="connsiteY8" fmla="*/ 5462279 h 5934638"/>
              <a:gd name="connsiteX9" fmla="*/ 146156 w 6585549"/>
              <a:gd name="connsiteY9" fmla="*/ 5327888 h 5934638"/>
              <a:gd name="connsiteX10" fmla="*/ 129376 w 6585549"/>
              <a:gd name="connsiteY10" fmla="*/ 5181389 h 5934638"/>
              <a:gd name="connsiteX11" fmla="*/ 112596 w 6585549"/>
              <a:gd name="connsiteY11" fmla="*/ 5022177 h 5934638"/>
              <a:gd name="connsiteX12" fmla="*/ 95503 w 6585549"/>
              <a:gd name="connsiteY12" fmla="*/ 4852675 h 5934638"/>
              <a:gd name="connsiteX13" fmla="*/ 79664 w 6585549"/>
              <a:gd name="connsiteY13" fmla="*/ 4669854 h 5934638"/>
              <a:gd name="connsiteX14" fmla="*/ 64453 w 6585549"/>
              <a:gd name="connsiteY14" fmla="*/ 4478558 h 5934638"/>
              <a:gd name="connsiteX15" fmla="*/ 50652 w 6585549"/>
              <a:gd name="connsiteY15" fmla="*/ 4276365 h 5934638"/>
              <a:gd name="connsiteX16" fmla="*/ 37480 w 6585549"/>
              <a:gd name="connsiteY16" fmla="*/ 4065697 h 5934638"/>
              <a:gd name="connsiteX17" fmla="*/ 25091 w 6585549"/>
              <a:gd name="connsiteY17" fmla="*/ 3845949 h 5934638"/>
              <a:gd name="connsiteX18" fmla="*/ 20700 w 6585549"/>
              <a:gd name="connsiteY18" fmla="*/ 3733351 h 5934638"/>
              <a:gd name="connsiteX19" fmla="*/ 15838 w 6585549"/>
              <a:gd name="connsiteY19" fmla="*/ 3618331 h 5934638"/>
              <a:gd name="connsiteX20" fmla="*/ 11291 w 6585549"/>
              <a:gd name="connsiteY20" fmla="*/ 3501495 h 5934638"/>
              <a:gd name="connsiteX21" fmla="*/ 8311 w 6585549"/>
              <a:gd name="connsiteY21" fmla="*/ 3384054 h 5934638"/>
              <a:gd name="connsiteX22" fmla="*/ 5645 w 6585549"/>
              <a:gd name="connsiteY22" fmla="*/ 3264191 h 5934638"/>
              <a:gd name="connsiteX23" fmla="*/ 2822 w 6585549"/>
              <a:gd name="connsiteY23" fmla="*/ 3143118 h 5934638"/>
              <a:gd name="connsiteX24" fmla="*/ 941 w 6585549"/>
              <a:gd name="connsiteY24" fmla="*/ 3019623 h 5934638"/>
              <a:gd name="connsiteX25" fmla="*/ 941 w 6585549"/>
              <a:gd name="connsiteY25" fmla="*/ 2894918 h 5934638"/>
              <a:gd name="connsiteX26" fmla="*/ 0 w 6585549"/>
              <a:gd name="connsiteY26" fmla="*/ 2769001 h 5934638"/>
              <a:gd name="connsiteX27" fmla="*/ 941 w 6585549"/>
              <a:gd name="connsiteY27" fmla="*/ 2641874 h 5934638"/>
              <a:gd name="connsiteX28" fmla="*/ 2822 w 6585549"/>
              <a:gd name="connsiteY28" fmla="*/ 2512931 h 5934638"/>
              <a:gd name="connsiteX29" fmla="*/ 4547 w 6585549"/>
              <a:gd name="connsiteY29" fmla="*/ 2383988 h 5934638"/>
              <a:gd name="connsiteX30" fmla="*/ 8311 w 6585549"/>
              <a:gd name="connsiteY30" fmla="*/ 2253229 h 5934638"/>
              <a:gd name="connsiteX31" fmla="*/ 12232 w 6585549"/>
              <a:gd name="connsiteY31" fmla="*/ 2121259 h 5934638"/>
              <a:gd name="connsiteX32" fmla="*/ 16779 w 6585549"/>
              <a:gd name="connsiteY32" fmla="*/ 1989289 h 5934638"/>
              <a:gd name="connsiteX33" fmla="*/ 23209 w 6585549"/>
              <a:gd name="connsiteY33" fmla="*/ 1856108 h 5934638"/>
              <a:gd name="connsiteX34" fmla="*/ 30893 w 6585549"/>
              <a:gd name="connsiteY34" fmla="*/ 1721716 h 5934638"/>
              <a:gd name="connsiteX35" fmla="*/ 38264 w 6585549"/>
              <a:gd name="connsiteY35" fmla="*/ 1586720 h 5934638"/>
              <a:gd name="connsiteX36" fmla="*/ 47673 w 6585549"/>
              <a:gd name="connsiteY36" fmla="*/ 1451723 h 5934638"/>
              <a:gd name="connsiteX37" fmla="*/ 58964 w 6585549"/>
              <a:gd name="connsiteY37" fmla="*/ 1314910 h 5934638"/>
              <a:gd name="connsiteX38" fmla="*/ 70255 w 6585549"/>
              <a:gd name="connsiteY38" fmla="*/ 1179913 h 5934638"/>
              <a:gd name="connsiteX39" fmla="*/ 83271 w 6585549"/>
              <a:gd name="connsiteY39" fmla="*/ 1042495 h 5934638"/>
              <a:gd name="connsiteX40" fmla="*/ 97542 w 6585549"/>
              <a:gd name="connsiteY40" fmla="*/ 904471 h 5934638"/>
              <a:gd name="connsiteX41" fmla="*/ 112596 w 6585549"/>
              <a:gd name="connsiteY41" fmla="*/ 768263 h 5934638"/>
              <a:gd name="connsiteX42" fmla="*/ 130160 w 6585549"/>
              <a:gd name="connsiteY42" fmla="*/ 630240 h 5934638"/>
              <a:gd name="connsiteX43" fmla="*/ 148978 w 6585549"/>
              <a:gd name="connsiteY43" fmla="*/ 492821 h 5934638"/>
              <a:gd name="connsiteX44" fmla="*/ 167640 w 6585549"/>
              <a:gd name="connsiteY44" fmla="*/ 354798 h 5934638"/>
              <a:gd name="connsiteX45" fmla="*/ 189438 w 6585549"/>
              <a:gd name="connsiteY45" fmla="*/ 217380 h 5934638"/>
              <a:gd name="connsiteX46" fmla="*/ 211706 w 6585549"/>
              <a:gd name="connsiteY46" fmla="*/ 80567 h 5934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6585549" h="5934638">
                <a:moveTo>
                  <a:pt x="225406" y="0"/>
                </a:moveTo>
                <a:lnTo>
                  <a:pt x="6585549" y="0"/>
                </a:lnTo>
                <a:lnTo>
                  <a:pt x="6585549" y="5934638"/>
                </a:lnTo>
                <a:lnTo>
                  <a:pt x="226600" y="5934638"/>
                </a:lnTo>
                <a:lnTo>
                  <a:pt x="214529" y="5856373"/>
                </a:lnTo>
                <a:lnTo>
                  <a:pt x="203238" y="5780097"/>
                </a:lnTo>
                <a:lnTo>
                  <a:pt x="191320" y="5689292"/>
                </a:lnTo>
                <a:lnTo>
                  <a:pt x="177049" y="5581536"/>
                </a:lnTo>
                <a:lnTo>
                  <a:pt x="161995" y="5462279"/>
                </a:lnTo>
                <a:lnTo>
                  <a:pt x="146156" y="5327888"/>
                </a:lnTo>
                <a:lnTo>
                  <a:pt x="129376" y="5181389"/>
                </a:lnTo>
                <a:lnTo>
                  <a:pt x="112596" y="5022177"/>
                </a:lnTo>
                <a:lnTo>
                  <a:pt x="95503" y="4852675"/>
                </a:lnTo>
                <a:lnTo>
                  <a:pt x="79664" y="4669854"/>
                </a:lnTo>
                <a:lnTo>
                  <a:pt x="64453" y="4478558"/>
                </a:lnTo>
                <a:lnTo>
                  <a:pt x="50652" y="4276365"/>
                </a:lnTo>
                <a:lnTo>
                  <a:pt x="37480" y="4065697"/>
                </a:lnTo>
                <a:lnTo>
                  <a:pt x="25091" y="3845949"/>
                </a:lnTo>
                <a:lnTo>
                  <a:pt x="20700" y="3733351"/>
                </a:lnTo>
                <a:lnTo>
                  <a:pt x="15838" y="3618331"/>
                </a:lnTo>
                <a:lnTo>
                  <a:pt x="11291" y="3501495"/>
                </a:lnTo>
                <a:lnTo>
                  <a:pt x="8311" y="3384054"/>
                </a:lnTo>
                <a:lnTo>
                  <a:pt x="5645" y="3264191"/>
                </a:lnTo>
                <a:lnTo>
                  <a:pt x="2822" y="3143118"/>
                </a:lnTo>
                <a:lnTo>
                  <a:pt x="941" y="3019623"/>
                </a:lnTo>
                <a:lnTo>
                  <a:pt x="941" y="2894918"/>
                </a:lnTo>
                <a:lnTo>
                  <a:pt x="0" y="2769001"/>
                </a:lnTo>
                <a:lnTo>
                  <a:pt x="941" y="2641874"/>
                </a:lnTo>
                <a:lnTo>
                  <a:pt x="2822" y="2512931"/>
                </a:lnTo>
                <a:lnTo>
                  <a:pt x="4547" y="2383988"/>
                </a:lnTo>
                <a:lnTo>
                  <a:pt x="8311" y="2253229"/>
                </a:lnTo>
                <a:lnTo>
                  <a:pt x="12232" y="2121259"/>
                </a:lnTo>
                <a:lnTo>
                  <a:pt x="16779" y="1989289"/>
                </a:lnTo>
                <a:lnTo>
                  <a:pt x="23209" y="1856108"/>
                </a:lnTo>
                <a:lnTo>
                  <a:pt x="30893" y="1721716"/>
                </a:lnTo>
                <a:lnTo>
                  <a:pt x="38264" y="1586720"/>
                </a:lnTo>
                <a:lnTo>
                  <a:pt x="47673" y="1451723"/>
                </a:lnTo>
                <a:lnTo>
                  <a:pt x="58964" y="1314910"/>
                </a:lnTo>
                <a:lnTo>
                  <a:pt x="70255" y="1179913"/>
                </a:lnTo>
                <a:lnTo>
                  <a:pt x="83271" y="1042495"/>
                </a:lnTo>
                <a:lnTo>
                  <a:pt x="97542" y="904471"/>
                </a:lnTo>
                <a:lnTo>
                  <a:pt x="112596" y="768263"/>
                </a:lnTo>
                <a:lnTo>
                  <a:pt x="130160" y="630240"/>
                </a:lnTo>
                <a:lnTo>
                  <a:pt x="148978" y="492821"/>
                </a:lnTo>
                <a:lnTo>
                  <a:pt x="167640" y="354798"/>
                </a:lnTo>
                <a:lnTo>
                  <a:pt x="189438" y="217380"/>
                </a:lnTo>
                <a:lnTo>
                  <a:pt x="211706" y="80567"/>
                </a:lnTo>
                <a:close/>
              </a:path>
            </a:pathLst>
          </a:custGeom>
        </p:spPr>
      </p:pic>
      <p:sp>
        <p:nvSpPr>
          <p:cNvPr id="89" name="Freeform 5">
            <a:extLst>
              <a:ext uri="{FF2B5EF4-FFF2-40B4-BE49-F238E27FC236}">
                <a16:creationId xmlns:a16="http://schemas.microsoft.com/office/drawing/2014/main" id="{2D529E20-662F-4915-ACD7-970C026FD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677511" flipH="1">
            <a:off x="2246569" y="1958444"/>
            <a:ext cx="3299407" cy="330693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2EE7AA2-6AFC-4D74-8303-2C3ADD3235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1094" y="672723"/>
            <a:ext cx="3851182" cy="5512554"/>
          </a:xfrm>
        </p:spPr>
        <p:txBody>
          <a:bodyPr/>
          <a:lstStyle/>
          <a:p>
            <a:pPr algn="ctr"/>
            <a:r>
              <a:rPr lang="en-US" altLang="en-US" sz="54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 In Fellowship</a:t>
            </a:r>
            <a:br>
              <a:rPr lang="en-US" altLang="en-US" sz="40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sz="40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en-US" sz="4000" b="1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Text:</a:t>
            </a:r>
            <a:r>
              <a:rPr lang="en-US" alt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alt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Philippians 1:3-11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81">
            <a:extLst>
              <a:ext uri="{FF2B5EF4-FFF2-40B4-BE49-F238E27FC236}">
                <a16:creationId xmlns:a16="http://schemas.microsoft.com/office/drawing/2014/main" id="{4412F17E-378A-48DF-A7D0-616F75D5C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84" name="Freeform 11">
            <a:extLst>
              <a:ext uri="{FF2B5EF4-FFF2-40B4-BE49-F238E27FC236}">
                <a16:creationId xmlns:a16="http://schemas.microsoft.com/office/drawing/2014/main" id="{908915DF-1091-4602-9B1A-C06774398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906" y="0"/>
            <a:ext cx="8762857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6" name="Freeform 13">
            <a:extLst>
              <a:ext uri="{FF2B5EF4-FFF2-40B4-BE49-F238E27FC236}">
                <a16:creationId xmlns:a16="http://schemas.microsoft.com/office/drawing/2014/main" id="{6CFA88D5-4955-401D-884D-20970DD4E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8496942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8" name="Freeform 25">
            <a:extLst>
              <a:ext uri="{FF2B5EF4-FFF2-40B4-BE49-F238E27FC236}">
                <a16:creationId xmlns:a16="http://schemas.microsoft.com/office/drawing/2014/main" id="{164D267B-C17A-4774-88F8-99CC562E3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539684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0" name="Freeform 14">
            <a:extLst>
              <a:ext uri="{FF2B5EF4-FFF2-40B4-BE49-F238E27FC236}">
                <a16:creationId xmlns:a16="http://schemas.microsoft.com/office/drawing/2014/main" id="{C1C5AED6-50C3-434F-B16D-A7A833763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21350" y="293317"/>
            <a:ext cx="8525337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92" name="5-Point Star 24">
            <a:extLst>
              <a:ext uri="{FF2B5EF4-FFF2-40B4-BE49-F238E27FC236}">
                <a16:creationId xmlns:a16="http://schemas.microsoft.com/office/drawing/2014/main" id="{AFF213A5-1AFF-47E9-83C0-F71BD73881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3166038" y="5111356"/>
            <a:ext cx="386540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id="{4CD4B409-3361-4CF6-8E39-7DB1830DC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96" name="Rectangle 95">
            <a:extLst>
              <a:ext uri="{FF2B5EF4-FFF2-40B4-BE49-F238E27FC236}">
                <a16:creationId xmlns:a16="http://schemas.microsoft.com/office/drawing/2014/main" id="{43F663F5-E3E4-42A4-AA04-EBB67B02A0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7150" y="0"/>
            <a:ext cx="3527203" cy="6858000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id="{2350B134-3C62-4CA1-8BFD-9EB47B4825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7932" y="3276600"/>
            <a:ext cx="3169848" cy="165709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B80E0F"/>
              </a:buClr>
              <a:buSzPct val="160000"/>
              <a:buFontTx/>
              <a:buNone/>
              <a:tabLst/>
              <a:defRPr/>
            </a:pPr>
            <a:r>
              <a:rPr kumimoji="0" lang="en-US" altLang="en-US" sz="36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Phil. 1:4, 9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249D5BDD-ED3C-4842-AE17-45C575C25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141" y="0"/>
            <a:ext cx="3178989" cy="226225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D2A95E7B-31E8-4F18-851D-308D8FCEB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82" y="5752622"/>
            <a:ext cx="3179829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47AD824-C849-4BFF-8C6B-A1E7A2CAA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9141" y="5750853"/>
            <a:ext cx="3184283" cy="782350"/>
          </a:xfr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all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Joy In Fellowship</a:t>
            </a:r>
          </a:p>
        </p:txBody>
      </p:sp>
      <p:sp>
        <p:nvSpPr>
          <p:cNvPr id="102" name="Freeform 8">
            <a:extLst>
              <a:ext uri="{FF2B5EF4-FFF2-40B4-BE49-F238E27FC236}">
                <a16:creationId xmlns:a16="http://schemas.microsoft.com/office/drawing/2014/main" id="{9361F7C1-FCF1-46B5-A3D6-0ADF7A9DC1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141" y="0"/>
            <a:ext cx="3212944" cy="6576643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BF6C4A50-F237-4A3E-907F-672F9BAD4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6600" y="450792"/>
            <a:ext cx="4979929" cy="5950008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90125" name="Text Box 13">
            <a:extLst>
              <a:ext uri="{FF2B5EF4-FFF2-40B4-BE49-F238E27FC236}">
                <a16:creationId xmlns:a16="http://schemas.microsoft.com/office/drawing/2014/main" id="{B9849AE9-7378-4E8F-9405-BEAD5F2CC2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1229" y="1341634"/>
            <a:ext cx="4945748" cy="3893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F21213"/>
              </a:buClr>
              <a:buSzPct val="115000"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Philippians 1:4, 9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imes New Roman" panose="02020603050405020304" pitchFamily="18" charset="0"/>
            </a:endParaRPr>
          </a:p>
          <a:p>
            <a:pPr marL="461963" lvl="0" indent="-461963"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  <a:buSzPct val="115000"/>
              <a:buNone/>
            </a:pPr>
            <a:r>
              <a:rPr lang="en-US" altLang="en-US" sz="2400" b="1" dirty="0">
                <a:solidFill>
                  <a:srgbClr val="424242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4.  always offering prayer with joy in my every prayer for you all,</a:t>
            </a:r>
          </a:p>
          <a:p>
            <a:pPr marL="461963" marR="0" lvl="0" indent="-461963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  <a:buSzPct val="115000"/>
              <a:buFontTx/>
              <a:buNone/>
              <a:tabLst/>
              <a:defRPr/>
            </a:pP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imes New Roman" panose="02020603050405020304" pitchFamily="18" charset="0"/>
            </a:endParaRPr>
          </a:p>
          <a:p>
            <a:pPr marL="461963" lvl="0" indent="-461963"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  <a:buSzPct val="115000"/>
              <a:buNone/>
            </a:pPr>
            <a:r>
              <a:rPr lang="en-US" altLang="en-US" sz="2400" b="1" dirty="0">
                <a:solidFill>
                  <a:srgbClr val="424242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9.  And this I pray, that your love may abound still more and more in real knowledge and all discernment,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9CA7A5-52D4-4239-A25B-592F2366C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141" y="226225"/>
            <a:ext cx="3161957" cy="2428699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00FF"/>
                </a:solidFill>
              </a:rPr>
              <a:t>I Have You In My Prayers</a:t>
            </a:r>
          </a:p>
        </p:txBody>
      </p:sp>
    </p:spTree>
    <p:extLst>
      <p:ext uri="{BB962C8B-B14F-4D97-AF65-F5344CB8AC3E}">
        <p14:creationId xmlns:p14="http://schemas.microsoft.com/office/powerpoint/2010/main" val="30313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81">
            <a:extLst>
              <a:ext uri="{FF2B5EF4-FFF2-40B4-BE49-F238E27FC236}">
                <a16:creationId xmlns:a16="http://schemas.microsoft.com/office/drawing/2014/main" id="{4412F17E-378A-48DF-A7D0-616F75D5C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84" name="Freeform 11">
            <a:extLst>
              <a:ext uri="{FF2B5EF4-FFF2-40B4-BE49-F238E27FC236}">
                <a16:creationId xmlns:a16="http://schemas.microsoft.com/office/drawing/2014/main" id="{908915DF-1091-4602-9B1A-C06774398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906" y="0"/>
            <a:ext cx="8762857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6" name="Freeform 13">
            <a:extLst>
              <a:ext uri="{FF2B5EF4-FFF2-40B4-BE49-F238E27FC236}">
                <a16:creationId xmlns:a16="http://schemas.microsoft.com/office/drawing/2014/main" id="{6CFA88D5-4955-401D-884D-20970DD4E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8496942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8" name="Freeform 25">
            <a:extLst>
              <a:ext uri="{FF2B5EF4-FFF2-40B4-BE49-F238E27FC236}">
                <a16:creationId xmlns:a16="http://schemas.microsoft.com/office/drawing/2014/main" id="{164D267B-C17A-4774-88F8-99CC562E3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539684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0" name="Freeform 14">
            <a:extLst>
              <a:ext uri="{FF2B5EF4-FFF2-40B4-BE49-F238E27FC236}">
                <a16:creationId xmlns:a16="http://schemas.microsoft.com/office/drawing/2014/main" id="{C1C5AED6-50C3-434F-B16D-A7A833763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21350" y="293317"/>
            <a:ext cx="8525337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92" name="5-Point Star 24">
            <a:extLst>
              <a:ext uri="{FF2B5EF4-FFF2-40B4-BE49-F238E27FC236}">
                <a16:creationId xmlns:a16="http://schemas.microsoft.com/office/drawing/2014/main" id="{AFF213A5-1AFF-47E9-83C0-F71BD73881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3166038" y="5111356"/>
            <a:ext cx="386540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id="{4CD4B409-3361-4CF6-8E39-7DB1830DC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96" name="Rectangle 95">
            <a:extLst>
              <a:ext uri="{FF2B5EF4-FFF2-40B4-BE49-F238E27FC236}">
                <a16:creationId xmlns:a16="http://schemas.microsoft.com/office/drawing/2014/main" id="{43F663F5-E3E4-42A4-AA04-EBB67B02A0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7150" y="0"/>
            <a:ext cx="3527203" cy="6858000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90114" name="Rectangle 2">
            <a:extLst>
              <a:ext uri="{FF2B5EF4-FFF2-40B4-BE49-F238E27FC236}">
                <a16:creationId xmlns:a16="http://schemas.microsoft.com/office/drawing/2014/main" id="{E07276C7-D13D-4AAE-8B8F-0F4B65D892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9568" y="1325850"/>
            <a:ext cx="3178989" cy="85272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0000FF"/>
                </a:solidFill>
              </a:rPr>
              <a:t>I Have You In My Prayers</a:t>
            </a:r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id="{2350B134-3C62-4CA1-8BFD-9EB47B4825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4385" y="2554883"/>
            <a:ext cx="3213806" cy="281965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 algn="ctr" defTabSz="914400">
              <a:lnSpc>
                <a:spcPct val="110000"/>
              </a:lnSpc>
              <a:spcBef>
                <a:spcPts val="1000"/>
              </a:spcBef>
              <a:buClr>
                <a:srgbClr val="B80E0F"/>
              </a:buClr>
              <a:buSzPct val="160000"/>
              <a:buNone/>
              <a:defRPr/>
            </a:pPr>
            <a:r>
              <a:rPr lang="en-US" altLang="en-US" sz="2400" b="1" cap="all" dirty="0">
                <a:solidFill>
                  <a:prstClr val="black"/>
                </a:solidFill>
                <a:latin typeface="Tahoma"/>
              </a:rPr>
              <a:t>Paul said they were on his mind, in his heart, and in his payers – </a:t>
            </a:r>
          </a:p>
          <a:p>
            <a:pPr marL="0" lvl="0" indent="0" algn="ctr" defTabSz="914400">
              <a:lnSpc>
                <a:spcPct val="110000"/>
              </a:lnSpc>
              <a:spcBef>
                <a:spcPts val="1000"/>
              </a:spcBef>
              <a:buClr>
                <a:srgbClr val="B80E0F"/>
              </a:buClr>
              <a:buSzPct val="160000"/>
              <a:buNone/>
              <a:defRPr/>
            </a:pPr>
            <a:r>
              <a:rPr lang="en-US" altLang="en-US" sz="2400" b="1" cap="all" dirty="0">
                <a:solidFill>
                  <a:prstClr val="black"/>
                </a:solidFill>
                <a:latin typeface="Tahoma"/>
              </a:rPr>
              <a:t>He prayed for them to…</a:t>
            </a:r>
            <a:endParaRPr kumimoji="0" lang="en-US" altLang="en-US" sz="2400" b="1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249D5BDD-ED3C-4842-AE17-45C575C25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141" y="0"/>
            <a:ext cx="3178989" cy="226225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D2A95E7B-31E8-4F18-851D-308D8FCEB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82" y="5752622"/>
            <a:ext cx="3179829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47AD824-C849-4BFF-8C6B-A1E7A2CAA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9141" y="5750853"/>
            <a:ext cx="3184283" cy="782350"/>
          </a:xfr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all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Joy In Fellowship</a:t>
            </a:r>
            <a:endParaRPr kumimoji="0" lang="en-US" sz="2400" b="0" i="0" u="none" strike="noStrike" kern="1200" cap="all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02" name="Freeform 8">
            <a:extLst>
              <a:ext uri="{FF2B5EF4-FFF2-40B4-BE49-F238E27FC236}">
                <a16:creationId xmlns:a16="http://schemas.microsoft.com/office/drawing/2014/main" id="{9361F7C1-FCF1-46B5-A3D6-0ADF7A9DC1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141" y="0"/>
            <a:ext cx="3212944" cy="6576643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BF6C4A50-F237-4A3E-907F-672F9BAD4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6600" y="450792"/>
            <a:ext cx="4979929" cy="5950008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90125" name="Text Box 13">
            <a:extLst>
              <a:ext uri="{FF2B5EF4-FFF2-40B4-BE49-F238E27FC236}">
                <a16:creationId xmlns:a16="http://schemas.microsoft.com/office/drawing/2014/main" id="{B9849AE9-7378-4E8F-9405-BEAD5F2CC2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6600" y="1609914"/>
            <a:ext cx="4979595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  <a:buSzPct val="115000"/>
              <a:buFont typeface="Wingdings" panose="05000000000000000000" pitchFamily="2" charset="2"/>
              <a:buChar char="ü"/>
            </a:pPr>
            <a:r>
              <a:rPr lang="en-US" altLang="en-US" sz="2000" b="1" i="1" dirty="0">
                <a:solidFill>
                  <a:srgbClr val="424242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Have abounding &amp; discerning love (Phil 1:9)</a:t>
            </a:r>
          </a:p>
          <a:p>
            <a:pPr lvl="0"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  <a:buSzPct val="115000"/>
              <a:buFont typeface="Wingdings" panose="05000000000000000000" pitchFamily="2" charset="2"/>
              <a:buChar char="ü"/>
            </a:pPr>
            <a:endParaRPr lang="en-US" altLang="en-US" sz="2000" b="1" i="1" dirty="0">
              <a:solidFill>
                <a:srgbClr val="424242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pPr lvl="0"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  <a:buSzPct val="115000"/>
              <a:buFont typeface="Wingdings" panose="05000000000000000000" pitchFamily="2" charset="2"/>
              <a:buChar char="ü"/>
            </a:pPr>
            <a:r>
              <a:rPr lang="en-US" altLang="en-US" sz="2000" b="1" i="1" dirty="0">
                <a:solidFill>
                  <a:srgbClr val="424242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Approve excellent things (Phil 1:10)</a:t>
            </a:r>
          </a:p>
          <a:p>
            <a:pPr lvl="0"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  <a:buSzPct val="115000"/>
              <a:buFont typeface="Wingdings" panose="05000000000000000000" pitchFamily="2" charset="2"/>
              <a:buChar char="ü"/>
            </a:pPr>
            <a:endParaRPr lang="en-US" altLang="en-US" sz="2000" b="1" i="1" dirty="0">
              <a:solidFill>
                <a:srgbClr val="424242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pPr lvl="0"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  <a:buSzPct val="115000"/>
              <a:buFont typeface="Wingdings" panose="05000000000000000000" pitchFamily="2" charset="2"/>
              <a:buChar char="ü"/>
            </a:pPr>
            <a:r>
              <a:rPr lang="en-US" altLang="en-US" sz="2000" b="1" i="1" dirty="0">
                <a:solidFill>
                  <a:srgbClr val="424242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“Be sincere and blameless” (Phil 1:10)</a:t>
            </a:r>
          </a:p>
          <a:p>
            <a:pPr lvl="0"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  <a:buSzPct val="115000"/>
              <a:buFont typeface="Wingdings" panose="05000000000000000000" pitchFamily="2" charset="2"/>
              <a:buChar char="ü"/>
            </a:pPr>
            <a:endParaRPr lang="en-US" altLang="en-US" sz="2000" b="1" i="1" dirty="0">
              <a:solidFill>
                <a:srgbClr val="424242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pPr lvl="0"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  <a:buSzPct val="115000"/>
              <a:buFont typeface="Wingdings" panose="05000000000000000000" pitchFamily="2" charset="2"/>
              <a:buChar char="ü"/>
            </a:pPr>
            <a:r>
              <a:rPr lang="en-US" altLang="en-US" sz="2000" b="1" i="1" dirty="0">
                <a:solidFill>
                  <a:srgbClr val="424242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“Be filled with fruit” (Phil 1:11)</a:t>
            </a:r>
          </a:p>
        </p:txBody>
      </p:sp>
    </p:spTree>
    <p:extLst>
      <p:ext uri="{BB962C8B-B14F-4D97-AF65-F5344CB8AC3E}">
        <p14:creationId xmlns:p14="http://schemas.microsoft.com/office/powerpoint/2010/main" val="360971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0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0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0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0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0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0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0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0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0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0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0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7157E9-050F-4E7D-A423-201E478F61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397943"/>
            <a:ext cx="9143980" cy="6067299"/>
          </a:xfrm>
          <a:prstGeom prst="rect">
            <a:avLst/>
          </a:prstGeom>
        </p:spPr>
      </p:pic>
      <p:sp>
        <p:nvSpPr>
          <p:cNvPr id="71" name="Rectangle 10">
            <a:extLst>
              <a:ext uri="{FF2B5EF4-FFF2-40B4-BE49-F238E27FC236}">
                <a16:creationId xmlns:a16="http://schemas.microsoft.com/office/drawing/2014/main" id="{BDC81281-C11D-4E00-8FBA-06356AA3B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rot="21420000">
            <a:off x="-114800" y="613608"/>
            <a:ext cx="6033080" cy="5638800"/>
          </a:xfrm>
          <a:custGeom>
            <a:avLst/>
            <a:gdLst/>
            <a:ahLst/>
            <a:cxnLst/>
            <a:rect l="l" t="t" r="r" b="b"/>
            <a:pathLst>
              <a:path w="8044107" h="5638800">
                <a:moveTo>
                  <a:pt x="8044107" y="0"/>
                </a:moveTo>
                <a:lnTo>
                  <a:pt x="8044107" y="5638800"/>
                </a:lnTo>
                <a:lnTo>
                  <a:pt x="0" y="5638800"/>
                </a:lnTo>
                <a:lnTo>
                  <a:pt x="295517" y="0"/>
                </a:lnTo>
                <a:close/>
              </a:path>
            </a:pathLst>
          </a:cu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826" name="Rectangle 2">
            <a:extLst>
              <a:ext uri="{FF2B5EF4-FFF2-40B4-BE49-F238E27FC236}">
                <a16:creationId xmlns:a16="http://schemas.microsoft.com/office/drawing/2014/main" id="{B5DB6F4E-EF79-49B9-8B43-BDE3CB5B81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 rot="21420000">
            <a:off x="215906" y="711237"/>
            <a:ext cx="5138391" cy="115196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defRPr/>
            </a:pPr>
            <a:r>
              <a:rPr lang="en-US" sz="5400" b="1" u="sng" dirty="0">
                <a:solidFill>
                  <a:schemeClr val="bg1"/>
                </a:solidFill>
              </a:rPr>
              <a:t>Application!</a:t>
            </a:r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249F2FEC-10AB-4EB9-A87A-B0E29765305C}"/>
              </a:ext>
            </a:extLst>
          </p:cNvPr>
          <p:cNvSpPr txBox="1">
            <a:spLocks noChangeArrowheads="1"/>
          </p:cNvSpPr>
          <p:nvPr/>
        </p:nvSpPr>
        <p:spPr bwMode="auto">
          <a:xfrm rot="21420000">
            <a:off x="576225" y="1708208"/>
            <a:ext cx="5144399" cy="446680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6075" lvl="0" indent="-346075" defTabSz="9144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346492">
                  <a:lumMod val="60000"/>
                  <a:lumOff val="40000"/>
                </a:srgbClr>
              </a:buClr>
              <a:buSzPct val="160000"/>
              <a:buFont typeface="Arial" panose="020B0604020202020204" pitchFamily="34" charset="0"/>
              <a:buChar char="•"/>
              <a:defRPr/>
            </a:pPr>
            <a:r>
              <a:rPr lang="en-US" altLang="en-US" sz="3600" b="1" cap="all" dirty="0">
                <a:solidFill>
                  <a:srgbClr val="FFFF00"/>
                </a:solidFill>
                <a:latin typeface="Impact" panose="020B0806030902050204"/>
              </a:rPr>
              <a:t>Am I the kind of Christian others think about and pray for?</a:t>
            </a:r>
            <a:endParaRPr kumimoji="0" lang="en-US" altLang="en-US" sz="3600" b="1" i="0" u="none" strike="noStrike" kern="1200" cap="all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6F490FBA-30F9-4DCE-821E-D65DD4930E85}"/>
              </a:ext>
            </a:extLst>
          </p:cNvPr>
          <p:cNvSpPr txBox="1">
            <a:spLocks/>
          </p:cNvSpPr>
          <p:nvPr/>
        </p:nvSpPr>
        <p:spPr>
          <a:xfrm>
            <a:off x="20" y="0"/>
            <a:ext cx="4571980" cy="381000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2800" kern="1200" cap="all" baseline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Joy In Fellowship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161838D0-FB59-4699-97C7-4A024032E53D}"/>
              </a:ext>
            </a:extLst>
          </p:cNvPr>
          <p:cNvSpPr txBox="1">
            <a:spLocks noChangeArrowheads="1"/>
          </p:cNvSpPr>
          <p:nvPr/>
        </p:nvSpPr>
        <p:spPr>
          <a:xfrm>
            <a:off x="3124201" y="-19814"/>
            <a:ext cx="5867400" cy="3795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Times New Roman" pitchFamily="18" charset="0"/>
              </a:rPr>
              <a:t>I Have You In </a:t>
            </a:r>
            <a:r>
              <a:rPr kumimoji="0" lang="en-US" sz="3200" b="1" i="0" u="sng" strike="noStrike" kern="1200" cap="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Times New Roman" pitchFamily="18" charset="0"/>
              </a:rPr>
              <a:t>mY</a:t>
            </a:r>
            <a:r>
              <a:rPr kumimoji="0" lang="en-US" sz="3200" b="1" i="0" u="sng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Times New Roman" pitchFamily="18" charset="0"/>
              </a:rPr>
              <a:t> Prayers</a:t>
            </a:r>
          </a:p>
        </p:txBody>
      </p:sp>
    </p:spTree>
    <p:extLst>
      <p:ext uri="{BB962C8B-B14F-4D97-AF65-F5344CB8AC3E}">
        <p14:creationId xmlns:p14="http://schemas.microsoft.com/office/powerpoint/2010/main" val="3756491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81">
            <a:extLst>
              <a:ext uri="{FF2B5EF4-FFF2-40B4-BE49-F238E27FC236}">
                <a16:creationId xmlns:a16="http://schemas.microsoft.com/office/drawing/2014/main" id="{4412F17E-378A-48DF-A7D0-616F75D5C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84" name="Freeform 11">
            <a:extLst>
              <a:ext uri="{FF2B5EF4-FFF2-40B4-BE49-F238E27FC236}">
                <a16:creationId xmlns:a16="http://schemas.microsoft.com/office/drawing/2014/main" id="{908915DF-1091-4602-9B1A-C06774398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906" y="0"/>
            <a:ext cx="8762857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6" name="Freeform 13">
            <a:extLst>
              <a:ext uri="{FF2B5EF4-FFF2-40B4-BE49-F238E27FC236}">
                <a16:creationId xmlns:a16="http://schemas.microsoft.com/office/drawing/2014/main" id="{6CFA88D5-4955-401D-884D-20970DD4E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8496942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8" name="Freeform 25">
            <a:extLst>
              <a:ext uri="{FF2B5EF4-FFF2-40B4-BE49-F238E27FC236}">
                <a16:creationId xmlns:a16="http://schemas.microsoft.com/office/drawing/2014/main" id="{164D267B-C17A-4774-88F8-99CC562E3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539684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0" name="Freeform 14">
            <a:extLst>
              <a:ext uri="{FF2B5EF4-FFF2-40B4-BE49-F238E27FC236}">
                <a16:creationId xmlns:a16="http://schemas.microsoft.com/office/drawing/2014/main" id="{C1C5AED6-50C3-434F-B16D-A7A833763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21350" y="293317"/>
            <a:ext cx="8525337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92" name="5-Point Star 24">
            <a:extLst>
              <a:ext uri="{FF2B5EF4-FFF2-40B4-BE49-F238E27FC236}">
                <a16:creationId xmlns:a16="http://schemas.microsoft.com/office/drawing/2014/main" id="{AFF213A5-1AFF-47E9-83C0-F71BD73881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3166038" y="5111356"/>
            <a:ext cx="386540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id="{4CD4B409-3361-4CF6-8E39-7DB1830DC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96" name="Rectangle 95">
            <a:extLst>
              <a:ext uri="{FF2B5EF4-FFF2-40B4-BE49-F238E27FC236}">
                <a16:creationId xmlns:a16="http://schemas.microsoft.com/office/drawing/2014/main" id="{43F663F5-E3E4-42A4-AA04-EBB67B02A0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7150" y="0"/>
            <a:ext cx="3527203" cy="6858000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90114" name="Rectangle 2">
            <a:extLst>
              <a:ext uri="{FF2B5EF4-FFF2-40B4-BE49-F238E27FC236}">
                <a16:creationId xmlns:a16="http://schemas.microsoft.com/office/drawing/2014/main" id="{E07276C7-D13D-4AAE-8B8F-0F4B65D892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27310" y="207812"/>
            <a:ext cx="3178989" cy="55418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defRPr/>
            </a:pPr>
            <a:r>
              <a:rPr lang="en-US" sz="3200" b="1" u="sng" dirty="0">
                <a:solidFill>
                  <a:srgbClr val="0000FF"/>
                </a:solidFill>
              </a:rPr>
              <a:t>Conclusion</a:t>
            </a:r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id="{2350B134-3C62-4CA1-8BFD-9EB47B4825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4" y="1008061"/>
            <a:ext cx="3169848" cy="465309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 algn="ctr" defTabSz="914400">
              <a:lnSpc>
                <a:spcPct val="110000"/>
              </a:lnSpc>
              <a:spcBef>
                <a:spcPts val="1000"/>
              </a:spcBef>
              <a:buClr>
                <a:srgbClr val="B80E0F"/>
              </a:buClr>
              <a:buSzPct val="160000"/>
              <a:buNone/>
            </a:pPr>
            <a:endParaRPr lang="en-US" altLang="en-US" b="1" cap="all" dirty="0">
              <a:solidFill>
                <a:prstClr val="black"/>
              </a:solidFill>
              <a:latin typeface="Tahoma"/>
            </a:endParaRPr>
          </a:p>
          <a:p>
            <a:pPr marL="0" lvl="0" indent="0" algn="ctr" defTabSz="914400">
              <a:lnSpc>
                <a:spcPct val="110000"/>
              </a:lnSpc>
              <a:spcBef>
                <a:spcPts val="1000"/>
              </a:spcBef>
              <a:buClr>
                <a:srgbClr val="B80E0F"/>
              </a:buClr>
              <a:buSzPct val="160000"/>
              <a:buNone/>
            </a:pPr>
            <a:r>
              <a:rPr lang="en-US" altLang="en-US" b="1" cap="all" dirty="0">
                <a:solidFill>
                  <a:prstClr val="black"/>
                </a:solidFill>
                <a:latin typeface="Tahoma"/>
              </a:rPr>
              <a:t>“I have you on my mind…in my heart…in my prayers”</a:t>
            </a:r>
            <a:endParaRPr kumimoji="0" lang="en-US" altLang="en-US" sz="3200" b="1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249D5BDD-ED3C-4842-AE17-45C575C25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141" y="0"/>
            <a:ext cx="3178989" cy="226225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D2A95E7B-31E8-4F18-851D-308D8FCEB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82" y="5752622"/>
            <a:ext cx="3179829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47AD824-C849-4BFF-8C6B-A1E7A2CAA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9141" y="5750853"/>
            <a:ext cx="3184283" cy="782350"/>
          </a:xfr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all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Joy In Fellowship</a:t>
            </a:r>
            <a:endParaRPr kumimoji="0" lang="en-US" sz="1800" b="0" i="0" u="none" strike="noStrike" kern="1200" cap="all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02" name="Freeform 8">
            <a:extLst>
              <a:ext uri="{FF2B5EF4-FFF2-40B4-BE49-F238E27FC236}">
                <a16:creationId xmlns:a16="http://schemas.microsoft.com/office/drawing/2014/main" id="{9361F7C1-FCF1-46B5-A3D6-0ADF7A9DC1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141" y="0"/>
            <a:ext cx="3212944" cy="6576643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BF6C4A50-F237-4A3E-907F-672F9BAD4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6600" y="450792"/>
            <a:ext cx="4979929" cy="5950008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8" name="Text Box 5">
            <a:extLst>
              <a:ext uri="{FF2B5EF4-FFF2-40B4-BE49-F238E27FC236}">
                <a16:creationId xmlns:a16="http://schemas.microsoft.com/office/drawing/2014/main" id="{990FB009-4A35-41AF-BA44-BA1A7DF887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7993" y="1068162"/>
            <a:ext cx="4979929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altLang="en-US" sz="2800" b="1" i="1" dirty="0">
                <a:solidFill>
                  <a:srgbClr val="424242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Do we think of others in the faith?</a:t>
            </a:r>
          </a:p>
          <a:p>
            <a:pPr lvl="0"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  <a:buSzPct val="115000"/>
              <a:buFont typeface="Wingdings" panose="05000000000000000000" pitchFamily="2" charset="2"/>
              <a:buChar char="v"/>
            </a:pPr>
            <a:endParaRPr lang="en-US" altLang="en-US" sz="2800" b="1" i="1" dirty="0">
              <a:solidFill>
                <a:srgbClr val="424242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pPr lvl="0"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altLang="en-US" sz="2800" b="1" i="1" dirty="0">
                <a:solidFill>
                  <a:srgbClr val="424242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Do we hold others in our hearts enough to think about them?</a:t>
            </a:r>
          </a:p>
          <a:p>
            <a:pPr lvl="0"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  <a:buSzPct val="115000"/>
              <a:buFont typeface="Wingdings" panose="05000000000000000000" pitchFamily="2" charset="2"/>
              <a:buChar char="v"/>
            </a:pPr>
            <a:endParaRPr lang="en-US" altLang="en-US" sz="2800" b="1" i="1" dirty="0">
              <a:solidFill>
                <a:srgbClr val="424242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pPr lvl="0"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altLang="en-US" sz="2800" b="1" i="1" dirty="0">
                <a:solidFill>
                  <a:srgbClr val="424242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Do we think about and love others enough to pray for them?</a:t>
            </a:r>
          </a:p>
        </p:txBody>
      </p:sp>
    </p:spTree>
    <p:extLst>
      <p:ext uri="{BB962C8B-B14F-4D97-AF65-F5344CB8AC3E}">
        <p14:creationId xmlns:p14="http://schemas.microsoft.com/office/powerpoint/2010/main" val="14838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81">
            <a:extLst>
              <a:ext uri="{FF2B5EF4-FFF2-40B4-BE49-F238E27FC236}">
                <a16:creationId xmlns:a16="http://schemas.microsoft.com/office/drawing/2014/main" id="{4412F17E-378A-48DF-A7D0-616F75D5C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84" name="Freeform 11">
            <a:extLst>
              <a:ext uri="{FF2B5EF4-FFF2-40B4-BE49-F238E27FC236}">
                <a16:creationId xmlns:a16="http://schemas.microsoft.com/office/drawing/2014/main" id="{908915DF-1091-4602-9B1A-C06774398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906" y="0"/>
            <a:ext cx="8762857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6" name="Freeform 13">
            <a:extLst>
              <a:ext uri="{FF2B5EF4-FFF2-40B4-BE49-F238E27FC236}">
                <a16:creationId xmlns:a16="http://schemas.microsoft.com/office/drawing/2014/main" id="{6CFA88D5-4955-401D-884D-20970DD4E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8496942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8" name="Freeform 25">
            <a:extLst>
              <a:ext uri="{FF2B5EF4-FFF2-40B4-BE49-F238E27FC236}">
                <a16:creationId xmlns:a16="http://schemas.microsoft.com/office/drawing/2014/main" id="{164D267B-C17A-4774-88F8-99CC562E3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539684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0" name="Freeform 14">
            <a:extLst>
              <a:ext uri="{FF2B5EF4-FFF2-40B4-BE49-F238E27FC236}">
                <a16:creationId xmlns:a16="http://schemas.microsoft.com/office/drawing/2014/main" id="{C1C5AED6-50C3-434F-B16D-A7A833763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21350" y="293317"/>
            <a:ext cx="8525337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92" name="5-Point Star 24">
            <a:extLst>
              <a:ext uri="{FF2B5EF4-FFF2-40B4-BE49-F238E27FC236}">
                <a16:creationId xmlns:a16="http://schemas.microsoft.com/office/drawing/2014/main" id="{AFF213A5-1AFF-47E9-83C0-F71BD73881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3166038" y="5111356"/>
            <a:ext cx="386540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id="{4CD4B409-3361-4CF6-8E39-7DB1830DC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96" name="Rectangle 95">
            <a:extLst>
              <a:ext uri="{FF2B5EF4-FFF2-40B4-BE49-F238E27FC236}">
                <a16:creationId xmlns:a16="http://schemas.microsoft.com/office/drawing/2014/main" id="{43F663F5-E3E4-42A4-AA04-EBB67B02A0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7150" y="0"/>
            <a:ext cx="3527203" cy="6858000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90114" name="Rectangle 2">
            <a:extLst>
              <a:ext uri="{FF2B5EF4-FFF2-40B4-BE49-F238E27FC236}">
                <a16:creationId xmlns:a16="http://schemas.microsoft.com/office/drawing/2014/main" id="{E07276C7-D13D-4AAE-8B8F-0F4B65D892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27310" y="207812"/>
            <a:ext cx="3178989" cy="55418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defRPr/>
            </a:pPr>
            <a:r>
              <a:rPr lang="en-US" sz="3200" b="1" u="sng" dirty="0">
                <a:solidFill>
                  <a:srgbClr val="0000FF"/>
                </a:solidFill>
              </a:rPr>
              <a:t>Conclusion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249D5BDD-ED3C-4842-AE17-45C575C25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141" y="0"/>
            <a:ext cx="3178989" cy="226225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D2A95E7B-31E8-4F18-851D-308D8FCEB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82" y="5752622"/>
            <a:ext cx="3179829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47AD824-C849-4BFF-8C6B-A1E7A2CAA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9141" y="5750853"/>
            <a:ext cx="3184283" cy="782350"/>
          </a:xfr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all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Joy In Fellowship</a:t>
            </a:r>
            <a:endParaRPr kumimoji="0" lang="en-US" sz="1800" b="0" i="0" u="none" strike="noStrike" kern="1200" cap="all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02" name="Freeform 8">
            <a:extLst>
              <a:ext uri="{FF2B5EF4-FFF2-40B4-BE49-F238E27FC236}">
                <a16:creationId xmlns:a16="http://schemas.microsoft.com/office/drawing/2014/main" id="{9361F7C1-FCF1-46B5-A3D6-0ADF7A9DC1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141" y="0"/>
            <a:ext cx="3212944" cy="6576643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BF6C4A50-F237-4A3E-907F-672F9BAD4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6600" y="450792"/>
            <a:ext cx="4979929" cy="5950008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8" name="Text Box 5">
            <a:extLst>
              <a:ext uri="{FF2B5EF4-FFF2-40B4-BE49-F238E27FC236}">
                <a16:creationId xmlns:a16="http://schemas.microsoft.com/office/drawing/2014/main" id="{990FB009-4A35-41AF-BA44-BA1A7DF887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6266" y="457200"/>
            <a:ext cx="4979929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>
              <a:spcBef>
                <a:spcPct val="0"/>
              </a:spcBef>
              <a:buClrTx/>
              <a:buNone/>
            </a:pPr>
            <a:r>
              <a:rPr lang="en-US" altLang="en-US" sz="4000" b="1" dirty="0">
                <a:solidFill>
                  <a:srgbClr val="7030A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III John 4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imes New Roman" panose="02020603050405020304" pitchFamily="18" charset="0"/>
            </a:endParaRPr>
          </a:p>
          <a:p>
            <a:pPr marL="741363" lvl="0" indent="-625475">
              <a:spcBef>
                <a:spcPct val="0"/>
              </a:spcBef>
              <a:buClr>
                <a:srgbClr val="F21213"/>
              </a:buClr>
              <a:buSzPct val="115000"/>
              <a:buNone/>
            </a:pPr>
            <a:r>
              <a:rPr lang="en-US" altLang="en-US" sz="3600" dirty="0">
                <a:solidFill>
                  <a:srgbClr val="424242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4.  I have no greater joy than this, to hear of my children walking in the truth.</a:t>
            </a:r>
          </a:p>
        </p:txBody>
      </p:sp>
      <p:sp>
        <p:nvSpPr>
          <p:cNvPr id="19" name="Text Box 11">
            <a:extLst>
              <a:ext uri="{FF2B5EF4-FFF2-40B4-BE49-F238E27FC236}">
                <a16:creationId xmlns:a16="http://schemas.microsoft.com/office/drawing/2014/main" id="{7EA509DF-7A8F-4604-8DFF-D056278FDC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8661" y="842026"/>
            <a:ext cx="3203803" cy="458497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 algn="ctr" defTabSz="914400">
              <a:lnSpc>
                <a:spcPct val="110000"/>
              </a:lnSpc>
              <a:spcBef>
                <a:spcPts val="1000"/>
              </a:spcBef>
              <a:buClr>
                <a:srgbClr val="B80E0F"/>
              </a:buClr>
              <a:buSzPct val="160000"/>
              <a:buNone/>
            </a:pPr>
            <a:endParaRPr lang="en-US" altLang="en-US" sz="2400" b="1" cap="all" dirty="0">
              <a:solidFill>
                <a:prstClr val="black"/>
              </a:solidFill>
              <a:latin typeface="Tahoma"/>
            </a:endParaRPr>
          </a:p>
          <a:p>
            <a:pPr marL="0" lvl="0" indent="0" algn="ctr" defTabSz="914400">
              <a:lnSpc>
                <a:spcPct val="110000"/>
              </a:lnSpc>
              <a:spcBef>
                <a:spcPts val="1000"/>
              </a:spcBef>
              <a:buClr>
                <a:srgbClr val="B80E0F"/>
              </a:buClr>
              <a:buSzPct val="160000"/>
              <a:buNone/>
            </a:pPr>
            <a:r>
              <a:rPr lang="en-US" altLang="en-US" sz="2400" b="1" cap="all" dirty="0">
                <a:solidFill>
                  <a:prstClr val="black"/>
                </a:solidFill>
                <a:latin typeface="Tahoma"/>
              </a:rPr>
              <a:t>The fellowship we have with God, Jesus, the apostles, and with each other is the kind of fellowship that produces joy!</a:t>
            </a:r>
            <a:endParaRPr kumimoji="0" lang="en-US" altLang="en-US" sz="2400" b="1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</a:endParaRP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B687FA0F-E110-4A6F-B906-CD988BFB7463}"/>
              </a:ext>
            </a:extLst>
          </p:cNvPr>
          <p:cNvSpPr txBox="1">
            <a:spLocks/>
          </p:cNvSpPr>
          <p:nvPr/>
        </p:nvSpPr>
        <p:spPr>
          <a:xfrm>
            <a:off x="3816600" y="4724399"/>
            <a:ext cx="4973514" cy="923947"/>
          </a:xfrm>
          <a:prstGeom prst="rect">
            <a:avLst/>
          </a:prstGeom>
          <a:solidFill>
            <a:srgbClr val="0070C0"/>
          </a:solidFill>
          <a:ln/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2800" kern="1200" cap="all" baseline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b="1" i="1" dirty="0">
                <a:solidFill>
                  <a:srgbClr val="FFC000"/>
                </a:solidFill>
              </a:rPr>
              <a:t>Have you obeyed the gospel?</a:t>
            </a:r>
          </a:p>
        </p:txBody>
      </p:sp>
    </p:spTree>
    <p:extLst>
      <p:ext uri="{BB962C8B-B14F-4D97-AF65-F5344CB8AC3E}">
        <p14:creationId xmlns:p14="http://schemas.microsoft.com/office/powerpoint/2010/main" val="297451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763000" cy="990600"/>
          </a:xfrm>
          <a:solidFill>
            <a:srgbClr val="FFFF00"/>
          </a:solidFill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sz="4600" b="1" u="sng" dirty="0">
                <a:solidFill>
                  <a:srgbClr val="0000FF"/>
                </a:solidFill>
                <a:latin typeface="Ameretto"/>
              </a:rPr>
              <a:t>“What Must I Do To Be Saved?”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0" y="1066800"/>
            <a:ext cx="91440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796925" indent="-571500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Hear The Gospel (Jn. 5:24; Rom. 10:17)</a:t>
            </a:r>
          </a:p>
          <a:p>
            <a:pPr marL="796925" indent="-571500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Believe In Christ (Jn. 3:16-18; Jn. 8:24)</a:t>
            </a:r>
          </a:p>
          <a:p>
            <a:pPr marL="796925" indent="-571500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Repent Of Sins (Lk. 13:3-5; Acts 2:38)</a:t>
            </a:r>
          </a:p>
          <a:p>
            <a:pPr marL="796925" indent="-571500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Confess Christ (Mt. 10:32; Rom. 10:10)</a:t>
            </a:r>
          </a:p>
          <a:p>
            <a:pPr marL="796925" indent="-571500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Be Baptized (Mk. 16:16; Acts 22:16)</a:t>
            </a:r>
          </a:p>
          <a:p>
            <a:pPr marL="796925" indent="-571500">
              <a:spcBef>
                <a:spcPct val="20000"/>
              </a:spcBef>
              <a:defRPr/>
            </a:pPr>
            <a:r>
              <a:rPr lang="en-US" sz="32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Remain Faithful (Jn. 8:31; Rev. 2:10)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0" y="4805425"/>
            <a:ext cx="8763000" cy="156966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4000" b="1" u="sng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FFFFFF"/>
                  </a:outerShdw>
                </a:effectLst>
                <a:latin typeface="Calisto MT" pitchFamily="18" charset="0"/>
              </a:rPr>
              <a:t>For The Erring Saint:</a:t>
            </a:r>
            <a:r>
              <a:rPr lang="en-US" sz="4000" b="1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FFFFFF"/>
                  </a:outerShdw>
                </a:effectLst>
                <a:latin typeface="Calisto MT" pitchFamily="18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Repent (Acts 8:22), Confess (I Jn. 1:9),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Pray (Acts 8:22)</a:t>
            </a:r>
          </a:p>
        </p:txBody>
      </p:sp>
      <p:sp>
        <p:nvSpPr>
          <p:cNvPr id="11270" name="Line 5"/>
          <p:cNvSpPr>
            <a:spLocks noChangeShapeType="1"/>
          </p:cNvSpPr>
          <p:nvPr/>
        </p:nvSpPr>
        <p:spPr bwMode="auto">
          <a:xfrm>
            <a:off x="533400" y="838200"/>
            <a:ext cx="815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2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210000">
        <p14:shred/>
      </p:transition>
    </mc:Choice>
    <mc:Fallback xmlns="">
      <p:transition spd="slow" advTm="2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1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1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>
            <a:extLst>
              <a:ext uri="{FF2B5EF4-FFF2-40B4-BE49-F238E27FC236}">
                <a16:creationId xmlns:a16="http://schemas.microsoft.com/office/drawing/2014/main" id="{3D70998B-961F-4BF6-AC80-CC1967AB9A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443"/>
            <a:ext cx="9144000" cy="65405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u="sng" dirty="0">
                <a:solidFill>
                  <a:schemeClr val="tx1"/>
                </a:solidFill>
                <a:cs typeface="Times New Roman" pitchFamily="18" charset="0"/>
              </a:rPr>
              <a:t>Intro 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03222CD-C7A8-46C9-8A71-0A80ED7F0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5757334"/>
            <a:ext cx="4124789" cy="498470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all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Impact" panose="020B0806030902050204"/>
                <a:ea typeface="+mn-ea"/>
                <a:cs typeface="+mn-cs"/>
              </a:rPr>
              <a:t>Joy In Fellowship</a:t>
            </a:r>
            <a:endParaRPr kumimoji="0" lang="en-US" sz="2800" b="0" i="0" u="none" strike="noStrike" kern="1200" cap="all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97637" name="Text Box 5">
            <a:extLst>
              <a:ext uri="{FF2B5EF4-FFF2-40B4-BE49-F238E27FC236}">
                <a16:creationId xmlns:a16="http://schemas.microsoft.com/office/drawing/2014/main" id="{121957E7-F0D9-43ED-90D6-F7496E73DF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76493"/>
            <a:ext cx="876300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>
              <a:spcBef>
                <a:spcPct val="0"/>
              </a:spcBef>
              <a:buClrTx/>
              <a:buNone/>
              <a:defRPr/>
            </a:pPr>
            <a:r>
              <a:rPr lang="en-US" altLang="en-US" sz="2400" b="1" dirty="0">
                <a:solidFill>
                  <a:srgbClr val="346492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Fellowship: </a:t>
            </a:r>
            <a:r>
              <a:rPr lang="en-US" altLang="en-US" sz="2400" b="1" i="1" dirty="0">
                <a:solidFill>
                  <a:srgbClr val="346492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“</a:t>
            </a:r>
            <a:r>
              <a:rPr lang="en-US" altLang="en-US" sz="2400" b="1" i="1" dirty="0" err="1">
                <a:solidFill>
                  <a:srgbClr val="346492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Koinos</a:t>
            </a:r>
            <a:r>
              <a:rPr lang="en-US" altLang="en-US" sz="2400" b="1" i="1" dirty="0">
                <a:solidFill>
                  <a:srgbClr val="346492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” (G2839) </a:t>
            </a:r>
            <a:r>
              <a:rPr lang="en-US" altLang="en-US" sz="2400" b="1" dirty="0">
                <a:solidFill>
                  <a:srgbClr val="346492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is “sharing something with someone, a partner, companion, partaker”</a:t>
            </a:r>
          </a:p>
          <a:p>
            <a:pPr lvl="0">
              <a:spcBef>
                <a:spcPct val="0"/>
              </a:spcBef>
              <a:buClr>
                <a:srgbClr val="3289DD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altLang="en-US" sz="2000" b="1" dirty="0">
                <a:latin typeface="Tahoma" panose="020B0604030504040204" pitchFamily="34" charset="0"/>
                <a:cs typeface="Times New Roman" panose="02020603050405020304" pitchFamily="18" charset="0"/>
              </a:rPr>
              <a:t>Luke 5:10: </a:t>
            </a:r>
            <a:r>
              <a:rPr lang="en-US" altLang="en-US" sz="2000" dirty="0">
                <a:latin typeface="Tahoma" panose="020B0604030504040204" pitchFamily="34" charset="0"/>
                <a:cs typeface="Times New Roman" panose="02020603050405020304" pitchFamily="18" charset="0"/>
              </a:rPr>
              <a:t>James and John were “partners” with Peter </a:t>
            </a:r>
            <a:r>
              <a:rPr lang="en-US" altLang="en-US" sz="2000" i="1" dirty="0">
                <a:latin typeface="Tahoma" panose="020B0604030504040204" pitchFamily="34" charset="0"/>
                <a:cs typeface="Times New Roman" panose="02020603050405020304" pitchFamily="18" charset="0"/>
              </a:rPr>
              <a:t>(G2844 </a:t>
            </a:r>
            <a:r>
              <a:rPr lang="en-US" altLang="en-US" sz="2000" i="1" dirty="0" err="1">
                <a:latin typeface="Tahoma" panose="020B0604030504040204" pitchFamily="34" charset="0"/>
                <a:cs typeface="Times New Roman" panose="02020603050405020304" pitchFamily="18" charset="0"/>
              </a:rPr>
              <a:t>koinonos</a:t>
            </a:r>
            <a:r>
              <a:rPr lang="en-US" altLang="en-US" sz="2000" i="1" dirty="0">
                <a:latin typeface="Tahoma" panose="020B0604030504040204" pitchFamily="34" charset="0"/>
                <a:cs typeface="Times New Roman" panose="02020603050405020304" pitchFamily="18" charset="0"/>
              </a:rPr>
              <a:t>)</a:t>
            </a:r>
          </a:p>
          <a:p>
            <a:pPr lvl="0">
              <a:spcBef>
                <a:spcPct val="0"/>
              </a:spcBef>
              <a:buClr>
                <a:srgbClr val="3289DD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altLang="en-US" sz="2000" b="1" dirty="0">
                <a:latin typeface="Tahoma" panose="020B0604030504040204" pitchFamily="34" charset="0"/>
                <a:cs typeface="Times New Roman" panose="02020603050405020304" pitchFamily="18" charset="0"/>
              </a:rPr>
              <a:t>Heb. 2:14: </a:t>
            </a:r>
            <a:r>
              <a:rPr lang="en-US" altLang="en-US" sz="2000" dirty="0">
                <a:latin typeface="Tahoma" panose="020B0604030504040204" pitchFamily="34" charset="0"/>
                <a:cs typeface="Times New Roman" panose="02020603050405020304" pitchFamily="18" charset="0"/>
              </a:rPr>
              <a:t>Jesus, in order to destroy the power of Satan over mankind, shared with man “flesh and blood” that He might deliver man through His death – “Share” </a:t>
            </a:r>
            <a:r>
              <a:rPr lang="en-US" altLang="en-US" sz="2000" i="1" dirty="0">
                <a:latin typeface="Tahoma" panose="020B0604030504040204" pitchFamily="34" charset="0"/>
                <a:cs typeface="Times New Roman" panose="02020603050405020304" pitchFamily="18" charset="0"/>
              </a:rPr>
              <a:t>(G2841 </a:t>
            </a:r>
            <a:r>
              <a:rPr lang="en-US" altLang="en-US" sz="2000" i="1" dirty="0" err="1">
                <a:latin typeface="Tahoma" panose="020B0604030504040204" pitchFamily="34" charset="0"/>
                <a:cs typeface="Times New Roman" panose="02020603050405020304" pitchFamily="18" charset="0"/>
              </a:rPr>
              <a:t>koinoneo</a:t>
            </a:r>
            <a:r>
              <a:rPr lang="en-US" altLang="en-US" sz="2000" i="1" dirty="0">
                <a:latin typeface="Tahoma" panose="020B0604030504040204" pitchFamily="34" charset="0"/>
                <a:cs typeface="Times New Roman" panose="02020603050405020304" pitchFamily="18" charset="0"/>
              </a:rPr>
              <a:t>).</a:t>
            </a:r>
          </a:p>
          <a:p>
            <a:pPr lvl="0">
              <a:spcBef>
                <a:spcPct val="0"/>
              </a:spcBef>
              <a:buClr>
                <a:srgbClr val="3289DD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altLang="en-US" sz="2000" b="1" dirty="0">
                <a:latin typeface="Tahoma" panose="020B0604030504040204" pitchFamily="34" charset="0"/>
                <a:cs typeface="Times New Roman" panose="02020603050405020304" pitchFamily="18" charset="0"/>
              </a:rPr>
              <a:t>II Pet. 1:4: </a:t>
            </a:r>
            <a:r>
              <a:rPr lang="en-US" altLang="en-US" sz="2000" dirty="0">
                <a:latin typeface="Tahoma" panose="020B0604030504040204" pitchFamily="34" charset="0"/>
                <a:cs typeface="Times New Roman" panose="02020603050405020304" pitchFamily="18" charset="0"/>
              </a:rPr>
              <a:t>We become “partakers” (sharers) of the divine nature – “Partakers” </a:t>
            </a:r>
            <a:r>
              <a:rPr lang="en-US" altLang="en-US" sz="2000" i="1" dirty="0">
                <a:latin typeface="Tahoma" panose="020B0604030504040204" pitchFamily="34" charset="0"/>
                <a:cs typeface="Times New Roman" panose="02020603050405020304" pitchFamily="18" charset="0"/>
              </a:rPr>
              <a:t>(G2844)</a:t>
            </a:r>
          </a:p>
          <a:p>
            <a:pPr lvl="0">
              <a:spcBef>
                <a:spcPct val="0"/>
              </a:spcBef>
              <a:buClr>
                <a:srgbClr val="3289DD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altLang="en-US" sz="2000" b="1" dirty="0">
                <a:latin typeface="Tahoma" panose="020B0604030504040204" pitchFamily="34" charset="0"/>
                <a:cs typeface="Times New Roman" panose="02020603050405020304" pitchFamily="18" charset="0"/>
              </a:rPr>
              <a:t>Rom. 11:17: </a:t>
            </a:r>
            <a:r>
              <a:rPr lang="en-US" altLang="en-US" sz="2000" dirty="0">
                <a:latin typeface="Tahoma" panose="020B0604030504040204" pitchFamily="34" charset="0"/>
                <a:cs typeface="Times New Roman" panose="02020603050405020304" pitchFamily="18" charset="0"/>
              </a:rPr>
              <a:t>Gentiles became “partakers” of the “rich root” – </a:t>
            </a:r>
            <a:r>
              <a:rPr lang="en-US" altLang="en-US" sz="2000" i="1" dirty="0">
                <a:latin typeface="Tahoma" panose="020B0604030504040204" pitchFamily="34" charset="0"/>
                <a:cs typeface="Times New Roman" panose="02020603050405020304" pitchFamily="18" charset="0"/>
              </a:rPr>
              <a:t>(G4791 </a:t>
            </a:r>
            <a:r>
              <a:rPr lang="en-US" altLang="en-US" sz="2000" i="1" dirty="0" err="1">
                <a:latin typeface="Tahoma" panose="020B0604030504040204" pitchFamily="34" charset="0"/>
                <a:cs typeface="Times New Roman" panose="02020603050405020304" pitchFamily="18" charset="0"/>
              </a:rPr>
              <a:t>sugkoinōnos</a:t>
            </a:r>
            <a:r>
              <a:rPr lang="en-US" altLang="en-US" sz="2000" i="1" dirty="0">
                <a:latin typeface="Tahoma" panose="020B0604030504040204" pitchFamily="34" charset="0"/>
                <a:cs typeface="Times New Roman" panose="02020603050405020304" pitchFamily="18" charset="0"/>
              </a:rPr>
              <a:t>) </a:t>
            </a:r>
          </a:p>
          <a:p>
            <a:pPr lvl="0">
              <a:spcBef>
                <a:spcPct val="0"/>
              </a:spcBef>
              <a:buClr>
                <a:srgbClr val="3289DD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altLang="en-US" sz="2000" b="1" dirty="0">
                <a:latin typeface="Tahoma" panose="020B0604030504040204" pitchFamily="34" charset="0"/>
                <a:cs typeface="Times New Roman" panose="02020603050405020304" pitchFamily="18" charset="0"/>
              </a:rPr>
              <a:t>I Jn. 1:3: </a:t>
            </a:r>
            <a:r>
              <a:rPr lang="en-US" altLang="en-US" sz="2000" dirty="0">
                <a:latin typeface="Tahoma" panose="020B0604030504040204" pitchFamily="34" charset="0"/>
                <a:cs typeface="Times New Roman" panose="02020603050405020304" pitchFamily="18" charset="0"/>
              </a:rPr>
              <a:t>We are enabled to enjoy “fellowship” </a:t>
            </a:r>
            <a:r>
              <a:rPr lang="en-US" altLang="en-US" sz="2000" i="1" dirty="0">
                <a:latin typeface="Tahoma" panose="020B0604030504040204" pitchFamily="34" charset="0"/>
                <a:cs typeface="Times New Roman" panose="02020603050405020304" pitchFamily="18" charset="0"/>
              </a:rPr>
              <a:t>(G2842 </a:t>
            </a:r>
            <a:r>
              <a:rPr lang="en-US" altLang="en-US" sz="2000" i="1" dirty="0" err="1">
                <a:latin typeface="Tahoma" panose="020B0604030504040204" pitchFamily="34" charset="0"/>
                <a:cs typeface="Times New Roman" panose="02020603050405020304" pitchFamily="18" charset="0"/>
              </a:rPr>
              <a:t>koinōnia</a:t>
            </a:r>
            <a:r>
              <a:rPr lang="en-US" altLang="en-US" sz="2000" i="1" dirty="0">
                <a:latin typeface="Tahoma" panose="020B0604030504040204" pitchFamily="34" charset="0"/>
                <a:cs typeface="Times New Roman" panose="02020603050405020304" pitchFamily="18" charset="0"/>
              </a:rPr>
              <a:t>) </a:t>
            </a:r>
            <a:r>
              <a:rPr lang="en-US" altLang="en-US" sz="2000" dirty="0">
                <a:latin typeface="Tahoma" panose="020B0604030504040204" pitchFamily="34" charset="0"/>
                <a:cs typeface="Times New Roman" panose="02020603050405020304" pitchFamily="18" charset="0"/>
              </a:rPr>
              <a:t>with the Apostles, God and Christ through the Gospel </a:t>
            </a:r>
            <a:r>
              <a:rPr lang="en-US" altLang="en-US" sz="2000" i="1" dirty="0">
                <a:latin typeface="Tahoma" panose="020B0604030504040204" pitchFamily="34" charset="0"/>
                <a:cs typeface="Times New Roman" panose="02020603050405020304" pitchFamily="18" charset="0"/>
              </a:rPr>
              <a:t>(I Cor. 10:16)</a:t>
            </a:r>
          </a:p>
          <a:p>
            <a:pPr lvl="0">
              <a:spcBef>
                <a:spcPct val="0"/>
              </a:spcBef>
              <a:buClr>
                <a:srgbClr val="3289DD"/>
              </a:buClr>
              <a:buSzPct val="115000"/>
              <a:buFont typeface="Wingdings" panose="05000000000000000000" pitchFamily="2" charset="2"/>
              <a:buChar char="v"/>
            </a:pPr>
            <a:r>
              <a:rPr lang="en-US" altLang="en-US" sz="2000" b="1" dirty="0">
                <a:latin typeface="Tahoma" panose="020B0604030504040204" pitchFamily="34" charset="0"/>
                <a:cs typeface="Times New Roman" panose="02020603050405020304" pitchFamily="18" charset="0"/>
              </a:rPr>
              <a:t>I Jn. 1:6-7: </a:t>
            </a:r>
            <a:r>
              <a:rPr lang="en-US" altLang="en-US" sz="2000" dirty="0">
                <a:latin typeface="Tahoma" panose="020B0604030504040204" pitchFamily="34" charset="0"/>
                <a:cs typeface="Times New Roman" panose="02020603050405020304" pitchFamily="18" charset="0"/>
              </a:rPr>
              <a:t>Through the blood of Christ and walking in His light, we have fellowship with God and with one another </a:t>
            </a:r>
            <a:r>
              <a:rPr lang="en-US" altLang="en-US" sz="2000" i="1" dirty="0">
                <a:latin typeface="Tahoma" panose="020B0604030504040204" pitchFamily="34" charset="0"/>
                <a:cs typeface="Times New Roman" panose="02020603050405020304" pitchFamily="18" charset="0"/>
              </a:rPr>
              <a:t>(G2842)</a:t>
            </a:r>
          </a:p>
        </p:txBody>
      </p:sp>
    </p:spTree>
    <p:extLst>
      <p:ext uri="{BB962C8B-B14F-4D97-AF65-F5344CB8AC3E}">
        <p14:creationId xmlns:p14="http://schemas.microsoft.com/office/powerpoint/2010/main" val="97434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3">
            <a:extLst>
              <a:ext uri="{FF2B5EF4-FFF2-40B4-BE49-F238E27FC236}">
                <a16:creationId xmlns:a16="http://schemas.microsoft.com/office/drawing/2014/main" id="{5DC85C1A-682E-4570-B694-E647480D52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034FC06A-2730-4DF6-BA54-01841CF5C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984964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A18E223D-AFE5-4B19-82E3-5E0E05EE96C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51" b="-1"/>
          <a:stretch/>
        </p:blipFill>
        <p:spPr>
          <a:xfrm>
            <a:off x="20" y="10"/>
            <a:ext cx="8801080" cy="6408728"/>
          </a:xfrm>
          <a:prstGeom prst="rect">
            <a:avLst/>
          </a:prstGeom>
          <a:ln>
            <a:noFill/>
          </a:ln>
        </p:spPr>
      </p:pic>
      <p:sp>
        <p:nvSpPr>
          <p:cNvPr id="78" name="Freeform 9">
            <a:extLst>
              <a:ext uri="{FF2B5EF4-FFF2-40B4-BE49-F238E27FC236}">
                <a16:creationId xmlns:a16="http://schemas.microsoft.com/office/drawing/2014/main" id="{897CE552-6A52-4098-8E3F-A138ED7EEF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9047" y="0"/>
            <a:ext cx="8829967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F1628277-2971-49BD-90BE-B4191A3E3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5655117" cy="6380796"/>
          </a:xfrm>
          <a:prstGeom prst="rect">
            <a:avLst/>
          </a:pr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7634" name="Rectangle 2">
            <a:extLst>
              <a:ext uri="{FF2B5EF4-FFF2-40B4-BE49-F238E27FC236}">
                <a16:creationId xmlns:a16="http://schemas.microsoft.com/office/drawing/2014/main" id="{3D70998B-961F-4BF6-AC80-CC1967AB9A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9047" y="-7219"/>
            <a:ext cx="5200647" cy="61681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defRPr/>
            </a:pPr>
            <a:r>
              <a:rPr lang="en-US" sz="3600" b="1" u="sng" dirty="0">
                <a:solidFill>
                  <a:schemeClr val="bg1"/>
                </a:solidFill>
              </a:rPr>
              <a:t>Intro </a:t>
            </a:r>
          </a:p>
        </p:txBody>
      </p:sp>
      <p:sp>
        <p:nvSpPr>
          <p:cNvPr id="197637" name="Text Box 5">
            <a:extLst>
              <a:ext uri="{FF2B5EF4-FFF2-40B4-BE49-F238E27FC236}">
                <a16:creationId xmlns:a16="http://schemas.microsoft.com/office/drawing/2014/main" id="{121957E7-F0D9-43ED-90D6-F7496E73DF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9047" y="685800"/>
            <a:ext cx="5674164" cy="568558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fontAlgn="auto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SzPct val="160000"/>
              <a:buNone/>
              <a:tabLst/>
              <a:defRPr/>
            </a:pPr>
            <a:r>
              <a:rPr kumimoji="0" lang="en-US" altLang="en-US" sz="2400" b="1" i="0" u="none" strike="noStrike" cap="all" spc="0" normalizeH="0" noProof="0" dirty="0">
                <a:ln>
                  <a:noFill/>
                </a:ln>
                <a:uLnTx/>
                <a:uFillTx/>
                <a:latin typeface="+mn-lt"/>
              </a:rPr>
              <a:t>Fellowship:</a:t>
            </a:r>
          </a:p>
          <a:p>
            <a:pPr marL="568325" lvl="0" indent="-339725" defTabSz="91440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Courier New" panose="02070309020205020404" pitchFamily="49" charset="0"/>
              <a:buChar char="o"/>
            </a:pPr>
            <a:r>
              <a:rPr lang="en-US" altLang="en-US" sz="2300" cap="all" dirty="0">
                <a:solidFill>
                  <a:schemeClr val="bg1"/>
                </a:solidFill>
                <a:latin typeface="+mn-lt"/>
              </a:rPr>
              <a:t>Paul is in Rome, miles away from the brethren at Philippi (over 4600 miles away!)</a:t>
            </a:r>
          </a:p>
          <a:p>
            <a:pPr marL="568325" lvl="0" indent="-339725" defTabSz="91440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Courier New" panose="02070309020205020404" pitchFamily="49" charset="0"/>
              <a:buChar char="o"/>
            </a:pPr>
            <a:r>
              <a:rPr lang="en-US" altLang="en-US" sz="2300" cap="all" dirty="0">
                <a:solidFill>
                  <a:schemeClr val="bg1"/>
                </a:solidFill>
                <a:latin typeface="+mn-lt"/>
              </a:rPr>
              <a:t>Epaphroditus brought Paul a gift from the Philippian brethren – 4:18</a:t>
            </a:r>
          </a:p>
          <a:p>
            <a:pPr marL="568325" lvl="0" indent="-339725" defTabSz="91440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Courier New" panose="02070309020205020404" pitchFamily="49" charset="0"/>
              <a:buChar char="o"/>
            </a:pPr>
            <a:r>
              <a:rPr lang="en-US" altLang="en-US" sz="2300" cap="all" dirty="0">
                <a:solidFill>
                  <a:schemeClr val="bg1"/>
                </a:solidFill>
                <a:latin typeface="+mn-lt"/>
              </a:rPr>
              <a:t>He got sick and nearly died, but when he was better he takes Paul’s letter to the Philippians (along with Timothy) – 2:19-30</a:t>
            </a:r>
          </a:p>
          <a:p>
            <a:pPr marL="568325" lvl="0" indent="-339725" defTabSz="91440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Courier New" panose="02070309020205020404" pitchFamily="49" charset="0"/>
              <a:buChar char="o"/>
            </a:pPr>
            <a:r>
              <a:rPr lang="en-US" altLang="en-US" sz="2300" cap="all" dirty="0">
                <a:solidFill>
                  <a:schemeClr val="bg1"/>
                </a:solidFill>
                <a:latin typeface="+mn-lt"/>
              </a:rPr>
              <a:t>Paul’s imprisonment for the cause of Christ is well known by the Praetorian Guard and everyone else – 1:12-14</a:t>
            </a:r>
          </a:p>
          <a:p>
            <a:pPr marL="568325" lvl="0" indent="-339725" defTabSz="91440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Courier New" panose="02070309020205020404" pitchFamily="49" charset="0"/>
              <a:buChar char="o"/>
            </a:pPr>
            <a:r>
              <a:rPr lang="en-US" altLang="en-US" sz="2300" cap="all" dirty="0">
                <a:solidFill>
                  <a:schemeClr val="bg1"/>
                </a:solidFill>
                <a:latin typeface="+mn-lt"/>
              </a:rPr>
              <a:t>Paul sends greetings from saints in Caesar’s household – 4:22</a:t>
            </a:r>
          </a:p>
          <a:p>
            <a:pPr marL="568325" lvl="0" indent="-339725" defTabSz="914400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Courier New" panose="02070309020205020404" pitchFamily="49" charset="0"/>
              <a:buChar char="o"/>
            </a:pPr>
            <a:r>
              <a:rPr lang="en-US" altLang="en-US" sz="2300" b="1" cap="all" dirty="0">
                <a:solidFill>
                  <a:schemeClr val="bg1"/>
                </a:solidFill>
                <a:latin typeface="+mn-lt"/>
              </a:rPr>
              <a:t>Though miles away, Paul says his fellowship through the gospel with the saints at Philippi brought him joy! – Phil. 1:3-11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03222CD-C7A8-46C9-8A71-0A80ED7F0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655117" y="5872914"/>
            <a:ext cx="3142670" cy="498470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R="0" lvl="0" indent="0" algn="r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Joy In Fellowship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AD6B8A1-D793-45CF-8435-00EA9D9A825C}"/>
              </a:ext>
            </a:extLst>
          </p:cNvPr>
          <p:cNvSpPr txBox="1">
            <a:spLocks/>
          </p:cNvSpPr>
          <p:nvPr/>
        </p:nvSpPr>
        <p:spPr>
          <a:xfrm>
            <a:off x="5647444" y="3657601"/>
            <a:ext cx="3142670" cy="1990746"/>
          </a:xfrm>
          <a:prstGeom prst="rect">
            <a:avLst/>
          </a:prstGeom>
          <a:solidFill>
            <a:srgbClr val="0070C0"/>
          </a:solidFill>
          <a:ln/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2800" kern="1200" cap="all" baseline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b="1" dirty="0">
                <a:solidFill>
                  <a:srgbClr val="FFC000"/>
                </a:solidFill>
              </a:rPr>
              <a:t>True joy comes from fellowship in the gospel!</a:t>
            </a:r>
          </a:p>
        </p:txBody>
      </p:sp>
    </p:spTree>
    <p:extLst>
      <p:ext uri="{BB962C8B-B14F-4D97-AF65-F5344CB8AC3E}">
        <p14:creationId xmlns:p14="http://schemas.microsoft.com/office/powerpoint/2010/main" val="355642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7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76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76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76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76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76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76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81">
            <a:extLst>
              <a:ext uri="{FF2B5EF4-FFF2-40B4-BE49-F238E27FC236}">
                <a16:creationId xmlns:a16="http://schemas.microsoft.com/office/drawing/2014/main" id="{4412F17E-378A-48DF-A7D0-616F75D5C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84" name="Freeform 11">
            <a:extLst>
              <a:ext uri="{FF2B5EF4-FFF2-40B4-BE49-F238E27FC236}">
                <a16:creationId xmlns:a16="http://schemas.microsoft.com/office/drawing/2014/main" id="{908915DF-1091-4602-9B1A-C06774398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906" y="0"/>
            <a:ext cx="8762857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6" name="Freeform 13">
            <a:extLst>
              <a:ext uri="{FF2B5EF4-FFF2-40B4-BE49-F238E27FC236}">
                <a16:creationId xmlns:a16="http://schemas.microsoft.com/office/drawing/2014/main" id="{6CFA88D5-4955-401D-884D-20970DD4E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8496942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8" name="Freeform 25">
            <a:extLst>
              <a:ext uri="{FF2B5EF4-FFF2-40B4-BE49-F238E27FC236}">
                <a16:creationId xmlns:a16="http://schemas.microsoft.com/office/drawing/2014/main" id="{164D267B-C17A-4774-88F8-99CC562E3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539684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0" name="Freeform 14">
            <a:extLst>
              <a:ext uri="{FF2B5EF4-FFF2-40B4-BE49-F238E27FC236}">
                <a16:creationId xmlns:a16="http://schemas.microsoft.com/office/drawing/2014/main" id="{C1C5AED6-50C3-434F-B16D-A7A833763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21350" y="293317"/>
            <a:ext cx="8525337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92" name="5-Point Star 24">
            <a:extLst>
              <a:ext uri="{FF2B5EF4-FFF2-40B4-BE49-F238E27FC236}">
                <a16:creationId xmlns:a16="http://schemas.microsoft.com/office/drawing/2014/main" id="{AFF213A5-1AFF-47E9-83C0-F71BD73881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3166038" y="5111356"/>
            <a:ext cx="386540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id="{4CD4B409-3361-4CF6-8E39-7DB1830DC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96" name="Rectangle 95">
            <a:extLst>
              <a:ext uri="{FF2B5EF4-FFF2-40B4-BE49-F238E27FC236}">
                <a16:creationId xmlns:a16="http://schemas.microsoft.com/office/drawing/2014/main" id="{43F663F5-E3E4-42A4-AA04-EBB67B02A0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7150" y="0"/>
            <a:ext cx="3527203" cy="6858000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id="{2350B134-3C62-4CA1-8BFD-9EB47B4825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7932" y="3276600"/>
            <a:ext cx="3169848" cy="165709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 defTabSz="914400">
              <a:lnSpc>
                <a:spcPct val="110000"/>
              </a:lnSpc>
              <a:spcBef>
                <a:spcPts val="1000"/>
              </a:spcBef>
              <a:buClr>
                <a:schemeClr val="accent1"/>
              </a:buClr>
              <a:buSzPct val="160000"/>
              <a:buNone/>
            </a:pPr>
            <a:r>
              <a:rPr lang="en-US" altLang="en-US" sz="3600" b="1" cap="all" dirty="0">
                <a:latin typeface="+mn-lt"/>
              </a:rPr>
              <a:t>Phil. 1:3-5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249D5BDD-ED3C-4842-AE17-45C575C25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141" y="0"/>
            <a:ext cx="3178989" cy="226225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D2A95E7B-31E8-4F18-851D-308D8FCEB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82" y="5752622"/>
            <a:ext cx="3179829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47AD824-C849-4BFF-8C6B-A1E7A2CAA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9141" y="5750853"/>
            <a:ext cx="3184283" cy="782350"/>
          </a:xfr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2400" kern="1200" cap="all" baseline="0" dirty="0">
                <a:solidFill>
                  <a:srgbClr val="FFC000"/>
                </a:solidFill>
                <a:latin typeface="+mn-lt"/>
                <a:ea typeface="+mn-ea"/>
                <a:cs typeface="+mn-cs"/>
              </a:rPr>
              <a:t>Joy In Fellowship</a:t>
            </a:r>
          </a:p>
        </p:txBody>
      </p:sp>
      <p:sp>
        <p:nvSpPr>
          <p:cNvPr id="102" name="Freeform 8">
            <a:extLst>
              <a:ext uri="{FF2B5EF4-FFF2-40B4-BE49-F238E27FC236}">
                <a16:creationId xmlns:a16="http://schemas.microsoft.com/office/drawing/2014/main" id="{9361F7C1-FCF1-46B5-A3D6-0ADF7A9DC1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141" y="0"/>
            <a:ext cx="3212944" cy="6576643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BF6C4A50-F237-4A3E-907F-672F9BAD4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6600" y="450792"/>
            <a:ext cx="4979929" cy="5950008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125" name="Text Box 13">
            <a:extLst>
              <a:ext uri="{FF2B5EF4-FFF2-40B4-BE49-F238E27FC236}">
                <a16:creationId xmlns:a16="http://schemas.microsoft.com/office/drawing/2014/main" id="{B9849AE9-7378-4E8F-9405-BEAD5F2CC2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1766" y="1167890"/>
            <a:ext cx="4845931" cy="4262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Clr>
                <a:schemeClr val="hlink"/>
              </a:buClr>
              <a:buSzPct val="115000"/>
              <a:buNone/>
            </a:pPr>
            <a:r>
              <a:rPr lang="en-US" altLang="en-US" dirty="0">
                <a:solidFill>
                  <a:schemeClr val="tx2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  </a:t>
            </a:r>
            <a:r>
              <a:rPr lang="en-US" altLang="en-US" sz="4000" b="1" dirty="0">
                <a:solidFill>
                  <a:srgbClr val="7030A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Philippians 1:3-5</a:t>
            </a:r>
            <a:endParaRPr lang="en-US" altLang="en-US" b="1" dirty="0">
              <a:solidFill>
                <a:srgbClr val="7030A0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  <a:p>
            <a:pPr marL="461963" indent="-461963"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  <a:buSzPct val="115000"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3.  I thank my God in all my remembrance of you,</a:t>
            </a:r>
          </a:p>
          <a:p>
            <a:pPr marL="461963" indent="-461963"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  <a:buSzPct val="115000"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4.  always offering prayer with joy in my every prayer for you all,</a:t>
            </a:r>
          </a:p>
          <a:p>
            <a:pPr marL="461963" indent="-461963"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  <a:buSzPct val="115000"/>
              <a:buNone/>
            </a:pPr>
            <a:r>
              <a:rPr lang="en-US" altLang="en-US" sz="2400" b="1" dirty="0">
                <a:solidFill>
                  <a:schemeClr val="tx2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5.  in view of your participation in the gospel from the first day until now.</a:t>
            </a:r>
            <a:endParaRPr lang="en-US" altLang="en-US" sz="2000" b="1" dirty="0">
              <a:solidFill>
                <a:schemeClr val="tx2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9CA7A5-52D4-4239-A25B-592F2366C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141" y="226225"/>
            <a:ext cx="3161957" cy="2428699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00FF"/>
                </a:solidFill>
              </a:rPr>
              <a:t>I Have You On My Mind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81">
            <a:extLst>
              <a:ext uri="{FF2B5EF4-FFF2-40B4-BE49-F238E27FC236}">
                <a16:creationId xmlns:a16="http://schemas.microsoft.com/office/drawing/2014/main" id="{4412F17E-378A-48DF-A7D0-616F75D5C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84" name="Freeform 11">
            <a:extLst>
              <a:ext uri="{FF2B5EF4-FFF2-40B4-BE49-F238E27FC236}">
                <a16:creationId xmlns:a16="http://schemas.microsoft.com/office/drawing/2014/main" id="{908915DF-1091-4602-9B1A-C06774398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906" y="0"/>
            <a:ext cx="8762857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6" name="Freeform 13">
            <a:extLst>
              <a:ext uri="{FF2B5EF4-FFF2-40B4-BE49-F238E27FC236}">
                <a16:creationId xmlns:a16="http://schemas.microsoft.com/office/drawing/2014/main" id="{6CFA88D5-4955-401D-884D-20970DD4E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8496942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8" name="Freeform 25">
            <a:extLst>
              <a:ext uri="{FF2B5EF4-FFF2-40B4-BE49-F238E27FC236}">
                <a16:creationId xmlns:a16="http://schemas.microsoft.com/office/drawing/2014/main" id="{164D267B-C17A-4774-88F8-99CC562E3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539684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0" name="Freeform 14">
            <a:extLst>
              <a:ext uri="{FF2B5EF4-FFF2-40B4-BE49-F238E27FC236}">
                <a16:creationId xmlns:a16="http://schemas.microsoft.com/office/drawing/2014/main" id="{C1C5AED6-50C3-434F-B16D-A7A833763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21350" y="293317"/>
            <a:ext cx="8525337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92" name="5-Point Star 24">
            <a:extLst>
              <a:ext uri="{FF2B5EF4-FFF2-40B4-BE49-F238E27FC236}">
                <a16:creationId xmlns:a16="http://schemas.microsoft.com/office/drawing/2014/main" id="{AFF213A5-1AFF-47E9-83C0-F71BD73881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3166038" y="5111356"/>
            <a:ext cx="386540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id="{4CD4B409-3361-4CF6-8E39-7DB1830DC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96" name="Rectangle 95">
            <a:extLst>
              <a:ext uri="{FF2B5EF4-FFF2-40B4-BE49-F238E27FC236}">
                <a16:creationId xmlns:a16="http://schemas.microsoft.com/office/drawing/2014/main" id="{43F663F5-E3E4-42A4-AA04-EBB67B02A0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7150" y="0"/>
            <a:ext cx="3527203" cy="6858000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90114" name="Rectangle 2">
            <a:extLst>
              <a:ext uri="{FF2B5EF4-FFF2-40B4-BE49-F238E27FC236}">
                <a16:creationId xmlns:a16="http://schemas.microsoft.com/office/drawing/2014/main" id="{E07276C7-D13D-4AAE-8B8F-0F4B65D892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9568" y="1583099"/>
            <a:ext cx="3178989" cy="85272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defRPr/>
            </a:pPr>
            <a:r>
              <a:rPr lang="en-US" sz="5700" b="1" dirty="0">
                <a:solidFill>
                  <a:srgbClr val="0000FF"/>
                </a:solidFill>
              </a:rPr>
              <a:t>I Have You On My Mind</a:t>
            </a:r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id="{2350B134-3C62-4CA1-8BFD-9EB47B4825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4385" y="2958984"/>
            <a:ext cx="3169848" cy="281965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 algn="ctr" defTabSz="914400">
              <a:lnSpc>
                <a:spcPct val="110000"/>
              </a:lnSpc>
              <a:spcBef>
                <a:spcPts val="1000"/>
              </a:spcBef>
              <a:buClr>
                <a:srgbClr val="B80E0F"/>
              </a:buClr>
              <a:buSzPct val="160000"/>
              <a:buNone/>
              <a:defRPr/>
            </a:pPr>
            <a:r>
              <a:rPr lang="en-US" altLang="en-US" sz="2400" b="1" cap="all" dirty="0">
                <a:solidFill>
                  <a:prstClr val="black"/>
                </a:solidFill>
                <a:latin typeface="Tahoma"/>
              </a:rPr>
              <a:t>As Paul awaited trial in Rome he wasn’t thinking of himself but of the saints in Philippi!</a:t>
            </a:r>
            <a:endParaRPr kumimoji="0" lang="en-US" altLang="en-US" sz="2400" b="1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249D5BDD-ED3C-4842-AE17-45C575C25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141" y="0"/>
            <a:ext cx="3178989" cy="226225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D2A95E7B-31E8-4F18-851D-308D8FCEB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82" y="5752622"/>
            <a:ext cx="3179829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47AD824-C849-4BFF-8C6B-A1E7A2CAA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9141" y="5750853"/>
            <a:ext cx="3184283" cy="782350"/>
          </a:xfr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all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Joy In Fellowship</a:t>
            </a:r>
            <a:endParaRPr kumimoji="0" lang="en-US" sz="2400" b="0" i="0" u="none" strike="noStrike" kern="1200" cap="all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02" name="Freeform 8">
            <a:extLst>
              <a:ext uri="{FF2B5EF4-FFF2-40B4-BE49-F238E27FC236}">
                <a16:creationId xmlns:a16="http://schemas.microsoft.com/office/drawing/2014/main" id="{9361F7C1-FCF1-46B5-A3D6-0ADF7A9DC1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141" y="0"/>
            <a:ext cx="3212944" cy="6576643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BF6C4A50-F237-4A3E-907F-672F9BAD4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6600" y="450792"/>
            <a:ext cx="4979929" cy="5950008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90125" name="Text Box 13">
            <a:extLst>
              <a:ext uri="{FF2B5EF4-FFF2-40B4-BE49-F238E27FC236}">
                <a16:creationId xmlns:a16="http://schemas.microsoft.com/office/drawing/2014/main" id="{B9849AE9-7378-4E8F-9405-BEAD5F2CC2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6600" y="593729"/>
            <a:ext cx="4979595" cy="5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  <a:buSzPct val="115000"/>
              <a:buFont typeface="Wingdings" panose="05000000000000000000" pitchFamily="2" charset="2"/>
              <a:buChar char="ü"/>
            </a:pPr>
            <a:r>
              <a:rPr lang="en-US" altLang="en-US" sz="2000" b="1" i="1" dirty="0">
                <a:solidFill>
                  <a:srgbClr val="424242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He tells them every recollection of them brings him joy!</a:t>
            </a:r>
          </a:p>
          <a:p>
            <a:pPr lvl="0"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  <a:buSzPct val="115000"/>
              <a:buFont typeface="Wingdings" panose="05000000000000000000" pitchFamily="2" charset="2"/>
              <a:buChar char="ü"/>
            </a:pPr>
            <a:r>
              <a:rPr lang="en-US" altLang="en-US" sz="2000" b="1" i="1" dirty="0">
                <a:solidFill>
                  <a:srgbClr val="424242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Their “participation in the gospel from the first day till now” points to Acts 16 when he 1</a:t>
            </a:r>
            <a:r>
              <a:rPr lang="en-US" altLang="en-US" sz="2000" b="1" i="1" baseline="30000" dirty="0">
                <a:solidFill>
                  <a:srgbClr val="424242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st</a:t>
            </a:r>
            <a:r>
              <a:rPr lang="en-US" altLang="en-US" sz="2000" b="1" i="1" dirty="0">
                <a:solidFill>
                  <a:srgbClr val="424242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 came to Philippi.</a:t>
            </a:r>
          </a:p>
          <a:p>
            <a:pPr lvl="0"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  <a:buSzPct val="115000"/>
              <a:buFont typeface="Wingdings" panose="05000000000000000000" pitchFamily="2" charset="2"/>
              <a:buChar char="ü"/>
            </a:pPr>
            <a:r>
              <a:rPr lang="en-US" altLang="en-US" sz="2000" b="1" i="1" dirty="0">
                <a:solidFill>
                  <a:srgbClr val="424242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It is fun to imagine that Lydia </a:t>
            </a:r>
            <a:r>
              <a:rPr lang="en-US" altLang="en-US" sz="1600" b="1" i="1" dirty="0">
                <a:solidFill>
                  <a:srgbClr val="424242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(Acts 16:12-15, 40) </a:t>
            </a:r>
            <a:r>
              <a:rPr lang="en-US" altLang="en-US" sz="2000" b="1" i="1" dirty="0">
                <a:solidFill>
                  <a:srgbClr val="424242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and the Jailer </a:t>
            </a:r>
            <a:r>
              <a:rPr lang="en-US" altLang="en-US" sz="1600" b="1" i="1" dirty="0">
                <a:solidFill>
                  <a:srgbClr val="424242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(Acts 16:23-40) </a:t>
            </a:r>
            <a:r>
              <a:rPr lang="en-US" altLang="en-US" sz="2000" b="1" i="1" dirty="0">
                <a:solidFill>
                  <a:srgbClr val="424242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might be in the assembly when this letter is read to all!</a:t>
            </a:r>
          </a:p>
          <a:p>
            <a:pPr lvl="0"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  <a:buSzPct val="115000"/>
              <a:buFont typeface="Wingdings" panose="05000000000000000000" pitchFamily="2" charset="2"/>
              <a:buChar char="ü"/>
            </a:pPr>
            <a:r>
              <a:rPr lang="en-US" altLang="en-US" sz="2000" b="1" i="1" dirty="0">
                <a:solidFill>
                  <a:srgbClr val="424242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Paul had told the Thessalonian brethren how he “suffered” and was “mistreated” in Philippi </a:t>
            </a:r>
          </a:p>
          <a:p>
            <a:pPr marL="457200" lvl="1" indent="0"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  <a:buSzPct val="115000"/>
              <a:buNone/>
            </a:pPr>
            <a:r>
              <a:rPr lang="en-US" altLang="en-US" sz="1600" b="1" i="1" dirty="0">
                <a:solidFill>
                  <a:srgbClr val="424242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(I Thess. 2:2) </a:t>
            </a:r>
          </a:p>
          <a:p>
            <a:pPr lvl="0"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  <a:buSzPct val="115000"/>
              <a:buFont typeface="Wingdings" panose="05000000000000000000" pitchFamily="2" charset="2"/>
              <a:buChar char="ü"/>
            </a:pPr>
            <a:r>
              <a:rPr lang="en-US" altLang="en-US" sz="2000" b="1" i="1" dirty="0">
                <a:solidFill>
                  <a:srgbClr val="424242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Yet, here he says when he thinks of them, he has joyful thoughts! </a:t>
            </a: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102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0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0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0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0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0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0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0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0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0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0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0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0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0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0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0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0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0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7157E9-050F-4E7D-A423-201E478F61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397943"/>
            <a:ext cx="9143980" cy="6067299"/>
          </a:xfrm>
          <a:prstGeom prst="rect">
            <a:avLst/>
          </a:prstGeom>
        </p:spPr>
      </p:pic>
      <p:sp>
        <p:nvSpPr>
          <p:cNvPr id="71" name="Rectangle 10">
            <a:extLst>
              <a:ext uri="{FF2B5EF4-FFF2-40B4-BE49-F238E27FC236}">
                <a16:creationId xmlns:a16="http://schemas.microsoft.com/office/drawing/2014/main" id="{BDC81281-C11D-4E00-8FBA-06356AA3B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rot="21420000">
            <a:off x="-114800" y="613608"/>
            <a:ext cx="6033080" cy="5638800"/>
          </a:xfrm>
          <a:custGeom>
            <a:avLst/>
            <a:gdLst/>
            <a:ahLst/>
            <a:cxnLst/>
            <a:rect l="l" t="t" r="r" b="b"/>
            <a:pathLst>
              <a:path w="8044107" h="5638800">
                <a:moveTo>
                  <a:pt x="8044107" y="0"/>
                </a:moveTo>
                <a:lnTo>
                  <a:pt x="8044107" y="5638800"/>
                </a:lnTo>
                <a:lnTo>
                  <a:pt x="0" y="5638800"/>
                </a:lnTo>
                <a:lnTo>
                  <a:pt x="295517" y="0"/>
                </a:lnTo>
                <a:close/>
              </a:path>
            </a:pathLst>
          </a:cu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826" name="Rectangle 2">
            <a:extLst>
              <a:ext uri="{FF2B5EF4-FFF2-40B4-BE49-F238E27FC236}">
                <a16:creationId xmlns:a16="http://schemas.microsoft.com/office/drawing/2014/main" id="{B5DB6F4E-EF79-49B9-8B43-BDE3CB5B81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 rot="21420000">
            <a:off x="215906" y="711237"/>
            <a:ext cx="5138391" cy="115196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defRPr/>
            </a:pPr>
            <a:r>
              <a:rPr lang="en-US" sz="5400" b="1" u="sng" dirty="0">
                <a:solidFill>
                  <a:schemeClr val="bg1"/>
                </a:solidFill>
              </a:rPr>
              <a:t>Application!</a:t>
            </a:r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249F2FEC-10AB-4EB9-A87A-B0E29765305C}"/>
              </a:ext>
            </a:extLst>
          </p:cNvPr>
          <p:cNvSpPr txBox="1">
            <a:spLocks noChangeArrowheads="1"/>
          </p:cNvSpPr>
          <p:nvPr/>
        </p:nvSpPr>
        <p:spPr bwMode="auto">
          <a:xfrm rot="21420000">
            <a:off x="576225" y="1708208"/>
            <a:ext cx="5144399" cy="446680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6075" lvl="0" indent="-346075" defTabSz="9144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346492">
                  <a:lumMod val="60000"/>
                  <a:lumOff val="40000"/>
                </a:srgbClr>
              </a:buClr>
              <a:buSzPct val="160000"/>
              <a:buFont typeface="Arial" panose="020B0604020202020204" pitchFamily="34" charset="0"/>
              <a:buChar char="•"/>
              <a:defRPr/>
            </a:pPr>
            <a:r>
              <a:rPr lang="en-US" altLang="en-US" sz="3600" b="1" cap="all" dirty="0">
                <a:solidFill>
                  <a:srgbClr val="FFFF00"/>
                </a:solidFill>
                <a:latin typeface="Impact" panose="020B0806030902050204"/>
              </a:rPr>
              <a:t>Am I the kind of Christian that brings joy to other Christians when they think of me?</a:t>
            </a:r>
            <a:endParaRPr kumimoji="0" lang="en-US" altLang="en-US" sz="3600" b="1" i="0" u="none" strike="noStrike" kern="1200" cap="all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Impact" panose="020B0806030902050204"/>
            </a:endParaRP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6F490FBA-30F9-4DCE-821E-D65DD4930E85}"/>
              </a:ext>
            </a:extLst>
          </p:cNvPr>
          <p:cNvSpPr txBox="1">
            <a:spLocks/>
          </p:cNvSpPr>
          <p:nvPr/>
        </p:nvSpPr>
        <p:spPr>
          <a:xfrm>
            <a:off x="20" y="0"/>
            <a:ext cx="4571980" cy="381000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2800" kern="1200" cap="all" baseline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en-US" altLang="en-US" sz="1800" b="1" cap="non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 In Fellowship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161838D0-FB59-4699-97C7-4A024032E53D}"/>
              </a:ext>
            </a:extLst>
          </p:cNvPr>
          <p:cNvSpPr txBox="1">
            <a:spLocks noChangeArrowheads="1"/>
          </p:cNvSpPr>
          <p:nvPr/>
        </p:nvSpPr>
        <p:spPr>
          <a:xfrm>
            <a:off x="3124201" y="-19814"/>
            <a:ext cx="5867400" cy="3795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n-US" sz="3200" b="1" u="sng" dirty="0">
                <a:solidFill>
                  <a:schemeClr val="tx1"/>
                </a:solidFill>
                <a:cs typeface="Times New Roman" pitchFamily="18" charset="0"/>
              </a:rPr>
              <a:t>I Have You On </a:t>
            </a:r>
            <a:r>
              <a:rPr lang="en-US" sz="3200" b="1" u="sng" dirty="0" err="1">
                <a:solidFill>
                  <a:schemeClr val="tx1"/>
                </a:solidFill>
                <a:cs typeface="Times New Roman" pitchFamily="18" charset="0"/>
              </a:rPr>
              <a:t>mY</a:t>
            </a:r>
            <a:r>
              <a:rPr lang="en-US" sz="3200" b="1" u="sng" dirty="0">
                <a:solidFill>
                  <a:schemeClr val="tx1"/>
                </a:solidFill>
                <a:cs typeface="Times New Roman" pitchFamily="18" charset="0"/>
              </a:rPr>
              <a:t> Mind</a:t>
            </a:r>
          </a:p>
        </p:txBody>
      </p:sp>
    </p:spTree>
    <p:extLst>
      <p:ext uri="{BB962C8B-B14F-4D97-AF65-F5344CB8AC3E}">
        <p14:creationId xmlns:p14="http://schemas.microsoft.com/office/powerpoint/2010/main" val="295350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81">
            <a:extLst>
              <a:ext uri="{FF2B5EF4-FFF2-40B4-BE49-F238E27FC236}">
                <a16:creationId xmlns:a16="http://schemas.microsoft.com/office/drawing/2014/main" id="{4412F17E-378A-48DF-A7D0-616F75D5C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84" name="Freeform 11">
            <a:extLst>
              <a:ext uri="{FF2B5EF4-FFF2-40B4-BE49-F238E27FC236}">
                <a16:creationId xmlns:a16="http://schemas.microsoft.com/office/drawing/2014/main" id="{908915DF-1091-4602-9B1A-C06774398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906" y="0"/>
            <a:ext cx="8762857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6" name="Freeform 13">
            <a:extLst>
              <a:ext uri="{FF2B5EF4-FFF2-40B4-BE49-F238E27FC236}">
                <a16:creationId xmlns:a16="http://schemas.microsoft.com/office/drawing/2014/main" id="{6CFA88D5-4955-401D-884D-20970DD4E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8496942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8" name="Freeform 25">
            <a:extLst>
              <a:ext uri="{FF2B5EF4-FFF2-40B4-BE49-F238E27FC236}">
                <a16:creationId xmlns:a16="http://schemas.microsoft.com/office/drawing/2014/main" id="{164D267B-C17A-4774-88F8-99CC562E3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539684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0" name="Freeform 14">
            <a:extLst>
              <a:ext uri="{FF2B5EF4-FFF2-40B4-BE49-F238E27FC236}">
                <a16:creationId xmlns:a16="http://schemas.microsoft.com/office/drawing/2014/main" id="{C1C5AED6-50C3-434F-B16D-A7A833763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21350" y="293317"/>
            <a:ext cx="8525337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92" name="5-Point Star 24">
            <a:extLst>
              <a:ext uri="{FF2B5EF4-FFF2-40B4-BE49-F238E27FC236}">
                <a16:creationId xmlns:a16="http://schemas.microsoft.com/office/drawing/2014/main" id="{AFF213A5-1AFF-47E9-83C0-F71BD73881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3166038" y="5111356"/>
            <a:ext cx="386540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id="{4CD4B409-3361-4CF6-8E39-7DB1830DC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96" name="Rectangle 95">
            <a:extLst>
              <a:ext uri="{FF2B5EF4-FFF2-40B4-BE49-F238E27FC236}">
                <a16:creationId xmlns:a16="http://schemas.microsoft.com/office/drawing/2014/main" id="{43F663F5-E3E4-42A4-AA04-EBB67B02A0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7150" y="0"/>
            <a:ext cx="3527203" cy="6858000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id="{2350B134-3C62-4CA1-8BFD-9EB47B4825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7932" y="3276600"/>
            <a:ext cx="3169848" cy="165709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B80E0F"/>
              </a:buClr>
              <a:buSzPct val="160000"/>
              <a:buFontTx/>
              <a:buNone/>
              <a:tabLst/>
              <a:defRPr/>
            </a:pPr>
            <a:r>
              <a:rPr kumimoji="0" lang="en-US" altLang="en-US" sz="3600" b="1" i="0" u="none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Phil. 1:6-7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249D5BDD-ED3C-4842-AE17-45C575C25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141" y="0"/>
            <a:ext cx="3178989" cy="226225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D2A95E7B-31E8-4F18-851D-308D8FCEB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82" y="5752622"/>
            <a:ext cx="3179829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47AD824-C849-4BFF-8C6B-A1E7A2CAA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9141" y="5750853"/>
            <a:ext cx="3184283" cy="782350"/>
          </a:xfr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all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Joy In Fellowship</a:t>
            </a:r>
          </a:p>
        </p:txBody>
      </p:sp>
      <p:sp>
        <p:nvSpPr>
          <p:cNvPr id="102" name="Freeform 8">
            <a:extLst>
              <a:ext uri="{FF2B5EF4-FFF2-40B4-BE49-F238E27FC236}">
                <a16:creationId xmlns:a16="http://schemas.microsoft.com/office/drawing/2014/main" id="{9361F7C1-FCF1-46B5-A3D6-0ADF7A9DC1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141" y="0"/>
            <a:ext cx="3212944" cy="6576643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BF6C4A50-F237-4A3E-907F-672F9BAD4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6600" y="450792"/>
            <a:ext cx="4979929" cy="5950008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90125" name="Text Box 13">
            <a:extLst>
              <a:ext uri="{FF2B5EF4-FFF2-40B4-BE49-F238E27FC236}">
                <a16:creationId xmlns:a16="http://schemas.microsoft.com/office/drawing/2014/main" id="{B9849AE9-7378-4E8F-9405-BEAD5F2CC2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1766" y="421928"/>
            <a:ext cx="4845931" cy="6032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>
                <a:srgbClr val="F21213"/>
              </a:buClr>
              <a:buSzPct val="115000"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Philippians 1:6-7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imes New Roman" panose="02020603050405020304" pitchFamily="18" charset="0"/>
            </a:endParaRPr>
          </a:p>
          <a:p>
            <a:pPr marL="461963" lvl="0" indent="-461963"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  <a:buSzPct val="115000"/>
              <a:buNone/>
            </a:pPr>
            <a:r>
              <a:rPr lang="en-US" altLang="en-US" sz="2400" b="1" dirty="0">
                <a:solidFill>
                  <a:srgbClr val="424242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6.  For I am confident of this very thing, that He who began a good work in you will perfect it until the day of Christ Jesus.</a:t>
            </a:r>
          </a:p>
          <a:p>
            <a:pPr marL="461963" lvl="0" indent="-461963"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  <a:buSzPct val="115000"/>
              <a:buNone/>
            </a:pPr>
            <a:r>
              <a:rPr lang="en-US" altLang="en-US" sz="2400" b="1" dirty="0">
                <a:solidFill>
                  <a:srgbClr val="424242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7.  For it is only right for me to feel this way about you all, because I have you in my heart, since both in my imprisonment and in the defense and confirmation of the gospel, you all are partakers of grace with me.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9CA7A5-52D4-4239-A25B-592F2366C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141" y="226225"/>
            <a:ext cx="3161957" cy="2428699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00FF"/>
                </a:solidFill>
              </a:rPr>
              <a:t>I Have You In My Heart</a:t>
            </a:r>
          </a:p>
        </p:txBody>
      </p:sp>
    </p:spTree>
    <p:extLst>
      <p:ext uri="{BB962C8B-B14F-4D97-AF65-F5344CB8AC3E}">
        <p14:creationId xmlns:p14="http://schemas.microsoft.com/office/powerpoint/2010/main" val="426750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81">
            <a:extLst>
              <a:ext uri="{FF2B5EF4-FFF2-40B4-BE49-F238E27FC236}">
                <a16:creationId xmlns:a16="http://schemas.microsoft.com/office/drawing/2014/main" id="{4412F17E-378A-48DF-A7D0-616F75D5C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84" name="Freeform 11">
            <a:extLst>
              <a:ext uri="{FF2B5EF4-FFF2-40B4-BE49-F238E27FC236}">
                <a16:creationId xmlns:a16="http://schemas.microsoft.com/office/drawing/2014/main" id="{908915DF-1091-4602-9B1A-C06774398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1906" y="0"/>
            <a:ext cx="8762857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6" name="Freeform 13">
            <a:extLst>
              <a:ext uri="{FF2B5EF4-FFF2-40B4-BE49-F238E27FC236}">
                <a16:creationId xmlns:a16="http://schemas.microsoft.com/office/drawing/2014/main" id="{6CFA88D5-4955-401D-884D-20970DD4E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8496942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8" name="Freeform 25">
            <a:extLst>
              <a:ext uri="{FF2B5EF4-FFF2-40B4-BE49-F238E27FC236}">
                <a16:creationId xmlns:a16="http://schemas.microsoft.com/office/drawing/2014/main" id="{164D267B-C17A-4774-88F8-99CC562E3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539684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0" name="Freeform 14">
            <a:extLst>
              <a:ext uri="{FF2B5EF4-FFF2-40B4-BE49-F238E27FC236}">
                <a16:creationId xmlns:a16="http://schemas.microsoft.com/office/drawing/2014/main" id="{C1C5AED6-50C3-434F-B16D-A7A833763D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21350" y="293317"/>
            <a:ext cx="8525337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92" name="5-Point Star 24">
            <a:extLst>
              <a:ext uri="{FF2B5EF4-FFF2-40B4-BE49-F238E27FC236}">
                <a16:creationId xmlns:a16="http://schemas.microsoft.com/office/drawing/2014/main" id="{AFF213A5-1AFF-47E9-83C0-F71BD73881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3166038" y="5111356"/>
            <a:ext cx="386540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id="{4CD4B409-3361-4CF6-8E39-7DB1830DC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96" name="Rectangle 95">
            <a:extLst>
              <a:ext uri="{FF2B5EF4-FFF2-40B4-BE49-F238E27FC236}">
                <a16:creationId xmlns:a16="http://schemas.microsoft.com/office/drawing/2014/main" id="{43F663F5-E3E4-42A4-AA04-EBB67B02A0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7150" y="0"/>
            <a:ext cx="3527203" cy="6858000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90114" name="Rectangle 2">
            <a:extLst>
              <a:ext uri="{FF2B5EF4-FFF2-40B4-BE49-F238E27FC236}">
                <a16:creationId xmlns:a16="http://schemas.microsoft.com/office/drawing/2014/main" id="{E07276C7-D13D-4AAE-8B8F-0F4B65D892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9568" y="1583099"/>
            <a:ext cx="3178989" cy="85272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0000FF"/>
                </a:solidFill>
              </a:rPr>
              <a:t>I Have You In My Heart</a:t>
            </a:r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id="{2350B134-3C62-4CA1-8BFD-9EB47B4825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4385" y="2931197"/>
            <a:ext cx="3213806" cy="281965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t">
            <a:no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0" indent="0" algn="ctr" defTabSz="914400">
              <a:lnSpc>
                <a:spcPct val="110000"/>
              </a:lnSpc>
              <a:spcBef>
                <a:spcPts val="1000"/>
              </a:spcBef>
              <a:buClr>
                <a:srgbClr val="B80E0F"/>
              </a:buClr>
              <a:buSzPct val="160000"/>
              <a:buNone/>
              <a:defRPr/>
            </a:pPr>
            <a:r>
              <a:rPr lang="en-US" altLang="en-US" sz="2400" b="1" cap="all" dirty="0">
                <a:solidFill>
                  <a:prstClr val="black"/>
                </a:solidFill>
                <a:latin typeface="Tahoma"/>
              </a:rPr>
              <a:t>Their fellowship with Paul in the gospel has them on his mind &amp; in his heart!</a:t>
            </a:r>
            <a:endParaRPr kumimoji="0" lang="en-US" altLang="en-US" sz="2400" b="1" i="0" u="none" strike="noStrike" kern="1200" cap="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249D5BDD-ED3C-4842-AE17-45C575C25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141" y="0"/>
            <a:ext cx="3178989" cy="226225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D2A95E7B-31E8-4F18-851D-308D8FCEB6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82" y="5752622"/>
            <a:ext cx="3179829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47AD824-C849-4BFF-8C6B-A1E7A2CAA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9141" y="5750853"/>
            <a:ext cx="3184283" cy="782350"/>
          </a:xfr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all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Joy In Fellowship</a:t>
            </a:r>
            <a:endParaRPr kumimoji="0" lang="en-US" sz="2400" b="0" i="0" u="none" strike="noStrike" kern="1200" cap="all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02" name="Freeform 8">
            <a:extLst>
              <a:ext uri="{FF2B5EF4-FFF2-40B4-BE49-F238E27FC236}">
                <a16:creationId xmlns:a16="http://schemas.microsoft.com/office/drawing/2014/main" id="{9361F7C1-FCF1-46B5-A3D6-0ADF7A9DC1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9141" y="0"/>
            <a:ext cx="3212944" cy="6576643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BF6C4A50-F237-4A3E-907F-672F9BAD4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6600" y="450792"/>
            <a:ext cx="4979929" cy="5950008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90125" name="Text Box 13">
            <a:extLst>
              <a:ext uri="{FF2B5EF4-FFF2-40B4-BE49-F238E27FC236}">
                <a16:creationId xmlns:a16="http://schemas.microsoft.com/office/drawing/2014/main" id="{B9849AE9-7378-4E8F-9405-BEAD5F2CC2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6600" y="927603"/>
            <a:ext cx="4979595" cy="48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  <a:buSzPct val="115000"/>
              <a:buFont typeface="Wingdings" panose="05000000000000000000" pitchFamily="2" charset="2"/>
              <a:buChar char="ü"/>
            </a:pPr>
            <a:r>
              <a:rPr lang="en-US" altLang="en-US" sz="2000" b="1" i="1" dirty="0">
                <a:solidFill>
                  <a:srgbClr val="424242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It is possible to think of people (have them on your mind) but not have them in your heart </a:t>
            </a:r>
          </a:p>
          <a:p>
            <a:pPr lvl="0"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  <a:buSzPct val="115000"/>
              <a:buFont typeface="Wingdings" panose="05000000000000000000" pitchFamily="2" charset="2"/>
              <a:buChar char="ü"/>
            </a:pPr>
            <a:r>
              <a:rPr lang="en-US" altLang="en-US" sz="2000" b="1" i="1" dirty="0">
                <a:solidFill>
                  <a:srgbClr val="424242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Their love for Paul is evidenced in their standing with him when he preached and when he was imprisoned – They supported him and continued to do so (Phil. 4:15-18).</a:t>
            </a:r>
          </a:p>
          <a:p>
            <a:pPr lvl="0">
              <a:spcBef>
                <a:spcPct val="0"/>
              </a:spcBef>
              <a:spcAft>
                <a:spcPts val="600"/>
              </a:spcAft>
              <a:buClr>
                <a:srgbClr val="002060"/>
              </a:buClr>
              <a:buSzPct val="115000"/>
              <a:buFont typeface="Wingdings" panose="05000000000000000000" pitchFamily="2" charset="2"/>
              <a:buChar char="ü"/>
            </a:pPr>
            <a:r>
              <a:rPr lang="en-US" altLang="en-US" sz="2000" b="1" i="1" dirty="0">
                <a:solidFill>
                  <a:srgbClr val="424242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>Paul considered his imprisoned circumstances an opportunity for preaching the gospel – Phil. 1:12-14: He said others were emboldened to preach the gospel without fear</a:t>
            </a:r>
            <a:r>
              <a:rPr kumimoji="0" lang="en-US" alt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Times New Roman" panose="02020603050405020304" pitchFamily="18" charset="0"/>
              </a:rPr>
              <a:t>! </a:t>
            </a: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24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0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0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0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0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0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0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0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0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7157E9-050F-4E7D-A423-201E478F61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397943"/>
            <a:ext cx="9143980" cy="6067299"/>
          </a:xfrm>
          <a:prstGeom prst="rect">
            <a:avLst/>
          </a:prstGeom>
        </p:spPr>
      </p:pic>
      <p:sp>
        <p:nvSpPr>
          <p:cNvPr id="71" name="Rectangle 10">
            <a:extLst>
              <a:ext uri="{FF2B5EF4-FFF2-40B4-BE49-F238E27FC236}">
                <a16:creationId xmlns:a16="http://schemas.microsoft.com/office/drawing/2014/main" id="{BDC81281-C11D-4E00-8FBA-06356AA3B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 rot="21420000">
            <a:off x="-114800" y="613608"/>
            <a:ext cx="6033080" cy="5638800"/>
          </a:xfrm>
          <a:custGeom>
            <a:avLst/>
            <a:gdLst/>
            <a:ahLst/>
            <a:cxnLst/>
            <a:rect l="l" t="t" r="r" b="b"/>
            <a:pathLst>
              <a:path w="8044107" h="5638800">
                <a:moveTo>
                  <a:pt x="8044107" y="0"/>
                </a:moveTo>
                <a:lnTo>
                  <a:pt x="8044107" y="5638800"/>
                </a:lnTo>
                <a:lnTo>
                  <a:pt x="0" y="5638800"/>
                </a:lnTo>
                <a:lnTo>
                  <a:pt x="295517" y="0"/>
                </a:lnTo>
                <a:close/>
              </a:path>
            </a:pathLst>
          </a:cu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826" name="Rectangle 2">
            <a:extLst>
              <a:ext uri="{FF2B5EF4-FFF2-40B4-BE49-F238E27FC236}">
                <a16:creationId xmlns:a16="http://schemas.microsoft.com/office/drawing/2014/main" id="{B5DB6F4E-EF79-49B9-8B43-BDE3CB5B81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 rot="21420000">
            <a:off x="215906" y="711237"/>
            <a:ext cx="5138391" cy="115196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defRPr/>
            </a:pPr>
            <a:r>
              <a:rPr lang="en-US" sz="5400" b="1" u="sng" dirty="0">
                <a:solidFill>
                  <a:schemeClr val="bg1"/>
                </a:solidFill>
              </a:rPr>
              <a:t>Application!</a:t>
            </a:r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249F2FEC-10AB-4EB9-A87A-B0E29765305C}"/>
              </a:ext>
            </a:extLst>
          </p:cNvPr>
          <p:cNvSpPr txBox="1">
            <a:spLocks noChangeArrowheads="1"/>
          </p:cNvSpPr>
          <p:nvPr/>
        </p:nvSpPr>
        <p:spPr bwMode="auto">
          <a:xfrm rot="21420000">
            <a:off x="576225" y="1708208"/>
            <a:ext cx="5144399" cy="446680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marL="457200" indent="-457200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6075" lvl="0" indent="-346075" defTabSz="9144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Clr>
                <a:srgbClr val="346492">
                  <a:lumMod val="60000"/>
                  <a:lumOff val="40000"/>
                </a:srgbClr>
              </a:buClr>
              <a:buSzPct val="160000"/>
              <a:buFont typeface="Arial" panose="020B0604020202020204" pitchFamily="34" charset="0"/>
              <a:buChar char="•"/>
              <a:defRPr/>
            </a:pPr>
            <a:r>
              <a:rPr lang="en-US" altLang="en-US" sz="3600" b="1" cap="all" dirty="0">
                <a:solidFill>
                  <a:srgbClr val="FFFF00"/>
                </a:solidFill>
                <a:latin typeface="Impact" panose="020B0806030902050204"/>
              </a:rPr>
              <a:t>Am I the kind of Christian others hold in their hearts and thank God for?</a:t>
            </a:r>
            <a:endParaRPr kumimoji="0" lang="en-US" altLang="en-US" sz="3600" b="1" i="0" u="none" strike="noStrike" kern="1200" cap="all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6F490FBA-30F9-4DCE-821E-D65DD4930E85}"/>
              </a:ext>
            </a:extLst>
          </p:cNvPr>
          <p:cNvSpPr txBox="1">
            <a:spLocks/>
          </p:cNvSpPr>
          <p:nvPr/>
        </p:nvSpPr>
        <p:spPr>
          <a:xfrm>
            <a:off x="20" y="0"/>
            <a:ext cx="4571980" cy="381000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2800" kern="1200" cap="all" baseline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Joy In Fellowship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161838D0-FB59-4699-97C7-4A024032E53D}"/>
              </a:ext>
            </a:extLst>
          </p:cNvPr>
          <p:cNvSpPr txBox="1">
            <a:spLocks noChangeArrowheads="1"/>
          </p:cNvSpPr>
          <p:nvPr/>
        </p:nvSpPr>
        <p:spPr>
          <a:xfrm>
            <a:off x="3124201" y="-19814"/>
            <a:ext cx="5867400" cy="3795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Times New Roman" pitchFamily="18" charset="0"/>
              </a:rPr>
              <a:t>I Have You In </a:t>
            </a:r>
            <a:r>
              <a:rPr kumimoji="0" lang="en-US" sz="3200" b="1" i="0" u="sng" strike="noStrike" kern="1200" cap="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Times New Roman" pitchFamily="18" charset="0"/>
              </a:rPr>
              <a:t>mY</a:t>
            </a:r>
            <a:r>
              <a:rPr kumimoji="0" lang="en-US" sz="3200" b="1" i="0" u="sng" strike="noStrike" kern="1200" cap="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Times New Roman" pitchFamily="18" charset="0"/>
              </a:rPr>
              <a:t> Heart</a:t>
            </a:r>
          </a:p>
        </p:txBody>
      </p:sp>
    </p:spTree>
    <p:extLst>
      <p:ext uri="{BB962C8B-B14F-4D97-AF65-F5344CB8AC3E}">
        <p14:creationId xmlns:p14="http://schemas.microsoft.com/office/powerpoint/2010/main" val="340454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Custom 1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Ion Boardroom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3.xml><?xml version="1.0" encoding="utf-8"?>
<a:theme xmlns:a="http://schemas.openxmlformats.org/drawingml/2006/main" name="1_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Custom 1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1326</Words>
  <Application>Microsoft Office PowerPoint</Application>
  <PresentationFormat>On-screen Show (4:3)</PresentationFormat>
  <Paragraphs>149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Ameretto</vt:lpstr>
      <vt:lpstr>Arial</vt:lpstr>
      <vt:lpstr>Calisto MT</vt:lpstr>
      <vt:lpstr>Courier New</vt:lpstr>
      <vt:lpstr>Impact</vt:lpstr>
      <vt:lpstr>Tahoma</vt:lpstr>
      <vt:lpstr>Times New Roman</vt:lpstr>
      <vt:lpstr>Wingdings</vt:lpstr>
      <vt:lpstr>Wingdings 3</vt:lpstr>
      <vt:lpstr>Main Event</vt:lpstr>
      <vt:lpstr>Ion Boardroom</vt:lpstr>
      <vt:lpstr>1_Main Event</vt:lpstr>
      <vt:lpstr>Joy In Fellowship   Text:  Philippians 1:3-11</vt:lpstr>
      <vt:lpstr>Intro </vt:lpstr>
      <vt:lpstr>Intro </vt:lpstr>
      <vt:lpstr>I Have You On My Mind</vt:lpstr>
      <vt:lpstr>I Have You On My Mind</vt:lpstr>
      <vt:lpstr>Application!</vt:lpstr>
      <vt:lpstr>I Have You In My Heart</vt:lpstr>
      <vt:lpstr>I Have You In My Heart</vt:lpstr>
      <vt:lpstr>Application!</vt:lpstr>
      <vt:lpstr>I Have You In My Prayers</vt:lpstr>
      <vt:lpstr>I Have You In My Prayers</vt:lpstr>
      <vt:lpstr>Application!</vt:lpstr>
      <vt:lpstr>Conclusion</vt:lpstr>
      <vt:lpstr>Conclusion</vt:lpstr>
      <vt:lpstr>“What Must I Do To Be Saved?”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Joy In Fellowship</dc:title>
  <dc:subject>09/01/2019</dc:subject>
  <dc:creator>DarkWolf</dc:creator>
  <cp:lastModifiedBy>Nathan Morrison</cp:lastModifiedBy>
  <cp:revision>16</cp:revision>
  <dcterms:created xsi:type="dcterms:W3CDTF">2019-08-30T00:21:55Z</dcterms:created>
  <dcterms:modified xsi:type="dcterms:W3CDTF">2019-09-01T16:21:43Z</dcterms:modified>
</cp:coreProperties>
</file>