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1"/>
    <p:sldMasterId id="2147483781" r:id="rId2"/>
    <p:sldMasterId id="2147483799" r:id="rId3"/>
    <p:sldMasterId id="2147483811" r:id="rId4"/>
  </p:sldMasterIdLst>
  <p:notesMasterIdLst>
    <p:notesMasterId r:id="rId35"/>
  </p:notesMasterIdLst>
  <p:handoutMasterIdLst>
    <p:handoutMasterId r:id="rId36"/>
  </p:handoutMasterIdLst>
  <p:sldIdLst>
    <p:sldId id="256" r:id="rId5"/>
    <p:sldId id="290" r:id="rId6"/>
    <p:sldId id="420" r:id="rId7"/>
    <p:sldId id="422" r:id="rId8"/>
    <p:sldId id="379" r:id="rId9"/>
    <p:sldId id="427" r:id="rId10"/>
    <p:sldId id="428" r:id="rId11"/>
    <p:sldId id="429" r:id="rId12"/>
    <p:sldId id="431" r:id="rId13"/>
    <p:sldId id="433" r:id="rId14"/>
    <p:sldId id="513" r:id="rId15"/>
    <p:sldId id="383" r:id="rId16"/>
    <p:sldId id="516" r:id="rId17"/>
    <p:sldId id="518" r:id="rId18"/>
    <p:sldId id="520" r:id="rId19"/>
    <p:sldId id="521" r:id="rId20"/>
    <p:sldId id="523" r:id="rId21"/>
    <p:sldId id="524" r:id="rId22"/>
    <p:sldId id="527" r:id="rId23"/>
    <p:sldId id="528" r:id="rId24"/>
    <p:sldId id="531" r:id="rId25"/>
    <p:sldId id="532" r:id="rId26"/>
    <p:sldId id="533" r:id="rId27"/>
    <p:sldId id="537" r:id="rId28"/>
    <p:sldId id="538" r:id="rId29"/>
    <p:sldId id="541" r:id="rId30"/>
    <p:sldId id="542" r:id="rId31"/>
    <p:sldId id="544" r:id="rId32"/>
    <p:sldId id="546" r:id="rId33"/>
    <p:sldId id="41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FF0066"/>
    <a:srgbClr val="FFCC00"/>
    <a:srgbClr val="66FFFF"/>
    <a:srgbClr val="CCFF33"/>
    <a:srgbClr val="FFFF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83196" autoAdjust="0"/>
  </p:normalViewPr>
  <p:slideViewPr>
    <p:cSldViewPr snapToObjects="1">
      <p:cViewPr varScale="1">
        <p:scale>
          <a:sx n="57" d="100"/>
          <a:sy n="57" d="100"/>
        </p:scale>
        <p:origin x="16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00FC76A-797F-454B-8B60-94F2B24C5C2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ClrTx/>
              <a:buSzTx/>
              <a:buFontTx/>
              <a:buNone/>
              <a:defRPr sz="1200">
                <a:solidFill>
                  <a:schemeClr val="tx1"/>
                </a:solidFill>
                <a:latin typeface="Times New Roman" panose="02020603050405020304" pitchFamily="18" charset="0"/>
              </a:defRPr>
            </a:lvl1pPr>
          </a:lstStyle>
          <a:p>
            <a:pPr>
              <a:defRPr/>
            </a:pPr>
            <a:endParaRPr lang="en-US" altLang="en-US"/>
          </a:p>
        </p:txBody>
      </p:sp>
      <p:sp>
        <p:nvSpPr>
          <p:cNvPr id="22531" name="Rectangle 3">
            <a:extLst>
              <a:ext uri="{FF2B5EF4-FFF2-40B4-BE49-F238E27FC236}">
                <a16:creationId xmlns:a16="http://schemas.microsoft.com/office/drawing/2014/main" id="{AF63DDBC-C18C-478E-8549-9157E7D9DFAB}"/>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ClrTx/>
              <a:buSzTx/>
              <a:buFontTx/>
              <a:buNone/>
              <a:defRPr sz="1200">
                <a:solidFill>
                  <a:schemeClr val="tx1"/>
                </a:solidFill>
                <a:latin typeface="Times New Roman" panose="02020603050405020304" pitchFamily="18" charset="0"/>
              </a:defRPr>
            </a:lvl1pPr>
          </a:lstStyle>
          <a:p>
            <a:pPr>
              <a:defRPr/>
            </a:pPr>
            <a:endParaRPr lang="en-US" altLang="en-US"/>
          </a:p>
        </p:txBody>
      </p:sp>
      <p:sp>
        <p:nvSpPr>
          <p:cNvPr id="22532" name="Rectangle 4">
            <a:extLst>
              <a:ext uri="{FF2B5EF4-FFF2-40B4-BE49-F238E27FC236}">
                <a16:creationId xmlns:a16="http://schemas.microsoft.com/office/drawing/2014/main" id="{321D6891-A62B-44E3-8A11-9A9A0A98F28D}"/>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buClrTx/>
              <a:buSzTx/>
              <a:buFontTx/>
              <a:buNone/>
              <a:defRPr sz="1200">
                <a:solidFill>
                  <a:schemeClr val="tx1"/>
                </a:solidFill>
                <a:latin typeface="Times New Roman" panose="02020603050405020304" pitchFamily="18" charset="0"/>
              </a:defRPr>
            </a:lvl1pPr>
          </a:lstStyle>
          <a:p>
            <a:pPr>
              <a:defRPr/>
            </a:pPr>
            <a:endParaRPr lang="en-US" altLang="en-US"/>
          </a:p>
        </p:txBody>
      </p:sp>
      <p:sp>
        <p:nvSpPr>
          <p:cNvPr id="22533" name="Rectangle 5">
            <a:extLst>
              <a:ext uri="{FF2B5EF4-FFF2-40B4-BE49-F238E27FC236}">
                <a16:creationId xmlns:a16="http://schemas.microsoft.com/office/drawing/2014/main" id="{662AD486-4AB8-4C8A-95C5-61F70872ECDC}"/>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Tx/>
              <a:buSzTx/>
              <a:buFontTx/>
              <a:buNone/>
              <a:defRPr sz="1200" smtClean="0">
                <a:solidFill>
                  <a:schemeClr val="tx1"/>
                </a:solidFill>
                <a:latin typeface="Times New Roman" panose="02020603050405020304" pitchFamily="18" charset="0"/>
              </a:defRPr>
            </a:lvl1pPr>
          </a:lstStyle>
          <a:p>
            <a:pPr>
              <a:defRPr/>
            </a:pPr>
            <a:fld id="{0EAE8601-D32F-4C8D-8519-A4A40E7F052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20FEB56-2E5C-4A99-9200-EAFE488D20A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ClrTx/>
              <a:buSzTx/>
              <a:buFontTx/>
              <a:buNone/>
              <a:defRPr sz="1200">
                <a:solidFill>
                  <a:schemeClr val="tx1"/>
                </a:solidFill>
                <a:latin typeface="Times New Roman" panose="02020603050405020304" pitchFamily="18" charset="0"/>
              </a:defRPr>
            </a:lvl1pPr>
          </a:lstStyle>
          <a:p>
            <a:pPr>
              <a:defRPr/>
            </a:pPr>
            <a:endParaRPr lang="en-US" altLang="en-US"/>
          </a:p>
        </p:txBody>
      </p:sp>
      <p:sp>
        <p:nvSpPr>
          <p:cNvPr id="3075" name="Rectangle 3">
            <a:extLst>
              <a:ext uri="{FF2B5EF4-FFF2-40B4-BE49-F238E27FC236}">
                <a16:creationId xmlns:a16="http://schemas.microsoft.com/office/drawing/2014/main" id="{9AE946D6-90D5-420D-B79A-D62E9EDEF8A7}"/>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ClrTx/>
              <a:buSzTx/>
              <a:buFontTx/>
              <a:buNone/>
              <a:defRPr sz="1200">
                <a:solidFill>
                  <a:schemeClr val="tx1"/>
                </a:solidFill>
                <a:latin typeface="Times New Roman" panose="02020603050405020304" pitchFamily="18" charset="0"/>
              </a:defRPr>
            </a:lvl1pPr>
          </a:lstStyle>
          <a:p>
            <a:pPr>
              <a:defRPr/>
            </a:pPr>
            <a:endParaRPr lang="en-US" altLang="en-US"/>
          </a:p>
        </p:txBody>
      </p:sp>
      <p:sp>
        <p:nvSpPr>
          <p:cNvPr id="3076" name="Rectangle 4">
            <a:extLst>
              <a:ext uri="{FF2B5EF4-FFF2-40B4-BE49-F238E27FC236}">
                <a16:creationId xmlns:a16="http://schemas.microsoft.com/office/drawing/2014/main" id="{DC6A8BA5-DB1E-44D7-AB88-0621588469C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FA6AC0CE-3BE9-4D50-A75A-82BE00A7B0F1}"/>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E22A3B1D-7E4E-436C-9FA2-B6C8A1ED3AA3}"/>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buClrTx/>
              <a:buSzTx/>
              <a:buFontTx/>
              <a:buNone/>
              <a:defRPr sz="1200">
                <a:solidFill>
                  <a:schemeClr val="tx1"/>
                </a:solidFill>
                <a:latin typeface="Times New Roman" panose="02020603050405020304" pitchFamily="18" charset="0"/>
              </a:defRPr>
            </a:lvl1pPr>
          </a:lstStyle>
          <a:p>
            <a:pPr>
              <a:defRPr/>
            </a:pPr>
            <a:endParaRPr lang="en-US" altLang="en-US"/>
          </a:p>
        </p:txBody>
      </p:sp>
      <p:sp>
        <p:nvSpPr>
          <p:cNvPr id="3079" name="Rectangle 7">
            <a:extLst>
              <a:ext uri="{FF2B5EF4-FFF2-40B4-BE49-F238E27FC236}">
                <a16:creationId xmlns:a16="http://schemas.microsoft.com/office/drawing/2014/main" id="{6F3D3B55-884D-48EE-AE32-3FCC92446BDF}"/>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Tx/>
              <a:buSzTx/>
              <a:buFontTx/>
              <a:buNone/>
              <a:defRPr sz="1200" smtClean="0">
                <a:solidFill>
                  <a:schemeClr val="tx1"/>
                </a:solidFill>
                <a:latin typeface="Times New Roman" panose="02020603050405020304" pitchFamily="18" charset="0"/>
              </a:defRPr>
            </a:lvl1pPr>
          </a:lstStyle>
          <a:p>
            <a:pPr>
              <a:defRPr/>
            </a:pPr>
            <a:fld id="{6915D8AB-ADE5-429B-A30B-6EE2A23BB3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eaLnBrk="1" hangingPunct="1"/>
            <a:r>
              <a:rPr lang="en-US" altLang="en-US" dirty="0"/>
              <a:t>For further study, or if questions, please Call: 804-277-1983 or Visit www.courthousechurchofchrist.com</a:t>
            </a:r>
          </a:p>
          <a:p>
            <a:pPr eaLnBrk="1" hangingPunct="1"/>
            <a:endParaRPr lang="en-US" altLang="en-US" dirty="0"/>
          </a:p>
          <a:p>
            <a:pPr eaLnBrk="1" hangingPunct="1"/>
            <a:r>
              <a:rPr lang="en-US" altLang="en-US" dirty="0"/>
              <a:t>Some points from a lesson by Steve </a:t>
            </a:r>
            <a:r>
              <a:rPr lang="en-US" altLang="en-US" dirty="0" err="1"/>
              <a:t>Higgenbotham</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9952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9451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28656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60593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81128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34350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8988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89631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688400E-05FA-4E0C-A7BB-519299DF76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8675" name="Rectangle 6">
            <a:extLst>
              <a:ext uri="{FF2B5EF4-FFF2-40B4-BE49-F238E27FC236}">
                <a16:creationId xmlns:a16="http://schemas.microsoft.com/office/drawing/2014/main" id="{D5CB8AC3-78EF-42C5-8512-601D2699C60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8676" name="Rectangle 7">
            <a:extLst>
              <a:ext uri="{FF2B5EF4-FFF2-40B4-BE49-F238E27FC236}">
                <a16:creationId xmlns:a16="http://schemas.microsoft.com/office/drawing/2014/main" id="{085CCA2C-80BD-4F77-9C6E-B93CF85CC9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E831ADE-5A6C-437D-B01C-D3467193E9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7" name="Rectangle 2">
            <a:extLst>
              <a:ext uri="{FF2B5EF4-FFF2-40B4-BE49-F238E27FC236}">
                <a16:creationId xmlns:a16="http://schemas.microsoft.com/office/drawing/2014/main" id="{4CE9EB3E-7882-4C79-A4D5-39928C964938}"/>
              </a:ext>
            </a:extLst>
          </p:cNvPr>
          <p:cNvSpPr>
            <a:spLocks noGrp="1" noRot="1" noChangeAspect="1" noChangeArrowheads="1" noTextEdit="1"/>
          </p:cNvSpPr>
          <p:nvPr>
            <p:ph type="sldImg"/>
          </p:nvPr>
        </p:nvSpPr>
        <p:spPr>
          <a:ln/>
        </p:spPr>
      </p:sp>
      <p:sp>
        <p:nvSpPr>
          <p:cNvPr id="28678" name="Rectangle 3">
            <a:extLst>
              <a:ext uri="{FF2B5EF4-FFF2-40B4-BE49-F238E27FC236}">
                <a16:creationId xmlns:a16="http://schemas.microsoft.com/office/drawing/2014/main" id="{9ADBEF98-9145-423D-A560-9D8FA81594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23049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8995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04011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22924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688400E-05FA-4E0C-A7BB-519299DF76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8675" name="Rectangle 6">
            <a:extLst>
              <a:ext uri="{FF2B5EF4-FFF2-40B4-BE49-F238E27FC236}">
                <a16:creationId xmlns:a16="http://schemas.microsoft.com/office/drawing/2014/main" id="{D5CB8AC3-78EF-42C5-8512-601D2699C60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8676" name="Rectangle 7">
            <a:extLst>
              <a:ext uri="{FF2B5EF4-FFF2-40B4-BE49-F238E27FC236}">
                <a16:creationId xmlns:a16="http://schemas.microsoft.com/office/drawing/2014/main" id="{085CCA2C-80BD-4F77-9C6E-B93CF85CC9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E831ADE-5A6C-437D-B01C-D3467193E9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7" name="Rectangle 2">
            <a:extLst>
              <a:ext uri="{FF2B5EF4-FFF2-40B4-BE49-F238E27FC236}">
                <a16:creationId xmlns:a16="http://schemas.microsoft.com/office/drawing/2014/main" id="{4CE9EB3E-7882-4C79-A4D5-39928C964938}"/>
              </a:ext>
            </a:extLst>
          </p:cNvPr>
          <p:cNvSpPr>
            <a:spLocks noGrp="1" noRot="1" noChangeAspect="1" noChangeArrowheads="1" noTextEdit="1"/>
          </p:cNvSpPr>
          <p:nvPr>
            <p:ph type="sldImg"/>
          </p:nvPr>
        </p:nvSpPr>
        <p:spPr>
          <a:ln/>
        </p:spPr>
      </p:sp>
      <p:sp>
        <p:nvSpPr>
          <p:cNvPr id="28678" name="Rectangle 3">
            <a:extLst>
              <a:ext uri="{FF2B5EF4-FFF2-40B4-BE49-F238E27FC236}">
                <a16:creationId xmlns:a16="http://schemas.microsoft.com/office/drawing/2014/main" id="{9ADBEF98-9145-423D-A560-9D8FA81594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06980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45775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23794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688400E-05FA-4E0C-A7BB-519299DF76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8675" name="Rectangle 6">
            <a:extLst>
              <a:ext uri="{FF2B5EF4-FFF2-40B4-BE49-F238E27FC236}">
                <a16:creationId xmlns:a16="http://schemas.microsoft.com/office/drawing/2014/main" id="{D5CB8AC3-78EF-42C5-8512-601D2699C60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8676" name="Rectangle 7">
            <a:extLst>
              <a:ext uri="{FF2B5EF4-FFF2-40B4-BE49-F238E27FC236}">
                <a16:creationId xmlns:a16="http://schemas.microsoft.com/office/drawing/2014/main" id="{085CCA2C-80BD-4F77-9C6E-B93CF85CC9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E831ADE-5A6C-437D-B01C-D3467193E9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7" name="Rectangle 2">
            <a:extLst>
              <a:ext uri="{FF2B5EF4-FFF2-40B4-BE49-F238E27FC236}">
                <a16:creationId xmlns:a16="http://schemas.microsoft.com/office/drawing/2014/main" id="{4CE9EB3E-7882-4C79-A4D5-39928C964938}"/>
              </a:ext>
            </a:extLst>
          </p:cNvPr>
          <p:cNvSpPr>
            <a:spLocks noGrp="1" noRot="1" noChangeAspect="1" noChangeArrowheads="1" noTextEdit="1"/>
          </p:cNvSpPr>
          <p:nvPr>
            <p:ph type="sldImg"/>
          </p:nvPr>
        </p:nvSpPr>
        <p:spPr>
          <a:ln/>
        </p:spPr>
      </p:sp>
      <p:sp>
        <p:nvSpPr>
          <p:cNvPr id="28678" name="Rectangle 3">
            <a:extLst>
              <a:ext uri="{FF2B5EF4-FFF2-40B4-BE49-F238E27FC236}">
                <a16:creationId xmlns:a16="http://schemas.microsoft.com/office/drawing/2014/main" id="{9ADBEF98-9145-423D-A560-9D8FA81594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24032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3561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2202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14159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4651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7360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6811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688400E-05FA-4E0C-A7BB-519299DF76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8675" name="Rectangle 6">
            <a:extLst>
              <a:ext uri="{FF2B5EF4-FFF2-40B4-BE49-F238E27FC236}">
                <a16:creationId xmlns:a16="http://schemas.microsoft.com/office/drawing/2014/main" id="{D5CB8AC3-78EF-42C5-8512-601D2699C60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8676" name="Rectangle 7">
            <a:extLst>
              <a:ext uri="{FF2B5EF4-FFF2-40B4-BE49-F238E27FC236}">
                <a16:creationId xmlns:a16="http://schemas.microsoft.com/office/drawing/2014/main" id="{085CCA2C-80BD-4F77-9C6E-B93CF85CC9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E831ADE-5A6C-437D-B01C-D3467193E9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7" name="Rectangle 2">
            <a:extLst>
              <a:ext uri="{FF2B5EF4-FFF2-40B4-BE49-F238E27FC236}">
                <a16:creationId xmlns:a16="http://schemas.microsoft.com/office/drawing/2014/main" id="{4CE9EB3E-7882-4C79-A4D5-39928C964938}"/>
              </a:ext>
            </a:extLst>
          </p:cNvPr>
          <p:cNvSpPr>
            <a:spLocks noGrp="1" noRot="1" noChangeAspect="1" noChangeArrowheads="1" noTextEdit="1"/>
          </p:cNvSpPr>
          <p:nvPr>
            <p:ph type="sldImg"/>
          </p:nvPr>
        </p:nvSpPr>
        <p:spPr>
          <a:ln/>
        </p:spPr>
      </p:sp>
      <p:sp>
        <p:nvSpPr>
          <p:cNvPr id="28678" name="Rectangle 3">
            <a:extLst>
              <a:ext uri="{FF2B5EF4-FFF2-40B4-BE49-F238E27FC236}">
                <a16:creationId xmlns:a16="http://schemas.microsoft.com/office/drawing/2014/main" id="{9ADBEF98-9145-423D-A560-9D8FA81594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06980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r>
              <a:rPr lang="en-US" altLang="en-US"/>
              <a:t>Summertime!</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C1CEB8A-2731-4374-84A4-BC2772691211}" type="slidenum">
              <a:rPr lang="en-US" altLang="en-US" smtClean="0"/>
              <a:pPr>
                <a:defRPr/>
              </a:pPr>
              <a:t>‹#›</a:t>
            </a:fld>
            <a:endParaRPr lang="en-US" altLang="en-US"/>
          </a:p>
        </p:txBody>
      </p:sp>
    </p:spTree>
    <p:extLst>
      <p:ext uri="{BB962C8B-B14F-4D97-AF65-F5344CB8AC3E}">
        <p14:creationId xmlns:p14="http://schemas.microsoft.com/office/powerpoint/2010/main" val="121915619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Summertime!</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411730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Summertime!</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550355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Summertime!</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2304231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Summertime!</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634819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Summertime!</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258546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Summertime!</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680351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Summertime!</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0D0AF61-A318-4EE1-8FA4-75CD8981339D}" type="slidenum">
              <a:rPr lang="en-US" altLang="en-US" smtClean="0"/>
              <a:pPr>
                <a:defRPr/>
              </a:pPr>
              <a:t>‹#›</a:t>
            </a:fld>
            <a:endParaRPr lang="en-US" altLang="en-US"/>
          </a:p>
        </p:txBody>
      </p:sp>
    </p:spTree>
    <p:extLst>
      <p:ext uri="{BB962C8B-B14F-4D97-AF65-F5344CB8AC3E}">
        <p14:creationId xmlns:p14="http://schemas.microsoft.com/office/powerpoint/2010/main" val="2407961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Summertime!</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D5338DE-6221-4721-99FD-F8792077832E}" type="slidenum">
              <a:rPr lang="en-US" altLang="en-US" smtClean="0"/>
              <a:pPr>
                <a:defRPr/>
              </a:pPr>
              <a:t>‹#›</a:t>
            </a:fld>
            <a:endParaRPr lang="en-US" altLang="en-US"/>
          </a:p>
        </p:txBody>
      </p:sp>
    </p:spTree>
    <p:extLst>
      <p:ext uri="{BB962C8B-B14F-4D97-AF65-F5344CB8AC3E}">
        <p14:creationId xmlns:p14="http://schemas.microsoft.com/office/powerpoint/2010/main" val="265943519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Summertime!</a:t>
            </a:r>
          </a:p>
        </p:txBody>
      </p:sp>
      <p:sp>
        <p:nvSpPr>
          <p:cNvPr id="6" name="Slide Number Placeholder 5"/>
          <p:cNvSpPr>
            <a:spLocks noGrp="1"/>
          </p:cNvSpPr>
          <p:nvPr>
            <p:ph type="sldNum" sz="quarter" idx="12"/>
          </p:nvPr>
        </p:nvSpPr>
        <p:spPr/>
        <p:txBody>
          <a:bodyPr/>
          <a:lstStyle/>
          <a:p>
            <a:pPr>
              <a:defRPr/>
            </a:pPr>
            <a:fld id="{5C1CEB8A-2731-4374-84A4-BC2772691211}" type="slidenum">
              <a:rPr lang="en-US" altLang="en-US" smtClean="0"/>
              <a:pPr>
                <a:defRPr/>
              </a:pPr>
              <a:t>‹#›</a:t>
            </a:fld>
            <a:endParaRPr lang="en-US" altLang="en-US"/>
          </a:p>
        </p:txBody>
      </p:sp>
    </p:spTree>
    <p:extLst>
      <p:ext uri="{BB962C8B-B14F-4D97-AF65-F5344CB8AC3E}">
        <p14:creationId xmlns:p14="http://schemas.microsoft.com/office/powerpoint/2010/main" val="262284349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Summertime!</a:t>
            </a:r>
          </a:p>
        </p:txBody>
      </p:sp>
      <p:sp>
        <p:nvSpPr>
          <p:cNvPr id="6" name="Slide Number Placeholder 5"/>
          <p:cNvSpPr>
            <a:spLocks noGrp="1"/>
          </p:cNvSpPr>
          <p:nvPr>
            <p:ph type="sldNum" sz="quarter" idx="12"/>
          </p:nvPr>
        </p:nvSpPr>
        <p:spPr/>
        <p:txBody>
          <a:bodyPr/>
          <a:lstStyle/>
          <a:p>
            <a:pPr>
              <a:defRPr/>
            </a:pPr>
            <a:fld id="{61EF9ADB-1FF4-42B9-8AD0-D01507B9C400}" type="slidenum">
              <a:rPr lang="en-US" altLang="en-US" smtClean="0"/>
              <a:pPr>
                <a:defRPr/>
              </a:pPr>
              <a:t>‹#›</a:t>
            </a:fld>
            <a:endParaRPr lang="en-US" altLang="en-US"/>
          </a:p>
        </p:txBody>
      </p:sp>
    </p:spTree>
    <p:extLst>
      <p:ext uri="{BB962C8B-B14F-4D97-AF65-F5344CB8AC3E}">
        <p14:creationId xmlns:p14="http://schemas.microsoft.com/office/powerpoint/2010/main" val="22991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Summertime!</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61EF9ADB-1FF4-42B9-8AD0-D01507B9C400}" type="slidenum">
              <a:rPr lang="en-US" altLang="en-US" smtClean="0"/>
              <a:pPr>
                <a:defRPr/>
              </a:pPr>
              <a:t>‹#›</a:t>
            </a:fld>
            <a:endParaRPr lang="en-US" altLang="en-US"/>
          </a:p>
        </p:txBody>
      </p:sp>
    </p:spTree>
    <p:extLst>
      <p:ext uri="{BB962C8B-B14F-4D97-AF65-F5344CB8AC3E}">
        <p14:creationId xmlns:p14="http://schemas.microsoft.com/office/powerpoint/2010/main" val="1485633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Summertime!</a:t>
            </a:r>
          </a:p>
        </p:txBody>
      </p:sp>
      <p:sp>
        <p:nvSpPr>
          <p:cNvPr id="6" name="Slide Number Placeholder 5"/>
          <p:cNvSpPr>
            <a:spLocks noGrp="1"/>
          </p:cNvSpPr>
          <p:nvPr>
            <p:ph type="sldNum" sz="quarter" idx="12"/>
          </p:nvPr>
        </p:nvSpPr>
        <p:spPr/>
        <p:txBody>
          <a:bodyPr/>
          <a:lstStyle/>
          <a:p>
            <a:pPr>
              <a:defRPr/>
            </a:pPr>
            <a:fld id="{5909330B-CE83-4A2D-BB5A-B81286DB4AA9}" type="slidenum">
              <a:rPr lang="en-US" altLang="en-US" smtClean="0"/>
              <a:pPr>
                <a:defRPr/>
              </a:pPr>
              <a:t>‹#›</a:t>
            </a:fld>
            <a:endParaRPr lang="en-US" altLang="en-US"/>
          </a:p>
        </p:txBody>
      </p:sp>
    </p:spTree>
    <p:extLst>
      <p:ext uri="{BB962C8B-B14F-4D97-AF65-F5344CB8AC3E}">
        <p14:creationId xmlns:p14="http://schemas.microsoft.com/office/powerpoint/2010/main" val="4157646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Summertime!</a:t>
            </a:r>
          </a:p>
        </p:txBody>
      </p:sp>
      <p:sp>
        <p:nvSpPr>
          <p:cNvPr id="7" name="Slide Number Placeholder 6"/>
          <p:cNvSpPr>
            <a:spLocks noGrp="1"/>
          </p:cNvSpPr>
          <p:nvPr>
            <p:ph type="sldNum" sz="quarter" idx="12"/>
          </p:nvPr>
        </p:nvSpPr>
        <p:spPr/>
        <p:txBody>
          <a:bodyPr/>
          <a:lstStyle/>
          <a:p>
            <a:pPr>
              <a:defRPr/>
            </a:pPr>
            <a:fld id="{3F9B46DD-7F33-45BC-9B90-E633C18999E5}" type="slidenum">
              <a:rPr lang="en-US" altLang="en-US" smtClean="0"/>
              <a:pPr>
                <a:defRPr/>
              </a:pPr>
              <a:t>‹#›</a:t>
            </a:fld>
            <a:endParaRPr lang="en-US" altLang="en-US"/>
          </a:p>
        </p:txBody>
      </p:sp>
    </p:spTree>
    <p:extLst>
      <p:ext uri="{BB962C8B-B14F-4D97-AF65-F5344CB8AC3E}">
        <p14:creationId xmlns:p14="http://schemas.microsoft.com/office/powerpoint/2010/main" val="354358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Summertime!</a:t>
            </a:r>
          </a:p>
        </p:txBody>
      </p:sp>
      <p:sp>
        <p:nvSpPr>
          <p:cNvPr id="9" name="Slide Number Placeholder 8"/>
          <p:cNvSpPr>
            <a:spLocks noGrp="1"/>
          </p:cNvSpPr>
          <p:nvPr>
            <p:ph type="sldNum" sz="quarter" idx="12"/>
          </p:nvPr>
        </p:nvSpPr>
        <p:spPr/>
        <p:txBody>
          <a:bodyPr/>
          <a:lstStyle/>
          <a:p>
            <a:pPr>
              <a:defRPr/>
            </a:pPr>
            <a:fld id="{C3ABC0F6-B36E-4588-B7F6-31C1FCD98026}" type="slidenum">
              <a:rPr lang="en-US" altLang="en-US" smtClean="0"/>
              <a:pPr>
                <a:defRPr/>
              </a:pPr>
              <a:t>‹#›</a:t>
            </a:fld>
            <a:endParaRPr lang="en-US" altLang="en-US"/>
          </a:p>
        </p:txBody>
      </p:sp>
    </p:spTree>
    <p:extLst>
      <p:ext uri="{BB962C8B-B14F-4D97-AF65-F5344CB8AC3E}">
        <p14:creationId xmlns:p14="http://schemas.microsoft.com/office/powerpoint/2010/main" val="80307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r>
              <a:rPr lang="en-US" altLang="en-US"/>
              <a:t>Summertime!</a:t>
            </a:r>
          </a:p>
        </p:txBody>
      </p:sp>
      <p:sp>
        <p:nvSpPr>
          <p:cNvPr id="5" name="Slide Number Placeholder 4"/>
          <p:cNvSpPr>
            <a:spLocks noGrp="1"/>
          </p:cNvSpPr>
          <p:nvPr>
            <p:ph type="sldNum" sz="quarter" idx="12"/>
          </p:nvPr>
        </p:nvSpPr>
        <p:spPr/>
        <p:txBody>
          <a:bodyPr/>
          <a:lstStyle/>
          <a:p>
            <a:pPr>
              <a:defRPr/>
            </a:pPr>
            <a:fld id="{EC963069-4372-4CC7-8644-7ADD44E3857D}" type="slidenum">
              <a:rPr lang="en-US" altLang="en-US" smtClean="0"/>
              <a:pPr>
                <a:defRPr/>
              </a:pPr>
              <a:t>‹#›</a:t>
            </a:fld>
            <a:endParaRPr lang="en-US" altLang="en-US"/>
          </a:p>
        </p:txBody>
      </p:sp>
    </p:spTree>
    <p:extLst>
      <p:ext uri="{BB962C8B-B14F-4D97-AF65-F5344CB8AC3E}">
        <p14:creationId xmlns:p14="http://schemas.microsoft.com/office/powerpoint/2010/main" val="1090197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r>
              <a:rPr lang="en-US" altLang="en-US"/>
              <a:t>Summertime!</a:t>
            </a:r>
          </a:p>
        </p:txBody>
      </p:sp>
      <p:sp>
        <p:nvSpPr>
          <p:cNvPr id="4" name="Slide Number Placeholder 3"/>
          <p:cNvSpPr>
            <a:spLocks noGrp="1"/>
          </p:cNvSpPr>
          <p:nvPr>
            <p:ph type="sldNum" sz="quarter" idx="12"/>
          </p:nvPr>
        </p:nvSpPr>
        <p:spPr/>
        <p:txBody>
          <a:bodyPr/>
          <a:lstStyle/>
          <a:p>
            <a:pPr>
              <a:defRPr/>
            </a:pPr>
            <a:fld id="{70567628-51C3-419B-AA4B-755F508FE55A}" type="slidenum">
              <a:rPr lang="en-US" altLang="en-US" smtClean="0"/>
              <a:pPr>
                <a:defRPr/>
              </a:pPr>
              <a:t>‹#›</a:t>
            </a:fld>
            <a:endParaRPr lang="en-US" altLang="en-US"/>
          </a:p>
        </p:txBody>
      </p:sp>
    </p:spTree>
    <p:extLst>
      <p:ext uri="{BB962C8B-B14F-4D97-AF65-F5344CB8AC3E}">
        <p14:creationId xmlns:p14="http://schemas.microsoft.com/office/powerpoint/2010/main" val="18717607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Summertime!</a:t>
            </a:r>
          </a:p>
        </p:txBody>
      </p:sp>
      <p:sp>
        <p:nvSpPr>
          <p:cNvPr id="7" name="Slide Number Placeholder 6"/>
          <p:cNvSpPr>
            <a:spLocks noGrp="1"/>
          </p:cNvSpPr>
          <p:nvPr>
            <p:ph type="sldNum" sz="quarter" idx="12"/>
          </p:nvPr>
        </p:nvSpPr>
        <p:spPr/>
        <p:txBody>
          <a:bodyPr/>
          <a:lstStyle/>
          <a:p>
            <a:pPr>
              <a:defRPr/>
            </a:pPr>
            <a:fld id="{8F58A79D-28ED-4BE4-BDE4-2A1C724E3373}" type="slidenum">
              <a:rPr lang="en-US" altLang="en-US" smtClean="0"/>
              <a:pPr>
                <a:defRPr/>
              </a:pPr>
              <a:t>‹#›</a:t>
            </a:fld>
            <a:endParaRPr lang="en-US" altLang="en-US"/>
          </a:p>
        </p:txBody>
      </p:sp>
    </p:spTree>
    <p:extLst>
      <p:ext uri="{BB962C8B-B14F-4D97-AF65-F5344CB8AC3E}">
        <p14:creationId xmlns:p14="http://schemas.microsoft.com/office/powerpoint/2010/main" val="49071869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Summertime!</a:t>
            </a:r>
          </a:p>
        </p:txBody>
      </p:sp>
      <p:sp>
        <p:nvSpPr>
          <p:cNvPr id="7" name="Slide Number Placeholder 6"/>
          <p:cNvSpPr>
            <a:spLocks noGrp="1"/>
          </p:cNvSpPr>
          <p:nvPr>
            <p:ph type="sldNum" sz="quarter" idx="12"/>
          </p:nvPr>
        </p:nvSpPr>
        <p:spPr/>
        <p:txBody>
          <a:bodyPr/>
          <a:lstStyle/>
          <a:p>
            <a:pPr>
              <a:defRPr/>
            </a:pPr>
            <a:fld id="{1D36A5D9-7242-4E6D-B5BE-705B309FA928}" type="slidenum">
              <a:rPr lang="en-US" altLang="en-US" smtClean="0"/>
              <a:pPr>
                <a:defRPr/>
              </a:pPr>
              <a:t>‹#›</a:t>
            </a:fld>
            <a:endParaRPr lang="en-US" altLang="en-US"/>
          </a:p>
        </p:txBody>
      </p:sp>
    </p:spTree>
    <p:extLst>
      <p:ext uri="{BB962C8B-B14F-4D97-AF65-F5344CB8AC3E}">
        <p14:creationId xmlns:p14="http://schemas.microsoft.com/office/powerpoint/2010/main" val="3448357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Summertime!</a:t>
            </a:r>
          </a:p>
        </p:txBody>
      </p:sp>
      <p:sp>
        <p:nvSpPr>
          <p:cNvPr id="7" name="Slide Number Placeholder 6"/>
          <p:cNvSpPr>
            <a:spLocks noGrp="1"/>
          </p:cNvSpPr>
          <p:nvPr>
            <p:ph type="sldNum" sz="quarter" idx="12"/>
          </p:nvPr>
        </p:nvSpPr>
        <p:spPr/>
        <p:txBody>
          <a:body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554502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Summertime!</a:t>
            </a:r>
          </a:p>
        </p:txBody>
      </p:sp>
      <p:sp>
        <p:nvSpPr>
          <p:cNvPr id="7" name="Slide Number Placeholder 6"/>
          <p:cNvSpPr>
            <a:spLocks noGrp="1"/>
          </p:cNvSpPr>
          <p:nvPr>
            <p:ph type="sldNum" sz="quarter" idx="12"/>
          </p:nvPr>
        </p:nvSpPr>
        <p:spPr/>
        <p:txBody>
          <a:body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426500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Summertime!</a:t>
            </a:r>
          </a:p>
        </p:txBody>
      </p:sp>
      <p:sp>
        <p:nvSpPr>
          <p:cNvPr id="7" name="Slide Number Placeholder 6"/>
          <p:cNvSpPr>
            <a:spLocks noGrp="1"/>
          </p:cNvSpPr>
          <p:nvPr>
            <p:ph type="sldNum" sz="quarter" idx="12"/>
          </p:nvPr>
        </p:nvSpPr>
        <p:spPr/>
        <p:txBody>
          <a:bodyPr/>
          <a:lstStyle/>
          <a:p>
            <a:pPr>
              <a:defRPr/>
            </a:pPr>
            <a:fld id="{88993C93-F127-4CD6-B4D0-D31830032D3D}" type="slidenum">
              <a:rPr lang="en-US" altLang="en-US" smtClean="0"/>
              <a:pPr>
                <a:defRPr/>
              </a:pPr>
              <a:t>‹#›</a:t>
            </a:fld>
            <a:endParaRPr lang="en-US" alt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0987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Summertime!</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909330B-CE83-4A2D-BB5A-B81286DB4AA9}" type="slidenum">
              <a:rPr lang="en-US" altLang="en-US" smtClean="0"/>
              <a:pPr>
                <a:defRPr/>
              </a:pPr>
              <a:t>‹#›</a:t>
            </a:fld>
            <a:endParaRPr lang="en-US" altLang="en-US"/>
          </a:p>
        </p:txBody>
      </p:sp>
    </p:spTree>
    <p:extLst>
      <p:ext uri="{BB962C8B-B14F-4D97-AF65-F5344CB8AC3E}">
        <p14:creationId xmlns:p14="http://schemas.microsoft.com/office/powerpoint/2010/main" val="1955096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Summertime!</a:t>
            </a:r>
          </a:p>
        </p:txBody>
      </p:sp>
      <p:sp>
        <p:nvSpPr>
          <p:cNvPr id="7" name="Slide Number Placeholder 6"/>
          <p:cNvSpPr>
            <a:spLocks noGrp="1"/>
          </p:cNvSpPr>
          <p:nvPr>
            <p:ph type="sldNum" sz="quarter" idx="12"/>
          </p:nvPr>
        </p:nvSpPr>
        <p:spPr/>
        <p:txBody>
          <a:body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389748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r>
              <a:rPr lang="en-US" altLang="en-US"/>
              <a:t>Summertime!</a:t>
            </a:r>
          </a:p>
        </p:txBody>
      </p:sp>
      <p:sp>
        <p:nvSpPr>
          <p:cNvPr id="5" name="Slide Number Placeholder 4"/>
          <p:cNvSpPr>
            <a:spLocks noGrp="1"/>
          </p:cNvSpPr>
          <p:nvPr>
            <p:ph type="sldNum" sz="quarter" idx="12"/>
          </p:nvPr>
        </p:nvSpPr>
        <p:spPr/>
        <p:txBody>
          <a:body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747501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r>
              <a:rPr lang="en-US" altLang="en-US"/>
              <a:t>Summertime!</a:t>
            </a:r>
          </a:p>
        </p:txBody>
      </p:sp>
      <p:sp>
        <p:nvSpPr>
          <p:cNvPr id="5" name="Slide Number Placeholder 4"/>
          <p:cNvSpPr>
            <a:spLocks noGrp="1"/>
          </p:cNvSpPr>
          <p:nvPr>
            <p:ph type="sldNum" sz="quarter" idx="12"/>
          </p:nvPr>
        </p:nvSpPr>
        <p:spPr/>
        <p:txBody>
          <a:body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163621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Summertime!</a:t>
            </a:r>
          </a:p>
        </p:txBody>
      </p:sp>
      <p:sp>
        <p:nvSpPr>
          <p:cNvPr id="6" name="Slide Number Placeholder 5"/>
          <p:cNvSpPr>
            <a:spLocks noGrp="1"/>
          </p:cNvSpPr>
          <p:nvPr>
            <p:ph type="sldNum" sz="quarter" idx="12"/>
          </p:nvPr>
        </p:nvSpPr>
        <p:spPr/>
        <p:txBody>
          <a:bodyPr/>
          <a:lstStyle/>
          <a:p>
            <a:pPr>
              <a:defRPr/>
            </a:pPr>
            <a:fld id="{50D0AF61-A318-4EE1-8FA4-75CD8981339D}" type="slidenum">
              <a:rPr lang="en-US" altLang="en-US" smtClean="0"/>
              <a:pPr>
                <a:defRPr/>
              </a:pPr>
              <a:t>‹#›</a:t>
            </a:fld>
            <a:endParaRPr lang="en-US" altLang="en-US"/>
          </a:p>
        </p:txBody>
      </p:sp>
    </p:spTree>
    <p:extLst>
      <p:ext uri="{BB962C8B-B14F-4D97-AF65-F5344CB8AC3E}">
        <p14:creationId xmlns:p14="http://schemas.microsoft.com/office/powerpoint/2010/main" val="3816132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Summertime!</a:t>
            </a:r>
          </a:p>
        </p:txBody>
      </p:sp>
      <p:sp>
        <p:nvSpPr>
          <p:cNvPr id="6" name="Slide Number Placeholder 5"/>
          <p:cNvSpPr>
            <a:spLocks noGrp="1"/>
          </p:cNvSpPr>
          <p:nvPr>
            <p:ph type="sldNum" sz="quarter" idx="12"/>
          </p:nvPr>
        </p:nvSpPr>
        <p:spPr/>
        <p:txBody>
          <a:bodyPr/>
          <a:lstStyle/>
          <a:p>
            <a:pPr>
              <a:defRPr/>
            </a:pPr>
            <a:fld id="{9D5338DE-6221-4721-99FD-F8792077832E}" type="slidenum">
              <a:rPr lang="en-US" altLang="en-US" smtClean="0"/>
              <a:pPr>
                <a:defRPr/>
              </a:pPr>
              <a:t>‹#›</a:t>
            </a:fld>
            <a:endParaRPr lang="en-US" altLang="en-US"/>
          </a:p>
        </p:txBody>
      </p:sp>
    </p:spTree>
    <p:extLst>
      <p:ext uri="{BB962C8B-B14F-4D97-AF65-F5344CB8AC3E}">
        <p14:creationId xmlns:p14="http://schemas.microsoft.com/office/powerpoint/2010/main" val="311391121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Sin Of The Eyes</a:t>
            </a:r>
          </a:p>
        </p:txBody>
      </p:sp>
      <p:sp>
        <p:nvSpPr>
          <p:cNvPr id="6" name="Slide Number Placeholder 5"/>
          <p:cNvSpPr>
            <a:spLocks noGrp="1"/>
          </p:cNvSpPr>
          <p:nvPr>
            <p:ph type="sldNum" sz="quarter" idx="12"/>
          </p:nvPr>
        </p:nvSpPr>
        <p:spPr/>
        <p:txBody>
          <a:bodyPr/>
          <a:lstStyle>
            <a:lvl1pPr>
              <a:defRPr/>
            </a:lvl1pPr>
          </a:lstStyle>
          <a:p>
            <a:pPr>
              <a:defRPr/>
            </a:pPr>
            <a:fld id="{A74721B7-E441-4946-8958-CAFD8DDCBE78}" type="slidenum">
              <a:rPr lang="en-US" smtClean="0"/>
              <a:pPr>
                <a:defRPr/>
              </a:pPr>
              <a:t>‹#›</a:t>
            </a:fld>
            <a:endParaRPr lang="en-US"/>
          </a:p>
        </p:txBody>
      </p:sp>
    </p:spTree>
    <p:extLst>
      <p:ext uri="{BB962C8B-B14F-4D97-AF65-F5344CB8AC3E}">
        <p14:creationId xmlns:p14="http://schemas.microsoft.com/office/powerpoint/2010/main" val="2543070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Sin Of The Eyes</a:t>
            </a:r>
          </a:p>
        </p:txBody>
      </p:sp>
      <p:sp>
        <p:nvSpPr>
          <p:cNvPr id="6" name="Slide Number Placeholder 5"/>
          <p:cNvSpPr>
            <a:spLocks noGrp="1"/>
          </p:cNvSpPr>
          <p:nvPr>
            <p:ph type="sldNum" sz="quarter" idx="12"/>
          </p:nvPr>
        </p:nvSpPr>
        <p:spPr/>
        <p:txBody>
          <a:bodyPr/>
          <a:lstStyle>
            <a:lvl1pPr>
              <a:defRPr/>
            </a:lvl1pPr>
          </a:lstStyle>
          <a:p>
            <a:pPr>
              <a:defRPr/>
            </a:pPr>
            <a:fld id="{57944196-5DDB-4458-8924-2C18A7AB131D}" type="slidenum">
              <a:rPr lang="en-US" smtClean="0"/>
              <a:pPr>
                <a:defRPr/>
              </a:pPr>
              <a:t>‹#›</a:t>
            </a:fld>
            <a:endParaRPr lang="en-US"/>
          </a:p>
        </p:txBody>
      </p:sp>
    </p:spTree>
    <p:extLst>
      <p:ext uri="{BB962C8B-B14F-4D97-AF65-F5344CB8AC3E}">
        <p14:creationId xmlns:p14="http://schemas.microsoft.com/office/powerpoint/2010/main" val="2980721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Sin Of The Eyes</a:t>
            </a:r>
          </a:p>
        </p:txBody>
      </p:sp>
      <p:sp>
        <p:nvSpPr>
          <p:cNvPr id="6" name="Slide Number Placeholder 5"/>
          <p:cNvSpPr>
            <a:spLocks noGrp="1"/>
          </p:cNvSpPr>
          <p:nvPr>
            <p:ph type="sldNum" sz="quarter" idx="12"/>
          </p:nvPr>
        </p:nvSpPr>
        <p:spPr/>
        <p:txBody>
          <a:bodyPr/>
          <a:lstStyle>
            <a:lvl1pPr>
              <a:defRPr/>
            </a:lvl1pPr>
          </a:lstStyle>
          <a:p>
            <a:pPr>
              <a:defRPr/>
            </a:pPr>
            <a:fld id="{3AE261E5-64DA-47AC-907C-B65C4F62CAAF}" type="slidenum">
              <a:rPr lang="en-US" smtClean="0"/>
              <a:pPr>
                <a:defRPr/>
              </a:pPr>
              <a:t>‹#›</a:t>
            </a:fld>
            <a:endParaRPr lang="en-US"/>
          </a:p>
        </p:txBody>
      </p:sp>
    </p:spTree>
    <p:extLst>
      <p:ext uri="{BB962C8B-B14F-4D97-AF65-F5344CB8AC3E}">
        <p14:creationId xmlns:p14="http://schemas.microsoft.com/office/powerpoint/2010/main" val="33862647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Sin Of The Eyes</a:t>
            </a:r>
          </a:p>
        </p:txBody>
      </p:sp>
      <p:sp>
        <p:nvSpPr>
          <p:cNvPr id="7" name="Slide Number Placeholder 6"/>
          <p:cNvSpPr>
            <a:spLocks noGrp="1"/>
          </p:cNvSpPr>
          <p:nvPr>
            <p:ph type="sldNum" sz="quarter" idx="12"/>
          </p:nvPr>
        </p:nvSpPr>
        <p:spPr/>
        <p:txBody>
          <a:bodyPr/>
          <a:lstStyle>
            <a:lvl1pPr>
              <a:defRPr/>
            </a:lvl1pPr>
          </a:lstStyle>
          <a:p>
            <a:pPr>
              <a:defRPr/>
            </a:pPr>
            <a:fld id="{825774E0-69CD-404B-A5F8-0D15670D1A2B}" type="slidenum">
              <a:rPr lang="en-US" smtClean="0"/>
              <a:pPr>
                <a:defRPr/>
              </a:pPr>
              <a:t>‹#›</a:t>
            </a:fld>
            <a:endParaRPr lang="en-US"/>
          </a:p>
        </p:txBody>
      </p:sp>
    </p:spTree>
    <p:extLst>
      <p:ext uri="{BB962C8B-B14F-4D97-AF65-F5344CB8AC3E}">
        <p14:creationId xmlns:p14="http://schemas.microsoft.com/office/powerpoint/2010/main" val="1202327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Sin Of The Eyes</a:t>
            </a:r>
          </a:p>
        </p:txBody>
      </p:sp>
      <p:sp>
        <p:nvSpPr>
          <p:cNvPr id="9" name="Slide Number Placeholder 8"/>
          <p:cNvSpPr>
            <a:spLocks noGrp="1"/>
          </p:cNvSpPr>
          <p:nvPr>
            <p:ph type="sldNum" sz="quarter" idx="12"/>
          </p:nvPr>
        </p:nvSpPr>
        <p:spPr/>
        <p:txBody>
          <a:bodyPr/>
          <a:lstStyle>
            <a:lvl1pPr>
              <a:defRPr/>
            </a:lvl1pPr>
          </a:lstStyle>
          <a:p>
            <a:pPr>
              <a:defRPr/>
            </a:pPr>
            <a:fld id="{293CF321-C7F8-4A37-9A19-8087C737B64B}" type="slidenum">
              <a:rPr lang="en-US" smtClean="0"/>
              <a:pPr>
                <a:defRPr/>
              </a:pPr>
              <a:t>‹#›</a:t>
            </a:fld>
            <a:endParaRPr lang="en-US"/>
          </a:p>
        </p:txBody>
      </p:sp>
    </p:spTree>
    <p:extLst>
      <p:ext uri="{BB962C8B-B14F-4D97-AF65-F5344CB8AC3E}">
        <p14:creationId xmlns:p14="http://schemas.microsoft.com/office/powerpoint/2010/main" val="205693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Summertime!</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F9B46DD-7F33-45BC-9B90-E633C18999E5}" type="slidenum">
              <a:rPr lang="en-US" altLang="en-US" smtClean="0"/>
              <a:pPr>
                <a:defRPr/>
              </a:pPr>
              <a:t>‹#›</a:t>
            </a:fld>
            <a:endParaRPr lang="en-US" altLang="en-US"/>
          </a:p>
        </p:txBody>
      </p:sp>
    </p:spTree>
    <p:extLst>
      <p:ext uri="{BB962C8B-B14F-4D97-AF65-F5344CB8AC3E}">
        <p14:creationId xmlns:p14="http://schemas.microsoft.com/office/powerpoint/2010/main" val="8406033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Sin Of The Eyes</a:t>
            </a:r>
          </a:p>
        </p:txBody>
      </p:sp>
      <p:sp>
        <p:nvSpPr>
          <p:cNvPr id="5" name="Slide Number Placeholder 4"/>
          <p:cNvSpPr>
            <a:spLocks noGrp="1"/>
          </p:cNvSpPr>
          <p:nvPr>
            <p:ph type="sldNum" sz="quarter" idx="12"/>
          </p:nvPr>
        </p:nvSpPr>
        <p:spPr/>
        <p:txBody>
          <a:bodyPr/>
          <a:lstStyle>
            <a:lvl1pPr>
              <a:defRPr/>
            </a:lvl1pPr>
          </a:lstStyle>
          <a:p>
            <a:pPr>
              <a:defRPr/>
            </a:pPr>
            <a:fld id="{70703801-D45B-4A6D-9724-998D58A3F32F}" type="slidenum">
              <a:rPr lang="en-US" smtClean="0"/>
              <a:pPr>
                <a:defRPr/>
              </a:pPr>
              <a:t>‹#›</a:t>
            </a:fld>
            <a:endParaRPr lang="en-US"/>
          </a:p>
        </p:txBody>
      </p:sp>
    </p:spTree>
    <p:extLst>
      <p:ext uri="{BB962C8B-B14F-4D97-AF65-F5344CB8AC3E}">
        <p14:creationId xmlns:p14="http://schemas.microsoft.com/office/powerpoint/2010/main" val="1511901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Sin Of The Eyes</a:t>
            </a:r>
          </a:p>
        </p:txBody>
      </p:sp>
      <p:sp>
        <p:nvSpPr>
          <p:cNvPr id="4" name="Slide Number Placeholder 3"/>
          <p:cNvSpPr>
            <a:spLocks noGrp="1"/>
          </p:cNvSpPr>
          <p:nvPr>
            <p:ph type="sldNum" sz="quarter" idx="12"/>
          </p:nvPr>
        </p:nvSpPr>
        <p:spPr/>
        <p:txBody>
          <a:bodyPr/>
          <a:lstStyle>
            <a:lvl1pPr>
              <a:defRPr/>
            </a:lvl1pPr>
          </a:lstStyle>
          <a:p>
            <a:pPr>
              <a:defRPr/>
            </a:pPr>
            <a:fld id="{1A53DB06-EC93-40DE-85EA-BEE3EF7319A4}" type="slidenum">
              <a:rPr lang="en-US" smtClean="0"/>
              <a:pPr>
                <a:defRPr/>
              </a:pPr>
              <a:t>‹#›</a:t>
            </a:fld>
            <a:endParaRPr lang="en-US"/>
          </a:p>
        </p:txBody>
      </p:sp>
    </p:spTree>
    <p:extLst>
      <p:ext uri="{BB962C8B-B14F-4D97-AF65-F5344CB8AC3E}">
        <p14:creationId xmlns:p14="http://schemas.microsoft.com/office/powerpoint/2010/main" val="3362280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Sin Of The Eyes</a:t>
            </a:r>
          </a:p>
        </p:txBody>
      </p:sp>
      <p:sp>
        <p:nvSpPr>
          <p:cNvPr id="7" name="Slide Number Placeholder 6"/>
          <p:cNvSpPr>
            <a:spLocks noGrp="1"/>
          </p:cNvSpPr>
          <p:nvPr>
            <p:ph type="sldNum" sz="quarter" idx="12"/>
          </p:nvPr>
        </p:nvSpPr>
        <p:spPr/>
        <p:txBody>
          <a:bodyPr/>
          <a:lstStyle>
            <a:lvl1pPr>
              <a:defRPr/>
            </a:lvl1pPr>
          </a:lstStyle>
          <a:p>
            <a:pPr>
              <a:defRPr/>
            </a:pPr>
            <a:fld id="{752D167A-6CD6-488C-A5D9-384FBA77BEDA}" type="slidenum">
              <a:rPr lang="en-US" smtClean="0"/>
              <a:pPr>
                <a:defRPr/>
              </a:pPr>
              <a:t>‹#›</a:t>
            </a:fld>
            <a:endParaRPr lang="en-US"/>
          </a:p>
        </p:txBody>
      </p:sp>
    </p:spTree>
    <p:extLst>
      <p:ext uri="{BB962C8B-B14F-4D97-AF65-F5344CB8AC3E}">
        <p14:creationId xmlns:p14="http://schemas.microsoft.com/office/powerpoint/2010/main" val="413671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Sin Of The Eyes</a:t>
            </a:r>
          </a:p>
        </p:txBody>
      </p:sp>
      <p:sp>
        <p:nvSpPr>
          <p:cNvPr id="7" name="Slide Number Placeholder 6"/>
          <p:cNvSpPr>
            <a:spLocks noGrp="1"/>
          </p:cNvSpPr>
          <p:nvPr>
            <p:ph type="sldNum" sz="quarter" idx="12"/>
          </p:nvPr>
        </p:nvSpPr>
        <p:spPr/>
        <p:txBody>
          <a:bodyPr/>
          <a:lstStyle>
            <a:lvl1pPr>
              <a:defRPr/>
            </a:lvl1pPr>
          </a:lstStyle>
          <a:p>
            <a:pPr>
              <a:defRPr/>
            </a:pPr>
            <a:fld id="{11B1F845-825B-4980-B0BE-D96B4BC5021E}" type="slidenum">
              <a:rPr lang="en-US" smtClean="0"/>
              <a:pPr>
                <a:defRPr/>
              </a:pPr>
              <a:t>‹#›</a:t>
            </a:fld>
            <a:endParaRPr lang="en-US"/>
          </a:p>
        </p:txBody>
      </p:sp>
    </p:spTree>
    <p:extLst>
      <p:ext uri="{BB962C8B-B14F-4D97-AF65-F5344CB8AC3E}">
        <p14:creationId xmlns:p14="http://schemas.microsoft.com/office/powerpoint/2010/main" val="1851245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Sin Of The Eyes</a:t>
            </a:r>
          </a:p>
        </p:txBody>
      </p:sp>
      <p:sp>
        <p:nvSpPr>
          <p:cNvPr id="6" name="Slide Number Placeholder 5"/>
          <p:cNvSpPr>
            <a:spLocks noGrp="1"/>
          </p:cNvSpPr>
          <p:nvPr>
            <p:ph type="sldNum" sz="quarter" idx="12"/>
          </p:nvPr>
        </p:nvSpPr>
        <p:spPr/>
        <p:txBody>
          <a:bodyPr/>
          <a:lstStyle>
            <a:lvl1pPr>
              <a:defRPr/>
            </a:lvl1pPr>
          </a:lstStyle>
          <a:p>
            <a:pPr>
              <a:defRPr/>
            </a:pPr>
            <a:fld id="{701C9024-5F9F-4105-AB01-90216EA4B4C6}" type="slidenum">
              <a:rPr lang="en-US" smtClean="0"/>
              <a:pPr>
                <a:defRPr/>
              </a:pPr>
              <a:t>‹#›</a:t>
            </a:fld>
            <a:endParaRPr lang="en-US"/>
          </a:p>
        </p:txBody>
      </p:sp>
    </p:spTree>
    <p:extLst>
      <p:ext uri="{BB962C8B-B14F-4D97-AF65-F5344CB8AC3E}">
        <p14:creationId xmlns:p14="http://schemas.microsoft.com/office/powerpoint/2010/main" val="2010159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Sin Of The Eyes</a:t>
            </a:r>
          </a:p>
        </p:txBody>
      </p:sp>
      <p:sp>
        <p:nvSpPr>
          <p:cNvPr id="6" name="Slide Number Placeholder 5"/>
          <p:cNvSpPr>
            <a:spLocks noGrp="1"/>
          </p:cNvSpPr>
          <p:nvPr>
            <p:ph type="sldNum" sz="quarter" idx="12"/>
          </p:nvPr>
        </p:nvSpPr>
        <p:spPr/>
        <p:txBody>
          <a:bodyPr/>
          <a:lstStyle>
            <a:lvl1pPr>
              <a:defRPr/>
            </a:lvl1pPr>
          </a:lstStyle>
          <a:p>
            <a:pPr>
              <a:defRPr/>
            </a:pPr>
            <a:fld id="{43EB7003-83B1-4907-8C3D-B8E0073E25C4}" type="slidenum">
              <a:rPr lang="en-US" smtClean="0"/>
              <a:pPr>
                <a:defRPr/>
              </a:pPr>
              <a:t>‹#›</a:t>
            </a:fld>
            <a:endParaRPr lang="en-US"/>
          </a:p>
        </p:txBody>
      </p:sp>
    </p:spTree>
    <p:extLst>
      <p:ext uri="{BB962C8B-B14F-4D97-AF65-F5344CB8AC3E}">
        <p14:creationId xmlns:p14="http://schemas.microsoft.com/office/powerpoint/2010/main" val="3065862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pPr>
              <a:defRPr/>
            </a:pPr>
            <a:r>
              <a:rPr lang="en-US"/>
              <a:t>The Costly Effects Of Defeatism</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89757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Costly Effects Of Defeatism</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50286459"/>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Costly Effects Of Defeatism</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2144525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Costly Effects Of Defeatism</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7478163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Summertime!</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C3ABC0F6-B36E-4588-B7F6-31C1FCD98026}" type="slidenum">
              <a:rPr lang="en-US" altLang="en-US" smtClean="0"/>
              <a:pPr>
                <a:defRPr/>
              </a:pPr>
              <a:t>‹#›</a:t>
            </a:fld>
            <a:endParaRPr lang="en-US" altLang="en-US"/>
          </a:p>
        </p:txBody>
      </p:sp>
    </p:spTree>
    <p:extLst>
      <p:ext uri="{BB962C8B-B14F-4D97-AF65-F5344CB8AC3E}">
        <p14:creationId xmlns:p14="http://schemas.microsoft.com/office/powerpoint/2010/main" val="960848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Costly Effects Of Defeatism</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469447202"/>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Costly Effects Of Defeatism</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38157238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Costly Effects Of Defeatism</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1777953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Costly Effects Of Defeatism</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06604990"/>
      </p:ext>
    </p:extLst>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Costly Effects Of Defeatism</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1153991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Costly Effects Of Defeatism</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314530643"/>
      </p:ext>
    </p:extLst>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Costly Effects Of Defeatism</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52802531"/>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Costly Effects Of Defeatism</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39846930"/>
      </p:ext>
    </p:extLst>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Costly Effects Of Defeatism</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14669845"/>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Costly Effects Of Defeatism</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5659012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r>
              <a:rPr lang="en-US" altLang="en-US"/>
              <a:t>Summertime!</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C963069-4372-4CC7-8644-7ADD44E3857D}" type="slidenum">
              <a:rPr lang="en-US" altLang="en-US" smtClean="0"/>
              <a:pPr>
                <a:defRPr/>
              </a:pPr>
              <a:t>‹#›</a:t>
            </a:fld>
            <a:endParaRPr lang="en-US" altLang="en-US"/>
          </a:p>
        </p:txBody>
      </p:sp>
    </p:spTree>
    <p:extLst>
      <p:ext uri="{BB962C8B-B14F-4D97-AF65-F5344CB8AC3E}">
        <p14:creationId xmlns:p14="http://schemas.microsoft.com/office/powerpoint/2010/main" val="2946799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Costly Effects Of Defeatism</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45968286"/>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Costly Effects Of Defeatism</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306298409"/>
      </p:ext>
    </p:extLst>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Costly Effects Of Defeatism</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661194720"/>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The Costly Effects Of Defeatism</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1704720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Spring Cleaning</a:t>
            </a:r>
          </a:p>
        </p:txBody>
      </p:sp>
      <p:sp>
        <p:nvSpPr>
          <p:cNvPr id="7" name="Slide Number Placeholder 6"/>
          <p:cNvSpPr>
            <a:spLocks noGrp="1"/>
          </p:cNvSpPr>
          <p:nvPr>
            <p:ph type="sldNum" sz="quarter" idx="12"/>
          </p:nvPr>
        </p:nvSpPr>
        <p:spPr/>
        <p:txBody>
          <a:bodyPr/>
          <a:lstStyle/>
          <a:p>
            <a:fld id="{3010E732-97DE-414A-A606-C781BAB816B1}" type="slidenum">
              <a:rPr lang="en-US" altLang="en-US" smtClean="0"/>
              <a:pPr/>
              <a:t>‹#›</a:t>
            </a:fld>
            <a:endParaRPr lang="en-US" altLang="en-US"/>
          </a:p>
        </p:txBody>
      </p:sp>
    </p:spTree>
    <p:extLst>
      <p:ext uri="{BB962C8B-B14F-4D97-AF65-F5344CB8AC3E}">
        <p14:creationId xmlns:p14="http://schemas.microsoft.com/office/powerpoint/2010/main" val="370188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r>
              <a:rPr lang="en-US" altLang="en-US"/>
              <a:t>Summertime!</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0567628-51C3-419B-AA4B-755F508FE55A}" type="slidenum">
              <a:rPr lang="en-US" altLang="en-US" smtClean="0"/>
              <a:pPr>
                <a:defRPr/>
              </a:pPr>
              <a:t>‹#›</a:t>
            </a:fld>
            <a:endParaRPr lang="en-US" altLang="en-US"/>
          </a:p>
        </p:txBody>
      </p:sp>
    </p:spTree>
    <p:extLst>
      <p:ext uri="{BB962C8B-B14F-4D97-AF65-F5344CB8AC3E}">
        <p14:creationId xmlns:p14="http://schemas.microsoft.com/office/powerpoint/2010/main" val="402758722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Summertime!</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F58A79D-28ED-4BE4-BDE4-2A1C724E3373}" type="slidenum">
              <a:rPr lang="en-US" altLang="en-US" smtClean="0"/>
              <a:pPr>
                <a:defRPr/>
              </a:pPr>
              <a:t>‹#›</a:t>
            </a:fld>
            <a:endParaRPr lang="en-US" altLang="en-US"/>
          </a:p>
        </p:txBody>
      </p:sp>
    </p:spTree>
    <p:extLst>
      <p:ext uri="{BB962C8B-B14F-4D97-AF65-F5344CB8AC3E}">
        <p14:creationId xmlns:p14="http://schemas.microsoft.com/office/powerpoint/2010/main" val="17142291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Summertime!</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D36A5D9-7242-4E6D-B5BE-705B309FA928}" type="slidenum">
              <a:rPr lang="en-US" altLang="en-US" smtClean="0"/>
              <a:pPr>
                <a:defRPr/>
              </a:pPr>
              <a:t>‹#›</a:t>
            </a:fld>
            <a:endParaRPr lang="en-US" altLang="en-US"/>
          </a:p>
        </p:txBody>
      </p:sp>
    </p:spTree>
    <p:extLst>
      <p:ext uri="{BB962C8B-B14F-4D97-AF65-F5344CB8AC3E}">
        <p14:creationId xmlns:p14="http://schemas.microsoft.com/office/powerpoint/2010/main" val="161640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image" Target="../media/image6.jp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altLang="en-US"/>
              <a:t>Summertime!</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29298382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ltLang="en-US"/>
              <a:t>Summertime!</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533576057"/>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Sin Of The Eyes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67C8C57-8405-4012-A442-FD5D451A00B6}" type="slidenum">
              <a:rPr lang="en-US" smtClean="0"/>
              <a:pPr>
                <a:defRPr/>
              </a:pPr>
              <a:t>‹#›</a:t>
            </a:fld>
            <a:endParaRPr lang="en-US"/>
          </a:p>
        </p:txBody>
      </p:sp>
    </p:spTree>
    <p:extLst>
      <p:ext uri="{BB962C8B-B14F-4D97-AF65-F5344CB8AC3E}">
        <p14:creationId xmlns:p14="http://schemas.microsoft.com/office/powerpoint/2010/main" val="83283846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a:defRPr/>
            </a:pPr>
            <a:r>
              <a:rPr lang="en-US"/>
              <a:t>The Costly Effects Of Defeatism</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6796592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Lst>
  <p:hf sldNum="0" hd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3.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3.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3.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3.xml"/><Relationship Id="rId5" Type="http://schemas.openxmlformats.org/officeDocument/2006/relationships/image" Target="../media/image7.jpe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63.xml"/><Relationship Id="rId5" Type="http://schemas.openxmlformats.org/officeDocument/2006/relationships/image" Target="../media/image16.jpg"/><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63.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63.xml"/><Relationship Id="rId5" Type="http://schemas.openxmlformats.org/officeDocument/2006/relationships/image" Target="../media/image20.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80">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82">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17501" y="404829"/>
            <a:ext cx="335914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60" name="Rectangle 12">
            <a:extLst>
              <a:ext uri="{FF2B5EF4-FFF2-40B4-BE49-F238E27FC236}">
                <a16:creationId xmlns:a16="http://schemas.microsoft.com/office/drawing/2014/main" id="{35903586-D5D4-4DDA-A504-25FC7DDC99E4}"/>
              </a:ext>
            </a:extLst>
          </p:cNvPr>
          <p:cNvSpPr>
            <a:spLocks noGrp="1" noChangeArrowheads="1"/>
          </p:cNvSpPr>
          <p:nvPr>
            <p:ph type="ctrTitle"/>
          </p:nvPr>
        </p:nvSpPr>
        <p:spPr>
          <a:xfrm>
            <a:off x="0" y="466126"/>
            <a:ext cx="3962400" cy="5553674"/>
          </a:xfrm>
        </p:spPr>
        <p:txBody>
          <a:bodyPr>
            <a:normAutofit/>
          </a:bodyPr>
          <a:lstStyle/>
          <a:p>
            <a:pPr algn="ctr" eaLnBrk="1" hangingPunct="1">
              <a:lnSpc>
                <a:spcPct val="90000"/>
              </a:lnSpc>
              <a:defRPr/>
            </a:pPr>
            <a:r>
              <a:rPr lang="en-US" altLang="en-US" sz="4400" b="1" u="sng" dirty="0">
                <a:solidFill>
                  <a:srgbClr val="0000FF"/>
                </a:solidFill>
                <a:latin typeface="Arial" panose="020B0604020202020204" pitchFamily="34" charset="0"/>
                <a:cs typeface="Arial" panose="020B0604020202020204" pitchFamily="34" charset="0"/>
              </a:rPr>
              <a:t>Summertime!</a:t>
            </a:r>
            <a:r>
              <a:rPr lang="en-US" altLang="en-US" sz="2300" b="1" u="sng" dirty="0">
                <a:solidFill>
                  <a:srgbClr val="0000FF"/>
                </a:solidFill>
                <a:latin typeface="Arial" panose="020B0604020202020204" pitchFamily="34" charset="0"/>
                <a:cs typeface="Arial" panose="020B0604020202020204" pitchFamily="34" charset="0"/>
              </a:rPr>
              <a:t> </a:t>
            </a:r>
            <a:br>
              <a:rPr lang="en-US" altLang="en-US" sz="2300" b="1" u="sng" dirty="0">
                <a:solidFill>
                  <a:srgbClr val="0000FF"/>
                </a:solidFill>
                <a:latin typeface="Arial" panose="020B0604020202020204" pitchFamily="34" charset="0"/>
                <a:cs typeface="Arial" panose="020B0604020202020204" pitchFamily="34" charset="0"/>
              </a:rPr>
            </a:br>
            <a:br>
              <a:rPr lang="en-US" altLang="en-US" sz="2300" b="1" u="sng" dirty="0">
                <a:solidFill>
                  <a:schemeClr val="tx2"/>
                </a:solidFill>
                <a:latin typeface="Arial" panose="020B0604020202020204" pitchFamily="34" charset="0"/>
                <a:cs typeface="Arial" panose="020B0604020202020204" pitchFamily="34" charset="0"/>
              </a:rPr>
            </a:br>
            <a:r>
              <a:rPr lang="en-US" altLang="en-US" sz="2800" b="1" i="1" u="sng" dirty="0">
                <a:solidFill>
                  <a:schemeClr val="tx2"/>
                </a:solidFill>
                <a:latin typeface="Arial" panose="020B0604020202020204" pitchFamily="34" charset="0"/>
                <a:cs typeface="Arial" panose="020B0604020202020204" pitchFamily="34" charset="0"/>
              </a:rPr>
              <a:t>(A Call To Be Salt &amp; Light In Summer)</a:t>
            </a:r>
            <a:br>
              <a:rPr lang="en-US" altLang="en-US" sz="2800" i="1" dirty="0">
                <a:solidFill>
                  <a:schemeClr val="tx2"/>
                </a:solidFill>
                <a:latin typeface="Arial" panose="020B0604020202020204" pitchFamily="34" charset="0"/>
                <a:cs typeface="Arial" panose="020B0604020202020204" pitchFamily="34" charset="0"/>
              </a:rPr>
            </a:br>
            <a:br>
              <a:rPr lang="en-US" altLang="en-US" sz="2300" dirty="0">
                <a:solidFill>
                  <a:schemeClr val="tx2"/>
                </a:solidFill>
                <a:latin typeface="Arial" panose="020B0604020202020204" pitchFamily="34" charset="0"/>
                <a:cs typeface="Arial" panose="020B0604020202020204" pitchFamily="34" charset="0"/>
              </a:rPr>
            </a:br>
            <a:br>
              <a:rPr lang="en-US" altLang="en-US" sz="2300" dirty="0">
                <a:solidFill>
                  <a:schemeClr val="tx2"/>
                </a:solidFill>
                <a:latin typeface="Arial" panose="020B0604020202020204" pitchFamily="34" charset="0"/>
                <a:cs typeface="Arial" panose="020B0604020202020204" pitchFamily="34" charset="0"/>
              </a:rPr>
            </a:br>
            <a:br>
              <a:rPr lang="en-US" altLang="en-US" sz="2300" dirty="0">
                <a:solidFill>
                  <a:schemeClr val="tx2"/>
                </a:solidFill>
                <a:latin typeface="Arial" panose="020B0604020202020204" pitchFamily="34" charset="0"/>
                <a:cs typeface="Arial" panose="020B0604020202020204" pitchFamily="34" charset="0"/>
              </a:rPr>
            </a:br>
            <a:br>
              <a:rPr lang="en-US" altLang="en-US" sz="2300" dirty="0">
                <a:solidFill>
                  <a:schemeClr val="tx2"/>
                </a:solidFill>
                <a:latin typeface="Arial" panose="020B0604020202020204" pitchFamily="34" charset="0"/>
                <a:cs typeface="Arial" panose="020B0604020202020204" pitchFamily="34" charset="0"/>
              </a:rPr>
            </a:br>
            <a:br>
              <a:rPr lang="en-US" altLang="en-US" sz="2300" dirty="0">
                <a:solidFill>
                  <a:schemeClr val="tx2"/>
                </a:solidFill>
                <a:latin typeface="Arial" panose="020B0604020202020204" pitchFamily="34" charset="0"/>
                <a:cs typeface="Arial" panose="020B0604020202020204" pitchFamily="34" charset="0"/>
              </a:rPr>
            </a:br>
            <a:br>
              <a:rPr lang="en-US" altLang="en-US" sz="2300" dirty="0">
                <a:solidFill>
                  <a:schemeClr val="tx2"/>
                </a:solidFill>
                <a:latin typeface="Arial" panose="020B0604020202020204" pitchFamily="34" charset="0"/>
                <a:cs typeface="Arial" panose="020B0604020202020204" pitchFamily="34" charset="0"/>
              </a:rPr>
            </a:br>
            <a:r>
              <a:rPr lang="en-US" altLang="en-US" sz="4000" b="1" dirty="0">
                <a:solidFill>
                  <a:schemeClr val="tx2"/>
                </a:solidFill>
                <a:latin typeface="Arial" panose="020B0604020202020204" pitchFamily="34" charset="0"/>
                <a:cs typeface="Arial" panose="020B0604020202020204" pitchFamily="34" charset="0"/>
              </a:rPr>
              <a:t>Text: </a:t>
            </a:r>
            <a:br>
              <a:rPr lang="en-US" altLang="en-US" sz="4000" b="1" dirty="0">
                <a:solidFill>
                  <a:schemeClr val="tx2"/>
                </a:solidFill>
                <a:latin typeface="Arial" panose="020B0604020202020204" pitchFamily="34" charset="0"/>
                <a:cs typeface="Arial" panose="020B0604020202020204" pitchFamily="34" charset="0"/>
              </a:rPr>
            </a:br>
            <a:r>
              <a:rPr lang="en-US" altLang="en-US" sz="4000" b="1" dirty="0">
                <a:solidFill>
                  <a:schemeClr val="tx2"/>
                </a:solidFill>
                <a:latin typeface="Arial" panose="020B0604020202020204" pitchFamily="34" charset="0"/>
                <a:cs typeface="Arial" panose="020B0604020202020204" pitchFamily="34" charset="0"/>
              </a:rPr>
              <a:t>Philippians 4:8</a:t>
            </a:r>
            <a:br>
              <a:rPr lang="en-US" altLang="en-US" sz="4000" b="1" dirty="0">
                <a:solidFill>
                  <a:schemeClr val="tx2"/>
                </a:solidFill>
                <a:latin typeface="Arial" panose="020B0604020202020204" pitchFamily="34" charset="0"/>
                <a:cs typeface="Arial" panose="020B0604020202020204" pitchFamily="34" charset="0"/>
              </a:rPr>
            </a:br>
            <a:endParaRPr lang="en-US" altLang="en-US" sz="2300" b="1" dirty="0">
              <a:solidFill>
                <a:schemeClr val="tx2"/>
              </a:solidFill>
              <a:latin typeface="Arial" panose="020B0604020202020204" pitchFamily="34" charset="0"/>
              <a:cs typeface="Arial" panose="020B0604020202020204" pitchFamily="34" charset="0"/>
            </a:endParaRPr>
          </a:p>
        </p:txBody>
      </p:sp>
      <p:pic>
        <p:nvPicPr>
          <p:cNvPr id="3" name="Picture 2" descr="A beach with palm trees in front of a body of water&#10;&#10;Description automatically generated">
            <a:extLst>
              <a:ext uri="{FF2B5EF4-FFF2-40B4-BE49-F238E27FC236}">
                <a16:creationId xmlns:a16="http://schemas.microsoft.com/office/drawing/2014/main" id="{DA6E0B7D-44B9-42AC-B783-F32C5A1F0008}"/>
              </a:ext>
            </a:extLst>
          </p:cNvPr>
          <p:cNvPicPr>
            <a:picLocks noChangeAspect="1"/>
          </p:cNvPicPr>
          <p:nvPr/>
        </p:nvPicPr>
        <p:blipFill rotWithShape="1">
          <a:blip r:embed="rId3">
            <a:extLst>
              <a:ext uri="{28A0092B-C50C-407E-A947-70E740481C1C}">
                <a14:useLocalDpi xmlns:a14="http://schemas.microsoft.com/office/drawing/2010/main" val="0"/>
              </a:ext>
            </a:extLst>
          </a:blip>
          <a:srcRect l="15768" r="21812" b="-1"/>
          <a:stretch/>
        </p:blipFill>
        <p:spPr>
          <a:xfrm>
            <a:off x="3840087" y="461681"/>
            <a:ext cx="4939162" cy="5934638"/>
          </a:xfrm>
          <a:custGeom>
            <a:avLst/>
            <a:gdLst>
              <a:gd name="connsiteX0" fmla="*/ 225406 w 6585549"/>
              <a:gd name="connsiteY0" fmla="*/ 0 h 5934638"/>
              <a:gd name="connsiteX1" fmla="*/ 6585549 w 6585549"/>
              <a:gd name="connsiteY1" fmla="*/ 0 h 5934638"/>
              <a:gd name="connsiteX2" fmla="*/ 6585549 w 6585549"/>
              <a:gd name="connsiteY2" fmla="*/ 5934638 h 5934638"/>
              <a:gd name="connsiteX3" fmla="*/ 226600 w 6585549"/>
              <a:gd name="connsiteY3" fmla="*/ 5934638 h 5934638"/>
              <a:gd name="connsiteX4" fmla="*/ 214529 w 6585549"/>
              <a:gd name="connsiteY4" fmla="*/ 5856373 h 5934638"/>
              <a:gd name="connsiteX5" fmla="*/ 203238 w 6585549"/>
              <a:gd name="connsiteY5" fmla="*/ 5780097 h 5934638"/>
              <a:gd name="connsiteX6" fmla="*/ 191320 w 6585549"/>
              <a:gd name="connsiteY6" fmla="*/ 5689292 h 5934638"/>
              <a:gd name="connsiteX7" fmla="*/ 177049 w 6585549"/>
              <a:gd name="connsiteY7" fmla="*/ 5581536 h 5934638"/>
              <a:gd name="connsiteX8" fmla="*/ 161995 w 6585549"/>
              <a:gd name="connsiteY8" fmla="*/ 5462279 h 5934638"/>
              <a:gd name="connsiteX9" fmla="*/ 146156 w 6585549"/>
              <a:gd name="connsiteY9" fmla="*/ 5327888 h 5934638"/>
              <a:gd name="connsiteX10" fmla="*/ 129376 w 6585549"/>
              <a:gd name="connsiteY10" fmla="*/ 5181389 h 5934638"/>
              <a:gd name="connsiteX11" fmla="*/ 112596 w 6585549"/>
              <a:gd name="connsiteY11" fmla="*/ 5022177 h 5934638"/>
              <a:gd name="connsiteX12" fmla="*/ 95503 w 6585549"/>
              <a:gd name="connsiteY12" fmla="*/ 4852675 h 5934638"/>
              <a:gd name="connsiteX13" fmla="*/ 79664 w 6585549"/>
              <a:gd name="connsiteY13" fmla="*/ 4669854 h 5934638"/>
              <a:gd name="connsiteX14" fmla="*/ 64453 w 6585549"/>
              <a:gd name="connsiteY14" fmla="*/ 4478558 h 5934638"/>
              <a:gd name="connsiteX15" fmla="*/ 50652 w 6585549"/>
              <a:gd name="connsiteY15" fmla="*/ 4276365 h 5934638"/>
              <a:gd name="connsiteX16" fmla="*/ 37480 w 6585549"/>
              <a:gd name="connsiteY16" fmla="*/ 4065697 h 5934638"/>
              <a:gd name="connsiteX17" fmla="*/ 25091 w 6585549"/>
              <a:gd name="connsiteY17" fmla="*/ 3845949 h 5934638"/>
              <a:gd name="connsiteX18" fmla="*/ 20700 w 6585549"/>
              <a:gd name="connsiteY18" fmla="*/ 3733351 h 5934638"/>
              <a:gd name="connsiteX19" fmla="*/ 15838 w 6585549"/>
              <a:gd name="connsiteY19" fmla="*/ 3618331 h 5934638"/>
              <a:gd name="connsiteX20" fmla="*/ 11291 w 6585549"/>
              <a:gd name="connsiteY20" fmla="*/ 3501495 h 5934638"/>
              <a:gd name="connsiteX21" fmla="*/ 8311 w 6585549"/>
              <a:gd name="connsiteY21" fmla="*/ 3384054 h 5934638"/>
              <a:gd name="connsiteX22" fmla="*/ 5645 w 6585549"/>
              <a:gd name="connsiteY22" fmla="*/ 3264191 h 5934638"/>
              <a:gd name="connsiteX23" fmla="*/ 2822 w 6585549"/>
              <a:gd name="connsiteY23" fmla="*/ 3143118 h 5934638"/>
              <a:gd name="connsiteX24" fmla="*/ 941 w 6585549"/>
              <a:gd name="connsiteY24" fmla="*/ 3019623 h 5934638"/>
              <a:gd name="connsiteX25" fmla="*/ 941 w 6585549"/>
              <a:gd name="connsiteY25" fmla="*/ 2894918 h 5934638"/>
              <a:gd name="connsiteX26" fmla="*/ 0 w 6585549"/>
              <a:gd name="connsiteY26" fmla="*/ 2769001 h 5934638"/>
              <a:gd name="connsiteX27" fmla="*/ 941 w 6585549"/>
              <a:gd name="connsiteY27" fmla="*/ 2641874 h 5934638"/>
              <a:gd name="connsiteX28" fmla="*/ 2822 w 6585549"/>
              <a:gd name="connsiteY28" fmla="*/ 2512931 h 5934638"/>
              <a:gd name="connsiteX29" fmla="*/ 4547 w 6585549"/>
              <a:gd name="connsiteY29" fmla="*/ 2383988 h 5934638"/>
              <a:gd name="connsiteX30" fmla="*/ 8311 w 6585549"/>
              <a:gd name="connsiteY30" fmla="*/ 2253229 h 5934638"/>
              <a:gd name="connsiteX31" fmla="*/ 12232 w 6585549"/>
              <a:gd name="connsiteY31" fmla="*/ 2121259 h 5934638"/>
              <a:gd name="connsiteX32" fmla="*/ 16779 w 6585549"/>
              <a:gd name="connsiteY32" fmla="*/ 1989289 h 5934638"/>
              <a:gd name="connsiteX33" fmla="*/ 23209 w 6585549"/>
              <a:gd name="connsiteY33" fmla="*/ 1856108 h 5934638"/>
              <a:gd name="connsiteX34" fmla="*/ 30893 w 6585549"/>
              <a:gd name="connsiteY34" fmla="*/ 1721716 h 5934638"/>
              <a:gd name="connsiteX35" fmla="*/ 38264 w 6585549"/>
              <a:gd name="connsiteY35" fmla="*/ 1586720 h 5934638"/>
              <a:gd name="connsiteX36" fmla="*/ 47673 w 6585549"/>
              <a:gd name="connsiteY36" fmla="*/ 1451723 h 5934638"/>
              <a:gd name="connsiteX37" fmla="*/ 58964 w 6585549"/>
              <a:gd name="connsiteY37" fmla="*/ 1314910 h 5934638"/>
              <a:gd name="connsiteX38" fmla="*/ 70255 w 6585549"/>
              <a:gd name="connsiteY38" fmla="*/ 1179913 h 5934638"/>
              <a:gd name="connsiteX39" fmla="*/ 83271 w 6585549"/>
              <a:gd name="connsiteY39" fmla="*/ 1042495 h 5934638"/>
              <a:gd name="connsiteX40" fmla="*/ 97542 w 6585549"/>
              <a:gd name="connsiteY40" fmla="*/ 904471 h 5934638"/>
              <a:gd name="connsiteX41" fmla="*/ 112596 w 6585549"/>
              <a:gd name="connsiteY41" fmla="*/ 768263 h 5934638"/>
              <a:gd name="connsiteX42" fmla="*/ 130160 w 6585549"/>
              <a:gd name="connsiteY42" fmla="*/ 630240 h 5934638"/>
              <a:gd name="connsiteX43" fmla="*/ 148978 w 6585549"/>
              <a:gd name="connsiteY43" fmla="*/ 492821 h 5934638"/>
              <a:gd name="connsiteX44" fmla="*/ 167640 w 6585549"/>
              <a:gd name="connsiteY44" fmla="*/ 354798 h 5934638"/>
              <a:gd name="connsiteX45" fmla="*/ 189438 w 6585549"/>
              <a:gd name="connsiteY45" fmla="*/ 217380 h 5934638"/>
              <a:gd name="connsiteX46" fmla="*/ 211706 w 6585549"/>
              <a:gd name="connsiteY46" fmla="*/ 80567 h 59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2064"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2246569" y="195844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A Call To modesty</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20053" y="610120"/>
            <a:ext cx="3046351"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Purpose of Clothing</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Our Clothing Speaks</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lvl="0">
              <a:spcBef>
                <a:spcPct val="0"/>
              </a:spcBef>
              <a:buClrTx/>
              <a:buFont typeface="Wingdings" panose="05000000000000000000" pitchFamily="2" charset="2"/>
              <a:buChar char="v"/>
            </a:pPr>
            <a:r>
              <a:rPr lang="en-US" altLang="en-US" sz="2400" b="1" dirty="0">
                <a:solidFill>
                  <a:srgbClr val="FFFF00"/>
                </a:solidFill>
                <a:latin typeface="Tahoma" panose="020B0604030504040204" pitchFamily="34" charset="0"/>
                <a:cs typeface="Times New Roman" panose="02020603050405020304" pitchFamily="18" charset="0"/>
              </a:rPr>
              <a:t>Our Dress and Actions Affect Others</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What Our Clothing Needs to Say</a:t>
            </a:r>
          </a:p>
        </p:txBody>
      </p:sp>
      <p:sp>
        <p:nvSpPr>
          <p:cNvPr id="10" name="Text Box 8">
            <a:extLst>
              <a:ext uri="{FF2B5EF4-FFF2-40B4-BE49-F238E27FC236}">
                <a16:creationId xmlns:a16="http://schemas.microsoft.com/office/drawing/2014/main" id="{39FCC2FE-C338-44BA-96BE-DC5FB4D830A0}"/>
              </a:ext>
            </a:extLst>
          </p:cNvPr>
          <p:cNvSpPr txBox="1">
            <a:spLocks noChangeArrowheads="1"/>
          </p:cNvSpPr>
          <p:nvPr/>
        </p:nvSpPr>
        <p:spPr bwMode="auto">
          <a:xfrm>
            <a:off x="3124200" y="634918"/>
            <a:ext cx="5943599" cy="30991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ü"/>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Our clothing can say, “Sex,” “Pride,” “Money,” or “Purity,” “Humility,” and “Moderation”</a:t>
            </a:r>
            <a:endParaRPr kumimoji="0" lang="en-US" altLang="en-US" sz="16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 Box 8">
            <a:extLst>
              <a:ext uri="{FF2B5EF4-FFF2-40B4-BE49-F238E27FC236}">
                <a16:creationId xmlns:a16="http://schemas.microsoft.com/office/drawing/2014/main" id="{12BA0ED5-2276-4A89-9812-38715D0733DA}"/>
              </a:ext>
            </a:extLst>
          </p:cNvPr>
          <p:cNvSpPr txBox="1">
            <a:spLocks noChangeArrowheads="1"/>
          </p:cNvSpPr>
          <p:nvPr/>
        </p:nvSpPr>
        <p:spPr bwMode="auto">
          <a:xfrm>
            <a:off x="3183668" y="2897068"/>
            <a:ext cx="5943599" cy="30991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ü"/>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Our clothing should not leave people wondering whether we want to be “chased” or “chaste”</a:t>
            </a:r>
            <a:endParaRPr kumimoji="0" lang="en-US" altLang="en-US" sz="16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3487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rotWithShape="1">
          <a:blip r:embed="rId4">
            <a:extLst>
              <a:ext uri="{28A0092B-C50C-407E-A947-70E740481C1C}">
                <a14:useLocalDpi xmlns:a14="http://schemas.microsoft.com/office/drawing/2010/main" val="0"/>
              </a:ext>
            </a:extLst>
          </a:blip>
          <a:srcRect t="9091" r="39394"/>
          <a:stretch>
            <a:fillRect/>
          </a:stretch>
        </p:blipFill>
        <p:spPr>
          <a:xfrm>
            <a:off x="20" y="4835"/>
            <a:ext cx="9143980" cy="6848339"/>
          </a:xfrm>
          <a:prstGeom prst="rect">
            <a:avLst/>
          </a:prstGeom>
        </p:spPr>
      </p:pic>
      <p:sp>
        <p:nvSpPr>
          <p:cNvPr id="80" name="Rectangle 10">
            <a:extLst>
              <a:ext uri="{FF2B5EF4-FFF2-40B4-BE49-F238E27FC236}">
                <a16:creationId xmlns:a16="http://schemas.microsoft.com/office/drawing/2014/main" id="{CC146B38-3E4E-4A67-91CF-55DBCC51B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0608" y="642285"/>
            <a:ext cx="5845591" cy="422243"/>
          </a:xfrm>
        </p:spPr>
        <p:txBody>
          <a:bodyPr vert="horz" lIns="91440" tIns="45720" rIns="91440" bIns="45720" rtlCol="0" anchor="ctr">
            <a:noAutofit/>
          </a:bodyPr>
          <a:lstStyle/>
          <a:p>
            <a:pPr algn="ctr">
              <a:defRPr/>
            </a:pPr>
            <a:r>
              <a:rPr lang="en-US" sz="2800" b="1" u="sng" dirty="0">
                <a:solidFill>
                  <a:schemeClr val="bg1"/>
                </a:solidFill>
              </a:rPr>
              <a:t>A Call To modesty</a:t>
            </a:r>
          </a:p>
        </p:txBody>
      </p:sp>
      <p:sp>
        <p:nvSpPr>
          <p:cNvPr id="7" name="Footer Placeholder 4">
            <a:extLst>
              <a:ext uri="{FF2B5EF4-FFF2-40B4-BE49-F238E27FC236}">
                <a16:creationId xmlns:a16="http://schemas.microsoft.com/office/drawing/2014/main" id="{4DB95655-EC89-403E-A09F-6143A9221E18}"/>
              </a:ext>
            </a:extLst>
          </p:cNvPr>
          <p:cNvSpPr>
            <a:spLocks noGrp="1"/>
          </p:cNvSpPr>
          <p:nvPr>
            <p:ph type="ftr" sz="quarter" idx="11"/>
          </p:nvPr>
        </p:nvSpPr>
        <p:spPr>
          <a:xfrm>
            <a:off x="7620000" y="6359520"/>
            <a:ext cx="1486766" cy="498470"/>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500" b="0" i="1" u="none" strike="noStrike" kern="1200" cap="all" spc="0" normalizeH="0" baseline="0" noProof="0" dirty="0">
                <a:ln>
                  <a:noFill/>
                </a:ln>
                <a:solidFill>
                  <a:srgbClr val="0000FF"/>
                </a:solidFill>
                <a:effectLst/>
                <a:uLnTx/>
                <a:uFillTx/>
                <a:latin typeface="Impact" panose="020B0806030902050204"/>
                <a:ea typeface="+mn-ea"/>
                <a:cs typeface="+mn-cs"/>
              </a:rPr>
              <a:t>Summertime!</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31532">
            <a:off x="84722" y="927411"/>
            <a:ext cx="5790099"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spcBef>
                <a:spcPct val="0"/>
              </a:spcBef>
              <a:buClrTx/>
              <a:buNone/>
              <a:defRPr/>
            </a:pPr>
            <a:r>
              <a:rPr lang="en-US" altLang="en-US" sz="2800" b="1" dirty="0">
                <a:solidFill>
                  <a:srgbClr val="FFFF00"/>
                </a:solidFill>
                <a:latin typeface="Tahoma" panose="020B0604030504040204" pitchFamily="34" charset="0"/>
                <a:cs typeface="Times New Roman" panose="02020603050405020304" pitchFamily="18" charset="0"/>
              </a:rPr>
              <a:t>Our (men &amp; women) clothes should: </a:t>
            </a:r>
            <a:endParaRPr kumimoji="0" lang="en-US" altLang="en-US" sz="32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lvl="0">
              <a:spcBef>
                <a:spcPct val="0"/>
              </a:spcBef>
              <a:buClr>
                <a:srgbClr val="FFC000"/>
              </a:buClr>
              <a:buSzPct val="115000"/>
              <a:buFont typeface="Wingdings" panose="05000000000000000000" pitchFamily="2" charset="2"/>
              <a:buChar char="Ø"/>
              <a:defRPr/>
            </a:pPr>
            <a:r>
              <a:rPr lang="en-US" altLang="en-US" sz="2400" dirty="0">
                <a:solidFill>
                  <a:prstClr val="white"/>
                </a:solidFill>
                <a:latin typeface="Tahoma" panose="020B0604030504040204" pitchFamily="34" charset="0"/>
                <a:cs typeface="Times New Roman" panose="02020603050405020304" pitchFamily="18" charset="0"/>
              </a:rPr>
              <a:t>Be modest – reserved, decent, respectable</a:t>
            </a:r>
          </a:p>
          <a:p>
            <a:pPr lvl="0">
              <a:spcBef>
                <a:spcPct val="0"/>
              </a:spcBef>
              <a:buClr>
                <a:srgbClr val="FFC000"/>
              </a:buClr>
              <a:buSzPct val="115000"/>
              <a:buFont typeface="Wingdings" panose="05000000000000000000" pitchFamily="2" charset="2"/>
              <a:buChar char="Ø"/>
              <a:defRPr/>
            </a:pPr>
            <a:r>
              <a:rPr lang="en-US" altLang="en-US" sz="2400" dirty="0">
                <a:solidFill>
                  <a:prstClr val="white"/>
                </a:solidFill>
                <a:latin typeface="Tahoma" panose="020B0604030504040204" pitchFamily="34" charset="0"/>
                <a:cs typeface="Times New Roman" panose="02020603050405020304" pitchFamily="18" charset="0"/>
              </a:rPr>
              <a:t>Show shame/humility – one can still blush </a:t>
            </a:r>
            <a:r>
              <a:rPr lang="en-US" altLang="en-US" sz="2400" i="1" dirty="0">
                <a:solidFill>
                  <a:prstClr val="white"/>
                </a:solidFill>
                <a:latin typeface="Tahoma" panose="020B0604030504040204" pitchFamily="34" charset="0"/>
                <a:cs typeface="Times New Roman" panose="02020603050405020304" pitchFamily="18" charset="0"/>
              </a:rPr>
              <a:t>(Jer. 6:15; 8:12)</a:t>
            </a:r>
          </a:p>
          <a:p>
            <a:pPr lvl="0">
              <a:spcBef>
                <a:spcPct val="0"/>
              </a:spcBef>
              <a:buClr>
                <a:srgbClr val="FFC000"/>
              </a:buClr>
              <a:buSzPct val="115000"/>
              <a:buFont typeface="Wingdings" panose="05000000000000000000" pitchFamily="2" charset="2"/>
              <a:buChar char="Ø"/>
              <a:defRPr/>
            </a:pPr>
            <a:r>
              <a:rPr lang="en-US" altLang="en-US" sz="2400" dirty="0">
                <a:solidFill>
                  <a:prstClr val="white"/>
                </a:solidFill>
                <a:latin typeface="Tahoma" panose="020B0604030504040204" pitchFamily="34" charset="0"/>
                <a:cs typeface="Times New Roman" panose="02020603050405020304" pitchFamily="18" charset="0"/>
              </a:rPr>
              <a:t>Show good judgment – common sense</a:t>
            </a:r>
          </a:p>
          <a:p>
            <a:pPr lvl="0">
              <a:spcBef>
                <a:spcPct val="0"/>
              </a:spcBef>
              <a:buClr>
                <a:srgbClr val="FFC000"/>
              </a:buClr>
              <a:buSzPct val="115000"/>
              <a:buFont typeface="Wingdings" panose="05000000000000000000" pitchFamily="2" charset="2"/>
              <a:buChar char="Ø"/>
              <a:defRPr/>
            </a:pPr>
            <a:r>
              <a:rPr lang="en-US" altLang="en-US" sz="2400" dirty="0">
                <a:solidFill>
                  <a:prstClr val="white"/>
                </a:solidFill>
                <a:latin typeface="Tahoma" panose="020B0604030504040204" pitchFamily="34" charset="0"/>
                <a:cs typeface="Times New Roman" panose="02020603050405020304" pitchFamily="18" charset="0"/>
              </a:rPr>
              <a:t>Show godliness – devoted to God not to world</a:t>
            </a:r>
          </a:p>
          <a:p>
            <a:pPr lvl="0">
              <a:spcBef>
                <a:spcPct val="0"/>
              </a:spcBef>
              <a:buClr>
                <a:srgbClr val="FFC000"/>
              </a:buClr>
              <a:buSzPct val="115000"/>
              <a:buFont typeface="Wingdings" panose="05000000000000000000" pitchFamily="2" charset="2"/>
              <a:buChar char="Ø"/>
              <a:defRPr/>
            </a:pPr>
            <a:r>
              <a:rPr lang="en-US" altLang="en-US" sz="2400" dirty="0">
                <a:solidFill>
                  <a:prstClr val="white"/>
                </a:solidFill>
                <a:latin typeface="Tahoma" panose="020B0604030504040204" pitchFamily="34" charset="0"/>
                <a:cs typeface="Times New Roman" panose="02020603050405020304" pitchFamily="18" charset="0"/>
              </a:rPr>
              <a:t>Respect others – not intentionally causing lustful thoughts</a:t>
            </a:r>
          </a:p>
          <a:p>
            <a:pPr lvl="0">
              <a:spcBef>
                <a:spcPct val="0"/>
              </a:spcBef>
              <a:buClr>
                <a:srgbClr val="FFC000"/>
              </a:buClr>
              <a:buSzPct val="115000"/>
              <a:buFont typeface="Wingdings" panose="05000000000000000000" pitchFamily="2" charset="2"/>
              <a:buChar char="Ø"/>
              <a:defRPr/>
            </a:pPr>
            <a:r>
              <a:rPr lang="en-US" altLang="en-US" sz="2400" dirty="0">
                <a:solidFill>
                  <a:prstClr val="white"/>
                </a:solidFill>
                <a:latin typeface="Tahoma" panose="020B0604030504040204" pitchFamily="34" charset="0"/>
                <a:cs typeface="Times New Roman" panose="02020603050405020304" pitchFamily="18" charset="0"/>
              </a:rPr>
              <a:t>Bring glory to God – In all that we do we are to glorify God </a:t>
            </a:r>
            <a:r>
              <a:rPr lang="en-US" altLang="en-US" sz="2400" i="1" dirty="0">
                <a:solidFill>
                  <a:prstClr val="white"/>
                </a:solidFill>
                <a:latin typeface="Tahoma" panose="020B0604030504040204" pitchFamily="34" charset="0"/>
                <a:cs typeface="Times New Roman" panose="02020603050405020304" pitchFamily="18" charset="0"/>
              </a:rPr>
              <a:t>(Col. 3:17)</a:t>
            </a:r>
          </a:p>
        </p:txBody>
      </p:sp>
    </p:spTree>
    <p:extLst>
      <p:ext uri="{BB962C8B-B14F-4D97-AF65-F5344CB8AC3E}">
        <p14:creationId xmlns:p14="http://schemas.microsoft.com/office/powerpoint/2010/main" val="4752014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wipe(left)">
                                      <p:cBhvr>
                                        <p:cTn id="11" dur="500"/>
                                        <p:tgtEl>
                                          <p:spTgt spid="1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wipe(left)">
                                      <p:cBhvr>
                                        <p:cTn id="15" dur="500"/>
                                        <p:tgtEl>
                                          <p:spTgt spid="1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wipe(left)">
                                      <p:cBhvr>
                                        <p:cTn id="19" dur="500"/>
                                        <p:tgtEl>
                                          <p:spTgt spid="1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wipe(left)">
                                      <p:cBhvr>
                                        <p:cTn id="23" dur="500"/>
                                        <p:tgtEl>
                                          <p:spTgt spid="14">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wipe(left)">
                                      <p:cBhvr>
                                        <p:cTn id="27" dur="500"/>
                                        <p:tgtEl>
                                          <p:spTgt spid="14">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Effect transition="in" filter="wipe(left)">
                                      <p:cBhvr>
                                        <p:cTn id="31"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206857" name="Picture 75">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06858"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206859"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06860"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06861"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686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EE4804A8-3EB7-4B3B-ACC6-D01E8F5BD4DD}"/>
              </a:ext>
            </a:extLst>
          </p:cNvPr>
          <p:cNvPicPr>
            <a:picLocks noChangeAspect="1"/>
          </p:cNvPicPr>
          <p:nvPr/>
        </p:nvPicPr>
        <p:blipFill rotWithShape="1">
          <a:blip r:embed="rId5">
            <a:extLst>
              <a:ext uri="{28A0092B-C50C-407E-A947-70E740481C1C}">
                <a14:useLocalDpi xmlns:a14="http://schemas.microsoft.com/office/drawing/2010/main" val="0"/>
              </a:ext>
            </a:extLst>
          </a:blip>
          <a:srcRect l="8608" r="31225" b="2"/>
          <a:stretch>
            <a:fillRect/>
          </a:stretch>
        </p:blipFill>
        <p:spPr>
          <a:xfrm rot="21420000">
            <a:off x="344544" y="-38233"/>
            <a:ext cx="4741387" cy="7107899"/>
          </a:xfrm>
          <a:custGeom>
            <a:avLst/>
            <a:gdLst>
              <a:gd name="connsiteX0" fmla="*/ 359050 w 7709085"/>
              <a:gd name="connsiteY0" fmla="*/ 0 h 7255107"/>
              <a:gd name="connsiteX1" fmla="*/ 7709084 w 7709085"/>
              <a:gd name="connsiteY1" fmla="*/ 385199 h 7255107"/>
              <a:gd name="connsiteX2" fmla="*/ 7709085 w 7709085"/>
              <a:gd name="connsiteY2" fmla="*/ 7255107 h 7255107"/>
              <a:gd name="connsiteX3" fmla="*/ 0 w 7709085"/>
              <a:gd name="connsiteY3" fmla="*/ 6851091 h 7255107"/>
            </a:gdLst>
            <a:ahLst/>
            <a:cxnLst>
              <a:cxn ang="0">
                <a:pos x="connsiteX0" y="connsiteY0"/>
              </a:cxn>
              <a:cxn ang="0">
                <a:pos x="connsiteX1" y="connsiteY1"/>
              </a:cxn>
              <a:cxn ang="0">
                <a:pos x="connsiteX2" y="connsiteY2"/>
              </a:cxn>
              <a:cxn ang="0">
                <a:pos x="connsiteX3" y="connsiteY3"/>
              </a:cxn>
            </a:cxnLst>
            <a:rect l="l" t="t" r="r" b="b"/>
            <a:pathLst>
              <a:path w="7709085" h="7255107">
                <a:moveTo>
                  <a:pt x="359050" y="0"/>
                </a:moveTo>
                <a:lnTo>
                  <a:pt x="7709084" y="385199"/>
                </a:lnTo>
                <a:lnTo>
                  <a:pt x="7709085" y="7255107"/>
                </a:lnTo>
                <a:lnTo>
                  <a:pt x="0" y="6851091"/>
                </a:lnTo>
                <a:close/>
              </a:path>
            </a:pathLst>
          </a:custGeom>
        </p:spPr>
      </p:pic>
      <p:sp>
        <p:nvSpPr>
          <p:cNvPr id="206863" name="Freeform 23">
            <a:extLst>
              <a:ext uri="{FF2B5EF4-FFF2-40B4-BE49-F238E27FC236}">
                <a16:creationId xmlns:a16="http://schemas.microsoft.com/office/drawing/2014/main" id="{8B11CA5C-B5E3-4EFA-BCF6-C4CE38563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3419" y="3171468"/>
            <a:ext cx="8503276" cy="3139633"/>
          </a:xfrm>
          <a:custGeom>
            <a:avLst/>
            <a:gdLst>
              <a:gd name="connsiteX0" fmla="*/ 11201667 w 11337702"/>
              <a:gd name="connsiteY0" fmla="*/ 0 h 3139633"/>
              <a:gd name="connsiteX1" fmla="*/ 11337702 w 11337702"/>
              <a:gd name="connsiteY1" fmla="*/ 2535626 h 3139633"/>
              <a:gd name="connsiteX2" fmla="*/ 8445 w 11337702"/>
              <a:gd name="connsiteY2" fmla="*/ 3139633 h 3139633"/>
              <a:gd name="connsiteX3" fmla="*/ 508 w 11337702"/>
              <a:gd name="connsiteY3" fmla="*/ 772722 h 3139633"/>
              <a:gd name="connsiteX4" fmla="*/ 0 w 11337702"/>
              <a:gd name="connsiteY4" fmla="*/ 597204 h 3139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7702" h="3139633">
                <a:moveTo>
                  <a:pt x="11201667" y="0"/>
                </a:moveTo>
                <a:lnTo>
                  <a:pt x="11337702" y="2535626"/>
                </a:lnTo>
                <a:lnTo>
                  <a:pt x="8445" y="3139633"/>
                </a:lnTo>
                <a:cubicBezTo>
                  <a:pt x="10562" y="2610219"/>
                  <a:pt x="3154" y="1561693"/>
                  <a:pt x="508" y="772722"/>
                </a:cubicBezTo>
                <a:lnTo>
                  <a:pt x="0" y="597204"/>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6850" name="Rectangle 2">
            <a:extLst>
              <a:ext uri="{FF2B5EF4-FFF2-40B4-BE49-F238E27FC236}">
                <a16:creationId xmlns:a16="http://schemas.microsoft.com/office/drawing/2014/main" id="{628E13E4-9760-4848-B175-2F8995DD616C}"/>
              </a:ext>
            </a:extLst>
          </p:cNvPr>
          <p:cNvSpPr>
            <a:spLocks noGrp="1" noChangeArrowheads="1"/>
          </p:cNvSpPr>
          <p:nvPr>
            <p:ph type="title"/>
          </p:nvPr>
        </p:nvSpPr>
        <p:spPr>
          <a:xfrm rot="21341708">
            <a:off x="116817" y="3677816"/>
            <a:ext cx="8205086" cy="2067387"/>
          </a:xfrm>
        </p:spPr>
        <p:txBody>
          <a:bodyPr vert="horz" lIns="91440" tIns="45720" rIns="91440" bIns="45720" rtlCol="0" anchor="b">
            <a:normAutofit fontScale="90000"/>
          </a:bodyPr>
          <a:lstStyle/>
          <a:p>
            <a:pPr algn="ctr">
              <a:defRPr/>
            </a:pPr>
            <a:r>
              <a:rPr lang="en-US" sz="5000" b="1" dirty="0">
                <a:solidFill>
                  <a:srgbClr val="FFFF00"/>
                </a:solidFill>
              </a:rPr>
              <a:t>We must live pure lives even in the apparel we choose to wear! </a:t>
            </a:r>
            <a:r>
              <a:rPr lang="en-US" sz="5000" dirty="0">
                <a:solidFill>
                  <a:srgbClr val="FFFF00"/>
                </a:solidFill>
              </a:rPr>
              <a:t>(no matter how hot it is!)</a:t>
            </a:r>
          </a:p>
        </p:txBody>
      </p:sp>
      <p:sp>
        <p:nvSpPr>
          <p:cNvPr id="6" name="Footer Placeholder 4">
            <a:extLst>
              <a:ext uri="{FF2B5EF4-FFF2-40B4-BE49-F238E27FC236}">
                <a16:creationId xmlns:a16="http://schemas.microsoft.com/office/drawing/2014/main" id="{3349C36D-B4F8-4ED6-A262-03D4EF4779A1}"/>
              </a:ext>
            </a:extLst>
          </p:cNvPr>
          <p:cNvSpPr>
            <a:spLocks noGrp="1"/>
          </p:cNvSpPr>
          <p:nvPr>
            <p:ph type="ftr" sz="quarter" idx="11"/>
          </p:nvPr>
        </p:nvSpPr>
        <p:spPr>
          <a:xfrm>
            <a:off x="103251" y="6312163"/>
            <a:ext cx="3035430" cy="551924"/>
          </a:xfrm>
        </p:spPr>
        <p:txBody>
          <a:bodyPr vert="horz" lIns="91440" tIns="45720" rIns="91440" bIns="45720" rtlCol="0"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1500" b="0" i="1" u="none" strike="noStrike" kern="1200" cap="all" spc="0" normalizeH="0" baseline="0" noProof="0" dirty="0">
                <a:ln>
                  <a:noFill/>
                </a:ln>
                <a:solidFill>
                  <a:srgbClr val="FFFFFF"/>
                </a:solidFill>
                <a:effectLst/>
                <a:uLnTx/>
                <a:uFillTx/>
                <a:latin typeface="Impact" panose="020B0806030902050204"/>
                <a:ea typeface="+mn-ea"/>
                <a:cs typeface="+mn-cs"/>
              </a:rPr>
              <a:t>Summertime!</a:t>
            </a:r>
          </a:p>
        </p:txBody>
      </p:sp>
      <p:sp>
        <p:nvSpPr>
          <p:cNvPr id="206864" name="5-Point Star 24">
            <a:extLst>
              <a:ext uri="{FF2B5EF4-FFF2-40B4-BE49-F238E27FC236}">
                <a16:creationId xmlns:a16="http://schemas.microsoft.com/office/drawing/2014/main" id="{08AAA5C3-EF4F-4876-B973-96731FF8F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119519" y="5364445"/>
            <a:ext cx="386539"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30" name="Rectangle 2">
            <a:extLst>
              <a:ext uri="{FF2B5EF4-FFF2-40B4-BE49-F238E27FC236}">
                <a16:creationId xmlns:a16="http://schemas.microsoft.com/office/drawing/2014/main" id="{04B3C558-32DC-4C9E-8424-8D5026CE36B2}"/>
              </a:ext>
            </a:extLst>
          </p:cNvPr>
          <p:cNvSpPr txBox="1">
            <a:spLocks noChangeArrowheads="1"/>
          </p:cNvSpPr>
          <p:nvPr/>
        </p:nvSpPr>
        <p:spPr>
          <a:xfrm rot="21438112">
            <a:off x="5488938" y="156806"/>
            <a:ext cx="2743200" cy="12937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Impact" panose="020B0806030902050204"/>
                <a:ea typeface="+mj-ea"/>
                <a:cs typeface="+mj-cs"/>
              </a:rPr>
              <a:t>A Call to modesty</a:t>
            </a:r>
          </a:p>
        </p:txBody>
      </p:sp>
    </p:spTree>
    <p:extLst>
      <p:ext uri="{BB962C8B-B14F-4D97-AF65-F5344CB8AC3E}">
        <p14:creationId xmlns:p14="http://schemas.microsoft.com/office/powerpoint/2010/main" val="32506787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06850"/>
                                        </p:tgtEl>
                                        <p:attrNameLst>
                                          <p:attrName>style.visibility</p:attrName>
                                        </p:attrNameLst>
                                      </p:cBhvr>
                                      <p:to>
                                        <p:strVal val="visible"/>
                                      </p:to>
                                    </p:set>
                                    <p:anim calcmode="lin" valueType="num">
                                      <p:cBhvr>
                                        <p:cTn id="7" dur="1000" fill="hold"/>
                                        <p:tgtEl>
                                          <p:spTgt spid="206850"/>
                                        </p:tgtEl>
                                        <p:attrNameLst>
                                          <p:attrName>ppt_w</p:attrName>
                                        </p:attrNameLst>
                                      </p:cBhvr>
                                      <p:tavLst>
                                        <p:tav tm="0">
                                          <p:val>
                                            <p:fltVal val="0"/>
                                          </p:val>
                                        </p:tav>
                                        <p:tav tm="100000">
                                          <p:val>
                                            <p:strVal val="#ppt_w"/>
                                          </p:val>
                                        </p:tav>
                                      </p:tavLst>
                                    </p:anim>
                                    <p:anim calcmode="lin" valueType="num">
                                      <p:cBhvr>
                                        <p:cTn id="8" dur="1000" fill="hold"/>
                                        <p:tgtEl>
                                          <p:spTgt spid="206850"/>
                                        </p:tgtEl>
                                        <p:attrNameLst>
                                          <p:attrName>ppt_h</p:attrName>
                                        </p:attrNameLst>
                                      </p:cBhvr>
                                      <p:tavLst>
                                        <p:tav tm="0">
                                          <p:val>
                                            <p:fltVal val="0"/>
                                          </p:val>
                                        </p:tav>
                                        <p:tav tm="100000">
                                          <p:val>
                                            <p:strVal val="#ppt_h"/>
                                          </p:val>
                                        </p:tav>
                                      </p:tavLst>
                                    </p:anim>
                                    <p:anim calcmode="lin" valueType="num">
                                      <p:cBhvr>
                                        <p:cTn id="9" dur="1000" fill="hold"/>
                                        <p:tgtEl>
                                          <p:spTgt spid="206850"/>
                                        </p:tgtEl>
                                        <p:attrNameLst>
                                          <p:attrName>style.rotation</p:attrName>
                                        </p:attrNameLst>
                                      </p:cBhvr>
                                      <p:tavLst>
                                        <p:tav tm="0">
                                          <p:val>
                                            <p:fltVal val="90"/>
                                          </p:val>
                                        </p:tav>
                                        <p:tav tm="100000">
                                          <p:val>
                                            <p:fltVal val="0"/>
                                          </p:val>
                                        </p:tav>
                                      </p:tavLst>
                                    </p:anim>
                                    <p:animEffect transition="in" filter="fade">
                                      <p:cBhvr>
                                        <p:cTn id="10" dur="1000"/>
                                        <p:tgtEl>
                                          <p:spTgt spid="206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A Call to Guard Our Thoughts</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0" y="1204913"/>
            <a:ext cx="30463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Marriage to be</a:t>
            </a:r>
            <a:r>
              <a:rPr kumimoji="0" lang="en-US" altLang="en-US" sz="2800" b="1" i="0" u="none" strike="noStrike" kern="1200" cap="none" spc="0" normalizeH="0" noProof="0" dirty="0">
                <a:ln>
                  <a:noFill/>
                </a:ln>
                <a:solidFill>
                  <a:srgbClr val="FFFF00"/>
                </a:solidFill>
                <a:effectLst/>
                <a:uLnTx/>
                <a:uFillTx/>
                <a:latin typeface="Tahoma" panose="020B0604030504040204" pitchFamily="34" charset="0"/>
                <a:ea typeface="+mn-ea"/>
                <a:cs typeface="Times New Roman" panose="02020603050405020304" pitchFamily="18" charset="0"/>
              </a:rPr>
              <a:t> Honored</a:t>
            </a:r>
            <a:endParaRPr kumimoji="0" lang="en-US" altLang="en-US" sz="32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p:txBody>
      </p:sp>
      <p:sp>
        <p:nvSpPr>
          <p:cNvPr id="9" name="Text Box 8">
            <a:extLst>
              <a:ext uri="{FF2B5EF4-FFF2-40B4-BE49-F238E27FC236}">
                <a16:creationId xmlns:a16="http://schemas.microsoft.com/office/drawing/2014/main" id="{BED68C25-57A0-4577-BFBD-02616A9BF52C}"/>
              </a:ext>
            </a:extLst>
          </p:cNvPr>
          <p:cNvSpPr txBox="1">
            <a:spLocks noChangeArrowheads="1"/>
          </p:cNvSpPr>
          <p:nvPr/>
        </p:nvSpPr>
        <p:spPr bwMode="auto">
          <a:xfrm>
            <a:off x="3124200" y="622389"/>
            <a:ext cx="5943599" cy="59757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l" defTabSz="914400" rtl="0" eaLnBrk="1" fontAlgn="auto" latinLnBrk="0" hangingPunct="1">
              <a:lnSpc>
                <a:spcPct val="120000"/>
              </a:lnSpc>
              <a:spcBef>
                <a:spcPct val="0"/>
              </a:spcBef>
              <a:spcAft>
                <a:spcPts val="600"/>
              </a:spcAft>
              <a:buClr>
                <a:srgbClr val="B80E0F"/>
              </a:buClr>
              <a:buSzPct val="160000"/>
              <a:buFontTx/>
              <a:buNone/>
              <a:tabLst/>
              <a:defRPr/>
            </a:pPr>
            <a:r>
              <a:rPr kumimoji="0" lang="en-US" altLang="en-US" b="1" i="0" u="none" strike="noStrike" kern="1200" cap="all"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Hebrews 13:4</a:t>
            </a:r>
          </a:p>
          <a:p>
            <a:pPr marL="228600" lvl="0" indent="0" defTabSz="914400">
              <a:lnSpc>
                <a:spcPct val="120000"/>
              </a:lnSpc>
              <a:spcBef>
                <a:spcPct val="0"/>
              </a:spcBef>
              <a:spcAft>
                <a:spcPts val="600"/>
              </a:spcAft>
              <a:buClr>
                <a:srgbClr val="B80E0F"/>
              </a:buClr>
              <a:buSzPct val="160000"/>
              <a:buNone/>
            </a:pPr>
            <a:r>
              <a:rPr lang="en-US" altLang="en-US" sz="2800" cap="all" dirty="0">
                <a:solidFill>
                  <a:srgbClr val="002060"/>
                </a:solidFill>
                <a:latin typeface="Tahoma" panose="020B0604030504040204" pitchFamily="34" charset="0"/>
                <a:ea typeface="Tahoma" panose="020B0604030504040204" pitchFamily="34" charset="0"/>
                <a:cs typeface="Tahoma" panose="020B0604030504040204" pitchFamily="34" charset="0"/>
              </a:rPr>
              <a:t>4.  Marriage is to be held in honor among all, and the marriage bed is to be undefiled; for fornicators and adulterers God will judge.</a:t>
            </a:r>
          </a:p>
        </p:txBody>
      </p:sp>
    </p:spTree>
    <p:extLst>
      <p:ext uri="{BB962C8B-B14F-4D97-AF65-F5344CB8AC3E}">
        <p14:creationId xmlns:p14="http://schemas.microsoft.com/office/powerpoint/2010/main" val="12900735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A Call to Guard Our Thoughts</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0" y="1828800"/>
            <a:ext cx="30463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Lewdness/  Sensuality</a:t>
            </a:r>
            <a:endParaRPr kumimoji="0" lang="en-US" altLang="en-US" sz="32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p:txBody>
      </p:sp>
      <p:sp>
        <p:nvSpPr>
          <p:cNvPr id="9" name="Text Box 5">
            <a:extLst>
              <a:ext uri="{FF2B5EF4-FFF2-40B4-BE49-F238E27FC236}">
                <a16:creationId xmlns:a16="http://schemas.microsoft.com/office/drawing/2014/main" id="{318A9EDC-1C17-4B66-AA57-2D6190280CD7}"/>
              </a:ext>
            </a:extLst>
          </p:cNvPr>
          <p:cNvSpPr txBox="1">
            <a:spLocks noChangeArrowheads="1"/>
          </p:cNvSpPr>
          <p:nvPr/>
        </p:nvSpPr>
        <p:spPr bwMode="auto">
          <a:xfrm>
            <a:off x="0" y="57401"/>
            <a:ext cx="30463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None/>
              <a:tabLst/>
              <a:defRPr/>
            </a:pPr>
            <a:r>
              <a:rPr kumimoji="0" lang="en-US" altLang="en-US" sz="2800" b="1" i="1" u="none" strike="noStrike" kern="1200" cap="none" spc="0" normalizeH="0" baseline="0" noProof="0" dirty="0">
                <a:ln>
                  <a:noFill/>
                </a:ln>
                <a:solidFill>
                  <a:schemeClr val="bg1"/>
                </a:solidFill>
                <a:effectLst/>
                <a:uLnTx/>
                <a:uFillTx/>
                <a:latin typeface="Tahoma" panose="020B0604030504040204" pitchFamily="34" charset="0"/>
                <a:ea typeface="+mn-ea"/>
                <a:cs typeface="Times New Roman" panose="02020603050405020304" pitchFamily="18" charset="0"/>
              </a:rPr>
              <a:t>Guard hearts, thoughts</a:t>
            </a:r>
            <a:r>
              <a:rPr kumimoji="0" lang="en-US" altLang="en-US" sz="2800" b="1" i="1" u="none" strike="noStrike" kern="1200" cap="none" spc="0" normalizeH="0" noProof="0" dirty="0">
                <a:ln>
                  <a:noFill/>
                </a:ln>
                <a:solidFill>
                  <a:schemeClr val="bg1"/>
                </a:solidFill>
                <a:effectLst/>
                <a:uLnTx/>
                <a:uFillTx/>
                <a:latin typeface="Tahoma" panose="020B0604030504040204" pitchFamily="34" charset="0"/>
                <a:ea typeface="+mn-ea"/>
                <a:cs typeface="Times New Roman" panose="02020603050405020304" pitchFamily="18" charset="0"/>
              </a:rPr>
              <a:t> &amp; eyes against: </a:t>
            </a:r>
            <a:endParaRPr kumimoji="0" lang="en-US" altLang="en-US" sz="3200" b="1" i="1" u="none" strike="noStrike" kern="1200" cap="none" spc="0" normalizeH="0" baseline="0" noProof="0" dirty="0">
              <a:ln>
                <a:noFill/>
              </a:ln>
              <a:solidFill>
                <a:schemeClr val="bg1"/>
              </a:solidFill>
              <a:effectLst/>
              <a:uLnTx/>
              <a:uFillTx/>
              <a:latin typeface="Tahoma" panose="020B0604030504040204" pitchFamily="34" charset="0"/>
              <a:ea typeface="+mn-ea"/>
              <a:cs typeface="Times New Roman" panose="02020603050405020304" pitchFamily="18" charset="0"/>
            </a:endParaRPr>
          </a:p>
        </p:txBody>
      </p:sp>
      <p:sp>
        <p:nvSpPr>
          <p:cNvPr id="10" name="Text Box 8">
            <a:extLst>
              <a:ext uri="{FF2B5EF4-FFF2-40B4-BE49-F238E27FC236}">
                <a16:creationId xmlns:a16="http://schemas.microsoft.com/office/drawing/2014/main" id="{916C1997-1F63-42EA-90DD-A7E04A4DEC68}"/>
              </a:ext>
            </a:extLst>
          </p:cNvPr>
          <p:cNvSpPr txBox="1">
            <a:spLocks noChangeArrowheads="1"/>
          </p:cNvSpPr>
          <p:nvPr/>
        </p:nvSpPr>
        <p:spPr bwMode="auto">
          <a:xfrm>
            <a:off x="3124200" y="622389"/>
            <a:ext cx="5943599" cy="57011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Ø"/>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“Sensuality” (NAS)/ “Lasciviousness” (KJV)/ “Lewdness” (NKJ)</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Vine’s:</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“Lewdness is an absence of restraint, it is indecency, wantonness.”</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Thayer:</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“Unbridled lust, excess, licentiousness, lasciviousness, wantonness, outrageousness, shamelessness, insolence.”</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Webster’s:</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“Inciting lust; unlawful sexual desires.”</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17181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A Call to Guard Our Thoughts</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0" y="1828800"/>
            <a:ext cx="30463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Lewdness/  Sensuality</a:t>
            </a:r>
            <a:endParaRPr kumimoji="0" lang="en-US" altLang="en-US" sz="32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p:txBody>
      </p:sp>
      <p:sp>
        <p:nvSpPr>
          <p:cNvPr id="9" name="Text Box 5">
            <a:extLst>
              <a:ext uri="{FF2B5EF4-FFF2-40B4-BE49-F238E27FC236}">
                <a16:creationId xmlns:a16="http://schemas.microsoft.com/office/drawing/2014/main" id="{318A9EDC-1C17-4B66-AA57-2D6190280CD7}"/>
              </a:ext>
            </a:extLst>
          </p:cNvPr>
          <p:cNvSpPr txBox="1">
            <a:spLocks noChangeArrowheads="1"/>
          </p:cNvSpPr>
          <p:nvPr/>
        </p:nvSpPr>
        <p:spPr bwMode="auto">
          <a:xfrm>
            <a:off x="0" y="57401"/>
            <a:ext cx="30463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800" b="1" i="1" u="none" strike="noStrike" kern="1200" cap="none" spc="0" normalizeH="0" baseline="0" noProof="0" dirty="0">
                <a:ln>
                  <a:noFill/>
                </a:ln>
                <a:solidFill>
                  <a:schemeClr val="bg1"/>
                </a:solidFill>
                <a:effectLst/>
                <a:uLnTx/>
                <a:uFillTx/>
                <a:latin typeface="Tahoma" panose="020B0604030504040204" pitchFamily="34" charset="0"/>
                <a:ea typeface="+mn-ea"/>
                <a:cs typeface="Times New Roman" panose="02020603050405020304" pitchFamily="18" charset="0"/>
              </a:rPr>
              <a:t>Guard hearts, thoughts &amp; eyes against: </a:t>
            </a:r>
            <a:endParaRPr kumimoji="0" lang="en-US" altLang="en-US" sz="3200" b="1" i="1" u="none" strike="noStrike" kern="1200" cap="none" spc="0" normalizeH="0" baseline="0" noProof="0" dirty="0">
              <a:ln>
                <a:noFill/>
              </a:ln>
              <a:solidFill>
                <a:schemeClr val="bg1"/>
              </a:solidFill>
              <a:effectLst/>
              <a:uLnTx/>
              <a:uFillTx/>
              <a:latin typeface="Tahoma" panose="020B0604030504040204" pitchFamily="34" charset="0"/>
              <a:ea typeface="+mn-ea"/>
              <a:cs typeface="Times New Roman" panose="02020603050405020304" pitchFamily="18" charset="0"/>
            </a:endParaRPr>
          </a:p>
        </p:txBody>
      </p:sp>
      <p:sp>
        <p:nvSpPr>
          <p:cNvPr id="10" name="Text Box 8">
            <a:extLst>
              <a:ext uri="{FF2B5EF4-FFF2-40B4-BE49-F238E27FC236}">
                <a16:creationId xmlns:a16="http://schemas.microsoft.com/office/drawing/2014/main" id="{916C1997-1F63-42EA-90DD-A7E04A4DEC68}"/>
              </a:ext>
            </a:extLst>
          </p:cNvPr>
          <p:cNvSpPr txBox="1">
            <a:spLocks noChangeArrowheads="1"/>
          </p:cNvSpPr>
          <p:nvPr/>
        </p:nvSpPr>
        <p:spPr bwMode="auto">
          <a:xfrm>
            <a:off x="3124200" y="622389"/>
            <a:ext cx="5943599" cy="57011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marR="0" lvl="0"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Ø"/>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“Sensuality” (NAS)/ “Lasciviousness” (KJV)/ “Lewdness” (NKJ)</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Cor. 12:21 </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Gal. 5:19-21</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Eph. 4:19 </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Pet. 4:3</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Pet. 2:18</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45417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A Call to Guard Our Thoughts</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0" y="1828800"/>
            <a:ext cx="3124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Lewdness/  Sensuality</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lang="en-US" altLang="en-US" sz="2800" b="1" dirty="0">
              <a:solidFill>
                <a:srgbClr val="FFFF00"/>
              </a:solidFill>
              <a:latin typeface="Tahoma" panose="020B0604030504040204" pitchFamily="34" charset="0"/>
              <a:cs typeface="Times New Roman" panose="02020603050405020304" pitchFamily="18" charset="0"/>
            </a:endParaRPr>
          </a:p>
          <a:p>
            <a:pPr lvl="0">
              <a:spcBef>
                <a:spcPct val="0"/>
              </a:spcBef>
              <a:buClrTx/>
              <a:buFont typeface="Wingdings" panose="05000000000000000000" pitchFamily="2" charset="2"/>
              <a:buChar char="v"/>
            </a:pPr>
            <a:r>
              <a:rPr lang="en-US" altLang="en-US" sz="2800" b="1" dirty="0">
                <a:solidFill>
                  <a:srgbClr val="FFFF00"/>
                </a:solidFill>
                <a:latin typeface="Tahoma" panose="020B0604030504040204" pitchFamily="34" charset="0"/>
                <a:cs typeface="Times New Roman" panose="02020603050405020304" pitchFamily="18" charset="0"/>
              </a:rPr>
              <a:t>Uncleanness/Impurity</a:t>
            </a: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p:txBody>
      </p:sp>
      <p:sp>
        <p:nvSpPr>
          <p:cNvPr id="9" name="Text Box 5">
            <a:extLst>
              <a:ext uri="{FF2B5EF4-FFF2-40B4-BE49-F238E27FC236}">
                <a16:creationId xmlns:a16="http://schemas.microsoft.com/office/drawing/2014/main" id="{318A9EDC-1C17-4B66-AA57-2D6190280CD7}"/>
              </a:ext>
            </a:extLst>
          </p:cNvPr>
          <p:cNvSpPr txBox="1">
            <a:spLocks noChangeArrowheads="1"/>
          </p:cNvSpPr>
          <p:nvPr/>
        </p:nvSpPr>
        <p:spPr bwMode="auto">
          <a:xfrm>
            <a:off x="0" y="57401"/>
            <a:ext cx="30463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800" b="1" i="1" u="none" strike="noStrike" kern="1200" cap="none" spc="0" normalizeH="0" baseline="0" noProof="0" dirty="0">
                <a:ln>
                  <a:noFill/>
                </a:ln>
                <a:solidFill>
                  <a:schemeClr val="bg1"/>
                </a:solidFill>
                <a:effectLst/>
                <a:uLnTx/>
                <a:uFillTx/>
                <a:latin typeface="Tahoma" panose="020B0604030504040204" pitchFamily="34" charset="0"/>
                <a:ea typeface="+mn-ea"/>
                <a:cs typeface="Times New Roman" panose="02020603050405020304" pitchFamily="18" charset="0"/>
              </a:rPr>
              <a:t>Guard hearts, thoughts &amp; eyes against: </a:t>
            </a:r>
            <a:endParaRPr kumimoji="0" lang="en-US" altLang="en-US" sz="3200" b="1" i="1" u="none" strike="noStrike" kern="1200" cap="none" spc="0" normalizeH="0" baseline="0" noProof="0" dirty="0">
              <a:ln>
                <a:noFill/>
              </a:ln>
              <a:solidFill>
                <a:schemeClr val="bg1"/>
              </a:solidFill>
              <a:effectLst/>
              <a:uLnTx/>
              <a:uFillTx/>
              <a:latin typeface="Tahoma" panose="020B0604030504040204" pitchFamily="34" charset="0"/>
              <a:ea typeface="+mn-ea"/>
              <a:cs typeface="Times New Roman" panose="02020603050405020304" pitchFamily="18" charset="0"/>
            </a:endParaRPr>
          </a:p>
        </p:txBody>
      </p:sp>
      <p:sp>
        <p:nvSpPr>
          <p:cNvPr id="10" name="Text Box 8">
            <a:extLst>
              <a:ext uri="{FF2B5EF4-FFF2-40B4-BE49-F238E27FC236}">
                <a16:creationId xmlns:a16="http://schemas.microsoft.com/office/drawing/2014/main" id="{916C1997-1F63-42EA-90DD-A7E04A4DEC68}"/>
              </a:ext>
            </a:extLst>
          </p:cNvPr>
          <p:cNvSpPr txBox="1">
            <a:spLocks noChangeArrowheads="1"/>
          </p:cNvSpPr>
          <p:nvPr/>
        </p:nvSpPr>
        <p:spPr bwMode="auto">
          <a:xfrm>
            <a:off x="3124200" y="622389"/>
            <a:ext cx="5943599" cy="57011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Ø"/>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“Impurity” (NAS) – “Uncleanness” (KJV/NKJ)</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Thayer: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“Uncleanness is lustful, luxurious, profligate living.”</a:t>
            </a:r>
          </a:p>
          <a:p>
            <a:pPr lvl="2" defTabSz="914400">
              <a:lnSpc>
                <a:spcPct val="120000"/>
              </a:lnSpc>
              <a:spcBef>
                <a:spcPct val="0"/>
              </a:spcBef>
              <a:spcAft>
                <a:spcPts val="600"/>
              </a:spcAft>
              <a:buClr>
                <a:srgbClr val="B80E0F"/>
              </a:buClr>
              <a:buSzPct val="160000"/>
              <a:buFont typeface="Courier New" panose="02070309020205020404" pitchFamily="49" charset="0"/>
              <a:buChar char="o"/>
            </a:pPr>
            <a:r>
              <a:rPr lang="en-US" altLang="en-US" sz="18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Lust</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 strong desire, usually in context of something forbidden. Warning against fleshly lusts </a:t>
            </a: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I Pet. 2:11; Rom. 8:13</a:t>
            </a:r>
          </a:p>
          <a:p>
            <a:pPr lvl="2" defTabSz="914400">
              <a:lnSpc>
                <a:spcPct val="120000"/>
              </a:lnSpc>
              <a:spcBef>
                <a:spcPct val="0"/>
              </a:spcBef>
              <a:spcAft>
                <a:spcPts val="600"/>
              </a:spcAft>
              <a:buClr>
                <a:srgbClr val="B80E0F"/>
              </a:buClr>
              <a:buSzPct val="160000"/>
              <a:buFont typeface="Courier New" panose="02070309020205020404" pitchFamily="49" charset="0"/>
              <a:buChar char="o"/>
            </a:pPr>
            <a:r>
              <a:rPr lang="en-US" altLang="en-US" sz="18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Luxurious</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 acting on those lusts without restraint.</a:t>
            </a:r>
          </a:p>
          <a:p>
            <a:pPr lvl="2" defTabSz="914400">
              <a:lnSpc>
                <a:spcPct val="120000"/>
              </a:lnSpc>
              <a:spcBef>
                <a:spcPct val="0"/>
              </a:spcBef>
              <a:spcAft>
                <a:spcPts val="600"/>
              </a:spcAft>
              <a:buClr>
                <a:srgbClr val="B80E0F"/>
              </a:buClr>
              <a:buSzPct val="160000"/>
              <a:buFont typeface="Courier New" panose="02070309020205020404" pitchFamily="49" charset="0"/>
              <a:buChar char="o"/>
            </a:pPr>
            <a:r>
              <a:rPr lang="en-US" altLang="en-US" sz="18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Profligate: </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Webster’s says, “unprincipled.”</a:t>
            </a:r>
          </a:p>
          <a:p>
            <a:pPr marL="857250" marR="0" lvl="1"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1274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anim calcmode="lin" valueType="num">
                                      <p:cBhvr additive="base">
                                        <p:cTn id="11"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A Call to Guard Our Thoughts</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0" y="1828800"/>
            <a:ext cx="3124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Lewdness/  Sensuality</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Uncleanness/Impurity</a:t>
            </a:r>
          </a:p>
        </p:txBody>
      </p:sp>
      <p:sp>
        <p:nvSpPr>
          <p:cNvPr id="9" name="Text Box 5">
            <a:extLst>
              <a:ext uri="{FF2B5EF4-FFF2-40B4-BE49-F238E27FC236}">
                <a16:creationId xmlns:a16="http://schemas.microsoft.com/office/drawing/2014/main" id="{318A9EDC-1C17-4B66-AA57-2D6190280CD7}"/>
              </a:ext>
            </a:extLst>
          </p:cNvPr>
          <p:cNvSpPr txBox="1">
            <a:spLocks noChangeArrowheads="1"/>
          </p:cNvSpPr>
          <p:nvPr/>
        </p:nvSpPr>
        <p:spPr bwMode="auto">
          <a:xfrm>
            <a:off x="0" y="57401"/>
            <a:ext cx="30463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800" b="1" i="1" u="none" strike="noStrike" kern="1200" cap="none" spc="0" normalizeH="0" baseline="0" noProof="0" dirty="0">
                <a:ln>
                  <a:noFill/>
                </a:ln>
                <a:solidFill>
                  <a:prstClr val="white"/>
                </a:solidFill>
                <a:effectLst/>
                <a:uLnTx/>
                <a:uFillTx/>
                <a:latin typeface="Tahoma" panose="020B0604030504040204" pitchFamily="34" charset="0"/>
                <a:ea typeface="+mn-ea"/>
                <a:cs typeface="Times New Roman" panose="02020603050405020304" pitchFamily="18" charset="0"/>
              </a:rPr>
              <a:t>Guard hearts, thoughts &amp; eyes against: </a:t>
            </a:r>
            <a:endParaRPr kumimoji="0" lang="en-US" altLang="en-US" sz="3200" b="1" i="1" u="none" strike="noStrike" kern="1200" cap="none" spc="0" normalizeH="0" baseline="0" noProof="0" dirty="0">
              <a:ln>
                <a:noFill/>
              </a:ln>
              <a:solidFill>
                <a:prstClr val="white"/>
              </a:solidFill>
              <a:effectLst/>
              <a:uLnTx/>
              <a:uFillTx/>
              <a:latin typeface="Tahoma" panose="020B0604030504040204" pitchFamily="34" charset="0"/>
              <a:ea typeface="+mn-ea"/>
              <a:cs typeface="Times New Roman" panose="02020603050405020304" pitchFamily="18" charset="0"/>
            </a:endParaRPr>
          </a:p>
        </p:txBody>
      </p:sp>
      <p:sp>
        <p:nvSpPr>
          <p:cNvPr id="10" name="Text Box 8">
            <a:extLst>
              <a:ext uri="{FF2B5EF4-FFF2-40B4-BE49-F238E27FC236}">
                <a16:creationId xmlns:a16="http://schemas.microsoft.com/office/drawing/2014/main" id="{916C1997-1F63-42EA-90DD-A7E04A4DEC68}"/>
              </a:ext>
            </a:extLst>
          </p:cNvPr>
          <p:cNvSpPr txBox="1">
            <a:spLocks noChangeArrowheads="1"/>
          </p:cNvSpPr>
          <p:nvPr/>
        </p:nvSpPr>
        <p:spPr bwMode="auto">
          <a:xfrm>
            <a:off x="3124200" y="622389"/>
            <a:ext cx="5943599" cy="57011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marR="0" lvl="0"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Ø"/>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“Impurity” (NAS) – “Uncleanness” (KJV/NKJ)</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Cor. 12:21; Gal. 5:19; Eph. 4:19 </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Rom. 1:24; 6:19</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Eph. 5:3 </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Col. 3:5 </a:t>
            </a:r>
          </a:p>
          <a:p>
            <a:pPr marL="857250" marR="0" lvl="1"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38304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rotWithShape="1">
          <a:blip r:embed="rId4">
            <a:extLst>
              <a:ext uri="{28A0092B-C50C-407E-A947-70E740481C1C}">
                <a14:useLocalDpi xmlns:a14="http://schemas.microsoft.com/office/drawing/2010/main" val="0"/>
              </a:ext>
            </a:extLst>
          </a:blip>
          <a:srcRect r="31818" b="9091"/>
          <a:stretch/>
        </p:blipFill>
        <p:spPr>
          <a:xfrm>
            <a:off x="20" y="10"/>
            <a:ext cx="9143980" cy="6857990"/>
          </a:xfrm>
          <a:prstGeom prst="rect">
            <a:avLst/>
          </a:prstGeom>
        </p:spPr>
      </p:pic>
      <p:sp>
        <p:nvSpPr>
          <p:cNvPr id="135" name="Rectangle 10">
            <a:extLst>
              <a:ext uri="{FF2B5EF4-FFF2-40B4-BE49-F238E27FC236}">
                <a16:creationId xmlns:a16="http://schemas.microsoft.com/office/drawing/2014/main" id="{CC146B38-3E4E-4A67-91CF-55DBCC51B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9" name="Rectangle 2">
            <a:extLst>
              <a:ext uri="{FF2B5EF4-FFF2-40B4-BE49-F238E27FC236}">
                <a16:creationId xmlns:a16="http://schemas.microsoft.com/office/drawing/2014/main" id="{D726BE15-E673-4B0D-8BA7-975E750C38E9}"/>
              </a:ext>
            </a:extLst>
          </p:cNvPr>
          <p:cNvSpPr txBox="1">
            <a:spLocks noChangeArrowheads="1"/>
          </p:cNvSpPr>
          <p:nvPr/>
        </p:nvSpPr>
        <p:spPr>
          <a:xfrm rot="21420000">
            <a:off x="10608" y="642285"/>
            <a:ext cx="5845591" cy="422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defRPr/>
            </a:pPr>
            <a:r>
              <a:rPr lang="en-US" sz="2800" b="1" u="sng">
                <a:solidFill>
                  <a:schemeClr val="bg1"/>
                </a:solidFill>
              </a:rPr>
              <a:t>A Call To guard Our Thoughts</a:t>
            </a:r>
            <a:endParaRPr lang="en-US" sz="2800" b="1" u="sng" dirty="0">
              <a:solidFill>
                <a:schemeClr val="bg1"/>
              </a:solidFill>
            </a:endParaRPr>
          </a:p>
        </p:txBody>
      </p:sp>
      <p:sp>
        <p:nvSpPr>
          <p:cNvPr id="10" name="Text Box 3">
            <a:extLst>
              <a:ext uri="{FF2B5EF4-FFF2-40B4-BE49-F238E27FC236}">
                <a16:creationId xmlns:a16="http://schemas.microsoft.com/office/drawing/2014/main" id="{D12AA1FA-FA40-406E-84E3-F47C00E11DDA}"/>
              </a:ext>
            </a:extLst>
          </p:cNvPr>
          <p:cNvSpPr txBox="1">
            <a:spLocks noChangeArrowheads="1"/>
          </p:cNvSpPr>
          <p:nvPr/>
        </p:nvSpPr>
        <p:spPr bwMode="auto">
          <a:xfrm rot="21431532">
            <a:off x="84722" y="1789186"/>
            <a:ext cx="5790099"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Some may say they haven’t committed sexual sin (fornication &amp; adultery), so they are OK: </a:t>
            </a:r>
            <a:endParaRPr kumimoji="0" lang="en-US" altLang="en-US" sz="32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
                <a:srgbClr val="FFC000"/>
              </a:buClr>
              <a:buSzPct val="115000"/>
              <a:buFont typeface="Wingdings" panose="05000000000000000000" pitchFamily="2" charset="2"/>
              <a:buChar char="Ø"/>
              <a:tabLst/>
              <a:defRPr/>
            </a:pPr>
            <a:r>
              <a:rPr kumimoji="0" lang="en-US" alt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Times New Roman" panose="02020603050405020304" pitchFamily="18" charset="0"/>
              </a:rPr>
              <a:t>Some use that to justify immodest dress, dancing (sensual), and looking at pornography!</a:t>
            </a:r>
          </a:p>
          <a:p>
            <a:pPr lvl="0">
              <a:spcBef>
                <a:spcPct val="0"/>
              </a:spcBef>
              <a:buClr>
                <a:srgbClr val="FFC000"/>
              </a:buClr>
              <a:buSzPct val="115000"/>
              <a:buFont typeface="Wingdings" panose="05000000000000000000" pitchFamily="2" charset="2"/>
              <a:buChar char="Ø"/>
              <a:defRPr/>
            </a:pPr>
            <a:r>
              <a:rPr lang="en-US" altLang="en-US" sz="2400" b="1" i="1" dirty="0">
                <a:solidFill>
                  <a:prstClr val="white"/>
                </a:solidFill>
                <a:latin typeface="Tahoma" panose="020B0604030504040204" pitchFamily="34" charset="0"/>
                <a:cs typeface="Times New Roman" panose="02020603050405020304" pitchFamily="18" charset="0"/>
              </a:rPr>
              <a:t>Job 31:1: </a:t>
            </a:r>
            <a:r>
              <a:rPr lang="en-US" altLang="en-US" sz="2400" i="1" dirty="0">
                <a:solidFill>
                  <a:prstClr val="white"/>
                </a:solidFill>
                <a:latin typeface="Tahoma" panose="020B0604030504040204" pitchFamily="34" charset="0"/>
                <a:cs typeface="Times New Roman" panose="02020603050405020304" pitchFamily="18" charset="0"/>
              </a:rPr>
              <a:t>Job said, “I have made a covenant with my eyes.”</a:t>
            </a:r>
            <a:endParaRPr kumimoji="0" lang="en-US" altLang="en-US" sz="2400" b="0" i="1" u="none" strike="noStrike" kern="1200" cap="none" spc="0" normalizeH="0" baseline="0" noProof="0" dirty="0">
              <a:ln>
                <a:noFill/>
              </a:ln>
              <a:solidFill>
                <a:prstClr val="white"/>
              </a:solidFill>
              <a:effectLst/>
              <a:uLnTx/>
              <a:uFillTx/>
              <a:latin typeface="Tahoma" panose="020B0604030504040204" pitchFamily="34" charset="0"/>
              <a:ea typeface="+mn-ea"/>
              <a:cs typeface="Times New Roman" panose="02020603050405020304" pitchFamily="18" charset="0"/>
            </a:endParaRPr>
          </a:p>
        </p:txBody>
      </p:sp>
      <p:sp>
        <p:nvSpPr>
          <p:cNvPr id="11" name="Footer Placeholder 4">
            <a:extLst>
              <a:ext uri="{FF2B5EF4-FFF2-40B4-BE49-F238E27FC236}">
                <a16:creationId xmlns:a16="http://schemas.microsoft.com/office/drawing/2014/main" id="{DC23098D-A198-4203-A732-B345FF923AE4}"/>
              </a:ext>
            </a:extLst>
          </p:cNvPr>
          <p:cNvSpPr>
            <a:spLocks noGrp="1"/>
          </p:cNvSpPr>
          <p:nvPr>
            <p:ph type="ftr" sz="quarter" idx="11"/>
          </p:nvPr>
        </p:nvSpPr>
        <p:spPr>
          <a:xfrm>
            <a:off x="7620000" y="6359520"/>
            <a:ext cx="1486766" cy="498470"/>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500" b="0" i="1" u="none" strike="noStrike" kern="1200" cap="all" spc="0" normalizeH="0" baseline="0" noProof="0" dirty="0">
                <a:ln>
                  <a:noFill/>
                </a:ln>
                <a:solidFill>
                  <a:srgbClr val="0000FF"/>
                </a:solidFill>
                <a:effectLst/>
                <a:uLnTx/>
                <a:uFillTx/>
                <a:latin typeface="Impact" panose="020B0806030902050204"/>
                <a:ea typeface="+mn-ea"/>
                <a:cs typeface="+mn-cs"/>
              </a:rPr>
              <a:t>Summertime!</a:t>
            </a:r>
          </a:p>
        </p:txBody>
      </p:sp>
    </p:spTree>
    <p:extLst>
      <p:ext uri="{BB962C8B-B14F-4D97-AF65-F5344CB8AC3E}">
        <p14:creationId xmlns:p14="http://schemas.microsoft.com/office/powerpoint/2010/main" val="15199599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A Call to Guard Our Thoughts</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20054" y="1143000"/>
            <a:ext cx="305955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a:spcBef>
                <a:spcPct val="0"/>
              </a:spcBef>
              <a:buClrTx/>
              <a:buNone/>
            </a:pPr>
            <a:r>
              <a:rPr lang="en-US" altLang="en-US" sz="2800" b="1" dirty="0">
                <a:solidFill>
                  <a:srgbClr val="FFFF00"/>
                </a:solidFill>
                <a:latin typeface="Tahoma" panose="020B0604030504040204" pitchFamily="34" charset="0"/>
                <a:cs typeface="Times New Roman" panose="02020603050405020304" pitchFamily="18" charset="0"/>
              </a:rPr>
              <a:t>While one may not commit sexual immorality (fornication &amp; adultery) other sins are committed…</a:t>
            </a: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p:txBody>
      </p:sp>
      <p:sp>
        <p:nvSpPr>
          <p:cNvPr id="10" name="Text Box 8">
            <a:extLst>
              <a:ext uri="{FF2B5EF4-FFF2-40B4-BE49-F238E27FC236}">
                <a16:creationId xmlns:a16="http://schemas.microsoft.com/office/drawing/2014/main" id="{916C1997-1F63-42EA-90DD-A7E04A4DEC68}"/>
              </a:ext>
            </a:extLst>
          </p:cNvPr>
          <p:cNvSpPr txBox="1">
            <a:spLocks noChangeArrowheads="1"/>
          </p:cNvSpPr>
          <p:nvPr/>
        </p:nvSpPr>
        <p:spPr bwMode="auto">
          <a:xfrm>
            <a:off x="3124200" y="622389"/>
            <a:ext cx="5943599" cy="57011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marR="0" lvl="0"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Ø"/>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Proverbs 7:7-23</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young naïve man saw the adulteress dressed as a harlot (7:10) and did not turn away but went towards her house, talked to her, listened to her, let her kiss him and entice him. </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Had he committed sexual sin? </a:t>
            </a:r>
            <a:r>
              <a:rPr lang="en-US" altLang="en-US" sz="20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No!</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Before he was guilty of that sin (Prov. 7:22-23) he was guilty of lewd conversation, thoughts, and acts (kissed a married woman)!</a:t>
            </a:r>
          </a:p>
          <a:p>
            <a:pPr marL="857250" marR="0" lvl="1"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76121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C62B54D8-B3AD-4429-9D6F-1EEBB6C72921}"/>
              </a:ext>
            </a:extLst>
          </p:cNvPr>
          <p:cNvSpPr>
            <a:spLocks noGrp="1" noChangeArrowheads="1"/>
          </p:cNvSpPr>
          <p:nvPr>
            <p:ph type="title"/>
          </p:nvPr>
        </p:nvSpPr>
        <p:spPr>
          <a:xfrm>
            <a:off x="0" y="1"/>
            <a:ext cx="9144000" cy="643465"/>
          </a:xfrm>
        </p:spPr>
        <p:txBody>
          <a:bodyPr vert="horz" lIns="91440" tIns="45720" rIns="91440" bIns="45720" rtlCol="0" anchor="b">
            <a:normAutofit/>
          </a:bodyPr>
          <a:lstStyle/>
          <a:p>
            <a:pPr algn="l">
              <a:defRPr/>
            </a:pPr>
            <a:r>
              <a:rPr lang="en-US" altLang="en-US" sz="4000" u="sng" dirty="0"/>
              <a:t>Intro</a:t>
            </a:r>
            <a:r>
              <a:rPr lang="en-US" altLang="en-US" sz="1400" u="sng" dirty="0"/>
              <a:t> </a:t>
            </a:r>
          </a:p>
        </p:txBody>
      </p:sp>
      <p:pic>
        <p:nvPicPr>
          <p:cNvPr id="3" name="Picture 2" descr="A picture containing ground, sitting&#10;&#10;Description automatically generated">
            <a:extLst>
              <a:ext uri="{FF2B5EF4-FFF2-40B4-BE49-F238E27FC236}">
                <a16:creationId xmlns:a16="http://schemas.microsoft.com/office/drawing/2014/main" id="{A460281C-B2A2-4E20-AB36-8045D993D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1163692"/>
            <a:ext cx="5409690" cy="4530615"/>
          </a:xfrm>
          <a:prstGeom prst="rect">
            <a:avLst/>
          </a:prstGeom>
        </p:spPr>
      </p:pic>
      <p:sp>
        <p:nvSpPr>
          <p:cNvPr id="5" name="Footer Placeholder 4">
            <a:extLst>
              <a:ext uri="{FF2B5EF4-FFF2-40B4-BE49-F238E27FC236}">
                <a16:creationId xmlns:a16="http://schemas.microsoft.com/office/drawing/2014/main" id="{705C9F19-2EDF-4187-99A1-2201CF57E02F}"/>
              </a:ext>
            </a:extLst>
          </p:cNvPr>
          <p:cNvSpPr>
            <a:spLocks noGrp="1"/>
          </p:cNvSpPr>
          <p:nvPr>
            <p:ph type="ftr" sz="quarter" idx="11"/>
          </p:nvPr>
        </p:nvSpPr>
        <p:spPr>
          <a:xfrm>
            <a:off x="2628" y="6491922"/>
            <a:ext cx="5004649" cy="365125"/>
          </a:xfrm>
        </p:spPr>
        <p:txBody>
          <a:bodyPr vert="horz" lIns="91440" tIns="45720" rIns="91440" bIns="45720" rtlCol="0" anchor="ctr">
            <a:normAutofit/>
          </a:bodyPr>
          <a:lstStyle/>
          <a:p>
            <a:pPr defTabSz="914400">
              <a:spcAft>
                <a:spcPts val="600"/>
              </a:spcAft>
              <a:defRPr/>
            </a:pPr>
            <a:r>
              <a:rPr lang="en-US" altLang="en-US" kern="1200" dirty="0">
                <a:solidFill>
                  <a:schemeClr val="tx1">
                    <a:tint val="75000"/>
                  </a:schemeClr>
                </a:solidFill>
                <a:latin typeface="+mn-lt"/>
                <a:ea typeface="+mn-ea"/>
                <a:cs typeface="+mn-cs"/>
              </a:rPr>
              <a:t>Summertime!</a:t>
            </a:r>
          </a:p>
        </p:txBody>
      </p:sp>
      <p:sp>
        <p:nvSpPr>
          <p:cNvPr id="8" name="Text Box 6">
            <a:extLst>
              <a:ext uri="{FF2B5EF4-FFF2-40B4-BE49-F238E27FC236}">
                <a16:creationId xmlns:a16="http://schemas.microsoft.com/office/drawing/2014/main" id="{91224806-D6DD-4917-8AAB-13B565E993A3}"/>
              </a:ext>
            </a:extLst>
          </p:cNvPr>
          <p:cNvSpPr txBox="1">
            <a:spLocks noChangeArrowheads="1"/>
          </p:cNvSpPr>
          <p:nvPr/>
        </p:nvSpPr>
        <p:spPr bwMode="auto">
          <a:xfrm>
            <a:off x="5879152" y="1351507"/>
            <a:ext cx="325171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1pPr>
            <a:lvl2pPr marL="9144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2pPr>
            <a:lvl3pPr marL="13716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3pPr>
            <a:lvl4pPr marL="18288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4pPr>
            <a:lvl5pPr marL="22860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9pPr>
          </a:lstStyle>
          <a:p>
            <a:pPr eaLnBrk="1" hangingPunct="1">
              <a:buClrTx/>
              <a:buSzTx/>
              <a:buFontTx/>
              <a:buNone/>
            </a:pPr>
            <a:r>
              <a:rPr lang="en-US" altLang="en-US" sz="2400" b="1" dirty="0">
                <a:solidFill>
                  <a:srgbClr val="FFFF00"/>
                </a:solidFill>
              </a:rPr>
              <a:t>It’s Summertime! </a:t>
            </a:r>
            <a:endParaRPr lang="en-US" altLang="en-US" sz="2800" b="1" dirty="0">
              <a:solidFill>
                <a:srgbClr val="FFFF00"/>
              </a:solidFill>
            </a:endParaRPr>
          </a:p>
          <a:p>
            <a:r>
              <a:rPr lang="en-US" altLang="en-US" dirty="0">
                <a:solidFill>
                  <a:schemeClr val="tx1"/>
                </a:solidFill>
              </a:rPr>
              <a:t>The world around Christians starts to shed clothes as the days grow hotter the next few months.</a:t>
            </a:r>
          </a:p>
          <a:p>
            <a:r>
              <a:rPr lang="en-US" altLang="en-US" dirty="0">
                <a:solidFill>
                  <a:schemeClr val="tx1"/>
                </a:solidFill>
              </a:rPr>
              <a:t>Saints live where it’s hot and can enjoy summer too – but we need to remember that we are called to be salt &amp; light to the world, </a:t>
            </a:r>
            <a:r>
              <a:rPr lang="en-US" altLang="en-US" i="1" dirty="0">
                <a:solidFill>
                  <a:schemeClr val="tx1"/>
                </a:solidFill>
              </a:rPr>
              <a:t>even in the summer!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A Call to Guard Our Thoughts</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20054" y="1143000"/>
            <a:ext cx="305955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While one may not commit sexual immorality (fornication &amp; adultery) other sins are committed…</a:t>
            </a:r>
          </a:p>
        </p:txBody>
      </p:sp>
      <p:sp>
        <p:nvSpPr>
          <p:cNvPr id="10" name="Text Box 8">
            <a:extLst>
              <a:ext uri="{FF2B5EF4-FFF2-40B4-BE49-F238E27FC236}">
                <a16:creationId xmlns:a16="http://schemas.microsoft.com/office/drawing/2014/main" id="{916C1997-1F63-42EA-90DD-A7E04A4DEC68}"/>
              </a:ext>
            </a:extLst>
          </p:cNvPr>
          <p:cNvSpPr txBox="1">
            <a:spLocks noChangeArrowheads="1"/>
          </p:cNvSpPr>
          <p:nvPr/>
        </p:nvSpPr>
        <p:spPr bwMode="auto">
          <a:xfrm>
            <a:off x="3124200" y="622389"/>
            <a:ext cx="5943599" cy="57011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marR="0" lvl="0"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Ø"/>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II Samuel 11:2-4</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As David gazed at Bathsheba bathing from his rooftop, </a:t>
            </a: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had he committed sexual sin? </a:t>
            </a:r>
            <a:r>
              <a:rPr lang="en-US" altLang="en-US" sz="20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No! </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As he waited to find out who she was and then waited for her to be brought to him, </a:t>
            </a: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had he committed sexual sin? </a:t>
            </a:r>
            <a:r>
              <a:rPr lang="en-US" altLang="en-US" sz="20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No!</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Before he committed adultery, he was guilty of lewd/unclean thoughts that then led to sexual immorality!</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marR="0" lvl="1"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42041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206866" name="Picture 84">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06867"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206868"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06869"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0687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6871"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06872" name="Freeform 6">
            <a:extLst>
              <a:ext uri="{FF2B5EF4-FFF2-40B4-BE49-F238E27FC236}">
                <a16:creationId xmlns:a16="http://schemas.microsoft.com/office/drawing/2014/main" id="{E5A19EF2-D2E4-4E97-8DE3-5B7FCBB3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630" y="2698990"/>
            <a:ext cx="8503572"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Rectangle 2">
            <a:extLst>
              <a:ext uri="{FF2B5EF4-FFF2-40B4-BE49-F238E27FC236}">
                <a16:creationId xmlns:a16="http://schemas.microsoft.com/office/drawing/2014/main" id="{04B3C558-32DC-4C9E-8424-8D5026CE36B2}"/>
              </a:ext>
            </a:extLst>
          </p:cNvPr>
          <p:cNvSpPr txBox="1">
            <a:spLocks noChangeArrowheads="1"/>
          </p:cNvSpPr>
          <p:nvPr/>
        </p:nvSpPr>
        <p:spPr>
          <a:xfrm rot="21420000">
            <a:off x="4688248" y="67195"/>
            <a:ext cx="3404978" cy="12923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marR="0" lvl="0" algn="r" fontAlgn="auto">
              <a:lnSpc>
                <a:spcPct val="120000"/>
              </a:lnSpc>
              <a:spcBef>
                <a:spcPts val="1000"/>
              </a:spcBef>
              <a:spcAft>
                <a:spcPts val="0"/>
              </a:spcAft>
              <a:buClr>
                <a:schemeClr val="accent1"/>
              </a:buClr>
              <a:buSzPct val="160000"/>
              <a:tabLst/>
              <a:defRPr/>
            </a:pPr>
            <a:r>
              <a:rPr kumimoji="0" lang="en-US" sz="2800" b="1" i="0" u="sng" strike="noStrike" spc="0" normalizeH="0" noProof="0" dirty="0">
                <a:ln>
                  <a:noFill/>
                </a:ln>
                <a:solidFill>
                  <a:schemeClr val="tx1"/>
                </a:solidFill>
                <a:uLnTx/>
                <a:uFillTx/>
                <a:latin typeface="+mn-lt"/>
                <a:ea typeface="+mn-ea"/>
                <a:cs typeface="+mn-cs"/>
              </a:rPr>
              <a:t>A Call to guard Our Thoughts</a:t>
            </a:r>
          </a:p>
        </p:txBody>
      </p:sp>
      <p:pic>
        <p:nvPicPr>
          <p:cNvPr id="3" name="Picture 2">
            <a:extLst>
              <a:ext uri="{FF2B5EF4-FFF2-40B4-BE49-F238E27FC236}">
                <a16:creationId xmlns:a16="http://schemas.microsoft.com/office/drawing/2014/main" id="{EE4804A8-3EB7-4B3B-ACC6-D01E8F5BD4DD}"/>
              </a:ext>
            </a:extLst>
          </p:cNvPr>
          <p:cNvPicPr>
            <a:picLocks noChangeAspect="1"/>
          </p:cNvPicPr>
          <p:nvPr/>
        </p:nvPicPr>
        <p:blipFill rotWithShape="1">
          <a:blip r:embed="rId5">
            <a:extLst>
              <a:ext uri="{28A0092B-C50C-407E-A947-70E740481C1C}">
                <a14:useLocalDpi xmlns:a14="http://schemas.microsoft.com/office/drawing/2010/main" val="0"/>
              </a:ext>
            </a:extLst>
          </a:blip>
          <a:srcRect b="15790"/>
          <a:stretch/>
        </p:blipFill>
        <p:spPr>
          <a:xfrm rot="21353031">
            <a:off x="288546" y="359623"/>
            <a:ext cx="4293685" cy="2711782"/>
          </a:xfrm>
          <a:prstGeom prst="rect">
            <a:avLst/>
          </a:prstGeom>
        </p:spPr>
      </p:pic>
      <p:sp>
        <p:nvSpPr>
          <p:cNvPr id="206873" name="5-Point Star 18">
            <a:extLst>
              <a:ext uri="{FF2B5EF4-FFF2-40B4-BE49-F238E27FC236}">
                <a16:creationId xmlns:a16="http://schemas.microsoft.com/office/drawing/2014/main" id="{6A2331CC-64CF-40CC-B414-15418F9DD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31" name="Footer Placeholder 4">
            <a:extLst>
              <a:ext uri="{FF2B5EF4-FFF2-40B4-BE49-F238E27FC236}">
                <a16:creationId xmlns:a16="http://schemas.microsoft.com/office/drawing/2014/main" id="{26A32BBE-56CF-4747-852E-ACAD078100AA}"/>
              </a:ext>
            </a:extLst>
          </p:cNvPr>
          <p:cNvSpPr>
            <a:spLocks noGrp="1"/>
          </p:cNvSpPr>
          <p:nvPr>
            <p:ph type="ftr" sz="quarter" idx="11"/>
          </p:nvPr>
        </p:nvSpPr>
        <p:spPr>
          <a:xfrm rot="21404802">
            <a:off x="103251" y="6123165"/>
            <a:ext cx="3035430" cy="551924"/>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500" b="0" i="1" u="none" strike="noStrike" kern="1200" cap="all" spc="0" normalizeH="0" baseline="0" noProof="0" dirty="0">
                <a:ln>
                  <a:noFill/>
                </a:ln>
                <a:solidFill>
                  <a:srgbClr val="0000FF"/>
                </a:solidFill>
                <a:effectLst/>
                <a:uLnTx/>
                <a:uFillTx/>
                <a:latin typeface="Impact" panose="020B0806030902050204"/>
                <a:ea typeface="+mn-ea"/>
                <a:cs typeface="+mn-cs"/>
              </a:rPr>
              <a:t>Summertime!</a:t>
            </a:r>
          </a:p>
        </p:txBody>
      </p:sp>
      <p:sp>
        <p:nvSpPr>
          <p:cNvPr id="32" name="Rectangle 2">
            <a:extLst>
              <a:ext uri="{FF2B5EF4-FFF2-40B4-BE49-F238E27FC236}">
                <a16:creationId xmlns:a16="http://schemas.microsoft.com/office/drawing/2014/main" id="{AFA1DEDF-C96E-4FF8-BD53-04D40653936E}"/>
              </a:ext>
            </a:extLst>
          </p:cNvPr>
          <p:cNvSpPr txBox="1">
            <a:spLocks noChangeArrowheads="1"/>
          </p:cNvSpPr>
          <p:nvPr/>
        </p:nvSpPr>
        <p:spPr>
          <a:xfrm rot="21341708">
            <a:off x="43293" y="3464570"/>
            <a:ext cx="8205086" cy="206738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defRPr/>
            </a:pPr>
            <a:r>
              <a:rPr lang="en-US" sz="5000" b="1" dirty="0">
                <a:solidFill>
                  <a:srgbClr val="FFFF00"/>
                </a:solidFill>
              </a:rPr>
              <a:t>Immodesty can incite lustful and lewd behavior, and the Christian is to flee from it!</a:t>
            </a:r>
            <a:endParaRPr lang="en-US" sz="5000" dirty="0">
              <a:solidFill>
                <a:srgbClr val="FFFF00"/>
              </a:solidFill>
            </a:endParaRPr>
          </a:p>
        </p:txBody>
      </p:sp>
    </p:spTree>
    <p:extLst>
      <p:ext uri="{BB962C8B-B14F-4D97-AF65-F5344CB8AC3E}">
        <p14:creationId xmlns:p14="http://schemas.microsoft.com/office/powerpoint/2010/main" val="38857009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A Call to purity</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0" y="1204913"/>
            <a:ext cx="304635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buClrTx/>
              <a:buFont typeface="Wingdings" panose="05000000000000000000" pitchFamily="2" charset="2"/>
              <a:buChar char="v"/>
            </a:pPr>
            <a:r>
              <a:rPr lang="en-US" altLang="en-US" sz="2800" b="1" dirty="0">
                <a:solidFill>
                  <a:srgbClr val="FFFF00"/>
                </a:solidFill>
                <a:latin typeface="Tahoma" panose="020B0604030504040204" pitchFamily="34" charset="0"/>
                <a:cs typeface="Times New Roman" panose="02020603050405020304" pitchFamily="18" charset="0"/>
              </a:rPr>
              <a:t>Christians are called to be pure because God is pure</a:t>
            </a:r>
            <a:endParaRPr kumimoji="0" lang="en-US" altLang="en-US" sz="32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p:txBody>
      </p:sp>
      <p:sp>
        <p:nvSpPr>
          <p:cNvPr id="9" name="Text Box 8">
            <a:extLst>
              <a:ext uri="{FF2B5EF4-FFF2-40B4-BE49-F238E27FC236}">
                <a16:creationId xmlns:a16="http://schemas.microsoft.com/office/drawing/2014/main" id="{BED68C25-57A0-4577-BFBD-02616A9BF52C}"/>
              </a:ext>
            </a:extLst>
          </p:cNvPr>
          <p:cNvSpPr txBox="1">
            <a:spLocks noChangeArrowheads="1"/>
          </p:cNvSpPr>
          <p:nvPr/>
        </p:nvSpPr>
        <p:spPr bwMode="auto">
          <a:xfrm>
            <a:off x="3066404" y="506917"/>
            <a:ext cx="5943599" cy="288281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l" defTabSz="914400" rtl="0" eaLnBrk="1" fontAlgn="auto" latinLnBrk="0" hangingPunct="1">
              <a:lnSpc>
                <a:spcPct val="120000"/>
              </a:lnSpc>
              <a:spcBef>
                <a:spcPct val="0"/>
              </a:spcBef>
              <a:spcAft>
                <a:spcPts val="600"/>
              </a:spcAft>
              <a:buClr>
                <a:srgbClr val="B80E0F"/>
              </a:buClr>
              <a:buSzPct val="160000"/>
              <a:buFontTx/>
              <a:buNone/>
              <a:tabLst/>
              <a:defRPr/>
            </a:pPr>
            <a:r>
              <a:rPr kumimoji="0" lang="en-US" altLang="en-US" sz="3200" b="1" i="0" u="none" strike="noStrike" kern="1200" cap="all"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I John 3:3</a:t>
            </a:r>
          </a:p>
          <a:p>
            <a:pPr marL="228600" lvl="0" indent="0" defTabSz="914400">
              <a:lnSpc>
                <a:spcPct val="120000"/>
              </a:lnSpc>
              <a:spcBef>
                <a:spcPct val="0"/>
              </a:spcBef>
              <a:spcAft>
                <a:spcPts val="600"/>
              </a:spcAft>
              <a:buClr>
                <a:srgbClr val="B80E0F"/>
              </a:buClr>
              <a:buSzPct val="160000"/>
              <a:buNone/>
            </a:pPr>
            <a:r>
              <a:rPr lang="en-US" altLang="en-US" sz="2800" cap="all" dirty="0">
                <a:solidFill>
                  <a:srgbClr val="002060"/>
                </a:solidFill>
                <a:latin typeface="Tahoma" panose="020B0604030504040204" pitchFamily="34" charset="0"/>
                <a:ea typeface="Tahoma" panose="020B0604030504040204" pitchFamily="34" charset="0"/>
                <a:cs typeface="Tahoma" panose="020B0604030504040204" pitchFamily="34" charset="0"/>
              </a:rPr>
              <a:t>3.  And everyone who has this hope fixed on Him purifies himself, just as He is pure.</a:t>
            </a:r>
          </a:p>
        </p:txBody>
      </p:sp>
      <p:sp>
        <p:nvSpPr>
          <p:cNvPr id="10" name="Text Box 8">
            <a:extLst>
              <a:ext uri="{FF2B5EF4-FFF2-40B4-BE49-F238E27FC236}">
                <a16:creationId xmlns:a16="http://schemas.microsoft.com/office/drawing/2014/main" id="{C3FFAA07-6562-40FE-9267-F6B73F1C48F2}"/>
              </a:ext>
            </a:extLst>
          </p:cNvPr>
          <p:cNvSpPr txBox="1">
            <a:spLocks noChangeArrowheads="1"/>
          </p:cNvSpPr>
          <p:nvPr/>
        </p:nvSpPr>
        <p:spPr bwMode="auto">
          <a:xfrm>
            <a:off x="3124200" y="3128000"/>
            <a:ext cx="5943599" cy="34617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ü"/>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Romans 13:13: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“Let us behave properly as in the day, not in carousing and drunkenness, not in sexual promiscuity and sensuality, not in strife and jealousy.”</a:t>
            </a:r>
          </a:p>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ü"/>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Thessalonians 4:7: </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“For God did not call us to uncleanness, but in holiness.” </a:t>
            </a:r>
            <a:endParaRPr lang="en-US" altLang="en-US" sz="1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6677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A Call to purity</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0" y="1204913"/>
            <a:ext cx="304635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Christians are called to be pure because God is pure</a:t>
            </a:r>
            <a:endParaRPr kumimoji="0" lang="en-US" altLang="en-US" sz="32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p:txBody>
      </p:sp>
      <p:sp>
        <p:nvSpPr>
          <p:cNvPr id="10" name="Text Box 8">
            <a:extLst>
              <a:ext uri="{FF2B5EF4-FFF2-40B4-BE49-F238E27FC236}">
                <a16:creationId xmlns:a16="http://schemas.microsoft.com/office/drawing/2014/main" id="{C3FFAA07-6562-40FE-9267-F6B73F1C48F2}"/>
              </a:ext>
            </a:extLst>
          </p:cNvPr>
          <p:cNvSpPr txBox="1">
            <a:spLocks noChangeArrowheads="1"/>
          </p:cNvSpPr>
          <p:nvPr/>
        </p:nvSpPr>
        <p:spPr bwMode="auto">
          <a:xfrm>
            <a:off x="3124200" y="610120"/>
            <a:ext cx="5943599" cy="59795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ü"/>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What did Joseph do when Potiphar’s lewd/unclean wife began talking to him? </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Gen. 39:7-12: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She desired him and tried to entice him. </a:t>
            </a: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Joseph fled!</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Though there was lewd and unclean conversation and intent (Potiphar’s wife tried to seduce Joseph), </a:t>
            </a: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Joseph was not guilty of it!</a:t>
            </a:r>
          </a:p>
        </p:txBody>
      </p:sp>
    </p:spTree>
    <p:extLst>
      <p:ext uri="{BB962C8B-B14F-4D97-AF65-F5344CB8AC3E}">
        <p14:creationId xmlns:p14="http://schemas.microsoft.com/office/powerpoint/2010/main" val="18470434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A Call to purity</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0" y="1204913"/>
            <a:ext cx="304635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Christians are called to be pure because God is pure</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lang="en-US" altLang="en-US" sz="2800" b="1" dirty="0">
              <a:solidFill>
                <a:srgbClr val="FFFF00"/>
              </a:solidFill>
              <a:latin typeface="Tahoma" panose="020B0604030504040204" pitchFamily="34" charset="0"/>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Flee lusts</a:t>
            </a:r>
            <a:r>
              <a:rPr kumimoji="0" lang="en-US" altLang="en-US" sz="2800" b="1" i="0" u="none" strike="noStrike" kern="1200" cap="none" spc="0" normalizeH="0" noProof="0" dirty="0">
                <a:ln>
                  <a:noFill/>
                </a:ln>
                <a:solidFill>
                  <a:srgbClr val="FFFF00"/>
                </a:solidFill>
                <a:effectLst/>
                <a:uLnTx/>
                <a:uFillTx/>
                <a:latin typeface="Tahoma" panose="020B0604030504040204" pitchFamily="34" charset="0"/>
                <a:ea typeface="+mn-ea"/>
                <a:cs typeface="Times New Roman" panose="02020603050405020304" pitchFamily="18" charset="0"/>
              </a:rPr>
              <a:t> &amp; sexual immorality</a:t>
            </a:r>
            <a:endParaRPr kumimoji="0" lang="en-US" altLang="en-US" sz="32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p:txBody>
      </p:sp>
      <p:sp>
        <p:nvSpPr>
          <p:cNvPr id="10" name="Text Box 8">
            <a:extLst>
              <a:ext uri="{FF2B5EF4-FFF2-40B4-BE49-F238E27FC236}">
                <a16:creationId xmlns:a16="http://schemas.microsoft.com/office/drawing/2014/main" id="{C3FFAA07-6562-40FE-9267-F6B73F1C48F2}"/>
              </a:ext>
            </a:extLst>
          </p:cNvPr>
          <p:cNvSpPr txBox="1">
            <a:spLocks noChangeArrowheads="1"/>
          </p:cNvSpPr>
          <p:nvPr/>
        </p:nvSpPr>
        <p:spPr bwMode="auto">
          <a:xfrm>
            <a:off x="3072695" y="1459220"/>
            <a:ext cx="5943599" cy="34617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marR="0" lvl="0"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II Timothy 2:22</a:t>
            </a:r>
          </a:p>
          <a:p>
            <a:pPr marL="571500" marR="0" lvl="0"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71500" marR="0" lvl="0"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 Corinthians 6:18</a:t>
            </a:r>
          </a:p>
          <a:p>
            <a:pPr marL="571500" marR="0" lvl="0"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400" b="0"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88125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 calcmode="lin" valueType="num">
                                      <p:cBhvr additive="base">
                                        <p:cTn id="7"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206866" name="Picture 84">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7"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9"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1"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3"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5"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97" name="Freeform 6">
            <a:extLst>
              <a:ext uri="{FF2B5EF4-FFF2-40B4-BE49-F238E27FC236}">
                <a16:creationId xmlns:a16="http://schemas.microsoft.com/office/drawing/2014/main" id="{E5BE77FA-EA6A-4C5B-BD43-D8D9F929F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630" y="2698990"/>
            <a:ext cx="8503572"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EE4804A8-3EB7-4B3B-ACC6-D01E8F5BD4DD}"/>
              </a:ext>
            </a:extLst>
          </p:cNvPr>
          <p:cNvPicPr>
            <a:picLocks noChangeAspect="1"/>
          </p:cNvPicPr>
          <p:nvPr/>
        </p:nvPicPr>
        <p:blipFill rotWithShape="1">
          <a:blip r:embed="rId5">
            <a:extLst>
              <a:ext uri="{28A0092B-C50C-407E-A947-70E740481C1C}">
                <a14:useLocalDpi xmlns:a14="http://schemas.microsoft.com/office/drawing/2010/main" val="0"/>
              </a:ext>
            </a:extLst>
          </a:blip>
          <a:srcRect r="-2" b="9305"/>
          <a:stretch/>
        </p:blipFill>
        <p:spPr>
          <a:xfrm rot="21352124">
            <a:off x="287284" y="392244"/>
            <a:ext cx="5150648" cy="2615927"/>
          </a:xfrm>
          <a:prstGeom prst="rect">
            <a:avLst/>
          </a:prstGeom>
        </p:spPr>
      </p:pic>
      <p:sp>
        <p:nvSpPr>
          <p:cNvPr id="99" name="5-Point Star 18">
            <a:extLst>
              <a:ext uri="{FF2B5EF4-FFF2-40B4-BE49-F238E27FC236}">
                <a16:creationId xmlns:a16="http://schemas.microsoft.com/office/drawing/2014/main" id="{4475A64E-EADB-474D-B0F6-76EDEBC00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3" name="Footer Placeholder 4">
            <a:extLst>
              <a:ext uri="{FF2B5EF4-FFF2-40B4-BE49-F238E27FC236}">
                <a16:creationId xmlns:a16="http://schemas.microsoft.com/office/drawing/2014/main" id="{4C18A9B6-EA21-46EE-B76C-8298FB3D0B55}"/>
              </a:ext>
            </a:extLst>
          </p:cNvPr>
          <p:cNvSpPr>
            <a:spLocks noGrp="1"/>
          </p:cNvSpPr>
          <p:nvPr>
            <p:ph type="ftr" sz="quarter" idx="11"/>
          </p:nvPr>
        </p:nvSpPr>
        <p:spPr>
          <a:xfrm rot="21404802">
            <a:off x="103251" y="6123165"/>
            <a:ext cx="3035430" cy="551924"/>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500" b="0" i="1" u="none" strike="noStrike" kern="1200" cap="all" spc="0" normalizeH="0" baseline="0" noProof="0" dirty="0">
                <a:ln>
                  <a:noFill/>
                </a:ln>
                <a:solidFill>
                  <a:srgbClr val="0000FF"/>
                </a:solidFill>
                <a:effectLst/>
                <a:uLnTx/>
                <a:uFillTx/>
                <a:latin typeface="Impact" panose="020B0806030902050204"/>
                <a:ea typeface="+mn-ea"/>
                <a:cs typeface="+mn-cs"/>
              </a:rPr>
              <a:t>Summertime!</a:t>
            </a:r>
          </a:p>
        </p:txBody>
      </p:sp>
      <p:sp>
        <p:nvSpPr>
          <p:cNvPr id="25" name="Rectangle 2">
            <a:extLst>
              <a:ext uri="{FF2B5EF4-FFF2-40B4-BE49-F238E27FC236}">
                <a16:creationId xmlns:a16="http://schemas.microsoft.com/office/drawing/2014/main" id="{1E2637A1-EF9C-4678-A2B2-D568AC50BC41}"/>
              </a:ext>
            </a:extLst>
          </p:cNvPr>
          <p:cNvSpPr>
            <a:spLocks noGrp="1" noChangeArrowheads="1"/>
          </p:cNvSpPr>
          <p:nvPr>
            <p:ph type="title"/>
          </p:nvPr>
        </p:nvSpPr>
        <p:spPr>
          <a:xfrm rot="21341708">
            <a:off x="98607" y="3474254"/>
            <a:ext cx="8205086" cy="2067387"/>
          </a:xfrm>
        </p:spPr>
        <p:txBody>
          <a:bodyPr vert="horz" lIns="91440" tIns="45720" rIns="91440" bIns="45720" rtlCol="0" anchor="b">
            <a:normAutofit fontScale="90000"/>
          </a:bodyPr>
          <a:lstStyle/>
          <a:p>
            <a:pPr algn="ctr">
              <a:defRPr/>
            </a:pPr>
            <a:r>
              <a:rPr lang="en-US" sz="5000" b="1" dirty="0">
                <a:solidFill>
                  <a:srgbClr val="FFFF00"/>
                </a:solidFill>
              </a:rPr>
              <a:t>To be pure as God is pure one must not engage in any practice that is lewd/unclean!</a:t>
            </a:r>
          </a:p>
        </p:txBody>
      </p:sp>
      <p:sp>
        <p:nvSpPr>
          <p:cNvPr id="26" name="Rectangle 2">
            <a:extLst>
              <a:ext uri="{FF2B5EF4-FFF2-40B4-BE49-F238E27FC236}">
                <a16:creationId xmlns:a16="http://schemas.microsoft.com/office/drawing/2014/main" id="{5A2E2F20-8D9A-4324-A92E-ADEC5C4963AB}"/>
              </a:ext>
            </a:extLst>
          </p:cNvPr>
          <p:cNvSpPr txBox="1">
            <a:spLocks noChangeArrowheads="1"/>
          </p:cNvSpPr>
          <p:nvPr/>
        </p:nvSpPr>
        <p:spPr>
          <a:xfrm rot="21420000">
            <a:off x="4688248" y="67195"/>
            <a:ext cx="3404978" cy="12923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marR="0" lvl="0" algn="r" fontAlgn="auto">
              <a:lnSpc>
                <a:spcPct val="120000"/>
              </a:lnSpc>
              <a:spcBef>
                <a:spcPts val="1000"/>
              </a:spcBef>
              <a:spcAft>
                <a:spcPts val="0"/>
              </a:spcAft>
              <a:buClr>
                <a:schemeClr val="accent1"/>
              </a:buClr>
              <a:buSzPct val="160000"/>
              <a:tabLst/>
              <a:defRPr/>
            </a:pPr>
            <a:r>
              <a:rPr kumimoji="0" lang="en-US" sz="2800" b="1" i="0" u="sng" strike="noStrike" spc="0" normalizeH="0" noProof="0" dirty="0">
                <a:ln>
                  <a:noFill/>
                </a:ln>
                <a:solidFill>
                  <a:schemeClr val="tx1"/>
                </a:solidFill>
                <a:uLnTx/>
                <a:uFillTx/>
                <a:latin typeface="+mn-lt"/>
                <a:ea typeface="+mn-ea"/>
                <a:cs typeface="+mn-cs"/>
              </a:rPr>
              <a:t>A Call to purity</a:t>
            </a:r>
          </a:p>
        </p:txBody>
      </p:sp>
    </p:spTree>
    <p:extLst>
      <p:ext uri="{BB962C8B-B14F-4D97-AF65-F5344CB8AC3E}">
        <p14:creationId xmlns:p14="http://schemas.microsoft.com/office/powerpoint/2010/main" val="14877545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C62B54D8-B3AD-4429-9D6F-1EEBB6C72921}"/>
              </a:ext>
            </a:extLst>
          </p:cNvPr>
          <p:cNvSpPr>
            <a:spLocks noGrp="1" noChangeArrowheads="1"/>
          </p:cNvSpPr>
          <p:nvPr>
            <p:ph type="title"/>
          </p:nvPr>
        </p:nvSpPr>
        <p:spPr>
          <a:xfrm>
            <a:off x="0" y="1"/>
            <a:ext cx="9144000" cy="643465"/>
          </a:xfrm>
        </p:spPr>
        <p:txBody>
          <a:bodyPr vert="horz" lIns="91440" tIns="45720" rIns="91440" bIns="45720" rtlCol="0" anchor="b">
            <a:normAutofit/>
          </a:bodyPr>
          <a:lstStyle/>
          <a:p>
            <a:pPr algn="l">
              <a:defRPr/>
            </a:pPr>
            <a:r>
              <a:rPr lang="en-US" altLang="en-US" sz="4000" u="sng" dirty="0"/>
              <a:t>conclusion</a:t>
            </a:r>
            <a:endParaRPr lang="en-US" altLang="en-US" sz="1400" u="sng" dirty="0"/>
          </a:p>
        </p:txBody>
      </p:sp>
      <p:sp>
        <p:nvSpPr>
          <p:cNvPr id="5" name="Footer Placeholder 4">
            <a:extLst>
              <a:ext uri="{FF2B5EF4-FFF2-40B4-BE49-F238E27FC236}">
                <a16:creationId xmlns:a16="http://schemas.microsoft.com/office/drawing/2014/main" id="{705C9F19-2EDF-4187-99A1-2201CF57E02F}"/>
              </a:ext>
            </a:extLst>
          </p:cNvPr>
          <p:cNvSpPr>
            <a:spLocks noGrp="1"/>
          </p:cNvSpPr>
          <p:nvPr>
            <p:ph type="ftr" sz="quarter" idx="11"/>
          </p:nvPr>
        </p:nvSpPr>
        <p:spPr>
          <a:xfrm>
            <a:off x="2628" y="6491922"/>
            <a:ext cx="5004649"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mn-cs"/>
              </a:rPr>
              <a:t>Summertime!</a:t>
            </a:r>
          </a:p>
        </p:txBody>
      </p:sp>
      <p:sp>
        <p:nvSpPr>
          <p:cNvPr id="8" name="Text Box 6">
            <a:extLst>
              <a:ext uri="{FF2B5EF4-FFF2-40B4-BE49-F238E27FC236}">
                <a16:creationId xmlns:a16="http://schemas.microsoft.com/office/drawing/2014/main" id="{91224806-D6DD-4917-8AAB-13B565E993A3}"/>
              </a:ext>
            </a:extLst>
          </p:cNvPr>
          <p:cNvSpPr txBox="1">
            <a:spLocks noChangeArrowheads="1"/>
          </p:cNvSpPr>
          <p:nvPr/>
        </p:nvSpPr>
        <p:spPr bwMode="auto">
          <a:xfrm>
            <a:off x="-10510" y="817033"/>
            <a:ext cx="913086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1pPr>
            <a:lvl2pPr marL="9144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2pPr>
            <a:lvl3pPr marL="13716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3pPr>
            <a:lvl4pPr marL="18288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4pPr>
            <a:lvl5pPr marL="22860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9pPr>
          </a:lstStyle>
          <a:p>
            <a:pPr marL="0" lvl="0" indent="0">
              <a:buClrTx/>
              <a:buSzTx/>
              <a:buNone/>
            </a:pPr>
            <a:r>
              <a:rPr lang="en-US" altLang="en-US" sz="2400" b="1" dirty="0">
                <a:solidFill>
                  <a:srgbClr val="FFFF00"/>
                </a:solidFill>
              </a:rPr>
              <a:t>In the summertime immodesty will be all around us</a:t>
            </a: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 </a:t>
            </a: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lvl="0">
              <a:buClr>
                <a:srgbClr val="A0BCD3"/>
              </a:buClr>
            </a:pPr>
            <a:r>
              <a:rPr lang="en-US" altLang="en-US" dirty="0">
                <a:solidFill>
                  <a:prstClr val="white"/>
                </a:solidFill>
              </a:rPr>
              <a:t>Immodest dress is a problem because it can incite lustful intentions in men and women, despite some justifying it as “Trendy.”</a:t>
            </a:r>
          </a:p>
          <a:p>
            <a:pPr lvl="0">
              <a:buClr>
                <a:srgbClr val="A0BCD3"/>
              </a:buClr>
            </a:pPr>
            <a:r>
              <a:rPr lang="en-US" altLang="en-US" dirty="0">
                <a:solidFill>
                  <a:prstClr val="white"/>
                </a:solidFill>
              </a:rPr>
              <a:t>To not be guilty of or cause others to be guilty of lewdness/sensuality, one must be cautious in what one wears!</a:t>
            </a:r>
            <a:endParaRPr kumimoji="0" lang="en-US" altLang="en-US" sz="2000" u="none" strike="noStrike" kern="1200" cap="none" spc="0" normalizeH="0" baseline="0" noProof="0" dirty="0">
              <a:ln>
                <a:noFill/>
              </a:ln>
              <a:solidFill>
                <a:prstClr val="white"/>
              </a:solidFill>
              <a:effectLst/>
              <a:uLnTx/>
              <a:uFillTx/>
              <a:latin typeface="Tahoma" panose="020B0604030504040204" pitchFamily="34" charset="0"/>
              <a:ea typeface="+mn-ea"/>
              <a:cs typeface="Times New Roman" panose="02020603050405020304" pitchFamily="18" charset="0"/>
            </a:endParaRPr>
          </a:p>
        </p:txBody>
      </p:sp>
      <p:sp>
        <p:nvSpPr>
          <p:cNvPr id="7" name="Text Box 8">
            <a:extLst>
              <a:ext uri="{FF2B5EF4-FFF2-40B4-BE49-F238E27FC236}">
                <a16:creationId xmlns:a16="http://schemas.microsoft.com/office/drawing/2014/main" id="{C5E5B927-B136-4B5B-A332-AEB4362D639E}"/>
              </a:ext>
            </a:extLst>
          </p:cNvPr>
          <p:cNvSpPr txBox="1">
            <a:spLocks noChangeArrowheads="1"/>
          </p:cNvSpPr>
          <p:nvPr/>
        </p:nvSpPr>
        <p:spPr bwMode="auto">
          <a:xfrm>
            <a:off x="2743200" y="4889562"/>
            <a:ext cx="339609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1pPr>
            <a:lvl2pPr marL="9144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2pPr>
            <a:lvl3pPr marL="13716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3pPr>
            <a:lvl4pPr marL="18288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4pPr>
            <a:lvl5pPr marL="22860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9pPr>
          </a:lstStyle>
          <a:p>
            <a:pPr marL="0" lvl="0" indent="0" algn="ctr">
              <a:buClrTx/>
              <a:buSzTx/>
              <a:buNone/>
            </a:pPr>
            <a:r>
              <a:rPr lang="en-US" altLang="en-US" sz="2400" b="1" i="1" dirty="0">
                <a:solidFill>
                  <a:srgbClr val="FFFF00"/>
                </a:solidFill>
              </a:rPr>
              <a:t>Is it </a:t>
            </a:r>
          </a:p>
          <a:p>
            <a:pPr marL="0" lvl="0" indent="0" algn="ctr">
              <a:buClrTx/>
              <a:buSzTx/>
              <a:buNone/>
            </a:pPr>
            <a:r>
              <a:rPr lang="en-US" altLang="en-US" sz="2400" b="1" i="1" dirty="0">
                <a:solidFill>
                  <a:srgbClr val="FFFF00"/>
                </a:solidFill>
              </a:rPr>
              <a:t>too low, </a:t>
            </a:r>
          </a:p>
          <a:p>
            <a:pPr marL="0" lvl="0" indent="0" algn="ctr">
              <a:buClrTx/>
              <a:buSzTx/>
              <a:buNone/>
            </a:pPr>
            <a:r>
              <a:rPr lang="en-US" altLang="en-US" sz="2400" b="1" i="1" dirty="0">
                <a:solidFill>
                  <a:srgbClr val="FFFF00"/>
                </a:solidFill>
              </a:rPr>
              <a:t>too tight, </a:t>
            </a:r>
          </a:p>
          <a:p>
            <a:pPr marL="0" lvl="0" indent="0" algn="ctr">
              <a:buClrTx/>
              <a:buSzTx/>
              <a:buNone/>
            </a:pPr>
            <a:r>
              <a:rPr lang="en-US" altLang="en-US" sz="2400" b="1" i="1" dirty="0">
                <a:solidFill>
                  <a:srgbClr val="FFFF00"/>
                </a:solidFill>
              </a:rPr>
              <a:t>too shear, </a:t>
            </a:r>
          </a:p>
          <a:p>
            <a:pPr marL="0" lvl="0" indent="0" algn="ctr">
              <a:buClrTx/>
              <a:buSzTx/>
              <a:buNone/>
            </a:pPr>
            <a:r>
              <a:rPr lang="en-US" altLang="en-US" sz="2400" b="1" i="1" dirty="0">
                <a:solidFill>
                  <a:srgbClr val="FFFF00"/>
                </a:solidFill>
              </a:rPr>
              <a:t>or not even there?</a:t>
            </a:r>
            <a:endParaRPr kumimoji="0" lang="en-US" altLang="en-US" sz="2400" b="1" i="1" u="none" strike="noStrike" kern="1200" cap="none" spc="0" normalizeH="0" baseline="0" noProof="0" dirty="0">
              <a:ln>
                <a:noFill/>
              </a:ln>
              <a:solidFill>
                <a:srgbClr val="FFFF00"/>
              </a:solidFill>
              <a:effectLst/>
              <a:uLnTx/>
              <a:uFillTx/>
            </a:endParaRPr>
          </a:p>
        </p:txBody>
      </p:sp>
      <p:pic>
        <p:nvPicPr>
          <p:cNvPr id="3" name="Picture 2">
            <a:extLst>
              <a:ext uri="{FF2B5EF4-FFF2-40B4-BE49-F238E27FC236}">
                <a16:creationId xmlns:a16="http://schemas.microsoft.com/office/drawing/2014/main" id="{E6406F62-3896-4A5E-904B-18F263127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76" y="2699952"/>
            <a:ext cx="3921462" cy="2625979"/>
          </a:xfrm>
          <a:prstGeom prst="rect">
            <a:avLst/>
          </a:prstGeom>
        </p:spPr>
      </p:pic>
      <p:pic>
        <p:nvPicPr>
          <p:cNvPr id="13" name="Picture 12" descr="A picture containing table&#10;&#10;Description automatically generated">
            <a:extLst>
              <a:ext uri="{FF2B5EF4-FFF2-40B4-BE49-F238E27FC236}">
                <a16:creationId xmlns:a16="http://schemas.microsoft.com/office/drawing/2014/main" id="{2F1C977B-D551-4B84-8CDB-E9960525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676" y="2557581"/>
            <a:ext cx="3886324" cy="3390900"/>
          </a:xfrm>
          <a:prstGeom prst="rect">
            <a:avLst/>
          </a:prstGeom>
        </p:spPr>
      </p:pic>
    </p:spTree>
    <p:extLst>
      <p:ext uri="{BB962C8B-B14F-4D97-AF65-F5344CB8AC3E}">
        <p14:creationId xmlns:p14="http://schemas.microsoft.com/office/powerpoint/2010/main" val="25831363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conclusion</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0" y="1204913"/>
            <a:ext cx="3046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“Am I Pure?”</a:t>
            </a:r>
            <a:endParaRPr kumimoji="0" lang="en-US" altLang="en-US" sz="32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p:txBody>
      </p:sp>
      <p:sp>
        <p:nvSpPr>
          <p:cNvPr id="10" name="Text Box 8">
            <a:extLst>
              <a:ext uri="{FF2B5EF4-FFF2-40B4-BE49-F238E27FC236}">
                <a16:creationId xmlns:a16="http://schemas.microsoft.com/office/drawing/2014/main" id="{C3FFAA07-6562-40FE-9267-F6B73F1C48F2}"/>
              </a:ext>
            </a:extLst>
          </p:cNvPr>
          <p:cNvSpPr txBox="1">
            <a:spLocks noChangeArrowheads="1"/>
          </p:cNvSpPr>
          <p:nvPr/>
        </p:nvSpPr>
        <p:spPr bwMode="auto">
          <a:xfrm>
            <a:off x="3072695" y="610121"/>
            <a:ext cx="5943599" cy="59880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ü"/>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way we dress and hold up God’s standard for holiness in any situation just may be what opens a door of opportunity among those who are seeking God!</a:t>
            </a:r>
          </a:p>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ü"/>
            </a:pPr>
            <a:endPar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ü"/>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 in love toward one another and not put a stumbling block in each other’s way!</a:t>
            </a:r>
          </a:p>
          <a:p>
            <a:pPr marL="571500" marR="0" lvl="0"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400" b="0"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5772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conclusion</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0" y="1204913"/>
            <a:ext cx="3124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buClrTx/>
              <a:buFont typeface="Wingdings" panose="05000000000000000000" pitchFamily="2" charset="2"/>
              <a:buChar char="v"/>
            </a:pPr>
            <a:r>
              <a:rPr lang="en-US" altLang="en-US" sz="2800" b="1" dirty="0">
                <a:solidFill>
                  <a:srgbClr val="FFFF00"/>
                </a:solidFill>
                <a:latin typeface="Tahoma" panose="020B0604030504040204" pitchFamily="34" charset="0"/>
                <a:cs typeface="Times New Roman" panose="02020603050405020304" pitchFamily="18" charset="0"/>
              </a:rPr>
              <a:t>In the dark world around us saints need to be Salt &amp; Light! (Mt. 5:13-16)</a:t>
            </a:r>
            <a:endParaRPr kumimoji="0" lang="en-US" altLang="en-US" sz="32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p:txBody>
      </p:sp>
      <p:sp>
        <p:nvSpPr>
          <p:cNvPr id="9" name="Text Box 8">
            <a:extLst>
              <a:ext uri="{FF2B5EF4-FFF2-40B4-BE49-F238E27FC236}">
                <a16:creationId xmlns:a16="http://schemas.microsoft.com/office/drawing/2014/main" id="{BED68C25-57A0-4577-BFBD-02616A9BF52C}"/>
              </a:ext>
            </a:extLst>
          </p:cNvPr>
          <p:cNvSpPr txBox="1">
            <a:spLocks noChangeArrowheads="1"/>
          </p:cNvSpPr>
          <p:nvPr/>
        </p:nvSpPr>
        <p:spPr bwMode="auto">
          <a:xfrm>
            <a:off x="3066404" y="610121"/>
            <a:ext cx="6071305" cy="59880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l" defTabSz="914400" rtl="0" eaLnBrk="1" fontAlgn="auto" latinLnBrk="0" hangingPunct="1">
              <a:lnSpc>
                <a:spcPct val="120000"/>
              </a:lnSpc>
              <a:spcBef>
                <a:spcPct val="0"/>
              </a:spcBef>
              <a:spcAft>
                <a:spcPts val="600"/>
              </a:spcAft>
              <a:buClr>
                <a:srgbClr val="B80E0F"/>
              </a:buClr>
              <a:buSzPct val="160000"/>
              <a:buFontTx/>
              <a:buNone/>
              <a:tabLst/>
              <a:defRPr/>
            </a:pPr>
            <a:r>
              <a:rPr kumimoji="0" lang="en-US" altLang="en-US" sz="3200" b="1" i="0" u="none" strike="noStrike" kern="1200" cap="all"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Philippians 4:8</a:t>
            </a:r>
          </a:p>
          <a:p>
            <a:pPr marL="228600" lvl="0" indent="0" defTabSz="914400">
              <a:lnSpc>
                <a:spcPct val="120000"/>
              </a:lnSpc>
              <a:spcBef>
                <a:spcPct val="0"/>
              </a:spcBef>
              <a:spcAft>
                <a:spcPts val="600"/>
              </a:spcAft>
              <a:buClr>
                <a:srgbClr val="B80E0F"/>
              </a:buClr>
              <a:buSzPct val="160000"/>
              <a:buNone/>
            </a:pPr>
            <a:r>
              <a:rPr lang="en-US" altLang="en-US" sz="2800" cap="all" dirty="0">
                <a:solidFill>
                  <a:srgbClr val="002060"/>
                </a:solidFill>
                <a:latin typeface="Tahoma" panose="020B0604030504040204" pitchFamily="34" charset="0"/>
                <a:ea typeface="Tahoma" panose="020B0604030504040204" pitchFamily="34" charset="0"/>
                <a:cs typeface="Tahoma" panose="020B0604030504040204" pitchFamily="34" charset="0"/>
              </a:rPr>
              <a:t>Finally, brethren, whatever is true, whatever is honorable, whatever is right, whatever is pure, whatever is lovely, whatever is of good repute, if there is any excellence and if anything worthy of praise, dwell on these things.</a:t>
            </a:r>
          </a:p>
        </p:txBody>
      </p:sp>
      <p:pic>
        <p:nvPicPr>
          <p:cNvPr id="11" name="Picture 10" descr="A screen shot of a computer&#10;&#10;Description automatically generated">
            <a:extLst>
              <a:ext uri="{FF2B5EF4-FFF2-40B4-BE49-F238E27FC236}">
                <a16:creationId xmlns:a16="http://schemas.microsoft.com/office/drawing/2014/main" id="{CD02C127-DEBC-4226-B706-D2E9CB034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499" y="646036"/>
            <a:ext cx="8179722" cy="7126363"/>
          </a:xfrm>
          <a:prstGeom prst="rect">
            <a:avLst/>
          </a:prstGeom>
        </p:spPr>
      </p:pic>
    </p:spTree>
    <p:extLst>
      <p:ext uri="{BB962C8B-B14F-4D97-AF65-F5344CB8AC3E}">
        <p14:creationId xmlns:p14="http://schemas.microsoft.com/office/powerpoint/2010/main" val="23561772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206866" name="Picture 84">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7"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9"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1"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3"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5"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97" name="Freeform 6">
            <a:extLst>
              <a:ext uri="{FF2B5EF4-FFF2-40B4-BE49-F238E27FC236}">
                <a16:creationId xmlns:a16="http://schemas.microsoft.com/office/drawing/2014/main" id="{E5BE77FA-EA6A-4C5B-BD43-D8D9F929F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630" y="2698990"/>
            <a:ext cx="8503572"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EE4804A8-3EB7-4B3B-ACC6-D01E8F5BD4DD}"/>
              </a:ext>
            </a:extLst>
          </p:cNvPr>
          <p:cNvPicPr>
            <a:picLocks noChangeAspect="1"/>
          </p:cNvPicPr>
          <p:nvPr/>
        </p:nvPicPr>
        <p:blipFill rotWithShape="1">
          <a:blip r:embed="rId5">
            <a:extLst>
              <a:ext uri="{28A0092B-C50C-407E-A947-70E740481C1C}">
                <a14:useLocalDpi xmlns:a14="http://schemas.microsoft.com/office/drawing/2010/main" val="0"/>
              </a:ext>
            </a:extLst>
          </a:blip>
          <a:srcRect r="-2" b="9305"/>
          <a:stretch>
            <a:fillRect/>
          </a:stretch>
        </p:blipFill>
        <p:spPr>
          <a:xfrm rot="21352124">
            <a:off x="1565590" y="392244"/>
            <a:ext cx="2594036" cy="2615927"/>
          </a:xfrm>
          <a:prstGeom prst="rect">
            <a:avLst/>
          </a:prstGeom>
        </p:spPr>
      </p:pic>
      <p:sp>
        <p:nvSpPr>
          <p:cNvPr id="99" name="5-Point Star 18">
            <a:extLst>
              <a:ext uri="{FF2B5EF4-FFF2-40B4-BE49-F238E27FC236}">
                <a16:creationId xmlns:a16="http://schemas.microsoft.com/office/drawing/2014/main" id="{4475A64E-EADB-474D-B0F6-76EDEBC00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3" name="Footer Placeholder 4">
            <a:extLst>
              <a:ext uri="{FF2B5EF4-FFF2-40B4-BE49-F238E27FC236}">
                <a16:creationId xmlns:a16="http://schemas.microsoft.com/office/drawing/2014/main" id="{4C18A9B6-EA21-46EE-B76C-8298FB3D0B55}"/>
              </a:ext>
            </a:extLst>
          </p:cNvPr>
          <p:cNvSpPr>
            <a:spLocks noGrp="1"/>
          </p:cNvSpPr>
          <p:nvPr>
            <p:ph type="ftr" sz="quarter" idx="11"/>
          </p:nvPr>
        </p:nvSpPr>
        <p:spPr>
          <a:xfrm rot="21404802">
            <a:off x="103251" y="6123165"/>
            <a:ext cx="3035430" cy="551924"/>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500" b="0" i="1" u="none" strike="noStrike" kern="1200" cap="all" spc="0" normalizeH="0" baseline="0" noProof="0" dirty="0">
                <a:ln>
                  <a:noFill/>
                </a:ln>
                <a:solidFill>
                  <a:srgbClr val="0000FF"/>
                </a:solidFill>
                <a:effectLst/>
                <a:uLnTx/>
                <a:uFillTx/>
                <a:latin typeface="Impact" panose="020B0806030902050204"/>
                <a:ea typeface="+mn-ea"/>
                <a:cs typeface="+mn-cs"/>
              </a:rPr>
              <a:t>Summertime!</a:t>
            </a:r>
          </a:p>
        </p:txBody>
      </p:sp>
      <p:sp>
        <p:nvSpPr>
          <p:cNvPr id="25" name="Rectangle 2">
            <a:extLst>
              <a:ext uri="{FF2B5EF4-FFF2-40B4-BE49-F238E27FC236}">
                <a16:creationId xmlns:a16="http://schemas.microsoft.com/office/drawing/2014/main" id="{1E2637A1-EF9C-4678-A2B2-D568AC50BC41}"/>
              </a:ext>
            </a:extLst>
          </p:cNvPr>
          <p:cNvSpPr>
            <a:spLocks noGrp="1" noChangeArrowheads="1"/>
          </p:cNvSpPr>
          <p:nvPr>
            <p:ph type="title"/>
          </p:nvPr>
        </p:nvSpPr>
        <p:spPr>
          <a:xfrm rot="21341708">
            <a:off x="72064" y="2812367"/>
            <a:ext cx="8205086" cy="3138734"/>
          </a:xfrm>
        </p:spPr>
        <p:txBody>
          <a:bodyPr vert="horz" lIns="91440" tIns="45720" rIns="91440" bIns="45720" rtlCol="0" anchor="b">
            <a:noAutofit/>
          </a:bodyPr>
          <a:lstStyle/>
          <a:p>
            <a:pPr algn="ctr">
              <a:defRPr/>
            </a:pPr>
            <a:r>
              <a:rPr lang="en-US" sz="4000" b="1" dirty="0">
                <a:solidFill>
                  <a:srgbClr val="FFFF00"/>
                </a:solidFill>
              </a:rPr>
              <a:t>Let us all flee from lusts and immoral behavior so that we may be found blameless, even in the heat, and enjoy the summertime! </a:t>
            </a:r>
            <a:br>
              <a:rPr lang="en-US" sz="4000" b="1" dirty="0">
                <a:solidFill>
                  <a:srgbClr val="FFFF00"/>
                </a:solidFill>
              </a:rPr>
            </a:br>
            <a:r>
              <a:rPr lang="en-US" sz="4000" b="1" dirty="0">
                <a:solidFill>
                  <a:srgbClr val="FFFF00"/>
                </a:solidFill>
              </a:rPr>
              <a:t>(Phil. 2:15)</a:t>
            </a:r>
          </a:p>
        </p:txBody>
      </p:sp>
      <p:sp>
        <p:nvSpPr>
          <p:cNvPr id="26" name="Rectangle 2">
            <a:extLst>
              <a:ext uri="{FF2B5EF4-FFF2-40B4-BE49-F238E27FC236}">
                <a16:creationId xmlns:a16="http://schemas.microsoft.com/office/drawing/2014/main" id="{5A2E2F20-8D9A-4324-A92E-ADEC5C4963AB}"/>
              </a:ext>
            </a:extLst>
          </p:cNvPr>
          <p:cNvSpPr txBox="1">
            <a:spLocks noChangeArrowheads="1"/>
          </p:cNvSpPr>
          <p:nvPr/>
        </p:nvSpPr>
        <p:spPr>
          <a:xfrm rot="21420000">
            <a:off x="4688248" y="67195"/>
            <a:ext cx="3404978" cy="12923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marL="0" marR="0" lvl="0" indent="0" algn="r" defTabSz="914400" rtl="0" eaLnBrk="1" fontAlgn="auto" latinLnBrk="0" hangingPunct="1">
              <a:lnSpc>
                <a:spcPct val="120000"/>
              </a:lnSpc>
              <a:spcBef>
                <a:spcPts val="1000"/>
              </a:spcBef>
              <a:spcAft>
                <a:spcPts val="0"/>
              </a:spcAft>
              <a:buClr>
                <a:srgbClr val="B80E0F"/>
              </a:buClr>
              <a:buSzPct val="160000"/>
              <a:buFontTx/>
              <a:buNone/>
              <a:tabLst/>
              <a:defRPr/>
            </a:pPr>
            <a:r>
              <a:rPr kumimoji="0" lang="en-US" sz="2800" b="1" i="0" u="sng" strike="noStrike" kern="1200" cap="all" spc="0" normalizeH="0" baseline="0" noProof="0" dirty="0">
                <a:ln>
                  <a:noFill/>
                </a:ln>
                <a:solidFill>
                  <a:prstClr val="black"/>
                </a:solidFill>
                <a:effectLst/>
                <a:uLnTx/>
                <a:uFillTx/>
                <a:latin typeface="Impact" panose="020B0806030902050204"/>
                <a:ea typeface="+mj-ea"/>
                <a:cs typeface="+mj-cs"/>
              </a:rPr>
              <a:t>conclusion</a:t>
            </a:r>
          </a:p>
        </p:txBody>
      </p:sp>
    </p:spTree>
    <p:extLst>
      <p:ext uri="{BB962C8B-B14F-4D97-AF65-F5344CB8AC3E}">
        <p14:creationId xmlns:p14="http://schemas.microsoft.com/office/powerpoint/2010/main" val="41485314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C62B54D8-B3AD-4429-9D6F-1EEBB6C72921}"/>
              </a:ext>
            </a:extLst>
          </p:cNvPr>
          <p:cNvSpPr>
            <a:spLocks noGrp="1" noChangeArrowheads="1"/>
          </p:cNvSpPr>
          <p:nvPr>
            <p:ph type="title"/>
          </p:nvPr>
        </p:nvSpPr>
        <p:spPr>
          <a:xfrm>
            <a:off x="0" y="1"/>
            <a:ext cx="9144000" cy="643465"/>
          </a:xfrm>
        </p:spPr>
        <p:txBody>
          <a:bodyPr vert="horz" lIns="91440" tIns="45720" rIns="91440" bIns="45720" rtlCol="0" anchor="b">
            <a:normAutofit/>
          </a:bodyPr>
          <a:lstStyle/>
          <a:p>
            <a:pPr algn="l">
              <a:defRPr/>
            </a:pPr>
            <a:r>
              <a:rPr lang="en-US" altLang="en-US" sz="4000" u="sng" dirty="0"/>
              <a:t>Intro</a:t>
            </a:r>
            <a:r>
              <a:rPr lang="en-US" altLang="en-US" sz="1400" u="sng" dirty="0"/>
              <a:t> </a:t>
            </a:r>
          </a:p>
        </p:txBody>
      </p:sp>
      <p:sp>
        <p:nvSpPr>
          <p:cNvPr id="5" name="Footer Placeholder 4">
            <a:extLst>
              <a:ext uri="{FF2B5EF4-FFF2-40B4-BE49-F238E27FC236}">
                <a16:creationId xmlns:a16="http://schemas.microsoft.com/office/drawing/2014/main" id="{705C9F19-2EDF-4187-99A1-2201CF57E02F}"/>
              </a:ext>
            </a:extLst>
          </p:cNvPr>
          <p:cNvSpPr>
            <a:spLocks noGrp="1"/>
          </p:cNvSpPr>
          <p:nvPr>
            <p:ph type="ftr" sz="quarter" idx="11"/>
          </p:nvPr>
        </p:nvSpPr>
        <p:spPr>
          <a:xfrm>
            <a:off x="2628" y="6491922"/>
            <a:ext cx="5004649" cy="365125"/>
          </a:xfrm>
        </p:spPr>
        <p:txBody>
          <a:bodyPr vert="horz" lIns="91440" tIns="45720" rIns="91440" bIns="45720" rtlCol="0" anchor="ctr">
            <a:normAutofit/>
          </a:bodyPr>
          <a:lstStyle/>
          <a:p>
            <a:pPr defTabSz="914400">
              <a:spcAft>
                <a:spcPts val="600"/>
              </a:spcAft>
              <a:defRPr/>
            </a:pPr>
            <a:r>
              <a:rPr lang="en-US" altLang="en-US" kern="1200" dirty="0">
                <a:solidFill>
                  <a:schemeClr val="tx1">
                    <a:tint val="75000"/>
                  </a:schemeClr>
                </a:solidFill>
                <a:latin typeface="+mn-lt"/>
                <a:ea typeface="+mn-ea"/>
                <a:cs typeface="+mn-cs"/>
              </a:rPr>
              <a:t>Summertime!</a:t>
            </a:r>
          </a:p>
        </p:txBody>
      </p:sp>
      <p:sp>
        <p:nvSpPr>
          <p:cNvPr id="8" name="Text Box 6">
            <a:extLst>
              <a:ext uri="{FF2B5EF4-FFF2-40B4-BE49-F238E27FC236}">
                <a16:creationId xmlns:a16="http://schemas.microsoft.com/office/drawing/2014/main" id="{91224806-D6DD-4917-8AAB-13B565E993A3}"/>
              </a:ext>
            </a:extLst>
          </p:cNvPr>
          <p:cNvSpPr txBox="1">
            <a:spLocks noChangeArrowheads="1"/>
          </p:cNvSpPr>
          <p:nvPr/>
        </p:nvSpPr>
        <p:spPr bwMode="auto">
          <a:xfrm>
            <a:off x="-13138" y="2413532"/>
            <a:ext cx="4876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1pPr>
            <a:lvl2pPr marL="9144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2pPr>
            <a:lvl3pPr marL="13716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3pPr>
            <a:lvl4pPr marL="18288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4pPr>
            <a:lvl5pPr marL="22860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9pPr>
          </a:lstStyle>
          <a:p>
            <a:pPr eaLnBrk="1" hangingPunct="1">
              <a:buClrTx/>
              <a:buSzTx/>
              <a:buFontTx/>
              <a:buNone/>
            </a:pPr>
            <a:r>
              <a:rPr lang="en-US" altLang="en-US" sz="2400" b="1" dirty="0">
                <a:solidFill>
                  <a:srgbClr val="FFFF00"/>
                </a:solidFill>
              </a:rPr>
              <a:t>Worldliness is: </a:t>
            </a:r>
            <a:endParaRPr lang="en-US" altLang="en-US" sz="2800" b="1" dirty="0">
              <a:solidFill>
                <a:srgbClr val="FFFF00"/>
              </a:solidFill>
            </a:endParaRPr>
          </a:p>
          <a:p>
            <a:r>
              <a:rPr lang="en-US" altLang="en-US" dirty="0">
                <a:solidFill>
                  <a:schemeClr val="tx1"/>
                </a:solidFill>
              </a:rPr>
              <a:t>“Of or limited to this world; temporal or secular; devoted to or concerned with the affairs, pleasures, etc. of this world.” (Webster)</a:t>
            </a:r>
          </a:p>
          <a:p>
            <a:r>
              <a:rPr lang="en-US" altLang="en-US" b="1" i="1" dirty="0">
                <a:solidFill>
                  <a:schemeClr val="tx1"/>
                </a:solidFill>
              </a:rPr>
              <a:t>I Jn. 2:15-17:</a:t>
            </a:r>
            <a:r>
              <a:rPr lang="en-US" altLang="en-US" i="1" dirty="0">
                <a:solidFill>
                  <a:schemeClr val="tx1"/>
                </a:solidFill>
              </a:rPr>
              <a:t> </a:t>
            </a:r>
            <a:r>
              <a:rPr lang="en-US" altLang="en-US" dirty="0">
                <a:solidFill>
                  <a:schemeClr val="tx1"/>
                </a:solidFill>
              </a:rPr>
              <a:t>God says we must not love the world or things in it.</a:t>
            </a:r>
            <a:r>
              <a:rPr lang="en-US" altLang="en-US" i="1" dirty="0">
                <a:solidFill>
                  <a:schemeClr val="tx1"/>
                </a:solidFill>
              </a:rPr>
              <a:t> </a:t>
            </a:r>
          </a:p>
        </p:txBody>
      </p:sp>
      <p:pic>
        <p:nvPicPr>
          <p:cNvPr id="4" name="Picture 3" descr="A close up of a logo&#10;&#10;Description automatically generated">
            <a:extLst>
              <a:ext uri="{FF2B5EF4-FFF2-40B4-BE49-F238E27FC236}">
                <a16:creationId xmlns:a16="http://schemas.microsoft.com/office/drawing/2014/main" id="{3E96A715-6F0F-453F-ADAF-A82EDC4E9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40650"/>
            <a:ext cx="4038600" cy="6433834"/>
          </a:xfrm>
          <a:prstGeom prst="rect">
            <a:avLst/>
          </a:prstGeom>
        </p:spPr>
      </p:pic>
    </p:spTree>
    <p:extLst>
      <p:ext uri="{BB962C8B-B14F-4D97-AF65-F5344CB8AC3E}">
        <p14:creationId xmlns:p14="http://schemas.microsoft.com/office/powerpoint/2010/main" val="19230748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66FFFF"/>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66FFFF"/>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eaLnBrk="1" hangingPunct="1"/>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Hear The Gospel (Jn. 5:24; Rom. 10:17)</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Believe In Christ (Jn. 3:16-18; Jn. 8:24)</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Repent Of Sins (Lk. </a:t>
            </a:r>
            <a:r>
              <a:rPr kumimoji="0" lang="en-US" sz="32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13:3-5</a:t>
            </a:r>
            <a:r>
              <a:rPr kumimoji="0" lang="en-US" sz="3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Acts 2:38)</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Confess Christ (Mt. 10:32; Rom. 10:10)</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Be Baptized (Mk. 16:16; Acts 22:16)</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28600" y="4876800"/>
            <a:ext cx="8915400" cy="1816100"/>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Child of God:</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sto MT" pitchFamily="18" charset="0"/>
                <a:ea typeface="+mn-ea"/>
                <a:cs typeface="Times New Roman" pitchFamily="18"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sto MT" pitchFamily="18" charset="0"/>
                <a:ea typeface="+mn-ea"/>
                <a:cs typeface="Times New Roman"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66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703151444"/>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C62B54D8-B3AD-4429-9D6F-1EEBB6C72921}"/>
              </a:ext>
            </a:extLst>
          </p:cNvPr>
          <p:cNvSpPr>
            <a:spLocks noGrp="1" noChangeArrowheads="1"/>
          </p:cNvSpPr>
          <p:nvPr>
            <p:ph type="title"/>
          </p:nvPr>
        </p:nvSpPr>
        <p:spPr>
          <a:xfrm>
            <a:off x="0" y="1"/>
            <a:ext cx="9144000" cy="643465"/>
          </a:xfrm>
        </p:spPr>
        <p:txBody>
          <a:bodyPr vert="horz" lIns="91440" tIns="45720" rIns="91440" bIns="45720" rtlCol="0" anchor="b">
            <a:normAutofit/>
          </a:bodyPr>
          <a:lstStyle/>
          <a:p>
            <a:pPr algn="l">
              <a:defRPr/>
            </a:pPr>
            <a:r>
              <a:rPr lang="en-US" altLang="en-US" sz="4000" u="sng" dirty="0"/>
              <a:t>Intro</a:t>
            </a:r>
            <a:r>
              <a:rPr lang="en-US" altLang="en-US" sz="1400" u="sng" dirty="0"/>
              <a:t> </a:t>
            </a:r>
          </a:p>
        </p:txBody>
      </p:sp>
      <p:sp>
        <p:nvSpPr>
          <p:cNvPr id="5" name="Footer Placeholder 4">
            <a:extLst>
              <a:ext uri="{FF2B5EF4-FFF2-40B4-BE49-F238E27FC236}">
                <a16:creationId xmlns:a16="http://schemas.microsoft.com/office/drawing/2014/main" id="{705C9F19-2EDF-4187-99A1-2201CF57E02F}"/>
              </a:ext>
            </a:extLst>
          </p:cNvPr>
          <p:cNvSpPr>
            <a:spLocks noGrp="1"/>
          </p:cNvSpPr>
          <p:nvPr>
            <p:ph type="ftr" sz="quarter" idx="11"/>
          </p:nvPr>
        </p:nvSpPr>
        <p:spPr>
          <a:xfrm>
            <a:off x="2628" y="6491922"/>
            <a:ext cx="5004649" cy="365125"/>
          </a:xfrm>
        </p:spPr>
        <p:txBody>
          <a:bodyPr vert="horz" lIns="91440" tIns="45720" rIns="91440" bIns="45720" rtlCol="0" anchor="ctr">
            <a:normAutofit/>
          </a:bodyPr>
          <a:lstStyle/>
          <a:p>
            <a:pPr defTabSz="914400">
              <a:spcAft>
                <a:spcPts val="600"/>
              </a:spcAft>
              <a:defRPr/>
            </a:pPr>
            <a:r>
              <a:rPr lang="en-US" altLang="en-US" kern="1200" dirty="0">
                <a:solidFill>
                  <a:schemeClr val="tx1">
                    <a:tint val="75000"/>
                  </a:schemeClr>
                </a:solidFill>
                <a:latin typeface="+mn-lt"/>
                <a:ea typeface="+mn-ea"/>
                <a:cs typeface="+mn-cs"/>
              </a:rPr>
              <a:t>Summertime!</a:t>
            </a:r>
          </a:p>
        </p:txBody>
      </p:sp>
      <p:sp>
        <p:nvSpPr>
          <p:cNvPr id="8" name="Text Box 6">
            <a:extLst>
              <a:ext uri="{FF2B5EF4-FFF2-40B4-BE49-F238E27FC236}">
                <a16:creationId xmlns:a16="http://schemas.microsoft.com/office/drawing/2014/main" id="{91224806-D6DD-4917-8AAB-13B565E993A3}"/>
              </a:ext>
            </a:extLst>
          </p:cNvPr>
          <p:cNvSpPr txBox="1">
            <a:spLocks noChangeArrowheads="1"/>
          </p:cNvSpPr>
          <p:nvPr/>
        </p:nvSpPr>
        <p:spPr bwMode="auto">
          <a:xfrm>
            <a:off x="0" y="677625"/>
            <a:ext cx="913086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1pPr>
            <a:lvl2pPr marL="9144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2pPr>
            <a:lvl3pPr marL="13716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3pPr>
            <a:lvl4pPr marL="18288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4pPr>
            <a:lvl5pPr marL="22860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9pPr>
          </a:lstStyle>
          <a:p>
            <a:pPr marL="0" indent="0">
              <a:buClrTx/>
              <a:buSzTx/>
              <a:buNone/>
            </a:pPr>
            <a:r>
              <a:rPr lang="en-US" altLang="en-US" sz="2400" b="1" dirty="0">
                <a:solidFill>
                  <a:srgbClr val="FFFF00"/>
                </a:solidFill>
              </a:rPr>
              <a:t>In contrast to worldliness a Christian is to be pure, and unstained by the world: </a:t>
            </a:r>
            <a:endParaRPr lang="en-US" altLang="en-US" sz="2800" b="1" dirty="0">
              <a:solidFill>
                <a:srgbClr val="FFFF00"/>
              </a:solidFill>
            </a:endParaRPr>
          </a:p>
          <a:p>
            <a:r>
              <a:rPr lang="en-US" altLang="en-US" b="1" dirty="0">
                <a:solidFill>
                  <a:schemeClr val="tx1"/>
                </a:solidFill>
              </a:rPr>
              <a:t>Matthew 5:13-16; Ephesians 5:11-12: </a:t>
            </a:r>
            <a:r>
              <a:rPr lang="en-US" altLang="en-US" dirty="0">
                <a:solidFill>
                  <a:schemeClr val="tx1"/>
                </a:solidFill>
              </a:rPr>
              <a:t>Salt &amp; Light! For preserving and illumination, influence and exposing darkness (evil)! </a:t>
            </a:r>
            <a:r>
              <a:rPr lang="en-US" altLang="en-US" i="1" dirty="0">
                <a:solidFill>
                  <a:schemeClr val="tx1"/>
                </a:solidFill>
              </a:rPr>
              <a:t>Need to do what’s right despite others around us!</a:t>
            </a:r>
          </a:p>
          <a:p>
            <a:r>
              <a:rPr lang="en-US" altLang="en-US" b="1" dirty="0">
                <a:solidFill>
                  <a:schemeClr val="tx1"/>
                </a:solidFill>
              </a:rPr>
              <a:t>James 1:27; I John 3:3-4: </a:t>
            </a:r>
            <a:r>
              <a:rPr lang="en-US" altLang="en-US" dirty="0">
                <a:solidFill>
                  <a:schemeClr val="tx1"/>
                </a:solidFill>
              </a:rPr>
              <a:t>To be in the world but live apart from it!</a:t>
            </a:r>
            <a:r>
              <a:rPr lang="en-US" altLang="en-US" i="1" dirty="0">
                <a:solidFill>
                  <a:schemeClr val="tx1"/>
                </a:solidFill>
              </a:rPr>
              <a:t> </a:t>
            </a:r>
          </a:p>
        </p:txBody>
      </p:sp>
      <p:sp>
        <p:nvSpPr>
          <p:cNvPr id="6" name="Text Box 8">
            <a:extLst>
              <a:ext uri="{FF2B5EF4-FFF2-40B4-BE49-F238E27FC236}">
                <a16:creationId xmlns:a16="http://schemas.microsoft.com/office/drawing/2014/main" id="{B271FAAD-58D9-4C93-AF24-2BAF2C37A263}"/>
              </a:ext>
            </a:extLst>
          </p:cNvPr>
          <p:cNvSpPr txBox="1">
            <a:spLocks noChangeArrowheads="1"/>
          </p:cNvSpPr>
          <p:nvPr/>
        </p:nvSpPr>
        <p:spPr bwMode="auto">
          <a:xfrm>
            <a:off x="-1049" y="2805776"/>
            <a:ext cx="9144000" cy="2923877"/>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7030A0"/>
                </a:solidFill>
                <a:latin typeface="Tahoma" pitchFamily="34" charset="0"/>
                <a:cs typeface="Times New Roman" pitchFamily="18" charset="0"/>
              </a:rPr>
              <a:t>Matthew 5:13-16</a:t>
            </a:r>
          </a:p>
          <a:p>
            <a:pPr>
              <a:defRPr/>
            </a:pPr>
            <a:r>
              <a:rPr lang="en-US" sz="2000" dirty="0">
                <a:solidFill>
                  <a:srgbClr val="002060"/>
                </a:solidFill>
                <a:latin typeface="Tahoma" pitchFamily="34" charset="0"/>
                <a:cs typeface="Times New Roman" pitchFamily="18" charset="0"/>
              </a:rPr>
              <a:t>13.  "You are the salt of the earth; but if the salt has become tasteless, how can it be made salty again? It is no longer good for anything, except to be thrown out and trampled under foot by men.</a:t>
            </a:r>
          </a:p>
          <a:p>
            <a:pPr>
              <a:defRPr/>
            </a:pPr>
            <a:r>
              <a:rPr lang="en-US" sz="2000" dirty="0">
                <a:solidFill>
                  <a:srgbClr val="002060"/>
                </a:solidFill>
                <a:latin typeface="Tahoma" pitchFamily="34" charset="0"/>
                <a:cs typeface="Times New Roman" pitchFamily="18" charset="0"/>
              </a:rPr>
              <a:t>14.  "You are the light of the world. A city set on a hill cannot be hidden;</a:t>
            </a:r>
          </a:p>
          <a:p>
            <a:pPr>
              <a:defRPr/>
            </a:pPr>
            <a:r>
              <a:rPr lang="en-US" sz="2000" dirty="0">
                <a:solidFill>
                  <a:srgbClr val="002060"/>
                </a:solidFill>
                <a:latin typeface="Tahoma" pitchFamily="34" charset="0"/>
                <a:cs typeface="Times New Roman" pitchFamily="18" charset="0"/>
              </a:rPr>
              <a:t>15.  nor does anyone light a lamp and put it under a basket, but on the lampstand, and it gives light to all who are in the house.</a:t>
            </a:r>
          </a:p>
          <a:p>
            <a:pPr>
              <a:defRPr/>
            </a:pPr>
            <a:r>
              <a:rPr lang="en-US" sz="2000" dirty="0">
                <a:solidFill>
                  <a:srgbClr val="002060"/>
                </a:solidFill>
                <a:latin typeface="Tahoma" pitchFamily="34" charset="0"/>
                <a:cs typeface="Times New Roman" pitchFamily="18" charset="0"/>
              </a:rPr>
              <a:t>16.  "Let your light shine before men in such a way that they may see your good works, and glorify your Father who is in heaven.</a:t>
            </a:r>
          </a:p>
        </p:txBody>
      </p:sp>
      <p:sp>
        <p:nvSpPr>
          <p:cNvPr id="7" name="Text Box 8">
            <a:extLst>
              <a:ext uri="{FF2B5EF4-FFF2-40B4-BE49-F238E27FC236}">
                <a16:creationId xmlns:a16="http://schemas.microsoft.com/office/drawing/2014/main" id="{C5E5B927-B136-4B5B-A332-AEB4362D639E}"/>
              </a:ext>
            </a:extLst>
          </p:cNvPr>
          <p:cNvSpPr txBox="1">
            <a:spLocks noChangeArrowheads="1"/>
          </p:cNvSpPr>
          <p:nvPr/>
        </p:nvSpPr>
        <p:spPr bwMode="auto">
          <a:xfrm>
            <a:off x="2628" y="576633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1pPr>
            <a:lvl2pPr marL="9144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2pPr>
            <a:lvl3pPr marL="13716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3pPr>
            <a:lvl4pPr marL="18288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4pPr>
            <a:lvl5pPr marL="2286000" indent="-457200">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buClr>
                <a:schemeClr val="folHlink"/>
              </a:buClr>
              <a:buSzPct val="115000"/>
              <a:buFont typeface="Wingdings" panose="05000000000000000000" pitchFamily="2" charset="2"/>
              <a:buChar char="Ø"/>
              <a:defRPr sz="2000">
                <a:solidFill>
                  <a:schemeClr val="tx2"/>
                </a:solidFill>
                <a:latin typeface="Tahoma" panose="020B0604030504040204" pitchFamily="34" charset="0"/>
                <a:cs typeface="Times New Roman" panose="02020603050405020304" pitchFamily="18" charset="0"/>
              </a:defRPr>
            </a:lvl9pPr>
          </a:lstStyle>
          <a:p>
            <a:pPr marL="0" indent="0" algn="ctr">
              <a:buClrTx/>
              <a:buSzTx/>
              <a:buNone/>
            </a:pPr>
            <a:r>
              <a:rPr lang="en-US" altLang="en-US" sz="2400" b="1" dirty="0">
                <a:solidFill>
                  <a:srgbClr val="FFFF00"/>
                </a:solidFill>
              </a:rPr>
              <a:t>One cannot engage in the immoral practices of the world and be pleasing to God! </a:t>
            </a:r>
          </a:p>
        </p:txBody>
      </p:sp>
    </p:spTree>
    <p:extLst>
      <p:ext uri="{BB962C8B-B14F-4D97-AF65-F5344CB8AC3E}">
        <p14:creationId xmlns:p14="http://schemas.microsoft.com/office/powerpoint/2010/main" val="36429634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autoUpdateAnimBg="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202760" name="Text Box 8">
            <a:extLst>
              <a:ext uri="{FF2B5EF4-FFF2-40B4-BE49-F238E27FC236}">
                <a16:creationId xmlns:a16="http://schemas.microsoft.com/office/drawing/2014/main" id="{19E45E6B-B6C1-40F9-9D07-1AC7D76B3352}"/>
              </a:ext>
            </a:extLst>
          </p:cNvPr>
          <p:cNvSpPr txBox="1">
            <a:spLocks noChangeArrowheads="1"/>
          </p:cNvSpPr>
          <p:nvPr/>
        </p:nvSpPr>
        <p:spPr bwMode="auto">
          <a:xfrm>
            <a:off x="3124200" y="622389"/>
            <a:ext cx="5943599" cy="57011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ü"/>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purpose of clothing is to “cover” and “hide” our nakedness </a:t>
            </a:r>
            <a:r>
              <a:rPr lang="en-US" altLang="en-US" sz="24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(Gen. 2:25; 3:7)</a:t>
            </a:r>
            <a:endPar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A Call To modesty</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0" y="1204913"/>
            <a:ext cx="30463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Purpose of Clothing</a:t>
            </a:r>
            <a:endParaRPr kumimoji="0" lang="en-US" altLang="en-US"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2760"/>
                                        </p:tgtEl>
                                        <p:attrNameLst>
                                          <p:attrName>style.visibility</p:attrName>
                                        </p:attrNameLst>
                                      </p:cBhvr>
                                      <p:to>
                                        <p:strVal val="visible"/>
                                      </p:to>
                                    </p:set>
                                    <p:animEffect transition="in" filter="fade">
                                      <p:cBhvr>
                                        <p:cTn id="12" dur="500"/>
                                        <p:tgtEl>
                                          <p:spTgt spid="202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0"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202760" name="Text Box 8">
            <a:extLst>
              <a:ext uri="{FF2B5EF4-FFF2-40B4-BE49-F238E27FC236}">
                <a16:creationId xmlns:a16="http://schemas.microsoft.com/office/drawing/2014/main" id="{19E45E6B-B6C1-40F9-9D07-1AC7D76B3352}"/>
              </a:ext>
            </a:extLst>
          </p:cNvPr>
          <p:cNvSpPr txBox="1">
            <a:spLocks noChangeArrowheads="1"/>
          </p:cNvSpPr>
          <p:nvPr/>
        </p:nvSpPr>
        <p:spPr bwMode="auto">
          <a:xfrm>
            <a:off x="3124200" y="622389"/>
            <a:ext cx="5943599" cy="57011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ü"/>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way we dress reveals much about our character, what we value, and what we are trying to portray</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Mt. 11:8:</a:t>
            </a: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wealth statement</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Sam. 3:31; 14:2; Mt. 11:21:</a:t>
            </a: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religious statement </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Prov. 7:10: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moral statement</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A Call To modesty</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0" y="1204913"/>
            <a:ext cx="304635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Purpose of Clothing</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lang="en-US" altLang="en-US" sz="2400" b="1" dirty="0">
              <a:solidFill>
                <a:srgbClr val="FFFF00"/>
              </a:solidFill>
              <a:latin typeface="Tahoma" panose="020B0604030504040204" pitchFamily="34" charset="0"/>
              <a:cs typeface="Times New Roman" panose="02020603050405020304" pitchFamily="18" charset="0"/>
            </a:endParaRPr>
          </a:p>
          <a:p>
            <a:pPr lvl="0">
              <a:spcBef>
                <a:spcPct val="0"/>
              </a:spcBef>
              <a:buClrTx/>
              <a:buFont typeface="Wingdings" panose="05000000000000000000" pitchFamily="2" charset="2"/>
              <a:buChar char="v"/>
            </a:pPr>
            <a:r>
              <a:rPr lang="en-US" altLang="en-US" sz="2800" b="1" dirty="0">
                <a:solidFill>
                  <a:srgbClr val="FFFF00"/>
                </a:solidFill>
                <a:latin typeface="Tahoma" panose="020B0604030504040204" pitchFamily="34" charset="0"/>
                <a:cs typeface="Times New Roman" panose="02020603050405020304" pitchFamily="18" charset="0"/>
              </a:rPr>
              <a:t>Our Clothing Speaks</a:t>
            </a: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3766770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 calcmode="lin" valueType="num">
                                      <p:cBhvr additive="base">
                                        <p:cTn id="7"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2760"/>
                                        </p:tgtEl>
                                        <p:attrNameLst>
                                          <p:attrName>style.visibility</p:attrName>
                                        </p:attrNameLst>
                                      </p:cBhvr>
                                      <p:to>
                                        <p:strVal val="visible"/>
                                      </p:to>
                                    </p:set>
                                    <p:animEffect transition="in" filter="fade">
                                      <p:cBhvr>
                                        <p:cTn id="12" dur="500"/>
                                        <p:tgtEl>
                                          <p:spTgt spid="202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202760" name="Text Box 8">
            <a:extLst>
              <a:ext uri="{FF2B5EF4-FFF2-40B4-BE49-F238E27FC236}">
                <a16:creationId xmlns:a16="http://schemas.microsoft.com/office/drawing/2014/main" id="{19E45E6B-B6C1-40F9-9D07-1AC7D76B3352}"/>
              </a:ext>
            </a:extLst>
          </p:cNvPr>
          <p:cNvSpPr txBox="1">
            <a:spLocks noChangeArrowheads="1"/>
          </p:cNvSpPr>
          <p:nvPr/>
        </p:nvSpPr>
        <p:spPr bwMode="auto">
          <a:xfrm>
            <a:off x="3124200" y="769182"/>
            <a:ext cx="5943599" cy="57011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ü"/>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Prov. 7:10: </a:t>
            </a: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“Attire of a harlot”</a:t>
            </a:r>
          </a:p>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ü"/>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Sam. 11:2-4: </a:t>
            </a: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David saw Bathsheba and lusted.</a:t>
            </a:r>
          </a:p>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ü"/>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Mt. 5:28: </a:t>
            </a: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Lusting after a woman makes one guilty of adultery/fornication!</a:t>
            </a:r>
          </a:p>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ü"/>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Avoid the second look!</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young naïve man from Prov. 7 didn’t turn away!</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David on his rooftop at night didn’t turn away! (II Sam. 11:2-4)</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marR="0" lvl="1"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A Call To modesty</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0" y="1204913"/>
            <a:ext cx="304635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Purpose of Clothing</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Our Clothing Speaks</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lang="en-US" altLang="en-US" sz="2800" b="1" dirty="0">
              <a:solidFill>
                <a:srgbClr val="FFFF00"/>
              </a:solidFill>
              <a:latin typeface="Tahoma" panose="020B0604030504040204" pitchFamily="34" charset="0"/>
              <a:cs typeface="Times New Roman" panose="02020603050405020304" pitchFamily="18" charset="0"/>
            </a:endParaRPr>
          </a:p>
          <a:p>
            <a:pPr lvl="0">
              <a:spcBef>
                <a:spcPct val="0"/>
              </a:spcBef>
              <a:buClrTx/>
              <a:buFont typeface="Wingdings" panose="05000000000000000000" pitchFamily="2" charset="2"/>
              <a:buChar char="v"/>
            </a:pPr>
            <a:r>
              <a:rPr lang="en-US" altLang="en-US" sz="2800" b="1" dirty="0">
                <a:solidFill>
                  <a:srgbClr val="FFFF00"/>
                </a:solidFill>
                <a:latin typeface="Tahoma" panose="020B0604030504040204" pitchFamily="34" charset="0"/>
                <a:cs typeface="Times New Roman" panose="02020603050405020304" pitchFamily="18" charset="0"/>
              </a:rPr>
              <a:t>Our Dress and Actions Affect Others</a:t>
            </a:r>
          </a:p>
        </p:txBody>
      </p:sp>
    </p:spTree>
    <p:extLst>
      <p:ext uri="{BB962C8B-B14F-4D97-AF65-F5344CB8AC3E}">
        <p14:creationId xmlns:p14="http://schemas.microsoft.com/office/powerpoint/2010/main" val="42509136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2760"/>
                                        </p:tgtEl>
                                        <p:attrNameLst>
                                          <p:attrName>style.visibility</p:attrName>
                                        </p:attrNameLst>
                                      </p:cBhvr>
                                      <p:to>
                                        <p:strVal val="visible"/>
                                      </p:to>
                                    </p:set>
                                    <p:animEffect transition="in" filter="fade">
                                      <p:cBhvr>
                                        <p:cTn id="7" dur="500"/>
                                        <p:tgtEl>
                                          <p:spTgt spid="202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A Call To modesty</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20053" y="610120"/>
            <a:ext cx="3046351"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Purpose of Clothing</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Our Clothing Speaks</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lvl="0">
              <a:spcBef>
                <a:spcPct val="0"/>
              </a:spcBef>
              <a:buClrTx/>
              <a:buFont typeface="Wingdings" panose="05000000000000000000" pitchFamily="2" charset="2"/>
              <a:buChar char="v"/>
            </a:pPr>
            <a:r>
              <a:rPr lang="en-US" altLang="en-US" sz="2400" b="1" dirty="0">
                <a:solidFill>
                  <a:srgbClr val="FFFF00"/>
                </a:solidFill>
                <a:latin typeface="Tahoma" panose="020B0604030504040204" pitchFamily="34" charset="0"/>
                <a:cs typeface="Times New Roman" panose="02020603050405020304" pitchFamily="18" charset="0"/>
              </a:rPr>
              <a:t>Our Dress and Actions Affect Others</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lang="en-US" altLang="en-US" sz="2800" b="1" dirty="0">
              <a:solidFill>
                <a:srgbClr val="FFFF00"/>
              </a:solidFill>
              <a:latin typeface="Tahoma" panose="020B0604030504040204" pitchFamily="34" charset="0"/>
              <a:cs typeface="Times New Roman" panose="02020603050405020304" pitchFamily="18" charset="0"/>
            </a:endParaRPr>
          </a:p>
          <a:p>
            <a:pPr lvl="0">
              <a:spcBef>
                <a:spcPct val="0"/>
              </a:spcBef>
              <a:buClrTx/>
              <a:buFont typeface="Wingdings" panose="05000000000000000000" pitchFamily="2" charset="2"/>
              <a:buChar char="v"/>
            </a:pPr>
            <a:r>
              <a:rPr lang="en-US" altLang="en-US" sz="2800" b="1" dirty="0">
                <a:solidFill>
                  <a:srgbClr val="FFFF00"/>
                </a:solidFill>
                <a:latin typeface="Tahoma" panose="020B0604030504040204" pitchFamily="34" charset="0"/>
                <a:cs typeface="Times New Roman" panose="02020603050405020304" pitchFamily="18" charset="0"/>
              </a:rPr>
              <a:t>What Our Clothing Needs to Say</a:t>
            </a: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p:txBody>
      </p:sp>
      <p:sp>
        <p:nvSpPr>
          <p:cNvPr id="9" name="Text Box 8">
            <a:extLst>
              <a:ext uri="{FF2B5EF4-FFF2-40B4-BE49-F238E27FC236}">
                <a16:creationId xmlns:a16="http://schemas.microsoft.com/office/drawing/2014/main" id="{21717C60-F813-4F17-B457-EB551680DF0F}"/>
              </a:ext>
            </a:extLst>
          </p:cNvPr>
          <p:cNvSpPr txBox="1">
            <a:spLocks noChangeArrowheads="1"/>
          </p:cNvSpPr>
          <p:nvPr/>
        </p:nvSpPr>
        <p:spPr bwMode="auto">
          <a:xfrm>
            <a:off x="3052642" y="622389"/>
            <a:ext cx="6091358" cy="250181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indent="0" defTabSz="914400">
              <a:lnSpc>
                <a:spcPct val="120000"/>
              </a:lnSpc>
              <a:spcBef>
                <a:spcPct val="0"/>
              </a:spcBef>
              <a:spcAft>
                <a:spcPts val="600"/>
              </a:spcAft>
              <a:buClr>
                <a:schemeClr val="accent1"/>
              </a:buClr>
              <a:buSzPct val="160000"/>
              <a:buNone/>
            </a:pPr>
            <a:r>
              <a:rPr lang="en-US" altLang="en-US" sz="2400" b="1" cap="all" dirty="0">
                <a:solidFill>
                  <a:srgbClr val="7030A0"/>
                </a:solidFill>
                <a:latin typeface="Tahoma" panose="020B0604030504040204" pitchFamily="34" charset="0"/>
                <a:ea typeface="Tahoma" panose="020B0604030504040204" pitchFamily="34" charset="0"/>
                <a:cs typeface="Tahoma" panose="020B0604030504040204" pitchFamily="34" charset="0"/>
              </a:rPr>
              <a:t>I timothy 2:9-10</a:t>
            </a:r>
          </a:p>
          <a:p>
            <a:pPr marL="228600" indent="0" defTabSz="914400">
              <a:lnSpc>
                <a:spcPct val="120000"/>
              </a:lnSpc>
              <a:spcBef>
                <a:spcPct val="0"/>
              </a:spcBef>
              <a:spcAft>
                <a:spcPts val="600"/>
              </a:spcAft>
              <a:buClr>
                <a:schemeClr val="accent1"/>
              </a:buClr>
              <a:buSzPct val="160000"/>
              <a:buNone/>
            </a:pPr>
            <a:r>
              <a:rPr lang="en-US" altLang="en-US" sz="1800" cap="all" dirty="0">
                <a:solidFill>
                  <a:srgbClr val="002060"/>
                </a:solidFill>
                <a:latin typeface="Tahoma" panose="020B0604030504040204" pitchFamily="34" charset="0"/>
                <a:ea typeface="Tahoma" panose="020B0604030504040204" pitchFamily="34" charset="0"/>
                <a:cs typeface="Tahoma" panose="020B0604030504040204" pitchFamily="34" charset="0"/>
              </a:rPr>
              <a:t>9.  Likewise, I want women to adorn themselves with proper clothing, modestly and discreetly, not with braided hair and gold or pearls or costly garments,</a:t>
            </a:r>
          </a:p>
          <a:p>
            <a:pPr marL="228600" indent="0" defTabSz="914400">
              <a:lnSpc>
                <a:spcPct val="120000"/>
              </a:lnSpc>
              <a:spcBef>
                <a:spcPct val="0"/>
              </a:spcBef>
              <a:spcAft>
                <a:spcPts val="600"/>
              </a:spcAft>
              <a:buClr>
                <a:schemeClr val="accent1"/>
              </a:buClr>
              <a:buSzPct val="160000"/>
              <a:buNone/>
            </a:pPr>
            <a:r>
              <a:rPr lang="en-US" altLang="en-US" sz="1800" cap="all" dirty="0">
                <a:solidFill>
                  <a:srgbClr val="002060"/>
                </a:solidFill>
                <a:latin typeface="Tahoma" panose="020B0604030504040204" pitchFamily="34" charset="0"/>
                <a:ea typeface="Tahoma" panose="020B0604030504040204" pitchFamily="34" charset="0"/>
                <a:cs typeface="Tahoma" panose="020B0604030504040204" pitchFamily="34" charset="0"/>
              </a:rPr>
              <a:t>10.  but rather by means of good works, as is proper for women making a claim to godliness.</a:t>
            </a:r>
          </a:p>
        </p:txBody>
      </p:sp>
      <p:sp>
        <p:nvSpPr>
          <p:cNvPr id="10" name="Text Box 8">
            <a:extLst>
              <a:ext uri="{FF2B5EF4-FFF2-40B4-BE49-F238E27FC236}">
                <a16:creationId xmlns:a16="http://schemas.microsoft.com/office/drawing/2014/main" id="{39FCC2FE-C338-44BA-96BE-DC5FB4D830A0}"/>
              </a:ext>
            </a:extLst>
          </p:cNvPr>
          <p:cNvSpPr txBox="1">
            <a:spLocks noChangeArrowheads="1"/>
          </p:cNvSpPr>
          <p:nvPr/>
        </p:nvSpPr>
        <p:spPr bwMode="auto">
          <a:xfrm>
            <a:off x="3124200" y="3260248"/>
            <a:ext cx="5943599" cy="34617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ü"/>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Modest/”proper”: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“Having or showing a moderate estimation of one’s own talents, abilities, and value; observing conventional proprieties in speech, behavior, and dress; quiet and humble in appearance.” </a:t>
            </a:r>
            <a:r>
              <a:rPr lang="en-US" altLang="en-US" sz="16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(American Heritage Dictionary)</a:t>
            </a:r>
            <a:endPar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16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Kosmios (G2887): </a:t>
            </a:r>
            <a:r>
              <a:rPr lang="en-US" altLang="en-US" sz="16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“Orderly, of good behavior, modest.”</a:t>
            </a:r>
            <a:endParaRPr kumimoji="0" lang="en-US" altLang="en-US" sz="1600"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67329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xEl>
                                              <p:pRg st="6" end="6"/>
                                            </p:txEl>
                                          </p:spTgt>
                                        </p:tgtEl>
                                        <p:attrNameLst>
                                          <p:attrName>style.visibility</p:attrName>
                                        </p:attrNameLst>
                                      </p:cBhvr>
                                      <p:to>
                                        <p:strVal val="visible"/>
                                      </p:to>
                                    </p:set>
                                    <p:anim calcmode="lin" valueType="num">
                                      <p:cBhvr additive="base">
                                        <p:cTn id="7" dur="500" fill="hold"/>
                                        <p:tgtEl>
                                          <p:spTgt spid="20">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
                                            <p:txEl>
                                              <p:pRg st="6" end="6"/>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02762" name="Freeform: Shape 76">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02763" name="Rectangle 78">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81" name="Freeform: Shape 80">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3072695" y="6629400"/>
            <a:ext cx="3983586" cy="259827"/>
          </a:xfr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lumMod val="75000"/>
                    <a:lumOff val="25000"/>
                  </a:prstClr>
                </a:solidFill>
                <a:effectLst/>
                <a:uLnTx/>
                <a:uFillTx/>
                <a:latin typeface="Impact" panose="020B0806030902050204"/>
                <a:ea typeface="+mn-ea"/>
                <a:cs typeface="+mn-cs"/>
              </a:rPr>
              <a:t>Summertime!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72695" y="12270"/>
            <a:ext cx="6071305" cy="597850"/>
          </a:xfrm>
        </p:spPr>
        <p:txBody>
          <a:bodyPr vert="horz" lIns="91440" tIns="45720" rIns="91440" bIns="45720" rtlCol="0" anchor="ctr">
            <a:normAutofit/>
          </a:bodyPr>
          <a:lstStyle/>
          <a:p>
            <a:pPr algn="r">
              <a:defRPr/>
            </a:pPr>
            <a:r>
              <a:rPr lang="en-US" sz="3100" b="1" u="sng" dirty="0">
                <a:solidFill>
                  <a:schemeClr val="tx1"/>
                </a:solidFill>
              </a:rPr>
              <a:t>A Call To modesty</a:t>
            </a:r>
          </a:p>
        </p:txBody>
      </p:sp>
      <p:sp>
        <p:nvSpPr>
          <p:cNvPr id="20" name="Text Box 5">
            <a:extLst>
              <a:ext uri="{FF2B5EF4-FFF2-40B4-BE49-F238E27FC236}">
                <a16:creationId xmlns:a16="http://schemas.microsoft.com/office/drawing/2014/main" id="{028E788B-D4E5-4E10-B923-8C848294332D}"/>
              </a:ext>
            </a:extLst>
          </p:cNvPr>
          <p:cNvSpPr txBox="1">
            <a:spLocks noChangeArrowheads="1"/>
          </p:cNvSpPr>
          <p:nvPr/>
        </p:nvSpPr>
        <p:spPr bwMode="auto">
          <a:xfrm>
            <a:off x="-20053" y="610120"/>
            <a:ext cx="3046351"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Purpose of Clothing</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Our Clothing Speaks</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Our </a:t>
            </a:r>
            <a:r>
              <a:rPr lang="en-US" altLang="en-US" sz="2400" b="1" dirty="0">
                <a:solidFill>
                  <a:srgbClr val="FFFF00"/>
                </a:solidFill>
                <a:latin typeface="Tahoma" panose="020B0604030504040204" pitchFamily="34" charset="0"/>
                <a:cs typeface="Times New Roman" panose="02020603050405020304" pitchFamily="18" charset="0"/>
              </a:rPr>
              <a:t>D</a:t>
            </a:r>
            <a:r>
              <a:rPr kumimoji="0" lang="en-US" altLang="en-US" sz="2400" b="1" i="0" u="none" strike="noStrike" kern="1200" cap="none" spc="0" normalizeH="0" baseline="0" noProof="0" dirty="0" err="1">
                <a:ln>
                  <a:noFill/>
                </a:ln>
                <a:solidFill>
                  <a:srgbClr val="FFFF00"/>
                </a:solidFill>
                <a:effectLst/>
                <a:uLnTx/>
                <a:uFillTx/>
                <a:latin typeface="Tahoma" panose="020B0604030504040204" pitchFamily="34" charset="0"/>
                <a:ea typeface="+mn-ea"/>
                <a:cs typeface="Times New Roman" panose="02020603050405020304" pitchFamily="18" charset="0"/>
              </a:rPr>
              <a:t>ress</a:t>
            </a: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 and Actions </a:t>
            </a:r>
            <a:r>
              <a:rPr lang="en-US" altLang="en-US" sz="2400" b="1" dirty="0">
                <a:solidFill>
                  <a:srgbClr val="FFFF00"/>
                </a:solidFill>
                <a:latin typeface="Tahoma" panose="020B0604030504040204" pitchFamily="34" charset="0"/>
                <a:cs typeface="Times New Roman" panose="02020603050405020304" pitchFamily="18" charset="0"/>
              </a:rPr>
              <a:t>A</a:t>
            </a:r>
            <a:r>
              <a:rPr kumimoji="0" lang="en-US" altLang="en-US" sz="2400" b="1" i="0" u="none" strike="noStrike" kern="1200" cap="none" spc="0" normalizeH="0" baseline="0" noProof="0" dirty="0" err="1">
                <a:ln>
                  <a:noFill/>
                </a:ln>
                <a:solidFill>
                  <a:srgbClr val="FFFF00"/>
                </a:solidFill>
                <a:effectLst/>
                <a:uLnTx/>
                <a:uFillTx/>
                <a:latin typeface="Tahoma" panose="020B0604030504040204" pitchFamily="34" charset="0"/>
                <a:ea typeface="+mn-ea"/>
                <a:cs typeface="Times New Roman" panose="02020603050405020304" pitchFamily="18" charset="0"/>
              </a:rPr>
              <a:t>ffect</a:t>
            </a: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 Others</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What Our Clothing Needs to Say</a:t>
            </a:r>
          </a:p>
        </p:txBody>
      </p:sp>
      <p:sp>
        <p:nvSpPr>
          <p:cNvPr id="9" name="Text Box 8">
            <a:extLst>
              <a:ext uri="{FF2B5EF4-FFF2-40B4-BE49-F238E27FC236}">
                <a16:creationId xmlns:a16="http://schemas.microsoft.com/office/drawing/2014/main" id="{21717C60-F813-4F17-B457-EB551680DF0F}"/>
              </a:ext>
            </a:extLst>
          </p:cNvPr>
          <p:cNvSpPr txBox="1">
            <a:spLocks noChangeArrowheads="1"/>
          </p:cNvSpPr>
          <p:nvPr/>
        </p:nvSpPr>
        <p:spPr bwMode="auto">
          <a:xfrm>
            <a:off x="3124200" y="622389"/>
            <a:ext cx="5943599" cy="2879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l" defTabSz="914400" rtl="0" eaLnBrk="1" fontAlgn="auto" latinLnBrk="0" hangingPunct="1">
              <a:lnSpc>
                <a:spcPct val="120000"/>
              </a:lnSpc>
              <a:spcBef>
                <a:spcPct val="0"/>
              </a:spcBef>
              <a:spcAft>
                <a:spcPts val="600"/>
              </a:spcAft>
              <a:buClr>
                <a:srgbClr val="B80E0F"/>
              </a:buClr>
              <a:buSzPct val="160000"/>
              <a:buFontTx/>
              <a:buNone/>
              <a:tabLst/>
              <a:defRPr/>
            </a:pPr>
            <a:r>
              <a:rPr kumimoji="0" lang="en-US" altLang="en-US" sz="2400" b="1" i="0" u="none" strike="noStrike" kern="1200" cap="all"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I timothy 2:9-10</a:t>
            </a:r>
          </a:p>
          <a:p>
            <a:pPr marL="228600" marR="0" lvl="0" indent="0" algn="l" defTabSz="914400" rtl="0" eaLnBrk="1" fontAlgn="auto" latinLnBrk="0" hangingPunct="1">
              <a:lnSpc>
                <a:spcPct val="120000"/>
              </a:lnSpc>
              <a:spcBef>
                <a:spcPct val="0"/>
              </a:spcBef>
              <a:spcAft>
                <a:spcPts val="600"/>
              </a:spcAft>
              <a:buClr>
                <a:srgbClr val="B80E0F"/>
              </a:buClr>
              <a:buSzPct val="160000"/>
              <a:buFontTx/>
              <a:buNone/>
              <a:tabLst/>
              <a:defRPr/>
            </a:pPr>
            <a:r>
              <a:rPr kumimoji="0" lang="en-US" altLang="en-US" sz="1800" b="0" i="0" u="none" strike="noStrike" kern="1200" cap="all"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9.  Likewise, I want women to adorn themselves with proper clothing, modestly and discreetly, not with braided hair and gold or pearls or costly garments,</a:t>
            </a:r>
          </a:p>
          <a:p>
            <a:pPr marL="228600" marR="0" lvl="0" indent="0" algn="l" defTabSz="914400" rtl="0" eaLnBrk="1" fontAlgn="auto" latinLnBrk="0" hangingPunct="1">
              <a:lnSpc>
                <a:spcPct val="120000"/>
              </a:lnSpc>
              <a:spcBef>
                <a:spcPct val="0"/>
              </a:spcBef>
              <a:spcAft>
                <a:spcPts val="600"/>
              </a:spcAft>
              <a:buClr>
                <a:srgbClr val="B80E0F"/>
              </a:buClr>
              <a:buSzPct val="160000"/>
              <a:buFontTx/>
              <a:buNone/>
              <a:tabLst/>
              <a:defRPr/>
            </a:pPr>
            <a:r>
              <a:rPr kumimoji="0" lang="en-US" altLang="en-US" sz="1800" b="0" i="0" u="none" strike="noStrike" kern="1200" cap="all"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10.  but rather by means of good works, as is proper for women making a claim to godliness.</a:t>
            </a:r>
          </a:p>
        </p:txBody>
      </p:sp>
      <p:sp>
        <p:nvSpPr>
          <p:cNvPr id="10" name="Text Box 8">
            <a:extLst>
              <a:ext uri="{FF2B5EF4-FFF2-40B4-BE49-F238E27FC236}">
                <a16:creationId xmlns:a16="http://schemas.microsoft.com/office/drawing/2014/main" id="{39FCC2FE-C338-44BA-96BE-DC5FB4D830A0}"/>
              </a:ext>
            </a:extLst>
          </p:cNvPr>
          <p:cNvSpPr txBox="1">
            <a:spLocks noChangeArrowheads="1"/>
          </p:cNvSpPr>
          <p:nvPr/>
        </p:nvSpPr>
        <p:spPr bwMode="auto">
          <a:xfrm>
            <a:off x="3124200" y="3533235"/>
            <a:ext cx="5943599" cy="30991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defTabSz="914400">
              <a:lnSpc>
                <a:spcPct val="120000"/>
              </a:lnSpc>
              <a:spcBef>
                <a:spcPct val="0"/>
              </a:spcBef>
              <a:spcAft>
                <a:spcPts val="600"/>
              </a:spcAft>
              <a:buClr>
                <a:srgbClr val="B80E0F"/>
              </a:buClr>
              <a:buSzPct val="160000"/>
              <a:buFont typeface="Wingdings" panose="05000000000000000000" pitchFamily="2" charset="2"/>
              <a:buChar char="ü"/>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Modestly/Shamefacedness: </a:t>
            </a: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aidos (G127): (From G1 &amp; G1492 that means “downcast eyes”)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“bashfulness, that is, (towards men), modesty or (towards God) awe”: - reverence, shamefacedness</a:t>
            </a:r>
          </a:p>
          <a:p>
            <a:pPr marL="857250" lvl="1" indent="-342900" defTabSz="914400">
              <a:lnSpc>
                <a:spcPct val="120000"/>
              </a:lnSpc>
              <a:spcBef>
                <a:spcPct val="0"/>
              </a:spcBef>
              <a:spcAft>
                <a:spcPts val="600"/>
              </a:spcAft>
              <a:buClr>
                <a:srgbClr val="B80E0F"/>
              </a:buClr>
              <a:buSzPct val="160000"/>
              <a:buFont typeface="Wingdings" panose="05000000000000000000" pitchFamily="2" charset="2"/>
              <a:buChar char="q"/>
            </a:pPr>
            <a:r>
              <a:rPr lang="en-US" altLang="en-US" sz="16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Webster’s says, “Bashfulness, excess of modesty”</a:t>
            </a:r>
          </a:p>
        </p:txBody>
      </p:sp>
    </p:spTree>
    <p:extLst>
      <p:ext uri="{BB962C8B-B14F-4D97-AF65-F5344CB8AC3E}">
        <p14:creationId xmlns:p14="http://schemas.microsoft.com/office/powerpoint/2010/main" val="15536282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si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2418</Words>
  <Application>Microsoft Office PowerPoint</Application>
  <PresentationFormat>On-screen Show (4:3)</PresentationFormat>
  <Paragraphs>303</Paragraphs>
  <Slides>30</Slides>
  <Notes>26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30</vt:i4>
      </vt:variant>
    </vt:vector>
  </HeadingPairs>
  <TitlesOfParts>
    <vt:vector size="46" baseType="lpstr">
      <vt:lpstr>Ameretto</vt:lpstr>
      <vt:lpstr>Arial</vt:lpstr>
      <vt:lpstr>Bookman Old Style</vt:lpstr>
      <vt:lpstr>Calisto MT</vt:lpstr>
      <vt:lpstr>Century Gothic</vt:lpstr>
      <vt:lpstr>Courier New</vt:lpstr>
      <vt:lpstr>Impact</vt:lpstr>
      <vt:lpstr>Rockwell</vt:lpstr>
      <vt:lpstr>Tahoma</vt:lpstr>
      <vt:lpstr>Times New Roman</vt:lpstr>
      <vt:lpstr>Wingdings</vt:lpstr>
      <vt:lpstr>Wingdings 3</vt:lpstr>
      <vt:lpstr>Ion Boardroom</vt:lpstr>
      <vt:lpstr>Damask</vt:lpstr>
      <vt:lpstr>simple</vt:lpstr>
      <vt:lpstr>Main Event</vt:lpstr>
      <vt:lpstr>Summertime!   (A Call To Be Salt &amp; Light In Summer)       Text:  Philippians 4:8 </vt:lpstr>
      <vt:lpstr>Intro </vt:lpstr>
      <vt:lpstr>Intro </vt:lpstr>
      <vt:lpstr>Intro </vt:lpstr>
      <vt:lpstr>A Call To modesty</vt:lpstr>
      <vt:lpstr>A Call To modesty</vt:lpstr>
      <vt:lpstr>A Call To modesty</vt:lpstr>
      <vt:lpstr>A Call To modesty</vt:lpstr>
      <vt:lpstr>A Call To modesty</vt:lpstr>
      <vt:lpstr>A Call To modesty</vt:lpstr>
      <vt:lpstr>A Call To modesty</vt:lpstr>
      <vt:lpstr>We must live pure lives even in the apparel we choose to wear! (no matter how hot it is!)</vt:lpstr>
      <vt:lpstr>A Call to Guard Our Thoughts</vt:lpstr>
      <vt:lpstr>A Call to Guard Our Thoughts</vt:lpstr>
      <vt:lpstr>A Call to Guard Our Thoughts</vt:lpstr>
      <vt:lpstr>A Call to Guard Our Thoughts</vt:lpstr>
      <vt:lpstr>A Call to Guard Our Thoughts</vt:lpstr>
      <vt:lpstr>PowerPoint Presentation</vt:lpstr>
      <vt:lpstr>A Call to Guard Our Thoughts</vt:lpstr>
      <vt:lpstr>A Call to Guard Our Thoughts</vt:lpstr>
      <vt:lpstr>PowerPoint Presentation</vt:lpstr>
      <vt:lpstr>A Call to purity</vt:lpstr>
      <vt:lpstr>A Call to purity</vt:lpstr>
      <vt:lpstr>A Call to purity</vt:lpstr>
      <vt:lpstr>To be pure as God is pure one must not engage in any practice that is lewd/unclean!</vt:lpstr>
      <vt:lpstr>conclusion</vt:lpstr>
      <vt:lpstr>conclusion</vt:lpstr>
      <vt:lpstr>conclusion</vt:lpstr>
      <vt:lpstr>Let us all flee from lusts and immoral behavior so that we may be found blameless, even in the heat, and enjoy the summertime!  (Phil. 2:15)</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Summertime! (A Call To Be Salt &amp; Light In Summer)</dc:title>
  <dc:subject>06/02/2019</dc:subject>
  <dc:creator>Nathan Morrison</dc:creator>
  <cp:lastModifiedBy>Nathan Morrison</cp:lastModifiedBy>
  <cp:revision>10</cp:revision>
  <dcterms:created xsi:type="dcterms:W3CDTF">2019-05-30T20:29:46Z</dcterms:created>
  <dcterms:modified xsi:type="dcterms:W3CDTF">2019-06-02T22:21:36Z</dcterms:modified>
</cp:coreProperties>
</file>