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93" r:id="rId1"/>
    <p:sldMasterId id="2147484201" r:id="rId2"/>
  </p:sldMasterIdLst>
  <p:notesMasterIdLst>
    <p:notesMasterId r:id="rId25"/>
  </p:notesMasterIdLst>
  <p:handoutMasterIdLst>
    <p:handoutMasterId r:id="rId26"/>
  </p:handoutMasterIdLst>
  <p:sldIdLst>
    <p:sldId id="256" r:id="rId3"/>
    <p:sldId id="472" r:id="rId4"/>
    <p:sldId id="557" r:id="rId5"/>
    <p:sldId id="558" r:id="rId6"/>
    <p:sldId id="559" r:id="rId7"/>
    <p:sldId id="563" r:id="rId8"/>
    <p:sldId id="564" r:id="rId9"/>
    <p:sldId id="567" r:id="rId10"/>
    <p:sldId id="568" r:id="rId11"/>
    <p:sldId id="569" r:id="rId12"/>
    <p:sldId id="573" r:id="rId13"/>
    <p:sldId id="576" r:id="rId14"/>
    <p:sldId id="577" r:id="rId15"/>
    <p:sldId id="578" r:id="rId16"/>
    <p:sldId id="580" r:id="rId17"/>
    <p:sldId id="581" r:id="rId18"/>
    <p:sldId id="585" r:id="rId19"/>
    <p:sldId id="586" r:id="rId20"/>
    <p:sldId id="587" r:id="rId21"/>
    <p:sldId id="593" r:id="rId22"/>
    <p:sldId id="486" r:id="rId23"/>
    <p:sldId id="418" r:id="rId24"/>
  </p:sldIdLst>
  <p:sldSz cx="9144000" cy="6858000" type="screen4x3"/>
  <p:notesSz cx="6858000" cy="9144000"/>
  <p:defaultTextStyle>
    <a:defPPr>
      <a:defRPr lang="en-US"/>
    </a:defPPr>
    <a:lvl1pPr algn="ctr" rtl="0" fontAlgn="base">
      <a:spcBef>
        <a:spcPct val="0"/>
      </a:spcBef>
      <a:spcAft>
        <a:spcPct val="0"/>
      </a:spcAft>
      <a:defRPr sz="2400" b="1" kern="1200">
        <a:solidFill>
          <a:srgbClr val="66FFFF"/>
        </a:solidFill>
        <a:latin typeface="Tahoma" pitchFamily="34" charset="0"/>
        <a:ea typeface="+mn-ea"/>
        <a:cs typeface="Times New Roman" pitchFamily="18" charset="0"/>
      </a:defRPr>
    </a:lvl1pPr>
    <a:lvl2pPr marL="457200" algn="ctr" rtl="0" fontAlgn="base">
      <a:spcBef>
        <a:spcPct val="0"/>
      </a:spcBef>
      <a:spcAft>
        <a:spcPct val="0"/>
      </a:spcAft>
      <a:defRPr sz="2400" b="1" kern="1200">
        <a:solidFill>
          <a:srgbClr val="66FFFF"/>
        </a:solidFill>
        <a:latin typeface="Tahoma" pitchFamily="34" charset="0"/>
        <a:ea typeface="+mn-ea"/>
        <a:cs typeface="Times New Roman" pitchFamily="18" charset="0"/>
      </a:defRPr>
    </a:lvl2pPr>
    <a:lvl3pPr marL="914400" algn="ctr" rtl="0" fontAlgn="base">
      <a:spcBef>
        <a:spcPct val="0"/>
      </a:spcBef>
      <a:spcAft>
        <a:spcPct val="0"/>
      </a:spcAft>
      <a:defRPr sz="2400" b="1" kern="1200">
        <a:solidFill>
          <a:srgbClr val="66FFFF"/>
        </a:solidFill>
        <a:latin typeface="Tahoma" pitchFamily="34" charset="0"/>
        <a:ea typeface="+mn-ea"/>
        <a:cs typeface="Times New Roman" pitchFamily="18" charset="0"/>
      </a:defRPr>
    </a:lvl3pPr>
    <a:lvl4pPr marL="1371600" algn="ctr" rtl="0" fontAlgn="base">
      <a:spcBef>
        <a:spcPct val="0"/>
      </a:spcBef>
      <a:spcAft>
        <a:spcPct val="0"/>
      </a:spcAft>
      <a:defRPr sz="2400" b="1" kern="1200">
        <a:solidFill>
          <a:srgbClr val="66FFFF"/>
        </a:solidFill>
        <a:latin typeface="Tahoma" pitchFamily="34" charset="0"/>
        <a:ea typeface="+mn-ea"/>
        <a:cs typeface="Times New Roman" pitchFamily="18" charset="0"/>
      </a:defRPr>
    </a:lvl4pPr>
    <a:lvl5pPr marL="1828800" algn="ctr" rtl="0" fontAlgn="base">
      <a:spcBef>
        <a:spcPct val="0"/>
      </a:spcBef>
      <a:spcAft>
        <a:spcPct val="0"/>
      </a:spcAft>
      <a:defRPr sz="2400" b="1" kern="1200">
        <a:solidFill>
          <a:srgbClr val="66FFFF"/>
        </a:solidFill>
        <a:latin typeface="Tahoma" pitchFamily="34" charset="0"/>
        <a:ea typeface="+mn-ea"/>
        <a:cs typeface="Times New Roman" pitchFamily="18" charset="0"/>
      </a:defRPr>
    </a:lvl5pPr>
    <a:lvl6pPr marL="2286000" algn="l" defTabSz="914400" rtl="0" eaLnBrk="1" latinLnBrk="0" hangingPunct="1">
      <a:defRPr sz="2400" b="1" kern="1200">
        <a:solidFill>
          <a:srgbClr val="66FFFF"/>
        </a:solidFill>
        <a:latin typeface="Tahoma" pitchFamily="34" charset="0"/>
        <a:ea typeface="+mn-ea"/>
        <a:cs typeface="Times New Roman" pitchFamily="18" charset="0"/>
      </a:defRPr>
    </a:lvl6pPr>
    <a:lvl7pPr marL="2743200" algn="l" defTabSz="914400" rtl="0" eaLnBrk="1" latinLnBrk="0" hangingPunct="1">
      <a:defRPr sz="2400" b="1" kern="1200">
        <a:solidFill>
          <a:srgbClr val="66FFFF"/>
        </a:solidFill>
        <a:latin typeface="Tahoma" pitchFamily="34" charset="0"/>
        <a:ea typeface="+mn-ea"/>
        <a:cs typeface="Times New Roman" pitchFamily="18" charset="0"/>
      </a:defRPr>
    </a:lvl7pPr>
    <a:lvl8pPr marL="3200400" algn="l" defTabSz="914400" rtl="0" eaLnBrk="1" latinLnBrk="0" hangingPunct="1">
      <a:defRPr sz="2400" b="1" kern="1200">
        <a:solidFill>
          <a:srgbClr val="66FFFF"/>
        </a:solidFill>
        <a:latin typeface="Tahoma" pitchFamily="34" charset="0"/>
        <a:ea typeface="+mn-ea"/>
        <a:cs typeface="Times New Roman" pitchFamily="18" charset="0"/>
      </a:defRPr>
    </a:lvl8pPr>
    <a:lvl9pPr marL="3657600" algn="l" defTabSz="914400" rtl="0" eaLnBrk="1" latinLnBrk="0" hangingPunct="1">
      <a:defRPr sz="2400" b="1" kern="1200">
        <a:solidFill>
          <a:srgbClr val="66FFFF"/>
        </a:solidFill>
        <a:latin typeface="Tahoma" pitchFamily="34"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0000FF"/>
    <a:srgbClr val="006600"/>
    <a:srgbClr val="CCECFF"/>
    <a:srgbClr val="FF99FF"/>
    <a:srgbClr val="FFFFFF"/>
    <a:srgbClr val="FFFF00"/>
    <a:srgbClr val="CCFF33"/>
    <a:srgbClr val="FF006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409" autoAdjust="0"/>
  </p:normalViewPr>
  <p:slideViewPr>
    <p:cSldViewPr snapToObjects="1">
      <p:cViewPr varScale="1">
        <p:scale>
          <a:sx n="95" d="100"/>
          <a:sy n="95" d="100"/>
        </p:scale>
        <p:origin x="158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65F596EA-C4BB-4A81-B1BA-ADD4088E0FFD}" type="slidenum">
              <a:rPr lang="en-US"/>
              <a:pPr>
                <a:defRPr/>
              </a:pPr>
              <a:t>‹#›</a:t>
            </a:fld>
            <a:endParaRPr lang="en-US"/>
          </a:p>
        </p:txBody>
      </p:sp>
    </p:spTree>
    <p:extLst>
      <p:ext uri="{BB962C8B-B14F-4D97-AF65-F5344CB8AC3E}">
        <p14:creationId xmlns:p14="http://schemas.microsoft.com/office/powerpoint/2010/main" val="2638715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9B66C8A7-F15F-47A1-A55B-76F57FCE4C63}" type="slidenum">
              <a:rPr lang="en-US"/>
              <a:pPr>
                <a:defRPr/>
              </a:pPr>
              <a:t>‹#›</a:t>
            </a:fld>
            <a:endParaRPr lang="en-US"/>
          </a:p>
        </p:txBody>
      </p:sp>
    </p:spTree>
    <p:extLst>
      <p:ext uri="{BB962C8B-B14F-4D97-AF65-F5344CB8AC3E}">
        <p14:creationId xmlns:p14="http://schemas.microsoft.com/office/powerpoint/2010/main" val="25391939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By Nathan L Morrison</a:t>
            </a:r>
          </a:p>
          <a:p>
            <a:pPr eaLnBrk="1" hangingPunct="1"/>
            <a:r>
              <a:rPr lang="en-US" dirty="0"/>
              <a:t>All Scripture given is from NASB unless otherwise stated</a:t>
            </a:r>
          </a:p>
          <a:p>
            <a:pPr eaLnBrk="1" hangingPunct="1"/>
            <a:endParaRPr lang="en-US" dirty="0"/>
          </a:p>
          <a:p>
            <a:pPr eaLnBrk="1" hangingPunct="1"/>
            <a:r>
              <a:rPr lang="en-US" dirty="0"/>
              <a:t>For further study, or if questions, please Call: 804-277-1983 or Visit www.courthousechurchofchrist.com</a:t>
            </a:r>
          </a:p>
          <a:p>
            <a:pPr eaLnBrk="1" hangingPunct="1"/>
            <a:endParaRPr lang="en-US" dirty="0"/>
          </a:p>
          <a:p>
            <a:pPr eaLnBrk="1" hangingPunct="1"/>
            <a:r>
              <a:rPr lang="en-US" dirty="0"/>
              <a:t>Multiple sources cited</a:t>
            </a:r>
          </a:p>
          <a:p>
            <a:pPr eaLnBrk="1" hangingPunct="1"/>
            <a:endParaRPr lang="en-US" dirty="0"/>
          </a:p>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Sources:</a:t>
            </a:r>
          </a:p>
          <a:p>
            <a:r>
              <a:rPr lang="en-US" dirty="0"/>
              <a:t>1.	http://www.highonbrands.com/porn-industry/</a:t>
            </a:r>
          </a:p>
          <a:p>
            <a:r>
              <a:rPr lang="en-US" dirty="0"/>
              <a:t>2.	https://www.psychologytoday.com/blog/inside-porn-addiction/201112/is-porn-really-destroying-500000-marriages-annually</a:t>
            </a:r>
          </a:p>
          <a:p>
            <a:r>
              <a:rPr lang="en-US" dirty="0"/>
              <a:t>3.	https://www.lifesitenews.com/news/porn-use-can-lead-to-divorce-study</a:t>
            </a:r>
          </a:p>
          <a:p>
            <a:r>
              <a:rPr lang="en-US" dirty="0"/>
              <a:t>4.	http://www.sciencemag.org/news/2016/08/divorce-rates-double-when-people-start-watching-porn</a:t>
            </a:r>
          </a:p>
          <a:p>
            <a:r>
              <a:rPr lang="en-US" dirty="0"/>
              <a:t>5.	http://www.divorcewizards.com/Divorce-Statistics-Pornography.html</a:t>
            </a:r>
          </a:p>
          <a:p>
            <a:r>
              <a:rPr lang="en-US" dirty="0"/>
              <a:t>6.	http://time.com/4461451/people-more-likely-to-divorce-after-they-start-watching-porn-says-study/</a:t>
            </a:r>
          </a:p>
          <a:p>
            <a:r>
              <a:rPr lang="en-US" dirty="0"/>
              <a:t>7.	http://www.covenanteyes.com/2015/10/08/porn-use-as-grounds-for-divorce-how-my-opinion-changed/</a:t>
            </a:r>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2</a:t>
            </a:fld>
            <a:endParaRPr lang="en-US"/>
          </a:p>
        </p:txBody>
      </p:sp>
    </p:spTree>
    <p:extLst>
      <p:ext uri="{BB962C8B-B14F-4D97-AF65-F5344CB8AC3E}">
        <p14:creationId xmlns:p14="http://schemas.microsoft.com/office/powerpoint/2010/main" val="707767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Sources:</a:t>
            </a:r>
          </a:p>
          <a:p>
            <a:r>
              <a:rPr lang="en-US" dirty="0"/>
              <a:t>1.	http://www.highonbrands.com/porn-industry/</a:t>
            </a:r>
          </a:p>
          <a:p>
            <a:r>
              <a:rPr lang="en-US" dirty="0"/>
              <a:t>2.	https://www.psychologytoday.com/blog/inside-porn-addiction/201112/is-porn-really-destroying-500000-marriages-annually</a:t>
            </a:r>
          </a:p>
          <a:p>
            <a:r>
              <a:rPr lang="en-US" dirty="0"/>
              <a:t>3.	https://www.lifesitenews.com/news/porn-use-can-lead-to-divorce-study</a:t>
            </a:r>
          </a:p>
          <a:p>
            <a:r>
              <a:rPr lang="en-US" dirty="0"/>
              <a:t>4.	http://www.sciencemag.org/news/2016/08/divorce-rates-double-when-people-start-watching-porn</a:t>
            </a:r>
          </a:p>
          <a:p>
            <a:r>
              <a:rPr lang="en-US" dirty="0"/>
              <a:t>5.	http://www.divorcewizards.com/Divorce-Statistics-Pornography.html</a:t>
            </a:r>
          </a:p>
          <a:p>
            <a:r>
              <a:rPr lang="en-US" dirty="0"/>
              <a:t>6.	http://time.com/4461451/people-more-likely-to-divorce-after-they-start-watching-porn-says-study/</a:t>
            </a:r>
          </a:p>
          <a:p>
            <a:r>
              <a:rPr lang="en-US" dirty="0"/>
              <a:t>7.	http://www.covenanteyes.com/2015/10/08/porn-use-as-grounds-for-divorce-how-my-opinion-changed/</a:t>
            </a:r>
          </a:p>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4</a:t>
            </a:fld>
            <a:endParaRPr lang="en-US"/>
          </a:p>
        </p:txBody>
      </p:sp>
    </p:spTree>
    <p:extLst>
      <p:ext uri="{BB962C8B-B14F-4D97-AF65-F5344CB8AC3E}">
        <p14:creationId xmlns:p14="http://schemas.microsoft.com/office/powerpoint/2010/main" val="188581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Sources:</a:t>
            </a:r>
          </a:p>
          <a:p>
            <a:r>
              <a:rPr lang="en-US" dirty="0"/>
              <a:t>1.	http://www.highonbrands.com/porn-industry/</a:t>
            </a:r>
          </a:p>
          <a:p>
            <a:r>
              <a:rPr lang="en-US" dirty="0"/>
              <a:t>2.	https://www.psychologytoday.com/blog/inside-porn-addiction/201112/is-porn-really-destroying-500000-marriages-annually</a:t>
            </a:r>
          </a:p>
          <a:p>
            <a:r>
              <a:rPr lang="en-US" dirty="0"/>
              <a:t>3.	https://www.lifesitenews.com/news/porn-use-can-lead-to-divorce-study</a:t>
            </a:r>
          </a:p>
          <a:p>
            <a:r>
              <a:rPr lang="en-US" dirty="0"/>
              <a:t>4.	http://www.sciencemag.org/news/2016/08/divorce-rates-double-when-people-start-watching-porn</a:t>
            </a:r>
          </a:p>
          <a:p>
            <a:r>
              <a:rPr lang="en-US" dirty="0"/>
              <a:t>5.	http://www.divorcewizards.com/Divorce-Statistics-Pornography.html</a:t>
            </a:r>
          </a:p>
          <a:p>
            <a:r>
              <a:rPr lang="en-US" dirty="0"/>
              <a:t>6.	http://time.com/4461451/people-more-likely-to-divorce-after-they-start-watching-porn-says-study/</a:t>
            </a:r>
          </a:p>
          <a:p>
            <a:r>
              <a:rPr lang="en-US" dirty="0"/>
              <a:t>7.	http://www.covenanteyes.com/2015/10/08/porn-use-as-grounds-for-divorce-how-my-opinion-changed/</a:t>
            </a:r>
          </a:p>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5</a:t>
            </a:fld>
            <a:endParaRPr lang="en-US"/>
          </a:p>
        </p:txBody>
      </p:sp>
    </p:spTree>
    <p:extLst>
      <p:ext uri="{BB962C8B-B14F-4D97-AF65-F5344CB8AC3E}">
        <p14:creationId xmlns:p14="http://schemas.microsoft.com/office/powerpoint/2010/main" val="1325254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Sources:</a:t>
            </a:r>
          </a:p>
          <a:p>
            <a:r>
              <a:rPr lang="en-US" dirty="0"/>
              <a:t>1.	http://www.highonbrands.com/porn-industry/</a:t>
            </a:r>
          </a:p>
          <a:p>
            <a:r>
              <a:rPr lang="en-US" dirty="0"/>
              <a:t>2.	https://www.psychologytoday.com/blog/inside-porn-addiction/201112/is-porn-really-destroying-500000-marriages-annually</a:t>
            </a:r>
          </a:p>
          <a:p>
            <a:r>
              <a:rPr lang="en-US" dirty="0"/>
              <a:t>3.	https://www.lifesitenews.com/news/porn-use-can-lead-to-divorce-study</a:t>
            </a:r>
          </a:p>
          <a:p>
            <a:r>
              <a:rPr lang="en-US" dirty="0"/>
              <a:t>4.	http://www.sciencemag.org/news/2016/08/divorce-rates-double-when-people-start-watching-porn</a:t>
            </a:r>
          </a:p>
          <a:p>
            <a:r>
              <a:rPr lang="en-US" dirty="0"/>
              <a:t>5.	http://www.divorcewizards.com/Divorce-Statistics-Pornography.html</a:t>
            </a:r>
          </a:p>
          <a:p>
            <a:r>
              <a:rPr lang="en-US" dirty="0"/>
              <a:t>6.	http://time.com/4461451/people-more-likely-to-divorce-after-they-start-watching-porn-says-study/</a:t>
            </a:r>
          </a:p>
          <a:p>
            <a:r>
              <a:rPr lang="en-US" dirty="0"/>
              <a:t>7.	http://www.covenanteyes.com/2015/10/08/porn-use-as-grounds-for-divorce-how-my-opinion-changed/</a:t>
            </a:r>
          </a:p>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6</a:t>
            </a:fld>
            <a:endParaRPr lang="en-US"/>
          </a:p>
        </p:txBody>
      </p:sp>
    </p:spTree>
    <p:extLst>
      <p:ext uri="{BB962C8B-B14F-4D97-AF65-F5344CB8AC3E}">
        <p14:creationId xmlns:p14="http://schemas.microsoft.com/office/powerpoint/2010/main" val="678806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Sources:</a:t>
            </a:r>
          </a:p>
          <a:p>
            <a:r>
              <a:rPr lang="en-US" dirty="0"/>
              <a:t>1.	http://www.highonbrands.com/porn-industry/</a:t>
            </a:r>
          </a:p>
          <a:p>
            <a:r>
              <a:rPr lang="en-US" dirty="0"/>
              <a:t>2.	https://www.psychologytoday.com/blog/inside-porn-addiction/201112/is-porn-really-destroying-500000-marriages-annually</a:t>
            </a:r>
          </a:p>
          <a:p>
            <a:r>
              <a:rPr lang="en-US" dirty="0"/>
              <a:t>3.	https://www.lifesitenews.com/news/porn-use-can-lead-to-divorce-study</a:t>
            </a:r>
          </a:p>
          <a:p>
            <a:r>
              <a:rPr lang="en-US" dirty="0"/>
              <a:t>4.	http://www.sciencemag.org/news/2016/08/divorce-rates-double-when-people-start-watching-porn</a:t>
            </a:r>
          </a:p>
          <a:p>
            <a:r>
              <a:rPr lang="en-US" dirty="0"/>
              <a:t>5.	http://www.divorcewizards.com/Divorce-Statistics-Pornography.html</a:t>
            </a:r>
          </a:p>
          <a:p>
            <a:r>
              <a:rPr lang="en-US" dirty="0"/>
              <a:t>6.	http://time.com/4461451/people-more-likely-to-divorce-after-they-start-watching-porn-says-study/</a:t>
            </a:r>
          </a:p>
          <a:p>
            <a:r>
              <a:rPr lang="en-US" dirty="0"/>
              <a:t>7.	http://www.covenanteyes.com/2015/10/08/porn-use-as-grounds-for-divorce-how-my-opinion-changed/</a:t>
            </a:r>
          </a:p>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7</a:t>
            </a:fld>
            <a:endParaRPr lang="en-US"/>
          </a:p>
        </p:txBody>
      </p:sp>
    </p:spTree>
    <p:extLst>
      <p:ext uri="{BB962C8B-B14F-4D97-AF65-F5344CB8AC3E}">
        <p14:creationId xmlns:p14="http://schemas.microsoft.com/office/powerpoint/2010/main" val="1063546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66C8A7-F15F-47A1-A55B-76F57FCE4C63}" type="slidenum">
              <a:rPr lang="en-US" smtClean="0"/>
              <a:pPr>
                <a:defRPr/>
              </a:pPr>
              <a:t>8</a:t>
            </a:fld>
            <a:endParaRPr lang="en-US"/>
          </a:p>
        </p:txBody>
      </p:sp>
    </p:spTree>
    <p:extLst>
      <p:ext uri="{BB962C8B-B14F-4D97-AF65-F5344CB8AC3E}">
        <p14:creationId xmlns:p14="http://schemas.microsoft.com/office/powerpoint/2010/main" val="273486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A56929-04EA-4D56-B721-08B52E09F4C2}" type="slidenum">
              <a:rPr lang="en-US" smtClean="0">
                <a:cs typeface="Arial" pitchFamily="34" charset="0"/>
              </a:rPr>
              <a:pPr/>
              <a:t>22</a:t>
            </a:fld>
            <a:endParaRPr lang="en-US">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Sin Of The Eyes</a:t>
            </a:r>
          </a:p>
        </p:txBody>
      </p:sp>
      <p:sp>
        <p:nvSpPr>
          <p:cNvPr id="6" name="Slide Number Placeholder 5"/>
          <p:cNvSpPr>
            <a:spLocks noGrp="1"/>
          </p:cNvSpPr>
          <p:nvPr>
            <p:ph type="sldNum" sz="quarter" idx="12"/>
          </p:nvPr>
        </p:nvSpPr>
        <p:spPr/>
        <p:txBody>
          <a:bodyPr/>
          <a:lstStyle>
            <a:lvl1pPr>
              <a:defRPr/>
            </a:lvl1pPr>
          </a:lstStyle>
          <a:p>
            <a:pPr>
              <a:defRPr/>
            </a:pPr>
            <a:fld id="{A74721B7-E441-4946-8958-CAFD8DDCBE78}" type="slidenum">
              <a:rPr lang="en-US" smtClean="0"/>
              <a:pPr>
                <a:defRPr/>
              </a:pPr>
              <a:t>‹#›</a:t>
            </a:fld>
            <a:endParaRPr lang="en-US"/>
          </a:p>
        </p:txBody>
      </p:sp>
    </p:spTree>
    <p:extLst>
      <p:ext uri="{BB962C8B-B14F-4D97-AF65-F5344CB8AC3E}">
        <p14:creationId xmlns:p14="http://schemas.microsoft.com/office/powerpoint/2010/main" val="3551241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Sin Of The Eyes</a:t>
            </a:r>
          </a:p>
        </p:txBody>
      </p:sp>
      <p:sp>
        <p:nvSpPr>
          <p:cNvPr id="6" name="Slide Number Placeholder 5"/>
          <p:cNvSpPr>
            <a:spLocks noGrp="1"/>
          </p:cNvSpPr>
          <p:nvPr>
            <p:ph type="sldNum" sz="quarter" idx="12"/>
          </p:nvPr>
        </p:nvSpPr>
        <p:spPr/>
        <p:txBody>
          <a:bodyPr/>
          <a:lstStyle>
            <a:lvl1pPr>
              <a:defRPr/>
            </a:lvl1pPr>
          </a:lstStyle>
          <a:p>
            <a:pPr>
              <a:defRPr/>
            </a:pPr>
            <a:fld id="{701C9024-5F9F-4105-AB01-90216EA4B4C6}" type="slidenum">
              <a:rPr lang="en-US" smtClean="0"/>
              <a:pPr>
                <a:defRPr/>
              </a:pPr>
              <a:t>‹#›</a:t>
            </a:fld>
            <a:endParaRPr lang="en-US"/>
          </a:p>
        </p:txBody>
      </p:sp>
    </p:spTree>
    <p:extLst>
      <p:ext uri="{BB962C8B-B14F-4D97-AF65-F5344CB8AC3E}">
        <p14:creationId xmlns:p14="http://schemas.microsoft.com/office/powerpoint/2010/main" val="3636725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Sin Of The Eyes</a:t>
            </a:r>
          </a:p>
        </p:txBody>
      </p:sp>
      <p:sp>
        <p:nvSpPr>
          <p:cNvPr id="6" name="Slide Number Placeholder 5"/>
          <p:cNvSpPr>
            <a:spLocks noGrp="1"/>
          </p:cNvSpPr>
          <p:nvPr>
            <p:ph type="sldNum" sz="quarter" idx="12"/>
          </p:nvPr>
        </p:nvSpPr>
        <p:spPr/>
        <p:txBody>
          <a:bodyPr/>
          <a:lstStyle>
            <a:lvl1pPr>
              <a:defRPr/>
            </a:lvl1pPr>
          </a:lstStyle>
          <a:p>
            <a:pPr>
              <a:defRPr/>
            </a:pPr>
            <a:fld id="{43EB7003-83B1-4907-8C3D-B8E0073E25C4}" type="slidenum">
              <a:rPr lang="en-US" smtClean="0"/>
              <a:pPr>
                <a:defRPr/>
              </a:pPr>
              <a:t>‹#›</a:t>
            </a:fld>
            <a:endParaRPr lang="en-US"/>
          </a:p>
        </p:txBody>
      </p:sp>
    </p:spTree>
    <p:extLst>
      <p:ext uri="{BB962C8B-B14F-4D97-AF65-F5344CB8AC3E}">
        <p14:creationId xmlns:p14="http://schemas.microsoft.com/office/powerpoint/2010/main" val="2155175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fr-FR" altLang="en-US"/>
              <a:t>Sin Of The Eyes</a:t>
            </a:r>
            <a:endParaRPr lang="en-US" altLang="en-US"/>
          </a:p>
        </p:txBody>
      </p:sp>
      <p:sp>
        <p:nvSpPr>
          <p:cNvPr id="6" name="Slide Number Placeholder 5"/>
          <p:cNvSpPr>
            <a:spLocks noGrp="1"/>
          </p:cNvSpPr>
          <p:nvPr>
            <p:ph type="sldNum" sz="quarter" idx="12"/>
          </p:nvPr>
        </p:nvSpPr>
        <p:spPr/>
        <p:txBody>
          <a:bodyPr/>
          <a:lstStyle>
            <a:lvl1pPr>
              <a:defRPr/>
            </a:lvl1pPr>
          </a:lstStyle>
          <a:p>
            <a:fld id="{4FD0374A-DF18-470C-BA8C-D1D993546F47}" type="slidenum">
              <a:rPr lang="en-US" altLang="en-US" smtClean="0"/>
              <a:pPr/>
              <a:t>‹#›</a:t>
            </a:fld>
            <a:endParaRPr lang="en-US" altLang="en-US"/>
          </a:p>
        </p:txBody>
      </p:sp>
    </p:spTree>
    <p:extLst>
      <p:ext uri="{BB962C8B-B14F-4D97-AF65-F5344CB8AC3E}">
        <p14:creationId xmlns:p14="http://schemas.microsoft.com/office/powerpoint/2010/main" val="4097157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fr-FR" altLang="en-US"/>
              <a:t>Sin Of The Eyes</a:t>
            </a:r>
            <a:endParaRPr lang="en-US" altLang="en-US"/>
          </a:p>
        </p:txBody>
      </p:sp>
      <p:sp>
        <p:nvSpPr>
          <p:cNvPr id="6" name="Slide Number Placeholder 5"/>
          <p:cNvSpPr>
            <a:spLocks noGrp="1"/>
          </p:cNvSpPr>
          <p:nvPr>
            <p:ph type="sldNum" sz="quarter" idx="12"/>
          </p:nvPr>
        </p:nvSpPr>
        <p:spPr/>
        <p:txBody>
          <a:bodyPr/>
          <a:lstStyle>
            <a:lvl1pPr>
              <a:defRPr/>
            </a:lvl1pPr>
          </a:lstStyle>
          <a:p>
            <a:fld id="{A3FD0142-0D48-4255-8AFF-25C6169BFC86}" type="slidenum">
              <a:rPr lang="en-US" altLang="en-US" smtClean="0"/>
              <a:pPr/>
              <a:t>‹#›</a:t>
            </a:fld>
            <a:endParaRPr lang="en-US" altLang="en-US"/>
          </a:p>
        </p:txBody>
      </p:sp>
    </p:spTree>
    <p:extLst>
      <p:ext uri="{BB962C8B-B14F-4D97-AF65-F5344CB8AC3E}">
        <p14:creationId xmlns:p14="http://schemas.microsoft.com/office/powerpoint/2010/main" val="3214968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fr-FR" altLang="en-US"/>
              <a:t>Sin Of The Eyes</a:t>
            </a:r>
            <a:endParaRPr lang="en-US" altLang="en-US"/>
          </a:p>
        </p:txBody>
      </p:sp>
      <p:sp>
        <p:nvSpPr>
          <p:cNvPr id="6" name="Slide Number Placeholder 5"/>
          <p:cNvSpPr>
            <a:spLocks noGrp="1"/>
          </p:cNvSpPr>
          <p:nvPr>
            <p:ph type="sldNum" sz="quarter" idx="12"/>
          </p:nvPr>
        </p:nvSpPr>
        <p:spPr/>
        <p:txBody>
          <a:bodyPr/>
          <a:lstStyle>
            <a:lvl1pPr>
              <a:defRPr/>
            </a:lvl1pPr>
          </a:lstStyle>
          <a:p>
            <a:fld id="{BB6B98F9-A809-4F1D-988C-2BCDC1171141}" type="slidenum">
              <a:rPr lang="en-US" altLang="en-US" smtClean="0"/>
              <a:pPr/>
              <a:t>‹#›</a:t>
            </a:fld>
            <a:endParaRPr lang="en-US" altLang="en-US"/>
          </a:p>
        </p:txBody>
      </p:sp>
    </p:spTree>
    <p:extLst>
      <p:ext uri="{BB962C8B-B14F-4D97-AF65-F5344CB8AC3E}">
        <p14:creationId xmlns:p14="http://schemas.microsoft.com/office/powerpoint/2010/main" val="617535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fr-FR" altLang="en-US"/>
              <a:t>Sin Of The Eyes</a:t>
            </a:r>
            <a:endParaRPr lang="en-US" altLang="en-US"/>
          </a:p>
        </p:txBody>
      </p:sp>
      <p:sp>
        <p:nvSpPr>
          <p:cNvPr id="7" name="Slide Number Placeholder 6"/>
          <p:cNvSpPr>
            <a:spLocks noGrp="1"/>
          </p:cNvSpPr>
          <p:nvPr>
            <p:ph type="sldNum" sz="quarter" idx="12"/>
          </p:nvPr>
        </p:nvSpPr>
        <p:spPr/>
        <p:txBody>
          <a:bodyPr/>
          <a:lstStyle>
            <a:lvl1pPr>
              <a:defRPr/>
            </a:lvl1pPr>
          </a:lstStyle>
          <a:p>
            <a:fld id="{CD151580-380D-4D4B-BEE7-03F7475E041A}" type="slidenum">
              <a:rPr lang="en-US" altLang="en-US" smtClean="0"/>
              <a:pPr/>
              <a:t>‹#›</a:t>
            </a:fld>
            <a:endParaRPr lang="en-US" altLang="en-US"/>
          </a:p>
        </p:txBody>
      </p:sp>
    </p:spTree>
    <p:extLst>
      <p:ext uri="{BB962C8B-B14F-4D97-AF65-F5344CB8AC3E}">
        <p14:creationId xmlns:p14="http://schemas.microsoft.com/office/powerpoint/2010/main" val="1161785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fr-FR" altLang="en-US"/>
              <a:t>Sin Of The Eyes</a:t>
            </a:r>
            <a:endParaRPr lang="en-US" altLang="en-US"/>
          </a:p>
        </p:txBody>
      </p:sp>
      <p:sp>
        <p:nvSpPr>
          <p:cNvPr id="9" name="Slide Number Placeholder 8"/>
          <p:cNvSpPr>
            <a:spLocks noGrp="1"/>
          </p:cNvSpPr>
          <p:nvPr>
            <p:ph type="sldNum" sz="quarter" idx="12"/>
          </p:nvPr>
        </p:nvSpPr>
        <p:spPr/>
        <p:txBody>
          <a:bodyPr/>
          <a:lstStyle>
            <a:lvl1pPr>
              <a:defRPr/>
            </a:lvl1pPr>
          </a:lstStyle>
          <a:p>
            <a:fld id="{1B661756-5A3C-4B9C-8F70-E49E6A6952F6}" type="slidenum">
              <a:rPr lang="en-US" altLang="en-US" smtClean="0"/>
              <a:pPr/>
              <a:t>‹#›</a:t>
            </a:fld>
            <a:endParaRPr lang="en-US" altLang="en-US"/>
          </a:p>
        </p:txBody>
      </p:sp>
    </p:spTree>
    <p:extLst>
      <p:ext uri="{BB962C8B-B14F-4D97-AF65-F5344CB8AC3E}">
        <p14:creationId xmlns:p14="http://schemas.microsoft.com/office/powerpoint/2010/main" val="36068457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fr-FR" altLang="en-US"/>
              <a:t>Sin Of The Eyes</a:t>
            </a:r>
            <a:endParaRPr lang="en-US" altLang="en-US"/>
          </a:p>
        </p:txBody>
      </p:sp>
      <p:sp>
        <p:nvSpPr>
          <p:cNvPr id="5" name="Slide Number Placeholder 4"/>
          <p:cNvSpPr>
            <a:spLocks noGrp="1"/>
          </p:cNvSpPr>
          <p:nvPr>
            <p:ph type="sldNum" sz="quarter" idx="12"/>
          </p:nvPr>
        </p:nvSpPr>
        <p:spPr/>
        <p:txBody>
          <a:bodyPr/>
          <a:lstStyle>
            <a:lvl1pPr>
              <a:defRPr/>
            </a:lvl1pPr>
          </a:lstStyle>
          <a:p>
            <a:fld id="{7D656022-41A9-491B-A2DC-611DC0A7FBFB}" type="slidenum">
              <a:rPr lang="en-US" altLang="en-US" smtClean="0"/>
              <a:pPr/>
              <a:t>‹#›</a:t>
            </a:fld>
            <a:endParaRPr lang="en-US" altLang="en-US"/>
          </a:p>
        </p:txBody>
      </p:sp>
    </p:spTree>
    <p:extLst>
      <p:ext uri="{BB962C8B-B14F-4D97-AF65-F5344CB8AC3E}">
        <p14:creationId xmlns:p14="http://schemas.microsoft.com/office/powerpoint/2010/main" val="9660090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fr-FR" altLang="en-US"/>
              <a:t>Sin Of The Eyes</a:t>
            </a:r>
            <a:endParaRPr lang="en-US" altLang="en-US"/>
          </a:p>
        </p:txBody>
      </p:sp>
      <p:sp>
        <p:nvSpPr>
          <p:cNvPr id="4" name="Slide Number Placeholder 3"/>
          <p:cNvSpPr>
            <a:spLocks noGrp="1"/>
          </p:cNvSpPr>
          <p:nvPr>
            <p:ph type="sldNum" sz="quarter" idx="12"/>
          </p:nvPr>
        </p:nvSpPr>
        <p:spPr/>
        <p:txBody>
          <a:bodyPr/>
          <a:lstStyle>
            <a:lvl1pPr>
              <a:defRPr/>
            </a:lvl1pPr>
          </a:lstStyle>
          <a:p>
            <a:fld id="{13B825DD-C14A-4E02-B999-64AD410C206D}" type="slidenum">
              <a:rPr lang="en-US" altLang="en-US" smtClean="0"/>
              <a:pPr/>
              <a:t>‹#›</a:t>
            </a:fld>
            <a:endParaRPr lang="en-US" altLang="en-US"/>
          </a:p>
        </p:txBody>
      </p:sp>
    </p:spTree>
    <p:extLst>
      <p:ext uri="{BB962C8B-B14F-4D97-AF65-F5344CB8AC3E}">
        <p14:creationId xmlns:p14="http://schemas.microsoft.com/office/powerpoint/2010/main" val="10251298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fr-FR" altLang="en-US"/>
              <a:t>Sin Of The Eyes</a:t>
            </a:r>
            <a:endParaRPr lang="en-US" altLang="en-US"/>
          </a:p>
        </p:txBody>
      </p:sp>
      <p:sp>
        <p:nvSpPr>
          <p:cNvPr id="7" name="Slide Number Placeholder 6"/>
          <p:cNvSpPr>
            <a:spLocks noGrp="1"/>
          </p:cNvSpPr>
          <p:nvPr>
            <p:ph type="sldNum" sz="quarter" idx="12"/>
          </p:nvPr>
        </p:nvSpPr>
        <p:spPr/>
        <p:txBody>
          <a:bodyPr/>
          <a:lstStyle>
            <a:lvl1pPr>
              <a:defRPr/>
            </a:lvl1pPr>
          </a:lstStyle>
          <a:p>
            <a:fld id="{3580D19F-D426-41ED-B67A-BABADBD8CE01}" type="slidenum">
              <a:rPr lang="en-US" altLang="en-US" smtClean="0"/>
              <a:pPr/>
              <a:t>‹#›</a:t>
            </a:fld>
            <a:endParaRPr lang="en-US" altLang="en-US"/>
          </a:p>
        </p:txBody>
      </p:sp>
    </p:spTree>
    <p:extLst>
      <p:ext uri="{BB962C8B-B14F-4D97-AF65-F5344CB8AC3E}">
        <p14:creationId xmlns:p14="http://schemas.microsoft.com/office/powerpoint/2010/main" val="1271972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Sin Of The Eyes</a:t>
            </a:r>
          </a:p>
        </p:txBody>
      </p:sp>
      <p:sp>
        <p:nvSpPr>
          <p:cNvPr id="6" name="Slide Number Placeholder 5"/>
          <p:cNvSpPr>
            <a:spLocks noGrp="1"/>
          </p:cNvSpPr>
          <p:nvPr>
            <p:ph type="sldNum" sz="quarter" idx="12"/>
          </p:nvPr>
        </p:nvSpPr>
        <p:spPr/>
        <p:txBody>
          <a:bodyPr/>
          <a:lstStyle>
            <a:lvl1pPr>
              <a:defRPr/>
            </a:lvl1pPr>
          </a:lstStyle>
          <a:p>
            <a:pPr>
              <a:defRPr/>
            </a:pPr>
            <a:fld id="{57944196-5DDB-4458-8924-2C18A7AB131D}" type="slidenum">
              <a:rPr lang="en-US" smtClean="0"/>
              <a:pPr>
                <a:defRPr/>
              </a:pPr>
              <a:t>‹#›</a:t>
            </a:fld>
            <a:endParaRPr lang="en-US"/>
          </a:p>
        </p:txBody>
      </p:sp>
    </p:spTree>
    <p:extLst>
      <p:ext uri="{BB962C8B-B14F-4D97-AF65-F5344CB8AC3E}">
        <p14:creationId xmlns:p14="http://schemas.microsoft.com/office/powerpoint/2010/main" val="15602441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fr-FR" altLang="en-US"/>
              <a:t>Sin Of The Eyes</a:t>
            </a:r>
            <a:endParaRPr lang="en-US" altLang="en-US"/>
          </a:p>
        </p:txBody>
      </p:sp>
      <p:sp>
        <p:nvSpPr>
          <p:cNvPr id="7" name="Slide Number Placeholder 6"/>
          <p:cNvSpPr>
            <a:spLocks noGrp="1"/>
          </p:cNvSpPr>
          <p:nvPr>
            <p:ph type="sldNum" sz="quarter" idx="12"/>
          </p:nvPr>
        </p:nvSpPr>
        <p:spPr/>
        <p:txBody>
          <a:bodyPr/>
          <a:lstStyle>
            <a:lvl1pPr>
              <a:defRPr/>
            </a:lvl1pPr>
          </a:lstStyle>
          <a:p>
            <a:fld id="{8E4F9D28-1F4F-4F87-B9F8-D0A8901B7C53}" type="slidenum">
              <a:rPr lang="en-US" altLang="en-US" smtClean="0"/>
              <a:pPr/>
              <a:t>‹#›</a:t>
            </a:fld>
            <a:endParaRPr lang="en-US" altLang="en-US"/>
          </a:p>
        </p:txBody>
      </p:sp>
    </p:spTree>
    <p:extLst>
      <p:ext uri="{BB962C8B-B14F-4D97-AF65-F5344CB8AC3E}">
        <p14:creationId xmlns:p14="http://schemas.microsoft.com/office/powerpoint/2010/main" val="23866512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fr-FR" altLang="en-US"/>
              <a:t>Sin Of The Eyes</a:t>
            </a:r>
            <a:endParaRPr lang="en-US" altLang="en-US"/>
          </a:p>
        </p:txBody>
      </p:sp>
      <p:sp>
        <p:nvSpPr>
          <p:cNvPr id="6" name="Slide Number Placeholder 5"/>
          <p:cNvSpPr>
            <a:spLocks noGrp="1"/>
          </p:cNvSpPr>
          <p:nvPr>
            <p:ph type="sldNum" sz="quarter" idx="12"/>
          </p:nvPr>
        </p:nvSpPr>
        <p:spPr/>
        <p:txBody>
          <a:bodyPr/>
          <a:lstStyle>
            <a:lvl1pPr>
              <a:defRPr/>
            </a:lvl1pPr>
          </a:lstStyle>
          <a:p>
            <a:fld id="{088984B2-E314-4F59-BD44-162F8A516C0B}" type="slidenum">
              <a:rPr lang="en-US" altLang="en-US" smtClean="0"/>
              <a:pPr/>
              <a:t>‹#›</a:t>
            </a:fld>
            <a:endParaRPr lang="en-US" altLang="en-US"/>
          </a:p>
        </p:txBody>
      </p:sp>
    </p:spTree>
    <p:extLst>
      <p:ext uri="{BB962C8B-B14F-4D97-AF65-F5344CB8AC3E}">
        <p14:creationId xmlns:p14="http://schemas.microsoft.com/office/powerpoint/2010/main" val="33727734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fr-FR" altLang="en-US"/>
              <a:t>Sin Of The Eyes</a:t>
            </a:r>
            <a:endParaRPr lang="en-US" altLang="en-US"/>
          </a:p>
        </p:txBody>
      </p:sp>
      <p:sp>
        <p:nvSpPr>
          <p:cNvPr id="6" name="Slide Number Placeholder 5"/>
          <p:cNvSpPr>
            <a:spLocks noGrp="1"/>
          </p:cNvSpPr>
          <p:nvPr>
            <p:ph type="sldNum" sz="quarter" idx="12"/>
          </p:nvPr>
        </p:nvSpPr>
        <p:spPr/>
        <p:txBody>
          <a:bodyPr/>
          <a:lstStyle>
            <a:lvl1pPr>
              <a:defRPr/>
            </a:lvl1pPr>
          </a:lstStyle>
          <a:p>
            <a:fld id="{8100F5A3-0F4C-4DA4-99E6-46295FA9DD26}" type="slidenum">
              <a:rPr lang="en-US" altLang="en-US" smtClean="0"/>
              <a:pPr/>
              <a:t>‹#›</a:t>
            </a:fld>
            <a:endParaRPr lang="en-US" altLang="en-US"/>
          </a:p>
        </p:txBody>
      </p:sp>
    </p:spTree>
    <p:extLst>
      <p:ext uri="{BB962C8B-B14F-4D97-AF65-F5344CB8AC3E}">
        <p14:creationId xmlns:p14="http://schemas.microsoft.com/office/powerpoint/2010/main" val="5034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Sin Of The Eyes</a:t>
            </a:r>
          </a:p>
        </p:txBody>
      </p:sp>
      <p:sp>
        <p:nvSpPr>
          <p:cNvPr id="6" name="Slide Number Placeholder 5"/>
          <p:cNvSpPr>
            <a:spLocks noGrp="1"/>
          </p:cNvSpPr>
          <p:nvPr>
            <p:ph type="sldNum" sz="quarter" idx="12"/>
          </p:nvPr>
        </p:nvSpPr>
        <p:spPr/>
        <p:txBody>
          <a:bodyPr/>
          <a:lstStyle>
            <a:lvl1pPr>
              <a:defRPr/>
            </a:lvl1pPr>
          </a:lstStyle>
          <a:p>
            <a:pPr>
              <a:defRPr/>
            </a:pPr>
            <a:fld id="{3AE261E5-64DA-47AC-907C-B65C4F62CAAF}" type="slidenum">
              <a:rPr lang="en-US" smtClean="0"/>
              <a:pPr>
                <a:defRPr/>
              </a:pPr>
              <a:t>‹#›</a:t>
            </a:fld>
            <a:endParaRPr lang="en-US"/>
          </a:p>
        </p:txBody>
      </p:sp>
    </p:spTree>
    <p:extLst>
      <p:ext uri="{BB962C8B-B14F-4D97-AF65-F5344CB8AC3E}">
        <p14:creationId xmlns:p14="http://schemas.microsoft.com/office/powerpoint/2010/main" val="388024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Sin Of The Eyes</a:t>
            </a:r>
          </a:p>
        </p:txBody>
      </p:sp>
      <p:sp>
        <p:nvSpPr>
          <p:cNvPr id="7" name="Slide Number Placeholder 6"/>
          <p:cNvSpPr>
            <a:spLocks noGrp="1"/>
          </p:cNvSpPr>
          <p:nvPr>
            <p:ph type="sldNum" sz="quarter" idx="12"/>
          </p:nvPr>
        </p:nvSpPr>
        <p:spPr/>
        <p:txBody>
          <a:bodyPr/>
          <a:lstStyle>
            <a:lvl1pPr>
              <a:defRPr/>
            </a:lvl1pPr>
          </a:lstStyle>
          <a:p>
            <a:pPr>
              <a:defRPr/>
            </a:pPr>
            <a:fld id="{825774E0-69CD-404B-A5F8-0D15670D1A2B}" type="slidenum">
              <a:rPr lang="en-US" smtClean="0"/>
              <a:pPr>
                <a:defRPr/>
              </a:pPr>
              <a:t>‹#›</a:t>
            </a:fld>
            <a:endParaRPr lang="en-US"/>
          </a:p>
        </p:txBody>
      </p:sp>
    </p:spTree>
    <p:extLst>
      <p:ext uri="{BB962C8B-B14F-4D97-AF65-F5344CB8AC3E}">
        <p14:creationId xmlns:p14="http://schemas.microsoft.com/office/powerpoint/2010/main" val="44420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r>
              <a:rPr lang="en-US"/>
              <a:t>Sin Of The Eyes</a:t>
            </a:r>
          </a:p>
        </p:txBody>
      </p:sp>
      <p:sp>
        <p:nvSpPr>
          <p:cNvPr id="9" name="Slide Number Placeholder 8"/>
          <p:cNvSpPr>
            <a:spLocks noGrp="1"/>
          </p:cNvSpPr>
          <p:nvPr>
            <p:ph type="sldNum" sz="quarter" idx="12"/>
          </p:nvPr>
        </p:nvSpPr>
        <p:spPr/>
        <p:txBody>
          <a:bodyPr/>
          <a:lstStyle>
            <a:lvl1pPr>
              <a:defRPr/>
            </a:lvl1pPr>
          </a:lstStyle>
          <a:p>
            <a:pPr>
              <a:defRPr/>
            </a:pPr>
            <a:fld id="{293CF321-C7F8-4A37-9A19-8087C737B64B}" type="slidenum">
              <a:rPr lang="en-US" smtClean="0"/>
              <a:pPr>
                <a:defRPr/>
              </a:pPr>
              <a:t>‹#›</a:t>
            </a:fld>
            <a:endParaRPr lang="en-US"/>
          </a:p>
        </p:txBody>
      </p:sp>
    </p:spTree>
    <p:extLst>
      <p:ext uri="{BB962C8B-B14F-4D97-AF65-F5344CB8AC3E}">
        <p14:creationId xmlns:p14="http://schemas.microsoft.com/office/powerpoint/2010/main" val="3309661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r>
              <a:rPr lang="en-US"/>
              <a:t>Sin Of The Eyes</a:t>
            </a:r>
          </a:p>
        </p:txBody>
      </p:sp>
      <p:sp>
        <p:nvSpPr>
          <p:cNvPr id="5" name="Slide Number Placeholder 4"/>
          <p:cNvSpPr>
            <a:spLocks noGrp="1"/>
          </p:cNvSpPr>
          <p:nvPr>
            <p:ph type="sldNum" sz="quarter" idx="12"/>
          </p:nvPr>
        </p:nvSpPr>
        <p:spPr/>
        <p:txBody>
          <a:bodyPr/>
          <a:lstStyle>
            <a:lvl1pPr>
              <a:defRPr/>
            </a:lvl1pPr>
          </a:lstStyle>
          <a:p>
            <a:pPr>
              <a:defRPr/>
            </a:pPr>
            <a:fld id="{70703801-D45B-4A6D-9724-998D58A3F32F}" type="slidenum">
              <a:rPr lang="en-US" smtClean="0"/>
              <a:pPr>
                <a:defRPr/>
              </a:pPr>
              <a:t>‹#›</a:t>
            </a:fld>
            <a:endParaRPr lang="en-US"/>
          </a:p>
        </p:txBody>
      </p:sp>
    </p:spTree>
    <p:extLst>
      <p:ext uri="{BB962C8B-B14F-4D97-AF65-F5344CB8AC3E}">
        <p14:creationId xmlns:p14="http://schemas.microsoft.com/office/powerpoint/2010/main" val="2337291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Sin Of The Eyes</a:t>
            </a:r>
          </a:p>
        </p:txBody>
      </p:sp>
      <p:sp>
        <p:nvSpPr>
          <p:cNvPr id="4" name="Slide Number Placeholder 3"/>
          <p:cNvSpPr>
            <a:spLocks noGrp="1"/>
          </p:cNvSpPr>
          <p:nvPr>
            <p:ph type="sldNum" sz="quarter" idx="12"/>
          </p:nvPr>
        </p:nvSpPr>
        <p:spPr/>
        <p:txBody>
          <a:bodyPr/>
          <a:lstStyle>
            <a:lvl1pPr>
              <a:defRPr/>
            </a:lvl1pPr>
          </a:lstStyle>
          <a:p>
            <a:pPr>
              <a:defRPr/>
            </a:pPr>
            <a:fld id="{1A53DB06-EC93-40DE-85EA-BEE3EF7319A4}" type="slidenum">
              <a:rPr lang="en-US" smtClean="0"/>
              <a:pPr>
                <a:defRPr/>
              </a:pPr>
              <a:t>‹#›</a:t>
            </a:fld>
            <a:endParaRPr lang="en-US"/>
          </a:p>
        </p:txBody>
      </p:sp>
    </p:spTree>
    <p:extLst>
      <p:ext uri="{BB962C8B-B14F-4D97-AF65-F5344CB8AC3E}">
        <p14:creationId xmlns:p14="http://schemas.microsoft.com/office/powerpoint/2010/main" val="698998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Sin Of The Eyes</a:t>
            </a:r>
          </a:p>
        </p:txBody>
      </p:sp>
      <p:sp>
        <p:nvSpPr>
          <p:cNvPr id="7" name="Slide Number Placeholder 6"/>
          <p:cNvSpPr>
            <a:spLocks noGrp="1"/>
          </p:cNvSpPr>
          <p:nvPr>
            <p:ph type="sldNum" sz="quarter" idx="12"/>
          </p:nvPr>
        </p:nvSpPr>
        <p:spPr/>
        <p:txBody>
          <a:bodyPr/>
          <a:lstStyle>
            <a:lvl1pPr>
              <a:defRPr/>
            </a:lvl1pPr>
          </a:lstStyle>
          <a:p>
            <a:pPr>
              <a:defRPr/>
            </a:pPr>
            <a:fld id="{752D167A-6CD6-488C-A5D9-384FBA77BEDA}" type="slidenum">
              <a:rPr lang="en-US" smtClean="0"/>
              <a:pPr>
                <a:defRPr/>
              </a:pPr>
              <a:t>‹#›</a:t>
            </a:fld>
            <a:endParaRPr lang="en-US"/>
          </a:p>
        </p:txBody>
      </p:sp>
    </p:spTree>
    <p:extLst>
      <p:ext uri="{BB962C8B-B14F-4D97-AF65-F5344CB8AC3E}">
        <p14:creationId xmlns:p14="http://schemas.microsoft.com/office/powerpoint/2010/main" val="303163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Sin Of The Eyes</a:t>
            </a:r>
          </a:p>
        </p:txBody>
      </p:sp>
      <p:sp>
        <p:nvSpPr>
          <p:cNvPr id="7" name="Slide Number Placeholder 6"/>
          <p:cNvSpPr>
            <a:spLocks noGrp="1"/>
          </p:cNvSpPr>
          <p:nvPr>
            <p:ph type="sldNum" sz="quarter" idx="12"/>
          </p:nvPr>
        </p:nvSpPr>
        <p:spPr/>
        <p:txBody>
          <a:bodyPr/>
          <a:lstStyle>
            <a:lvl1pPr>
              <a:defRPr/>
            </a:lvl1pPr>
          </a:lstStyle>
          <a:p>
            <a:pPr>
              <a:defRPr/>
            </a:pPr>
            <a:fld id="{11B1F845-825B-4980-B0BE-D96B4BC5021E}" type="slidenum">
              <a:rPr lang="en-US" smtClean="0"/>
              <a:pPr>
                <a:defRPr/>
              </a:pPr>
              <a:t>‹#›</a:t>
            </a:fld>
            <a:endParaRPr lang="en-US"/>
          </a:p>
        </p:txBody>
      </p:sp>
    </p:spTree>
    <p:extLst>
      <p:ext uri="{BB962C8B-B14F-4D97-AF65-F5344CB8AC3E}">
        <p14:creationId xmlns:p14="http://schemas.microsoft.com/office/powerpoint/2010/main" val="2802594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Sin Of The Eyes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167C8C57-8405-4012-A442-FD5D451A00B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4" r:id="rId1"/>
    <p:sldLayoutId id="2147484095" r:id="rId2"/>
    <p:sldLayoutId id="2147484096" r:id="rId3"/>
    <p:sldLayoutId id="2147484097" r:id="rId4"/>
    <p:sldLayoutId id="2147484098" r:id="rId5"/>
    <p:sldLayoutId id="2147484099" r:id="rId6"/>
    <p:sldLayoutId id="2147484100" r:id="rId7"/>
    <p:sldLayoutId id="2147484101" r:id="rId8"/>
    <p:sldLayoutId id="2147484102" r:id="rId9"/>
    <p:sldLayoutId id="2147484103" r:id="rId10"/>
    <p:sldLayoutId id="2147484104" r:id="rId11"/>
  </p:sldLayoutIdLst>
  <p:hf sldNum="0"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fr-FR" altLang="en-US"/>
              <a:t>Sin Of The Eyes</a:t>
            </a: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F9752E8-EA3C-4E86-BC88-7A6733A621F9}" type="slidenum">
              <a:rPr lang="en-US" altLang="en-US" smtClean="0"/>
              <a:pPr/>
              <a:t>‹#›</a:t>
            </a:fld>
            <a:endParaRPr lang="en-US" altLang="en-US"/>
          </a:p>
        </p:txBody>
      </p:sp>
    </p:spTree>
    <p:extLst>
      <p:ext uri="{BB962C8B-B14F-4D97-AF65-F5344CB8AC3E}">
        <p14:creationId xmlns:p14="http://schemas.microsoft.com/office/powerpoint/2010/main" val="3030031168"/>
      </p:ext>
    </p:extLst>
  </p:cSld>
  <p:clrMap bg1="lt1" tx1="dk1" bg2="lt2" tx2="dk2" accent1="accent1" accent2="accent2" accent3="accent3" accent4="accent4" accent5="accent5" accent6="accent6" hlink="hlink" folHlink="folHlink"/>
  <p:sldLayoutIdLst>
    <p:sldLayoutId id="2147484202" r:id="rId1"/>
    <p:sldLayoutId id="2147484203" r:id="rId2"/>
    <p:sldLayoutId id="2147484204" r:id="rId3"/>
    <p:sldLayoutId id="2147484205" r:id="rId4"/>
    <p:sldLayoutId id="2147484206" r:id="rId5"/>
    <p:sldLayoutId id="2147484207" r:id="rId6"/>
    <p:sldLayoutId id="2147484208" r:id="rId7"/>
    <p:sldLayoutId id="2147484209" r:id="rId8"/>
    <p:sldLayoutId id="2147484210" r:id="rId9"/>
    <p:sldLayoutId id="2147484211" r:id="rId10"/>
    <p:sldLayoutId id="2147484212" r:id="rId11"/>
  </p:sldLayoutIdLst>
  <p:hf sldNum="0" hd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12"/>
          <p:cNvSpPr>
            <a:spLocks noGrp="1" noChangeArrowheads="1"/>
          </p:cNvSpPr>
          <p:nvPr>
            <p:ph type="ctrTitle"/>
          </p:nvPr>
        </p:nvSpPr>
        <p:spPr>
          <a:xfrm>
            <a:off x="76200" y="0"/>
            <a:ext cx="8991600" cy="1752600"/>
          </a:xfrm>
        </p:spPr>
        <p:txBody>
          <a:bodyPr>
            <a:prstTxWarp prst="textCanUp">
              <a:avLst/>
            </a:prstTxWarp>
          </a:bodyPr>
          <a:lstStyle/>
          <a:p>
            <a:pPr>
              <a:defRPr/>
            </a:pPr>
            <a:r>
              <a:rPr lang="en-US" sz="6600" b="1" u="sng" dirty="0">
                <a:ln w="38100">
                  <a:solidFill>
                    <a:srgbClr val="FFFF00"/>
                  </a:solidFill>
                </a:ln>
                <a:solidFill>
                  <a:schemeClr val="tx1"/>
                </a:solidFill>
                <a:cs typeface="Times New Roman" pitchFamily="18" charset="0"/>
              </a:rPr>
              <a:t>Sin Of The Eyes</a:t>
            </a:r>
            <a:endParaRPr lang="en-US" sz="6600" b="1" dirty="0">
              <a:ln w="38100">
                <a:solidFill>
                  <a:srgbClr val="FFFF00"/>
                </a:solidFill>
              </a:ln>
              <a:solidFill>
                <a:schemeClr val="bg2">
                  <a:lumMod val="10000"/>
                </a:schemeClr>
              </a:solidFill>
            </a:endParaRPr>
          </a:p>
        </p:txBody>
      </p:sp>
      <p:sp>
        <p:nvSpPr>
          <p:cNvPr id="4" name="Rectangle 12"/>
          <p:cNvSpPr txBox="1">
            <a:spLocks noChangeArrowheads="1"/>
          </p:cNvSpPr>
          <p:nvPr/>
        </p:nvSpPr>
        <p:spPr bwMode="auto">
          <a:xfrm>
            <a:off x="0" y="1371600"/>
            <a:ext cx="9144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defRPr/>
            </a:pPr>
            <a:r>
              <a:rPr lang="en-US" sz="3600" b="1" kern="0" dirty="0">
                <a:solidFill>
                  <a:schemeClr val="hlink"/>
                </a:solidFill>
              </a:rPr>
              <a:t>Text: </a:t>
            </a:r>
            <a:r>
              <a:rPr lang="nn-NO" sz="3600" b="1" kern="0" dirty="0">
                <a:solidFill>
                  <a:schemeClr val="hlink"/>
                </a:solidFill>
                <a:cs typeface="Times New Roman" pitchFamily="18" charset="0"/>
              </a:rPr>
              <a:t>Colossians 3:5</a:t>
            </a:r>
            <a:endParaRPr lang="en-US" sz="3600" b="1" kern="0" dirty="0">
              <a:solidFill>
                <a:schemeClr val="bg2">
                  <a:lumMod val="10000"/>
                </a:schemeClr>
              </a:solidFill>
            </a:endParaRPr>
          </a:p>
        </p:txBody>
      </p:sp>
      <p:pic>
        <p:nvPicPr>
          <p:cNvPr id="5" name="Picture 4">
            <a:extLst>
              <a:ext uri="{FF2B5EF4-FFF2-40B4-BE49-F238E27FC236}">
                <a16:creationId xmlns:a16="http://schemas.microsoft.com/office/drawing/2014/main" id="{40B807F9-1789-4155-BE28-832903477A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2615" y="2895600"/>
            <a:ext cx="4798770" cy="389610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609600"/>
          </a:xfrm>
        </p:spPr>
        <p:txBody>
          <a:bodyPr/>
          <a:lstStyle/>
          <a:p>
            <a:pPr>
              <a:defRPr/>
            </a:pPr>
            <a:r>
              <a:rPr lang="en-US" sz="3200" b="1" u="sng" dirty="0">
                <a:solidFill>
                  <a:schemeClr val="tx1"/>
                </a:solidFill>
                <a:cs typeface="Times New Roman" pitchFamily="18" charset="0"/>
              </a:rPr>
              <a:t>Dead To Sin</a:t>
            </a:r>
          </a:p>
        </p:txBody>
      </p:sp>
      <p:sp>
        <p:nvSpPr>
          <p:cNvPr id="5" name="Footer Placeholder 3"/>
          <p:cNvSpPr>
            <a:spLocks noGrp="1"/>
          </p:cNvSpPr>
          <p:nvPr>
            <p:ph type="ftr" sz="quarter" idx="11"/>
          </p:nvPr>
        </p:nvSpPr>
        <p:spPr>
          <a:xfrm>
            <a:off x="2362200" y="6553200"/>
            <a:ext cx="4114800" cy="304799"/>
          </a:xfrm>
        </p:spPr>
        <p:txBody>
          <a:bodyPr/>
          <a:lstStyle/>
          <a:p>
            <a:pPr>
              <a:defRPr/>
            </a:pPr>
            <a:r>
              <a:rPr lang="en-US" b="0">
                <a:solidFill>
                  <a:schemeClr val="bg1">
                    <a:lumMod val="50000"/>
                  </a:schemeClr>
                </a:solidFill>
              </a:rPr>
              <a:t>Sin Of The Eyes</a:t>
            </a:r>
            <a:endParaRPr lang="en-US" b="0" dirty="0">
              <a:solidFill>
                <a:schemeClr val="bg1">
                  <a:lumMod val="50000"/>
                </a:schemeClr>
              </a:solidFill>
            </a:endParaRPr>
          </a:p>
        </p:txBody>
      </p:sp>
      <p:sp>
        <p:nvSpPr>
          <p:cNvPr id="9" name="Text Box 3"/>
          <p:cNvSpPr txBox="1">
            <a:spLocks noChangeArrowheads="1"/>
          </p:cNvSpPr>
          <p:nvPr/>
        </p:nvSpPr>
        <p:spPr bwMode="auto">
          <a:xfrm>
            <a:off x="-4916" y="533400"/>
            <a:ext cx="914400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en-US" i="1" dirty="0">
                <a:solidFill>
                  <a:srgbClr val="0000FF"/>
                </a:solidFill>
              </a:rPr>
              <a:t>Gr. </a:t>
            </a:r>
            <a:r>
              <a:rPr lang="en-US" i="1" dirty="0" err="1">
                <a:solidFill>
                  <a:srgbClr val="0000FF"/>
                </a:solidFill>
              </a:rPr>
              <a:t>porneia</a:t>
            </a:r>
            <a:r>
              <a:rPr lang="en-US" i="1" dirty="0">
                <a:solidFill>
                  <a:srgbClr val="0000FF"/>
                </a:solidFill>
              </a:rPr>
              <a:t> (G4202) [</a:t>
            </a:r>
            <a:r>
              <a:rPr lang="en-US" i="1" dirty="0" err="1">
                <a:solidFill>
                  <a:srgbClr val="0000FF"/>
                </a:solidFill>
              </a:rPr>
              <a:t>por</a:t>
            </a:r>
            <a:r>
              <a:rPr lang="en-US" i="1" dirty="0">
                <a:solidFill>
                  <a:srgbClr val="0000FF"/>
                </a:solidFill>
              </a:rPr>
              <a:t>-</a:t>
            </a:r>
            <a:r>
              <a:rPr lang="en-US" i="1" dirty="0" err="1">
                <a:solidFill>
                  <a:srgbClr val="0000FF"/>
                </a:solidFill>
              </a:rPr>
              <a:t>ni</a:t>
            </a:r>
            <a:r>
              <a:rPr lang="en-US" i="1" dirty="0">
                <a:solidFill>
                  <a:srgbClr val="0000FF"/>
                </a:solidFill>
              </a:rPr>
              <a:t>'-ah]:</a:t>
            </a:r>
          </a:p>
          <a:p>
            <a:pPr algn="l">
              <a:buClr>
                <a:srgbClr val="006600"/>
              </a:buClr>
              <a:buSzPct val="115000"/>
              <a:buFont typeface="Wingdings" pitchFamily="2" charset="2"/>
              <a:buChar char="Ø"/>
            </a:pPr>
            <a:r>
              <a:rPr lang="en-US" sz="2000" b="0" i="1" dirty="0">
                <a:solidFill>
                  <a:schemeClr val="bg2">
                    <a:lumMod val="10000"/>
                  </a:schemeClr>
                </a:solidFill>
              </a:rPr>
              <a:t>From G4203 </a:t>
            </a:r>
            <a:r>
              <a:rPr lang="en-US" sz="2000" b="0" i="1" dirty="0" err="1">
                <a:solidFill>
                  <a:schemeClr val="bg2">
                    <a:lumMod val="10000"/>
                  </a:schemeClr>
                </a:solidFill>
              </a:rPr>
              <a:t>porneuo</a:t>
            </a:r>
            <a:r>
              <a:rPr lang="en-US" sz="2000" b="0" i="1" dirty="0">
                <a:solidFill>
                  <a:schemeClr val="bg2">
                    <a:lumMod val="10000"/>
                  </a:schemeClr>
                </a:solidFill>
              </a:rPr>
              <a:t>̄ (unlawful lust); </a:t>
            </a:r>
            <a:r>
              <a:rPr lang="en-US" sz="2000" b="0" dirty="0">
                <a:solidFill>
                  <a:schemeClr val="bg2">
                    <a:lumMod val="10000"/>
                  </a:schemeClr>
                </a:solidFill>
              </a:rPr>
              <a:t>harlotry (including adultery and incest); figuratively idolatry: - fornication (would also include bestiality as a form of sexual immorality)</a:t>
            </a:r>
          </a:p>
          <a:p>
            <a:pPr marL="800100" lvl="1" indent="-342900" algn="l">
              <a:buClr>
                <a:srgbClr val="006600"/>
              </a:buClr>
              <a:buSzPct val="115000"/>
              <a:buFont typeface="Wingdings" panose="05000000000000000000" pitchFamily="2" charset="2"/>
              <a:buChar char="§"/>
            </a:pPr>
            <a:r>
              <a:rPr lang="en-US" sz="2000" b="0" i="1" dirty="0">
                <a:solidFill>
                  <a:schemeClr val="bg2">
                    <a:lumMod val="10000"/>
                  </a:schemeClr>
                </a:solidFill>
              </a:rPr>
              <a:t>Porneia</a:t>
            </a:r>
            <a:r>
              <a:rPr lang="en-US" sz="2000" b="0" dirty="0">
                <a:solidFill>
                  <a:schemeClr val="bg2">
                    <a:lumMod val="10000"/>
                  </a:schemeClr>
                </a:solidFill>
              </a:rPr>
              <a:t> is a broad term that generally means, “illicit sexual intercourse,” that includes adultery (</a:t>
            </a:r>
            <a:r>
              <a:rPr lang="en-US" sz="2000" b="0" i="1" u="sng" dirty="0">
                <a:solidFill>
                  <a:schemeClr val="bg2">
                    <a:lumMod val="10000"/>
                  </a:schemeClr>
                </a:solidFill>
              </a:rPr>
              <a:t>The Divorce Dilemma</a:t>
            </a:r>
            <a:r>
              <a:rPr lang="en-US" sz="2000" b="0" dirty="0">
                <a:solidFill>
                  <a:schemeClr val="bg2">
                    <a:lumMod val="10000"/>
                  </a:schemeClr>
                </a:solidFill>
              </a:rPr>
              <a:t>, p.23-24)</a:t>
            </a:r>
          </a:p>
          <a:p>
            <a:pPr marL="800100" lvl="1" indent="-342900" algn="l">
              <a:buClr>
                <a:srgbClr val="006600"/>
              </a:buClr>
              <a:buSzPct val="115000"/>
              <a:buFont typeface="Wingdings" panose="05000000000000000000" pitchFamily="2" charset="2"/>
              <a:buChar char="§"/>
            </a:pPr>
            <a:r>
              <a:rPr lang="en-US" sz="2000" b="0" dirty="0">
                <a:solidFill>
                  <a:schemeClr val="bg2">
                    <a:lumMod val="10000"/>
                  </a:schemeClr>
                </a:solidFill>
              </a:rPr>
              <a:t>Adultery is usually translated as </a:t>
            </a:r>
            <a:r>
              <a:rPr lang="en-US" sz="2000" b="0" i="1" dirty="0" err="1">
                <a:solidFill>
                  <a:schemeClr val="bg2">
                    <a:lumMod val="10000"/>
                  </a:schemeClr>
                </a:solidFill>
              </a:rPr>
              <a:t>moicheia</a:t>
            </a:r>
            <a:r>
              <a:rPr lang="en-US" sz="2000" b="0" i="1" dirty="0">
                <a:solidFill>
                  <a:schemeClr val="bg2">
                    <a:lumMod val="10000"/>
                  </a:schemeClr>
                </a:solidFill>
              </a:rPr>
              <a:t> [</a:t>
            </a:r>
            <a:r>
              <a:rPr lang="en-US" sz="2000" b="0" i="1" dirty="0" err="1">
                <a:solidFill>
                  <a:schemeClr val="bg2">
                    <a:lumMod val="10000"/>
                  </a:schemeClr>
                </a:solidFill>
              </a:rPr>
              <a:t>moy</a:t>
            </a:r>
            <a:r>
              <a:rPr lang="en-US" sz="2000" b="0" i="1" dirty="0">
                <a:solidFill>
                  <a:schemeClr val="bg2">
                    <a:lumMod val="10000"/>
                  </a:schemeClr>
                </a:solidFill>
              </a:rPr>
              <a:t>-</a:t>
            </a:r>
            <a:r>
              <a:rPr lang="en-US" sz="2000" b="0" i="1" dirty="0" err="1">
                <a:solidFill>
                  <a:schemeClr val="bg2">
                    <a:lumMod val="10000"/>
                  </a:schemeClr>
                </a:solidFill>
              </a:rPr>
              <a:t>khi</a:t>
            </a:r>
            <a:r>
              <a:rPr lang="en-US" sz="2000" b="0" i="1" dirty="0">
                <a:solidFill>
                  <a:schemeClr val="bg2">
                    <a:lumMod val="10000"/>
                  </a:schemeClr>
                </a:solidFill>
              </a:rPr>
              <a:t>'-ah] (G3430) </a:t>
            </a:r>
            <a:r>
              <a:rPr lang="en-US" sz="2000" b="0" dirty="0">
                <a:solidFill>
                  <a:schemeClr val="bg2">
                    <a:lumMod val="10000"/>
                  </a:schemeClr>
                </a:solidFill>
              </a:rPr>
              <a:t>and is sometimes separate from fornication </a:t>
            </a:r>
            <a:r>
              <a:rPr lang="en-US" sz="2000" b="0" i="1" dirty="0">
                <a:solidFill>
                  <a:schemeClr val="bg2">
                    <a:lumMod val="10000"/>
                  </a:schemeClr>
                </a:solidFill>
              </a:rPr>
              <a:t>(</a:t>
            </a:r>
            <a:r>
              <a:rPr lang="en-US" sz="2000" b="0" i="1" dirty="0" err="1">
                <a:solidFill>
                  <a:schemeClr val="bg2">
                    <a:lumMod val="10000"/>
                  </a:schemeClr>
                </a:solidFill>
              </a:rPr>
              <a:t>porneia</a:t>
            </a:r>
            <a:r>
              <a:rPr lang="en-US" sz="2000" b="0" i="1" dirty="0">
                <a:solidFill>
                  <a:schemeClr val="bg2">
                    <a:lumMod val="10000"/>
                  </a:schemeClr>
                </a:solidFill>
              </a:rPr>
              <a:t>) – Mt. 15:19; Mk. 7:21; </a:t>
            </a:r>
          </a:p>
          <a:p>
            <a:pPr marL="857250" lvl="2" indent="0" algn="l">
              <a:buClr>
                <a:srgbClr val="006600"/>
              </a:buClr>
              <a:buSzPct val="115000"/>
            </a:pPr>
            <a:r>
              <a:rPr lang="en-US" sz="2000" b="0" i="1" dirty="0">
                <a:solidFill>
                  <a:schemeClr val="bg2">
                    <a:lumMod val="10000"/>
                  </a:schemeClr>
                </a:solidFill>
              </a:rPr>
              <a:t>I Cor. 6:9; Heb. 13:4 </a:t>
            </a:r>
          </a:p>
          <a:p>
            <a:pPr algn="l">
              <a:buClr>
                <a:srgbClr val="006600"/>
              </a:buClr>
              <a:buSzPct val="115000"/>
              <a:buFont typeface="Wingdings" pitchFamily="2" charset="2"/>
              <a:buChar char="Ø"/>
            </a:pPr>
            <a:r>
              <a:rPr lang="en-US" sz="2000" b="0" dirty="0">
                <a:solidFill>
                  <a:schemeClr val="bg2">
                    <a:lumMod val="10000"/>
                  </a:schemeClr>
                </a:solidFill>
              </a:rPr>
              <a:t>In ancient Rome a complex for harlots </a:t>
            </a:r>
            <a:r>
              <a:rPr lang="en-US" sz="2000" b="0" i="1" dirty="0">
                <a:solidFill>
                  <a:schemeClr val="bg2">
                    <a:lumMod val="10000"/>
                  </a:schemeClr>
                </a:solidFill>
              </a:rPr>
              <a:t>(many different wings: music, entertainment, food, fetishes of all appetites) </a:t>
            </a:r>
            <a:r>
              <a:rPr lang="en-US" sz="2000" b="0" dirty="0">
                <a:solidFill>
                  <a:schemeClr val="bg2">
                    <a:lumMod val="10000"/>
                  </a:schemeClr>
                </a:solidFill>
              </a:rPr>
              <a:t>was called the </a:t>
            </a:r>
            <a:r>
              <a:rPr lang="en-US" sz="2000" b="0" i="1" dirty="0">
                <a:solidFill>
                  <a:schemeClr val="bg2">
                    <a:lumMod val="10000"/>
                  </a:schemeClr>
                </a:solidFill>
              </a:rPr>
              <a:t>Porneia!</a:t>
            </a:r>
            <a:r>
              <a:rPr lang="en-US" sz="2000" b="0" dirty="0">
                <a:solidFill>
                  <a:schemeClr val="bg2">
                    <a:lumMod val="10000"/>
                  </a:schemeClr>
                </a:solidFill>
              </a:rPr>
              <a:t> </a:t>
            </a:r>
          </a:p>
          <a:p>
            <a:pPr algn="l">
              <a:buClr>
                <a:srgbClr val="006600"/>
              </a:buClr>
              <a:buSzPct val="115000"/>
              <a:buFont typeface="Wingdings" pitchFamily="2" charset="2"/>
              <a:buChar char="Ø"/>
            </a:pPr>
            <a:r>
              <a:rPr lang="en-US" sz="2000" b="0" dirty="0">
                <a:solidFill>
                  <a:schemeClr val="bg2">
                    <a:lumMod val="10000"/>
                  </a:schemeClr>
                </a:solidFill>
              </a:rPr>
              <a:t>Prostitution was legal and state-run and was mostly made up of female and male slaves, though many people went into that profession for various reasons!</a:t>
            </a:r>
          </a:p>
        </p:txBody>
      </p:sp>
      <p:sp>
        <p:nvSpPr>
          <p:cNvPr id="10" name="Text Box 6">
            <a:extLst>
              <a:ext uri="{FF2B5EF4-FFF2-40B4-BE49-F238E27FC236}">
                <a16:creationId xmlns:a16="http://schemas.microsoft.com/office/drawing/2014/main" id="{78D9E6D0-0019-486C-8FCE-0A6EA2048177}"/>
              </a:ext>
            </a:extLst>
          </p:cNvPr>
          <p:cNvSpPr txBox="1">
            <a:spLocks noChangeArrowheads="1"/>
          </p:cNvSpPr>
          <p:nvPr/>
        </p:nvSpPr>
        <p:spPr bwMode="auto">
          <a:xfrm>
            <a:off x="-1230" y="5174515"/>
            <a:ext cx="9145229" cy="1200329"/>
          </a:xfrm>
          <a:prstGeom prst="rect">
            <a:avLst/>
          </a:prstGeom>
          <a:solidFill>
            <a:srgbClr val="FFCCFF"/>
          </a:solidFill>
          <a:ln>
            <a:noFill/>
          </a:ln>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lvl="0" eaLnBrk="1" fontAlgn="auto" hangingPunct="1">
              <a:spcBef>
                <a:spcPts val="0"/>
              </a:spcBef>
              <a:spcAft>
                <a:spcPts val="0"/>
              </a:spcAft>
            </a:pPr>
            <a:r>
              <a:rPr lang="en-US" i="1" kern="0" dirty="0">
                <a:solidFill>
                  <a:srgbClr val="FF0000"/>
                </a:solidFill>
              </a:rPr>
              <a:t>Why would any couple, especially a Christian couple, want</a:t>
            </a:r>
          </a:p>
          <a:p>
            <a:pPr lvl="0" eaLnBrk="1" fontAlgn="auto" hangingPunct="1">
              <a:spcBef>
                <a:spcPts val="0"/>
              </a:spcBef>
              <a:spcAft>
                <a:spcPts val="0"/>
              </a:spcAft>
            </a:pPr>
            <a:r>
              <a:rPr lang="en-US" i="1" kern="0" dirty="0">
                <a:solidFill>
                  <a:srgbClr val="FF0000"/>
                </a:solidFill>
              </a:rPr>
              <a:t>to introduce such a destructive, evil practice </a:t>
            </a:r>
          </a:p>
          <a:p>
            <a:pPr lvl="0" eaLnBrk="1" fontAlgn="auto" hangingPunct="1">
              <a:spcBef>
                <a:spcPts val="0"/>
              </a:spcBef>
              <a:spcAft>
                <a:spcPts val="0"/>
              </a:spcAft>
            </a:pPr>
            <a:r>
              <a:rPr lang="en-US" i="1" kern="0" dirty="0">
                <a:solidFill>
                  <a:srgbClr val="FF0000"/>
                </a:solidFill>
              </a:rPr>
              <a:t>into their lives?</a:t>
            </a:r>
            <a:endParaRPr kumimoji="0" lang="en-US" sz="2400" b="1" i="1" u="none" strike="noStrike" kern="0" cap="none" spc="0" normalizeH="0" baseline="0" noProof="0" dirty="0">
              <a:ln>
                <a:noFill/>
              </a:ln>
              <a:solidFill>
                <a:srgbClr val="FF0000"/>
              </a:solidFill>
              <a:effectLst/>
              <a:uLnTx/>
              <a:uFillTx/>
              <a:latin typeface="Tahoma" pitchFamily="34" charset="0"/>
              <a:cs typeface="Times New Roman" pitchFamily="18" charset="0"/>
            </a:endParaRPr>
          </a:p>
        </p:txBody>
      </p:sp>
    </p:spTree>
    <p:extLst>
      <p:ext uri="{BB962C8B-B14F-4D97-AF65-F5344CB8AC3E}">
        <p14:creationId xmlns:p14="http://schemas.microsoft.com/office/powerpoint/2010/main" val="155031693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left)">
                                      <p:cBhvr>
                                        <p:cTn id="11" dur="500"/>
                                        <p:tgtEl>
                                          <p:spTgt spid="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left)">
                                      <p:cBhvr>
                                        <p:cTn id="16" dur="500"/>
                                        <p:tgtEl>
                                          <p:spTgt spid="9">
                                            <p:txEl>
                                              <p:pRg st="2" end="2"/>
                                            </p:txEl>
                                          </p:spTgt>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9">
                                            <p:txEl>
                                              <p:pRg st="3" end="3"/>
                                            </p:txEl>
                                          </p:spTgt>
                                        </p:tgtEl>
                                        <p:attrNameLst>
                                          <p:attrName>style.visibility</p:attrName>
                                        </p:attrNameLst>
                                      </p:cBhvr>
                                      <p:to>
                                        <p:strVal val="visible"/>
                                      </p:to>
                                    </p:set>
                                    <p:animEffect transition="in" filter="wipe(left)">
                                      <p:cBhvr>
                                        <p:cTn id="20" dur="500"/>
                                        <p:tgtEl>
                                          <p:spTgt spid="9">
                                            <p:txEl>
                                              <p:pRg st="3" end="3"/>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wipe(left)">
                                      <p:cBhvr>
                                        <p:cTn id="23" dur="500"/>
                                        <p:tgtEl>
                                          <p:spTgt spid="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9">
                                            <p:txEl>
                                              <p:pRg st="5" end="5"/>
                                            </p:txEl>
                                          </p:spTgt>
                                        </p:tgtEl>
                                        <p:attrNameLst>
                                          <p:attrName>style.visibility</p:attrName>
                                        </p:attrNameLst>
                                      </p:cBhvr>
                                      <p:to>
                                        <p:strVal val="visible"/>
                                      </p:to>
                                    </p:set>
                                    <p:animEffect transition="in" filter="wipe(left)">
                                      <p:cBhvr>
                                        <p:cTn id="28" dur="500"/>
                                        <p:tgtEl>
                                          <p:spTgt spid="9">
                                            <p:txEl>
                                              <p:pRg st="5" end="5"/>
                                            </p:txEl>
                                          </p:spTgt>
                                        </p:tgtEl>
                                      </p:cBhvr>
                                    </p:animEffec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Effect transition="in" filter="wipe(left)">
                                      <p:cBhvr>
                                        <p:cTn id="32" dur="500"/>
                                        <p:tgtEl>
                                          <p:spTgt spid="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dissolv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99" y="609600"/>
            <a:ext cx="7467601" cy="1143000"/>
          </a:xfrm>
        </p:spPr>
        <p:txBody>
          <a:bodyPr/>
          <a:lstStyle/>
          <a:p>
            <a:r>
              <a:rPr lang="en-US" sz="7200" b="1" dirty="0">
                <a:solidFill>
                  <a:schemeClr val="tx1"/>
                </a:solidFill>
                <a:latin typeface="Vladimir Script" pitchFamily="66" charset="0"/>
              </a:rPr>
              <a:t>Colossians 3:5</a:t>
            </a:r>
          </a:p>
        </p:txBody>
      </p:sp>
      <p:sp>
        <p:nvSpPr>
          <p:cNvPr id="3" name="Content Placeholder 2"/>
          <p:cNvSpPr>
            <a:spLocks noGrp="1"/>
          </p:cNvSpPr>
          <p:nvPr>
            <p:ph idx="1"/>
          </p:nvPr>
        </p:nvSpPr>
        <p:spPr>
          <a:xfrm>
            <a:off x="753207" y="1600200"/>
            <a:ext cx="7620000" cy="4191000"/>
          </a:xfrm>
        </p:spPr>
        <p:txBody>
          <a:bodyPr/>
          <a:lstStyle/>
          <a:p>
            <a:pPr marL="0" indent="0" algn="ctr">
              <a:buNone/>
            </a:pPr>
            <a:r>
              <a:rPr lang="en-US" sz="4800" dirty="0">
                <a:solidFill>
                  <a:srgbClr val="0000FF"/>
                </a:solidFill>
                <a:latin typeface="Vladimir Script" panose="03050402040407070305" pitchFamily="66" charset="0"/>
              </a:rPr>
              <a:t>“</a:t>
            </a:r>
            <a:r>
              <a:rPr lang="en-US" sz="4800" dirty="0">
                <a:solidFill>
                  <a:srgbClr val="0000FF"/>
                </a:solidFill>
                <a:latin typeface="Bradley Hand ITC" panose="03070402050302030203" pitchFamily="66" charset="0"/>
              </a:rPr>
              <a:t>Therefore consider the members of your earthly body as dead to immorality, impurity, passion, evil desire, and greed, which amounts to idolatry.”</a:t>
            </a:r>
            <a:endParaRPr lang="en-US" sz="5400" dirty="0">
              <a:solidFill>
                <a:srgbClr val="0000FF"/>
              </a:solidFill>
              <a:latin typeface="Bradley Hand ITC" panose="03070402050302030203" pitchFamily="66" charset="0"/>
            </a:endParaRPr>
          </a:p>
        </p:txBody>
      </p:sp>
      <p:sp>
        <p:nvSpPr>
          <p:cNvPr id="4" name="Footer Placeholder 3"/>
          <p:cNvSpPr>
            <a:spLocks noGrp="1"/>
          </p:cNvSpPr>
          <p:nvPr>
            <p:ph type="ftr" sz="quarter" idx="11"/>
          </p:nvPr>
        </p:nvSpPr>
        <p:spPr>
          <a:xfrm>
            <a:off x="1524000" y="6553200"/>
            <a:ext cx="6019800" cy="305414"/>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altLang="en-US" sz="1400" b="0" i="0" u="none" strike="noStrike" kern="1200" cap="none" spc="0" normalizeH="0" baseline="0" noProof="0">
                <a:ln>
                  <a:noFill/>
                </a:ln>
                <a:solidFill>
                  <a:srgbClr val="1C1C1C">
                    <a:lumMod val="50000"/>
                    <a:lumOff val="50000"/>
                  </a:srgbClr>
                </a:solidFill>
                <a:effectLst/>
                <a:uLnTx/>
                <a:uFillTx/>
                <a:latin typeface="Tahoma" pitchFamily="34" charset="0"/>
                <a:ea typeface="+mn-ea"/>
                <a:cs typeface="Times New Roman" pitchFamily="18" charset="0"/>
              </a:rPr>
              <a:t>Sin Of The Eyes</a:t>
            </a:r>
            <a:endParaRPr kumimoji="0" lang="fr-FR" altLang="en-US" sz="1400" b="0" i="0" u="none" strike="noStrike" kern="1200" cap="none" spc="0" normalizeH="0" baseline="0" noProof="0" dirty="0">
              <a:ln>
                <a:noFill/>
              </a:ln>
              <a:solidFill>
                <a:srgbClr val="1C1C1C">
                  <a:lumMod val="50000"/>
                  <a:lumOff val="50000"/>
                </a:srgbClr>
              </a:solidFill>
              <a:effectLst/>
              <a:uLnTx/>
              <a:uFillTx/>
              <a:latin typeface="Tahoma" pitchFamily="34" charset="0"/>
              <a:ea typeface="+mn-ea"/>
              <a:cs typeface="Times New Roman" pitchFamily="18" charset="0"/>
            </a:endParaRPr>
          </a:p>
        </p:txBody>
      </p:sp>
    </p:spTree>
    <p:extLst>
      <p:ext uri="{BB962C8B-B14F-4D97-AF65-F5344CB8AC3E}">
        <p14:creationId xmlns:p14="http://schemas.microsoft.com/office/powerpoint/2010/main" val="1500926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609600"/>
          </a:xfrm>
        </p:spPr>
        <p:txBody>
          <a:bodyPr/>
          <a:lstStyle/>
          <a:p>
            <a:pPr>
              <a:defRPr/>
            </a:pPr>
            <a:r>
              <a:rPr lang="en-US" sz="3200" b="1" u="sng" dirty="0">
                <a:solidFill>
                  <a:schemeClr val="tx1"/>
                </a:solidFill>
                <a:cs typeface="Times New Roman" pitchFamily="18" charset="0"/>
              </a:rPr>
              <a:t>Dead To Sin</a:t>
            </a:r>
          </a:p>
        </p:txBody>
      </p:sp>
      <p:sp>
        <p:nvSpPr>
          <p:cNvPr id="5" name="Footer Placeholder 3"/>
          <p:cNvSpPr>
            <a:spLocks noGrp="1"/>
          </p:cNvSpPr>
          <p:nvPr>
            <p:ph type="ftr" sz="quarter" idx="11"/>
          </p:nvPr>
        </p:nvSpPr>
        <p:spPr>
          <a:xfrm>
            <a:off x="2362200" y="6553200"/>
            <a:ext cx="4114800" cy="304799"/>
          </a:xfrm>
        </p:spPr>
        <p:txBody>
          <a:bodyPr/>
          <a:lstStyle/>
          <a:p>
            <a:pPr>
              <a:defRPr/>
            </a:pPr>
            <a:r>
              <a:rPr lang="en-US" b="0">
                <a:solidFill>
                  <a:schemeClr val="bg1">
                    <a:lumMod val="50000"/>
                  </a:schemeClr>
                </a:solidFill>
              </a:rPr>
              <a:t>Sin Of The Eyes</a:t>
            </a:r>
            <a:endParaRPr lang="en-US" b="0" dirty="0">
              <a:solidFill>
                <a:schemeClr val="bg1">
                  <a:lumMod val="50000"/>
                </a:schemeClr>
              </a:solidFill>
            </a:endParaRPr>
          </a:p>
        </p:txBody>
      </p:sp>
      <p:sp>
        <p:nvSpPr>
          <p:cNvPr id="9" name="Text Box 3"/>
          <p:cNvSpPr txBox="1">
            <a:spLocks noChangeArrowheads="1"/>
          </p:cNvSpPr>
          <p:nvPr/>
        </p:nvSpPr>
        <p:spPr bwMode="auto">
          <a:xfrm>
            <a:off x="-4916" y="533400"/>
            <a:ext cx="914400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eaLnBrk="1" hangingPunct="1"/>
            <a:r>
              <a:rPr lang="en-US" i="1" dirty="0">
                <a:solidFill>
                  <a:srgbClr val="0000FF"/>
                </a:solidFill>
              </a:rPr>
              <a:t>Col. 3:5: Those who have died in Christ  (Gal. 5:24; Col. 3:3) are told to “put to death” (NKJV) certain things – Rom. 6:11</a:t>
            </a:r>
          </a:p>
          <a:p>
            <a:pPr algn="l">
              <a:buClr>
                <a:srgbClr val="006600"/>
              </a:buClr>
              <a:buSzPct val="115000"/>
              <a:buFont typeface="Wingdings" pitchFamily="2" charset="2"/>
              <a:buChar char="Ø"/>
            </a:pPr>
            <a:r>
              <a:rPr lang="en-US" sz="2000" i="1" dirty="0">
                <a:solidFill>
                  <a:schemeClr val="bg2">
                    <a:lumMod val="10000"/>
                  </a:schemeClr>
                </a:solidFill>
              </a:rPr>
              <a:t>Immorality/Fornication (NKJV) – </a:t>
            </a:r>
            <a:r>
              <a:rPr lang="en-US" sz="2000" i="1" dirty="0" err="1">
                <a:solidFill>
                  <a:schemeClr val="bg2">
                    <a:lumMod val="10000"/>
                  </a:schemeClr>
                </a:solidFill>
              </a:rPr>
              <a:t>porneia</a:t>
            </a:r>
            <a:r>
              <a:rPr lang="en-US" sz="2000" i="1" dirty="0">
                <a:solidFill>
                  <a:schemeClr val="bg2">
                    <a:lumMod val="10000"/>
                  </a:schemeClr>
                </a:solidFill>
              </a:rPr>
              <a:t> (G4202)</a:t>
            </a:r>
            <a:endParaRPr lang="en-US" sz="2000" dirty="0">
              <a:solidFill>
                <a:schemeClr val="bg2">
                  <a:lumMod val="10000"/>
                </a:schemeClr>
              </a:solidFill>
            </a:endParaRPr>
          </a:p>
          <a:p>
            <a:pPr marL="800100" lvl="1" indent="-342900" algn="l">
              <a:buClr>
                <a:srgbClr val="006600"/>
              </a:buClr>
              <a:buSzPct val="115000"/>
              <a:buFont typeface="Wingdings" panose="05000000000000000000" pitchFamily="2" charset="2"/>
              <a:buChar char="§"/>
            </a:pPr>
            <a:r>
              <a:rPr lang="en-US" sz="2000" i="1" dirty="0">
                <a:solidFill>
                  <a:schemeClr val="bg2">
                    <a:lumMod val="10000"/>
                  </a:schemeClr>
                </a:solidFill>
              </a:rPr>
              <a:t>I Cor. 6:13-20: </a:t>
            </a:r>
            <a:r>
              <a:rPr lang="en-US" sz="2000" b="0" dirty="0">
                <a:solidFill>
                  <a:schemeClr val="bg2">
                    <a:lumMod val="10000"/>
                  </a:schemeClr>
                </a:solidFill>
              </a:rPr>
              <a:t>This is a sin that was a problem then and is now.</a:t>
            </a:r>
          </a:p>
          <a:p>
            <a:pPr marL="800100" lvl="1" indent="-342900" algn="l">
              <a:buClr>
                <a:srgbClr val="006600"/>
              </a:buClr>
              <a:buSzPct val="115000"/>
              <a:buFont typeface="Wingdings" panose="05000000000000000000" pitchFamily="2" charset="2"/>
              <a:buChar char="§"/>
            </a:pPr>
            <a:r>
              <a:rPr lang="en-US" sz="2000" b="0" i="1" dirty="0">
                <a:solidFill>
                  <a:schemeClr val="bg2">
                    <a:lumMod val="10000"/>
                  </a:schemeClr>
                </a:solidFill>
              </a:rPr>
              <a:t>More and more studies and surveys show American couples are living together rather than getting married (Playing House!).</a:t>
            </a:r>
          </a:p>
          <a:p>
            <a:pPr marL="800100" lvl="1" indent="-342900" algn="l">
              <a:buClr>
                <a:srgbClr val="006600"/>
              </a:buClr>
              <a:buSzPct val="115000"/>
              <a:buFont typeface="Wingdings" panose="05000000000000000000" pitchFamily="2" charset="2"/>
              <a:buChar char="§"/>
            </a:pPr>
            <a:r>
              <a:rPr lang="en-US" sz="2000" dirty="0">
                <a:solidFill>
                  <a:schemeClr val="bg2">
                    <a:lumMod val="10000"/>
                  </a:schemeClr>
                </a:solidFill>
              </a:rPr>
              <a:t>I Cor. 6:15-16, 18: </a:t>
            </a:r>
            <a:r>
              <a:rPr lang="en-US" sz="2000" b="0" dirty="0">
                <a:solidFill>
                  <a:schemeClr val="bg2">
                    <a:lumMod val="10000"/>
                  </a:schemeClr>
                </a:solidFill>
              </a:rPr>
              <a:t>Our bodies belong to Christ and are not to be used immorally (Fornication is sin and doesn’t belong in life of saint – Eph. 5:3).</a:t>
            </a:r>
          </a:p>
          <a:p>
            <a:pPr marL="800100" lvl="1" indent="-342900" algn="l">
              <a:buClr>
                <a:srgbClr val="006600"/>
              </a:buClr>
              <a:buSzPct val="115000"/>
              <a:buFont typeface="Wingdings" panose="05000000000000000000" pitchFamily="2" charset="2"/>
              <a:buChar char="§"/>
            </a:pPr>
            <a:r>
              <a:rPr lang="en-US" sz="2000" dirty="0">
                <a:solidFill>
                  <a:schemeClr val="bg2">
                    <a:lumMod val="10000"/>
                  </a:schemeClr>
                </a:solidFill>
              </a:rPr>
              <a:t>Heb. 13:4:</a:t>
            </a:r>
            <a:r>
              <a:rPr lang="en-US" sz="2000" b="0" dirty="0">
                <a:solidFill>
                  <a:schemeClr val="bg2">
                    <a:lumMod val="10000"/>
                  </a:schemeClr>
                </a:solidFill>
              </a:rPr>
              <a:t> Sex is a sacred thing to be enjoyed between a husband and wife.</a:t>
            </a:r>
            <a:r>
              <a:rPr lang="en-US" sz="2000" b="0" i="1" dirty="0">
                <a:solidFill>
                  <a:schemeClr val="bg2">
                    <a:lumMod val="10000"/>
                  </a:schemeClr>
                </a:solidFill>
              </a:rPr>
              <a:t> </a:t>
            </a:r>
          </a:p>
        </p:txBody>
      </p:sp>
      <p:sp>
        <p:nvSpPr>
          <p:cNvPr id="10" name="Text Box 6">
            <a:extLst>
              <a:ext uri="{FF2B5EF4-FFF2-40B4-BE49-F238E27FC236}">
                <a16:creationId xmlns:a16="http://schemas.microsoft.com/office/drawing/2014/main" id="{78D9E6D0-0019-486C-8FCE-0A6EA2048177}"/>
              </a:ext>
            </a:extLst>
          </p:cNvPr>
          <p:cNvSpPr txBox="1">
            <a:spLocks noChangeArrowheads="1"/>
          </p:cNvSpPr>
          <p:nvPr/>
        </p:nvSpPr>
        <p:spPr bwMode="auto">
          <a:xfrm>
            <a:off x="152400" y="5297626"/>
            <a:ext cx="6324600" cy="461665"/>
          </a:xfrm>
          <a:prstGeom prst="rect">
            <a:avLst/>
          </a:prstGeom>
          <a:solidFill>
            <a:srgbClr val="FFCCFF"/>
          </a:solidFill>
          <a:ln>
            <a:noFill/>
          </a:ln>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lvl="0" eaLnBrk="1" fontAlgn="auto" hangingPunct="1">
              <a:spcBef>
                <a:spcPts val="0"/>
              </a:spcBef>
              <a:spcAft>
                <a:spcPts val="0"/>
              </a:spcAft>
            </a:pPr>
            <a:r>
              <a:rPr lang="en-US" i="1" kern="0" dirty="0">
                <a:solidFill>
                  <a:srgbClr val="FF0000"/>
                </a:solidFill>
              </a:rPr>
              <a:t>Saints are to “put it to death!”</a:t>
            </a:r>
            <a:endParaRPr kumimoji="0" lang="en-US" sz="2400" b="1" i="1" u="none" strike="noStrike" kern="0" cap="none" spc="0" normalizeH="0" baseline="0" noProof="0" dirty="0">
              <a:ln>
                <a:noFill/>
              </a:ln>
              <a:solidFill>
                <a:srgbClr val="FF0000"/>
              </a:solidFill>
              <a:effectLst/>
              <a:uLnTx/>
              <a:uFillTx/>
              <a:latin typeface="Tahoma" pitchFamily="34" charset="0"/>
              <a:cs typeface="Times New Roman" pitchFamily="18" charset="0"/>
            </a:endParaRPr>
          </a:p>
        </p:txBody>
      </p:sp>
      <p:pic>
        <p:nvPicPr>
          <p:cNvPr id="8" name="Picture 7">
            <a:extLst>
              <a:ext uri="{FF2B5EF4-FFF2-40B4-BE49-F238E27FC236}">
                <a16:creationId xmlns:a16="http://schemas.microsoft.com/office/drawing/2014/main" id="{0F81AF41-37E2-48B9-826A-0A07B2E13C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4485" y="4343400"/>
            <a:ext cx="2514599" cy="2514599"/>
          </a:xfrm>
          <a:prstGeom prst="rect">
            <a:avLst/>
          </a:prstGeom>
        </p:spPr>
      </p:pic>
    </p:spTree>
    <p:extLst>
      <p:ext uri="{BB962C8B-B14F-4D97-AF65-F5344CB8AC3E}">
        <p14:creationId xmlns:p14="http://schemas.microsoft.com/office/powerpoint/2010/main" val="29543681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left)">
                                      <p:cBhvr>
                                        <p:cTn id="11" dur="500"/>
                                        <p:tgtEl>
                                          <p:spTgt spid="9">
                                            <p:txEl>
                                              <p:pRg st="1" end="1"/>
                                            </p:txEl>
                                          </p:spTgt>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ppt_w</p:attrName>
                                        </p:attrNameLst>
                                      </p:cBhvr>
                                      <p:tavLst>
                                        <p:tav tm="0">
                                          <p:val>
                                            <p:fltVal val="0"/>
                                          </p:val>
                                        </p:tav>
                                        <p:tav tm="100000">
                                          <p:val>
                                            <p:strVal val="#ppt_w"/>
                                          </p:val>
                                        </p:tav>
                                      </p:tavLst>
                                    </p:anim>
                                    <p:anim calcmode="lin" valueType="num">
                                      <p:cBhvr>
                                        <p:cTn id="16" dur="500" fill="hold"/>
                                        <p:tgtEl>
                                          <p:spTgt spid="8"/>
                                        </p:tgtEl>
                                        <p:attrNameLst>
                                          <p:attrName>ppt_h</p:attrName>
                                        </p:attrNameLst>
                                      </p:cBhvr>
                                      <p:tavLst>
                                        <p:tav tm="0">
                                          <p:val>
                                            <p:fltVal val="0"/>
                                          </p:val>
                                        </p:tav>
                                        <p:tav tm="100000">
                                          <p:val>
                                            <p:strVal val="#ppt_h"/>
                                          </p:val>
                                        </p:tav>
                                      </p:tavLst>
                                    </p:anim>
                                    <p:animEffect transition="in" filter="fade">
                                      <p:cBhvr>
                                        <p:cTn id="17" dur="500"/>
                                        <p:tgtEl>
                                          <p:spTgt spid="8"/>
                                        </p:tgtEl>
                                      </p:cBhvr>
                                    </p:animEffect>
                                  </p:childTnLst>
                                </p:cTn>
                              </p:par>
                              <p:par>
                                <p:cTn id="18" presetID="22" presetClass="entr" presetSubtype="8" fill="hold" nodeType="with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wipe(left)">
                                      <p:cBhvr>
                                        <p:cTn id="20" dur="500"/>
                                        <p:tgtEl>
                                          <p:spTgt spid="9">
                                            <p:txEl>
                                              <p:pRg st="2" end="2"/>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Effect transition="in" filter="wipe(left)">
                                      <p:cBhvr>
                                        <p:cTn id="23" dur="500"/>
                                        <p:tgtEl>
                                          <p:spTgt spid="9">
                                            <p:txEl>
                                              <p:pRg st="3" end="3"/>
                                            </p:tx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9">
                                            <p:txEl>
                                              <p:pRg st="4" end="4"/>
                                            </p:txEl>
                                          </p:spTgt>
                                        </p:tgtEl>
                                        <p:attrNameLst>
                                          <p:attrName>style.visibility</p:attrName>
                                        </p:attrNameLst>
                                      </p:cBhvr>
                                      <p:to>
                                        <p:strVal val="visible"/>
                                      </p:to>
                                    </p:set>
                                    <p:animEffect transition="in" filter="wipe(left)">
                                      <p:cBhvr>
                                        <p:cTn id="26" dur="500"/>
                                        <p:tgtEl>
                                          <p:spTgt spid="9">
                                            <p:txEl>
                                              <p:pRg st="4" end="4"/>
                                            </p:txEl>
                                          </p:spTgt>
                                        </p:tgtEl>
                                      </p:cBhvr>
                                    </p:animEffect>
                                  </p:childTnLst>
                                </p:cTn>
                              </p:par>
                              <p:par>
                                <p:cTn id="27" presetID="22" presetClass="entr" presetSubtype="8" fill="hold" nodeType="with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animEffect transition="in" filter="wipe(left)">
                                      <p:cBhvr>
                                        <p:cTn id="29" dur="500"/>
                                        <p:tgtEl>
                                          <p:spTgt spid="9">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dissolve">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609600"/>
          </a:xfrm>
        </p:spPr>
        <p:txBody>
          <a:bodyPr/>
          <a:lstStyle/>
          <a:p>
            <a:pPr>
              <a:defRPr/>
            </a:pPr>
            <a:r>
              <a:rPr lang="en-US" sz="3200" b="1" u="sng" dirty="0">
                <a:solidFill>
                  <a:schemeClr val="tx1"/>
                </a:solidFill>
                <a:cs typeface="Times New Roman" pitchFamily="18" charset="0"/>
              </a:rPr>
              <a:t>Dead To Sin</a:t>
            </a:r>
          </a:p>
        </p:txBody>
      </p:sp>
      <p:sp>
        <p:nvSpPr>
          <p:cNvPr id="5" name="Footer Placeholder 3"/>
          <p:cNvSpPr>
            <a:spLocks noGrp="1"/>
          </p:cNvSpPr>
          <p:nvPr>
            <p:ph type="ftr" sz="quarter" idx="11"/>
          </p:nvPr>
        </p:nvSpPr>
        <p:spPr>
          <a:xfrm>
            <a:off x="2362200" y="6553200"/>
            <a:ext cx="4114800" cy="304799"/>
          </a:xfrm>
        </p:spPr>
        <p:txBody>
          <a:bodyPr/>
          <a:lstStyle/>
          <a:p>
            <a:pPr>
              <a:defRPr/>
            </a:pPr>
            <a:r>
              <a:rPr lang="en-US" b="0">
                <a:solidFill>
                  <a:schemeClr val="bg1">
                    <a:lumMod val="50000"/>
                  </a:schemeClr>
                </a:solidFill>
              </a:rPr>
              <a:t>Sin Of The Eyes</a:t>
            </a:r>
            <a:endParaRPr lang="en-US" b="0" dirty="0">
              <a:solidFill>
                <a:schemeClr val="bg1">
                  <a:lumMod val="50000"/>
                </a:schemeClr>
              </a:solidFill>
            </a:endParaRPr>
          </a:p>
        </p:txBody>
      </p:sp>
      <p:sp>
        <p:nvSpPr>
          <p:cNvPr id="9" name="Text Box 3"/>
          <p:cNvSpPr txBox="1">
            <a:spLocks noChangeArrowheads="1"/>
          </p:cNvSpPr>
          <p:nvPr/>
        </p:nvSpPr>
        <p:spPr bwMode="auto">
          <a:xfrm>
            <a:off x="-4916" y="533400"/>
            <a:ext cx="9144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eaLnBrk="1" hangingPunct="1"/>
            <a:r>
              <a:rPr lang="en-US" i="1" dirty="0">
                <a:solidFill>
                  <a:srgbClr val="0000FF"/>
                </a:solidFill>
              </a:rPr>
              <a:t>Col. 3:5: Those who have died in Christ  are told to “put to death” (NKJV) certain things – Rom. 6:11</a:t>
            </a:r>
          </a:p>
          <a:p>
            <a:pPr algn="l">
              <a:buClr>
                <a:srgbClr val="006600"/>
              </a:buClr>
              <a:buSzPct val="115000"/>
              <a:buFont typeface="Wingdings" pitchFamily="2" charset="2"/>
              <a:buChar char="Ø"/>
            </a:pPr>
            <a:r>
              <a:rPr lang="en-US" sz="2000" i="1" dirty="0">
                <a:solidFill>
                  <a:schemeClr val="bg2">
                    <a:lumMod val="10000"/>
                  </a:schemeClr>
                </a:solidFill>
              </a:rPr>
              <a:t>Impurity/Uncleanness (NKJV) -- This is described as lustful living and sexual perversion </a:t>
            </a:r>
            <a:r>
              <a:rPr lang="en-US" sz="1800" i="1" dirty="0">
                <a:solidFill>
                  <a:schemeClr val="bg2">
                    <a:lumMod val="10000"/>
                  </a:schemeClr>
                </a:solidFill>
              </a:rPr>
              <a:t>(Eph. 5:3; Col. 3:5: not named among saints)</a:t>
            </a:r>
            <a:endParaRPr lang="en-US" sz="2000" dirty="0">
              <a:solidFill>
                <a:schemeClr val="bg2">
                  <a:lumMod val="10000"/>
                </a:schemeClr>
              </a:solidFill>
            </a:endParaRPr>
          </a:p>
          <a:p>
            <a:pPr marL="800100" lvl="1" indent="-342900" algn="l">
              <a:buClr>
                <a:srgbClr val="006600"/>
              </a:buClr>
              <a:buSzPct val="115000"/>
              <a:buFont typeface="Wingdings" panose="05000000000000000000" pitchFamily="2" charset="2"/>
              <a:buChar char="§"/>
            </a:pPr>
            <a:r>
              <a:rPr lang="en-US" sz="2000" b="0" i="1" dirty="0">
                <a:solidFill>
                  <a:schemeClr val="bg2">
                    <a:lumMod val="10000"/>
                  </a:schemeClr>
                </a:solidFill>
              </a:rPr>
              <a:t>Akatharsia [ak-</a:t>
            </a:r>
            <a:r>
              <a:rPr lang="en-US" sz="2000" b="0" i="1" dirty="0" err="1">
                <a:solidFill>
                  <a:schemeClr val="bg2">
                    <a:lumMod val="10000"/>
                  </a:schemeClr>
                </a:solidFill>
              </a:rPr>
              <a:t>ath</a:t>
            </a:r>
            <a:r>
              <a:rPr lang="en-US" sz="2000" b="0" i="1" dirty="0">
                <a:solidFill>
                  <a:schemeClr val="bg2">
                    <a:lumMod val="10000"/>
                  </a:schemeClr>
                </a:solidFill>
              </a:rPr>
              <a:t>-</a:t>
            </a:r>
            <a:r>
              <a:rPr lang="en-US" sz="2000" b="0" i="1" dirty="0" err="1">
                <a:solidFill>
                  <a:schemeClr val="bg2">
                    <a:lumMod val="10000"/>
                  </a:schemeClr>
                </a:solidFill>
              </a:rPr>
              <a:t>ar</a:t>
            </a:r>
            <a:r>
              <a:rPr lang="en-US" sz="2000" b="0" i="1" dirty="0">
                <a:solidFill>
                  <a:schemeClr val="bg2">
                    <a:lumMod val="10000"/>
                  </a:schemeClr>
                </a:solidFill>
              </a:rPr>
              <a:t>-see'-ah] (G167): </a:t>
            </a:r>
            <a:r>
              <a:rPr lang="en-US" sz="2000" b="0" dirty="0">
                <a:solidFill>
                  <a:schemeClr val="bg2">
                    <a:lumMod val="10000"/>
                  </a:schemeClr>
                </a:solidFill>
              </a:rPr>
              <a:t>Impurity, a state of physical or moral filthiness, especially in relation to sexual sin: moral uncleanness.</a:t>
            </a:r>
          </a:p>
          <a:p>
            <a:pPr marL="800100" lvl="1" indent="-342900" algn="l">
              <a:buClr>
                <a:srgbClr val="006600"/>
              </a:buClr>
              <a:buSzPct val="115000"/>
              <a:buFont typeface="Wingdings" panose="05000000000000000000" pitchFamily="2" charset="2"/>
              <a:buChar char="§"/>
            </a:pPr>
            <a:r>
              <a:rPr lang="en-US" sz="2000" b="0" dirty="0">
                <a:solidFill>
                  <a:schemeClr val="bg2">
                    <a:lumMod val="10000"/>
                  </a:schemeClr>
                </a:solidFill>
              </a:rPr>
              <a:t>Pornography comes from the </a:t>
            </a:r>
            <a:r>
              <a:rPr lang="en-US" sz="2000" b="0" i="1" dirty="0" err="1">
                <a:solidFill>
                  <a:schemeClr val="bg2">
                    <a:lumMod val="10000"/>
                  </a:schemeClr>
                </a:solidFill>
              </a:rPr>
              <a:t>porneia</a:t>
            </a:r>
            <a:r>
              <a:rPr lang="en-US" sz="2000" b="0" dirty="0">
                <a:solidFill>
                  <a:schemeClr val="bg2">
                    <a:lumMod val="10000"/>
                  </a:schemeClr>
                </a:solidFill>
              </a:rPr>
              <a:t> word group though not used in the N.T.:</a:t>
            </a:r>
          </a:p>
          <a:p>
            <a:pPr marL="1200150" lvl="2" indent="-342900" algn="l">
              <a:buClr>
                <a:srgbClr val="006600"/>
              </a:buClr>
              <a:buSzPct val="115000"/>
              <a:buFont typeface="Courier New" panose="02070309020205020404" pitchFamily="49" charset="0"/>
              <a:buChar char="o"/>
            </a:pPr>
            <a:r>
              <a:rPr lang="en-US" sz="2000" b="0" i="1" dirty="0">
                <a:solidFill>
                  <a:schemeClr val="bg2">
                    <a:lumMod val="10000"/>
                  </a:schemeClr>
                </a:solidFill>
              </a:rPr>
              <a:t>(Gr. </a:t>
            </a:r>
            <a:r>
              <a:rPr lang="en-US" sz="2000" b="0" i="1" dirty="0" err="1">
                <a:solidFill>
                  <a:schemeClr val="bg2">
                    <a:lumMod val="10000"/>
                  </a:schemeClr>
                </a:solidFill>
              </a:rPr>
              <a:t>Pornographia</a:t>
            </a:r>
            <a:r>
              <a:rPr lang="en-US" sz="2000" b="0" i="1" dirty="0">
                <a:solidFill>
                  <a:schemeClr val="bg2">
                    <a:lumMod val="10000"/>
                  </a:schemeClr>
                </a:solidFill>
              </a:rPr>
              <a:t>) from Porneia (G4202): prostitution (including adultery and incest); figuratively, idolatry: --fornication; </a:t>
            </a:r>
          </a:p>
          <a:p>
            <a:pPr marL="1200150" lvl="2" indent="-342900" algn="l">
              <a:buClr>
                <a:srgbClr val="006600"/>
              </a:buClr>
              <a:buSzPct val="115000"/>
              <a:buFont typeface="Courier New" panose="02070309020205020404" pitchFamily="49" charset="0"/>
              <a:buChar char="o"/>
            </a:pPr>
            <a:r>
              <a:rPr lang="en-US" sz="2000" b="0" i="1" dirty="0">
                <a:solidFill>
                  <a:schemeClr val="bg2">
                    <a:lumMod val="10000"/>
                  </a:schemeClr>
                </a:solidFill>
              </a:rPr>
              <a:t>and from </a:t>
            </a:r>
            <a:r>
              <a:rPr lang="en-US" sz="2000" b="0" i="1" dirty="0" err="1">
                <a:solidFill>
                  <a:schemeClr val="bg2">
                    <a:lumMod val="10000"/>
                  </a:schemeClr>
                </a:solidFill>
              </a:rPr>
              <a:t>Graphō</a:t>
            </a:r>
            <a:r>
              <a:rPr lang="en-US" sz="2000" b="0" i="1" dirty="0">
                <a:solidFill>
                  <a:schemeClr val="bg2">
                    <a:lumMod val="10000"/>
                  </a:schemeClr>
                </a:solidFill>
              </a:rPr>
              <a:t> (G1125): “I write or record,” description, “illustration.” </a:t>
            </a:r>
          </a:p>
          <a:p>
            <a:pPr marL="1200150" lvl="2" indent="-342900" algn="l">
              <a:buClr>
                <a:srgbClr val="006600"/>
              </a:buClr>
              <a:buSzPct val="115000"/>
              <a:buFont typeface="Courier New" panose="02070309020205020404" pitchFamily="49" charset="0"/>
              <a:buChar char="o"/>
            </a:pPr>
            <a:r>
              <a:rPr lang="en-US" sz="2000" b="0" i="1" dirty="0">
                <a:solidFill>
                  <a:schemeClr val="bg2">
                    <a:lumMod val="10000"/>
                  </a:schemeClr>
                </a:solidFill>
              </a:rPr>
              <a:t>Thus </a:t>
            </a:r>
            <a:r>
              <a:rPr lang="en-US" sz="2000" b="0" i="1" dirty="0" err="1">
                <a:solidFill>
                  <a:schemeClr val="bg2">
                    <a:lumMod val="10000"/>
                  </a:schemeClr>
                </a:solidFill>
              </a:rPr>
              <a:t>pornographia</a:t>
            </a:r>
            <a:r>
              <a:rPr lang="en-US" sz="2000" b="0" i="1" dirty="0">
                <a:solidFill>
                  <a:schemeClr val="bg2">
                    <a:lumMod val="10000"/>
                  </a:schemeClr>
                </a:solidFill>
              </a:rPr>
              <a:t> means “a written description or illustration of prostitutes or prostitution.”</a:t>
            </a:r>
          </a:p>
        </p:txBody>
      </p:sp>
      <p:pic>
        <p:nvPicPr>
          <p:cNvPr id="7" name="Picture 6">
            <a:extLst>
              <a:ext uri="{FF2B5EF4-FFF2-40B4-BE49-F238E27FC236}">
                <a16:creationId xmlns:a16="http://schemas.microsoft.com/office/drawing/2014/main" id="{59F6DEB2-CF5F-4B26-BB45-4339CCE05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4777739"/>
            <a:ext cx="1905000" cy="2080260"/>
          </a:xfrm>
          <a:prstGeom prst="rect">
            <a:avLst/>
          </a:prstGeom>
        </p:spPr>
      </p:pic>
    </p:spTree>
    <p:extLst>
      <p:ext uri="{BB962C8B-B14F-4D97-AF65-F5344CB8AC3E}">
        <p14:creationId xmlns:p14="http://schemas.microsoft.com/office/powerpoint/2010/main" val="228001551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left)">
                                      <p:cBhvr>
                                        <p:cTn id="11" dur="500"/>
                                        <p:tgtEl>
                                          <p:spTgt spid="9">
                                            <p:txEl>
                                              <p:pRg st="1" end="1"/>
                                            </p:txEl>
                                          </p:spTgt>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Effect transition="in" filter="fade">
                                      <p:cBhvr>
                                        <p:cTn id="17" dur="500"/>
                                        <p:tgtEl>
                                          <p:spTgt spid="7"/>
                                        </p:tgtEl>
                                      </p:cBhvr>
                                    </p:animEffect>
                                  </p:childTnLst>
                                </p:cTn>
                              </p:par>
                              <p:par>
                                <p:cTn id="18" presetID="22" presetClass="entr" presetSubtype="8" fill="hold" nodeType="with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wipe(left)">
                                      <p:cBhvr>
                                        <p:cTn id="20" dur="500"/>
                                        <p:tgtEl>
                                          <p:spTgt spid="9">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wipe(left)">
                                      <p:cBhvr>
                                        <p:cTn id="25" dur="500"/>
                                        <p:tgtEl>
                                          <p:spTgt spid="9">
                                            <p:txEl>
                                              <p:pRg st="3" end="3"/>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wipe(left)">
                                      <p:cBhvr>
                                        <p:cTn id="28" dur="500"/>
                                        <p:tgtEl>
                                          <p:spTgt spid="9">
                                            <p:txEl>
                                              <p:pRg st="4" end="4"/>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Effect transition="in" filter="wipe(left)">
                                      <p:cBhvr>
                                        <p:cTn id="31" dur="500"/>
                                        <p:tgtEl>
                                          <p:spTgt spid="9">
                                            <p:txEl>
                                              <p:pRg st="5" end="5"/>
                                            </p:txEl>
                                          </p:spTgt>
                                        </p:tgtEl>
                                      </p:cBhvr>
                                    </p:animEffect>
                                  </p:childTnLst>
                                </p:cTn>
                              </p:par>
                              <p:par>
                                <p:cTn id="32" presetID="22" presetClass="entr" presetSubtype="8" fill="hold" nodeType="withEffect">
                                  <p:stCondLst>
                                    <p:cond delay="0"/>
                                  </p:stCondLst>
                                  <p:childTnLst>
                                    <p:set>
                                      <p:cBhvr>
                                        <p:cTn id="33" dur="1" fill="hold">
                                          <p:stCondLst>
                                            <p:cond delay="0"/>
                                          </p:stCondLst>
                                        </p:cTn>
                                        <p:tgtEl>
                                          <p:spTgt spid="9">
                                            <p:txEl>
                                              <p:pRg st="6" end="6"/>
                                            </p:txEl>
                                          </p:spTgt>
                                        </p:tgtEl>
                                        <p:attrNameLst>
                                          <p:attrName>style.visibility</p:attrName>
                                        </p:attrNameLst>
                                      </p:cBhvr>
                                      <p:to>
                                        <p:strVal val="visible"/>
                                      </p:to>
                                    </p:set>
                                    <p:animEffect transition="in" filter="wipe(left)">
                                      <p:cBhvr>
                                        <p:cTn id="34"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609600"/>
          </a:xfrm>
        </p:spPr>
        <p:txBody>
          <a:bodyPr/>
          <a:lstStyle/>
          <a:p>
            <a:pPr>
              <a:defRPr/>
            </a:pPr>
            <a:r>
              <a:rPr lang="en-US" sz="3200" b="1" u="sng" dirty="0">
                <a:solidFill>
                  <a:schemeClr val="tx1"/>
                </a:solidFill>
                <a:cs typeface="Times New Roman" pitchFamily="18" charset="0"/>
              </a:rPr>
              <a:t>Dead To Sin</a:t>
            </a:r>
          </a:p>
        </p:txBody>
      </p:sp>
      <p:sp>
        <p:nvSpPr>
          <p:cNvPr id="5" name="Footer Placeholder 3"/>
          <p:cNvSpPr>
            <a:spLocks noGrp="1"/>
          </p:cNvSpPr>
          <p:nvPr>
            <p:ph type="ftr" sz="quarter" idx="11"/>
          </p:nvPr>
        </p:nvSpPr>
        <p:spPr>
          <a:xfrm>
            <a:off x="2362200" y="6553200"/>
            <a:ext cx="4114800" cy="304799"/>
          </a:xfrm>
        </p:spPr>
        <p:txBody>
          <a:bodyPr/>
          <a:lstStyle/>
          <a:p>
            <a:pPr>
              <a:defRPr/>
            </a:pPr>
            <a:r>
              <a:rPr lang="en-US" b="0">
                <a:solidFill>
                  <a:schemeClr val="bg1">
                    <a:lumMod val="50000"/>
                  </a:schemeClr>
                </a:solidFill>
              </a:rPr>
              <a:t>Sin Of The Eyes</a:t>
            </a:r>
            <a:endParaRPr lang="en-US" b="0" dirty="0">
              <a:solidFill>
                <a:schemeClr val="bg1">
                  <a:lumMod val="50000"/>
                </a:schemeClr>
              </a:solidFill>
            </a:endParaRPr>
          </a:p>
        </p:txBody>
      </p:sp>
      <p:sp>
        <p:nvSpPr>
          <p:cNvPr id="9" name="Text Box 3"/>
          <p:cNvSpPr txBox="1">
            <a:spLocks noChangeArrowheads="1"/>
          </p:cNvSpPr>
          <p:nvPr/>
        </p:nvSpPr>
        <p:spPr bwMode="auto">
          <a:xfrm>
            <a:off x="-4916" y="533400"/>
            <a:ext cx="9144000"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eaLnBrk="1" hangingPunct="1"/>
            <a:r>
              <a:rPr lang="en-US" i="1" dirty="0">
                <a:solidFill>
                  <a:srgbClr val="0000FF"/>
                </a:solidFill>
              </a:rPr>
              <a:t>Col. 3:5: Those who have died in Christ  are told to “put to death” (NKJV) certain things – Rom. 6:11</a:t>
            </a:r>
          </a:p>
          <a:p>
            <a:pPr algn="l">
              <a:buClr>
                <a:srgbClr val="006600"/>
              </a:buClr>
              <a:buSzPct val="115000"/>
              <a:buFont typeface="Wingdings" pitchFamily="2" charset="2"/>
              <a:buChar char="Ø"/>
            </a:pPr>
            <a:r>
              <a:rPr lang="en-US" sz="2000" i="1" dirty="0">
                <a:solidFill>
                  <a:schemeClr val="bg2">
                    <a:lumMod val="10000"/>
                  </a:schemeClr>
                </a:solidFill>
              </a:rPr>
              <a:t>Impurity/Uncleanness (NKJV) -- This is described as lustful living and sexual perversion (Eph. 5:3; Col. 3:5)</a:t>
            </a:r>
            <a:endParaRPr lang="en-US" sz="2000" dirty="0">
              <a:solidFill>
                <a:schemeClr val="bg2">
                  <a:lumMod val="10000"/>
                </a:schemeClr>
              </a:solidFill>
            </a:endParaRPr>
          </a:p>
          <a:p>
            <a:pPr marL="800100" lvl="1" indent="-342900" algn="l">
              <a:buClr>
                <a:srgbClr val="006600"/>
              </a:buClr>
              <a:buSzPct val="115000"/>
              <a:buFont typeface="Wingdings" panose="05000000000000000000" pitchFamily="2" charset="2"/>
              <a:buChar char="§"/>
            </a:pPr>
            <a:r>
              <a:rPr lang="en-US" sz="2000" b="0" dirty="0">
                <a:solidFill>
                  <a:schemeClr val="bg2">
                    <a:lumMod val="10000"/>
                  </a:schemeClr>
                </a:solidFill>
              </a:rPr>
              <a:t>Married couples that view pornography together are the voyeurs so no longer just between the two of them, and can cause one or the other or both to become addicted to impurity/immorality…sinful! </a:t>
            </a:r>
          </a:p>
          <a:p>
            <a:pPr marL="1200150" lvl="2" indent="-342900" algn="l">
              <a:buClr>
                <a:srgbClr val="006600"/>
              </a:buClr>
              <a:buSzPct val="115000"/>
              <a:buFont typeface="Courier New" panose="02070309020205020404" pitchFamily="49" charset="0"/>
              <a:buChar char="o"/>
            </a:pPr>
            <a:r>
              <a:rPr lang="en-US" sz="2000" i="1" dirty="0">
                <a:solidFill>
                  <a:schemeClr val="bg2">
                    <a:lumMod val="10000"/>
                  </a:schemeClr>
                </a:solidFill>
              </a:rPr>
              <a:t>Heb. 13:4: </a:t>
            </a:r>
            <a:r>
              <a:rPr lang="en-US" sz="2000" b="0" i="1" dirty="0">
                <a:solidFill>
                  <a:schemeClr val="bg2">
                    <a:lumMod val="10000"/>
                  </a:schemeClr>
                </a:solidFill>
              </a:rPr>
              <a:t>When sin introduced, the marriage bed is no longer honored!</a:t>
            </a:r>
          </a:p>
          <a:p>
            <a:pPr marL="800100" lvl="1" indent="-342900" algn="l">
              <a:buClr>
                <a:srgbClr val="006600"/>
              </a:buClr>
              <a:buSzPct val="115000"/>
              <a:buFont typeface="Wingdings" panose="05000000000000000000" pitchFamily="2" charset="2"/>
              <a:buChar char="§"/>
            </a:pPr>
            <a:r>
              <a:rPr lang="en-US" sz="2000" b="0" dirty="0">
                <a:solidFill>
                  <a:schemeClr val="bg2">
                    <a:lumMod val="10000"/>
                  </a:schemeClr>
                </a:solidFill>
              </a:rPr>
              <a:t>The purpose of pornography is to sexually excite or entice, which is to commit sin of impurity; either by thinking or by doing! </a:t>
            </a:r>
          </a:p>
          <a:p>
            <a:pPr marL="1200150" lvl="2" indent="-342900" algn="l">
              <a:buClr>
                <a:srgbClr val="006600"/>
              </a:buClr>
              <a:buSzPct val="115000"/>
              <a:buFont typeface="Courier New" panose="02070309020205020404" pitchFamily="49" charset="0"/>
              <a:buChar char="o"/>
            </a:pPr>
            <a:r>
              <a:rPr lang="en-US" sz="2000" i="1" dirty="0">
                <a:solidFill>
                  <a:schemeClr val="bg2">
                    <a:lumMod val="10000"/>
                  </a:schemeClr>
                </a:solidFill>
              </a:rPr>
              <a:t>Mt. 5:27-28: </a:t>
            </a:r>
            <a:r>
              <a:rPr lang="en-US" sz="2000" b="0" dirty="0">
                <a:solidFill>
                  <a:schemeClr val="bg2">
                    <a:lumMod val="10000"/>
                  </a:schemeClr>
                </a:solidFill>
              </a:rPr>
              <a:t>To think about it is to do it (what goes into the eyes turns to thoughts, and thoughts turn into action!) – </a:t>
            </a:r>
            <a:r>
              <a:rPr lang="en-US" sz="2000" b="0" i="1" dirty="0">
                <a:solidFill>
                  <a:schemeClr val="bg2">
                    <a:lumMod val="10000"/>
                  </a:schemeClr>
                </a:solidFill>
              </a:rPr>
              <a:t>II Sam. 11: David &amp; Bathsheba</a:t>
            </a:r>
          </a:p>
          <a:p>
            <a:pPr marL="1200150" lvl="2" indent="-342900" algn="l">
              <a:buClr>
                <a:srgbClr val="006600"/>
              </a:buClr>
              <a:buSzPct val="115000"/>
              <a:buFont typeface="Courier New" panose="02070309020205020404" pitchFamily="49" charset="0"/>
              <a:buChar char="o"/>
            </a:pPr>
            <a:r>
              <a:rPr lang="en-US" sz="2000" i="1" dirty="0">
                <a:solidFill>
                  <a:schemeClr val="bg2">
                    <a:lumMod val="10000"/>
                  </a:schemeClr>
                </a:solidFill>
              </a:rPr>
              <a:t>Job 31:1: </a:t>
            </a:r>
            <a:r>
              <a:rPr lang="en-US" sz="2000" b="0" dirty="0">
                <a:solidFill>
                  <a:schemeClr val="bg2">
                    <a:lumMod val="10000"/>
                  </a:schemeClr>
                </a:solidFill>
              </a:rPr>
              <a:t>“I have made a covenant with my eyes.”</a:t>
            </a:r>
          </a:p>
          <a:p>
            <a:pPr marL="1200150" lvl="2" indent="-342900" algn="l">
              <a:buClr>
                <a:srgbClr val="006600"/>
              </a:buClr>
              <a:buSzPct val="115000"/>
              <a:buFont typeface="Courier New" panose="02070309020205020404" pitchFamily="49" charset="0"/>
              <a:buChar char="o"/>
            </a:pPr>
            <a:r>
              <a:rPr lang="en-US" sz="2000" i="1" dirty="0">
                <a:solidFill>
                  <a:schemeClr val="bg2">
                    <a:lumMod val="10000"/>
                  </a:schemeClr>
                </a:solidFill>
              </a:rPr>
              <a:t>Mt. 15:19: </a:t>
            </a:r>
            <a:r>
              <a:rPr lang="en-US" sz="2000" b="0" dirty="0">
                <a:solidFill>
                  <a:schemeClr val="bg2">
                    <a:lumMod val="10000"/>
                  </a:schemeClr>
                </a:solidFill>
              </a:rPr>
              <a:t>Committing fornication is evil.</a:t>
            </a:r>
          </a:p>
        </p:txBody>
      </p:sp>
      <p:sp>
        <p:nvSpPr>
          <p:cNvPr id="6" name="Text Box 6">
            <a:extLst>
              <a:ext uri="{FF2B5EF4-FFF2-40B4-BE49-F238E27FC236}">
                <a16:creationId xmlns:a16="http://schemas.microsoft.com/office/drawing/2014/main" id="{71EAB60C-D298-42F6-B034-C910E2DB18C2}"/>
              </a:ext>
            </a:extLst>
          </p:cNvPr>
          <p:cNvSpPr txBox="1">
            <a:spLocks noChangeArrowheads="1"/>
          </p:cNvSpPr>
          <p:nvPr/>
        </p:nvSpPr>
        <p:spPr bwMode="auto">
          <a:xfrm>
            <a:off x="457200" y="6036738"/>
            <a:ext cx="6324600" cy="461665"/>
          </a:xfrm>
          <a:prstGeom prst="rect">
            <a:avLst/>
          </a:prstGeom>
          <a:solidFill>
            <a:srgbClr val="FFCCFF"/>
          </a:solidFill>
          <a:ln>
            <a:noFill/>
          </a:ln>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lvl="0" eaLnBrk="1" fontAlgn="auto" hangingPunct="1">
              <a:spcBef>
                <a:spcPts val="0"/>
              </a:spcBef>
              <a:spcAft>
                <a:spcPts val="0"/>
              </a:spcAft>
            </a:pPr>
            <a:r>
              <a:rPr lang="en-US" i="1" kern="0" dirty="0">
                <a:solidFill>
                  <a:srgbClr val="FF0000"/>
                </a:solidFill>
              </a:rPr>
              <a:t>Saints are to “put it to death!”</a:t>
            </a:r>
            <a:endParaRPr kumimoji="0" lang="en-US" sz="2400" b="1" i="1" u="none" strike="noStrike" kern="0" cap="none" spc="0" normalizeH="0" baseline="0" noProof="0" dirty="0">
              <a:ln>
                <a:noFill/>
              </a:ln>
              <a:solidFill>
                <a:srgbClr val="FF0000"/>
              </a:solidFill>
              <a:effectLst/>
              <a:uLnTx/>
              <a:uFillTx/>
              <a:latin typeface="Tahoma" pitchFamily="34" charset="0"/>
              <a:cs typeface="Times New Roman" pitchFamily="18" charset="0"/>
            </a:endParaRPr>
          </a:p>
        </p:txBody>
      </p:sp>
      <p:pic>
        <p:nvPicPr>
          <p:cNvPr id="7" name="Picture 6">
            <a:extLst>
              <a:ext uri="{FF2B5EF4-FFF2-40B4-BE49-F238E27FC236}">
                <a16:creationId xmlns:a16="http://schemas.microsoft.com/office/drawing/2014/main" id="{F872971A-4A9D-4954-9D2A-A1B517F5D8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0155" y="4724400"/>
            <a:ext cx="1953845" cy="2133599"/>
          </a:xfrm>
          <a:prstGeom prst="rect">
            <a:avLst/>
          </a:prstGeom>
        </p:spPr>
      </p:pic>
    </p:spTree>
    <p:extLst>
      <p:ext uri="{BB962C8B-B14F-4D97-AF65-F5344CB8AC3E}">
        <p14:creationId xmlns:p14="http://schemas.microsoft.com/office/powerpoint/2010/main" val="310518854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left)">
                                      <p:cBhvr>
                                        <p:cTn id="11" dur="500"/>
                                        <p:tgtEl>
                                          <p:spTgt spid="9">
                                            <p:txEl>
                                              <p:pRg st="1" end="1"/>
                                            </p:txEl>
                                          </p:spTgt>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animEffect transition="in" filter="fade">
                                      <p:cBhvr>
                                        <p:cTn id="17" dur="500"/>
                                        <p:tgtEl>
                                          <p:spTgt spid="7"/>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wipe(left)">
                                      <p:cBhvr>
                                        <p:cTn id="21" dur="500"/>
                                        <p:tgtEl>
                                          <p:spTgt spid="9">
                                            <p:txEl>
                                              <p:pRg st="2" end="2"/>
                                            </p:txEl>
                                          </p:spTgt>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wipe(left)">
                                      <p:cBhvr>
                                        <p:cTn id="25" dur="500"/>
                                        <p:tgtEl>
                                          <p:spTgt spid="9">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9">
                                            <p:txEl>
                                              <p:pRg st="4" end="4"/>
                                            </p:txEl>
                                          </p:spTgt>
                                        </p:tgtEl>
                                        <p:attrNameLst>
                                          <p:attrName>style.visibility</p:attrName>
                                        </p:attrNameLst>
                                      </p:cBhvr>
                                      <p:to>
                                        <p:strVal val="visible"/>
                                      </p:to>
                                    </p:set>
                                    <p:animEffect transition="in" filter="wipe(left)">
                                      <p:cBhvr>
                                        <p:cTn id="30" dur="500"/>
                                        <p:tgtEl>
                                          <p:spTgt spid="9">
                                            <p:txEl>
                                              <p:pRg st="4" end="4"/>
                                            </p:txEl>
                                          </p:spTgt>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9">
                                            <p:txEl>
                                              <p:pRg st="5" end="5"/>
                                            </p:txEl>
                                          </p:spTgt>
                                        </p:tgtEl>
                                        <p:attrNameLst>
                                          <p:attrName>style.visibility</p:attrName>
                                        </p:attrNameLst>
                                      </p:cBhvr>
                                      <p:to>
                                        <p:strVal val="visible"/>
                                      </p:to>
                                    </p:set>
                                    <p:animEffect transition="in" filter="wipe(left)">
                                      <p:cBhvr>
                                        <p:cTn id="34" dur="500"/>
                                        <p:tgtEl>
                                          <p:spTgt spid="9">
                                            <p:txEl>
                                              <p:pRg st="5" end="5"/>
                                            </p:txEl>
                                          </p:spTgt>
                                        </p:tgtEl>
                                      </p:cBhvr>
                                    </p:animEffect>
                                  </p:childTnLst>
                                </p:cTn>
                              </p:par>
                            </p:childTnLst>
                          </p:cTn>
                        </p:par>
                        <p:par>
                          <p:cTn id="35" fill="hold">
                            <p:stCondLst>
                              <p:cond delay="1000"/>
                            </p:stCondLst>
                            <p:childTnLst>
                              <p:par>
                                <p:cTn id="36" presetID="22" presetClass="entr" presetSubtype="8" fill="hold" nodeType="afterEffect">
                                  <p:stCondLst>
                                    <p:cond delay="0"/>
                                  </p:stCondLst>
                                  <p:childTnLst>
                                    <p:set>
                                      <p:cBhvr>
                                        <p:cTn id="37" dur="1" fill="hold">
                                          <p:stCondLst>
                                            <p:cond delay="0"/>
                                          </p:stCondLst>
                                        </p:cTn>
                                        <p:tgtEl>
                                          <p:spTgt spid="9">
                                            <p:txEl>
                                              <p:pRg st="6" end="6"/>
                                            </p:txEl>
                                          </p:spTgt>
                                        </p:tgtEl>
                                        <p:attrNameLst>
                                          <p:attrName>style.visibility</p:attrName>
                                        </p:attrNameLst>
                                      </p:cBhvr>
                                      <p:to>
                                        <p:strVal val="visible"/>
                                      </p:to>
                                    </p:set>
                                    <p:animEffect transition="in" filter="wipe(left)">
                                      <p:cBhvr>
                                        <p:cTn id="38" dur="500"/>
                                        <p:tgtEl>
                                          <p:spTgt spid="9">
                                            <p:txEl>
                                              <p:pRg st="6" end="6"/>
                                            </p:txEl>
                                          </p:spTgt>
                                        </p:tgtEl>
                                      </p:cBhvr>
                                    </p:animEffect>
                                  </p:childTnLst>
                                </p:cTn>
                              </p:par>
                            </p:childTnLst>
                          </p:cTn>
                        </p:par>
                        <p:par>
                          <p:cTn id="39" fill="hold">
                            <p:stCondLst>
                              <p:cond delay="1500"/>
                            </p:stCondLst>
                            <p:childTnLst>
                              <p:par>
                                <p:cTn id="40" presetID="22" presetClass="entr" presetSubtype="8" fill="hold" nodeType="after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wipe(left)">
                                      <p:cBhvr>
                                        <p:cTn id="42" dur="500"/>
                                        <p:tgtEl>
                                          <p:spTgt spid="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dissolve">
                                      <p:cBhvr>
                                        <p:cTn id="4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609600"/>
          </a:xfrm>
        </p:spPr>
        <p:txBody>
          <a:bodyPr/>
          <a:lstStyle/>
          <a:p>
            <a:pPr>
              <a:defRPr/>
            </a:pPr>
            <a:r>
              <a:rPr lang="en-US" sz="3200" b="1" u="sng" dirty="0">
                <a:solidFill>
                  <a:schemeClr val="tx1"/>
                </a:solidFill>
                <a:cs typeface="Times New Roman" pitchFamily="18" charset="0"/>
              </a:rPr>
              <a:t>Dead To Sin</a:t>
            </a:r>
          </a:p>
        </p:txBody>
      </p:sp>
      <p:sp>
        <p:nvSpPr>
          <p:cNvPr id="5" name="Footer Placeholder 3"/>
          <p:cNvSpPr>
            <a:spLocks noGrp="1"/>
          </p:cNvSpPr>
          <p:nvPr>
            <p:ph type="ftr" sz="quarter" idx="11"/>
          </p:nvPr>
        </p:nvSpPr>
        <p:spPr>
          <a:xfrm>
            <a:off x="2362200" y="6553200"/>
            <a:ext cx="4114800" cy="304799"/>
          </a:xfrm>
        </p:spPr>
        <p:txBody>
          <a:bodyPr/>
          <a:lstStyle/>
          <a:p>
            <a:pPr>
              <a:defRPr/>
            </a:pPr>
            <a:r>
              <a:rPr lang="en-US" b="0">
                <a:solidFill>
                  <a:schemeClr val="bg1">
                    <a:lumMod val="50000"/>
                  </a:schemeClr>
                </a:solidFill>
              </a:rPr>
              <a:t>Sin Of The Eyes</a:t>
            </a:r>
            <a:endParaRPr lang="en-US" b="0" dirty="0">
              <a:solidFill>
                <a:schemeClr val="bg1">
                  <a:lumMod val="50000"/>
                </a:schemeClr>
              </a:solidFill>
            </a:endParaRPr>
          </a:p>
        </p:txBody>
      </p:sp>
      <p:sp>
        <p:nvSpPr>
          <p:cNvPr id="9" name="Text Box 3"/>
          <p:cNvSpPr txBox="1">
            <a:spLocks noChangeArrowheads="1"/>
          </p:cNvSpPr>
          <p:nvPr/>
        </p:nvSpPr>
        <p:spPr bwMode="auto">
          <a:xfrm>
            <a:off x="-4916" y="990600"/>
            <a:ext cx="9144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eaLnBrk="1" hangingPunct="1"/>
            <a:r>
              <a:rPr lang="en-US" i="1" dirty="0">
                <a:solidFill>
                  <a:srgbClr val="0000FF"/>
                </a:solidFill>
              </a:rPr>
              <a:t>Col. 3:5: Those who have died in Christ  are told to “put to death” (NKJV) certain things – Rom. 6:11</a:t>
            </a:r>
          </a:p>
          <a:p>
            <a:pPr algn="l">
              <a:buClr>
                <a:srgbClr val="006600"/>
              </a:buClr>
              <a:buSzPct val="115000"/>
              <a:buFont typeface="Wingdings" panose="05000000000000000000" pitchFamily="2" charset="2"/>
              <a:buChar char="v"/>
            </a:pPr>
            <a:r>
              <a:rPr lang="en-US" sz="2000" i="1" dirty="0">
                <a:solidFill>
                  <a:schemeClr val="bg2">
                    <a:lumMod val="10000"/>
                  </a:schemeClr>
                </a:solidFill>
              </a:rPr>
              <a:t>Immorality/Fornication (NKJV)</a:t>
            </a:r>
          </a:p>
          <a:p>
            <a:pPr algn="l">
              <a:buClr>
                <a:srgbClr val="006600"/>
              </a:buClr>
              <a:buSzPct val="115000"/>
              <a:buFont typeface="Wingdings" panose="05000000000000000000" pitchFamily="2" charset="2"/>
              <a:buChar char="v"/>
            </a:pPr>
            <a:r>
              <a:rPr lang="en-US" sz="2000" i="1" dirty="0">
                <a:solidFill>
                  <a:schemeClr val="bg2">
                    <a:lumMod val="10000"/>
                  </a:schemeClr>
                </a:solidFill>
              </a:rPr>
              <a:t>Impurity/Uncleanness (NKJV)</a:t>
            </a:r>
          </a:p>
          <a:p>
            <a:pPr algn="l">
              <a:buClr>
                <a:srgbClr val="006600"/>
              </a:buClr>
              <a:buSzPct val="115000"/>
              <a:buFont typeface="Wingdings" panose="05000000000000000000" pitchFamily="2" charset="2"/>
              <a:buChar char="v"/>
            </a:pPr>
            <a:r>
              <a:rPr lang="en-US" sz="2000" i="1" dirty="0">
                <a:solidFill>
                  <a:schemeClr val="bg2">
                    <a:lumMod val="10000"/>
                  </a:schemeClr>
                </a:solidFill>
              </a:rPr>
              <a:t>Sensuality/Lewdness (NKJV) – II Cor. 12:21; Gal. 5:19; Eph. 4:19 </a:t>
            </a:r>
            <a:endParaRPr lang="en-US" sz="2000" dirty="0">
              <a:solidFill>
                <a:schemeClr val="bg2">
                  <a:lumMod val="10000"/>
                </a:schemeClr>
              </a:solidFill>
            </a:endParaRPr>
          </a:p>
        </p:txBody>
      </p:sp>
      <p:sp>
        <p:nvSpPr>
          <p:cNvPr id="7" name="Text Box 10">
            <a:extLst>
              <a:ext uri="{FF2B5EF4-FFF2-40B4-BE49-F238E27FC236}">
                <a16:creationId xmlns:a16="http://schemas.microsoft.com/office/drawing/2014/main" id="{BF2946A9-F6A0-4715-A034-A970A4B5E9AA}"/>
              </a:ext>
            </a:extLst>
          </p:cNvPr>
          <p:cNvSpPr txBox="1">
            <a:spLocks noChangeArrowheads="1"/>
          </p:cNvSpPr>
          <p:nvPr/>
        </p:nvSpPr>
        <p:spPr bwMode="auto">
          <a:xfrm>
            <a:off x="83113" y="4572000"/>
            <a:ext cx="6105832" cy="1200329"/>
          </a:xfrm>
          <a:prstGeom prst="rect">
            <a:avLst/>
          </a:prstGeom>
          <a:ln/>
        </p:spPr>
        <p:style>
          <a:lnRef idx="0">
            <a:schemeClr val="dk1"/>
          </a:lnRef>
          <a:fillRef idx="3">
            <a:schemeClr val="dk1"/>
          </a:fillRef>
          <a:effectRef idx="3">
            <a:schemeClr val="dk1"/>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t>Being alive in Christ requires saints to “put to death”</a:t>
            </a:r>
          </a:p>
          <a:p>
            <a:pPr eaLnBrk="1" hangingPunct="1"/>
            <a:r>
              <a:rPr lang="en-US" dirty="0"/>
              <a:t>sexual immorality &amp; impurity!</a:t>
            </a:r>
            <a:endParaRPr lang="en-US" i="1" dirty="0"/>
          </a:p>
        </p:txBody>
      </p:sp>
      <p:pic>
        <p:nvPicPr>
          <p:cNvPr id="12" name="Picture 11">
            <a:extLst>
              <a:ext uri="{FF2B5EF4-FFF2-40B4-BE49-F238E27FC236}">
                <a16:creationId xmlns:a16="http://schemas.microsoft.com/office/drawing/2014/main" id="{0F97D653-2912-40B4-AFA8-7AE8E6F9A0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4100779"/>
            <a:ext cx="2431487" cy="2431487"/>
          </a:xfrm>
          <a:prstGeom prst="rect">
            <a:avLst/>
          </a:prstGeom>
        </p:spPr>
      </p:pic>
    </p:spTree>
    <p:extLst>
      <p:ext uri="{BB962C8B-B14F-4D97-AF65-F5344CB8AC3E}">
        <p14:creationId xmlns:p14="http://schemas.microsoft.com/office/powerpoint/2010/main" val="10965913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wipe(left)">
                                      <p:cBhvr>
                                        <p:cTn id="7" dur="500"/>
                                        <p:tgtEl>
                                          <p:spTgt spid="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 calcmode="lin" valueType="num">
                                      <p:cBhvr>
                                        <p:cTn id="14" dur="1000" fill="hold"/>
                                        <p:tgtEl>
                                          <p:spTgt spid="7"/>
                                        </p:tgtEl>
                                        <p:attrNameLst>
                                          <p:attrName>style.rotation</p:attrName>
                                        </p:attrNameLst>
                                      </p:cBhvr>
                                      <p:tavLst>
                                        <p:tav tm="0">
                                          <p:val>
                                            <p:fltVal val="90"/>
                                          </p:val>
                                        </p:tav>
                                        <p:tav tm="100000">
                                          <p:val>
                                            <p:fltVal val="0"/>
                                          </p:val>
                                        </p:tav>
                                      </p:tavLst>
                                    </p:anim>
                                    <p:animEffect transition="in" filter="fade">
                                      <p:cBhvr>
                                        <p:cTn id="15" dur="1000"/>
                                        <p:tgtEl>
                                          <p:spTgt spid="7"/>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animEffect transition="in" filter="fade">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609600"/>
          </a:xfrm>
        </p:spPr>
        <p:txBody>
          <a:bodyPr/>
          <a:lstStyle/>
          <a:p>
            <a:pPr>
              <a:defRPr/>
            </a:pPr>
            <a:r>
              <a:rPr lang="en-US" sz="3200" b="1" u="sng" dirty="0">
                <a:solidFill>
                  <a:schemeClr val="tx1"/>
                </a:solidFill>
                <a:cs typeface="Times New Roman" pitchFamily="18" charset="0"/>
              </a:rPr>
              <a:t>Conclusion</a:t>
            </a:r>
          </a:p>
        </p:txBody>
      </p:sp>
      <p:sp>
        <p:nvSpPr>
          <p:cNvPr id="5" name="Footer Placeholder 3"/>
          <p:cNvSpPr>
            <a:spLocks noGrp="1"/>
          </p:cNvSpPr>
          <p:nvPr>
            <p:ph type="ftr" sz="quarter" idx="11"/>
          </p:nvPr>
        </p:nvSpPr>
        <p:spPr>
          <a:xfrm>
            <a:off x="0" y="6553200"/>
            <a:ext cx="2590800" cy="304799"/>
          </a:xfrm>
        </p:spPr>
        <p:txBody>
          <a:bodyPr/>
          <a:lstStyle/>
          <a:p>
            <a:pPr>
              <a:defRPr/>
            </a:pPr>
            <a:r>
              <a:rPr lang="en-US" b="0" dirty="0">
                <a:solidFill>
                  <a:schemeClr val="bg1">
                    <a:lumMod val="50000"/>
                  </a:schemeClr>
                </a:solidFill>
              </a:rPr>
              <a:t>Sin Of The Eyes</a:t>
            </a:r>
          </a:p>
        </p:txBody>
      </p:sp>
      <p:sp>
        <p:nvSpPr>
          <p:cNvPr id="7" name="Text Box 3"/>
          <p:cNvSpPr txBox="1">
            <a:spLocks noChangeArrowheads="1"/>
          </p:cNvSpPr>
          <p:nvPr/>
        </p:nvSpPr>
        <p:spPr bwMode="auto">
          <a:xfrm>
            <a:off x="0" y="765855"/>
            <a:ext cx="9144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0000FF"/>
                </a:solidFill>
              </a:rPr>
              <a:t>Sexual immorality is a “deed of the flesh” and will cause</a:t>
            </a:r>
          </a:p>
          <a:p>
            <a:pPr eaLnBrk="1" hangingPunct="1"/>
            <a:r>
              <a:rPr lang="en-US" dirty="0">
                <a:solidFill>
                  <a:srgbClr val="0000FF"/>
                </a:solidFill>
              </a:rPr>
              <a:t>one to not inherit Heaven! </a:t>
            </a:r>
            <a:r>
              <a:rPr lang="en-US" i="1" dirty="0">
                <a:solidFill>
                  <a:srgbClr val="0000FF"/>
                </a:solidFill>
              </a:rPr>
              <a:t>(Gal. 5:19-21; I Cor. 6:9-10) </a:t>
            </a:r>
            <a:r>
              <a:rPr lang="en-US" dirty="0">
                <a:solidFill>
                  <a:srgbClr val="0000FF"/>
                </a:solidFill>
              </a:rPr>
              <a:t>–</a:t>
            </a:r>
          </a:p>
          <a:p>
            <a:pPr eaLnBrk="1" hangingPunct="1"/>
            <a:r>
              <a:rPr lang="en-US" i="1" dirty="0">
                <a:solidFill>
                  <a:srgbClr val="0000FF"/>
                </a:solidFill>
              </a:rPr>
              <a:t>Rom. 6:1-2: We are to be “dead to sin” and live in it no</a:t>
            </a:r>
          </a:p>
          <a:p>
            <a:pPr eaLnBrk="1" hangingPunct="1"/>
            <a:r>
              <a:rPr lang="en-US" i="1" dirty="0">
                <a:solidFill>
                  <a:srgbClr val="0000FF"/>
                </a:solidFill>
              </a:rPr>
              <a:t>more!</a:t>
            </a:r>
            <a:endParaRPr lang="en-US" i="1" u="sng" dirty="0">
              <a:solidFill>
                <a:srgbClr val="0000FF"/>
              </a:solidFill>
            </a:endParaRPr>
          </a:p>
        </p:txBody>
      </p:sp>
      <p:sp>
        <p:nvSpPr>
          <p:cNvPr id="8" name="Text Box 3"/>
          <p:cNvSpPr txBox="1">
            <a:spLocks noChangeArrowheads="1"/>
          </p:cNvSpPr>
          <p:nvPr/>
        </p:nvSpPr>
        <p:spPr bwMode="auto">
          <a:xfrm>
            <a:off x="2458" y="2491770"/>
            <a:ext cx="9144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0000FF"/>
                </a:solidFill>
              </a:rPr>
              <a:t>Either participating in the act of fornication/adultery or</a:t>
            </a:r>
          </a:p>
          <a:p>
            <a:pPr eaLnBrk="1" hangingPunct="1"/>
            <a:r>
              <a:rPr lang="en-US" dirty="0">
                <a:solidFill>
                  <a:srgbClr val="0000FF"/>
                </a:solidFill>
              </a:rPr>
              <a:t>lusting after an illicit sexual act is sinful for the unmarried</a:t>
            </a:r>
          </a:p>
          <a:p>
            <a:pPr eaLnBrk="1" hangingPunct="1"/>
            <a:r>
              <a:rPr lang="en-US" dirty="0">
                <a:solidFill>
                  <a:srgbClr val="0000FF"/>
                </a:solidFill>
              </a:rPr>
              <a:t>and the married and should not be named among saints</a:t>
            </a:r>
          </a:p>
          <a:p>
            <a:pPr eaLnBrk="1" hangingPunct="1"/>
            <a:r>
              <a:rPr lang="en-US" i="1" dirty="0">
                <a:solidFill>
                  <a:srgbClr val="0000FF"/>
                </a:solidFill>
              </a:rPr>
              <a:t>(Eph. 5:3)!</a:t>
            </a:r>
            <a:endParaRPr lang="en-US" i="1" u="sng" dirty="0">
              <a:solidFill>
                <a:srgbClr val="0000FF"/>
              </a:solidFill>
            </a:endParaRPr>
          </a:p>
        </p:txBody>
      </p:sp>
      <p:pic>
        <p:nvPicPr>
          <p:cNvPr id="3" name="Picture 2">
            <a:extLst>
              <a:ext uri="{FF2B5EF4-FFF2-40B4-BE49-F238E27FC236}">
                <a16:creationId xmlns:a16="http://schemas.microsoft.com/office/drawing/2014/main" id="{34C4ADBE-AD98-49A6-AFAA-4B1AAEE96C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95550" y="4122545"/>
            <a:ext cx="4152900" cy="3034812"/>
          </a:xfrm>
          <a:prstGeom prst="rect">
            <a:avLst/>
          </a:prstGeom>
        </p:spPr>
      </p:pic>
    </p:spTree>
    <p:extLst>
      <p:ext uri="{BB962C8B-B14F-4D97-AF65-F5344CB8AC3E}">
        <p14:creationId xmlns:p14="http://schemas.microsoft.com/office/powerpoint/2010/main" val="301256545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609600"/>
          </a:xfrm>
        </p:spPr>
        <p:txBody>
          <a:bodyPr/>
          <a:lstStyle/>
          <a:p>
            <a:pPr>
              <a:defRPr/>
            </a:pPr>
            <a:r>
              <a:rPr lang="en-US" sz="3200" b="1" u="sng" dirty="0">
                <a:solidFill>
                  <a:schemeClr val="tx1"/>
                </a:solidFill>
                <a:cs typeface="Times New Roman" pitchFamily="18" charset="0"/>
              </a:rPr>
              <a:t>Conclusion</a:t>
            </a:r>
          </a:p>
        </p:txBody>
      </p:sp>
      <p:sp>
        <p:nvSpPr>
          <p:cNvPr id="5" name="Footer Placeholder 3"/>
          <p:cNvSpPr>
            <a:spLocks noGrp="1"/>
          </p:cNvSpPr>
          <p:nvPr>
            <p:ph type="ftr" sz="quarter" idx="11"/>
          </p:nvPr>
        </p:nvSpPr>
        <p:spPr>
          <a:xfrm>
            <a:off x="2362200" y="6553200"/>
            <a:ext cx="4114800" cy="304799"/>
          </a:xfrm>
        </p:spPr>
        <p:txBody>
          <a:bodyPr/>
          <a:lstStyle/>
          <a:p>
            <a:pPr>
              <a:defRPr/>
            </a:pPr>
            <a:r>
              <a:rPr lang="en-US" b="0">
                <a:solidFill>
                  <a:schemeClr val="bg1">
                    <a:lumMod val="50000"/>
                  </a:schemeClr>
                </a:solidFill>
              </a:rPr>
              <a:t>Sin Of The Eyes</a:t>
            </a:r>
            <a:endParaRPr lang="en-US" b="0" dirty="0">
              <a:solidFill>
                <a:schemeClr val="bg1">
                  <a:lumMod val="50000"/>
                </a:schemeClr>
              </a:solidFill>
            </a:endParaRPr>
          </a:p>
        </p:txBody>
      </p:sp>
      <p:sp>
        <p:nvSpPr>
          <p:cNvPr id="13" name="Text Box 6">
            <a:extLst>
              <a:ext uri="{FF2B5EF4-FFF2-40B4-BE49-F238E27FC236}">
                <a16:creationId xmlns:a16="http://schemas.microsoft.com/office/drawing/2014/main" id="{3DFC47BF-CB65-4E30-B5E8-0CD55390CA95}"/>
              </a:ext>
            </a:extLst>
          </p:cNvPr>
          <p:cNvSpPr txBox="1">
            <a:spLocks noChangeArrowheads="1"/>
          </p:cNvSpPr>
          <p:nvPr/>
        </p:nvSpPr>
        <p:spPr bwMode="auto">
          <a:xfrm>
            <a:off x="1066800" y="707543"/>
            <a:ext cx="7141907" cy="461665"/>
          </a:xfrm>
          <a:prstGeom prst="rect">
            <a:avLst/>
          </a:prstGeom>
          <a:solidFill>
            <a:srgbClr val="FFCCFF"/>
          </a:solidFill>
          <a:ln>
            <a:noFill/>
          </a:ln>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FF0000"/>
                </a:solidFill>
              </a:rPr>
              <a:t>“Oh be careful little eyes what you see…”</a:t>
            </a:r>
            <a:endParaRPr lang="en-US" i="1" dirty="0">
              <a:solidFill>
                <a:srgbClr val="FF0000"/>
              </a:solidFill>
            </a:endParaRPr>
          </a:p>
        </p:txBody>
      </p:sp>
      <p:pic>
        <p:nvPicPr>
          <p:cNvPr id="6" name="Picture 5">
            <a:extLst>
              <a:ext uri="{FF2B5EF4-FFF2-40B4-BE49-F238E27FC236}">
                <a16:creationId xmlns:a16="http://schemas.microsoft.com/office/drawing/2014/main" id="{E249CCB8-B4EE-4725-9617-3472FD65A5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7" y="1296801"/>
            <a:ext cx="1952625" cy="2857500"/>
          </a:xfrm>
          <a:prstGeom prst="rect">
            <a:avLst/>
          </a:prstGeom>
        </p:spPr>
      </p:pic>
      <p:sp>
        <p:nvSpPr>
          <p:cNvPr id="12" name="Text Box 3">
            <a:extLst>
              <a:ext uri="{FF2B5EF4-FFF2-40B4-BE49-F238E27FC236}">
                <a16:creationId xmlns:a16="http://schemas.microsoft.com/office/drawing/2014/main" id="{538F7155-B5B0-4169-A81C-D05C83FD1F90}"/>
              </a:ext>
            </a:extLst>
          </p:cNvPr>
          <p:cNvSpPr txBox="1">
            <a:spLocks noChangeArrowheads="1"/>
          </p:cNvSpPr>
          <p:nvPr/>
        </p:nvSpPr>
        <p:spPr bwMode="auto">
          <a:xfrm>
            <a:off x="2133600" y="1396773"/>
            <a:ext cx="7010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0000FF"/>
                </a:solidFill>
              </a:rPr>
              <a:t>The arguments that enticements and lust</a:t>
            </a:r>
          </a:p>
          <a:p>
            <a:pPr eaLnBrk="1" hangingPunct="1"/>
            <a:r>
              <a:rPr lang="en-US" dirty="0">
                <a:solidFill>
                  <a:srgbClr val="0000FF"/>
                </a:solidFill>
              </a:rPr>
              <a:t>are not the same as the act and therefore</a:t>
            </a:r>
          </a:p>
          <a:p>
            <a:pPr eaLnBrk="1" hangingPunct="1"/>
            <a:r>
              <a:rPr lang="en-US" dirty="0">
                <a:solidFill>
                  <a:srgbClr val="0000FF"/>
                </a:solidFill>
              </a:rPr>
              <a:t>not as sinful, don’t hold up to Scripture!</a:t>
            </a:r>
            <a:endParaRPr lang="en-US" i="1" u="sng" dirty="0">
              <a:solidFill>
                <a:srgbClr val="0000FF"/>
              </a:solidFill>
            </a:endParaRPr>
          </a:p>
        </p:txBody>
      </p:sp>
      <p:sp>
        <p:nvSpPr>
          <p:cNvPr id="15" name="Text Box 3">
            <a:extLst>
              <a:ext uri="{FF2B5EF4-FFF2-40B4-BE49-F238E27FC236}">
                <a16:creationId xmlns:a16="http://schemas.microsoft.com/office/drawing/2014/main" id="{157B417B-CC48-4056-85CC-87B4D2940E83}"/>
              </a:ext>
            </a:extLst>
          </p:cNvPr>
          <p:cNvSpPr txBox="1">
            <a:spLocks noChangeArrowheads="1"/>
          </p:cNvSpPr>
          <p:nvPr/>
        </p:nvSpPr>
        <p:spPr bwMode="auto">
          <a:xfrm>
            <a:off x="2133600" y="2668342"/>
            <a:ext cx="7010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0000FF"/>
                </a:solidFill>
              </a:rPr>
              <a:t>Married couples are told they are </a:t>
            </a:r>
          </a:p>
          <a:p>
            <a:pPr eaLnBrk="1" hangingPunct="1"/>
            <a:r>
              <a:rPr lang="en-US" dirty="0">
                <a:solidFill>
                  <a:srgbClr val="0000FF"/>
                </a:solidFill>
              </a:rPr>
              <a:t>“fellow heirs of the grace of life”</a:t>
            </a:r>
          </a:p>
          <a:p>
            <a:pPr eaLnBrk="1" hangingPunct="1"/>
            <a:r>
              <a:rPr lang="en-US" dirty="0">
                <a:solidFill>
                  <a:srgbClr val="0000FF"/>
                </a:solidFill>
              </a:rPr>
              <a:t>and husbands are to honor their wives</a:t>
            </a:r>
          </a:p>
          <a:p>
            <a:pPr eaLnBrk="1" hangingPunct="1"/>
            <a:r>
              <a:rPr lang="en-US" dirty="0">
                <a:solidFill>
                  <a:srgbClr val="0000FF"/>
                </a:solidFill>
              </a:rPr>
              <a:t> as such (I Pet. 3:7)!</a:t>
            </a:r>
            <a:endParaRPr lang="en-US" i="1" u="sng" dirty="0">
              <a:solidFill>
                <a:srgbClr val="0000FF"/>
              </a:solidFill>
            </a:endParaRPr>
          </a:p>
        </p:txBody>
      </p:sp>
      <p:sp>
        <p:nvSpPr>
          <p:cNvPr id="16" name="Text Box 6">
            <a:extLst>
              <a:ext uri="{FF2B5EF4-FFF2-40B4-BE49-F238E27FC236}">
                <a16:creationId xmlns:a16="http://schemas.microsoft.com/office/drawing/2014/main" id="{32BC9A71-34F1-4B07-B749-7F057E1A7B4B}"/>
              </a:ext>
            </a:extLst>
          </p:cNvPr>
          <p:cNvSpPr txBox="1">
            <a:spLocks noChangeArrowheads="1"/>
          </p:cNvSpPr>
          <p:nvPr/>
        </p:nvSpPr>
        <p:spPr bwMode="auto">
          <a:xfrm>
            <a:off x="-32657" y="4302050"/>
            <a:ext cx="9176657" cy="1200329"/>
          </a:xfrm>
          <a:prstGeom prst="rect">
            <a:avLst/>
          </a:prstGeom>
          <a:solidFill>
            <a:srgbClr val="FFCCFF"/>
          </a:solidFill>
          <a:ln>
            <a:noFill/>
          </a:ln>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FF0000"/>
                </a:solidFill>
              </a:rPr>
              <a:t>How can a husband honor his wife by allowing a</a:t>
            </a:r>
          </a:p>
          <a:p>
            <a:pPr eaLnBrk="1" hangingPunct="1"/>
            <a:r>
              <a:rPr lang="en-US" dirty="0">
                <a:solidFill>
                  <a:srgbClr val="FF0000"/>
                </a:solidFill>
              </a:rPr>
              <a:t>destructive, addicting, evil practice into the marriage that</a:t>
            </a:r>
          </a:p>
          <a:p>
            <a:pPr eaLnBrk="1" hangingPunct="1"/>
            <a:r>
              <a:rPr lang="en-US" dirty="0">
                <a:solidFill>
                  <a:srgbClr val="FF0000"/>
                </a:solidFill>
              </a:rPr>
              <a:t>can lead to adultery and destroy their marriage?</a:t>
            </a:r>
            <a:endParaRPr lang="en-US" i="1" dirty="0">
              <a:solidFill>
                <a:srgbClr val="FF0000"/>
              </a:solidFill>
            </a:endParaRPr>
          </a:p>
        </p:txBody>
      </p:sp>
      <p:sp>
        <p:nvSpPr>
          <p:cNvPr id="17" name="Text Box 3">
            <a:extLst>
              <a:ext uri="{FF2B5EF4-FFF2-40B4-BE49-F238E27FC236}">
                <a16:creationId xmlns:a16="http://schemas.microsoft.com/office/drawing/2014/main" id="{336FF307-8372-4905-B862-2D453206D5A8}"/>
              </a:ext>
            </a:extLst>
          </p:cNvPr>
          <p:cNvSpPr txBox="1">
            <a:spLocks noChangeArrowheads="1"/>
          </p:cNvSpPr>
          <p:nvPr/>
        </p:nvSpPr>
        <p:spPr bwMode="auto">
          <a:xfrm>
            <a:off x="-16329" y="5669920"/>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0000FF"/>
                </a:solidFill>
              </a:rPr>
              <a:t>Saints are told to “put to death” all forms of sexual</a:t>
            </a:r>
          </a:p>
          <a:p>
            <a:pPr eaLnBrk="1" hangingPunct="1"/>
            <a:r>
              <a:rPr lang="en-US" dirty="0">
                <a:solidFill>
                  <a:srgbClr val="0000FF"/>
                </a:solidFill>
              </a:rPr>
              <a:t>immorality and impurity! (Col. 3:5)</a:t>
            </a:r>
            <a:endParaRPr lang="en-US" i="1" u="sng" dirty="0">
              <a:solidFill>
                <a:srgbClr val="0000FF"/>
              </a:solidFill>
            </a:endParaRPr>
          </a:p>
        </p:txBody>
      </p:sp>
    </p:spTree>
    <p:extLst>
      <p:ext uri="{BB962C8B-B14F-4D97-AF65-F5344CB8AC3E}">
        <p14:creationId xmlns:p14="http://schemas.microsoft.com/office/powerpoint/2010/main" val="2841132539"/>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par>
                          <p:cTn id="24" fill="hold">
                            <p:stCondLst>
                              <p:cond delay="500"/>
                            </p:stCondLst>
                            <p:childTnLst>
                              <p:par>
                                <p:cTn id="25" presetID="9" presetClass="entr" presetSubtype="0"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p:bldP spid="15" grpId="0"/>
      <p:bldP spid="16" grpId="0" animBg="1"/>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99" y="609600"/>
            <a:ext cx="7467601" cy="1143000"/>
          </a:xfrm>
        </p:spPr>
        <p:txBody>
          <a:bodyPr/>
          <a:lstStyle/>
          <a:p>
            <a:r>
              <a:rPr lang="en-US" sz="7200" b="1" dirty="0">
                <a:solidFill>
                  <a:schemeClr val="tx1"/>
                </a:solidFill>
                <a:latin typeface="Vladimir Script" pitchFamily="66" charset="0"/>
              </a:rPr>
              <a:t>Revelation 22:14-15</a:t>
            </a:r>
          </a:p>
        </p:txBody>
      </p:sp>
      <p:sp>
        <p:nvSpPr>
          <p:cNvPr id="3" name="Content Placeholder 2"/>
          <p:cNvSpPr>
            <a:spLocks noGrp="1"/>
          </p:cNvSpPr>
          <p:nvPr>
            <p:ph idx="1"/>
          </p:nvPr>
        </p:nvSpPr>
        <p:spPr>
          <a:xfrm>
            <a:off x="753207" y="1565649"/>
            <a:ext cx="7620000" cy="4073151"/>
          </a:xfrm>
        </p:spPr>
        <p:txBody>
          <a:bodyPr/>
          <a:lstStyle/>
          <a:p>
            <a:pPr marL="0" indent="0" algn="ctr">
              <a:buNone/>
            </a:pPr>
            <a:r>
              <a:rPr lang="en-US" sz="3600" dirty="0">
                <a:solidFill>
                  <a:srgbClr val="0000FF"/>
                </a:solidFill>
                <a:latin typeface="Vladimir Script" panose="03050402040407070305" pitchFamily="66" charset="0"/>
              </a:rPr>
              <a:t>“</a:t>
            </a:r>
            <a:r>
              <a:rPr lang="en-US" dirty="0">
                <a:solidFill>
                  <a:srgbClr val="0000FF"/>
                </a:solidFill>
                <a:latin typeface="Bradley Hand ITC" panose="03070402050302030203" pitchFamily="66" charset="0"/>
              </a:rPr>
              <a:t>Blessed are those who wash their robes, so that they may have the right to the tree of life, and may enter by the gates into the city.</a:t>
            </a:r>
          </a:p>
          <a:p>
            <a:pPr marL="0" indent="0" algn="ctr">
              <a:buNone/>
            </a:pPr>
            <a:r>
              <a:rPr lang="en-US" dirty="0">
                <a:solidFill>
                  <a:srgbClr val="0000FF"/>
                </a:solidFill>
                <a:latin typeface="Bradley Hand ITC" panose="03070402050302030203" pitchFamily="66" charset="0"/>
              </a:rPr>
              <a:t>Outside are the dogs and the sorcerers and the immoral persons and the murderers and the idolaters, and everyone who loves and practices lying.”</a:t>
            </a:r>
          </a:p>
        </p:txBody>
      </p:sp>
      <p:sp>
        <p:nvSpPr>
          <p:cNvPr id="4" name="Footer Placeholder 3"/>
          <p:cNvSpPr>
            <a:spLocks noGrp="1"/>
          </p:cNvSpPr>
          <p:nvPr>
            <p:ph type="ftr" sz="quarter" idx="11"/>
          </p:nvPr>
        </p:nvSpPr>
        <p:spPr>
          <a:xfrm>
            <a:off x="1524000" y="6553200"/>
            <a:ext cx="6019800" cy="305414"/>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altLang="en-US" sz="1400" b="0" i="0" u="none" strike="noStrike" kern="1200" cap="none" spc="0" normalizeH="0" baseline="0" noProof="0">
                <a:ln>
                  <a:noFill/>
                </a:ln>
                <a:solidFill>
                  <a:srgbClr val="1C1C1C">
                    <a:lumMod val="50000"/>
                    <a:lumOff val="50000"/>
                  </a:srgbClr>
                </a:solidFill>
                <a:effectLst/>
                <a:uLnTx/>
                <a:uFillTx/>
                <a:latin typeface="Tahoma" pitchFamily="34" charset="0"/>
                <a:ea typeface="+mn-ea"/>
                <a:cs typeface="Times New Roman" pitchFamily="18" charset="0"/>
              </a:rPr>
              <a:t>Sin Of The Eyes</a:t>
            </a:r>
            <a:endParaRPr kumimoji="0" lang="fr-FR" altLang="en-US" sz="1400" b="0" i="0" u="none" strike="noStrike" kern="1200" cap="none" spc="0" normalizeH="0" baseline="0" noProof="0" dirty="0">
              <a:ln>
                <a:noFill/>
              </a:ln>
              <a:solidFill>
                <a:srgbClr val="1C1C1C">
                  <a:lumMod val="50000"/>
                  <a:lumOff val="50000"/>
                </a:srgbClr>
              </a:solidFill>
              <a:effectLst/>
              <a:uLnTx/>
              <a:uFillTx/>
              <a:latin typeface="Tahoma" pitchFamily="34" charset="0"/>
              <a:ea typeface="+mn-ea"/>
              <a:cs typeface="Times New Roman" pitchFamily="18" charset="0"/>
            </a:endParaRPr>
          </a:p>
        </p:txBody>
      </p:sp>
      <p:sp>
        <p:nvSpPr>
          <p:cNvPr id="5" name="Text Box 6">
            <a:extLst>
              <a:ext uri="{FF2B5EF4-FFF2-40B4-BE49-F238E27FC236}">
                <a16:creationId xmlns:a16="http://schemas.microsoft.com/office/drawing/2014/main" id="{8B388554-85F9-438C-8D9F-834CE5C58713}"/>
              </a:ext>
            </a:extLst>
          </p:cNvPr>
          <p:cNvSpPr txBox="1">
            <a:spLocks noChangeArrowheads="1"/>
          </p:cNvSpPr>
          <p:nvPr/>
        </p:nvSpPr>
        <p:spPr bwMode="auto">
          <a:xfrm>
            <a:off x="524607" y="5763852"/>
            <a:ext cx="8077199" cy="830997"/>
          </a:xfrm>
          <a:prstGeom prst="rect">
            <a:avLst/>
          </a:prstGeom>
          <a:solidFill>
            <a:srgbClr val="FFCCFF"/>
          </a:solidFill>
          <a:ln>
            <a:noFill/>
          </a:ln>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FF0000"/>
                </a:solidFill>
              </a:rPr>
              <a:t>Sexual Immorality </a:t>
            </a:r>
            <a:r>
              <a:rPr lang="en-US" i="1" dirty="0">
                <a:solidFill>
                  <a:srgbClr val="FF0000"/>
                </a:solidFill>
              </a:rPr>
              <a:t>(Porneia) </a:t>
            </a:r>
            <a:r>
              <a:rPr lang="en-US" dirty="0">
                <a:solidFill>
                  <a:srgbClr val="FF0000"/>
                </a:solidFill>
              </a:rPr>
              <a:t>will keep one out of Heaven!</a:t>
            </a:r>
            <a:endParaRPr lang="en-US" i="1" dirty="0">
              <a:solidFill>
                <a:srgbClr val="FF0000"/>
              </a:solidFill>
            </a:endParaRPr>
          </a:p>
        </p:txBody>
      </p:sp>
    </p:spTree>
    <p:extLst>
      <p:ext uri="{BB962C8B-B14F-4D97-AF65-F5344CB8AC3E}">
        <p14:creationId xmlns:p14="http://schemas.microsoft.com/office/powerpoint/2010/main" val="24653790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609600"/>
          </a:xfrm>
        </p:spPr>
        <p:txBody>
          <a:bodyPr/>
          <a:lstStyle/>
          <a:p>
            <a:pPr>
              <a:defRPr/>
            </a:pPr>
            <a:r>
              <a:rPr lang="en-US" sz="3200" b="1" u="sng" dirty="0">
                <a:solidFill>
                  <a:schemeClr val="tx1"/>
                </a:solidFill>
                <a:cs typeface="Times New Roman" pitchFamily="18" charset="0"/>
              </a:rPr>
              <a:t>Conclusion</a:t>
            </a:r>
          </a:p>
        </p:txBody>
      </p:sp>
      <p:sp>
        <p:nvSpPr>
          <p:cNvPr id="5" name="Footer Placeholder 3"/>
          <p:cNvSpPr>
            <a:spLocks noGrp="1"/>
          </p:cNvSpPr>
          <p:nvPr>
            <p:ph type="ftr" sz="quarter" idx="11"/>
          </p:nvPr>
        </p:nvSpPr>
        <p:spPr>
          <a:xfrm>
            <a:off x="2362200" y="6553200"/>
            <a:ext cx="4114800" cy="304799"/>
          </a:xfrm>
        </p:spPr>
        <p:txBody>
          <a:bodyPr/>
          <a:lstStyle/>
          <a:p>
            <a:pPr>
              <a:defRPr/>
            </a:pPr>
            <a:r>
              <a:rPr lang="en-US" b="0">
                <a:solidFill>
                  <a:schemeClr val="bg1">
                    <a:lumMod val="50000"/>
                  </a:schemeClr>
                </a:solidFill>
              </a:rPr>
              <a:t>Sin Of The Eyes</a:t>
            </a:r>
            <a:endParaRPr lang="en-US" b="0" dirty="0">
              <a:solidFill>
                <a:schemeClr val="bg1">
                  <a:lumMod val="50000"/>
                </a:schemeClr>
              </a:solidFill>
            </a:endParaRPr>
          </a:p>
        </p:txBody>
      </p:sp>
      <p:sp>
        <p:nvSpPr>
          <p:cNvPr id="7" name="Text Box 3"/>
          <p:cNvSpPr txBox="1">
            <a:spLocks noChangeArrowheads="1"/>
          </p:cNvSpPr>
          <p:nvPr/>
        </p:nvSpPr>
        <p:spPr bwMode="auto">
          <a:xfrm>
            <a:off x="0" y="685800"/>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0000FF"/>
                </a:solidFill>
              </a:rPr>
              <a:t>Don’t be guilty of committing the sin of the eyes!</a:t>
            </a:r>
          </a:p>
        </p:txBody>
      </p:sp>
      <p:sp>
        <p:nvSpPr>
          <p:cNvPr id="9" name="Text Box 3"/>
          <p:cNvSpPr txBox="1">
            <a:spLocks noChangeArrowheads="1"/>
          </p:cNvSpPr>
          <p:nvPr/>
        </p:nvSpPr>
        <p:spPr bwMode="auto">
          <a:xfrm>
            <a:off x="0" y="4051412"/>
            <a:ext cx="9144000"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en-US" i="1" dirty="0">
                <a:solidFill>
                  <a:srgbClr val="0000FF"/>
                </a:solidFill>
              </a:rPr>
              <a:t>Mt. 5:29; 18:9: </a:t>
            </a:r>
            <a:r>
              <a:rPr lang="en-US" b="0" dirty="0">
                <a:solidFill>
                  <a:srgbClr val="0000FF"/>
                </a:solidFill>
              </a:rPr>
              <a:t>If your eye causes you to sin, cast it out so as</a:t>
            </a:r>
          </a:p>
          <a:p>
            <a:pPr algn="l" eaLnBrk="1" hangingPunct="1"/>
            <a:r>
              <a:rPr lang="en-US" b="0" dirty="0">
                <a:solidFill>
                  <a:srgbClr val="0000FF"/>
                </a:solidFill>
              </a:rPr>
              <a:t>not to go to Hell whole!</a:t>
            </a:r>
          </a:p>
          <a:p>
            <a:pPr algn="l">
              <a:buClr>
                <a:srgbClr val="006600"/>
              </a:buClr>
              <a:buSzPct val="115000"/>
              <a:buFont typeface="Wingdings" pitchFamily="2" charset="2"/>
              <a:buChar char="Ø"/>
            </a:pPr>
            <a:r>
              <a:rPr lang="en-US" sz="2000" b="0" dirty="0">
                <a:solidFill>
                  <a:schemeClr val="bg2">
                    <a:lumMod val="10000"/>
                  </a:schemeClr>
                </a:solidFill>
              </a:rPr>
              <a:t>In hyperbole (exaggerated statement) Jesus advises removing every temptation to evil, no matter what the cost </a:t>
            </a:r>
            <a:r>
              <a:rPr lang="en-US" sz="2000" b="0" i="1" dirty="0">
                <a:solidFill>
                  <a:schemeClr val="bg2">
                    <a:lumMod val="10000"/>
                  </a:schemeClr>
                </a:solidFill>
              </a:rPr>
              <a:t>(Heb. 12:1: “Lay aside the sin that entangles”).</a:t>
            </a:r>
          </a:p>
          <a:p>
            <a:pPr algn="l">
              <a:buClr>
                <a:srgbClr val="006600"/>
              </a:buClr>
              <a:buSzPct val="115000"/>
              <a:buFont typeface="Wingdings" pitchFamily="2" charset="2"/>
              <a:buChar char="Ø"/>
            </a:pPr>
            <a:r>
              <a:rPr lang="en-US" sz="2000" b="0" dirty="0">
                <a:solidFill>
                  <a:schemeClr val="bg2">
                    <a:lumMod val="10000"/>
                  </a:schemeClr>
                </a:solidFill>
              </a:rPr>
              <a:t>The warning of hell indicates that those whose lifestyle is characterized by uncontrolled immorality are not heirs of the kingdom </a:t>
            </a:r>
            <a:r>
              <a:rPr lang="en-US" sz="2000" b="0" i="1" dirty="0">
                <a:solidFill>
                  <a:schemeClr val="bg2">
                    <a:lumMod val="10000"/>
                  </a:schemeClr>
                </a:solidFill>
              </a:rPr>
              <a:t>(I Cor. </a:t>
            </a:r>
            <a:r>
              <a:rPr lang="en-US" sz="2000" b="0" i="1">
                <a:solidFill>
                  <a:schemeClr val="bg2">
                    <a:lumMod val="10000"/>
                  </a:schemeClr>
                </a:solidFill>
              </a:rPr>
              <a:t>6:9-10</a:t>
            </a:r>
            <a:r>
              <a:rPr lang="en-US" sz="2000" b="0" i="1" dirty="0">
                <a:solidFill>
                  <a:schemeClr val="bg2">
                    <a:lumMod val="10000"/>
                  </a:schemeClr>
                </a:solidFill>
              </a:rPr>
              <a:t>).</a:t>
            </a:r>
          </a:p>
        </p:txBody>
      </p:sp>
      <p:pic>
        <p:nvPicPr>
          <p:cNvPr id="4" name="Picture 3">
            <a:extLst>
              <a:ext uri="{FF2B5EF4-FFF2-40B4-BE49-F238E27FC236}">
                <a16:creationId xmlns:a16="http://schemas.microsoft.com/office/drawing/2014/main" id="{325B3BEC-5530-47F7-B590-82DE2F9654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9387" y="1393000"/>
            <a:ext cx="3705225" cy="2476264"/>
          </a:xfrm>
          <a:prstGeom prst="rect">
            <a:avLst/>
          </a:prstGeom>
        </p:spPr>
      </p:pic>
    </p:spTree>
    <p:extLst>
      <p:ext uri="{BB962C8B-B14F-4D97-AF65-F5344CB8AC3E}">
        <p14:creationId xmlns:p14="http://schemas.microsoft.com/office/powerpoint/2010/main" val="402233638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fade">
                                      <p:cBhvr>
                                        <p:cTn id="18" dur="500"/>
                                        <p:tgtEl>
                                          <p:spTgt spid="9">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1" end="1"/>
                                            </p:txEl>
                                          </p:spTgt>
                                        </p:tgtEl>
                                        <p:attrNameLst>
                                          <p:attrName>style.visibility</p:attrName>
                                        </p:attrNameLst>
                                      </p:cBhvr>
                                      <p:to>
                                        <p:strVal val="visible"/>
                                      </p:to>
                                    </p:set>
                                    <p:animEffect transition="in" filter="fade">
                                      <p:cBhvr>
                                        <p:cTn id="21" dur="500"/>
                                        <p:tgtEl>
                                          <p:spTgt spid="9">
                                            <p:txEl>
                                              <p:pRg st="1" end="1"/>
                                            </p:txEl>
                                          </p:spTgt>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wipe(left)">
                                      <p:cBhvr>
                                        <p:cTn id="25" dur="500"/>
                                        <p:tgtEl>
                                          <p:spTgt spid="9">
                                            <p:txEl>
                                              <p:pRg st="2" end="2"/>
                                            </p:txEl>
                                          </p:spTgt>
                                        </p:tgtEl>
                                      </p:cBhvr>
                                    </p:animEffect>
                                  </p:childTnLst>
                                </p:cTn>
                              </p:par>
                            </p:childTnLst>
                          </p:cTn>
                        </p:par>
                        <p:par>
                          <p:cTn id="26" fill="hold">
                            <p:stCondLst>
                              <p:cond delay="1000"/>
                            </p:stCondLst>
                            <p:childTnLst>
                              <p:par>
                                <p:cTn id="27" presetID="22" presetClass="entr" presetSubtype="8" fill="hold" nodeType="after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Effect transition="in" filter="wipe(left)">
                                      <p:cBhvr>
                                        <p:cTn id="29"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609600"/>
          </a:xfrm>
        </p:spPr>
        <p:txBody>
          <a:bodyPr/>
          <a:lstStyle/>
          <a:p>
            <a:pPr>
              <a:defRPr/>
            </a:pPr>
            <a:r>
              <a:rPr lang="en-US" sz="3200" b="1" u="sng" dirty="0">
                <a:solidFill>
                  <a:schemeClr val="tx1"/>
                </a:solidFill>
                <a:cs typeface="Times New Roman" pitchFamily="18" charset="0"/>
              </a:rPr>
              <a:t>Intro</a:t>
            </a:r>
          </a:p>
        </p:txBody>
      </p:sp>
      <p:sp>
        <p:nvSpPr>
          <p:cNvPr id="5" name="Footer Placeholder 3"/>
          <p:cNvSpPr>
            <a:spLocks noGrp="1"/>
          </p:cNvSpPr>
          <p:nvPr>
            <p:ph type="ftr" sz="quarter" idx="11"/>
          </p:nvPr>
        </p:nvSpPr>
        <p:spPr>
          <a:xfrm>
            <a:off x="2362200" y="6553200"/>
            <a:ext cx="4114800" cy="304800"/>
          </a:xfrm>
        </p:spPr>
        <p:txBody>
          <a:bodyPr/>
          <a:lstStyle/>
          <a:p>
            <a:pPr>
              <a:defRPr/>
            </a:pPr>
            <a:r>
              <a:rPr lang="en-US" b="0">
                <a:solidFill>
                  <a:schemeClr val="bg1">
                    <a:lumMod val="50000"/>
                  </a:schemeClr>
                </a:solidFill>
              </a:rPr>
              <a:t>Sin Of The Eyes</a:t>
            </a:r>
            <a:endParaRPr lang="en-US" b="0" dirty="0">
              <a:solidFill>
                <a:schemeClr val="bg1">
                  <a:lumMod val="50000"/>
                </a:schemeClr>
              </a:solidFill>
            </a:endParaRPr>
          </a:p>
        </p:txBody>
      </p:sp>
      <p:sp>
        <p:nvSpPr>
          <p:cNvPr id="11" name="Text Box 3"/>
          <p:cNvSpPr txBox="1">
            <a:spLocks noChangeArrowheads="1"/>
          </p:cNvSpPr>
          <p:nvPr/>
        </p:nvSpPr>
        <p:spPr bwMode="auto">
          <a:xfrm>
            <a:off x="0" y="817384"/>
            <a:ext cx="91366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0000FF"/>
                </a:solidFill>
              </a:rPr>
              <a:t>Old adage: “Sex sells”</a:t>
            </a:r>
            <a:endParaRPr lang="en-US" sz="2800" i="1" dirty="0">
              <a:solidFill>
                <a:srgbClr val="0000FF"/>
              </a:solidFill>
            </a:endParaRPr>
          </a:p>
        </p:txBody>
      </p:sp>
      <p:sp>
        <p:nvSpPr>
          <p:cNvPr id="14" name="Text Box 6"/>
          <p:cNvSpPr txBox="1">
            <a:spLocks noChangeArrowheads="1"/>
          </p:cNvSpPr>
          <p:nvPr/>
        </p:nvSpPr>
        <p:spPr bwMode="auto">
          <a:xfrm>
            <a:off x="7374" y="1828800"/>
            <a:ext cx="9136626" cy="830997"/>
          </a:xfrm>
          <a:prstGeom prst="rect">
            <a:avLst/>
          </a:prstGeom>
          <a:solidFill>
            <a:srgbClr val="FFCCFF"/>
          </a:solidFill>
          <a:ln>
            <a:noFill/>
          </a:ln>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lvl="0" eaLnBrk="1" fontAlgn="auto" hangingPunct="1">
              <a:spcBef>
                <a:spcPts val="0"/>
              </a:spcBef>
              <a:spcAft>
                <a:spcPts val="0"/>
              </a:spcAft>
            </a:pPr>
            <a:r>
              <a:rPr lang="en-US" kern="0" dirty="0">
                <a:solidFill>
                  <a:srgbClr val="FF0000"/>
                </a:solidFill>
              </a:rPr>
              <a:t>According to sources the annual world-wide profit for the pornography industry is worth $97 billion dollars!</a:t>
            </a:r>
            <a:endParaRPr kumimoji="0" lang="en-US" sz="2400" b="1" i="1" u="none" strike="noStrike" kern="0" cap="none" spc="0" normalizeH="0" baseline="0" noProof="0" dirty="0">
              <a:ln>
                <a:noFill/>
              </a:ln>
              <a:solidFill>
                <a:srgbClr val="FF0000"/>
              </a:solidFill>
              <a:effectLst/>
              <a:uLnTx/>
              <a:uFillTx/>
              <a:latin typeface="Tahoma" pitchFamily="34" charset="0"/>
              <a:cs typeface="Times New Roman" pitchFamily="18" charset="0"/>
            </a:endParaRPr>
          </a:p>
        </p:txBody>
      </p:sp>
      <p:sp>
        <p:nvSpPr>
          <p:cNvPr id="6" name="Text Box 6">
            <a:extLst>
              <a:ext uri="{FF2B5EF4-FFF2-40B4-BE49-F238E27FC236}">
                <a16:creationId xmlns:a16="http://schemas.microsoft.com/office/drawing/2014/main" id="{F68420F6-F27A-454B-87B4-1C4B2A37E15E}"/>
              </a:ext>
            </a:extLst>
          </p:cNvPr>
          <p:cNvSpPr txBox="1">
            <a:spLocks noChangeArrowheads="1"/>
          </p:cNvSpPr>
          <p:nvPr/>
        </p:nvSpPr>
        <p:spPr bwMode="auto">
          <a:xfrm>
            <a:off x="0" y="3048000"/>
            <a:ext cx="9136626" cy="461665"/>
          </a:xfrm>
          <a:prstGeom prst="rect">
            <a:avLst/>
          </a:prstGeom>
          <a:solidFill>
            <a:srgbClr val="FFCCFF"/>
          </a:solidFill>
          <a:ln>
            <a:noFill/>
          </a:ln>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lvl="0" eaLnBrk="1" fontAlgn="auto" hangingPunct="1">
              <a:spcBef>
                <a:spcPts val="0"/>
              </a:spcBef>
              <a:spcAft>
                <a:spcPts val="0"/>
              </a:spcAft>
            </a:pPr>
            <a:r>
              <a:rPr lang="en-US" kern="0" dirty="0">
                <a:solidFill>
                  <a:srgbClr val="FF0000"/>
                </a:solidFill>
              </a:rPr>
              <a:t>The U.S. alone claims $10-12 billion annually!</a:t>
            </a:r>
            <a:endParaRPr kumimoji="0" lang="en-US" sz="2400" b="1" i="1" u="none" strike="noStrike" kern="0" cap="none" spc="0" normalizeH="0" baseline="0" noProof="0" dirty="0">
              <a:ln>
                <a:noFill/>
              </a:ln>
              <a:solidFill>
                <a:srgbClr val="FF0000"/>
              </a:solidFill>
              <a:effectLst/>
              <a:uLnTx/>
              <a:uFillTx/>
              <a:latin typeface="Tahoma" pitchFamily="34" charset="0"/>
              <a:cs typeface="Times New Roman" pitchFamily="18" charset="0"/>
            </a:endParaRPr>
          </a:p>
        </p:txBody>
      </p:sp>
      <p:sp>
        <p:nvSpPr>
          <p:cNvPr id="7" name="Text Box 3">
            <a:extLst>
              <a:ext uri="{FF2B5EF4-FFF2-40B4-BE49-F238E27FC236}">
                <a16:creationId xmlns:a16="http://schemas.microsoft.com/office/drawing/2014/main" id="{FB50CCE9-5266-43F6-9061-A37DAAC3BB47}"/>
              </a:ext>
            </a:extLst>
          </p:cNvPr>
          <p:cNvSpPr txBox="1">
            <a:spLocks noChangeArrowheads="1"/>
          </p:cNvSpPr>
          <p:nvPr/>
        </p:nvSpPr>
        <p:spPr bwMode="auto">
          <a:xfrm>
            <a:off x="7374" y="4185020"/>
            <a:ext cx="9144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eaLnBrk="1" hangingPunct="1"/>
            <a:r>
              <a:rPr lang="en-US" i="1" u="sng" dirty="0">
                <a:solidFill>
                  <a:srgbClr val="0000FF"/>
                </a:solidFill>
              </a:rPr>
              <a:t>Questions</a:t>
            </a:r>
          </a:p>
          <a:p>
            <a:pPr algn="l">
              <a:buClr>
                <a:srgbClr val="006600"/>
              </a:buClr>
              <a:buSzPct val="115000"/>
              <a:buFont typeface="Wingdings" pitchFamily="2" charset="2"/>
              <a:buChar char="Ø"/>
            </a:pPr>
            <a:r>
              <a:rPr lang="en-US" sz="2000" dirty="0">
                <a:solidFill>
                  <a:schemeClr val="bg2">
                    <a:lumMod val="10000"/>
                  </a:schemeClr>
                </a:solidFill>
              </a:rPr>
              <a:t>Is it wrong to view pornography? </a:t>
            </a:r>
          </a:p>
          <a:p>
            <a:pPr algn="l">
              <a:buClr>
                <a:srgbClr val="006600"/>
              </a:buClr>
              <a:buSzPct val="115000"/>
              <a:buFont typeface="Wingdings" pitchFamily="2" charset="2"/>
              <a:buChar char="Ø"/>
            </a:pPr>
            <a:r>
              <a:rPr lang="en-US" sz="2000" i="1" u="sng" dirty="0">
                <a:solidFill>
                  <a:schemeClr val="bg2">
                    <a:lumMod val="10000"/>
                  </a:schemeClr>
                </a:solidFill>
              </a:rPr>
              <a:t>Can a Christian married couple view it together?</a:t>
            </a:r>
            <a:r>
              <a:rPr lang="en-US" sz="2000" b="0" i="1" u="sng" dirty="0">
                <a:solidFill>
                  <a:schemeClr val="bg2">
                    <a:lumMod val="10000"/>
                  </a:schemeClr>
                </a:solidFill>
              </a:rPr>
              <a:t> </a:t>
            </a:r>
          </a:p>
        </p:txBody>
      </p:sp>
    </p:spTree>
    <p:extLst>
      <p:ext uri="{BB962C8B-B14F-4D97-AF65-F5344CB8AC3E}">
        <p14:creationId xmlns:p14="http://schemas.microsoft.com/office/powerpoint/2010/main" val="321334832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500"/>
                                        <p:tgtEl>
                                          <p:spTgt spid="7">
                                            <p:txEl>
                                              <p:pRg st="0" end="0"/>
                                            </p:txEl>
                                          </p:spTgt>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Effect transition="in" filter="wipe(left)">
                                      <p:cBhvr>
                                        <p:cTn id="25" dur="500"/>
                                        <p:tgtEl>
                                          <p:spTgt spid="7">
                                            <p:txEl>
                                              <p:pRg st="1" end="1"/>
                                            </p:txEl>
                                          </p:spTgt>
                                        </p:tgtEl>
                                      </p:cBhvr>
                                    </p:animEffect>
                                  </p:childTnLst>
                                </p:cTn>
                              </p:par>
                            </p:childTnLst>
                          </p:cTn>
                        </p:par>
                        <p:par>
                          <p:cTn id="26" fill="hold">
                            <p:stCondLst>
                              <p:cond delay="1000"/>
                            </p:stCondLst>
                            <p:childTnLst>
                              <p:par>
                                <p:cTn id="27" presetID="22" presetClass="entr" presetSubtype="8" fill="hold" nodeType="after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wipe(left)">
                                      <p:cBhvr>
                                        <p:cTn id="29"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99" y="609600"/>
            <a:ext cx="7467601" cy="1143000"/>
          </a:xfrm>
        </p:spPr>
        <p:txBody>
          <a:bodyPr/>
          <a:lstStyle/>
          <a:p>
            <a:r>
              <a:rPr lang="en-US" sz="7200" b="1" dirty="0">
                <a:solidFill>
                  <a:schemeClr val="tx1"/>
                </a:solidFill>
                <a:latin typeface="Vladimir Script" pitchFamily="66" charset="0"/>
              </a:rPr>
              <a:t>Matthew 6:22-23</a:t>
            </a:r>
          </a:p>
        </p:txBody>
      </p:sp>
      <p:sp>
        <p:nvSpPr>
          <p:cNvPr id="3" name="Content Placeholder 2"/>
          <p:cNvSpPr>
            <a:spLocks noGrp="1"/>
          </p:cNvSpPr>
          <p:nvPr>
            <p:ph idx="1"/>
          </p:nvPr>
        </p:nvSpPr>
        <p:spPr>
          <a:xfrm>
            <a:off x="730179" y="1585476"/>
            <a:ext cx="7620000" cy="4033905"/>
          </a:xfrm>
        </p:spPr>
        <p:txBody>
          <a:bodyPr/>
          <a:lstStyle/>
          <a:p>
            <a:pPr marL="0" indent="0" algn="ctr">
              <a:buNone/>
            </a:pPr>
            <a:r>
              <a:rPr lang="en-US" sz="4000" dirty="0">
                <a:solidFill>
                  <a:srgbClr val="0000FF"/>
                </a:solidFill>
                <a:latin typeface="Bradley Hand ITC" panose="03070402050302030203" pitchFamily="66" charset="0"/>
              </a:rPr>
              <a:t>The e</a:t>
            </a:r>
            <a:r>
              <a:rPr lang="en-US" sz="3600" dirty="0">
                <a:solidFill>
                  <a:srgbClr val="0000FF"/>
                </a:solidFill>
                <a:latin typeface="Bradley Hand ITC" panose="03070402050302030203" pitchFamily="66" charset="0"/>
              </a:rPr>
              <a:t>ye is the lamp of the body; so then if your eye is clear, your whole body will be full of light.</a:t>
            </a:r>
          </a:p>
          <a:p>
            <a:pPr marL="0" indent="0" algn="ctr">
              <a:buNone/>
            </a:pPr>
            <a:r>
              <a:rPr lang="en-US" sz="3600" dirty="0">
                <a:solidFill>
                  <a:srgbClr val="0000FF"/>
                </a:solidFill>
                <a:latin typeface="Bradley Hand ITC" panose="03070402050302030203" pitchFamily="66" charset="0"/>
              </a:rPr>
              <a:t>"But if your eye is bad, your whole body will be full of darkness. If then the light that is in you is darkness, how great is the darkness!</a:t>
            </a:r>
          </a:p>
        </p:txBody>
      </p:sp>
      <p:sp>
        <p:nvSpPr>
          <p:cNvPr id="4" name="Footer Placeholder 3"/>
          <p:cNvSpPr>
            <a:spLocks noGrp="1"/>
          </p:cNvSpPr>
          <p:nvPr>
            <p:ph type="ftr" sz="quarter" idx="11"/>
          </p:nvPr>
        </p:nvSpPr>
        <p:spPr>
          <a:xfrm>
            <a:off x="1524000" y="6553200"/>
            <a:ext cx="6019800" cy="305414"/>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altLang="en-US" sz="1400" b="0" i="0" u="none" strike="noStrike" kern="1200" cap="none" spc="0" normalizeH="0" baseline="0" noProof="0">
                <a:ln>
                  <a:noFill/>
                </a:ln>
                <a:solidFill>
                  <a:srgbClr val="1C1C1C">
                    <a:lumMod val="50000"/>
                    <a:lumOff val="50000"/>
                  </a:srgbClr>
                </a:solidFill>
                <a:effectLst/>
                <a:uLnTx/>
                <a:uFillTx/>
                <a:latin typeface="Tahoma" pitchFamily="34" charset="0"/>
                <a:ea typeface="+mn-ea"/>
                <a:cs typeface="Times New Roman" pitchFamily="18" charset="0"/>
              </a:rPr>
              <a:t>Sin Of The Eyes</a:t>
            </a:r>
            <a:endParaRPr kumimoji="0" lang="fr-FR" altLang="en-US" sz="1400" b="0" i="0" u="none" strike="noStrike" kern="1200" cap="none" spc="0" normalizeH="0" baseline="0" noProof="0" dirty="0">
              <a:ln>
                <a:noFill/>
              </a:ln>
              <a:solidFill>
                <a:srgbClr val="1C1C1C">
                  <a:lumMod val="50000"/>
                  <a:lumOff val="50000"/>
                </a:srgbClr>
              </a:solidFill>
              <a:effectLst/>
              <a:uLnTx/>
              <a:uFillTx/>
              <a:latin typeface="Tahoma" pitchFamily="34" charset="0"/>
              <a:ea typeface="+mn-ea"/>
              <a:cs typeface="Times New Roman" pitchFamily="18" charset="0"/>
            </a:endParaRPr>
          </a:p>
        </p:txBody>
      </p:sp>
      <p:sp>
        <p:nvSpPr>
          <p:cNvPr id="6" name="Text Box 10">
            <a:extLst>
              <a:ext uri="{FF2B5EF4-FFF2-40B4-BE49-F238E27FC236}">
                <a16:creationId xmlns:a16="http://schemas.microsoft.com/office/drawing/2014/main" id="{9CC6B45E-6728-4CD7-ACDE-55117C2806EF}"/>
              </a:ext>
            </a:extLst>
          </p:cNvPr>
          <p:cNvSpPr txBox="1">
            <a:spLocks noChangeArrowheads="1"/>
          </p:cNvSpPr>
          <p:nvPr/>
        </p:nvSpPr>
        <p:spPr bwMode="auto">
          <a:xfrm>
            <a:off x="533400" y="5860482"/>
            <a:ext cx="8153400" cy="461665"/>
          </a:xfrm>
          <a:prstGeom prst="rect">
            <a:avLst/>
          </a:prstGeom>
          <a:solidFill>
            <a:srgbClr val="0000FF"/>
          </a:solidFill>
          <a:ln/>
        </p:spPr>
        <p:style>
          <a:lnRef idx="0">
            <a:schemeClr val="accent1"/>
          </a:lnRef>
          <a:fillRef idx="3">
            <a:schemeClr val="accent1"/>
          </a:fillRef>
          <a:effectRef idx="3">
            <a:schemeClr val="accent1"/>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457200" marR="0" lvl="0" indent="-45720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“Oh be careful little eyes what you see…”</a:t>
            </a:r>
            <a:endParaRPr kumimoji="0" lang="en-US" sz="2400" b="1" i="1"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endParaRPr>
          </a:p>
        </p:txBody>
      </p:sp>
    </p:spTree>
    <p:extLst>
      <p:ext uri="{BB962C8B-B14F-4D97-AF65-F5344CB8AC3E}">
        <p14:creationId xmlns:p14="http://schemas.microsoft.com/office/powerpoint/2010/main" val="409826690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609600"/>
          </a:xfrm>
        </p:spPr>
        <p:txBody>
          <a:bodyPr/>
          <a:lstStyle/>
          <a:p>
            <a:pPr>
              <a:defRPr/>
            </a:pPr>
            <a:r>
              <a:rPr lang="en-US" sz="3200" b="1" u="sng" dirty="0">
                <a:solidFill>
                  <a:schemeClr val="tx1"/>
                </a:solidFill>
                <a:cs typeface="Times New Roman" pitchFamily="18" charset="0"/>
              </a:rPr>
              <a:t>Conclusion</a:t>
            </a:r>
          </a:p>
        </p:txBody>
      </p:sp>
      <p:sp>
        <p:nvSpPr>
          <p:cNvPr id="5" name="Footer Placeholder 3"/>
          <p:cNvSpPr>
            <a:spLocks noGrp="1"/>
          </p:cNvSpPr>
          <p:nvPr>
            <p:ph type="ftr" sz="quarter" idx="11"/>
          </p:nvPr>
        </p:nvSpPr>
        <p:spPr>
          <a:xfrm>
            <a:off x="2209800" y="6560119"/>
            <a:ext cx="4114800" cy="297881"/>
          </a:xfrm>
        </p:spPr>
        <p:txBody>
          <a:bodyPr/>
          <a:lstStyle/>
          <a:p>
            <a:pPr>
              <a:defRPr/>
            </a:pPr>
            <a:r>
              <a:rPr lang="en-US" b="0">
                <a:solidFill>
                  <a:schemeClr val="bg1">
                    <a:lumMod val="50000"/>
                  </a:schemeClr>
                </a:solidFill>
              </a:rPr>
              <a:t>Sin Of The Eyes</a:t>
            </a:r>
            <a:endParaRPr lang="en-US" b="0" dirty="0">
              <a:solidFill>
                <a:schemeClr val="bg1">
                  <a:lumMod val="50000"/>
                </a:schemeClr>
              </a:solidFill>
            </a:endParaRPr>
          </a:p>
        </p:txBody>
      </p:sp>
      <p:sp>
        <p:nvSpPr>
          <p:cNvPr id="13" name="Text Box 6"/>
          <p:cNvSpPr txBox="1">
            <a:spLocks noChangeArrowheads="1"/>
          </p:cNvSpPr>
          <p:nvPr/>
        </p:nvSpPr>
        <p:spPr bwMode="auto">
          <a:xfrm>
            <a:off x="0" y="914400"/>
            <a:ext cx="9144000" cy="830997"/>
          </a:xfrm>
          <a:prstGeom prst="rect">
            <a:avLst/>
          </a:prstGeom>
          <a:ln/>
        </p:spPr>
        <p:style>
          <a:lnRef idx="0">
            <a:schemeClr val="dk1"/>
          </a:lnRef>
          <a:fillRef idx="3">
            <a:schemeClr val="dk1"/>
          </a:fillRef>
          <a:effectRef idx="3">
            <a:schemeClr val="dk1"/>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chemeClr val="bg1"/>
                </a:solidFill>
              </a:rPr>
              <a:t>Whatever causes your eyes to sin, “put it to death!” </a:t>
            </a:r>
          </a:p>
          <a:p>
            <a:pPr eaLnBrk="1" hangingPunct="1"/>
            <a:r>
              <a:rPr lang="en-US" dirty="0">
                <a:solidFill>
                  <a:schemeClr val="bg1"/>
                </a:solidFill>
              </a:rPr>
              <a:t>(Col. 3:5)</a:t>
            </a:r>
            <a:endParaRPr lang="en-US" i="1" dirty="0">
              <a:solidFill>
                <a:schemeClr val="bg1"/>
              </a:solidFill>
            </a:endParaRPr>
          </a:p>
        </p:txBody>
      </p:sp>
      <p:pic>
        <p:nvPicPr>
          <p:cNvPr id="4" name="Picture 3">
            <a:extLst>
              <a:ext uri="{FF2B5EF4-FFF2-40B4-BE49-F238E27FC236}">
                <a16:creationId xmlns:a16="http://schemas.microsoft.com/office/drawing/2014/main" id="{05588847-6769-4AA5-A00E-3D040BC7D9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38056"/>
            <a:ext cx="2743200" cy="2743200"/>
          </a:xfrm>
          <a:prstGeom prst="rect">
            <a:avLst/>
          </a:prstGeom>
        </p:spPr>
      </p:pic>
      <p:pic>
        <p:nvPicPr>
          <p:cNvPr id="7" name="Picture 6">
            <a:extLst>
              <a:ext uri="{FF2B5EF4-FFF2-40B4-BE49-F238E27FC236}">
                <a16:creationId xmlns:a16="http://schemas.microsoft.com/office/drawing/2014/main" id="{64C6C284-6548-448A-A3AB-7DA8573C71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2035124"/>
            <a:ext cx="4882553" cy="2746436"/>
          </a:xfrm>
          <a:prstGeom prst="rect">
            <a:avLst/>
          </a:prstGeom>
        </p:spPr>
      </p:pic>
      <p:pic>
        <p:nvPicPr>
          <p:cNvPr id="9" name="Picture 8">
            <a:extLst>
              <a:ext uri="{FF2B5EF4-FFF2-40B4-BE49-F238E27FC236}">
                <a16:creationId xmlns:a16="http://schemas.microsoft.com/office/drawing/2014/main" id="{03D3168A-F128-421A-9460-16113D9F59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66975" y="2743200"/>
            <a:ext cx="3600450" cy="3600450"/>
          </a:xfrm>
          <a:prstGeom prst="rect">
            <a:avLst/>
          </a:prstGeom>
        </p:spPr>
      </p:pic>
    </p:spTree>
    <p:extLst>
      <p:ext uri="{BB962C8B-B14F-4D97-AF65-F5344CB8AC3E}">
        <p14:creationId xmlns:p14="http://schemas.microsoft.com/office/powerpoint/2010/main" val="402501782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par>
                          <p:cTn id="11" fill="hold">
                            <p:stCondLst>
                              <p:cond delay="1000"/>
                            </p:stCondLst>
                            <p:childTnLst>
                              <p:par>
                                <p:cTn id="12" presetID="53" presetClass="entr" presetSubtype="16"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par>
                          <p:cTn id="17" fill="hold">
                            <p:stCondLst>
                              <p:cond delay="1500"/>
                            </p:stCondLst>
                            <p:childTnLst>
                              <p:par>
                                <p:cTn id="18" presetID="53" presetClass="entr" presetSubtype="16"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par>
                          <p:cTn id="23" fill="hold">
                            <p:stCondLst>
                              <p:cond delay="2000"/>
                            </p:stCondLst>
                            <p:childTnLst>
                              <p:par>
                                <p:cTn id="24" presetID="31" presetClass="entr" presetSubtype="0"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1000" fill="hold"/>
                                        <p:tgtEl>
                                          <p:spTgt spid="9"/>
                                        </p:tgtEl>
                                        <p:attrNameLst>
                                          <p:attrName>ppt_w</p:attrName>
                                        </p:attrNameLst>
                                      </p:cBhvr>
                                      <p:tavLst>
                                        <p:tav tm="0">
                                          <p:val>
                                            <p:fltVal val="0"/>
                                          </p:val>
                                        </p:tav>
                                        <p:tav tm="100000">
                                          <p:val>
                                            <p:strVal val="#ppt_w"/>
                                          </p:val>
                                        </p:tav>
                                      </p:tavLst>
                                    </p:anim>
                                    <p:anim calcmode="lin" valueType="num">
                                      <p:cBhvr>
                                        <p:cTn id="27" dur="1000" fill="hold"/>
                                        <p:tgtEl>
                                          <p:spTgt spid="9"/>
                                        </p:tgtEl>
                                        <p:attrNameLst>
                                          <p:attrName>ppt_h</p:attrName>
                                        </p:attrNameLst>
                                      </p:cBhvr>
                                      <p:tavLst>
                                        <p:tav tm="0">
                                          <p:val>
                                            <p:fltVal val="0"/>
                                          </p:val>
                                        </p:tav>
                                        <p:tav tm="100000">
                                          <p:val>
                                            <p:strVal val="#ppt_h"/>
                                          </p:val>
                                        </p:tav>
                                      </p:tavLst>
                                    </p:anim>
                                    <p:anim calcmode="lin" valueType="num">
                                      <p:cBhvr>
                                        <p:cTn id="28" dur="1000" fill="hold"/>
                                        <p:tgtEl>
                                          <p:spTgt spid="9"/>
                                        </p:tgtEl>
                                        <p:attrNameLst>
                                          <p:attrName>style.rotation</p:attrName>
                                        </p:attrNameLst>
                                      </p:cBhvr>
                                      <p:tavLst>
                                        <p:tav tm="0">
                                          <p:val>
                                            <p:fltVal val="90"/>
                                          </p:val>
                                        </p:tav>
                                        <p:tav tm="100000">
                                          <p:val>
                                            <p:fltVal val="0"/>
                                          </p:val>
                                        </p:tav>
                                      </p:tavLst>
                                    </p:anim>
                                    <p:animEffect transition="in" filter="fade">
                                      <p:cBhvr>
                                        <p:cTn id="2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0" y="5004619"/>
            <a:ext cx="9144000" cy="609600"/>
          </a:xfrm>
          <a:prstGeom prst="rect">
            <a:avLst/>
          </a:prstGeom>
          <a:solidFill>
            <a:srgbClr val="66FFFF"/>
          </a:solidFill>
          <a:ln w="9525">
            <a:solidFill>
              <a:schemeClr val="tx1"/>
            </a:solidFill>
            <a:miter lim="800000"/>
            <a:headEnd/>
            <a:tailEnd/>
          </a:ln>
        </p:spPr>
        <p:txBody>
          <a:bodyPr wrap="none" anchor="ctr"/>
          <a:lstStyle/>
          <a:p>
            <a:endParaRPr lang="en-US"/>
          </a:p>
        </p:txBody>
      </p:sp>
      <p:sp>
        <p:nvSpPr>
          <p:cNvPr id="11267" name="Rectangle 2"/>
          <p:cNvSpPr>
            <a:spLocks noGrp="1" noChangeArrowheads="1"/>
          </p:cNvSpPr>
          <p:nvPr>
            <p:ph type="title"/>
          </p:nvPr>
        </p:nvSpPr>
        <p:spPr>
          <a:xfrm>
            <a:off x="0" y="0"/>
            <a:ext cx="9144000" cy="990600"/>
          </a:xfrm>
          <a:solidFill>
            <a:srgbClr val="66FFFF"/>
          </a:solidFill>
        </p:spPr>
        <p:txBody>
          <a:bodyPr/>
          <a:lstStyle/>
          <a:p>
            <a:pPr eaLnBrk="1" hangingPunct="1"/>
            <a:r>
              <a:rPr lang="en-US" sz="4600" b="1" u="sng" dirty="0">
                <a:solidFill>
                  <a:srgbClr val="0000FF"/>
                </a:solidFill>
                <a:latin typeface="Ameretto"/>
              </a:rPr>
              <a:t>“What Must I Do To Be Saved?”</a:t>
            </a:r>
          </a:p>
        </p:txBody>
      </p:sp>
      <p:sp>
        <p:nvSpPr>
          <p:cNvPr id="6147" name="Text Box 3"/>
          <p:cNvSpPr txBox="1">
            <a:spLocks noChangeArrowheads="1"/>
          </p:cNvSpPr>
          <p:nvPr/>
        </p:nvSpPr>
        <p:spPr bwMode="auto">
          <a:xfrm>
            <a:off x="533400" y="990600"/>
            <a:ext cx="8382000" cy="3539430"/>
          </a:xfrm>
          <a:prstGeom prst="rect">
            <a:avLst/>
          </a:prstGeom>
          <a:noFill/>
          <a:ln w="9525">
            <a:noFill/>
            <a:miter lim="800000"/>
            <a:headEnd/>
            <a:tailEnd/>
          </a:ln>
          <a:effectLst/>
        </p:spPr>
        <p:txBody>
          <a:bodyPr>
            <a:spAutoFit/>
          </a:bodyPr>
          <a:lstStyle/>
          <a:p>
            <a:pPr algn="ctr">
              <a:spcBef>
                <a:spcPct val="20000"/>
              </a:spcBef>
              <a:defRPr/>
            </a:pPr>
            <a:r>
              <a:rPr lang="en-US" sz="3200" b="1" dirty="0">
                <a:solidFill>
                  <a:schemeClr val="tx1"/>
                </a:solidFill>
                <a:latin typeface="Tahoma" pitchFamily="34" charset="0"/>
                <a:ea typeface="Tahoma" pitchFamily="34" charset="0"/>
                <a:cs typeface="Tahoma" pitchFamily="34" charset="0"/>
              </a:rPr>
              <a:t>Hear The Gospel (Jn. 5:24; Rom. 10:17)</a:t>
            </a:r>
          </a:p>
          <a:p>
            <a:pPr algn="ctr">
              <a:spcBef>
                <a:spcPct val="20000"/>
              </a:spcBef>
              <a:defRPr/>
            </a:pPr>
            <a:r>
              <a:rPr lang="en-US" sz="3200" b="1" dirty="0">
                <a:solidFill>
                  <a:schemeClr val="tx1"/>
                </a:solidFill>
                <a:latin typeface="Tahoma" pitchFamily="34" charset="0"/>
                <a:ea typeface="Tahoma" pitchFamily="34" charset="0"/>
                <a:cs typeface="Tahoma" pitchFamily="34" charset="0"/>
              </a:rPr>
              <a:t>Believe In Christ (Jn. 3:16-18; Jn. 8:24)</a:t>
            </a:r>
          </a:p>
          <a:p>
            <a:pPr algn="ctr">
              <a:spcBef>
                <a:spcPct val="20000"/>
              </a:spcBef>
              <a:defRPr/>
            </a:pPr>
            <a:r>
              <a:rPr lang="en-US" sz="3200" b="1" dirty="0">
                <a:solidFill>
                  <a:schemeClr val="tx1"/>
                </a:solidFill>
                <a:latin typeface="Tahoma" pitchFamily="34" charset="0"/>
                <a:ea typeface="Tahoma" pitchFamily="34" charset="0"/>
                <a:cs typeface="Tahoma" pitchFamily="34" charset="0"/>
              </a:rPr>
              <a:t>Repent Of Sins (Lk. </a:t>
            </a:r>
            <a:r>
              <a:rPr lang="en-US" sz="3200" b="1">
                <a:solidFill>
                  <a:schemeClr val="tx1"/>
                </a:solidFill>
                <a:latin typeface="Tahoma" pitchFamily="34" charset="0"/>
                <a:ea typeface="Tahoma" pitchFamily="34" charset="0"/>
                <a:cs typeface="Tahoma" pitchFamily="34" charset="0"/>
              </a:rPr>
              <a:t>13:3-5</a:t>
            </a:r>
            <a:r>
              <a:rPr lang="en-US" sz="3200" b="1" dirty="0">
                <a:solidFill>
                  <a:schemeClr val="tx1"/>
                </a:solidFill>
                <a:latin typeface="Tahoma" pitchFamily="34" charset="0"/>
                <a:ea typeface="Tahoma" pitchFamily="34" charset="0"/>
                <a:cs typeface="Tahoma" pitchFamily="34" charset="0"/>
              </a:rPr>
              <a:t>; Acts 2:38)</a:t>
            </a:r>
          </a:p>
          <a:p>
            <a:pPr algn="ctr">
              <a:spcBef>
                <a:spcPct val="20000"/>
              </a:spcBef>
              <a:defRPr/>
            </a:pPr>
            <a:r>
              <a:rPr lang="en-US" sz="3200" b="1" dirty="0">
                <a:solidFill>
                  <a:schemeClr val="tx1"/>
                </a:solidFill>
                <a:latin typeface="Tahoma" pitchFamily="34" charset="0"/>
                <a:ea typeface="Tahoma" pitchFamily="34" charset="0"/>
                <a:cs typeface="Tahoma" pitchFamily="34" charset="0"/>
              </a:rPr>
              <a:t>Confess Christ (Mt. 10:32; Rom. 10:10)</a:t>
            </a:r>
          </a:p>
          <a:p>
            <a:pPr algn="ctr">
              <a:spcBef>
                <a:spcPct val="20000"/>
              </a:spcBef>
              <a:defRPr/>
            </a:pPr>
            <a:r>
              <a:rPr lang="en-US" sz="3200" b="1" dirty="0">
                <a:solidFill>
                  <a:schemeClr val="tx1"/>
                </a:solidFill>
                <a:latin typeface="Tahoma" pitchFamily="34" charset="0"/>
                <a:ea typeface="Tahoma" pitchFamily="34" charset="0"/>
                <a:cs typeface="Tahoma" pitchFamily="34" charset="0"/>
              </a:rPr>
              <a:t>Be Baptized (Mk. 16:16; Acts 22:16)</a:t>
            </a:r>
          </a:p>
          <a:p>
            <a:pPr algn="ctr">
              <a:spcBef>
                <a:spcPct val="20000"/>
              </a:spcBef>
              <a:defRPr/>
            </a:pPr>
            <a:r>
              <a:rPr lang="en-US" sz="3200" b="1" dirty="0">
                <a:solidFill>
                  <a:schemeClr val="tx1"/>
                </a:solidFill>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228600" y="4876800"/>
            <a:ext cx="8915400" cy="1816100"/>
          </a:xfrm>
          <a:prstGeom prst="rect">
            <a:avLst/>
          </a:prstGeom>
          <a:noFill/>
          <a:ln w="9525">
            <a:noFill/>
            <a:miter lim="800000"/>
            <a:headEnd/>
            <a:tailEnd/>
          </a:ln>
          <a:effectLst/>
        </p:spPr>
        <p:txBody>
          <a:bodyPr wrap="square">
            <a:spAutoFit/>
          </a:bodyPr>
          <a:lstStyle/>
          <a:p>
            <a:pPr algn="ctr" fontAlgn="auto">
              <a:spcBef>
                <a:spcPts val="0"/>
              </a:spcBef>
              <a:spcAft>
                <a:spcPts val="0"/>
              </a:spcAft>
              <a:defRPr/>
            </a:pPr>
            <a:r>
              <a:rPr lang="en-US" sz="4000" b="1" u="sng" dirty="0">
                <a:solidFill>
                  <a:srgbClr val="0000FF"/>
                </a:solidFill>
                <a:effectLst>
                  <a:outerShdw blurRad="38100" dist="38100" dir="2700000" algn="tl">
                    <a:srgbClr val="FFFFFF"/>
                  </a:outerShdw>
                </a:effectLst>
                <a:latin typeface="Calisto MT" pitchFamily="18" charset="0"/>
              </a:rPr>
              <a:t>For The Erring Child of God:</a:t>
            </a:r>
            <a:r>
              <a:rPr lang="en-US" sz="4000" b="1" dirty="0">
                <a:solidFill>
                  <a:srgbClr val="0000FF"/>
                </a:solidFill>
                <a:effectLst>
                  <a:outerShdw blurRad="38100" dist="38100" dir="2700000" algn="tl">
                    <a:srgbClr val="FFFFFF"/>
                  </a:outerShdw>
                </a:effectLst>
                <a:latin typeface="Calisto MT" pitchFamily="18" charset="0"/>
              </a:rPr>
              <a:t> </a:t>
            </a:r>
          </a:p>
          <a:p>
            <a:pPr algn="ctr" fontAlgn="auto">
              <a:spcBef>
                <a:spcPts val="0"/>
              </a:spcBef>
              <a:spcAft>
                <a:spcPts val="0"/>
              </a:spcAft>
              <a:defRPr/>
            </a:pPr>
            <a:r>
              <a:rPr lang="en-US" sz="3600" b="1" dirty="0">
                <a:solidFill>
                  <a:schemeClr val="tx1"/>
                </a:solidFill>
                <a:latin typeface="Calisto MT" pitchFamily="18" charset="0"/>
              </a:rPr>
              <a:t>Repent (Acts 8:22), Confess (I Jn. 1:9),</a:t>
            </a:r>
          </a:p>
          <a:p>
            <a:pPr algn="ctr" fontAlgn="auto">
              <a:spcBef>
                <a:spcPts val="0"/>
              </a:spcBef>
              <a:spcAft>
                <a:spcPts val="0"/>
              </a:spcAft>
              <a:defRPr/>
            </a:pPr>
            <a:r>
              <a:rPr lang="en-US" sz="3600" b="1" dirty="0">
                <a:solidFill>
                  <a:schemeClr val="tx1"/>
                </a:solidFill>
                <a:latin typeface="Calisto MT" pitchFamily="18"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endParaRPr lang="en-US"/>
          </a:p>
        </p:txBody>
      </p:sp>
    </p:spTree>
    <p:extLst>
      <p:ext uri="{BB962C8B-B14F-4D97-AF65-F5344CB8AC3E}">
        <p14:creationId xmlns:p14="http://schemas.microsoft.com/office/powerpoint/2010/main" val="3703151444"/>
      </p:ext>
    </p:extLst>
  </p:cSld>
  <p:clrMapOvr>
    <a:masterClrMapping/>
  </p:clrMapOvr>
  <mc:AlternateContent xmlns:mc="http://schemas.openxmlformats.org/markup-compatibility/2006" xmlns:p14="http://schemas.microsoft.com/office/powerpoint/2010/main">
    <mc:Choice Requires="p14">
      <p:transition spd="slow" p14:dur="3000" advTm="210000">
        <p14:shred/>
      </p:transition>
    </mc:Choice>
    <mc:Fallback xmlns="">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2000"/>
                                        <p:tgtEl>
                                          <p:spTgt spid="6147">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2000"/>
                                        <p:tgtEl>
                                          <p:spTgt spid="6147">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2000"/>
                                        <p:tgtEl>
                                          <p:spTgt spid="6147">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2000"/>
                                        <p:tgtEl>
                                          <p:spTgt spid="6147">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2000"/>
                                        <p:tgtEl>
                                          <p:spTgt spid="6147">
                                            <p:txEl>
                                              <p:pRg st="4" end="4"/>
                                            </p:txEl>
                                          </p:spTgt>
                                        </p:tgtEl>
                                      </p:cBhvr>
                                    </p:animEffect>
                                  </p:childTnLst>
                                </p:cTn>
                              </p:par>
                            </p:childTnLst>
                          </p:cTn>
                        </p:par>
                        <p:par>
                          <p:cTn id="24" fill="hold">
                            <p:stCondLst>
                              <p:cond delay="10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2000"/>
                                        <p:tgtEl>
                                          <p:spTgt spid="6147">
                                            <p:txEl>
                                              <p:pRg st="5" end="5"/>
                                            </p:txEl>
                                          </p:spTgt>
                                        </p:tgtEl>
                                      </p:cBhvr>
                                    </p:animEffect>
                                  </p:childTnLst>
                                </p:cTn>
                              </p:par>
                            </p:childTnLst>
                          </p:cTn>
                        </p:par>
                        <p:par>
                          <p:cTn id="28" fill="hold">
                            <p:stCondLst>
                              <p:cond delay="12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14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99" y="609600"/>
            <a:ext cx="7467601" cy="1143000"/>
          </a:xfrm>
        </p:spPr>
        <p:txBody>
          <a:bodyPr/>
          <a:lstStyle/>
          <a:p>
            <a:r>
              <a:rPr lang="en-US" sz="7200" b="1" dirty="0">
                <a:solidFill>
                  <a:schemeClr val="tx1"/>
                </a:solidFill>
                <a:latin typeface="Vladimir Script" pitchFamily="66" charset="0"/>
              </a:rPr>
              <a:t>Matthew 6:22-23</a:t>
            </a:r>
          </a:p>
        </p:txBody>
      </p:sp>
      <p:sp>
        <p:nvSpPr>
          <p:cNvPr id="3" name="Content Placeholder 2"/>
          <p:cNvSpPr>
            <a:spLocks noGrp="1"/>
          </p:cNvSpPr>
          <p:nvPr>
            <p:ph idx="1"/>
          </p:nvPr>
        </p:nvSpPr>
        <p:spPr>
          <a:xfrm>
            <a:off x="762000" y="1752600"/>
            <a:ext cx="7620000" cy="4064815"/>
          </a:xfrm>
        </p:spPr>
        <p:txBody>
          <a:bodyPr/>
          <a:lstStyle/>
          <a:p>
            <a:pPr marL="0" indent="0" algn="ctr">
              <a:buNone/>
            </a:pPr>
            <a:r>
              <a:rPr lang="en-US" sz="4000" b="1" dirty="0">
                <a:solidFill>
                  <a:srgbClr val="0000FF"/>
                </a:solidFill>
                <a:latin typeface="Bradley Hand ITC" panose="03070402050302030203" pitchFamily="66" charset="0"/>
              </a:rPr>
              <a:t>“T</a:t>
            </a:r>
            <a:r>
              <a:rPr lang="en-US" sz="3600" b="1" dirty="0">
                <a:solidFill>
                  <a:srgbClr val="0000FF"/>
                </a:solidFill>
                <a:latin typeface="Bradley Hand ITC" panose="03070402050302030203" pitchFamily="66" charset="0"/>
              </a:rPr>
              <a:t>he eye is the lamp of the body; so then if your eye is clear, your whole body will be full of light.</a:t>
            </a:r>
          </a:p>
          <a:p>
            <a:pPr marL="0" indent="0" algn="ctr">
              <a:buNone/>
            </a:pPr>
            <a:r>
              <a:rPr lang="en-US" sz="3600" b="1" dirty="0">
                <a:solidFill>
                  <a:srgbClr val="0000FF"/>
                </a:solidFill>
                <a:latin typeface="Bradley Hand ITC" panose="03070402050302030203" pitchFamily="66" charset="0"/>
              </a:rPr>
              <a:t>"But if your eye is bad, your whole body will be full of darkness. If then the light that is in you is darkness, how great is the darkness!”</a:t>
            </a:r>
          </a:p>
        </p:txBody>
      </p:sp>
      <p:sp>
        <p:nvSpPr>
          <p:cNvPr id="4" name="Footer Placeholder 3"/>
          <p:cNvSpPr>
            <a:spLocks noGrp="1"/>
          </p:cNvSpPr>
          <p:nvPr>
            <p:ph type="ftr" sz="quarter" idx="11"/>
          </p:nvPr>
        </p:nvSpPr>
        <p:spPr>
          <a:xfrm>
            <a:off x="1524000" y="6553200"/>
            <a:ext cx="6019800" cy="305414"/>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altLang="en-US" sz="1400" b="0" i="0" u="none" strike="noStrike" kern="1200" cap="none" spc="0" normalizeH="0" baseline="0" noProof="0">
                <a:ln>
                  <a:noFill/>
                </a:ln>
                <a:solidFill>
                  <a:srgbClr val="1C1C1C">
                    <a:lumMod val="50000"/>
                    <a:lumOff val="50000"/>
                  </a:srgbClr>
                </a:solidFill>
                <a:effectLst/>
                <a:uLnTx/>
                <a:uFillTx/>
                <a:latin typeface="Tahoma" pitchFamily="34" charset="0"/>
                <a:ea typeface="+mn-ea"/>
                <a:cs typeface="Times New Roman" pitchFamily="18" charset="0"/>
              </a:rPr>
              <a:t>Sin Of The Eyes</a:t>
            </a:r>
            <a:endParaRPr kumimoji="0" lang="fr-FR" altLang="en-US" sz="1400" b="0" i="0" u="none" strike="noStrike" kern="1200" cap="none" spc="0" normalizeH="0" baseline="0" noProof="0" dirty="0">
              <a:ln>
                <a:noFill/>
              </a:ln>
              <a:solidFill>
                <a:srgbClr val="1C1C1C">
                  <a:lumMod val="50000"/>
                  <a:lumOff val="50000"/>
                </a:srgbClr>
              </a:solidFill>
              <a:effectLst/>
              <a:uLnTx/>
              <a:uFillTx/>
              <a:latin typeface="Tahoma" pitchFamily="34" charset="0"/>
              <a:ea typeface="+mn-ea"/>
              <a:cs typeface="Times New Roman" pitchFamily="18" charset="0"/>
            </a:endParaRPr>
          </a:p>
        </p:txBody>
      </p:sp>
      <p:sp>
        <p:nvSpPr>
          <p:cNvPr id="6" name="Text Box 10">
            <a:extLst>
              <a:ext uri="{FF2B5EF4-FFF2-40B4-BE49-F238E27FC236}">
                <a16:creationId xmlns:a16="http://schemas.microsoft.com/office/drawing/2014/main" id="{9CC6B45E-6728-4CD7-ACDE-55117C2806EF}"/>
              </a:ext>
            </a:extLst>
          </p:cNvPr>
          <p:cNvSpPr txBox="1">
            <a:spLocks noChangeArrowheads="1"/>
          </p:cNvSpPr>
          <p:nvPr/>
        </p:nvSpPr>
        <p:spPr bwMode="auto">
          <a:xfrm>
            <a:off x="533400" y="5967693"/>
            <a:ext cx="8153400" cy="461665"/>
          </a:xfrm>
          <a:prstGeom prst="rect">
            <a:avLst/>
          </a:prstGeom>
          <a:solidFill>
            <a:srgbClr val="0000FF"/>
          </a:solidFill>
          <a:ln/>
        </p:spPr>
        <p:style>
          <a:lnRef idx="0">
            <a:schemeClr val="accent1"/>
          </a:lnRef>
          <a:fillRef idx="3">
            <a:schemeClr val="accent1"/>
          </a:fillRef>
          <a:effectRef idx="3">
            <a:schemeClr val="accent1"/>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457200" marR="0" lvl="0" indent="-45720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rPr>
              <a:t>“Oh be careful little eyes what you see…”</a:t>
            </a:r>
            <a:endParaRPr kumimoji="0" lang="en-US" sz="2400" b="1" i="1"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endParaRPr>
          </a:p>
        </p:txBody>
      </p:sp>
    </p:spTree>
    <p:extLst>
      <p:ext uri="{BB962C8B-B14F-4D97-AF65-F5344CB8AC3E}">
        <p14:creationId xmlns:p14="http://schemas.microsoft.com/office/powerpoint/2010/main" val="25380545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D63A29C-320E-4F0A-A74D-3479FE2ECC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7000" y="4774405"/>
            <a:ext cx="2667000" cy="2083594"/>
          </a:xfrm>
          <a:prstGeom prst="rect">
            <a:avLst/>
          </a:prstGeom>
        </p:spPr>
      </p:pic>
      <p:sp>
        <p:nvSpPr>
          <p:cNvPr id="134146" name="Rectangle 2"/>
          <p:cNvSpPr>
            <a:spLocks noGrp="1" noChangeArrowheads="1"/>
          </p:cNvSpPr>
          <p:nvPr>
            <p:ph type="title"/>
          </p:nvPr>
        </p:nvSpPr>
        <p:spPr>
          <a:xfrm>
            <a:off x="0" y="0"/>
            <a:ext cx="9144000" cy="609600"/>
          </a:xfrm>
        </p:spPr>
        <p:txBody>
          <a:bodyPr/>
          <a:lstStyle/>
          <a:p>
            <a:pPr>
              <a:defRPr/>
            </a:pPr>
            <a:r>
              <a:rPr lang="en-US" sz="3200" b="1" u="sng" dirty="0">
                <a:solidFill>
                  <a:schemeClr val="tx1"/>
                </a:solidFill>
                <a:cs typeface="Times New Roman" pitchFamily="18" charset="0"/>
              </a:rPr>
              <a:t>Effects of Pornography on Marriages</a:t>
            </a:r>
          </a:p>
        </p:txBody>
      </p:sp>
      <p:sp>
        <p:nvSpPr>
          <p:cNvPr id="5" name="Footer Placeholder 3"/>
          <p:cNvSpPr>
            <a:spLocks noGrp="1"/>
          </p:cNvSpPr>
          <p:nvPr>
            <p:ph type="ftr" sz="quarter" idx="11"/>
          </p:nvPr>
        </p:nvSpPr>
        <p:spPr>
          <a:xfrm>
            <a:off x="2362200" y="6553200"/>
            <a:ext cx="4114800" cy="304799"/>
          </a:xfrm>
        </p:spPr>
        <p:txBody>
          <a:bodyPr/>
          <a:lstStyle/>
          <a:p>
            <a:pPr>
              <a:defRPr/>
            </a:pPr>
            <a:r>
              <a:rPr lang="en-US" b="0">
                <a:solidFill>
                  <a:schemeClr val="bg1">
                    <a:lumMod val="50000"/>
                  </a:schemeClr>
                </a:solidFill>
              </a:rPr>
              <a:t>Sin Of The Eyes</a:t>
            </a:r>
            <a:endParaRPr lang="en-US" b="0" dirty="0">
              <a:solidFill>
                <a:schemeClr val="bg1">
                  <a:lumMod val="50000"/>
                </a:schemeClr>
              </a:solidFill>
            </a:endParaRPr>
          </a:p>
        </p:txBody>
      </p:sp>
      <p:sp>
        <p:nvSpPr>
          <p:cNvPr id="7" name="Text Box 3"/>
          <p:cNvSpPr txBox="1">
            <a:spLocks noChangeArrowheads="1"/>
          </p:cNvSpPr>
          <p:nvPr/>
        </p:nvSpPr>
        <p:spPr bwMode="auto">
          <a:xfrm>
            <a:off x="0" y="667595"/>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0000FF"/>
                </a:solidFill>
              </a:rPr>
              <a:t>In the U.S. alone there are 1-Million divorces a year and of that number 56% or roughly 500,000 marriages that</a:t>
            </a:r>
          </a:p>
          <a:p>
            <a:pPr eaLnBrk="1" hangingPunct="1"/>
            <a:r>
              <a:rPr lang="en-US" dirty="0">
                <a:solidFill>
                  <a:srgbClr val="0000FF"/>
                </a:solidFill>
              </a:rPr>
              <a:t>end in divorce sited pornography as a factor!”</a:t>
            </a:r>
          </a:p>
        </p:txBody>
      </p:sp>
      <p:sp>
        <p:nvSpPr>
          <p:cNvPr id="8" name="Text Box 3">
            <a:extLst>
              <a:ext uri="{FF2B5EF4-FFF2-40B4-BE49-F238E27FC236}">
                <a16:creationId xmlns:a16="http://schemas.microsoft.com/office/drawing/2014/main" id="{D2893B69-CEC2-4C89-99BC-891FA196A58F}"/>
              </a:ext>
            </a:extLst>
          </p:cNvPr>
          <p:cNvSpPr txBox="1">
            <a:spLocks noChangeArrowheads="1"/>
          </p:cNvSpPr>
          <p:nvPr/>
        </p:nvSpPr>
        <p:spPr bwMode="auto">
          <a:xfrm>
            <a:off x="0" y="1980736"/>
            <a:ext cx="91440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a:buClr>
                <a:srgbClr val="006600"/>
              </a:buClr>
              <a:buSzPct val="115000"/>
              <a:buFont typeface="Wingdings" panose="05000000000000000000" pitchFamily="2" charset="2"/>
              <a:buChar char="v"/>
            </a:pPr>
            <a:r>
              <a:rPr lang="en-US" sz="2000" dirty="0">
                <a:solidFill>
                  <a:schemeClr val="bg2">
                    <a:lumMod val="10000"/>
                  </a:schemeClr>
                </a:solidFill>
              </a:rPr>
              <a:t>According to Psychology Today: “the American Academy of Matrimonial Lawyers, polled 350 divorce attorneys in 2003 where two thirds of them reported that the Internet played a significant role in the divorces, with excessive interest in online porn contributing to more than half such cases.”</a:t>
            </a:r>
          </a:p>
          <a:p>
            <a:pPr algn="l">
              <a:buClr>
                <a:srgbClr val="006600"/>
              </a:buClr>
              <a:buSzPct val="115000"/>
              <a:buFont typeface="Wingdings" panose="05000000000000000000" pitchFamily="2" charset="2"/>
              <a:buChar char="v"/>
            </a:pPr>
            <a:endParaRPr lang="en-US" sz="2000" dirty="0">
              <a:solidFill>
                <a:schemeClr val="bg2">
                  <a:lumMod val="10000"/>
                </a:schemeClr>
              </a:solidFill>
            </a:endParaRPr>
          </a:p>
          <a:p>
            <a:pPr algn="l">
              <a:buClr>
                <a:srgbClr val="006600"/>
              </a:buClr>
              <a:buSzPct val="115000"/>
              <a:buFont typeface="Wingdings" panose="05000000000000000000" pitchFamily="2" charset="2"/>
              <a:buChar char="v"/>
            </a:pPr>
            <a:r>
              <a:rPr lang="en-US" sz="2000" dirty="0">
                <a:solidFill>
                  <a:schemeClr val="bg2">
                    <a:lumMod val="10000"/>
                  </a:schemeClr>
                </a:solidFill>
              </a:rPr>
              <a:t>According to the April 2014 issue of Psychology of Popular Media Culture, researchers “found that porn users are more open to marital infidelity, the leading cause of divorce in the United States” </a:t>
            </a:r>
            <a:endParaRPr lang="en-US" sz="2000" b="0" dirty="0">
              <a:solidFill>
                <a:schemeClr val="bg2">
                  <a:lumMod val="10000"/>
                </a:schemeClr>
              </a:solidFill>
            </a:endParaRPr>
          </a:p>
        </p:txBody>
      </p:sp>
      <p:pic>
        <p:nvPicPr>
          <p:cNvPr id="3" name="Picture 2">
            <a:extLst>
              <a:ext uri="{FF2B5EF4-FFF2-40B4-BE49-F238E27FC236}">
                <a16:creationId xmlns:a16="http://schemas.microsoft.com/office/drawing/2014/main" id="{9A599DA8-D006-4DC4-A8EF-F25EA1518A4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120639"/>
            <a:ext cx="1737360" cy="1737360"/>
          </a:xfrm>
          <a:prstGeom prst="rect">
            <a:avLst/>
          </a:prstGeom>
        </p:spPr>
      </p:pic>
    </p:spTree>
    <p:extLst>
      <p:ext uri="{BB962C8B-B14F-4D97-AF65-F5344CB8AC3E}">
        <p14:creationId xmlns:p14="http://schemas.microsoft.com/office/powerpoint/2010/main" val="42444272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 calcmode="lin" valueType="num">
                                      <p:cBhvr additive="base">
                                        <p:cTn id="1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 calcmode="lin" valueType="num">
                                      <p:cBhvr additive="base">
                                        <p:cTn id="22"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D63A29C-320E-4F0A-A74D-3479FE2ECC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4279743"/>
            <a:ext cx="2971800" cy="2321719"/>
          </a:xfrm>
          <a:prstGeom prst="rect">
            <a:avLst/>
          </a:prstGeom>
        </p:spPr>
      </p:pic>
      <p:sp>
        <p:nvSpPr>
          <p:cNvPr id="134146" name="Rectangle 2"/>
          <p:cNvSpPr>
            <a:spLocks noGrp="1" noChangeArrowheads="1"/>
          </p:cNvSpPr>
          <p:nvPr>
            <p:ph type="title"/>
          </p:nvPr>
        </p:nvSpPr>
        <p:spPr>
          <a:xfrm>
            <a:off x="0" y="0"/>
            <a:ext cx="9144000" cy="609600"/>
          </a:xfrm>
        </p:spPr>
        <p:txBody>
          <a:bodyPr/>
          <a:lstStyle/>
          <a:p>
            <a:pPr>
              <a:defRPr/>
            </a:pPr>
            <a:r>
              <a:rPr lang="en-US" sz="3200" b="1" u="sng" dirty="0">
                <a:solidFill>
                  <a:schemeClr val="tx1"/>
                </a:solidFill>
                <a:cs typeface="Times New Roman" pitchFamily="18" charset="0"/>
              </a:rPr>
              <a:t>Effects of Pornography on Marriages</a:t>
            </a:r>
          </a:p>
        </p:txBody>
      </p:sp>
      <p:sp>
        <p:nvSpPr>
          <p:cNvPr id="5" name="Footer Placeholder 3"/>
          <p:cNvSpPr>
            <a:spLocks noGrp="1"/>
          </p:cNvSpPr>
          <p:nvPr>
            <p:ph type="ftr" sz="quarter" idx="11"/>
          </p:nvPr>
        </p:nvSpPr>
        <p:spPr>
          <a:xfrm>
            <a:off x="2362200" y="6553200"/>
            <a:ext cx="4114800" cy="304799"/>
          </a:xfrm>
        </p:spPr>
        <p:txBody>
          <a:bodyPr/>
          <a:lstStyle/>
          <a:p>
            <a:pPr>
              <a:defRPr/>
            </a:pPr>
            <a:r>
              <a:rPr lang="en-US" b="0">
                <a:solidFill>
                  <a:schemeClr val="bg1">
                    <a:lumMod val="50000"/>
                  </a:schemeClr>
                </a:solidFill>
              </a:rPr>
              <a:t>Sin Of The Eyes</a:t>
            </a:r>
            <a:endParaRPr lang="en-US" b="0" dirty="0">
              <a:solidFill>
                <a:schemeClr val="bg1">
                  <a:lumMod val="50000"/>
                </a:schemeClr>
              </a:solidFill>
            </a:endParaRPr>
          </a:p>
        </p:txBody>
      </p:sp>
      <p:sp>
        <p:nvSpPr>
          <p:cNvPr id="7" name="Text Box 3"/>
          <p:cNvSpPr txBox="1">
            <a:spLocks noChangeArrowheads="1"/>
          </p:cNvSpPr>
          <p:nvPr/>
        </p:nvSpPr>
        <p:spPr bwMode="auto">
          <a:xfrm>
            <a:off x="0" y="667595"/>
            <a:ext cx="9144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0000FF"/>
                </a:solidFill>
              </a:rPr>
              <a:t>According to Time &amp; Science Magazine a study found that</a:t>
            </a:r>
          </a:p>
          <a:p>
            <a:pPr eaLnBrk="1" hangingPunct="1"/>
            <a:r>
              <a:rPr lang="en-US" dirty="0">
                <a:solidFill>
                  <a:srgbClr val="0000FF"/>
                </a:solidFill>
              </a:rPr>
              <a:t>“people who started watching porn were more likely to</a:t>
            </a:r>
          </a:p>
          <a:p>
            <a:pPr eaLnBrk="1" hangingPunct="1"/>
            <a:r>
              <a:rPr lang="en-US" dirty="0">
                <a:solidFill>
                  <a:srgbClr val="0000FF"/>
                </a:solidFill>
              </a:rPr>
              <a:t>split with their partners during the course of the survey.</a:t>
            </a:r>
          </a:p>
          <a:p>
            <a:pPr eaLnBrk="1" hangingPunct="1"/>
            <a:r>
              <a:rPr lang="en-US" dirty="0">
                <a:solidFill>
                  <a:srgbClr val="0000FF"/>
                </a:solidFill>
              </a:rPr>
              <a:t>For men, the chance of divorce went from 5% to 10%</a:t>
            </a:r>
          </a:p>
          <a:p>
            <a:pPr eaLnBrk="1" hangingPunct="1"/>
            <a:r>
              <a:rPr lang="en-US" dirty="0">
                <a:solidFill>
                  <a:srgbClr val="0000FF"/>
                </a:solidFill>
              </a:rPr>
              <a:t>(doubled). For women, that number jumped from 6% to 18% (tripled)” </a:t>
            </a:r>
          </a:p>
        </p:txBody>
      </p:sp>
      <p:sp>
        <p:nvSpPr>
          <p:cNvPr id="8" name="Text Box 3">
            <a:extLst>
              <a:ext uri="{FF2B5EF4-FFF2-40B4-BE49-F238E27FC236}">
                <a16:creationId xmlns:a16="http://schemas.microsoft.com/office/drawing/2014/main" id="{D2893B69-CEC2-4C89-99BC-891FA196A58F}"/>
              </a:ext>
            </a:extLst>
          </p:cNvPr>
          <p:cNvSpPr txBox="1">
            <a:spLocks noChangeArrowheads="1"/>
          </p:cNvSpPr>
          <p:nvPr/>
        </p:nvSpPr>
        <p:spPr bwMode="auto">
          <a:xfrm>
            <a:off x="5862" y="3252812"/>
            <a:ext cx="9144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a:buClr>
                <a:srgbClr val="006600"/>
              </a:buClr>
              <a:buSzPct val="115000"/>
              <a:buFont typeface="Wingdings" panose="05000000000000000000" pitchFamily="2" charset="2"/>
              <a:buChar char="v"/>
            </a:pPr>
            <a:r>
              <a:rPr lang="en-US" sz="2000" dirty="0">
                <a:solidFill>
                  <a:schemeClr val="bg2">
                    <a:lumMod val="10000"/>
                  </a:schemeClr>
                </a:solidFill>
              </a:rPr>
              <a:t>It also stated, “men and women who begin to consume pornography partway through their marriages are more likely to get a divorce than their non–porn-consuming peers” </a:t>
            </a:r>
            <a:endParaRPr lang="en-US" sz="2000" b="0" dirty="0">
              <a:solidFill>
                <a:schemeClr val="bg2">
                  <a:lumMod val="10000"/>
                </a:schemeClr>
              </a:solidFill>
            </a:endParaRPr>
          </a:p>
        </p:txBody>
      </p:sp>
    </p:spTree>
    <p:extLst>
      <p:ext uri="{BB962C8B-B14F-4D97-AF65-F5344CB8AC3E}">
        <p14:creationId xmlns:p14="http://schemas.microsoft.com/office/powerpoint/2010/main" val="116691525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 calcmode="lin" valueType="num">
                                      <p:cBhvr additive="base">
                                        <p:cTn id="1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D63A29C-320E-4F0A-A74D-3479FE2ECC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4126226"/>
            <a:ext cx="3048000" cy="2381250"/>
          </a:xfrm>
          <a:prstGeom prst="rect">
            <a:avLst/>
          </a:prstGeom>
        </p:spPr>
      </p:pic>
      <p:sp>
        <p:nvSpPr>
          <p:cNvPr id="134146" name="Rectangle 2"/>
          <p:cNvSpPr>
            <a:spLocks noGrp="1" noChangeArrowheads="1"/>
          </p:cNvSpPr>
          <p:nvPr>
            <p:ph type="title"/>
          </p:nvPr>
        </p:nvSpPr>
        <p:spPr>
          <a:xfrm>
            <a:off x="0" y="0"/>
            <a:ext cx="9144000" cy="609600"/>
          </a:xfrm>
        </p:spPr>
        <p:txBody>
          <a:bodyPr/>
          <a:lstStyle/>
          <a:p>
            <a:pPr>
              <a:defRPr/>
            </a:pPr>
            <a:r>
              <a:rPr lang="en-US" sz="3200" b="1" u="sng" dirty="0">
                <a:solidFill>
                  <a:schemeClr val="tx1"/>
                </a:solidFill>
                <a:cs typeface="Times New Roman" pitchFamily="18" charset="0"/>
              </a:rPr>
              <a:t>Effects of Pornography on Marriages</a:t>
            </a:r>
          </a:p>
        </p:txBody>
      </p:sp>
      <p:sp>
        <p:nvSpPr>
          <p:cNvPr id="5" name="Footer Placeholder 3"/>
          <p:cNvSpPr>
            <a:spLocks noGrp="1"/>
          </p:cNvSpPr>
          <p:nvPr>
            <p:ph type="ftr" sz="quarter" idx="11"/>
          </p:nvPr>
        </p:nvSpPr>
        <p:spPr>
          <a:xfrm>
            <a:off x="2362200" y="6553200"/>
            <a:ext cx="4114800" cy="304799"/>
          </a:xfrm>
        </p:spPr>
        <p:txBody>
          <a:bodyPr/>
          <a:lstStyle/>
          <a:p>
            <a:pPr>
              <a:defRPr/>
            </a:pPr>
            <a:r>
              <a:rPr lang="en-US" b="0">
                <a:solidFill>
                  <a:schemeClr val="bg1">
                    <a:lumMod val="50000"/>
                  </a:schemeClr>
                </a:solidFill>
              </a:rPr>
              <a:t>Sin Of The Eyes</a:t>
            </a:r>
            <a:endParaRPr lang="en-US" b="0" dirty="0">
              <a:solidFill>
                <a:schemeClr val="bg1">
                  <a:lumMod val="50000"/>
                </a:schemeClr>
              </a:solidFill>
            </a:endParaRPr>
          </a:p>
        </p:txBody>
      </p:sp>
      <p:sp>
        <p:nvSpPr>
          <p:cNvPr id="7" name="Text Box 3"/>
          <p:cNvSpPr txBox="1">
            <a:spLocks noChangeArrowheads="1"/>
          </p:cNvSpPr>
          <p:nvPr/>
        </p:nvSpPr>
        <p:spPr bwMode="auto">
          <a:xfrm>
            <a:off x="0" y="667595"/>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0000FF"/>
                </a:solidFill>
              </a:rPr>
              <a:t>One study “discovered that porn addiction distorts the</a:t>
            </a:r>
          </a:p>
          <a:p>
            <a:pPr eaLnBrk="1" hangingPunct="1"/>
            <a:r>
              <a:rPr lang="en-US" dirty="0">
                <a:solidFill>
                  <a:srgbClr val="0000FF"/>
                </a:solidFill>
              </a:rPr>
              <a:t>brain the same way alcohol and drugs do” causing</a:t>
            </a:r>
          </a:p>
          <a:p>
            <a:pPr eaLnBrk="1" hangingPunct="1"/>
            <a:r>
              <a:rPr lang="en-US" dirty="0">
                <a:solidFill>
                  <a:srgbClr val="0000FF"/>
                </a:solidFill>
              </a:rPr>
              <a:t>addiction!” </a:t>
            </a:r>
          </a:p>
        </p:txBody>
      </p:sp>
      <p:sp>
        <p:nvSpPr>
          <p:cNvPr id="8" name="Text Box 3">
            <a:extLst>
              <a:ext uri="{FF2B5EF4-FFF2-40B4-BE49-F238E27FC236}">
                <a16:creationId xmlns:a16="http://schemas.microsoft.com/office/drawing/2014/main" id="{D2893B69-CEC2-4C89-99BC-891FA196A58F}"/>
              </a:ext>
            </a:extLst>
          </p:cNvPr>
          <p:cNvSpPr txBox="1">
            <a:spLocks noChangeArrowheads="1"/>
          </p:cNvSpPr>
          <p:nvPr/>
        </p:nvSpPr>
        <p:spPr bwMode="auto">
          <a:xfrm>
            <a:off x="5862" y="2127351"/>
            <a:ext cx="9144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algn="l">
              <a:buClr>
                <a:srgbClr val="006600"/>
              </a:buClr>
              <a:buSzPct val="115000"/>
              <a:buFont typeface="Wingdings" panose="05000000000000000000" pitchFamily="2" charset="2"/>
              <a:buChar char="v"/>
            </a:pPr>
            <a:r>
              <a:rPr lang="en-US" sz="2000" dirty="0">
                <a:solidFill>
                  <a:schemeClr val="bg2">
                    <a:lumMod val="10000"/>
                  </a:schemeClr>
                </a:solidFill>
              </a:rPr>
              <a:t>Pornography doesn’t just affect men (though statistics reveal they are affected at a higher rate). </a:t>
            </a:r>
          </a:p>
          <a:p>
            <a:pPr algn="l">
              <a:buClr>
                <a:srgbClr val="006600"/>
              </a:buClr>
              <a:buSzPct val="115000"/>
              <a:buFont typeface="Wingdings" panose="05000000000000000000" pitchFamily="2" charset="2"/>
              <a:buChar char="v"/>
            </a:pPr>
            <a:r>
              <a:rPr lang="en-US" sz="2000" dirty="0">
                <a:solidFill>
                  <a:schemeClr val="bg2">
                    <a:lumMod val="10000"/>
                  </a:schemeClr>
                </a:solidFill>
              </a:rPr>
              <a:t>According to some divorce statistics, “Women struggling with pornography addiction = 17%”, and “Women, far more than men, are likely to act out their behaviors in real life, such as having multiple partners, casual sex or affair” </a:t>
            </a:r>
            <a:endParaRPr lang="en-US" sz="2000" b="0" dirty="0">
              <a:solidFill>
                <a:schemeClr val="bg2">
                  <a:lumMod val="10000"/>
                </a:schemeClr>
              </a:solidFill>
            </a:endParaRPr>
          </a:p>
        </p:txBody>
      </p:sp>
      <p:pic>
        <p:nvPicPr>
          <p:cNvPr id="3" name="Picture 2">
            <a:extLst>
              <a:ext uri="{FF2B5EF4-FFF2-40B4-BE49-F238E27FC236}">
                <a16:creationId xmlns:a16="http://schemas.microsoft.com/office/drawing/2014/main" id="{05AE076A-7B1B-43C9-9A22-6EEA66A9CC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4124316"/>
            <a:ext cx="3581400" cy="2387600"/>
          </a:xfrm>
          <a:prstGeom prst="rect">
            <a:avLst/>
          </a:prstGeom>
        </p:spPr>
      </p:pic>
    </p:spTree>
    <p:extLst>
      <p:ext uri="{BB962C8B-B14F-4D97-AF65-F5344CB8AC3E}">
        <p14:creationId xmlns:p14="http://schemas.microsoft.com/office/powerpoint/2010/main" val="267870824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 calcmode="lin" valueType="num">
                                      <p:cBhvr additive="base">
                                        <p:cTn id="1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 calcmode="lin" valueType="num">
                                      <p:cBhvr additive="base">
                                        <p:cTn id="22"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fltVal val="0"/>
                                          </p:val>
                                        </p:tav>
                                        <p:tav tm="100000">
                                          <p:val>
                                            <p:strVal val="#ppt_h"/>
                                          </p:val>
                                        </p:tav>
                                      </p:tavLst>
                                    </p:anim>
                                    <p:animEffect transition="in" filter="fade">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609600"/>
          </a:xfrm>
        </p:spPr>
        <p:txBody>
          <a:bodyPr/>
          <a:lstStyle/>
          <a:p>
            <a:pPr>
              <a:defRPr/>
            </a:pPr>
            <a:r>
              <a:rPr lang="en-US" sz="3200" b="1" u="sng" dirty="0">
                <a:solidFill>
                  <a:schemeClr val="tx1"/>
                </a:solidFill>
                <a:cs typeface="Times New Roman" pitchFamily="18" charset="0"/>
              </a:rPr>
              <a:t>Effects of Pornography on Marriages</a:t>
            </a:r>
          </a:p>
        </p:txBody>
      </p:sp>
      <p:sp>
        <p:nvSpPr>
          <p:cNvPr id="5" name="Footer Placeholder 3"/>
          <p:cNvSpPr>
            <a:spLocks noGrp="1"/>
          </p:cNvSpPr>
          <p:nvPr>
            <p:ph type="ftr" sz="quarter" idx="11"/>
          </p:nvPr>
        </p:nvSpPr>
        <p:spPr>
          <a:xfrm>
            <a:off x="2362200" y="6553200"/>
            <a:ext cx="4114800" cy="304799"/>
          </a:xfrm>
        </p:spPr>
        <p:txBody>
          <a:bodyPr/>
          <a:lstStyle/>
          <a:p>
            <a:pPr>
              <a:defRPr/>
            </a:pPr>
            <a:r>
              <a:rPr lang="en-US" b="0">
                <a:solidFill>
                  <a:schemeClr val="bg1">
                    <a:lumMod val="50000"/>
                  </a:schemeClr>
                </a:solidFill>
              </a:rPr>
              <a:t>Sin Of The Eyes</a:t>
            </a:r>
            <a:endParaRPr lang="en-US" b="0" dirty="0">
              <a:solidFill>
                <a:schemeClr val="bg1">
                  <a:lumMod val="50000"/>
                </a:schemeClr>
              </a:solidFill>
            </a:endParaRPr>
          </a:p>
        </p:txBody>
      </p:sp>
      <p:sp>
        <p:nvSpPr>
          <p:cNvPr id="7" name="Text Box 3"/>
          <p:cNvSpPr txBox="1">
            <a:spLocks noChangeArrowheads="1"/>
          </p:cNvSpPr>
          <p:nvPr/>
        </p:nvSpPr>
        <p:spPr bwMode="auto">
          <a:xfrm>
            <a:off x="3349" y="859067"/>
            <a:ext cx="914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0000FF"/>
                </a:solidFill>
              </a:rPr>
              <a:t>Pornography is addicting, and causes strains on marital</a:t>
            </a:r>
          </a:p>
          <a:p>
            <a:pPr eaLnBrk="1" hangingPunct="1"/>
            <a:r>
              <a:rPr lang="en-US" dirty="0">
                <a:solidFill>
                  <a:srgbClr val="0000FF"/>
                </a:solidFill>
              </a:rPr>
              <a:t>life, and even leads to adultery!</a:t>
            </a:r>
          </a:p>
        </p:txBody>
      </p:sp>
      <p:pic>
        <p:nvPicPr>
          <p:cNvPr id="9" name="Picture 8">
            <a:extLst>
              <a:ext uri="{FF2B5EF4-FFF2-40B4-BE49-F238E27FC236}">
                <a16:creationId xmlns:a16="http://schemas.microsoft.com/office/drawing/2014/main" id="{11B0ABED-7F74-40F1-8D07-E8824F3B3D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1797" y="1939531"/>
            <a:ext cx="3840405" cy="2563471"/>
          </a:xfrm>
          <a:prstGeom prst="rect">
            <a:avLst/>
          </a:prstGeom>
        </p:spPr>
      </p:pic>
      <p:sp>
        <p:nvSpPr>
          <p:cNvPr id="11" name="Text Box 10">
            <a:extLst>
              <a:ext uri="{FF2B5EF4-FFF2-40B4-BE49-F238E27FC236}">
                <a16:creationId xmlns:a16="http://schemas.microsoft.com/office/drawing/2014/main" id="{10A4FCA4-C137-4DB4-88C6-AFB422BC92F7}"/>
              </a:ext>
            </a:extLst>
          </p:cNvPr>
          <p:cNvSpPr txBox="1">
            <a:spLocks noChangeArrowheads="1"/>
          </p:cNvSpPr>
          <p:nvPr/>
        </p:nvSpPr>
        <p:spPr bwMode="auto">
          <a:xfrm>
            <a:off x="6698" y="4927936"/>
            <a:ext cx="9140651" cy="1200329"/>
          </a:xfrm>
          <a:prstGeom prst="rect">
            <a:avLst/>
          </a:prstGeom>
          <a:solidFill>
            <a:srgbClr val="0000FF"/>
          </a:solidFill>
          <a:ln/>
        </p:spPr>
        <p:style>
          <a:lnRef idx="0">
            <a:schemeClr val="accent1"/>
          </a:lnRef>
          <a:fillRef idx="3">
            <a:schemeClr val="accent1"/>
          </a:fillRef>
          <a:effectRef idx="3">
            <a:schemeClr val="accent1"/>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lvl="0" indent="0" eaLnBrk="1" hangingPunct="1"/>
            <a:r>
              <a:rPr lang="en-US" dirty="0">
                <a:solidFill>
                  <a:srgbClr val="FFFF00"/>
                </a:solidFill>
              </a:rPr>
              <a:t>Statistics alone show it is a </a:t>
            </a:r>
            <a:r>
              <a:rPr lang="en-US">
                <a:solidFill>
                  <a:srgbClr val="FFFF00"/>
                </a:solidFill>
              </a:rPr>
              <a:t>bad idea to view it, or introduce it into any </a:t>
            </a:r>
            <a:r>
              <a:rPr lang="en-US" dirty="0">
                <a:solidFill>
                  <a:srgbClr val="FFFF00"/>
                </a:solidFill>
              </a:rPr>
              <a:t>married couple’s life, but especially a </a:t>
            </a:r>
          </a:p>
          <a:p>
            <a:pPr marL="0" lvl="0" indent="0" eaLnBrk="1" hangingPunct="1"/>
            <a:r>
              <a:rPr lang="en-US" dirty="0">
                <a:solidFill>
                  <a:srgbClr val="FFFF00"/>
                </a:solidFill>
              </a:rPr>
              <a:t>Christian couple!</a:t>
            </a:r>
            <a:endParaRPr kumimoji="0" lang="en-US" sz="2400" b="1" i="1" u="none" strike="noStrike" kern="1200" cap="none" spc="0" normalizeH="0" baseline="0" noProof="0" dirty="0">
              <a:ln>
                <a:noFill/>
              </a:ln>
              <a:solidFill>
                <a:srgbClr val="FFFF00"/>
              </a:solidFill>
              <a:effectLst/>
              <a:uLnTx/>
              <a:uFillTx/>
              <a:latin typeface="Tahoma" pitchFamily="34" charset="0"/>
              <a:ea typeface="+mn-ea"/>
              <a:cs typeface="Times New Roman" pitchFamily="18" charset="0"/>
            </a:endParaRPr>
          </a:p>
        </p:txBody>
      </p:sp>
    </p:spTree>
    <p:extLst>
      <p:ext uri="{BB962C8B-B14F-4D97-AF65-F5344CB8AC3E}">
        <p14:creationId xmlns:p14="http://schemas.microsoft.com/office/powerpoint/2010/main" val="159722911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p:cTn id="18" dur="1000" fill="hold"/>
                                        <p:tgtEl>
                                          <p:spTgt spid="11"/>
                                        </p:tgtEl>
                                        <p:attrNameLst>
                                          <p:attrName>ppt_w</p:attrName>
                                        </p:attrNameLst>
                                      </p:cBhvr>
                                      <p:tavLst>
                                        <p:tav tm="0">
                                          <p:val>
                                            <p:fltVal val="0"/>
                                          </p:val>
                                        </p:tav>
                                        <p:tav tm="100000">
                                          <p:val>
                                            <p:strVal val="#ppt_w"/>
                                          </p:val>
                                        </p:tav>
                                      </p:tavLst>
                                    </p:anim>
                                    <p:anim calcmode="lin" valueType="num">
                                      <p:cBhvr>
                                        <p:cTn id="19" dur="1000" fill="hold"/>
                                        <p:tgtEl>
                                          <p:spTgt spid="11"/>
                                        </p:tgtEl>
                                        <p:attrNameLst>
                                          <p:attrName>ppt_h</p:attrName>
                                        </p:attrNameLst>
                                      </p:cBhvr>
                                      <p:tavLst>
                                        <p:tav tm="0">
                                          <p:val>
                                            <p:fltVal val="0"/>
                                          </p:val>
                                        </p:tav>
                                        <p:tav tm="100000">
                                          <p:val>
                                            <p:strVal val="#ppt_h"/>
                                          </p:val>
                                        </p:tav>
                                      </p:tavLst>
                                    </p:anim>
                                    <p:anim calcmode="lin" valueType="num">
                                      <p:cBhvr>
                                        <p:cTn id="20" dur="1000" fill="hold"/>
                                        <p:tgtEl>
                                          <p:spTgt spid="11"/>
                                        </p:tgtEl>
                                        <p:attrNameLst>
                                          <p:attrName>style.rotation</p:attrName>
                                        </p:attrNameLst>
                                      </p:cBhvr>
                                      <p:tavLst>
                                        <p:tav tm="0">
                                          <p:val>
                                            <p:fltVal val="90"/>
                                          </p:val>
                                        </p:tav>
                                        <p:tav tm="100000">
                                          <p:val>
                                            <p:fltVal val="0"/>
                                          </p:val>
                                        </p:tav>
                                      </p:tavLst>
                                    </p:anim>
                                    <p:animEffect transition="in" filter="fade">
                                      <p:cBhvr>
                                        <p:cTn id="2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0" y="0"/>
            <a:ext cx="9144000" cy="609600"/>
          </a:xfrm>
        </p:spPr>
        <p:txBody>
          <a:bodyPr/>
          <a:lstStyle/>
          <a:p>
            <a:pPr>
              <a:defRPr/>
            </a:pPr>
            <a:r>
              <a:rPr lang="en-US" sz="3200" b="1" u="sng" dirty="0">
                <a:solidFill>
                  <a:schemeClr val="tx1"/>
                </a:solidFill>
                <a:cs typeface="Times New Roman" pitchFamily="18" charset="0"/>
              </a:rPr>
              <a:t>Dead To Sin</a:t>
            </a:r>
          </a:p>
        </p:txBody>
      </p:sp>
      <p:sp>
        <p:nvSpPr>
          <p:cNvPr id="5" name="Footer Placeholder 3"/>
          <p:cNvSpPr>
            <a:spLocks noGrp="1"/>
          </p:cNvSpPr>
          <p:nvPr>
            <p:ph type="ftr" sz="quarter" idx="11"/>
          </p:nvPr>
        </p:nvSpPr>
        <p:spPr>
          <a:xfrm>
            <a:off x="2362200" y="6553200"/>
            <a:ext cx="4114800" cy="304800"/>
          </a:xfrm>
        </p:spPr>
        <p:txBody>
          <a:bodyPr/>
          <a:lstStyle/>
          <a:p>
            <a:pPr>
              <a:defRPr/>
            </a:pPr>
            <a:r>
              <a:rPr lang="en-US" b="0">
                <a:solidFill>
                  <a:schemeClr val="bg1">
                    <a:lumMod val="50000"/>
                  </a:schemeClr>
                </a:solidFill>
              </a:rPr>
              <a:t>Sin Of The Eyes</a:t>
            </a:r>
            <a:endParaRPr lang="en-US" b="0" dirty="0">
              <a:solidFill>
                <a:schemeClr val="bg1">
                  <a:lumMod val="50000"/>
                </a:schemeClr>
              </a:solidFill>
            </a:endParaRPr>
          </a:p>
        </p:txBody>
      </p:sp>
      <p:sp>
        <p:nvSpPr>
          <p:cNvPr id="11" name="Text Box 3"/>
          <p:cNvSpPr txBox="1">
            <a:spLocks noChangeArrowheads="1"/>
          </p:cNvSpPr>
          <p:nvPr/>
        </p:nvSpPr>
        <p:spPr bwMode="auto">
          <a:xfrm>
            <a:off x="0" y="817384"/>
            <a:ext cx="91366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dirty="0">
                <a:solidFill>
                  <a:srgbClr val="0000FF"/>
                </a:solidFill>
              </a:rPr>
              <a:t>“Is it OK for a married couple to watch pornography?”</a:t>
            </a:r>
            <a:endParaRPr lang="en-US" sz="2800" i="1" dirty="0">
              <a:solidFill>
                <a:srgbClr val="0000FF"/>
              </a:solidFill>
            </a:endParaRPr>
          </a:p>
        </p:txBody>
      </p:sp>
      <p:sp>
        <p:nvSpPr>
          <p:cNvPr id="14" name="Text Box 6"/>
          <p:cNvSpPr txBox="1">
            <a:spLocks noChangeArrowheads="1"/>
          </p:cNvSpPr>
          <p:nvPr/>
        </p:nvSpPr>
        <p:spPr bwMode="auto">
          <a:xfrm>
            <a:off x="0" y="1562159"/>
            <a:ext cx="9136626" cy="461665"/>
          </a:xfrm>
          <a:prstGeom prst="rect">
            <a:avLst/>
          </a:prstGeom>
          <a:solidFill>
            <a:srgbClr val="FFCCFF"/>
          </a:solidFill>
          <a:ln>
            <a:noFill/>
          </a:ln>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lvl="0" eaLnBrk="1" fontAlgn="auto" hangingPunct="1">
              <a:spcBef>
                <a:spcPts val="0"/>
              </a:spcBef>
              <a:spcAft>
                <a:spcPts val="0"/>
              </a:spcAft>
            </a:pPr>
            <a:r>
              <a:rPr lang="en-US" i="1" kern="0" dirty="0">
                <a:solidFill>
                  <a:srgbClr val="FF0000"/>
                </a:solidFill>
              </a:rPr>
              <a:t>“Together?”</a:t>
            </a:r>
            <a:endParaRPr kumimoji="0" lang="en-US" sz="2400" b="1" i="1" u="none" strike="noStrike" kern="0" cap="none" spc="0" normalizeH="0" baseline="0" noProof="0" dirty="0">
              <a:ln>
                <a:noFill/>
              </a:ln>
              <a:solidFill>
                <a:srgbClr val="FF0000"/>
              </a:solidFill>
              <a:effectLst/>
              <a:uLnTx/>
              <a:uFillTx/>
              <a:latin typeface="Tahoma" pitchFamily="34" charset="0"/>
              <a:cs typeface="Times New Roman" pitchFamily="18" charset="0"/>
            </a:endParaRPr>
          </a:p>
        </p:txBody>
      </p:sp>
      <p:sp>
        <p:nvSpPr>
          <p:cNvPr id="7" name="Text Box 3">
            <a:extLst>
              <a:ext uri="{FF2B5EF4-FFF2-40B4-BE49-F238E27FC236}">
                <a16:creationId xmlns:a16="http://schemas.microsoft.com/office/drawing/2014/main" id="{FB50CCE9-5266-43F6-9061-A37DAAC3BB47}"/>
              </a:ext>
            </a:extLst>
          </p:cNvPr>
          <p:cNvSpPr txBox="1">
            <a:spLocks noChangeArrowheads="1"/>
          </p:cNvSpPr>
          <p:nvPr/>
        </p:nvSpPr>
        <p:spPr bwMode="auto">
          <a:xfrm>
            <a:off x="7374" y="2342203"/>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eaLnBrk="1" hangingPunct="1"/>
            <a:r>
              <a:rPr lang="en-US" i="1" u="sng" dirty="0">
                <a:solidFill>
                  <a:srgbClr val="0000FF"/>
                </a:solidFill>
              </a:rPr>
              <a:t>The defense is usually from Heb. 13:4: </a:t>
            </a:r>
          </a:p>
        </p:txBody>
      </p:sp>
      <p:sp>
        <p:nvSpPr>
          <p:cNvPr id="8" name="Text Box 6">
            <a:extLst>
              <a:ext uri="{FF2B5EF4-FFF2-40B4-BE49-F238E27FC236}">
                <a16:creationId xmlns:a16="http://schemas.microsoft.com/office/drawing/2014/main" id="{E683DD8B-E090-4EDF-A72B-708B2A0C0037}"/>
              </a:ext>
            </a:extLst>
          </p:cNvPr>
          <p:cNvSpPr txBox="1">
            <a:spLocks noChangeArrowheads="1"/>
          </p:cNvSpPr>
          <p:nvPr/>
        </p:nvSpPr>
        <p:spPr bwMode="auto">
          <a:xfrm>
            <a:off x="7374" y="3122247"/>
            <a:ext cx="9148916" cy="1077218"/>
          </a:xfrm>
          <a:prstGeom prst="rect">
            <a:avLst/>
          </a:prstGeom>
          <a:solidFill>
            <a:srgbClr val="CCECFF"/>
          </a:solidFill>
          <a:ln/>
        </p:spPr>
        <p:style>
          <a:lnRef idx="0">
            <a:schemeClr val="accent4"/>
          </a:lnRef>
          <a:fillRef idx="3">
            <a:schemeClr val="accent4"/>
          </a:fillRef>
          <a:effectRef idx="3">
            <a:schemeClr val="accent4"/>
          </a:effectRef>
          <a:fontRef idx="minor">
            <a:schemeClr val="lt1"/>
          </a:fontRef>
        </p:style>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marL="0" indent="0" algn="l">
              <a:buClr>
                <a:schemeClr val="accent1"/>
              </a:buClr>
              <a:buSzPct val="115000"/>
            </a:pPr>
            <a:r>
              <a:rPr lang="en-US" dirty="0">
                <a:solidFill>
                  <a:srgbClr val="7030A0"/>
                </a:solidFill>
              </a:rPr>
              <a:t>Hebrews 13:4</a:t>
            </a:r>
          </a:p>
          <a:p>
            <a:pPr algn="l">
              <a:buClr>
                <a:schemeClr val="accent1"/>
              </a:buClr>
              <a:buSzPct val="115000"/>
            </a:pPr>
            <a:r>
              <a:rPr lang="en-US" sz="2000" b="0" dirty="0">
                <a:solidFill>
                  <a:srgbClr val="002060"/>
                </a:solidFill>
              </a:rPr>
              <a:t>4.  Marriage is to be held in honor among all, and the marriage bed is to be undefiled; for fornicators and adulterers God will judge.</a:t>
            </a:r>
          </a:p>
        </p:txBody>
      </p:sp>
      <p:sp>
        <p:nvSpPr>
          <p:cNvPr id="9" name="Text Box 6">
            <a:extLst>
              <a:ext uri="{FF2B5EF4-FFF2-40B4-BE49-F238E27FC236}">
                <a16:creationId xmlns:a16="http://schemas.microsoft.com/office/drawing/2014/main" id="{948317AA-EC7F-46F8-9C76-A43FECBFDC0C}"/>
              </a:ext>
            </a:extLst>
          </p:cNvPr>
          <p:cNvSpPr txBox="1">
            <a:spLocks noChangeArrowheads="1"/>
          </p:cNvSpPr>
          <p:nvPr/>
        </p:nvSpPr>
        <p:spPr bwMode="auto">
          <a:xfrm>
            <a:off x="11061" y="4517844"/>
            <a:ext cx="9136626" cy="830997"/>
          </a:xfrm>
          <a:prstGeom prst="rect">
            <a:avLst/>
          </a:prstGeom>
          <a:solidFill>
            <a:srgbClr val="FFCCFF"/>
          </a:solidFill>
          <a:ln>
            <a:noFill/>
          </a:ln>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lvl="0" eaLnBrk="1" fontAlgn="auto" hangingPunct="1">
              <a:spcBef>
                <a:spcPts val="0"/>
              </a:spcBef>
              <a:spcAft>
                <a:spcPts val="0"/>
              </a:spcAft>
            </a:pPr>
            <a:r>
              <a:rPr lang="en-US" i="1" kern="0" dirty="0">
                <a:solidFill>
                  <a:srgbClr val="FF0000"/>
                </a:solidFill>
              </a:rPr>
              <a:t>What happens when animals or extra partners are introduced to the “marriage bed?”</a:t>
            </a:r>
            <a:endParaRPr kumimoji="0" lang="en-US" sz="2400" b="1" i="1" u="none" strike="noStrike" kern="0" cap="none" spc="0" normalizeH="0" baseline="0" noProof="0" dirty="0">
              <a:ln>
                <a:noFill/>
              </a:ln>
              <a:solidFill>
                <a:srgbClr val="FF0000"/>
              </a:solidFill>
              <a:effectLst/>
              <a:uLnTx/>
              <a:uFillTx/>
              <a:latin typeface="Tahoma" pitchFamily="34" charset="0"/>
              <a:cs typeface="Times New Roman" pitchFamily="18" charset="0"/>
            </a:endParaRPr>
          </a:p>
        </p:txBody>
      </p:sp>
      <p:sp>
        <p:nvSpPr>
          <p:cNvPr id="12" name="Text Box 6">
            <a:extLst>
              <a:ext uri="{FF2B5EF4-FFF2-40B4-BE49-F238E27FC236}">
                <a16:creationId xmlns:a16="http://schemas.microsoft.com/office/drawing/2014/main" id="{E2FCB3B9-0A75-405E-9BC4-BC61615E30E6}"/>
              </a:ext>
            </a:extLst>
          </p:cNvPr>
          <p:cNvSpPr txBox="1">
            <a:spLocks noChangeArrowheads="1"/>
          </p:cNvSpPr>
          <p:nvPr/>
        </p:nvSpPr>
        <p:spPr bwMode="auto">
          <a:xfrm>
            <a:off x="0" y="5667220"/>
            <a:ext cx="9136626" cy="461665"/>
          </a:xfrm>
          <a:prstGeom prst="rect">
            <a:avLst/>
          </a:prstGeom>
          <a:solidFill>
            <a:srgbClr val="FFCCFF"/>
          </a:solidFill>
          <a:ln>
            <a:noFill/>
          </a:ln>
        </p:spPr>
        <p:txBody>
          <a:bodyPr wrap="square">
            <a:spAutoFit/>
          </a:bodyPr>
          <a:lstStyle>
            <a:lvl1pPr marL="457200" indent="-457200" eaLnBrk="0" hangingPunct="0">
              <a:defRPr sz="2400" b="1">
                <a:solidFill>
                  <a:srgbClr val="66FFFF"/>
                </a:solidFill>
                <a:latin typeface="Tahoma" pitchFamily="34" charset="0"/>
                <a:cs typeface="Times New Roman" pitchFamily="18" charset="0"/>
              </a:defRPr>
            </a:lvl1pPr>
            <a:lvl2pPr marL="742950" indent="-285750" eaLnBrk="0" hangingPunct="0">
              <a:defRPr sz="2400" b="1">
                <a:solidFill>
                  <a:srgbClr val="66FFFF"/>
                </a:solidFill>
                <a:latin typeface="Tahoma" pitchFamily="34" charset="0"/>
                <a:cs typeface="Times New Roman" pitchFamily="18" charset="0"/>
              </a:defRPr>
            </a:lvl2pPr>
            <a:lvl3pPr marL="1143000" indent="-228600" eaLnBrk="0" hangingPunct="0">
              <a:defRPr sz="2400" b="1">
                <a:solidFill>
                  <a:srgbClr val="66FFFF"/>
                </a:solidFill>
                <a:latin typeface="Tahoma" pitchFamily="34" charset="0"/>
                <a:cs typeface="Times New Roman" pitchFamily="18" charset="0"/>
              </a:defRPr>
            </a:lvl3pPr>
            <a:lvl4pPr marL="1600200" indent="-228600" eaLnBrk="0" hangingPunct="0">
              <a:defRPr sz="2400" b="1">
                <a:solidFill>
                  <a:srgbClr val="66FFFF"/>
                </a:solidFill>
                <a:latin typeface="Tahoma" pitchFamily="34" charset="0"/>
                <a:cs typeface="Times New Roman" pitchFamily="18" charset="0"/>
              </a:defRPr>
            </a:lvl4pPr>
            <a:lvl5pPr marL="2057400" indent="-228600" eaLnBrk="0" hangingPunct="0">
              <a:defRPr sz="2400" b="1">
                <a:solidFill>
                  <a:srgbClr val="66FFFF"/>
                </a:solidFill>
                <a:latin typeface="Tahoma" pitchFamily="34" charset="0"/>
                <a:cs typeface="Times New Roman" pitchFamily="18" charset="0"/>
              </a:defRPr>
            </a:lvl5pPr>
            <a:lvl6pPr marL="25146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6pPr>
            <a:lvl7pPr marL="29718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7pPr>
            <a:lvl8pPr marL="34290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8pPr>
            <a:lvl9pPr marL="3886200" indent="-228600" algn="ctr" eaLnBrk="0" fontAlgn="base" hangingPunct="0">
              <a:spcBef>
                <a:spcPct val="0"/>
              </a:spcBef>
              <a:spcAft>
                <a:spcPct val="0"/>
              </a:spcAft>
              <a:defRPr sz="2400" b="1">
                <a:solidFill>
                  <a:srgbClr val="66FFFF"/>
                </a:solidFill>
                <a:latin typeface="Tahoma" pitchFamily="34" charset="0"/>
                <a:cs typeface="Times New Roman" pitchFamily="18" charset="0"/>
              </a:defRPr>
            </a:lvl9pPr>
          </a:lstStyle>
          <a:p>
            <a:pPr lvl="0" eaLnBrk="1" fontAlgn="auto" hangingPunct="1">
              <a:spcBef>
                <a:spcPts val="0"/>
              </a:spcBef>
              <a:spcAft>
                <a:spcPts val="0"/>
              </a:spcAft>
            </a:pPr>
            <a:r>
              <a:rPr lang="en-US" i="1" kern="0" dirty="0">
                <a:solidFill>
                  <a:srgbClr val="FF0000"/>
                </a:solidFill>
              </a:rPr>
              <a:t>Would the marriage bed still be held in honor?</a:t>
            </a:r>
            <a:endParaRPr kumimoji="0" lang="en-US" sz="2400" b="1" i="1" u="none" strike="noStrike" kern="0" cap="none" spc="0" normalizeH="0" baseline="0" noProof="0" dirty="0">
              <a:ln>
                <a:noFill/>
              </a:ln>
              <a:solidFill>
                <a:srgbClr val="FF0000"/>
              </a:solidFill>
              <a:effectLst/>
              <a:uLnTx/>
              <a:uFillTx/>
              <a:latin typeface="Tahoma" pitchFamily="34" charset="0"/>
              <a:cs typeface="Times New Roman" pitchFamily="18" charset="0"/>
            </a:endParaRPr>
          </a:p>
        </p:txBody>
      </p:sp>
    </p:spTree>
    <p:extLst>
      <p:ext uri="{BB962C8B-B14F-4D97-AF65-F5344CB8AC3E}">
        <p14:creationId xmlns:p14="http://schemas.microsoft.com/office/powerpoint/2010/main" val="422377626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dissolv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dissolv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 grpId="0" animBg="1"/>
      <p:bldP spid="9"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99" y="609600"/>
            <a:ext cx="7467601" cy="1143000"/>
          </a:xfrm>
        </p:spPr>
        <p:txBody>
          <a:bodyPr/>
          <a:lstStyle/>
          <a:p>
            <a:r>
              <a:rPr lang="en-US" sz="7200" b="1" dirty="0">
                <a:solidFill>
                  <a:schemeClr val="tx1"/>
                </a:solidFill>
                <a:latin typeface="Vladimir Script" pitchFamily="66" charset="0"/>
              </a:rPr>
              <a:t>Matthew 19:9</a:t>
            </a:r>
          </a:p>
        </p:txBody>
      </p:sp>
      <p:sp>
        <p:nvSpPr>
          <p:cNvPr id="3" name="Content Placeholder 2"/>
          <p:cNvSpPr>
            <a:spLocks noGrp="1"/>
          </p:cNvSpPr>
          <p:nvPr>
            <p:ph idx="1"/>
          </p:nvPr>
        </p:nvSpPr>
        <p:spPr>
          <a:xfrm>
            <a:off x="790051" y="1905000"/>
            <a:ext cx="7620000" cy="3996951"/>
          </a:xfrm>
        </p:spPr>
        <p:txBody>
          <a:bodyPr/>
          <a:lstStyle/>
          <a:p>
            <a:pPr marL="0" indent="0" algn="ctr">
              <a:buNone/>
            </a:pPr>
            <a:r>
              <a:rPr lang="en-US" sz="4800" dirty="0">
                <a:solidFill>
                  <a:srgbClr val="0000FF"/>
                </a:solidFill>
                <a:latin typeface="Bradley Hand ITC" panose="03070402050302030203" pitchFamily="66" charset="0"/>
              </a:rPr>
              <a:t>“And I say to you, whoever divorces his wife, except for immorality, and marries another woman commits adultery.” </a:t>
            </a:r>
            <a:endParaRPr lang="en-US" sz="4800" dirty="0">
              <a:solidFill>
                <a:srgbClr val="0000FF"/>
              </a:solidFill>
            </a:endParaRPr>
          </a:p>
        </p:txBody>
      </p:sp>
      <p:sp>
        <p:nvSpPr>
          <p:cNvPr id="4" name="Footer Placeholder 3"/>
          <p:cNvSpPr>
            <a:spLocks noGrp="1"/>
          </p:cNvSpPr>
          <p:nvPr>
            <p:ph type="ftr" sz="quarter" idx="11"/>
          </p:nvPr>
        </p:nvSpPr>
        <p:spPr>
          <a:xfrm>
            <a:off x="1524000" y="6553200"/>
            <a:ext cx="6019800" cy="305414"/>
          </a:xfr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altLang="en-US" sz="1400" b="0" i="0" u="none" strike="noStrike" kern="1200" cap="none" spc="0" normalizeH="0" baseline="0" noProof="0">
                <a:ln>
                  <a:noFill/>
                </a:ln>
                <a:solidFill>
                  <a:srgbClr val="1C1C1C">
                    <a:lumMod val="50000"/>
                    <a:lumOff val="50000"/>
                  </a:srgbClr>
                </a:solidFill>
                <a:effectLst/>
                <a:uLnTx/>
                <a:uFillTx/>
                <a:latin typeface="Tahoma" pitchFamily="34" charset="0"/>
                <a:ea typeface="+mn-ea"/>
                <a:cs typeface="Times New Roman" pitchFamily="18" charset="0"/>
              </a:rPr>
              <a:t>Sin Of The Eyes</a:t>
            </a:r>
            <a:endParaRPr kumimoji="0" lang="fr-FR" altLang="en-US" sz="1400" b="0" i="0" u="none" strike="noStrike" kern="1200" cap="none" spc="0" normalizeH="0" baseline="0" noProof="0" dirty="0">
              <a:ln>
                <a:noFill/>
              </a:ln>
              <a:solidFill>
                <a:srgbClr val="1C1C1C">
                  <a:lumMod val="50000"/>
                  <a:lumOff val="50000"/>
                </a:srgbClr>
              </a:solidFill>
              <a:effectLst/>
              <a:uLnTx/>
              <a:uFillTx/>
              <a:latin typeface="Tahoma" pitchFamily="34" charset="0"/>
              <a:ea typeface="+mn-ea"/>
              <a:cs typeface="Times New Roman" pitchFamily="18" charset="0"/>
            </a:endParaRPr>
          </a:p>
        </p:txBody>
      </p:sp>
    </p:spTree>
    <p:extLst>
      <p:ext uri="{BB962C8B-B14F-4D97-AF65-F5344CB8AC3E}">
        <p14:creationId xmlns:p14="http://schemas.microsoft.com/office/powerpoint/2010/main" val="21173736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simp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im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sim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sim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sim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sim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sim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sim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sim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sim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sim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sim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sim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sim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sim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sim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sim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ster">
  <a:themeElements>
    <a:clrScheme name="">
      <a:dk1>
        <a:srgbClr val="000000"/>
      </a:dk1>
      <a:lt1>
        <a:srgbClr val="996633"/>
      </a:lt1>
      <a:dk2>
        <a:srgbClr val="1C1C1C"/>
      </a:dk2>
      <a:lt2>
        <a:srgbClr val="4D4D4D"/>
      </a:lt2>
      <a:accent1>
        <a:srgbClr val="FF0000"/>
      </a:accent1>
      <a:accent2>
        <a:srgbClr val="FF6699"/>
      </a:accent2>
      <a:accent3>
        <a:srgbClr val="CAB8AD"/>
      </a:accent3>
      <a:accent4>
        <a:srgbClr val="000000"/>
      </a:accent4>
      <a:accent5>
        <a:srgbClr val="FFAAAA"/>
      </a:accent5>
      <a:accent6>
        <a:srgbClr val="E75C8A"/>
      </a:accent6>
      <a:hlink>
        <a:srgbClr val="CC00CC"/>
      </a:hlink>
      <a:folHlink>
        <a:srgbClr val="FFCC00"/>
      </a:folHlink>
    </a:clrScheme>
    <a:fontScheme name="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140</Template>
  <TotalTime>37</TotalTime>
  <Words>2123</Words>
  <Application>Microsoft Office PowerPoint</Application>
  <PresentationFormat>On-screen Show (4:3)</PresentationFormat>
  <Paragraphs>216</Paragraphs>
  <Slides>22</Slides>
  <Notes>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22</vt:i4>
      </vt:variant>
    </vt:vector>
  </HeadingPairs>
  <TitlesOfParts>
    <vt:vector size="33" baseType="lpstr">
      <vt:lpstr>Ameretto</vt:lpstr>
      <vt:lpstr>Arial</vt:lpstr>
      <vt:lpstr>Bradley Hand ITC</vt:lpstr>
      <vt:lpstr>Calisto MT</vt:lpstr>
      <vt:lpstr>Courier New</vt:lpstr>
      <vt:lpstr>Tahoma</vt:lpstr>
      <vt:lpstr>Times New Roman</vt:lpstr>
      <vt:lpstr>Vladimir Script</vt:lpstr>
      <vt:lpstr>Wingdings</vt:lpstr>
      <vt:lpstr>simple</vt:lpstr>
      <vt:lpstr>master</vt:lpstr>
      <vt:lpstr>Sin Of The Eyes</vt:lpstr>
      <vt:lpstr>Intro</vt:lpstr>
      <vt:lpstr>Matthew 6:22-23</vt:lpstr>
      <vt:lpstr>Effects of Pornography on Marriages</vt:lpstr>
      <vt:lpstr>Effects of Pornography on Marriages</vt:lpstr>
      <vt:lpstr>Effects of Pornography on Marriages</vt:lpstr>
      <vt:lpstr>Effects of Pornography on Marriages</vt:lpstr>
      <vt:lpstr>Dead To Sin</vt:lpstr>
      <vt:lpstr>Matthew 19:9</vt:lpstr>
      <vt:lpstr>Dead To Sin</vt:lpstr>
      <vt:lpstr>Colossians 3:5</vt:lpstr>
      <vt:lpstr>Dead To Sin</vt:lpstr>
      <vt:lpstr>Dead To Sin</vt:lpstr>
      <vt:lpstr>Dead To Sin</vt:lpstr>
      <vt:lpstr>Dead To Sin</vt:lpstr>
      <vt:lpstr>Conclusion</vt:lpstr>
      <vt:lpstr>Conclusion</vt:lpstr>
      <vt:lpstr>Revelation 22:14-15</vt:lpstr>
      <vt:lpstr>Conclusion</vt:lpstr>
      <vt:lpstr>Matthew 6:22-23</vt:lpstr>
      <vt:lpstr>Conclusion</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Of The Eyes</dc:title>
  <dc:subject>06/02/2019</dc:subject>
  <dc:creator>DarkWolf</dc:creator>
  <cp:lastModifiedBy>Nathan Morrison</cp:lastModifiedBy>
  <cp:revision>41</cp:revision>
  <dcterms:created xsi:type="dcterms:W3CDTF">2005-06-04T23:49:02Z</dcterms:created>
  <dcterms:modified xsi:type="dcterms:W3CDTF">2019-06-04T19:37:20Z</dcterms:modified>
</cp:coreProperties>
</file>