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330" r:id="rId4"/>
    <p:sldId id="494" r:id="rId5"/>
    <p:sldId id="293" r:id="rId6"/>
    <p:sldId id="367" r:id="rId7"/>
    <p:sldId id="498" r:id="rId8"/>
    <p:sldId id="372" r:id="rId9"/>
    <p:sldId id="375" r:id="rId10"/>
    <p:sldId id="376" r:id="rId11"/>
    <p:sldId id="49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66FFFF"/>
    <a:srgbClr val="FF0066"/>
    <a:srgbClr val="FFCC00"/>
    <a:srgbClr val="CCFF33"/>
    <a:srgbClr val="FFFF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0952" autoAdjust="0"/>
  </p:normalViewPr>
  <p:slideViewPr>
    <p:cSldViewPr snapToObjects="1">
      <p:cViewPr varScale="1">
        <p:scale>
          <a:sx n="100" d="100"/>
          <a:sy n="100" d="100"/>
        </p:scale>
        <p:origin x="14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65716EB-B5F1-447D-8578-0B20E7E224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BD2056A-DA08-440D-A67F-13C93E6858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D0522817-2402-4C49-9827-71C2749F6F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9BC687CF-1232-4D1C-B9B8-6A89003E97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C8C73EA1-D8FE-4933-B653-FE327ABE65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E2E2417-440C-44D8-BE3D-449859BA4A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2E9A156-7297-40BB-94CC-530059EC8E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E42F340-4D1E-4FB9-96D7-B29A1E3106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4A18744-8F6C-4BB1-BBAD-23FBBBF8CD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3AF964E-DCEA-4D9E-9620-FD60AFB46C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AC7D88E-66B7-4A8E-8B81-B2956A2DF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7F751705-D204-4E85-8D0A-0EBBD44BE6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E2E33F7-0A95-4C70-A8B3-2000C9D87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89C0E68-A788-4FAE-8E4C-EFB6506A1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11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9BA-577F-4DF3-B5B8-A68FE3DEA8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16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B4D3-3C6A-4119-910E-9E957AB492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59377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B4D3-3C6A-4119-910E-9E957AB492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89477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B4D3-3C6A-4119-910E-9E957AB492D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31954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B4D3-3C6A-4119-910E-9E957AB492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27841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B4D3-3C6A-4119-910E-9E957AB492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57555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B4D3-3C6A-4119-910E-9E957AB492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10530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98E3-99E3-4286-89D6-73087743E8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335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90E-D8D9-4775-9EB1-5379A42C4E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12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AE37-FB79-471C-8BC7-50FB39AB67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86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B35-8F6C-4F2B-A297-7EEB9D8F5B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15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E732-97DE-414A-A606-C781BAB816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19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51A9-1DA6-4BFA-A6D0-C5AAF1BF8C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32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D64-3F9B-4DFF-A419-35D56E99BC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58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6C76-1FE2-424D-8A35-771287DAB9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0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021C-0484-438C-825E-85DF9CCF5F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84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E318-2B3E-4C6D-858A-6DD8DCA60A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00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altLang="en-US"/>
              <a:t>Spring Cleaning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9C2B4D3-3C6A-4119-910E-9E957AB492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355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889127C1-E1A5-4643-80DB-291F22BC41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5715262" cy="359834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8800" b="1" u="sng" dirty="0">
                <a:latin typeface="prehistoric" pitchFamily="2" charset="0"/>
                <a:cs typeface="Times New Roman" panose="02020603050405020304" pitchFamily="18" charset="0"/>
              </a:rPr>
              <a:t>Spring Cleaning </a:t>
            </a:r>
            <a:br>
              <a:rPr lang="en-US" altLang="en-US" sz="3800" dirty="0"/>
            </a:br>
            <a:br>
              <a:rPr lang="en-US" altLang="en-US" sz="3800" dirty="0"/>
            </a:br>
            <a:r>
              <a:rPr lang="en-US" altLang="en-US" sz="4400" b="1" dirty="0">
                <a:solidFill>
                  <a:srgbClr val="FFFF00"/>
                </a:solidFill>
              </a:rPr>
              <a:t>Text: </a:t>
            </a:r>
            <a:r>
              <a:rPr lang="en-US" altLang="en-US" sz="4400" b="1" dirty="0">
                <a:solidFill>
                  <a:srgbClr val="FFFF00"/>
                </a:solidFill>
                <a:cs typeface="Times New Roman" panose="02020603050405020304" pitchFamily="18" charset="0"/>
              </a:rPr>
              <a:t>I Cor. 5:6-8 </a:t>
            </a:r>
            <a:br>
              <a:rPr lang="en-US" altLang="en-US" sz="4400" b="1" dirty="0">
                <a:solidFill>
                  <a:srgbClr val="FFFF00"/>
                </a:solidFill>
                <a:cs typeface="Times New Roman" panose="02020603050405020304" pitchFamily="18" charset="0"/>
              </a:rPr>
            </a:br>
            <a:endParaRPr lang="en-US" altLang="en-US" sz="38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5626101" y="1"/>
            <a:ext cx="3517899" cy="6858000"/>
          </a:xfrm>
          <a:prstGeom prst="rect">
            <a:avLst/>
          </a:prstGeom>
        </p:spPr>
      </p:pic>
      <p:pic>
        <p:nvPicPr>
          <p:cNvPr id="2064" name="Picture 16" descr="C:\Documents and Settings\DarkWolf\Application Data\Microsoft\Media Catalog\Downloaded Clips\cl9a\j0386132.jpg">
            <a:extLst>
              <a:ext uri="{FF2B5EF4-FFF2-40B4-BE49-F238E27FC236}">
                <a16:creationId xmlns:a16="http://schemas.microsoft.com/office/drawing/2014/main" id="{0349BF91-4D5B-4E6F-92F7-76457C786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r="10947"/>
          <a:stretch/>
        </p:blipFill>
        <p:spPr bwMode="auto">
          <a:xfrm>
            <a:off x="5715263" y="10"/>
            <a:ext cx="342873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2" name="Picture 6" descr="C:\Documents and Settings\DarkWolf\Application Data\Microsoft\Media Catalog\Downloaded Clips\cl9a\j0386132.jpg">
            <a:extLst>
              <a:ext uri="{FF2B5EF4-FFF2-40B4-BE49-F238E27FC236}">
                <a16:creationId xmlns:a16="http://schemas.microsoft.com/office/drawing/2014/main" id="{1FF6E93B-C165-4F1A-B4D7-C3A2C029E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r="1" b="4640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8" name="Rectangle 2">
            <a:extLst>
              <a:ext uri="{FF2B5EF4-FFF2-40B4-BE49-F238E27FC236}">
                <a16:creationId xmlns:a16="http://schemas.microsoft.com/office/drawing/2014/main" id="{C68AE86E-0E2D-4621-98A6-7991C70DC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019" y="-9563"/>
            <a:ext cx="7080026" cy="9239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b="1" u="sng" dirty="0"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9C55410-B0B4-48F7-8FA6-13A382AC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alt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Spring Cleaning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2FA046E-8857-4394-9468-E300C9A83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69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Do you practice maintenance daily? </a:t>
            </a:r>
            <a:endParaRPr lang="en-US" altLang="en-US" sz="28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13F019C5-2546-457A-A6EB-D97D78BE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583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We will fill our lives with something – make sure it is not </a:t>
            </a:r>
          </a:p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old we got rid of, but the new that will result in </a:t>
            </a:r>
          </a:p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sanctification! </a:t>
            </a:r>
            <a:r>
              <a:rPr lang="en-US" altLang="en-US" b="1" i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(Rom. 6:19)</a:t>
            </a:r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E379F32-E7AF-4837-9AF2-170FFC99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41373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Have you thrown out the leaven from your life? 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6467BC44-D0DD-424C-865B-D25973F57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72075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Clr>
                <a:schemeClr val="accent1"/>
              </a:buClr>
              <a:buSzPct val="115000"/>
            </a:pPr>
            <a:r>
              <a:rPr lang="en-US" altLang="en-US" sz="4400" b="1" i="1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Replace it with Righteousness!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Saint: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EA7CE14-21EA-4999-A728-F2E9B7321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4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Intro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D127DD0-1475-478B-AC33-ABA8D860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/>
          <a:lstStyle/>
          <a:p>
            <a:r>
              <a:rPr lang="en-US" altLang="en-US"/>
              <a:t>Spring Cleaning</a:t>
            </a:r>
          </a:p>
        </p:txBody>
      </p:sp>
      <p:sp>
        <p:nvSpPr>
          <p:cNvPr id="15394" name="Text Box 34">
            <a:extLst>
              <a:ext uri="{FF2B5EF4-FFF2-40B4-BE49-F238E27FC236}">
                <a16:creationId xmlns:a16="http://schemas.microsoft.com/office/drawing/2014/main" id="{A745F930-30AE-4466-A4DA-78097B5F9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Many scholars believe we owe “Spring Cleaning” to the </a:t>
            </a:r>
          </a:p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Jews! </a:t>
            </a:r>
          </a:p>
        </p:txBody>
      </p:sp>
      <p:sp>
        <p:nvSpPr>
          <p:cNvPr id="15410" name="Text Box 50">
            <a:extLst>
              <a:ext uri="{FF2B5EF4-FFF2-40B4-BE49-F238E27FC236}">
                <a16:creationId xmlns:a16="http://schemas.microsoft.com/office/drawing/2014/main" id="{02C5A1F6-9801-4D62-B089-31F2B752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3413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Passover was to be celebrated with the eating of unleavened bread.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By the time of Jesus, the Jews had a tradition in the weeks leading up to the Passover, to clean out their houses top to bottom of any leaven they could find.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They would search out every nook and cranny to throw out any leaven they found so that when Passover came, not even their houses would have it in them.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side effect of this practice was a clean house, and unnecessary things gotten rid of. 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This became known as the phrase, “Spring Cleaning” through the years.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4" grpId="0" autoUpdateAnimBg="0"/>
      <p:bldP spid="154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1FB4F5BB-E174-4E39-B660-2A169B390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400" b="1" u="sng">
                <a:solidFill>
                  <a:schemeClr val="tx1"/>
                </a:solidFill>
                <a:cs typeface="Times New Roman" panose="02020603050405020304" pitchFamily="18" charset="0"/>
              </a:rPr>
              <a:t>Intro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A45044B-4365-4A94-A704-734F71BD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/>
          <a:lstStyle/>
          <a:p>
            <a:r>
              <a:rPr lang="en-US" altLang="en-US" dirty="0"/>
              <a:t>Spring Cleaning</a:t>
            </a:r>
          </a:p>
        </p:txBody>
      </p:sp>
      <p:sp>
        <p:nvSpPr>
          <p:cNvPr id="178191" name="Text Box 15">
            <a:extLst>
              <a:ext uri="{FF2B5EF4-FFF2-40B4-BE49-F238E27FC236}">
                <a16:creationId xmlns:a16="http://schemas.microsoft.com/office/drawing/2014/main" id="{C393A058-69C2-4FF0-B9C4-FD353DCFA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Paul uses this practice to apply it to our spiritual lives: </a:t>
            </a:r>
            <a:endParaRPr lang="en-US" altLang="en-US" sz="28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200" name="Text Box 24">
            <a:extLst>
              <a:ext uri="{FF2B5EF4-FFF2-40B4-BE49-F238E27FC236}">
                <a16:creationId xmlns:a16="http://schemas.microsoft.com/office/drawing/2014/main" id="{C2DB6BE1-C3EF-4DA9-8092-C08C9176E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7207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Clr>
                <a:schemeClr val="accent1"/>
              </a:buClr>
              <a:buSzPct val="115000"/>
            </a:pPr>
            <a:r>
              <a:rPr lang="en-US" altLang="en-US" sz="4800" b="1" i="1" dirty="0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“Clean out the old leaven”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715795C-EA28-43B9-A37A-982A4FF0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74031"/>
            <a:ext cx="9144000" cy="2923877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I Cor. 5:6-8</a:t>
            </a:r>
          </a:p>
          <a:p>
            <a:pPr algn="ctr" eaLnBrk="1" hangingPunct="1"/>
            <a:r>
              <a:rPr lang="en-US" sz="2000" b="0" dirty="0">
                <a:solidFill>
                  <a:srgbClr val="002060"/>
                </a:solidFill>
              </a:rPr>
              <a:t>“Your boasting is not good. Do you not know that a little leaven </a:t>
            </a:r>
          </a:p>
          <a:p>
            <a:pPr algn="ctr" eaLnBrk="1" hangingPunct="1"/>
            <a:r>
              <a:rPr lang="en-US" sz="2000" b="0" dirty="0">
                <a:solidFill>
                  <a:srgbClr val="002060"/>
                </a:solidFill>
              </a:rPr>
              <a:t>leavens the whole lump of dough?</a:t>
            </a:r>
          </a:p>
          <a:p>
            <a:pPr algn="ctr" eaLnBrk="1" hangingPunct="1"/>
            <a:r>
              <a:rPr lang="en-US" sz="2000" b="0" dirty="0">
                <a:solidFill>
                  <a:srgbClr val="002060"/>
                </a:solidFill>
              </a:rPr>
              <a:t>Clean out the old leaven so that you may be a new lump, just as you </a:t>
            </a:r>
          </a:p>
          <a:p>
            <a:pPr algn="ctr" eaLnBrk="1" hangingPunct="1"/>
            <a:r>
              <a:rPr lang="en-US" sz="2000" b="0" dirty="0">
                <a:solidFill>
                  <a:srgbClr val="002060"/>
                </a:solidFill>
              </a:rPr>
              <a:t>are in fact unleavened. For Christ our Passover also has been </a:t>
            </a:r>
          </a:p>
          <a:p>
            <a:pPr algn="ctr" eaLnBrk="1" hangingPunct="1"/>
            <a:r>
              <a:rPr lang="en-US" sz="2000" b="0" dirty="0">
                <a:solidFill>
                  <a:srgbClr val="002060"/>
                </a:solidFill>
              </a:rPr>
              <a:t>sacrificed.</a:t>
            </a:r>
          </a:p>
          <a:p>
            <a:pPr algn="ctr" eaLnBrk="1" hangingPunct="1"/>
            <a:r>
              <a:rPr lang="en-US" sz="2000" b="0" dirty="0">
                <a:solidFill>
                  <a:srgbClr val="002060"/>
                </a:solidFill>
              </a:rPr>
              <a:t>Therefore let us celebrate the feast, not with old leaven, nor with the </a:t>
            </a:r>
          </a:p>
          <a:p>
            <a:pPr algn="ctr" eaLnBrk="1" hangingPunct="1"/>
            <a:r>
              <a:rPr lang="en-US" sz="2000" b="0" dirty="0">
                <a:solidFill>
                  <a:srgbClr val="002060"/>
                </a:solidFill>
              </a:rPr>
              <a:t>leaven of malice and wickedness, but with the unleavened bread of </a:t>
            </a:r>
          </a:p>
          <a:p>
            <a:pPr algn="ctr" eaLnBrk="1" hangingPunct="1"/>
            <a:r>
              <a:rPr lang="en-US" sz="2000" b="0" dirty="0">
                <a:solidFill>
                  <a:srgbClr val="002060"/>
                </a:solidFill>
              </a:rPr>
              <a:t>sincerity and truth.”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1" grpId="0"/>
      <p:bldP spid="178200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622D1F7A-63CB-4A48-9199-1546AE1E1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199"/>
            <a:ext cx="3490719" cy="129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en-US" sz="3100" b="1" u="sng" dirty="0">
                <a:cs typeface="Times New Roman" panose="02020603050405020304" pitchFamily="18" charset="0"/>
              </a:rPr>
              <a:t>Out With The Old </a:t>
            </a:r>
          </a:p>
        </p:txBody>
      </p:sp>
      <p:pic>
        <p:nvPicPr>
          <p:cNvPr id="9" name="Picture 10" descr="C:\Documents and Settings\DarkWolf\Application Data\Microsoft\Media Catalog\Downloaded Clips\cl5d\j0233534.wmf">
            <a:extLst>
              <a:ext uri="{FF2B5EF4-FFF2-40B4-BE49-F238E27FC236}">
                <a16:creationId xmlns:a16="http://schemas.microsoft.com/office/drawing/2014/main" id="{777D5943-5615-444B-8B69-6FA16AD8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197332"/>
            <a:ext cx="3169485" cy="38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74023F2-E17D-4D3F-AF6E-56B2984D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2073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alt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Spring Cleaning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C12C7F2-5DD0-4F4E-B642-C661A8567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52400"/>
            <a:ext cx="518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Toss out the old leaven! </a:t>
            </a:r>
            <a:endParaRPr lang="en-US" altLang="en-US" sz="2800" b="1" i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E49414-3E5C-420C-94B0-5348320D9BAE}"/>
              </a:ext>
            </a:extLst>
          </p:cNvPr>
          <p:cNvSpPr/>
          <p:nvPr/>
        </p:nvSpPr>
        <p:spPr>
          <a:xfrm>
            <a:off x="3962400" y="767953"/>
            <a:ext cx="518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Of Malice &amp; Wickedness </a:t>
            </a:r>
            <a:r>
              <a:rPr lang="en-US" altLang="en-US" b="1" i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(I Cor. 5:6-8) </a:t>
            </a: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b="1" dirty="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Of bitterness, wrath &amp; anger, clamor and slander, malice </a:t>
            </a:r>
            <a:r>
              <a:rPr lang="en-US" altLang="en-US" b="1" i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(Eph. 4:30-31) </a:t>
            </a: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b="1" dirty="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Of the old self: anger, wrath, malice, slander, abusive speech, lies </a:t>
            </a:r>
            <a:r>
              <a:rPr lang="en-US" altLang="en-US" b="1" i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(Col. 3:8-9)</a:t>
            </a: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b="1" dirty="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Of malice, deceit &amp; hypocrisy, envy, slander </a:t>
            </a:r>
            <a:r>
              <a:rPr lang="en-US" altLang="en-US" b="1" i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(I Pet. 2:1)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603C9114-E308-461F-AE67-67E8164DC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719" y="4276745"/>
            <a:ext cx="56532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/>
            <a:r>
              <a:rPr lang="en-US" altLang="en-US" b="1" dirty="0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In the physical we clean our houses (or garages) and remove the trash and unnecessary things and restore order and cleanliness! </a:t>
            </a:r>
          </a:p>
        </p:txBody>
      </p:sp>
    </p:spTree>
    <p:extLst>
      <p:ext uri="{BB962C8B-B14F-4D97-AF65-F5344CB8AC3E}">
        <p14:creationId xmlns:p14="http://schemas.microsoft.com/office/powerpoint/2010/main" val="38710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622D1F7A-63CB-4A48-9199-1546AE1E1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199"/>
            <a:ext cx="3490719" cy="129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en-US" sz="3100" b="1" u="sng" dirty="0">
                <a:cs typeface="Times New Roman" panose="02020603050405020304" pitchFamily="18" charset="0"/>
              </a:rPr>
              <a:t>Out With The Old </a:t>
            </a:r>
          </a:p>
        </p:txBody>
      </p:sp>
      <p:pic>
        <p:nvPicPr>
          <p:cNvPr id="9" name="Picture 10" descr="C:\Documents and Settings\DarkWolf\Application Data\Microsoft\Media Catalog\Downloaded Clips\cl5d\j0233534.wmf">
            <a:extLst>
              <a:ext uri="{FF2B5EF4-FFF2-40B4-BE49-F238E27FC236}">
                <a16:creationId xmlns:a16="http://schemas.microsoft.com/office/drawing/2014/main" id="{777D5943-5615-444B-8B69-6FA16AD8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197332"/>
            <a:ext cx="3169485" cy="38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74023F2-E17D-4D3F-AF6E-56B2984D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2073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alt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Spring Cleaning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C12C7F2-5DD0-4F4E-B642-C661A8567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983397"/>
            <a:ext cx="518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We need to do the same in our lives! </a:t>
            </a:r>
            <a:endParaRPr lang="en-US" altLang="en-US" sz="2000" dirty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E49414-3E5C-420C-94B0-5348320D9BAE}"/>
              </a:ext>
            </a:extLst>
          </p:cNvPr>
          <p:cNvSpPr/>
          <p:nvPr/>
        </p:nvSpPr>
        <p:spPr>
          <a:xfrm>
            <a:off x="3962400" y="1824643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Gal. 5:19-21: </a:t>
            </a:r>
            <a:r>
              <a:rPr lang="en-US" altLang="en-US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“Fruit (Deeds) of the Flesh” will not gain us entrance to Heaven</a:t>
            </a:r>
            <a:endParaRPr lang="en-US" altLang="en-US" i="1" dirty="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79C140B-359E-4A4E-9576-77750D13A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2799278"/>
            <a:ext cx="518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God expects us to cleanse our lives more than every </a:t>
            </a:r>
          </a:p>
          <a:p>
            <a:pPr marL="0" indent="0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spring </a:t>
            </a:r>
            <a:endParaRPr lang="en-US" altLang="en-US" sz="2000" dirty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071F0E-589C-4581-AC17-D2E0E2A0A95F}"/>
              </a:ext>
            </a:extLst>
          </p:cNvPr>
          <p:cNvSpPr/>
          <p:nvPr/>
        </p:nvSpPr>
        <p:spPr>
          <a:xfrm>
            <a:off x="3962400" y="4075459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Eph. 5:3-5, 7, 11-12: </a:t>
            </a:r>
            <a:r>
              <a:rPr lang="en-US" altLang="en-US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leaven of life is darkness and Christians are expected to not only not participate in them, but also to expose them!</a:t>
            </a:r>
            <a:endParaRPr lang="en-US" altLang="en-US" i="1" dirty="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5E58C815-7D52-486C-91E9-990F8FF03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5861011"/>
            <a:ext cx="6172200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Have you cleansed out the leaven from your life? </a:t>
            </a:r>
          </a:p>
        </p:txBody>
      </p:sp>
    </p:spTree>
    <p:extLst>
      <p:ext uri="{BB962C8B-B14F-4D97-AF65-F5344CB8AC3E}">
        <p14:creationId xmlns:p14="http://schemas.microsoft.com/office/powerpoint/2010/main" val="23227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E5501FE7-532E-4F17-9428-E28C7EB17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0" y="2"/>
            <a:ext cx="3429000" cy="6095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en-US" sz="3500" b="1" u="sng" dirty="0">
                <a:cs typeface="Times New Roman" panose="02020603050405020304" pitchFamily="18" charset="0"/>
              </a:rPr>
              <a:t>In With The New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2B6001D-B9F7-4260-880F-3C4979F20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960" y="965196"/>
            <a:ext cx="485740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cup&#10;&#10;Description automatically generated">
            <a:extLst>
              <a:ext uri="{FF2B5EF4-FFF2-40B4-BE49-F238E27FC236}">
                <a16:creationId xmlns:a16="http://schemas.microsoft.com/office/drawing/2014/main" id="{8A478D48-8F9E-4AF6-BE6C-9CADC98DC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10" y="3541446"/>
            <a:ext cx="1834548" cy="132700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C36E9E89-6DF3-4CDD-905B-6E7DCB6D1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892" y="1386840"/>
            <a:ext cx="2275167" cy="233648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D347C4C9-DCA4-4EA9-9D97-4565D4BBF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1710" y="1386840"/>
            <a:ext cx="1834547" cy="1349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B02EA3A-EC51-400F-8EC4-64D4B4642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71" y="3877012"/>
            <a:ext cx="2287825" cy="144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A86E67F-1E98-48CF-895E-5EC45DB64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1710" y="2893523"/>
            <a:ext cx="1834548" cy="2423546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0876B5E-235E-430A-8105-D8718AAD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2573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alt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Spring Cleaning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CC31C60D-2686-4CD9-8A27-4321C3F64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892" y="1428014"/>
            <a:ext cx="2275167" cy="22953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n-US" altLang="en-US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Once the cleaning is done, rearranging takes place to make sure corners and spaces are not cluttered up again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5E3F3-96D6-4603-8212-72743B097E2F}"/>
              </a:ext>
            </a:extLst>
          </p:cNvPr>
          <p:cNvSpPr/>
          <p:nvPr/>
        </p:nvSpPr>
        <p:spPr>
          <a:xfrm>
            <a:off x="3421710" y="1476979"/>
            <a:ext cx="18345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When we remove the old, we must replace it with new or the old could come back!</a:t>
            </a:r>
            <a:endParaRPr lang="en-US" sz="1400" dirty="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5A37ABF-7BF0-454A-8A47-9F1FDFED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860998"/>
            <a:ext cx="3429000" cy="572464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Matthew 12:43-45</a:t>
            </a:r>
          </a:p>
          <a:p>
            <a:pPr eaLnBrk="1" hangingPunct="1"/>
            <a:r>
              <a:rPr lang="en-US" sz="1800" b="0" dirty="0">
                <a:solidFill>
                  <a:srgbClr val="002060"/>
                </a:solidFill>
              </a:rPr>
              <a:t>43.  "Now when the unclean spirit goes out of a man, it passes through waterless places seeking rest, and does not find it.</a:t>
            </a:r>
          </a:p>
          <a:p>
            <a:pPr eaLnBrk="1" hangingPunct="1"/>
            <a:r>
              <a:rPr lang="en-US" sz="1800" b="0" dirty="0">
                <a:solidFill>
                  <a:srgbClr val="002060"/>
                </a:solidFill>
              </a:rPr>
              <a:t>44.  "Then it says, 'I will return to my house from which I came'; and when it comes, it finds it unoccupied, swept, and put in order.</a:t>
            </a:r>
          </a:p>
          <a:p>
            <a:pPr eaLnBrk="1" hangingPunct="1"/>
            <a:r>
              <a:rPr lang="en-US" sz="1800" b="0" dirty="0">
                <a:solidFill>
                  <a:srgbClr val="002060"/>
                </a:solidFill>
              </a:rPr>
              <a:t>45.  "Then it goes and takes along with it seven other spirits more wicked than itself, and they go in and live there; and the last state of that man becomes worse than the first. That is the way it will also be with this evil generation."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67BDBA-AC86-4F5C-AEB4-44AE8A6ABB17}"/>
              </a:ext>
            </a:extLst>
          </p:cNvPr>
          <p:cNvSpPr/>
          <p:nvPr/>
        </p:nvSpPr>
        <p:spPr>
          <a:xfrm>
            <a:off x="1015888" y="3996876"/>
            <a:ext cx="2287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  <a:buSzPct val="115000"/>
            </a:pPr>
            <a:r>
              <a:rPr lang="en-US" altLang="en-US" sz="2400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This happens with addictions or bad habits!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622D1F7A-63CB-4A48-9199-1546AE1E1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199"/>
            <a:ext cx="3490719" cy="129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en-US" sz="3100" b="1" u="sng" dirty="0">
                <a:cs typeface="Times New Roman" panose="02020603050405020304" pitchFamily="18" charset="0"/>
              </a:rPr>
              <a:t>In With The New 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777D5943-5615-444B-8B69-6FA16AD8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19201"/>
            <a:ext cx="3169485" cy="310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74023F2-E17D-4D3F-AF6E-56B2984D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2073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alt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Spring Cleaning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C12C7F2-5DD0-4F4E-B642-C661A8567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52400"/>
            <a:ext cx="518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Replace the old with the New! </a:t>
            </a:r>
            <a:endParaRPr lang="en-US" altLang="en-US" sz="2800" b="1" i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E49414-3E5C-420C-94B0-5348320D9BAE}"/>
              </a:ext>
            </a:extLst>
          </p:cNvPr>
          <p:cNvSpPr/>
          <p:nvPr/>
        </p:nvSpPr>
        <p:spPr>
          <a:xfrm>
            <a:off x="3962400" y="767953"/>
            <a:ext cx="5181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Fruits of the Spirit: love, joy, peace, patience, kindness, goodness, faithfulness, gentleness, self-control  </a:t>
            </a:r>
            <a:r>
              <a:rPr lang="en-US" altLang="en-US" b="1" i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(Gal. 5:23-25) </a:t>
            </a: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b="1" dirty="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Kindness, tenderness &amp; forgiveness </a:t>
            </a:r>
            <a:r>
              <a:rPr lang="en-US" altLang="en-US" b="1" i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(Eph. 4:32) </a:t>
            </a: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b="1" dirty="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new self: compassion, kindness, humility, gentleness and patience, forgiveness, love </a:t>
            </a:r>
            <a:r>
              <a:rPr lang="en-US" altLang="en-US" b="1" i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(Col. 3:10, 12-14)</a:t>
            </a: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b="1" dirty="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Desire for God’s word </a:t>
            </a:r>
            <a:r>
              <a:rPr lang="en-US" altLang="en-US" b="1" i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(I Pet. 2:2-3)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1740E05-929E-4A6F-9F1A-AFC0602A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5020"/>
            <a:ext cx="9296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Being rid of the old self requires replacing it with new one: </a:t>
            </a:r>
            <a:endParaRPr lang="en-US" altLang="en-US" sz="28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 Tim. 6:11; II Tim. 2:20-26; Eph. 5:8-10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AEB706CE-1928-45A0-988C-E0D11AD5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598209"/>
            <a:ext cx="9144000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Have you replaced the leaven with unleavened or have </a:t>
            </a:r>
          </a:p>
          <a:p>
            <a:pPr algn="ctr" eaLnBrk="1" hangingPunct="1"/>
            <a:r>
              <a:rPr lang="en-US" altLang="en-US" b="1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you just cleared a space? </a:t>
            </a:r>
          </a:p>
        </p:txBody>
      </p:sp>
    </p:spTree>
    <p:extLst>
      <p:ext uri="{BB962C8B-B14F-4D97-AF65-F5344CB8AC3E}">
        <p14:creationId xmlns:p14="http://schemas.microsoft.com/office/powerpoint/2010/main" val="18352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472A8DFE-169D-42E9-BD9B-02A602691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b="1" u="sng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cs typeface="Times New Roman" panose="02020603050405020304" pitchFamily="18" charset="0"/>
              </a:rPr>
              <a:t>Maintaining Cleanliness </a:t>
            </a:r>
          </a:p>
        </p:txBody>
      </p:sp>
      <p:pic>
        <p:nvPicPr>
          <p:cNvPr id="8" name="Picture 9" descr="C:\Documents and Settings\DarkWolf\Application Data\Microsoft\Media Catalog\Downloaded Clips\cl0\pe02000_.wmf">
            <a:extLst>
              <a:ext uri="{FF2B5EF4-FFF2-40B4-BE49-F238E27FC236}">
                <a16:creationId xmlns:a16="http://schemas.microsoft.com/office/drawing/2014/main" id="{3F62EAE4-CA15-456E-BE57-824A14933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643466"/>
            <a:ext cx="491990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E1F85CA-DF26-4789-8F0B-AEF1E32E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altLang="en-US" kern="1200" dirty="0">
                <a:solidFill>
                  <a:srgbClr val="F2F2F2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Spring Cleaning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8EEF1-9378-4793-8D3C-3EAD83567A50}"/>
              </a:ext>
            </a:extLst>
          </p:cNvPr>
          <p:cNvSpPr/>
          <p:nvPr/>
        </p:nvSpPr>
        <p:spPr>
          <a:xfrm>
            <a:off x="9525" y="996288"/>
            <a:ext cx="41814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Be Vigilant! Be alert &amp; Ready    </a:t>
            </a:r>
            <a:r>
              <a:rPr lang="en-US" altLang="en-US" b="1" i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(I Thess. 5:1-6) </a:t>
            </a: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b="1" dirty="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Live sensibly, righteously, godly </a:t>
            </a:r>
            <a:r>
              <a:rPr lang="en-US" altLang="en-US" b="1" i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(Titus 2:11-14) </a:t>
            </a: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b="1" dirty="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Practice the Fruits of the Spirit: love, joy, peace, patience, kindness, goodness, faithfulness, gentleness, self-control </a:t>
            </a:r>
            <a:r>
              <a:rPr lang="en-US" altLang="en-US" b="1" i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(Gal. 5:23-25) </a:t>
            </a: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b="1" i="1" dirty="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Look ahead to Heaven as our goal </a:t>
            </a:r>
            <a:r>
              <a:rPr lang="en-US" altLang="en-US" b="1" i="1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(Phil. 3:12-14; II Pet. 3:10-12)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EB154E34-264B-4DFE-9772-AC25224E6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598209"/>
            <a:ext cx="9144000" cy="9541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Cleaning out the old leaven is the beginning – </a:t>
            </a:r>
          </a:p>
          <a:p>
            <a:pPr algn="ctr"/>
            <a:r>
              <a:rPr lang="en-US" altLang="en-US" sz="3200" b="1" i="1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Have you maintained purity?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3EEFFFE2-B17F-4175-9B39-325D6AAAF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939" y="2302858"/>
            <a:ext cx="9144000" cy="866085"/>
          </a:xfrm>
        </p:spPr>
        <p:txBody>
          <a:bodyPr>
            <a:normAutofit/>
          </a:bodyPr>
          <a:lstStyle/>
          <a:p>
            <a:r>
              <a:rPr lang="en-US" altLang="en-US" sz="44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25B3A24-4206-49F6-AB43-6BE578A1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/>
          <a:lstStyle/>
          <a:p>
            <a:r>
              <a:rPr lang="en-US" altLang="en-US"/>
              <a:t>Spring Cleaning</a:t>
            </a:r>
          </a:p>
        </p:txBody>
      </p:sp>
      <p:pic>
        <p:nvPicPr>
          <p:cNvPr id="7" name="Picture 9" descr="C:\Documents and Settings\DarkWolf\Application Data\Microsoft\Media Catalog\Downloaded Clips\cl0\pe02000_.wmf">
            <a:extLst>
              <a:ext uri="{FF2B5EF4-FFF2-40B4-BE49-F238E27FC236}">
                <a16:creationId xmlns:a16="http://schemas.microsoft.com/office/drawing/2014/main" id="{91BAD614-F383-4AC0-A2C4-98277B86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939" y="-7620000"/>
            <a:ext cx="9144000" cy="10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9FC0DF0F-F797-4916-9F91-6C54D2486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39" y="3179692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We often stumble in the “Maintenance” part – we sin and </a:t>
            </a:r>
          </a:p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let our old way of life creep in </a:t>
            </a:r>
            <a:endParaRPr lang="en-US" altLang="en-US" sz="28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We need to get rid of our old ways and repent, asking God for forgiveness. </a:t>
            </a: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     (I Jn. 1:9)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E94BE2-5535-465E-A030-08922A71E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36283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Spring Cleaning is a good idea in the physical, but a MUST spiritually if we are to live eternally with God! </a:t>
            </a:r>
            <a:endParaRPr lang="en-US" altLang="en-US" sz="28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 Cor. 9:26-27: 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Paul had to practice discipline daily </a:t>
            </a:r>
            <a:r>
              <a:rPr lang="en-US" altLang="en-US" sz="2000" i="1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(self-control – Gal. 5:23) </a:t>
            </a:r>
            <a:endParaRPr lang="en-US" altLang="en-US" sz="2000" dirty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1091</Words>
  <Application>Microsoft Office PowerPoint</Application>
  <PresentationFormat>On-screen Show (4:3)</PresentationFormat>
  <Paragraphs>107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Ameretto</vt:lpstr>
      <vt:lpstr>Arial</vt:lpstr>
      <vt:lpstr>Calisto MT</vt:lpstr>
      <vt:lpstr>prehistoric</vt:lpstr>
      <vt:lpstr>Tahoma</vt:lpstr>
      <vt:lpstr>Times New Roman</vt:lpstr>
      <vt:lpstr>Wingdings</vt:lpstr>
      <vt:lpstr>Wingdings 2</vt:lpstr>
      <vt:lpstr>Slate</vt:lpstr>
      <vt:lpstr>Spring Cleaning   Text: I Cor. 5:6-8  </vt:lpstr>
      <vt:lpstr>Intro </vt:lpstr>
      <vt:lpstr>Intro</vt:lpstr>
      <vt:lpstr>Out With The Old </vt:lpstr>
      <vt:lpstr>Out With The Old </vt:lpstr>
      <vt:lpstr>In With The New</vt:lpstr>
      <vt:lpstr>In With The New </vt:lpstr>
      <vt:lpstr>Maintaining Cleanliness 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Cleaning</dc:title>
  <dc:subject>05/05/2019</dc:subject>
  <dc:creator>Nathan Morrison</dc:creator>
  <cp:lastModifiedBy>Nathan Morrison</cp:lastModifiedBy>
  <cp:revision>5</cp:revision>
  <dcterms:created xsi:type="dcterms:W3CDTF">2019-04-30T21:31:53Z</dcterms:created>
  <dcterms:modified xsi:type="dcterms:W3CDTF">2019-05-04T21:17:37Z</dcterms:modified>
</cp:coreProperties>
</file>