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65" r:id="rId2"/>
    <p:sldMasterId id="2147483783" r:id="rId3"/>
    <p:sldMasterId id="2147483801" r:id="rId4"/>
    <p:sldMasterId id="2147483820" r:id="rId5"/>
    <p:sldMasterId id="2147483832" r:id="rId6"/>
    <p:sldMasterId id="2147483851" r:id="rId7"/>
    <p:sldMasterId id="2147483870" r:id="rId8"/>
    <p:sldMasterId id="2147483908" r:id="rId9"/>
  </p:sldMasterIdLst>
  <p:notesMasterIdLst>
    <p:notesMasterId r:id="rId32"/>
  </p:notesMasterIdLst>
  <p:handoutMasterIdLst>
    <p:handoutMasterId r:id="rId33"/>
  </p:handoutMasterIdLst>
  <p:sldIdLst>
    <p:sldId id="256" r:id="rId10"/>
    <p:sldId id="450" r:id="rId11"/>
    <p:sldId id="460" r:id="rId12"/>
    <p:sldId id="289" r:id="rId13"/>
    <p:sldId id="487" r:id="rId14"/>
    <p:sldId id="335" r:id="rId15"/>
    <p:sldId id="489" r:id="rId16"/>
    <p:sldId id="422" r:id="rId17"/>
    <p:sldId id="481" r:id="rId18"/>
    <p:sldId id="430" r:id="rId19"/>
    <p:sldId id="491" r:id="rId20"/>
    <p:sldId id="432" r:id="rId21"/>
    <p:sldId id="494" r:id="rId22"/>
    <p:sldId id="434" r:id="rId23"/>
    <p:sldId id="444" r:id="rId24"/>
    <p:sldId id="436" r:id="rId25"/>
    <p:sldId id="438" r:id="rId26"/>
    <p:sldId id="352" r:id="rId27"/>
    <p:sldId id="446" r:id="rId28"/>
    <p:sldId id="440" r:id="rId29"/>
    <p:sldId id="496" r:id="rId30"/>
    <p:sldId id="44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6600"/>
    <a:srgbClr val="FF0066"/>
    <a:srgbClr val="FFFFFF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91" autoAdjust="0"/>
  </p:normalViewPr>
  <p:slideViewPr>
    <p:cSldViewPr snapToObjects="1"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43C4D5-B1CF-42C4-8326-ECC265FD7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0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B0DD229-5EE9-4309-B4C0-C21816AA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26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2C7EA43-43CA-4132-806A-B9CC14FDA9EE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Call: 804-277-1983 or Visit www.courthousechurchofchrist.com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AEB231-E557-4CB2-94D9-5FD316D7D83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AEB231-E557-4CB2-94D9-5FD316D7D83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AEB231-E557-4CB2-94D9-5FD316D7D83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AEB231-E557-4CB2-94D9-5FD316D7D83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0C6F90-619E-4542-A0DC-5844E2269EB3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0C6F90-619E-4542-A0DC-5844E2269EB3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90069A4-DF25-43ED-ADA7-06B16CFDBC7A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 courtesy of:</a:t>
            </a:r>
          </a:p>
          <a:p>
            <a:pPr eaLnBrk="1" hangingPunct="1"/>
            <a:r>
              <a:rPr lang="en-US" dirty="0"/>
              <a:t>http://www.bing.com/images/search?q=tabernacle+holy+place&amp;view=detail&amp;id=C90453CF5554D72205BAE4C6C45EC9781EBAA758&amp;first=31&amp;FORM=IDFRIR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069A4-DF25-43ED-ADA7-06B16CFDBC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 courtesy of:</a:t>
            </a:r>
          </a:p>
          <a:p>
            <a:pPr eaLnBrk="1" hangingPunct="1"/>
            <a:r>
              <a:rPr lang="en-US" dirty="0"/>
              <a:t>http://www.bing.com/images/search?q=tabernacle+holy+place&amp;view=detail&amp;id=C90453CF5554D72205BAE4C6C45EC9781EBAA758&amp;first=31&amp;FORM=IDFRIR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2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6C8A7-F15F-47A1-A55B-76F57FCE4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2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D4DAF4-150F-4624-9572-557385128A3C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163A-BDC4-4B71-97DA-0BA976586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E939-A45A-4AC6-812D-47009112A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8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8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6043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4264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230426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5594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02"/>
      </p:ext>
    </p:extLst>
  </p:cSld>
  <p:clrMapOvr>
    <a:masterClrMapping/>
  </p:clrMapOvr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74807"/>
      </p:ext>
    </p:extLst>
  </p:cSld>
  <p:clrMapOvr>
    <a:masterClrMapping/>
  </p:clrMapOvr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435E-1E32-494D-A56B-EA00C483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58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88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287"/>
      </p:ext>
    </p:extLst>
  </p:cSld>
  <p:clrMapOvr>
    <a:masterClrMapping/>
  </p:clrMapOvr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9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3793"/>
      </p:ext>
    </p:extLst>
  </p:cSld>
  <p:clrMapOvr>
    <a:masterClrMapping/>
  </p:clrMapOvr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5725-D3B7-4490-8981-D09281D7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74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14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28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02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2837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9397"/>
      </p:ext>
    </p:extLst>
  </p:cSld>
  <p:clrMapOvr>
    <a:masterClrMapping/>
  </p:clrMapOvr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081711"/>
      </p:ext>
    </p:extLst>
  </p:cSld>
  <p:clrMapOvr>
    <a:masterClrMapping/>
  </p:clrMapOvr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2481"/>
      </p:ext>
    </p:extLst>
  </p:cSld>
  <p:clrMapOvr>
    <a:masterClrMapping/>
  </p:clrMapOvr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3070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0178"/>
      </p:ext>
    </p:extLst>
  </p:cSld>
  <p:clrMapOvr>
    <a:masterClrMapping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4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0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4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832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9127"/>
      </p:ext>
    </p:extLst>
  </p:cSld>
  <p:clrMapOvr>
    <a:masterClrMapping/>
  </p:clrMapOvr>
  <p:hf sldNum="0"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81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4110"/>
      </p:ext>
    </p:extLst>
  </p:cSld>
  <p:clrMapOvr>
    <a:masterClrMapping/>
  </p:clrMapOvr>
  <p:hf sldNum="0"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5725-D3B7-4490-8981-D09281D7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13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25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33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4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60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2615"/>
      </p:ext>
    </p:extLst>
  </p:cSld>
  <p:clrMapOvr>
    <a:masterClrMapping/>
  </p:clrMapOvr>
  <p:hf sldNum="0"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509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1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181017"/>
      </p:ext>
    </p:extLst>
  </p:cSld>
  <p:clrMapOvr>
    <a:masterClrMapping/>
  </p:clrMapOvr>
  <p:hf sldNum="0"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2287"/>
      </p:ext>
    </p:extLst>
  </p:cSld>
  <p:clrMapOvr>
    <a:masterClrMapping/>
  </p:clrMapOvr>
  <p:hf sldNum="0"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4813"/>
      </p:ext>
    </p:extLst>
  </p:cSld>
  <p:clrMapOvr>
    <a:masterClrMapping/>
  </p:clrMapOvr>
  <p:hf sldNum="0"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7998"/>
      </p:ext>
    </p:extLst>
  </p:cSld>
  <p:clrMapOvr>
    <a:masterClrMapping/>
  </p:clrMapOvr>
  <p:hf sldNum="0"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570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98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1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6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326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6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9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8C46-5965-429A-8229-60BF970C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5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4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88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75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7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2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2B6-772F-412A-BA9C-888DDF4C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5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694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6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7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9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60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3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5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4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5725-D3B7-4490-8981-D09281D7F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9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5725-D3B7-4490-8981-D09281D7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3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9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4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9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844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8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D76B-D7D7-43D8-ABB3-6B92A8C31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7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3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3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52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7051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0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3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EC43-49FF-4ECF-B3C3-5EB78AC97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1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5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1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4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4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8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2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0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15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5725-D3B7-4490-8981-D09281D7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11A5-5DD9-404E-A600-7577D0F3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9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9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1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11A5-5DD9-404E-A600-7577D0F32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3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A40E6-8C1B-451B-9D55-2EBFAC77A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45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4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12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22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40E6-8C1B-451B-9D55-2EBFAC77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48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0E939-A45A-4AC6-812D-47009112A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3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435E-1E32-494D-A56B-EA00C483A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53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0C4A-C9D0-4C7E-B94C-D9588D12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9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163A-BDC4-4B71-97DA-0BA976586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6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1499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8C46-5965-429A-8229-60BF970C8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2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958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5725-D3B7-4490-8981-D09281D7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02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D76B-D7D7-43D8-ABB3-6B92A8C31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22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3EC43-49FF-4ECF-B3C3-5EB78AC970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3B33EF4-8158-42B3-91A8-CB6EDD189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4" r:id="rId2"/>
    <p:sldLayoutId id="2147483763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4" r:id="rId9"/>
    <p:sldLayoutId id="2147483760" r:id="rId10"/>
    <p:sldLayoutId id="2147483761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3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0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6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33EF4-8158-42B3-91A8-CB6EDD18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3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1/Timna_Tabernacle_Table_of_Showbread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F575D68-1B79-46A3-8676-195856BA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846963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370" y="4191000"/>
            <a:ext cx="8126730" cy="1152524"/>
          </a:xfrm>
        </p:spPr>
        <p:txBody>
          <a:bodyPr>
            <a:normAutofit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5400" b="1" u="sng" dirty="0">
                <a:effectLst/>
                <a:latin typeface="Arial" pitchFamily="34" charset="0"/>
                <a:cs typeface="Arial" pitchFamily="34" charset="0"/>
              </a:rPr>
              <a:t>In The Presence Of God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6038" y="5638800"/>
            <a:ext cx="8106492" cy="59436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Text: Hebrews 9:2; 10:19-25; James 4:8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E0418F-EF32-49B5-A0CF-7CE8D1664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r="1" b="18912"/>
          <a:stretch/>
        </p:blipFill>
        <p:spPr>
          <a:xfrm>
            <a:off x="706038" y="10"/>
            <a:ext cx="8126730" cy="4251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of the Bread of the Presence</a:t>
            </a:r>
          </a:p>
        </p:txBody>
      </p:sp>
      <p:pic>
        <p:nvPicPr>
          <p:cNvPr id="57346" name="Picture 2" descr="קובץ:Timna Tabernacle Table of Showbrea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16" y="1092771"/>
            <a:ext cx="2895975" cy="22134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94112"/>
            <a:ext cx="2743575" cy="24387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748" y="787506"/>
            <a:ext cx="655796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table of the Bread of the Presence/Lord’s Supper: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Table of Showbread: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God remembered His people, through His mighty works in making them a nation!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Lord’s Supper: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 remembered us, in His death, burial, and resurrection!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Table of Showbread: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people were in God’s Presence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Lord’s Supper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: We are in the Presence of Jesus.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Table of Showbread: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Showbread was changed every Sabbath.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Lord’s Supper: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Observed every Sunday.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Table of Showbread: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 memorial for Israel to all that God did for the 12 Tribes of Israel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Lord’s Supper: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We remember Jesus and proclaim His death till He comes again! (I Cor. 11:23-26)</a:t>
            </a:r>
          </a:p>
        </p:txBody>
      </p:sp>
    </p:spTree>
    <p:extLst>
      <p:ext uri="{BB962C8B-B14F-4D97-AF65-F5344CB8AC3E}">
        <p14:creationId xmlns:p14="http://schemas.microsoft.com/office/powerpoint/2010/main" val="2833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of the Bread of the Presence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20" y="1222199"/>
            <a:ext cx="3537395" cy="3144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4764" y="4943406"/>
            <a:ext cx="91487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At this table (its focus: death of Christ for us) we draw nearer to God in “SHARING in the body of Christ!”</a:t>
            </a:r>
          </a:p>
        </p:txBody>
      </p:sp>
    </p:spTree>
    <p:extLst>
      <p:ext uri="{BB962C8B-B14F-4D97-AF65-F5344CB8AC3E}">
        <p14:creationId xmlns:p14="http://schemas.microsoft.com/office/powerpoint/2010/main" val="11653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Golden Lampstand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33400"/>
            <a:ext cx="533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Ex. 25:31-40; 40:24-25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Across from the table is the Golden Lampstand.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priests’ job was to make sure its lamps are constantly filled with oil and that its wicks are replaced when they burn down.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Every morning and every evening the High Priest lights the wicks (Leviticus 24:3) so that there is always light in the Holy Place.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At first glance it appears that the lampstand’s primary purpose is to shed light in this room so that the priests could see to do their service for God.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It is positioned directly across from the “Table of the Presence,” designed to shed its light on that 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41" y="1066800"/>
            <a:ext cx="2914650" cy="343848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</p:spTree>
    <p:extLst>
      <p:ext uri="{BB962C8B-B14F-4D97-AF65-F5344CB8AC3E}">
        <p14:creationId xmlns:p14="http://schemas.microsoft.com/office/powerpoint/2010/main" val="21148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8699" y="52591"/>
            <a:ext cx="9144000" cy="4960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u="sng" dirty="0"/>
              <a:t>Golden Lampstand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9" y="1828800"/>
            <a:ext cx="4830795" cy="32004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479573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A8F9602-BB66-4D10-94F7-93FDD08D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940" y="1012954"/>
            <a:ext cx="3493956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It’s made of one piece of pure gold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imes New Roman" pitchFamily="18" charset="0"/>
              </a:rPr>
              <a:t>Central staff ends in a lamp at its top with 6 branches – 3 on each side.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imes New Roman" pitchFamily="18" charset="0"/>
              </a:rPr>
              <a:t>Each branch has a lamp at the top and each lamp has a unique decoration.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imes New Roman" pitchFamily="18" charset="0"/>
              </a:rPr>
              <a:t>They are “shaped like almond blossoms, its bulbs and its flowers.”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  <a:cs typeface="Times New Roman" pitchFamily="18" charset="0"/>
              </a:rPr>
              <a:t>Branches, buds, fruit, and flowers – </a:t>
            </a:r>
            <a:r>
              <a:rPr lang="en-US" sz="2000" b="1" dirty="0">
                <a:latin typeface="Tahoma" pitchFamily="34" charset="0"/>
                <a:cs typeface="Times New Roman" pitchFamily="18" charset="0"/>
              </a:rPr>
              <a:t>Represents a LIVING thing!</a:t>
            </a:r>
          </a:p>
        </p:txBody>
      </p:sp>
    </p:spTree>
    <p:extLst>
      <p:ext uri="{BB962C8B-B14F-4D97-AF65-F5344CB8AC3E}">
        <p14:creationId xmlns:p14="http://schemas.microsoft.com/office/powerpoint/2010/main" val="40212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Golden Lampstand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762392"/>
            <a:ext cx="6477000" cy="200054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Heb. 4:12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effectLst/>
                <a:latin typeface="Tahoma" pitchFamily="34" charset="0"/>
                <a:cs typeface="Times New Roman" pitchFamily="18" charset="0"/>
              </a:rPr>
              <a:t>12.  For the word of God is living and active and sharper than any two-edged sword, and piercing as far as the division of soul and spirit, of both joints and marrow, and able to judge the thoughts and intentions of the heart.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748" y="3429000"/>
            <a:ext cx="685675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God’s word is LIVING and active – Sharper than any double-edged sword! (Heb. 4:12)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lampstand gave light to the worship held in the Holy Place so also God’s Word sheds light on what we need to know about our worship of Jesus.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David wrote: “Your word is a lamp to my feet And a light to my path” (Psalm 119:105)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4" y="974987"/>
            <a:ext cx="1383105" cy="22346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24" y="3978013"/>
            <a:ext cx="2540000" cy="1905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</p:spTree>
    <p:extLst>
      <p:ext uri="{BB962C8B-B14F-4D97-AF65-F5344CB8AC3E}">
        <p14:creationId xmlns:p14="http://schemas.microsoft.com/office/powerpoint/2010/main" val="42610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Golden Lampstand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9411" y="672230"/>
            <a:ext cx="685675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lampstand highlighted the table of God’s presence – God’s word highlights Jesus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This table represents the table we use for the Lord’s Supper (Christ’s sacrifice).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Thus the Lampstand’s purpose was to illuminate that table!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38780"/>
            <a:ext cx="1737829" cy="21791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24" y="3200400"/>
            <a:ext cx="2540000" cy="1905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4748" y="5181600"/>
            <a:ext cx="91440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We draw nearer to God when in the presence of His word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(study), for its light makes it possible for us to SEE and 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understand what God has done for us – and to lead us to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eternal life!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3200400"/>
            <a:ext cx="68567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lampstand could also represent Jesus, as Jesus is the Word of God! (Jn. 1:1, 4-5)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 uses the “lampstand” imagery to also define the churches that belong to Him!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(Rev. 1:12, 20; 2:5: The 7 Lampstands are the 7 churches)</a:t>
            </a:r>
          </a:p>
        </p:txBody>
      </p:sp>
    </p:spTree>
    <p:extLst>
      <p:ext uri="{BB962C8B-B14F-4D97-AF65-F5344CB8AC3E}">
        <p14:creationId xmlns:p14="http://schemas.microsoft.com/office/powerpoint/2010/main" val="24116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Altar of Incense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33400"/>
            <a:ext cx="68580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Ex. 30:1-10; 40:26-27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last article of furniture in the tabernacle is the altar of incense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priests’ job was to bring incense for the High Priest to burn on the altar.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Every evening and every morning – after the High Priest sees to the lamps – he brings fire from the altar of sacrifice (outside the Tabernacle) and lights the incense before God (Lev. 16:12-13; Num. 16:46).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This incense was lit both evening and morning so that it would be a continual offering of a sweet smelling odor before God.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512" y="4486335"/>
            <a:ext cx="91292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This incense is used elsewhere in Scripture to refer to our</a:t>
            </a:r>
          </a:p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prayers being lifted up to God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Ps. 141:2: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David prays, “May my prayer be counted as incense before You.”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Rev. 8:3-4: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Correlates the incense from the golden altar with the prayers of the saints!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05892"/>
            <a:ext cx="2525826" cy="1905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</p:spTree>
    <p:extLst>
      <p:ext uri="{BB962C8B-B14F-4D97-AF65-F5344CB8AC3E}">
        <p14:creationId xmlns:p14="http://schemas.microsoft.com/office/powerpoint/2010/main" val="15474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748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In The Presence Of God</a:t>
            </a: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Altar of Incense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748" y="628199"/>
            <a:ext cx="7376652" cy="1384995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Heb. 13:15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15.  Through Him then, let us continually offer up a sacrifice of praise to God, that is, the fruit of lips that give thanks to His name.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748" y="2164301"/>
            <a:ext cx="722425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Our prayers ought to give praise to God!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This type of prayer (focuses on praise) changes the nature of our requests from being a “wish-list” to petitions of a grateful servant of God.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This kind of “incense” prayer is done THROUGH Jesus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(Heb. 13:15).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20" y="645344"/>
            <a:ext cx="1520301" cy="23175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79" y="3276599"/>
            <a:ext cx="1539397" cy="230621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4245862"/>
            <a:ext cx="75241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Just as the altar of incense was lit by the fires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of the sacrifice, so also our prayerful incense is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made acceptable to God, because our prayers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are based upon the ultimate sacrifice of Jesus!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6146" y="5896536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We draw nearer to the presence of God when we spend 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time with Him in PRAYER!</a:t>
            </a:r>
          </a:p>
        </p:txBody>
      </p:sp>
    </p:spTree>
    <p:extLst>
      <p:ext uri="{BB962C8B-B14F-4D97-AF65-F5344CB8AC3E}">
        <p14:creationId xmlns:p14="http://schemas.microsoft.com/office/powerpoint/2010/main" val="3432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62"/>
            <a:ext cx="9144000" cy="5390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u="sng" dirty="0"/>
              <a:t>Conclusion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094" y="733425"/>
            <a:ext cx="5022057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7979" y="799817"/>
            <a:ext cx="492428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chair, table, indoo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2200650"/>
            <a:ext cx="4421443" cy="248706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522502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217D726-554F-4017-981D-B7C09538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79" y="1049719"/>
            <a:ext cx="4924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Drawing near to God “in the Holy Place” (the church!)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382CA-458A-4999-AA16-B8F5DA6A0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9" y="618166"/>
            <a:ext cx="3143228" cy="1145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4756B-D288-4301-B29D-FC1ACB030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7" y="2069511"/>
            <a:ext cx="2729471" cy="1926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F7F34-3534-421F-9500-BADD72017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8" y="4290898"/>
            <a:ext cx="2867629" cy="1916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22631" y="2023307"/>
            <a:ext cx="91518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Acts 2:42: “They devoted themselves to...”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“The apostles’ teaching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(the lampstand)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and to fellowship,”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“to the breaking of bread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(table of showbread)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”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“and to prayer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(the altar of incense)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05" y="3532889"/>
            <a:ext cx="2243208" cy="2767899"/>
          </a:xfrm>
          <a:prstGeom prst="rect">
            <a:avLst/>
          </a:prstGeom>
        </p:spPr>
      </p:pic>
      <p:pic>
        <p:nvPicPr>
          <p:cNvPr id="16393" name="Picture 9" descr="http://www.valleylifefree.org/images/pra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78" y="3483090"/>
            <a:ext cx="1911663" cy="28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1674" y="631507"/>
            <a:ext cx="8869926" cy="107721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Acts 2:42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42.  They were continually devoting themselves to the apostles' teaching and to fellowship, to the breaking of bread and to prayer.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9" y="3722884"/>
            <a:ext cx="3380822" cy="23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A4217-5120-428F-BC24-E982BA33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348"/>
            <a:ext cx="4144444" cy="41444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9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In The Presence Of God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" y="76200"/>
            <a:ext cx="9143999" cy="4724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4000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B75818C-FAAE-4B65-A966-CA547B55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" y="4783546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2400" b="1" dirty="0">
                <a:solidFill>
                  <a:srgbClr val="FFFF00"/>
                </a:solidFill>
              </a:rPr>
              <a:t>When one remembers fallen soldiers, great men and women of history, or family loved ones, etc., it is a way to be in their presence  – By drawing near to their memory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1C7DDBD2-27BB-4767-80AA-A18889A9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64" y="1098518"/>
            <a:ext cx="4564725" cy="206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Eph. 1:7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(Freedom isn’t free)</a:t>
            </a:r>
          </a:p>
          <a:p>
            <a:pPr lvl="0" eaLnBrk="1" hangingPunct="1"/>
            <a:r>
              <a:rPr lang="en-US" altLang="en-US" dirty="0">
                <a:solidFill>
                  <a:srgbClr val="002060"/>
                </a:solidFill>
              </a:rPr>
              <a:t>7.  In Him we have redemption through His blood, the forgiveness of our trespasses, according to the riches of His grace</a:t>
            </a:r>
          </a:p>
        </p:txBody>
      </p:sp>
    </p:spTree>
    <p:extLst>
      <p:ext uri="{BB962C8B-B14F-4D97-AF65-F5344CB8AC3E}">
        <p14:creationId xmlns:p14="http://schemas.microsoft.com/office/powerpoint/2010/main" val="9027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820"/>
            <a:ext cx="9144000" cy="71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2125"/>
            <a:ext cx="5409690" cy="4057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52201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6DED4035-FDAF-4320-AA7A-F2065683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14400"/>
            <a:ext cx="3358662" cy="4154984"/>
          </a:xfrm>
          <a:prstGeom prst="rect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Heb. 6:19-20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19.  This hope we have as an anchor of the soul, a hope both sure and steadfast and one which enters within the veil, 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20.  where Jesus has entered as a forerunner for us, having become a high priest forever according to the order of Melchizedek. 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309A6AB0-2C7A-4E05-81D7-3B9C4B43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" y="5038041"/>
            <a:ext cx="5143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There in the Holy of Holies </a:t>
            </a:r>
          </a:p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was the ark of the covenant, the</a:t>
            </a:r>
          </a:p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ultimate expression of God’s </a:t>
            </a:r>
          </a:p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presence! (Heb. 9:6-12)</a:t>
            </a: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411B26C1-37A3-4E21-A024-723FB17B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844" y="2830010"/>
            <a:ext cx="1257555" cy="105619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38ACB309-90F2-433C-A6F0-DB1F32E4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362" y="5177761"/>
            <a:ext cx="4000500" cy="1569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i="1" dirty="0">
                <a:latin typeface="Tahoma" pitchFamily="34" charset="0"/>
                <a:cs typeface="Times New Roman" pitchFamily="18" charset="0"/>
              </a:rPr>
              <a:t>There in Heaven (the most holy place) Jesus, our High Priest,  </a:t>
            </a:r>
          </a:p>
          <a:p>
            <a:pPr marL="0" indent="0" algn="ctr" eaLnBrk="1" hangingPunct="1"/>
            <a:r>
              <a:rPr lang="en-US" sz="2400" b="1" i="1" dirty="0">
                <a:latin typeface="Tahoma" pitchFamily="34" charset="0"/>
                <a:cs typeface="Times New Roman" pitchFamily="18" charset="0"/>
              </a:rPr>
              <a:t>awaits the faithful!</a:t>
            </a:r>
            <a:endParaRPr lang="en-US" sz="2000" i="1" dirty="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 in a blue cloudy sky&#10;&#10;Description automatically generated">
            <a:extLst>
              <a:ext uri="{FF2B5EF4-FFF2-40B4-BE49-F238E27FC236}">
                <a16:creationId xmlns:a16="http://schemas.microsoft.com/office/drawing/2014/main" id="{3B64E5ED-68F9-4D08-925E-4F5EE29D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" y="753254"/>
            <a:ext cx="8490607" cy="56676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6695" y="5256963"/>
            <a:ext cx="8490607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Let us remember Jesus and His sacrifice as we draw nearer to God each day through study, prayer, and as we partake (share) in the Lord’s Supper weekly!</a:t>
            </a:r>
            <a:endParaRPr lang="en-US" sz="24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A4217-5120-428F-BC24-E982BA334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48"/>
            <a:ext cx="5525925" cy="41444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990" y="6675437"/>
            <a:ext cx="5004649" cy="182563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In The Presence Of God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" y="76200"/>
            <a:ext cx="9143999" cy="4724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4000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B75818C-FAAE-4B65-A966-CA547B55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09" y="4240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2400" b="1" dirty="0">
                <a:solidFill>
                  <a:srgbClr val="FFFF00"/>
                </a:solidFill>
              </a:rPr>
              <a:t>As saints we remember Jesus’ sacrifice every week!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496B13A-CF67-4A51-A4A8-C1AD8A4E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58124"/>
            <a:ext cx="8984207" cy="2000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Cor. 11:24-25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/>
            <a:r>
              <a:rPr lang="en-US" altLang="en-US" dirty="0">
                <a:solidFill>
                  <a:srgbClr val="002060"/>
                </a:solidFill>
              </a:rPr>
              <a:t>24.  and when He had given thanks, He broke it and said, "This is My body, which is for you; </a:t>
            </a:r>
            <a:r>
              <a:rPr lang="en-US" altLang="en-US" b="1" dirty="0">
                <a:solidFill>
                  <a:srgbClr val="FF0000"/>
                </a:solidFill>
              </a:rPr>
              <a:t>do this in remembrance of Me</a:t>
            </a:r>
            <a:r>
              <a:rPr lang="en-US" altLang="en-US" dirty="0">
                <a:solidFill>
                  <a:srgbClr val="002060"/>
                </a:solidFill>
              </a:rPr>
              <a:t>."</a:t>
            </a:r>
          </a:p>
          <a:p>
            <a:pPr lvl="0" eaLnBrk="1" hangingPunct="1"/>
            <a:r>
              <a:rPr lang="en-US" altLang="en-US" dirty="0">
                <a:solidFill>
                  <a:srgbClr val="002060"/>
                </a:solidFill>
              </a:rPr>
              <a:t>25.  In the same way He took the cup also after supper, saying, "This cup is the new covenant in My blood; do this, as often as you drink it, </a:t>
            </a:r>
            <a:r>
              <a:rPr lang="en-US" altLang="en-US" b="1" dirty="0">
                <a:solidFill>
                  <a:srgbClr val="FF0000"/>
                </a:solidFill>
              </a:rPr>
              <a:t>in remembrance of Me</a:t>
            </a:r>
            <a:r>
              <a:rPr lang="en-US" altLang="en-US" dirty="0">
                <a:solidFill>
                  <a:srgbClr val="002060"/>
                </a:solidFill>
              </a:rPr>
              <a:t>."</a:t>
            </a:r>
          </a:p>
        </p:txBody>
      </p:sp>
      <p:pic>
        <p:nvPicPr>
          <p:cNvPr id="4" name="Picture 3" descr="A picture containing indoor, table, food, glass&#10;&#10;Description automatically generated">
            <a:extLst>
              <a:ext uri="{FF2B5EF4-FFF2-40B4-BE49-F238E27FC236}">
                <a16:creationId xmlns:a16="http://schemas.microsoft.com/office/drawing/2014/main" id="{2D90E852-48BE-4EDF-9095-CB9D50D5B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18297"/>
            <a:ext cx="2888207" cy="35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In The Presence Of God</a:t>
            </a:r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738190"/>
            <a:ext cx="9144000" cy="606319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Heb. 10:19-25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19.  Therefore, brethren, since we have confidence to enter the holy place by the blood of Jesus,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20.  by a new and living way which He inaugurated for us through the veil, that is, His flesh,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21.  and since we have a great priest over the house of God,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22.  let us draw near with a sincere heart in full assurance of faith, having our hearts sprinkled clean from an evil conscience and our bodies washed with pure water.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23.  Let us hold fast the confession of our hope without wavering, for He who promised is faithful;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24.  and let us consider how to stimulate one another to love and good deeds,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25.  not forsaking our own assembling together, as is the habit of some, but encouraging one another; and all the more as you see the day drawing near.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3490721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6000" b="1" u="sng" dirty="0">
                <a:cs typeface="Arial" pitchFamily="34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3445" y="649287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In The Presence Of God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  <p:pic>
        <p:nvPicPr>
          <p:cNvPr id="3" name="Picture 2" descr="Two people standing in a dark room&#10;&#10;Description automatically generated">
            <a:extLst>
              <a:ext uri="{FF2B5EF4-FFF2-40B4-BE49-F238E27FC236}">
                <a16:creationId xmlns:a16="http://schemas.microsoft.com/office/drawing/2014/main" id="{D1AA12D1-6CA6-4755-BDDD-2FA472573E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26801" b="-2"/>
          <a:stretch/>
        </p:blipFill>
        <p:spPr>
          <a:xfrm>
            <a:off x="3490721" y="10"/>
            <a:ext cx="5653279" cy="685799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B8E19300-9799-475B-9BD2-D457EFCB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7391"/>
            <a:ext cx="3490721" cy="3108543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rPr>
              <a:t>Js. 4:8</a:t>
            </a:r>
          </a:p>
          <a:p>
            <a:pPr>
              <a:defRPr/>
            </a:pPr>
            <a:r>
              <a:rPr lang="en-US" dirty="0">
                <a:latin typeface="Tahoma" pitchFamily="34" charset="0"/>
                <a:cs typeface="Times New Roman" pitchFamily="18" charset="0"/>
              </a:rPr>
              <a:t>8.    </a:t>
            </a:r>
            <a:r>
              <a:rPr lang="en-US" dirty="0">
                <a:effectLst/>
                <a:latin typeface="Tahoma" pitchFamily="34" charset="0"/>
                <a:cs typeface="Times New Roman" pitchFamily="18" charset="0"/>
              </a:rPr>
              <a:t>Draw</a:t>
            </a:r>
            <a:r>
              <a:rPr lang="en-US" dirty="0">
                <a:latin typeface="Tahoma" pitchFamily="34" charset="0"/>
                <a:cs typeface="Times New Roman" pitchFamily="18" charset="0"/>
              </a:rPr>
              <a:t> near to God and He will draw near to you. Cleanse your hands, you sinners; and purify your hearts, you double-minded.</a:t>
            </a:r>
          </a:p>
        </p:txBody>
      </p:sp>
    </p:spTree>
    <p:extLst>
      <p:ext uri="{BB962C8B-B14F-4D97-AF65-F5344CB8AC3E}">
        <p14:creationId xmlns:p14="http://schemas.microsoft.com/office/powerpoint/2010/main" val="20022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8460" y="0"/>
            <a:ext cx="7007079" cy="5380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200" u="sng" dirty="0">
                <a:cs typeface="Arial" pitchFamily="34" charset="0"/>
              </a:rPr>
              <a:t>Intro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6" y="547807"/>
            <a:ext cx="8201967" cy="3816806"/>
          </a:xfrm>
          <a:prstGeom prst="rect">
            <a:avLst/>
          </a:prstGeom>
        </p:spPr>
      </p:pic>
      <p:pic>
        <p:nvPicPr>
          <p:cNvPr id="8200" name="Picture 8" descr="http://www.ngabo.org/prophetic/israel/symbols/tabernacle/images/innercourt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460" y="553550"/>
            <a:ext cx="7007079" cy="38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27EA883-72DA-4860-A2B9-151D7B0C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" y="4547295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Context of drawing near to God – Contents of Tabernacle (Heb. 9:2)</a:t>
            </a:r>
            <a:endParaRPr lang="en-US" sz="2000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table of the bread of the Presence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(KJV: “</a:t>
            </a:r>
            <a:r>
              <a:rPr lang="en-US" sz="2000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Shewbread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”) – Ex. 25:23-30 (right side)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golden lampstand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– Ex. 25:31-40 (left side)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incense altar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– Ex. 30:1-10 (straight ahead)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8460" y="0"/>
            <a:ext cx="7007079" cy="5380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200" u="sng" dirty="0">
                <a:cs typeface="Arial" pitchFamily="34" charset="0"/>
              </a:rPr>
              <a:t>Intro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parallel of the Tabernacle and the church shows us: </a:t>
            </a: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66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in the presence of God!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6" y="547807"/>
            <a:ext cx="8201967" cy="3816806"/>
          </a:xfrm>
          <a:prstGeom prst="rect">
            <a:avLst/>
          </a:prstGeom>
        </p:spPr>
      </p:pic>
      <p:pic>
        <p:nvPicPr>
          <p:cNvPr id="820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460" y="957733"/>
            <a:ext cx="7007079" cy="29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Arial" charset="0"/>
              </a:rPr>
              <a:t>In The 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25345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748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In The Presence Of God</a:t>
            </a: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of the Bread of the Presence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914400"/>
            <a:ext cx="649393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Ex. 25:23-30; 40:22-23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first item in the Holy Place is the Table that the KJV calls the “Table of </a:t>
            </a:r>
            <a:r>
              <a:rPr lang="en-US" sz="2000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Shewbread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.” </a:t>
            </a:r>
          </a:p>
          <a:p>
            <a:pPr marL="800100" lvl="1" indent="-342900">
              <a:buClr>
                <a:schemeClr val="hlink"/>
              </a:buClr>
              <a:buSzPct val="115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Literally translated is “the table of the bread of the Face”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(H3899 H6440).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There are 12 loaves of unleavened bread on this table and they represent the 12 tribes of Israel (Lev. 24:5-9).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What God is telling His people is: they are always before His PRESENCE (Face). He cared for them and He was constantly remembering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52" y="947895"/>
            <a:ext cx="2844800" cy="2133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7375" y="4866382"/>
            <a:ext cx="91292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have entered the “Holy Place” (Heb. 10:19)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Under the Law, only the priests could enter the holy place.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Pet. 2:9: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Saints are priests!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table, food, glass&#10;&#10;Description generated with very high confidence">
            <a:extLst>
              <a:ext uri="{FF2B5EF4-FFF2-40B4-BE49-F238E27FC236}">
                <a16:creationId xmlns:a16="http://schemas.microsoft.com/office/drawing/2014/main" id="{66CDD836-197E-4558-B2BA-E0761F6A7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27010"/>
          <a:stretch/>
        </p:blipFill>
        <p:spPr>
          <a:xfrm>
            <a:off x="15" y="857257"/>
            <a:ext cx="3257535" cy="5143493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" y="0"/>
            <a:ext cx="9126812" cy="69585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defRPr/>
            </a:pP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Table of the Bread of the Presence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1" y="6400800"/>
            <a:ext cx="2438400" cy="44407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2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rPr>
              <a:t>In The Presence Of God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AE0CB77-7D20-4095-A7BB-13FC5824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43" y="1730611"/>
            <a:ext cx="5810250" cy="34624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defTabSz="342900" fontAlgn="auto">
              <a:spcBef>
                <a:spcPts val="0"/>
              </a:spcBef>
              <a:spcAft>
                <a:spcPts val="0"/>
              </a:spcAft>
              <a:buClr>
                <a:srgbClr val="41AEBD"/>
              </a:buClr>
              <a:buSzPct val="115000"/>
            </a:pPr>
            <a:r>
              <a:rPr lang="en-US" sz="2700" dirty="0">
                <a:solidFill>
                  <a:srgbClr val="7030A0"/>
                </a:solidFill>
                <a:effectLst/>
              </a:rPr>
              <a:t>I Cor. 10:16-17</a:t>
            </a:r>
            <a:endParaRPr lang="en-US" sz="2700" b="0" dirty="0">
              <a:solidFill>
                <a:srgbClr val="002060"/>
              </a:solidFill>
              <a:effectLst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Clr>
                <a:srgbClr val="41AEBD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effectLst/>
              </a:rPr>
              <a:t>16.  Is not </a:t>
            </a:r>
            <a:r>
              <a:rPr lang="en-US" cap="all" dirty="0">
                <a:ln w="9000" cmpd="sng">
                  <a:solidFill>
                    <a:srgbClr val="608F3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the cup of blessing </a:t>
            </a:r>
            <a:r>
              <a:rPr lang="en-US" b="0" dirty="0">
                <a:solidFill>
                  <a:srgbClr val="002060"/>
                </a:solidFill>
                <a:effectLst/>
              </a:rPr>
              <a:t>which we bless </a:t>
            </a:r>
            <a:r>
              <a:rPr lang="en-US" cap="all" dirty="0">
                <a:ln w="9000" cmpd="sng">
                  <a:solidFill>
                    <a:srgbClr val="608F3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a sharing in the blood of Christ</a:t>
            </a:r>
            <a:r>
              <a:rPr lang="en-US" b="0" dirty="0">
                <a:solidFill>
                  <a:srgbClr val="002060"/>
                </a:solidFill>
                <a:effectLst/>
              </a:rPr>
              <a:t>? Is not </a:t>
            </a:r>
            <a:r>
              <a:rPr lang="en-US" cap="all" dirty="0">
                <a:ln w="9000" cmpd="sng">
                  <a:solidFill>
                    <a:srgbClr val="608F3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the bread </a:t>
            </a:r>
            <a:r>
              <a:rPr lang="en-US" b="0" dirty="0">
                <a:solidFill>
                  <a:srgbClr val="002060"/>
                </a:solidFill>
                <a:effectLst/>
              </a:rPr>
              <a:t>which we break</a:t>
            </a:r>
            <a:r>
              <a:rPr lang="en-US" b="0" dirty="0">
                <a:solidFill>
                  <a:srgbClr val="0000FF"/>
                </a:solidFill>
                <a:effectLst/>
              </a:rPr>
              <a:t> </a:t>
            </a:r>
            <a:r>
              <a:rPr lang="en-US" cap="all" dirty="0">
                <a:ln w="9000" cmpd="sng">
                  <a:solidFill>
                    <a:srgbClr val="608F3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a sharing in the body of Christ</a:t>
            </a:r>
            <a:r>
              <a:rPr lang="en-US" b="0" dirty="0">
                <a:solidFill>
                  <a:srgbClr val="002060"/>
                </a:solidFill>
                <a:effectLst/>
              </a:rPr>
              <a:t>? </a:t>
            </a:r>
            <a:endParaRPr lang="en-US" b="0" i="1" dirty="0">
              <a:solidFill>
                <a:srgbClr val="002060"/>
              </a:solidFill>
              <a:effectLst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Clr>
                <a:srgbClr val="41AEBD"/>
              </a:buClr>
              <a:buSzPct val="115000"/>
            </a:pPr>
            <a:r>
              <a:rPr lang="en-US" b="0" dirty="0">
                <a:solidFill>
                  <a:srgbClr val="002060"/>
                </a:solidFill>
                <a:effectLst/>
              </a:rPr>
              <a:t>17.  Since there is one bread, we who are many are one body; for we </a:t>
            </a:r>
            <a:r>
              <a:rPr lang="en-US" cap="all" dirty="0">
                <a:ln w="9000" cmpd="sng">
                  <a:solidFill>
                    <a:srgbClr val="608F3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all partake of the one bread</a:t>
            </a:r>
            <a:r>
              <a:rPr lang="en-US" b="0" dirty="0">
                <a:solidFill>
                  <a:srgbClr val="002060"/>
                </a:solidFill>
                <a:effectLst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44D1267-EC53-4583-9D4C-E24419DE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" y="6077634"/>
            <a:ext cx="3249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b="1" i="1" dirty="0">
                <a:latin typeface="Tahoma" pitchFamily="34" charset="0"/>
                <a:cs typeface="Times New Roman" pitchFamily="18" charset="0"/>
              </a:rPr>
              <a:t>“Do this in remembrance of Me” (Lk. 22:15)</a:t>
            </a:r>
          </a:p>
        </p:txBody>
      </p:sp>
    </p:spTree>
    <p:extLst>
      <p:ext uri="{BB962C8B-B14F-4D97-AF65-F5344CB8AC3E}">
        <p14:creationId xmlns:p14="http://schemas.microsoft.com/office/powerpoint/2010/main" val="26577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6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7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9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2327</Words>
  <Application>Microsoft Office PowerPoint</Application>
  <PresentationFormat>On-screen Show (4:3)</PresentationFormat>
  <Paragraphs>224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Ameretto</vt:lpstr>
      <vt:lpstr>Arial</vt:lpstr>
      <vt:lpstr>Bookman Old Style</vt:lpstr>
      <vt:lpstr>Calisto MT</vt:lpstr>
      <vt:lpstr>Century Schoolbook</vt:lpstr>
      <vt:lpstr>Corbel</vt:lpstr>
      <vt:lpstr>Georgia</vt:lpstr>
      <vt:lpstr>Rockwell</vt:lpstr>
      <vt:lpstr>Tahoma</vt:lpstr>
      <vt:lpstr>Times New Roman</vt:lpstr>
      <vt:lpstr>Trebuchet MS</vt:lpstr>
      <vt:lpstr>Wingdings</vt:lpstr>
      <vt:lpstr>Wingdings 2</vt:lpstr>
      <vt:lpstr>Slipstream</vt:lpstr>
      <vt:lpstr>Depth</vt:lpstr>
      <vt:lpstr>Damask</vt:lpstr>
      <vt:lpstr>Slate</vt:lpstr>
      <vt:lpstr>View</vt:lpstr>
      <vt:lpstr>1_Slate</vt:lpstr>
      <vt:lpstr>1_Damask</vt:lpstr>
      <vt:lpstr>2_Damask</vt:lpstr>
      <vt:lpstr>3_Damask</vt:lpstr>
      <vt:lpstr>In The Presence Of God</vt:lpstr>
      <vt:lpstr>Intro </vt:lpstr>
      <vt:lpstr>Intro </vt:lpstr>
      <vt:lpstr>Intro </vt:lpstr>
      <vt:lpstr>Intro </vt:lpstr>
      <vt:lpstr>Intro</vt:lpstr>
      <vt:lpstr>Intro</vt:lpstr>
      <vt:lpstr>Table of the Bread of the Presence</vt:lpstr>
      <vt:lpstr>Table of the Bread of the Presence</vt:lpstr>
      <vt:lpstr>Table of the Bread of the Presence</vt:lpstr>
      <vt:lpstr>Table of the Bread of the Presence</vt:lpstr>
      <vt:lpstr>Golden Lampstand</vt:lpstr>
      <vt:lpstr>Golden Lampstand</vt:lpstr>
      <vt:lpstr>Golden Lampstand</vt:lpstr>
      <vt:lpstr>Golden Lampstand</vt:lpstr>
      <vt:lpstr>Altar of Incense</vt:lpstr>
      <vt:lpstr>Altar of Incense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Presence Of God</dc:title>
  <dc:creator>Nathan Morrison</dc:creator>
  <cp:lastModifiedBy>Nathan Morrison</cp:lastModifiedBy>
  <cp:revision>15</cp:revision>
  <dcterms:created xsi:type="dcterms:W3CDTF">2019-05-24T22:40:35Z</dcterms:created>
  <dcterms:modified xsi:type="dcterms:W3CDTF">2019-05-25T06:16:34Z</dcterms:modified>
</cp:coreProperties>
</file>