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2" r:id="rId3"/>
    <p:sldId id="294" r:id="rId4"/>
    <p:sldId id="266" r:id="rId5"/>
    <p:sldId id="296" r:id="rId6"/>
    <p:sldId id="300" r:id="rId7"/>
    <p:sldId id="301" r:id="rId8"/>
    <p:sldId id="302" r:id="rId9"/>
    <p:sldId id="307" r:id="rId10"/>
    <p:sldId id="308" r:id="rId11"/>
    <p:sldId id="309" r:id="rId12"/>
    <p:sldId id="310" r:id="rId13"/>
    <p:sldId id="313" r:id="rId14"/>
    <p:sldId id="314" r:id="rId15"/>
    <p:sldId id="289" r:id="rId16"/>
  </p:sldIdLst>
  <p:sldSz cx="13004800" cy="9753600"/>
  <p:notesSz cx="6858000" cy="9144000"/>
  <p:defaultTextStyle>
    <a:lvl1pPr defTabSz="584200">
      <a:lnSpc>
        <a:spcPct val="120000"/>
      </a:lnSpc>
      <a:spcBef>
        <a:spcPts val="4800"/>
      </a:spcBef>
      <a:buClr>
        <a:srgbClr val="AAAAAA"/>
      </a:buClr>
      <a:buFont typeface="Lucida Grande"/>
      <a:defRPr sz="3200">
        <a:solidFill>
          <a:srgbClr val="929292"/>
        </a:solidFill>
        <a:latin typeface="Arial"/>
        <a:ea typeface="Arial"/>
        <a:cs typeface="Arial"/>
        <a:sym typeface="Arial"/>
      </a:defRPr>
    </a:lvl1pPr>
    <a:lvl2pPr indent="342900" defTabSz="584200">
      <a:lnSpc>
        <a:spcPct val="120000"/>
      </a:lnSpc>
      <a:spcBef>
        <a:spcPts val="4800"/>
      </a:spcBef>
      <a:buClr>
        <a:srgbClr val="AAAAAA"/>
      </a:buClr>
      <a:buFont typeface="Lucida Grande"/>
      <a:defRPr sz="3200">
        <a:solidFill>
          <a:srgbClr val="929292"/>
        </a:solidFill>
        <a:latin typeface="Arial"/>
        <a:ea typeface="Arial"/>
        <a:cs typeface="Arial"/>
        <a:sym typeface="Arial"/>
      </a:defRPr>
    </a:lvl2pPr>
    <a:lvl3pPr indent="685800" defTabSz="584200">
      <a:lnSpc>
        <a:spcPct val="120000"/>
      </a:lnSpc>
      <a:spcBef>
        <a:spcPts val="4800"/>
      </a:spcBef>
      <a:buClr>
        <a:srgbClr val="AAAAAA"/>
      </a:buClr>
      <a:buFont typeface="Lucida Grande"/>
      <a:defRPr sz="3200">
        <a:solidFill>
          <a:srgbClr val="929292"/>
        </a:solidFill>
        <a:latin typeface="Arial"/>
        <a:ea typeface="Arial"/>
        <a:cs typeface="Arial"/>
        <a:sym typeface="Arial"/>
      </a:defRPr>
    </a:lvl3pPr>
    <a:lvl4pPr indent="1028700" defTabSz="584200">
      <a:lnSpc>
        <a:spcPct val="120000"/>
      </a:lnSpc>
      <a:spcBef>
        <a:spcPts val="4800"/>
      </a:spcBef>
      <a:buClr>
        <a:srgbClr val="AAAAAA"/>
      </a:buClr>
      <a:buFont typeface="Lucida Grande"/>
      <a:defRPr sz="3200">
        <a:solidFill>
          <a:srgbClr val="929292"/>
        </a:solidFill>
        <a:latin typeface="Arial"/>
        <a:ea typeface="Arial"/>
        <a:cs typeface="Arial"/>
        <a:sym typeface="Arial"/>
      </a:defRPr>
    </a:lvl4pPr>
    <a:lvl5pPr indent="1371600" defTabSz="584200">
      <a:lnSpc>
        <a:spcPct val="120000"/>
      </a:lnSpc>
      <a:spcBef>
        <a:spcPts val="4800"/>
      </a:spcBef>
      <a:buClr>
        <a:srgbClr val="AAAAAA"/>
      </a:buClr>
      <a:buFont typeface="Lucida Grande"/>
      <a:defRPr sz="3200">
        <a:solidFill>
          <a:srgbClr val="929292"/>
        </a:solidFill>
        <a:latin typeface="Arial"/>
        <a:ea typeface="Arial"/>
        <a:cs typeface="Arial"/>
        <a:sym typeface="Arial"/>
      </a:defRPr>
    </a:lvl5pPr>
    <a:lvl6pPr indent="1714500" defTabSz="584200">
      <a:lnSpc>
        <a:spcPct val="120000"/>
      </a:lnSpc>
      <a:spcBef>
        <a:spcPts val="4800"/>
      </a:spcBef>
      <a:buClr>
        <a:srgbClr val="AAAAAA"/>
      </a:buClr>
      <a:buFont typeface="Lucida Grande"/>
      <a:defRPr sz="3200">
        <a:solidFill>
          <a:srgbClr val="929292"/>
        </a:solidFill>
        <a:latin typeface="Arial"/>
        <a:ea typeface="Arial"/>
        <a:cs typeface="Arial"/>
        <a:sym typeface="Arial"/>
      </a:defRPr>
    </a:lvl6pPr>
    <a:lvl7pPr indent="2057400" defTabSz="584200">
      <a:lnSpc>
        <a:spcPct val="120000"/>
      </a:lnSpc>
      <a:spcBef>
        <a:spcPts val="4800"/>
      </a:spcBef>
      <a:buClr>
        <a:srgbClr val="AAAAAA"/>
      </a:buClr>
      <a:buFont typeface="Lucida Grande"/>
      <a:defRPr sz="3200">
        <a:solidFill>
          <a:srgbClr val="929292"/>
        </a:solidFill>
        <a:latin typeface="Arial"/>
        <a:ea typeface="Arial"/>
        <a:cs typeface="Arial"/>
        <a:sym typeface="Arial"/>
      </a:defRPr>
    </a:lvl7pPr>
    <a:lvl8pPr indent="2400300" defTabSz="584200">
      <a:lnSpc>
        <a:spcPct val="120000"/>
      </a:lnSpc>
      <a:spcBef>
        <a:spcPts val="4800"/>
      </a:spcBef>
      <a:buClr>
        <a:srgbClr val="AAAAAA"/>
      </a:buClr>
      <a:buFont typeface="Lucida Grande"/>
      <a:defRPr sz="3200">
        <a:solidFill>
          <a:srgbClr val="929292"/>
        </a:solidFill>
        <a:latin typeface="Arial"/>
        <a:ea typeface="Arial"/>
        <a:cs typeface="Arial"/>
        <a:sym typeface="Arial"/>
      </a:defRPr>
    </a:lvl8pPr>
    <a:lvl9pPr indent="2743200" defTabSz="584200">
      <a:lnSpc>
        <a:spcPct val="120000"/>
      </a:lnSpc>
      <a:spcBef>
        <a:spcPts val="4800"/>
      </a:spcBef>
      <a:buClr>
        <a:srgbClr val="AAAAAA"/>
      </a:buClr>
      <a:buFont typeface="Lucida Grande"/>
      <a:defRPr sz="3200">
        <a:solidFill>
          <a:srgbClr val="929292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CD7F32"/>
    <a:srgbClr val="0000FF"/>
    <a:srgbClr val="FF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Arial"/>
          <a:ea typeface="Arial"/>
          <a:cs typeface="Arial"/>
        </a:font>
        <a:srgbClr val="233374"/>
      </a:tcTxStyle>
      <a:tcStyle>
        <a:tcBdr>
          <a:left>
            <a:ln w="12700" cap="flat">
              <a:solidFill>
                <a:srgbClr val="4C0B0D"/>
              </a:solidFill>
              <a:prstDash val="sysDot"/>
              <a:miter lim="400000"/>
            </a:ln>
          </a:left>
          <a:right>
            <a:ln w="12700" cap="flat">
              <a:solidFill>
                <a:srgbClr val="4C0B0D"/>
              </a:solidFill>
              <a:prstDash val="sysDot"/>
              <a:miter lim="400000"/>
            </a:ln>
          </a:right>
          <a:top>
            <a:ln w="12700" cap="flat">
              <a:solidFill>
                <a:srgbClr val="4C0B0D"/>
              </a:solidFill>
              <a:prstDash val="sysDot"/>
              <a:miter lim="400000"/>
            </a:ln>
          </a:top>
          <a:bottom>
            <a:ln w="12700" cap="flat">
              <a:solidFill>
                <a:srgbClr val="4C0B0D"/>
              </a:solidFill>
              <a:prstDash val="sysDot"/>
              <a:miter lim="400000"/>
            </a:ln>
          </a:bottom>
          <a:insideH>
            <a:ln w="12700" cap="flat">
              <a:solidFill>
                <a:srgbClr val="4C0B0D"/>
              </a:solidFill>
              <a:prstDash val="sysDot"/>
              <a:miter lim="400000"/>
            </a:ln>
          </a:insideH>
          <a:insideV>
            <a:ln w="12700" cap="flat">
              <a:solidFill>
                <a:srgbClr val="4C0B0D"/>
              </a:solidFill>
              <a:prstDash val="sysDot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8582" autoAdjust="0"/>
  </p:normalViewPr>
  <p:slideViewPr>
    <p:cSldViewPr>
      <p:cViewPr varScale="1">
        <p:scale>
          <a:sx n="43" d="100"/>
          <a:sy n="43" d="100"/>
        </p:scale>
        <p:origin x="1566" y="5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EB54C-6B50-4A71-AA8C-3E2579519669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003AF-340B-49C6-96DF-C400D5D1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82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9256186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Nathan L Morrison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Scripture given is from the NASB, unless otherwise stated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further study or if questions, Call: 804-277-1983, or Visit: www.courthousechurchofchrist.com</a:t>
            </a:r>
          </a:p>
        </p:txBody>
      </p:sp>
    </p:spTree>
    <p:extLst>
      <p:ext uri="{BB962C8B-B14F-4D97-AF65-F5344CB8AC3E}">
        <p14:creationId xmlns:p14="http://schemas.microsoft.com/office/powerpoint/2010/main" val="227246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73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73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71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73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71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7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7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73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73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73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73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73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7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0220" y="1950720"/>
            <a:ext cx="11704320" cy="2600960"/>
          </a:xfrm>
        </p:spPr>
        <p:txBody>
          <a:bodyPr vert="horz" lIns="65023" tIns="0" rIns="65023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6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3/31/2019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50720" y="4738415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840" y="866987"/>
            <a:ext cx="10078720" cy="260096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840" y="3566629"/>
            <a:ext cx="10078720" cy="2147146"/>
          </a:xfrm>
        </p:spPr>
        <p:txBody>
          <a:bodyPr anchor="t"/>
          <a:lstStyle>
            <a:lvl1pPr marL="104037" indent="0" algn="l"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0827" y="9125938"/>
            <a:ext cx="1083733" cy="519289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88338"/>
            <a:ext cx="11704320" cy="16256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1"/>
            <a:ext cx="5746045" cy="1067928"/>
          </a:xfrm>
        </p:spPr>
        <p:txBody>
          <a:bodyPr anchor="ctr"/>
          <a:lstStyle>
            <a:lvl1pPr marL="0" indent="0">
              <a:buNone/>
              <a:defRPr sz="3400" b="0" cap="all" baseline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6259" y="2183271"/>
            <a:ext cx="5748302" cy="1067928"/>
          </a:xfrm>
        </p:spPr>
        <p:txBody>
          <a:bodyPr anchor="ctr"/>
          <a:lstStyle>
            <a:lvl1pPr marL="0" indent="0">
              <a:buNone/>
              <a:defRPr sz="3400" b="0" cap="all" baseline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50240" y="3359574"/>
            <a:ext cx="5746045" cy="5353192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359574"/>
            <a:ext cx="5748302" cy="5353192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31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50241" y="2167468"/>
            <a:ext cx="4278490" cy="6545298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3100"/>
            </a:lvl3pPr>
            <a:lvl4pPr>
              <a:defRPr sz="28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960" y="866986"/>
            <a:ext cx="7802880" cy="742810"/>
          </a:xfrm>
        </p:spPr>
        <p:txBody>
          <a:bodyPr lIns="65023" rIns="65023" bIns="0" anchor="b">
            <a:sp3d prstMaterial="softEdge"/>
          </a:bodyPr>
          <a:lstStyle>
            <a:lvl1pPr algn="ctr">
              <a:buNone/>
              <a:defRPr sz="2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00960" y="2605476"/>
            <a:ext cx="7802880" cy="5635413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46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0960" y="1659431"/>
            <a:ext cx="7802880" cy="754278"/>
          </a:xfrm>
        </p:spPr>
        <p:txBody>
          <a:bodyPr lIns="65023" tIns="65023" rIns="65023" anchor="t"/>
          <a:lstStyle>
            <a:lvl1pPr marL="0" indent="0" algn="ctr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50240" y="2275840"/>
            <a:ext cx="11704320" cy="6697472"/>
          </a:xfrm>
          <a:prstGeom prst="rect">
            <a:avLst/>
          </a:prstGeom>
        </p:spPr>
        <p:txBody>
          <a:bodyPr vert="horz" lIns="130046" tIns="65023" rIns="130046" bIns="65023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0240" y="9125938"/>
            <a:ext cx="3034453" cy="519289"/>
          </a:xfrm>
          <a:prstGeom prst="rect">
            <a:avLst/>
          </a:prstGeom>
        </p:spPr>
        <p:txBody>
          <a:bodyPr vert="horz" lIns="130046" tIns="65023" rIns="130046" bIns="65023" anchor="b"/>
          <a:lstStyle>
            <a:lvl1pPr algn="l" eaLnBrk="1" latinLnBrk="0" hangingPunct="1">
              <a:defRPr kumimoji="0" sz="1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3/31/2019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443307" y="9125938"/>
            <a:ext cx="4118187" cy="519289"/>
          </a:xfrm>
          <a:prstGeom prst="rect">
            <a:avLst/>
          </a:prstGeom>
        </p:spPr>
        <p:txBody>
          <a:bodyPr vert="horz" lIns="130046" tIns="65023" rIns="130046" bIns="65023" anchor="b"/>
          <a:lstStyle>
            <a:lvl1pPr algn="ctr" eaLnBrk="1" latinLnBrk="0" hangingPunct="1">
              <a:defRPr kumimoji="0" sz="1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270827" y="9125938"/>
            <a:ext cx="1083733" cy="519289"/>
          </a:xfrm>
          <a:prstGeom prst="rect">
            <a:avLst/>
          </a:prstGeom>
        </p:spPr>
        <p:txBody>
          <a:bodyPr vert="horz" lIns="0" tIns="65023" rIns="0" bIns="65023" anchor="b"/>
          <a:lstStyle>
            <a:lvl1pPr algn="r" eaLnBrk="1" latinLnBrk="0" hangingPunct="1">
              <a:defRPr kumimoji="0" sz="1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58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780276" indent="-585207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35437" indent="-403143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12570" indent="-325115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1924680" indent="-260092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197777" indent="-260092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887" indent="-260092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795988" indent="-26009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082089" indent="-26009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368191" indent="-26009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-22329" y="304800"/>
            <a:ext cx="13015775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ClrTx/>
              <a:buFontTx/>
              <a:defRPr spc="-96">
                <a:solidFill>
                  <a:srgbClr val="233374"/>
                </a:solidFill>
                <a:effectLst>
                  <a:outerShdw blurRad="12700" dist="63500" dir="4961536" rotWithShape="0">
                    <a:srgbClr val="FFFFFF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lang="en-US" sz="9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“If I Am Lifted Up…”</a:t>
            </a:r>
            <a:endParaRPr sz="8000" b="1" spc="-96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12700" dist="63500" dir="4961536" rotWithShape="0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11354" y="2018756"/>
            <a:ext cx="13004800" cy="93358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buClrTx/>
              <a:buFontTx/>
              <a:defRPr sz="6600">
                <a:solidFill>
                  <a:srgbClr val="FFFFFF"/>
                </a:solidFill>
                <a:effectLst>
                  <a:outerShdw blurRad="76200" dist="63500" dir="2209449" rotWithShape="0">
                    <a:srgbClr val="000000"/>
                  </a:outerShdw>
                </a:effectLst>
                <a:latin typeface="Abject Failure"/>
                <a:ea typeface="Abject Failure"/>
                <a:cs typeface="Abject Failure"/>
                <a:sym typeface="Abject Failur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54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Text:</a:t>
            </a: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Jn. 3:14-17; 12:32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86100"/>
            <a:ext cx="8890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59">
            <a:extLst>
              <a:ext uri="{FF2B5EF4-FFF2-40B4-BE49-F238E27FC236}">
                <a16:creationId xmlns:a16="http://schemas.microsoft.com/office/drawing/2014/main" id="{20BAF17B-4EE7-4CAB-AF2C-851C9E2620A4}"/>
              </a:ext>
            </a:extLst>
          </p:cNvPr>
          <p:cNvSpPr/>
          <p:nvPr/>
        </p:nvSpPr>
        <p:spPr>
          <a:xfrm>
            <a:off x="2078318" y="3086100"/>
            <a:ext cx="8712200" cy="1661993"/>
          </a:xfrm>
          <a:prstGeom prst="rect">
            <a:avLst/>
          </a:prstGeom>
          <a:ln w="12700">
            <a:miter lim="400000"/>
          </a:ln>
          <a:effectLst>
            <a:outerShdw blurRad="76200" dist="76200" dir="324650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914400" lvl="0" indent="-914400" algn="ctr" defTabSz="4572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CC"/>
                </a:solidFill>
                <a:effectLst>
                  <a:outerShdw blurRad="76200" dist="63500" dir="2209449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bject Failure"/>
              </a:rPr>
              <a:t>"And I, if I am lifted up from the earth, will draw all men to Myself.“</a:t>
            </a:r>
          </a:p>
          <a:p>
            <a:pPr marL="914400" lvl="0" indent="-914400" algn="ctr" defTabSz="4572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CC"/>
                </a:solidFill>
                <a:effectLst>
                  <a:outerShdw blurRad="76200" dist="63500" dir="2209449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bject Failure"/>
              </a:rPr>
              <a:t>(John 12:32)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0" y="5930"/>
            <a:ext cx="13004800" cy="1054646"/>
          </a:xfrm>
          <a:prstGeom prst="rect">
            <a:avLst/>
          </a:prstGeom>
          <a:ln w="12700">
            <a:miter lim="400000"/>
          </a:ln>
          <a:effectLst>
            <a:outerShdw blurRad="76200" dist="76200" dir="324650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marL="7938" lvl="0" indent="-7938" algn="ctr" defTabSz="9144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6000" dirty="0">
                <a:solidFill>
                  <a:srgbClr val="FFFF00"/>
                </a:solidFill>
                <a:effectLst>
                  <a:outerShdw blurRad="63500" dist="63500" dir="2122066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rPr>
              <a:t>The Resurrection of Jesus</a:t>
            </a:r>
            <a:endParaRPr sz="6000" dirty="0">
              <a:solidFill>
                <a:srgbClr val="FFFF00"/>
              </a:solidFill>
              <a:effectLst>
                <a:outerShdw blurRad="63500" dist="63500" dir="2122066" rotWithShape="0">
                  <a:srgbClr val="000000"/>
                </a:outerShdw>
              </a:effectLst>
              <a:latin typeface="Thames Nude Roman"/>
              <a:ea typeface="Thames Nude Roman"/>
              <a:cs typeface="Thames Nude Roman"/>
              <a:sym typeface="Thames Nude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4599" y="1314943"/>
            <a:ext cx="7950199" cy="5675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762000" lvl="0" indent="-762000" defTabSz="914400">
              <a:lnSpc>
                <a:spcPct val="100000"/>
              </a:lnSpc>
              <a:spcBef>
                <a:spcPts val="1900"/>
              </a:spcBef>
              <a:buClr>
                <a:srgbClr val="CD7F3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rculanum"/>
              </a:rPr>
              <a:t>He raised Himself from the dead!  </a:t>
            </a:r>
          </a:p>
          <a:p>
            <a:pPr marL="1219200" lvl="1" indent="-762000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Jn. 2:19-21; 5:25-26; 10:14-18</a:t>
            </a:r>
          </a:p>
          <a:p>
            <a:pPr marL="736600" indent="-682625" defTabSz="914400">
              <a:lnSpc>
                <a:spcPct val="100000"/>
              </a:lnSpc>
              <a:spcBef>
                <a:spcPts val="1400"/>
              </a:spcBef>
              <a:buClr>
                <a:srgbClr val="CD7F3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His raised body witnessed by men</a:t>
            </a:r>
          </a:p>
          <a:p>
            <a:pPr marL="1201738" lvl="1" indent="-738188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I Cor. 15:1-11 </a:t>
            </a:r>
          </a:p>
          <a:p>
            <a:pPr marL="736600" indent="-682625" defTabSz="914400">
              <a:lnSpc>
                <a:spcPct val="100000"/>
              </a:lnSpc>
              <a:spcBef>
                <a:spcPts val="1400"/>
              </a:spcBef>
              <a:buClr>
                <a:srgbClr val="CD7F3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He alone has the solution to our fear of death </a:t>
            </a:r>
          </a:p>
          <a:p>
            <a:pPr marL="1201738" indent="-738188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Heb. 2:14-15</a:t>
            </a:r>
          </a:p>
        </p:txBody>
      </p:sp>
      <p:sp>
        <p:nvSpPr>
          <p:cNvPr id="8" name="Shape 142"/>
          <p:cNvSpPr/>
          <p:nvPr/>
        </p:nvSpPr>
        <p:spPr>
          <a:xfrm>
            <a:off x="-1" y="7822442"/>
            <a:ext cx="13004800" cy="1447800"/>
          </a:xfrm>
          <a:prstGeom prst="roundRect">
            <a:avLst>
              <a:gd name="adj" fmla="val 6234"/>
            </a:avLst>
          </a:prstGeom>
          <a:solidFill>
            <a:srgbClr val="FFFFCC"/>
          </a:solidFill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>
            <a:lvl1pPr algn="ctr">
              <a:lnSpc>
                <a:spcPct val="100000"/>
              </a:lnSpc>
              <a:spcBef>
                <a:spcPts val="0"/>
              </a:spcBef>
              <a:buClrTx/>
              <a:buFontTx/>
              <a:defRPr sz="3600">
                <a:solidFill>
                  <a:srgbClr val="FFFFFF"/>
                </a:solidFill>
                <a:effectLst>
                  <a:outerShdw blurRad="38100" dist="63500" dir="263395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b="1" dirty="0">
                <a:solidFill>
                  <a:srgbClr val="CD7F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Christ’s resurrection stands as proof of God’s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b="1" dirty="0">
                <a:solidFill>
                  <a:srgbClr val="CD7F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and love to all people for all time!</a:t>
            </a:r>
            <a:endParaRPr sz="4400" b="1" dirty="0">
              <a:solidFill>
                <a:srgbClr val="CD7F32"/>
              </a:solidFill>
              <a:effectLst>
                <a:outerShdw blurRad="38100" dist="63500" dir="263395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90761"/>
            <a:ext cx="4968292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9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0" y="5930"/>
            <a:ext cx="13004800" cy="1054646"/>
          </a:xfrm>
          <a:prstGeom prst="rect">
            <a:avLst/>
          </a:prstGeom>
          <a:ln w="12700">
            <a:miter lim="400000"/>
          </a:ln>
          <a:effectLst>
            <a:outerShdw blurRad="76200" dist="76200" dir="324650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marL="7938" lvl="0" indent="-7938" algn="ctr" defTabSz="9144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6000" dirty="0">
                <a:solidFill>
                  <a:srgbClr val="FFFF00"/>
                </a:solidFill>
                <a:effectLst>
                  <a:outerShdw blurRad="63500" dist="63500" dir="2122066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rPr>
              <a:t>His Words of Eternal Life</a:t>
            </a:r>
            <a:endParaRPr sz="6000" dirty="0">
              <a:solidFill>
                <a:srgbClr val="FFFF00"/>
              </a:solidFill>
              <a:effectLst>
                <a:outerShdw blurRad="63500" dist="63500" dir="2122066" rotWithShape="0">
                  <a:srgbClr val="000000"/>
                </a:outerShdw>
              </a:effectLst>
              <a:latin typeface="Thames Nude Roman"/>
              <a:ea typeface="Thames Nude Roman"/>
              <a:cs typeface="Thames Nude Roman"/>
              <a:sym typeface="Thames Nude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4599" y="733420"/>
            <a:ext cx="7950199" cy="7142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762000" lvl="0" indent="-762000" defTabSz="914400">
              <a:lnSpc>
                <a:spcPct val="100000"/>
              </a:lnSpc>
              <a:spcBef>
                <a:spcPts val="1900"/>
              </a:spcBef>
              <a:buClr>
                <a:srgbClr val="CD7F3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rculanum"/>
              </a:rPr>
              <a:t>Men came to Jesus to learn how to receive eternal life  </a:t>
            </a:r>
          </a:p>
          <a:p>
            <a:pPr marL="1219200" lvl="1" indent="-762000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Jn. 6:68; Mt 19:16; Lk 10:25</a:t>
            </a:r>
          </a:p>
          <a:p>
            <a:pPr marL="736600" indent="-682625" defTabSz="914400">
              <a:lnSpc>
                <a:spcPct val="100000"/>
              </a:lnSpc>
              <a:spcBef>
                <a:spcPts val="1400"/>
              </a:spcBef>
              <a:buClr>
                <a:srgbClr val="CD7F3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Men are still drawn to Jesus to learn His words of eternal life: </a:t>
            </a:r>
          </a:p>
          <a:p>
            <a:pPr marL="1201738" lvl="1" indent="-738188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Jn. 8:24: </a:t>
            </a: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Faith in Christ</a:t>
            </a:r>
          </a:p>
          <a:p>
            <a:pPr marL="1201738" lvl="1" indent="-738188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Lk. 13:3: </a:t>
            </a: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Repentance</a:t>
            </a:r>
          </a:p>
          <a:p>
            <a:pPr marL="1201738" lvl="1" indent="-738188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Mt. 10:32: </a:t>
            </a: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Confession of faith</a:t>
            </a:r>
          </a:p>
          <a:p>
            <a:pPr marL="1201738" lvl="1" indent="-738188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Jn. 3:3; Mk.16:16: </a:t>
            </a: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Baptism</a:t>
            </a:r>
          </a:p>
          <a:p>
            <a:pPr marL="1201738" lvl="1" indent="-738188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Mt. 24:13: </a:t>
            </a: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Faithful living</a:t>
            </a:r>
          </a:p>
        </p:txBody>
      </p:sp>
      <p:sp>
        <p:nvSpPr>
          <p:cNvPr id="8" name="Shape 142"/>
          <p:cNvSpPr/>
          <p:nvPr/>
        </p:nvSpPr>
        <p:spPr>
          <a:xfrm>
            <a:off x="-1" y="8153400"/>
            <a:ext cx="13004800" cy="1447800"/>
          </a:xfrm>
          <a:prstGeom prst="roundRect">
            <a:avLst>
              <a:gd name="adj" fmla="val 6234"/>
            </a:avLst>
          </a:prstGeom>
          <a:solidFill>
            <a:srgbClr val="FFFFCC"/>
          </a:solidFill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>
            <a:lvl1pPr algn="ctr">
              <a:lnSpc>
                <a:spcPct val="100000"/>
              </a:lnSpc>
              <a:spcBef>
                <a:spcPts val="0"/>
              </a:spcBef>
              <a:buClrTx/>
              <a:buFontTx/>
              <a:defRPr sz="3600">
                <a:solidFill>
                  <a:srgbClr val="FFFFFF"/>
                </a:solidFill>
                <a:effectLst>
                  <a:outerShdw blurRad="38100" dist="63500" dir="263395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b="1" dirty="0">
                <a:solidFill>
                  <a:srgbClr val="CD7F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“Lord, to whom shall we go? You have words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b="1" dirty="0">
                <a:solidFill>
                  <a:srgbClr val="CD7F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eternal life!” </a:t>
            </a:r>
            <a:r>
              <a:rPr lang="en-US" sz="4400" b="1" i="1" dirty="0">
                <a:solidFill>
                  <a:srgbClr val="CD7F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 other source!)</a:t>
            </a:r>
            <a:endParaRPr sz="4400" b="1" i="1" dirty="0">
              <a:solidFill>
                <a:srgbClr val="CD7F32"/>
              </a:solidFill>
              <a:effectLst>
                <a:outerShdw blurRad="38100" dist="63500" dir="263395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1800"/>
            <a:ext cx="475093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3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-82809" y="-4961"/>
            <a:ext cx="13094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ClrTx/>
              <a:buFontTx/>
              <a:defRPr spc="-96">
                <a:solidFill>
                  <a:srgbClr val="FFFFFF"/>
                </a:solidFill>
                <a:effectLst>
                  <a:outerShdw blurRad="12700" dist="63500" dir="4961536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lang="en-US" sz="6000" u="sng" spc="-96" dirty="0">
                <a:solidFill>
                  <a:srgbClr val="FFFF00"/>
                </a:solidFill>
                <a:effectLst>
                  <a:outerShdw blurRad="12700" dist="63500" dir="4961536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sz="6000" u="sng" spc="-96" dirty="0">
              <a:solidFill>
                <a:srgbClr val="FFFF00"/>
              </a:solidFill>
              <a:effectLst>
                <a:outerShdw blurRad="12700" dist="63500" dir="4961536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6247100" y="4431774"/>
            <a:ext cx="6750118" cy="3785652"/>
          </a:xfrm>
          <a:prstGeom prst="rect">
            <a:avLst/>
          </a:prstGeom>
          <a:ln w="12700">
            <a:miter lim="400000"/>
          </a:ln>
          <a:effectLst>
            <a:outerShdw blurRad="76200" dist="76200" dir="324650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5400" dirty="0">
                <a:solidFill>
                  <a:srgbClr val="FFC000"/>
                </a:solidFill>
                <a:effectLst>
                  <a:outerShdw blurRad="76200" dist="63500" dir="2209449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bject Failure"/>
              </a:rPr>
              <a:t>John 12:32</a:t>
            </a:r>
          </a:p>
          <a:p>
            <a:pPr marL="914400" lvl="0" indent="-914400" algn="l" defTabSz="4572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4800" dirty="0">
                <a:solidFill>
                  <a:srgbClr val="FFFFCC"/>
                </a:solidFill>
                <a:effectLst>
                  <a:outerShdw blurRad="76200" dist="63500" dir="2209449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bject Failure"/>
              </a:rPr>
              <a:t>32.  "And I, if I am lifted up from the earth, will draw all men to Myself."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2" y="4038600"/>
            <a:ext cx="6096000" cy="4572000"/>
          </a:xfrm>
          <a:prstGeom prst="rect">
            <a:avLst/>
          </a:prstGeom>
        </p:spPr>
      </p:pic>
      <p:sp>
        <p:nvSpPr>
          <p:cNvPr id="8" name="Shape 159"/>
          <p:cNvSpPr/>
          <p:nvPr/>
        </p:nvSpPr>
        <p:spPr>
          <a:xfrm>
            <a:off x="-7582" y="1219200"/>
            <a:ext cx="13004800" cy="2462213"/>
          </a:xfrm>
          <a:prstGeom prst="rect">
            <a:avLst/>
          </a:prstGeom>
          <a:solidFill>
            <a:srgbClr val="FFCCFF"/>
          </a:solidFill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bject Failure"/>
              </a:rPr>
              <a:t>For two thousand years or so Jesus Christ has </a:t>
            </a:r>
          </a:p>
          <a:p>
            <a:pPr lvl="0" algn="ctr" defTabSz="4572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bject Failure"/>
              </a:rPr>
              <a:t>drawn mankind to Him. His name evokes </a:t>
            </a:r>
          </a:p>
          <a:p>
            <a:pPr lvl="0" algn="ctr" defTabSz="4572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bject Failure"/>
              </a:rPr>
              <a:t>emotions to both non-believers as well as</a:t>
            </a:r>
          </a:p>
          <a:p>
            <a:pPr lvl="0" algn="ctr" defTabSz="4572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bject Failure"/>
              </a:rPr>
              <a:t>believers, though for different reasons!</a:t>
            </a:r>
          </a:p>
        </p:txBody>
      </p:sp>
    </p:spTree>
    <p:extLst>
      <p:ext uri="{BB962C8B-B14F-4D97-AF65-F5344CB8AC3E}">
        <p14:creationId xmlns:p14="http://schemas.microsoft.com/office/powerpoint/2010/main" val="9656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0" y="5930"/>
            <a:ext cx="13004800" cy="1054646"/>
          </a:xfrm>
          <a:prstGeom prst="rect">
            <a:avLst/>
          </a:prstGeom>
          <a:ln w="12700">
            <a:miter lim="400000"/>
          </a:ln>
          <a:effectLst>
            <a:outerShdw blurRad="76200" dist="76200" dir="324650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marL="7938" lvl="0" indent="-7938" algn="ctr" defTabSz="9144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6000" dirty="0">
                <a:solidFill>
                  <a:srgbClr val="FFFF00"/>
                </a:solidFill>
                <a:effectLst>
                  <a:outerShdw blurRad="63500" dist="63500" dir="2122066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rPr>
              <a:t>Conclusion</a:t>
            </a:r>
            <a:endParaRPr sz="6000" dirty="0">
              <a:solidFill>
                <a:srgbClr val="FFFF00"/>
              </a:solidFill>
              <a:effectLst>
                <a:outerShdw blurRad="63500" dist="63500" dir="2122066" rotWithShape="0">
                  <a:srgbClr val="000000"/>
                </a:outerShdw>
              </a:effectLst>
              <a:latin typeface="Thames Nude Roman"/>
              <a:ea typeface="Thames Nude Roman"/>
              <a:cs typeface="Thames Nude Roman"/>
              <a:sym typeface="Thames Nude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654496"/>
            <a:ext cx="7493000" cy="86408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762000" lvl="0" indent="-762000" defTabSz="914400">
              <a:lnSpc>
                <a:spcPct val="100000"/>
              </a:lnSpc>
              <a:spcBef>
                <a:spcPts val="1900"/>
              </a:spcBef>
              <a:buClr>
                <a:srgbClr val="CD7F3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rculanum"/>
              </a:rPr>
              <a:t>Those who are drawn to Him and believe in Him will be saved! </a:t>
            </a:r>
            <a:r>
              <a:rPr lang="en-US" sz="3600" i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rculanum"/>
              </a:rPr>
              <a:t>(Heb. 12:1-3)  </a:t>
            </a:r>
          </a:p>
          <a:p>
            <a:pPr marL="1219200" lvl="1" indent="-762000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Israelites had to look to the bronze serpent (Num. 21:9)</a:t>
            </a:r>
          </a:p>
          <a:p>
            <a:pPr marL="1219200" lvl="1" indent="-762000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As all eyes are on Him for being lifted up (Acts 2:33; 5:31; Phil. 2:9: “Exalted”), when He returns in judgment, “every eye” will see Him! (Rev. 1:7)</a:t>
            </a:r>
          </a:p>
          <a:p>
            <a:pPr marL="1219200" lvl="1" indent="-762000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As He was lifted up for salvation, He will lift up the humble! (I Pet. 5:6: “Exalt”)</a:t>
            </a:r>
            <a:endParaRPr lang="en-US" sz="3600" b="1" dirty="0">
              <a:solidFill>
                <a:srgbClr val="FFFFFF"/>
              </a:solidFill>
              <a:effectLst>
                <a:outerShdw blurRad="63500" dist="63500" dir="2693595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delo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856" y="2560558"/>
            <a:ext cx="7411974" cy="463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13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-82809" y="-4961"/>
            <a:ext cx="13094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ClrTx/>
              <a:buFontTx/>
              <a:defRPr spc="-96">
                <a:solidFill>
                  <a:srgbClr val="FFFFFF"/>
                </a:solidFill>
                <a:effectLst>
                  <a:outerShdw blurRad="12700" dist="63500" dir="4961536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lang="en-US" sz="6000" u="sng" spc="-96" dirty="0">
                <a:solidFill>
                  <a:srgbClr val="FFFF00"/>
                </a:solidFill>
                <a:effectLst>
                  <a:outerShdw blurRad="12700" dist="63500" dir="4961536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sz="6000" u="sng" spc="-96" dirty="0">
              <a:solidFill>
                <a:srgbClr val="FFFF00"/>
              </a:solidFill>
              <a:effectLst>
                <a:outerShdw blurRad="12700" dist="63500" dir="4961536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159"/>
          <p:cNvSpPr/>
          <p:nvPr/>
        </p:nvSpPr>
        <p:spPr>
          <a:xfrm>
            <a:off x="-7582" y="1219200"/>
            <a:ext cx="13004800" cy="1231106"/>
          </a:xfrm>
          <a:prstGeom prst="rect">
            <a:avLst/>
          </a:prstGeom>
          <a:solidFill>
            <a:srgbClr val="FFCCFF"/>
          </a:solidFill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bject Failure"/>
              </a:rPr>
              <a:t>Those drawn to Him and wish for eternal life must</a:t>
            </a:r>
          </a:p>
          <a:p>
            <a:pPr lvl="0" algn="ctr" defTabSz="4572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bject Failure"/>
              </a:rPr>
              <a:t>obey the gospel to be saved! </a:t>
            </a:r>
            <a:r>
              <a:rPr lang="en-US" sz="4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bject Failure"/>
              </a:rPr>
              <a:t>(Mk. 16:16)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2590800"/>
            <a:ext cx="6172200" cy="4629150"/>
          </a:xfrm>
          <a:prstGeom prst="rect">
            <a:avLst/>
          </a:prstGeom>
        </p:spPr>
      </p:pic>
      <p:sp>
        <p:nvSpPr>
          <p:cNvPr id="7" name="Shape 142"/>
          <p:cNvSpPr/>
          <p:nvPr/>
        </p:nvSpPr>
        <p:spPr>
          <a:xfrm>
            <a:off x="0" y="4524374"/>
            <a:ext cx="6832600" cy="1231106"/>
          </a:xfrm>
          <a:prstGeom prst="roundRect">
            <a:avLst>
              <a:gd name="adj" fmla="val 6234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miter lim="400000"/>
          </a:ln>
          <a:effectLst>
            <a:outerShdw blurRad="76200" dist="76200" dir="324650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100000"/>
              </a:lnSpc>
              <a:spcBef>
                <a:spcPts val="0"/>
              </a:spcBef>
              <a:buClrTx/>
              <a:buFontTx/>
              <a:defRPr sz="3600">
                <a:solidFill>
                  <a:srgbClr val="FFFFFF"/>
                </a:solidFill>
                <a:effectLst>
                  <a:outerShdw blurRad="38100" dist="63500" dir="263395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He drawn you to Him?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4000" b="1" i="1" dirty="0">
                <a:solidFill>
                  <a:srgbClr val="0000FF"/>
                </a:solidFill>
                <a:effectLst>
                  <a:outerShdw blurRad="38100" dist="63500" dir="263395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(Heb. 12:2)</a:t>
            </a:r>
            <a:endParaRPr sz="4000" b="1" i="1" dirty="0">
              <a:solidFill>
                <a:srgbClr val="0000FF"/>
              </a:solidFill>
              <a:effectLst>
                <a:outerShdw blurRad="38100" dist="63500" dir="263395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hape 142"/>
          <p:cNvSpPr/>
          <p:nvPr/>
        </p:nvSpPr>
        <p:spPr>
          <a:xfrm>
            <a:off x="-1" y="6934200"/>
            <a:ext cx="13004799" cy="2667000"/>
          </a:xfrm>
          <a:prstGeom prst="roundRect">
            <a:avLst>
              <a:gd name="adj" fmla="val 6234"/>
            </a:avLst>
          </a:prstGeom>
          <a:solidFill>
            <a:srgbClr val="FFFFCC"/>
          </a:solidFill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>
            <a:lvl1pPr algn="ctr">
              <a:lnSpc>
                <a:spcPct val="100000"/>
              </a:lnSpc>
              <a:spcBef>
                <a:spcPts val="0"/>
              </a:spcBef>
              <a:buClrTx/>
              <a:buFontTx/>
              <a:defRPr sz="3600">
                <a:solidFill>
                  <a:srgbClr val="FFFFFF"/>
                </a:solidFill>
                <a:effectLst>
                  <a:outerShdw blurRad="38100" dist="63500" dir="263395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b="1" dirty="0">
                <a:solidFill>
                  <a:srgbClr val="CD7F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be held accountable to how we are drawn to the Son of God, either out of love obey Him, or out of ridicule reject Him! 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b="1" i="1" dirty="0">
                <a:solidFill>
                  <a:srgbClr val="CD7F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(Jn. 12:48)</a:t>
            </a:r>
            <a:endParaRPr sz="4400" b="1" i="1" dirty="0">
              <a:solidFill>
                <a:srgbClr val="CD7F32"/>
              </a:solidFill>
              <a:effectLst>
                <a:outerShdw blurRad="38100" dist="63500" dir="263395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2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13004800" cy="9906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defTabSz="584200">
              <a:defRPr sz="12000" i="1" spc="-360">
                <a:solidFill>
                  <a:srgbClr val="233374"/>
                </a:solidFill>
                <a:latin typeface="+mj-lt"/>
                <a:ea typeface="+mj-ea"/>
                <a:cs typeface="+mj-cs"/>
                <a:sym typeface="Futura"/>
              </a:defRPr>
            </a:lvl1pPr>
            <a:lvl2pPr indent="228600" defTabSz="584200">
              <a:defRPr sz="12000" i="1" spc="-360">
                <a:solidFill>
                  <a:srgbClr val="233374"/>
                </a:solidFill>
                <a:latin typeface="+mj-lt"/>
                <a:ea typeface="+mj-ea"/>
                <a:cs typeface="+mj-cs"/>
                <a:sym typeface="Futura"/>
              </a:defRPr>
            </a:lvl2pPr>
            <a:lvl3pPr indent="457200" defTabSz="584200">
              <a:defRPr sz="12000" i="1" spc="-360">
                <a:solidFill>
                  <a:srgbClr val="233374"/>
                </a:solidFill>
                <a:latin typeface="+mj-lt"/>
                <a:ea typeface="+mj-ea"/>
                <a:cs typeface="+mj-cs"/>
                <a:sym typeface="Futura"/>
              </a:defRPr>
            </a:lvl3pPr>
            <a:lvl4pPr indent="685800" defTabSz="584200">
              <a:defRPr sz="12000" i="1" spc="-360">
                <a:solidFill>
                  <a:srgbClr val="233374"/>
                </a:solidFill>
                <a:latin typeface="+mj-lt"/>
                <a:ea typeface="+mj-ea"/>
                <a:cs typeface="+mj-cs"/>
                <a:sym typeface="Futura"/>
              </a:defRPr>
            </a:lvl4pPr>
            <a:lvl5pPr indent="914400" defTabSz="584200">
              <a:defRPr sz="12000" i="1" spc="-360">
                <a:solidFill>
                  <a:srgbClr val="233374"/>
                </a:solidFill>
                <a:latin typeface="+mj-lt"/>
                <a:ea typeface="+mj-ea"/>
                <a:cs typeface="+mj-cs"/>
                <a:sym typeface="Futura"/>
              </a:defRPr>
            </a:lvl5pPr>
            <a:lvl6pPr indent="1143000" defTabSz="584200">
              <a:defRPr sz="12000" i="1" spc="-360">
                <a:solidFill>
                  <a:srgbClr val="233374"/>
                </a:solidFill>
                <a:latin typeface="+mj-lt"/>
                <a:ea typeface="+mj-ea"/>
                <a:cs typeface="+mj-cs"/>
                <a:sym typeface="Futura"/>
              </a:defRPr>
            </a:lvl6pPr>
            <a:lvl7pPr indent="1371600" defTabSz="584200">
              <a:defRPr sz="12000" i="1" spc="-360">
                <a:solidFill>
                  <a:srgbClr val="233374"/>
                </a:solidFill>
                <a:latin typeface="+mj-lt"/>
                <a:ea typeface="+mj-ea"/>
                <a:cs typeface="+mj-cs"/>
                <a:sym typeface="Futura"/>
              </a:defRPr>
            </a:lvl7pPr>
            <a:lvl8pPr indent="1600200" defTabSz="584200">
              <a:defRPr sz="12000" i="1" spc="-360">
                <a:solidFill>
                  <a:srgbClr val="233374"/>
                </a:solidFill>
                <a:latin typeface="+mj-lt"/>
                <a:ea typeface="+mj-ea"/>
                <a:cs typeface="+mj-cs"/>
                <a:sym typeface="Futura"/>
              </a:defRPr>
            </a:lvl8pPr>
            <a:lvl9pPr indent="1828800" defTabSz="584200">
              <a:defRPr sz="12000" i="1" spc="-360">
                <a:solidFill>
                  <a:srgbClr val="233374"/>
                </a:solidFill>
                <a:latin typeface="+mj-lt"/>
                <a:ea typeface="+mj-ea"/>
                <a:cs typeface="+mj-cs"/>
                <a:sym typeface="Futura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ClrTx/>
              <a:buFontTx/>
            </a:pPr>
            <a:r>
              <a:rPr lang="en-US" sz="54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066800"/>
            <a:ext cx="13004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 algn="ctr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4400" b="1" kern="120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 algn="ctr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4400" b="1" kern="120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 algn="ctr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4400" b="1" kern="120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marL="796925" indent="-571500" algn="ctr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4400" b="1" kern="120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 algn="ctr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4400" b="1" kern="120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 algn="ctr" defTabSz="914400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4400" b="1" kern="120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6065" y="6248400"/>
            <a:ext cx="13004800" cy="9233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 rtl="0">
              <a:lnSpc>
                <a:spcPct val="1000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en-US" sz="5400" b="1" u="sng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  <a:ea typeface="+mn-ea"/>
                <a:cs typeface="Times New Roman" pitchFamily="18" charset="0"/>
              </a:rPr>
              <a:t>For The Erring Saint:</a:t>
            </a:r>
            <a:endParaRPr lang="en-US" sz="4800" b="1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6065" y="7378890"/>
            <a:ext cx="1300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rtl="0">
              <a:lnSpc>
                <a:spcPct val="1000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en-US" sz="4800" b="1" kern="120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Repent (Acts 8:22), Confess (I Jn. 1:9),</a:t>
            </a:r>
          </a:p>
          <a:p>
            <a:pPr algn="ctr" defTabSz="914400" rtl="0">
              <a:lnSpc>
                <a:spcPct val="1000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en-US" sz="4800" b="1" kern="120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</p:spTree>
    <p:extLst>
      <p:ext uri="{BB962C8B-B14F-4D97-AF65-F5344CB8AC3E}">
        <p14:creationId xmlns:p14="http://schemas.microsoft.com/office/powerpoint/2010/main" val="6649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-82809" y="-4961"/>
            <a:ext cx="13094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ClrTx/>
              <a:buFontTx/>
              <a:defRPr spc="-96">
                <a:solidFill>
                  <a:srgbClr val="FFFFFF"/>
                </a:solidFill>
                <a:effectLst>
                  <a:outerShdw blurRad="12700" dist="63500" dir="4961536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lang="en-US" sz="6000" u="sng" spc="-96" dirty="0">
                <a:solidFill>
                  <a:srgbClr val="FFFF00"/>
                </a:solidFill>
                <a:effectLst>
                  <a:outerShdw blurRad="12700" dist="63500" dir="4961536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Intro: John 3:14-17</a:t>
            </a:r>
            <a:endParaRPr sz="6000" u="sng" spc="-96" dirty="0">
              <a:solidFill>
                <a:srgbClr val="FFFF00"/>
              </a:solidFill>
              <a:effectLst>
                <a:outerShdw blurRad="12700" dist="63500" dir="4961536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5588000" y="1163941"/>
            <a:ext cx="7426397" cy="8494633"/>
          </a:xfrm>
          <a:prstGeom prst="rect">
            <a:avLst/>
          </a:prstGeom>
          <a:ln w="12700">
            <a:miter lim="400000"/>
          </a:ln>
          <a:effectLst>
            <a:outerShdw blurRad="76200" dist="76200" dir="324650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4800" dirty="0">
                <a:solidFill>
                  <a:srgbClr val="FFC000"/>
                </a:solidFill>
                <a:effectLst>
                  <a:outerShdw blurRad="76200" dist="63500" dir="2209449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bject Failure"/>
              </a:rPr>
              <a:t>John 3:14-17</a:t>
            </a:r>
          </a:p>
          <a:p>
            <a:pPr marL="914400" lvl="0" indent="-914400" algn="l" defTabSz="4572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CC"/>
                </a:solidFill>
                <a:effectLst>
                  <a:outerShdw blurRad="76200" dist="63500" dir="2209449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bject Failure"/>
              </a:rPr>
              <a:t>14.  As Moses lifted up the serpent in the wilderness, even so must the Son of Man be lifted up;</a:t>
            </a:r>
          </a:p>
          <a:p>
            <a:pPr marL="914400" lvl="0" indent="-914400" algn="l" defTabSz="4572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CC"/>
                </a:solidFill>
                <a:effectLst>
                  <a:outerShdw blurRad="76200" dist="63500" dir="2209449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bject Failure"/>
              </a:rPr>
              <a:t>15.  so that whoever believes will in Him have eternal life.</a:t>
            </a:r>
          </a:p>
          <a:p>
            <a:pPr marL="914400" lvl="0" indent="-914400" algn="l" defTabSz="457200">
              <a:lnSpc>
                <a:spcPct val="100000"/>
              </a:lnSpc>
              <a:spcBef>
                <a:spcPts val="0"/>
              </a:spcBef>
              <a:buClrTx/>
              <a:buFontTx/>
              <a:buAutoNum type="arabicPeriod" startAt="16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CC"/>
                </a:solidFill>
                <a:effectLst>
                  <a:outerShdw blurRad="76200" dist="63500" dir="2209449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bject Failure"/>
              </a:rPr>
              <a:t>"For God so loved the world, that He gave His only begotten Son, that whoever believes in Him shall not perish, but have eternal life.</a:t>
            </a:r>
          </a:p>
          <a:p>
            <a:pPr marL="914400" lvl="0" indent="-914400" algn="l" defTabSz="457200">
              <a:lnSpc>
                <a:spcPct val="100000"/>
              </a:lnSpc>
              <a:spcBef>
                <a:spcPts val="0"/>
              </a:spcBef>
              <a:buClrTx/>
              <a:buFontTx/>
              <a:buAutoNum type="arabicPeriod" startAt="16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CC"/>
                </a:solidFill>
                <a:effectLst>
                  <a:outerShdw blurRad="76200" dist="63500" dir="2209449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bject Failure"/>
              </a:rPr>
              <a:t>For God did not send the Son into the world to judge the world, but that the world might be saved through Him.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57800"/>
            <a:ext cx="5543924" cy="378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59"/>
          <p:cNvSpPr/>
          <p:nvPr/>
        </p:nvSpPr>
        <p:spPr>
          <a:xfrm>
            <a:off x="0" y="1163941"/>
            <a:ext cx="5543924" cy="3077766"/>
          </a:xfrm>
          <a:prstGeom prst="rect">
            <a:avLst/>
          </a:prstGeom>
          <a:solidFill>
            <a:srgbClr val="FFCCFF"/>
          </a:solidFill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bject Failure"/>
              </a:rPr>
              <a:t>As the Bronze serpent became the focus of all those plagued, so will Christ! </a:t>
            </a:r>
          </a:p>
        </p:txBody>
      </p:sp>
    </p:spTree>
    <p:extLst>
      <p:ext uri="{BB962C8B-B14F-4D97-AF65-F5344CB8AC3E}">
        <p14:creationId xmlns:p14="http://schemas.microsoft.com/office/powerpoint/2010/main" val="29579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-82809" y="-4961"/>
            <a:ext cx="13094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ClrTx/>
              <a:buFontTx/>
              <a:defRPr spc="-96">
                <a:solidFill>
                  <a:srgbClr val="FFFFFF"/>
                </a:solidFill>
                <a:effectLst>
                  <a:outerShdw blurRad="12700" dist="63500" dir="4961536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lang="en-US" sz="6000" u="sng" spc="-96" dirty="0">
                <a:solidFill>
                  <a:srgbClr val="FFFF00"/>
                </a:solidFill>
                <a:effectLst>
                  <a:outerShdw blurRad="12700" dist="63500" dir="4961536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Intro: John 12:32</a:t>
            </a:r>
            <a:endParaRPr sz="6000" u="sng" spc="-96" dirty="0">
              <a:solidFill>
                <a:srgbClr val="FFFF00"/>
              </a:solidFill>
              <a:effectLst>
                <a:outerShdw blurRad="12700" dist="63500" dir="4961536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6247100" y="3745974"/>
            <a:ext cx="6750118" cy="3785652"/>
          </a:xfrm>
          <a:prstGeom prst="rect">
            <a:avLst/>
          </a:prstGeom>
          <a:ln w="12700">
            <a:miter lim="400000"/>
          </a:ln>
          <a:effectLst>
            <a:outerShdw blurRad="76200" dist="76200" dir="324650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5400" dirty="0">
                <a:solidFill>
                  <a:srgbClr val="FFC000"/>
                </a:solidFill>
                <a:effectLst>
                  <a:outerShdw blurRad="76200" dist="63500" dir="2209449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bject Failure"/>
              </a:rPr>
              <a:t>John 12:32</a:t>
            </a:r>
          </a:p>
          <a:p>
            <a:pPr marL="914400" lvl="0" indent="-914400" algn="l" defTabSz="4572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4800" dirty="0">
                <a:solidFill>
                  <a:srgbClr val="FFFFCC"/>
                </a:solidFill>
                <a:effectLst>
                  <a:outerShdw blurRad="76200" dist="63500" dir="2209449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bject Failure"/>
              </a:rPr>
              <a:t>32.  "And I, if I am lifted up from the earth, will draw all men to Myself."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" y="3352800"/>
            <a:ext cx="6096000" cy="4572000"/>
          </a:xfrm>
          <a:prstGeom prst="rect">
            <a:avLst/>
          </a:prstGeom>
        </p:spPr>
      </p:pic>
      <p:sp>
        <p:nvSpPr>
          <p:cNvPr id="7" name="Shape 142"/>
          <p:cNvSpPr/>
          <p:nvPr/>
        </p:nvSpPr>
        <p:spPr>
          <a:xfrm>
            <a:off x="0" y="8534400"/>
            <a:ext cx="13004800" cy="712953"/>
          </a:xfrm>
          <a:prstGeom prst="roundRect">
            <a:avLst>
              <a:gd name="adj" fmla="val 6234"/>
            </a:avLst>
          </a:prstGeom>
          <a:solidFill>
            <a:srgbClr val="FFFFCC"/>
          </a:solidFill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>
            <a:lvl1pPr algn="ctr">
              <a:lnSpc>
                <a:spcPct val="100000"/>
              </a:lnSpc>
              <a:spcBef>
                <a:spcPts val="0"/>
              </a:spcBef>
              <a:buClrTx/>
              <a:buFontTx/>
              <a:defRPr sz="3600">
                <a:solidFill>
                  <a:srgbClr val="FFFFFF"/>
                </a:solidFill>
                <a:effectLst>
                  <a:outerShdw blurRad="38100" dist="63500" dir="263395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b="1" dirty="0">
                <a:solidFill>
                  <a:srgbClr val="CD7F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draws men to Christ?</a:t>
            </a:r>
            <a:endParaRPr sz="4400" b="1" dirty="0">
              <a:solidFill>
                <a:srgbClr val="CD7F32"/>
              </a:solidFill>
              <a:effectLst>
                <a:outerShdw blurRad="38100" dist="63500" dir="263395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hape 159"/>
          <p:cNvSpPr/>
          <p:nvPr/>
        </p:nvSpPr>
        <p:spPr>
          <a:xfrm>
            <a:off x="-7582" y="1219200"/>
            <a:ext cx="13004800" cy="1846659"/>
          </a:xfrm>
          <a:prstGeom prst="rect">
            <a:avLst/>
          </a:prstGeom>
          <a:solidFill>
            <a:srgbClr val="FFCCFF"/>
          </a:solidFill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bject Failure"/>
              </a:rPr>
              <a:t>Believer &amp; unbeliever alike still talk about the </a:t>
            </a:r>
          </a:p>
          <a:p>
            <a:pPr lvl="0" algn="ctr" defTabSz="4572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bject Failure"/>
              </a:rPr>
              <a:t>Messiah that walked the earth nearly </a:t>
            </a:r>
          </a:p>
          <a:p>
            <a:pPr lvl="0" algn="ctr" defTabSz="4572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bject Failure"/>
              </a:rPr>
              <a:t>2,000 years ago!</a:t>
            </a:r>
          </a:p>
        </p:txBody>
      </p:sp>
    </p:spTree>
    <p:extLst>
      <p:ext uri="{BB962C8B-B14F-4D97-AF65-F5344CB8AC3E}">
        <p14:creationId xmlns:p14="http://schemas.microsoft.com/office/powerpoint/2010/main" val="351079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0" y="5930"/>
            <a:ext cx="13004800" cy="1054646"/>
          </a:xfrm>
          <a:prstGeom prst="rect">
            <a:avLst/>
          </a:prstGeom>
          <a:ln w="12700">
            <a:miter lim="400000"/>
          </a:ln>
          <a:effectLst>
            <a:outerShdw blurRad="76200" dist="76200" dir="324650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marL="7938" lvl="0" indent="-7938" algn="ctr" defTabSz="9144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6000" dirty="0">
                <a:solidFill>
                  <a:srgbClr val="FFFF00"/>
                </a:solidFill>
                <a:effectLst>
                  <a:outerShdw blurRad="63500" dist="63500" dir="2122066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rPr>
              <a:t>The Person of Jesus</a:t>
            </a:r>
            <a:endParaRPr sz="6000" dirty="0">
              <a:solidFill>
                <a:srgbClr val="FFFF00"/>
              </a:solidFill>
              <a:effectLst>
                <a:outerShdw blurRad="63500" dist="63500" dir="2122066" rotWithShape="0">
                  <a:srgbClr val="000000"/>
                </a:outerShdw>
              </a:effectLst>
              <a:latin typeface="Thames Nude Roman"/>
              <a:ea typeface="Thames Nude Roman"/>
              <a:cs typeface="Thames Nude Roman"/>
              <a:sym typeface="Thames Nude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4644" y="783577"/>
            <a:ext cx="7570155" cy="7142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762000" lvl="0" indent="-762000" defTabSz="914400">
              <a:lnSpc>
                <a:spcPct val="100000"/>
              </a:lnSpc>
              <a:spcBef>
                <a:spcPts val="1900"/>
              </a:spcBef>
              <a:buClr>
                <a:srgbClr val="CD7F3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rculanum"/>
              </a:rPr>
              <a:t>His character was sinless</a:t>
            </a:r>
          </a:p>
          <a:p>
            <a:pPr marL="1219200" lvl="1" indent="-762000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II Cor. 5:21; Heb. 4:15</a:t>
            </a:r>
          </a:p>
          <a:p>
            <a:pPr marL="736600" indent="-682625" defTabSz="914400">
              <a:lnSpc>
                <a:spcPct val="100000"/>
              </a:lnSpc>
              <a:spcBef>
                <a:spcPts val="1400"/>
              </a:spcBef>
              <a:buClr>
                <a:srgbClr val="CD7F3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He is an example</a:t>
            </a:r>
          </a:p>
          <a:p>
            <a:pPr marL="1201738" lvl="1" indent="-738188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I Pet. 2:21-25; Jn. 13:34-35 </a:t>
            </a:r>
          </a:p>
          <a:p>
            <a:pPr marL="736600" indent="-682625" defTabSz="914400">
              <a:lnSpc>
                <a:spcPct val="100000"/>
              </a:lnSpc>
              <a:spcBef>
                <a:spcPts val="1400"/>
              </a:spcBef>
              <a:buClr>
                <a:srgbClr val="CD7F3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His character is that of love</a:t>
            </a:r>
          </a:p>
          <a:p>
            <a:pPr marL="1201738" indent="-738188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I Jn. 4:8; Jn. 15:9-11; Mk. 2:15-16; Mt. 9:35-38</a:t>
            </a:r>
          </a:p>
          <a:p>
            <a:pPr marL="736600" indent="-682625" defTabSz="914400">
              <a:lnSpc>
                <a:spcPct val="100000"/>
              </a:lnSpc>
              <a:spcBef>
                <a:spcPts val="1400"/>
              </a:spcBef>
              <a:buClr>
                <a:srgbClr val="CD7F3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He revealed God to man</a:t>
            </a:r>
          </a:p>
          <a:p>
            <a:pPr marL="1201738" indent="-738188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Jn. 14:7-9; 5:17-19; 10:30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11560"/>
            <a:ext cx="4941451" cy="5867400"/>
          </a:xfrm>
          <a:prstGeom prst="rect">
            <a:avLst/>
          </a:prstGeom>
        </p:spPr>
      </p:pic>
      <p:sp>
        <p:nvSpPr>
          <p:cNvPr id="8" name="Shape 142"/>
          <p:cNvSpPr/>
          <p:nvPr/>
        </p:nvSpPr>
        <p:spPr>
          <a:xfrm>
            <a:off x="0" y="8077200"/>
            <a:ext cx="13004800" cy="1265316"/>
          </a:xfrm>
          <a:prstGeom prst="roundRect">
            <a:avLst>
              <a:gd name="adj" fmla="val 6234"/>
            </a:avLst>
          </a:prstGeom>
          <a:solidFill>
            <a:srgbClr val="FFFFCC"/>
          </a:solidFill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>
            <a:lvl1pPr algn="ctr">
              <a:lnSpc>
                <a:spcPct val="100000"/>
              </a:lnSpc>
              <a:spcBef>
                <a:spcPts val="0"/>
              </a:spcBef>
              <a:buClrTx/>
              <a:buFontTx/>
              <a:defRPr sz="3600">
                <a:solidFill>
                  <a:srgbClr val="FFFFFF"/>
                </a:solidFill>
                <a:effectLst>
                  <a:outerShdw blurRad="38100" dist="63500" dir="263395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b="1" dirty="0">
                <a:solidFill>
                  <a:srgbClr val="CD7F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was never a man who lived the perfect life that Jesus lived!</a:t>
            </a:r>
            <a:endParaRPr sz="4400" b="1" dirty="0">
              <a:solidFill>
                <a:srgbClr val="CD7F32"/>
              </a:solidFill>
              <a:effectLst>
                <a:outerShdw blurRad="38100" dist="63500" dir="263395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0" y="5930"/>
            <a:ext cx="13004800" cy="1054646"/>
          </a:xfrm>
          <a:prstGeom prst="rect">
            <a:avLst/>
          </a:prstGeom>
          <a:ln w="12700">
            <a:miter lim="400000"/>
          </a:ln>
          <a:effectLst>
            <a:outerShdw blurRad="76200" dist="76200" dir="324650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marL="7938" lvl="0" indent="-7938" algn="ctr" defTabSz="9144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6000" dirty="0">
                <a:solidFill>
                  <a:srgbClr val="FFFF00"/>
                </a:solidFill>
                <a:effectLst>
                  <a:outerShdw blurRad="63500" dist="63500" dir="2122066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rPr>
              <a:t>The Miracles of Jesus</a:t>
            </a:r>
            <a:endParaRPr sz="6000" dirty="0">
              <a:solidFill>
                <a:srgbClr val="FFFF00"/>
              </a:solidFill>
              <a:effectLst>
                <a:outerShdw blurRad="63500" dist="63500" dir="2122066" rotWithShape="0">
                  <a:srgbClr val="000000"/>
                </a:outerShdw>
              </a:effectLst>
              <a:latin typeface="Thames Nude Roman"/>
              <a:ea typeface="Thames Nude Roman"/>
              <a:cs typeface="Thames Nude Roman"/>
              <a:sym typeface="Thames Nude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4645" y="1073004"/>
            <a:ext cx="7570155" cy="79380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762000" lvl="0" indent="-762000" defTabSz="914400">
              <a:lnSpc>
                <a:spcPct val="100000"/>
              </a:lnSpc>
              <a:spcBef>
                <a:spcPts val="1900"/>
              </a:spcBef>
              <a:buClr>
                <a:srgbClr val="CD7F3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rculanum"/>
              </a:rPr>
              <a:t>Miracles recorded so men would believe and have eternal life</a:t>
            </a:r>
          </a:p>
          <a:p>
            <a:pPr marL="1219200" lvl="1" indent="-762000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Jn. 20:30-31</a:t>
            </a:r>
          </a:p>
          <a:p>
            <a:pPr marL="736600" indent="-682625" defTabSz="914400">
              <a:lnSpc>
                <a:spcPct val="100000"/>
              </a:lnSpc>
              <a:spcBef>
                <a:spcPts val="1400"/>
              </a:spcBef>
              <a:buClr>
                <a:srgbClr val="CD7F3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Miracles commanded attention</a:t>
            </a:r>
          </a:p>
          <a:p>
            <a:pPr marL="1201738" lvl="1" indent="-738188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Mt. 4:24-25; 8:23-27; 9:8 </a:t>
            </a:r>
          </a:p>
          <a:p>
            <a:pPr marL="736600" indent="-682625" defTabSz="914400">
              <a:lnSpc>
                <a:spcPct val="100000"/>
              </a:lnSpc>
              <a:spcBef>
                <a:spcPts val="1400"/>
              </a:spcBef>
              <a:buClr>
                <a:srgbClr val="CD7F3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His miracles astonished men</a:t>
            </a:r>
          </a:p>
          <a:p>
            <a:pPr marL="1201738" indent="-738188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Jn. 6:19: </a:t>
            </a: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Walked on water</a:t>
            </a:r>
          </a:p>
          <a:p>
            <a:pPr marL="1201738" indent="-738188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Mk. 4:39: </a:t>
            </a: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Calmed the tempest</a:t>
            </a:r>
          </a:p>
          <a:p>
            <a:pPr marL="1201738" indent="-738188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Mt. 14:21: </a:t>
            </a: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Fed five thousand</a:t>
            </a:r>
          </a:p>
          <a:p>
            <a:pPr marL="1201738" indent="-738188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Jn. 9: </a:t>
            </a: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Healed man born blind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" y="3496998"/>
            <a:ext cx="5489825" cy="309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3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0" y="5930"/>
            <a:ext cx="13004800" cy="1054646"/>
          </a:xfrm>
          <a:prstGeom prst="rect">
            <a:avLst/>
          </a:prstGeom>
          <a:ln w="12700">
            <a:miter lim="400000"/>
          </a:ln>
          <a:effectLst>
            <a:outerShdw blurRad="76200" dist="76200" dir="324650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marL="7938" lvl="0" indent="-7938" algn="ctr" defTabSz="9144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6000" dirty="0">
                <a:solidFill>
                  <a:srgbClr val="FFFF00"/>
                </a:solidFill>
                <a:effectLst>
                  <a:outerShdw blurRad="63500" dist="63500" dir="2122066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rPr>
              <a:t>The Miracles of Jesus</a:t>
            </a:r>
            <a:endParaRPr sz="6000" dirty="0">
              <a:solidFill>
                <a:srgbClr val="FFFF00"/>
              </a:solidFill>
              <a:effectLst>
                <a:outerShdw blurRad="63500" dist="63500" dir="2122066" rotWithShape="0">
                  <a:srgbClr val="000000"/>
                </a:outerShdw>
              </a:effectLst>
              <a:latin typeface="Thames Nude Roman"/>
              <a:ea typeface="Thames Nude Roman"/>
              <a:cs typeface="Thames Nude Roman"/>
              <a:sym typeface="Thames Nude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9111" y="2466182"/>
            <a:ext cx="8025689" cy="3957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762000" lvl="0" indent="-762000" defTabSz="914400">
              <a:lnSpc>
                <a:spcPct val="100000"/>
              </a:lnSpc>
              <a:spcBef>
                <a:spcPts val="1900"/>
              </a:spcBef>
              <a:buClr>
                <a:srgbClr val="CD7F3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44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rculanum"/>
              </a:rPr>
              <a:t>His miracles astonished men</a:t>
            </a:r>
          </a:p>
          <a:p>
            <a:pPr marL="736600" indent="-682625" defTabSz="914400">
              <a:lnSpc>
                <a:spcPct val="100000"/>
              </a:lnSpc>
              <a:spcBef>
                <a:spcPts val="1400"/>
              </a:spcBef>
              <a:buClr>
                <a:srgbClr val="CD7F3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600" b="1" i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Raising the Dead</a:t>
            </a:r>
          </a:p>
          <a:p>
            <a:pPr marL="1201738" lvl="1" indent="-738188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Mk. 5:22-43: </a:t>
            </a: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Jairus’ daughter</a:t>
            </a:r>
          </a:p>
          <a:p>
            <a:pPr marL="1201738" lvl="1" indent="-738188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Lk. 7:11-17: </a:t>
            </a: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Widow’s son </a:t>
            </a:r>
          </a:p>
          <a:p>
            <a:pPr marL="1201738" lvl="1" indent="-738188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Jn. 11: </a:t>
            </a: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Lazarus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" y="1396929"/>
            <a:ext cx="49434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142"/>
          <p:cNvSpPr/>
          <p:nvPr/>
        </p:nvSpPr>
        <p:spPr>
          <a:xfrm>
            <a:off x="0" y="8153400"/>
            <a:ext cx="13004800" cy="1371600"/>
          </a:xfrm>
          <a:prstGeom prst="roundRect">
            <a:avLst>
              <a:gd name="adj" fmla="val 6234"/>
            </a:avLst>
          </a:prstGeom>
          <a:solidFill>
            <a:srgbClr val="FFFFCC"/>
          </a:solidFill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>
            <a:lvl1pPr algn="ctr">
              <a:lnSpc>
                <a:spcPct val="100000"/>
              </a:lnSpc>
              <a:spcBef>
                <a:spcPts val="0"/>
              </a:spcBef>
              <a:buClrTx/>
              <a:buFontTx/>
              <a:defRPr sz="3600">
                <a:solidFill>
                  <a:srgbClr val="FFFFFF"/>
                </a:solidFill>
                <a:effectLst>
                  <a:outerShdw blurRad="38100" dist="63500" dir="263395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b="1" dirty="0">
                <a:solidFill>
                  <a:srgbClr val="CD7F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Christ’s miracles proved He was from God 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b="1" dirty="0">
                <a:solidFill>
                  <a:srgbClr val="CD7F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drew people to Him!</a:t>
            </a:r>
            <a:endParaRPr sz="4400" b="1" dirty="0">
              <a:solidFill>
                <a:srgbClr val="CD7F32"/>
              </a:solidFill>
              <a:effectLst>
                <a:outerShdw blurRad="38100" dist="63500" dir="263395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7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0" y="5930"/>
            <a:ext cx="13004800" cy="1054646"/>
          </a:xfrm>
          <a:prstGeom prst="rect">
            <a:avLst/>
          </a:prstGeom>
          <a:ln w="12700">
            <a:miter lim="400000"/>
          </a:ln>
          <a:effectLst>
            <a:outerShdw blurRad="76200" dist="76200" dir="324650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marL="7938" lvl="0" indent="-7938" algn="ctr" defTabSz="9144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6000" dirty="0">
                <a:solidFill>
                  <a:srgbClr val="FFFF00"/>
                </a:solidFill>
                <a:effectLst>
                  <a:outerShdw blurRad="63500" dist="63500" dir="2122066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rPr>
              <a:t>The Teachings of Jesus</a:t>
            </a:r>
            <a:endParaRPr sz="6000" dirty="0">
              <a:solidFill>
                <a:srgbClr val="FFFF00"/>
              </a:solidFill>
              <a:effectLst>
                <a:outerShdw blurRad="63500" dist="63500" dir="2122066" rotWithShape="0">
                  <a:srgbClr val="000000"/>
                </a:outerShdw>
              </a:effectLst>
              <a:latin typeface="Thames Nude Roman"/>
              <a:ea typeface="Thames Nude Roman"/>
              <a:cs typeface="Thames Nude Roman"/>
              <a:sym typeface="Thames Nude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4643" y="1314943"/>
            <a:ext cx="7570155" cy="5675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762000" lvl="0" indent="-762000" defTabSz="914400">
              <a:lnSpc>
                <a:spcPct val="100000"/>
              </a:lnSpc>
              <a:spcBef>
                <a:spcPts val="1900"/>
              </a:spcBef>
              <a:buClr>
                <a:srgbClr val="CD7F3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rculanum"/>
              </a:rPr>
              <a:t>His teaching was noticeably different than religious leaders </a:t>
            </a:r>
          </a:p>
          <a:p>
            <a:pPr marL="1219200" lvl="1" indent="-762000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Mt 7:28-29; Jn. 7:44-46</a:t>
            </a:r>
          </a:p>
          <a:p>
            <a:pPr marL="736600" indent="-682625" defTabSz="914400">
              <a:lnSpc>
                <a:spcPct val="100000"/>
              </a:lnSpc>
              <a:spcBef>
                <a:spcPts val="1400"/>
              </a:spcBef>
              <a:buClr>
                <a:srgbClr val="CD7F3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His teaching drew multitudes</a:t>
            </a:r>
          </a:p>
          <a:p>
            <a:pPr marL="1201738" lvl="1" indent="-738188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Mt. 13:1-2; Mk. 2:1-12 </a:t>
            </a:r>
          </a:p>
          <a:p>
            <a:pPr marL="736600" indent="-682625" defTabSz="914400">
              <a:lnSpc>
                <a:spcPct val="100000"/>
              </a:lnSpc>
              <a:spcBef>
                <a:spcPts val="1400"/>
              </a:spcBef>
              <a:buClr>
                <a:srgbClr val="CD7F3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His parables were easy to remember</a:t>
            </a:r>
          </a:p>
          <a:p>
            <a:pPr marL="1201738" indent="-738188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Mt. 13:10-17</a:t>
            </a:r>
          </a:p>
        </p:txBody>
      </p:sp>
      <p:sp>
        <p:nvSpPr>
          <p:cNvPr id="8" name="Shape 142"/>
          <p:cNvSpPr/>
          <p:nvPr/>
        </p:nvSpPr>
        <p:spPr>
          <a:xfrm>
            <a:off x="-16682" y="7315200"/>
            <a:ext cx="13021482" cy="2133600"/>
          </a:xfrm>
          <a:prstGeom prst="roundRect">
            <a:avLst>
              <a:gd name="adj" fmla="val 6234"/>
            </a:avLst>
          </a:prstGeom>
          <a:solidFill>
            <a:srgbClr val="FFFFCC"/>
          </a:solidFill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>
            <a:lvl1pPr algn="ctr">
              <a:lnSpc>
                <a:spcPct val="100000"/>
              </a:lnSpc>
              <a:spcBef>
                <a:spcPts val="0"/>
              </a:spcBef>
              <a:buClrTx/>
              <a:buFontTx/>
              <a:defRPr sz="3600">
                <a:solidFill>
                  <a:srgbClr val="FFFFFF"/>
                </a:solidFill>
                <a:effectLst>
                  <a:outerShdw blurRad="38100" dist="63500" dir="263395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b="1" dirty="0">
                <a:solidFill>
                  <a:srgbClr val="CD7F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words commanded men’s attention then, now, and one day will judge all men! 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b="1" dirty="0">
                <a:solidFill>
                  <a:srgbClr val="CD7F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(Jn. 12:48)</a:t>
            </a:r>
            <a:endParaRPr sz="4400" b="1" dirty="0">
              <a:solidFill>
                <a:srgbClr val="CD7F32"/>
              </a:solidFill>
              <a:effectLst>
                <a:outerShdw blurRad="38100" dist="63500" dir="263395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514003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0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0" y="5930"/>
            <a:ext cx="13004800" cy="1054646"/>
          </a:xfrm>
          <a:prstGeom prst="rect">
            <a:avLst/>
          </a:prstGeom>
          <a:ln w="12700">
            <a:miter lim="400000"/>
          </a:ln>
          <a:effectLst>
            <a:outerShdw blurRad="76200" dist="76200" dir="324650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marL="7938" lvl="0" indent="-7938" algn="ctr" defTabSz="9144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6000" dirty="0">
                <a:solidFill>
                  <a:srgbClr val="FFFF00"/>
                </a:solidFill>
                <a:effectLst>
                  <a:outerShdw blurRad="63500" dist="63500" dir="2122066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rPr>
              <a:t>The Sacrifice of Jesus</a:t>
            </a:r>
            <a:endParaRPr sz="6000" dirty="0">
              <a:solidFill>
                <a:srgbClr val="FFFF00"/>
              </a:solidFill>
              <a:effectLst>
                <a:outerShdw blurRad="63500" dist="63500" dir="2122066" rotWithShape="0">
                  <a:srgbClr val="000000"/>
                </a:outerShdw>
              </a:effectLst>
              <a:latin typeface="Thames Nude Roman"/>
              <a:ea typeface="Thames Nude Roman"/>
              <a:cs typeface="Thames Nude Roman"/>
              <a:sym typeface="Thames Nude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0315" y="1314943"/>
            <a:ext cx="8324484" cy="5675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762000" lvl="0" indent="-762000" defTabSz="914400">
              <a:lnSpc>
                <a:spcPct val="100000"/>
              </a:lnSpc>
              <a:spcBef>
                <a:spcPts val="1900"/>
              </a:spcBef>
              <a:buClr>
                <a:srgbClr val="CD7F3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rculanum"/>
              </a:rPr>
              <a:t>His death was not for crimes that He had committed  </a:t>
            </a:r>
          </a:p>
          <a:p>
            <a:pPr marL="1219200" lvl="1" indent="-762000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II Cor. 5:21; Jn. 15:13; Rom. 5:6-8</a:t>
            </a:r>
          </a:p>
          <a:p>
            <a:pPr marL="736600" indent="-682625" defTabSz="914400">
              <a:lnSpc>
                <a:spcPct val="100000"/>
              </a:lnSpc>
              <a:spcBef>
                <a:spcPts val="1400"/>
              </a:spcBef>
              <a:buClr>
                <a:srgbClr val="CD7F3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His agony in Gethsemane </a:t>
            </a:r>
          </a:p>
          <a:p>
            <a:pPr marL="1201738" lvl="1" indent="-738188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Mt. 26:36-44 </a:t>
            </a:r>
          </a:p>
          <a:p>
            <a:pPr marL="736600" indent="-682625" defTabSz="914400">
              <a:lnSpc>
                <a:spcPct val="100000"/>
              </a:lnSpc>
              <a:spcBef>
                <a:spcPts val="1400"/>
              </a:spcBef>
              <a:buClr>
                <a:srgbClr val="CD7F3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He was mocked by the soldiers </a:t>
            </a:r>
          </a:p>
          <a:p>
            <a:pPr marL="1201738" indent="-738188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Mt. 27:27-31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590799"/>
            <a:ext cx="468031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2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0" y="5930"/>
            <a:ext cx="13004800" cy="1054646"/>
          </a:xfrm>
          <a:prstGeom prst="rect">
            <a:avLst/>
          </a:prstGeom>
          <a:ln w="12700">
            <a:miter lim="400000"/>
          </a:ln>
          <a:effectLst>
            <a:outerShdw blurRad="76200" dist="76200" dir="324650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marL="7938" lvl="0" indent="-7938" algn="ctr" defTabSz="914400">
              <a:lnSpc>
                <a:spcPct val="100000"/>
              </a:lnSpc>
              <a:spcBef>
                <a:spcPts val="0"/>
              </a:spcBef>
              <a:buClrTx/>
              <a:buFontTx/>
              <a:defRPr sz="1800">
                <a:solidFill>
                  <a:srgbClr val="000000"/>
                </a:solidFill>
              </a:defRPr>
            </a:pPr>
            <a:r>
              <a:rPr lang="en-US" sz="6000" dirty="0">
                <a:solidFill>
                  <a:srgbClr val="FFFF00"/>
                </a:solidFill>
                <a:effectLst>
                  <a:outerShdw blurRad="63500" dist="63500" dir="2122066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rPr>
              <a:t>The Sacrifice of Jesus</a:t>
            </a:r>
            <a:endParaRPr sz="6000" dirty="0">
              <a:solidFill>
                <a:srgbClr val="FFFF00"/>
              </a:solidFill>
              <a:effectLst>
                <a:outerShdw blurRad="63500" dist="63500" dir="2122066" rotWithShape="0">
                  <a:srgbClr val="000000"/>
                </a:outerShdw>
              </a:effectLst>
              <a:latin typeface="Thames Nude Roman"/>
              <a:ea typeface="Thames Nude Roman"/>
              <a:cs typeface="Thames Nude Roman"/>
              <a:sym typeface="Thames Nude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4599" y="1037944"/>
            <a:ext cx="7950199" cy="6229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762000" lvl="0" indent="-762000" defTabSz="914400">
              <a:lnSpc>
                <a:spcPct val="100000"/>
              </a:lnSpc>
              <a:spcBef>
                <a:spcPts val="1900"/>
              </a:spcBef>
              <a:buClr>
                <a:srgbClr val="CD7F3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rculanum"/>
              </a:rPr>
              <a:t>He was declared innocent, but still sentenced to death  </a:t>
            </a:r>
          </a:p>
          <a:p>
            <a:pPr marL="1219200" lvl="1" indent="-762000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Lk. 23:20-22</a:t>
            </a:r>
          </a:p>
          <a:p>
            <a:pPr marL="736600" indent="-682625" defTabSz="914400">
              <a:lnSpc>
                <a:spcPct val="100000"/>
              </a:lnSpc>
              <a:spcBef>
                <a:spcPts val="1400"/>
              </a:spcBef>
              <a:buClr>
                <a:srgbClr val="CD7F3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He was scourged  </a:t>
            </a:r>
          </a:p>
          <a:p>
            <a:pPr marL="1201738" lvl="1" indent="-738188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Mk. 15:14-15 </a:t>
            </a:r>
          </a:p>
          <a:p>
            <a:pPr marL="736600" indent="-682625" defTabSz="914400">
              <a:lnSpc>
                <a:spcPct val="100000"/>
              </a:lnSpc>
              <a:spcBef>
                <a:spcPts val="1400"/>
              </a:spcBef>
              <a:buClr>
                <a:srgbClr val="CD7F3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He was crucified for the sins of the world </a:t>
            </a:r>
          </a:p>
          <a:p>
            <a:pPr marL="1201738" indent="-738188" defTabSz="914400">
              <a:lnSpc>
                <a:spcPct val="100000"/>
              </a:lnSpc>
              <a:spcBef>
                <a:spcPts val="1400"/>
              </a:spcBef>
              <a:buClr>
                <a:srgbClr val="FFFFCC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outerShdw blurRad="63500" dist="63500" dir="2693595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delon"/>
              </a:rPr>
              <a:t>Mk. 15:25-37; Heb. 9:24-28; 10:10-12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38399"/>
            <a:ext cx="5143500" cy="3429000"/>
          </a:xfrm>
          <a:prstGeom prst="rect">
            <a:avLst/>
          </a:prstGeom>
        </p:spPr>
      </p:pic>
      <p:sp>
        <p:nvSpPr>
          <p:cNvPr id="8" name="Shape 142"/>
          <p:cNvSpPr/>
          <p:nvPr/>
        </p:nvSpPr>
        <p:spPr>
          <a:xfrm>
            <a:off x="-1" y="7822442"/>
            <a:ext cx="13004800" cy="1447800"/>
          </a:xfrm>
          <a:prstGeom prst="roundRect">
            <a:avLst>
              <a:gd name="adj" fmla="val 6234"/>
            </a:avLst>
          </a:prstGeom>
          <a:solidFill>
            <a:srgbClr val="FFFFCC"/>
          </a:solidFill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>
            <a:lvl1pPr algn="ctr">
              <a:lnSpc>
                <a:spcPct val="100000"/>
              </a:lnSpc>
              <a:spcBef>
                <a:spcPts val="0"/>
              </a:spcBef>
              <a:buClrTx/>
              <a:buFontTx/>
              <a:defRPr sz="3600">
                <a:solidFill>
                  <a:srgbClr val="FFFFFF"/>
                </a:solidFill>
                <a:effectLst>
                  <a:outerShdw blurRad="38100" dist="63500" dir="263395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b="1" dirty="0">
                <a:solidFill>
                  <a:srgbClr val="CD7F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Perfect Sacrifice; the sinless Lamb; 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4400" b="1" dirty="0">
                <a:solidFill>
                  <a:srgbClr val="CD7F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out of love He died for you and for me!</a:t>
            </a:r>
            <a:endParaRPr sz="4400" b="1" dirty="0">
              <a:solidFill>
                <a:srgbClr val="CD7F32"/>
              </a:solidFill>
              <a:effectLst>
                <a:outerShdw blurRad="38100" dist="63500" dir="263395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1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"/>
        <a:ea typeface="Futura"/>
        <a:cs typeface="Futura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>
            <a:alpha val="50000"/>
          </a:srgbClr>
        </a:solid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20000"/>
          </a:lnSpc>
          <a:spcBef>
            <a:spcPts val="4800"/>
          </a:spcBef>
          <a:spcAft>
            <a:spcPts val="0"/>
          </a:spcAft>
          <a:buClr>
            <a:srgbClr val="AAAAAA"/>
          </a:buClr>
          <a:buSzTx/>
          <a:buFont typeface="Lucida Grande"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929292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1108</TotalTime>
  <Words>1053</Words>
  <Application>Microsoft Office PowerPoint</Application>
  <PresentationFormat>Custom</PresentationFormat>
  <Paragraphs>124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Abject Failure</vt:lpstr>
      <vt:lpstr>Adelon</vt:lpstr>
      <vt:lpstr>Ameretto</vt:lpstr>
      <vt:lpstr>Arial</vt:lpstr>
      <vt:lpstr>Book Antiqua</vt:lpstr>
      <vt:lpstr>Calisto MT</vt:lpstr>
      <vt:lpstr>Futura</vt:lpstr>
      <vt:lpstr>Herculanum</vt:lpstr>
      <vt:lpstr>Lucida Grande</vt:lpstr>
      <vt:lpstr>Lucida Sans</vt:lpstr>
      <vt:lpstr>Tahoma</vt:lpstr>
      <vt:lpstr>Thames Nude Roman</vt:lpstr>
      <vt:lpstr>Times New Roman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"If I Am Lifted Up..."</dc:title>
  <dc:subject>03/31/2019</dc:subject>
  <dc:creator>DarkWolf</dc:creator>
  <cp:lastModifiedBy>Nathan Morrison</cp:lastModifiedBy>
  <cp:revision>32</cp:revision>
  <dcterms:modified xsi:type="dcterms:W3CDTF">2019-03-31T05:50:32Z</dcterms:modified>
</cp:coreProperties>
</file>