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24" r:id="rId2"/>
  </p:sldMasterIdLst>
  <p:notesMasterIdLst>
    <p:notesMasterId r:id="rId25"/>
  </p:notesMasterIdLst>
  <p:handoutMasterIdLst>
    <p:handoutMasterId r:id="rId26"/>
  </p:handoutMasterIdLst>
  <p:sldIdLst>
    <p:sldId id="256" r:id="rId3"/>
    <p:sldId id="433" r:id="rId4"/>
    <p:sldId id="289" r:id="rId5"/>
    <p:sldId id="425" r:id="rId6"/>
    <p:sldId id="349" r:id="rId7"/>
    <p:sldId id="358" r:id="rId8"/>
    <p:sldId id="401" r:id="rId9"/>
    <p:sldId id="437" r:id="rId10"/>
    <p:sldId id="387" r:id="rId11"/>
    <p:sldId id="435" r:id="rId12"/>
    <p:sldId id="415" r:id="rId13"/>
    <p:sldId id="445" r:id="rId14"/>
    <p:sldId id="439" r:id="rId15"/>
    <p:sldId id="422" r:id="rId16"/>
    <p:sldId id="423" r:id="rId17"/>
    <p:sldId id="441" r:id="rId18"/>
    <p:sldId id="403" r:id="rId19"/>
    <p:sldId id="373" r:id="rId20"/>
    <p:sldId id="413" r:id="rId21"/>
    <p:sldId id="443" r:id="rId22"/>
    <p:sldId id="447" r:id="rId23"/>
    <p:sldId id="260" r:id="rId24"/>
  </p:sldIdLst>
  <p:sldSz cx="9144000" cy="6858000" type="screen4x3"/>
  <p:notesSz cx="6858000" cy="9144000"/>
  <p:defaultTextStyle>
    <a:defPPr>
      <a:defRPr lang="en-US"/>
    </a:defPPr>
    <a:lvl1pPr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1pPr>
    <a:lvl2pPr marL="4572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2pPr>
    <a:lvl3pPr marL="9144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3pPr>
    <a:lvl4pPr marL="13716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4pPr>
    <a:lvl5pPr marL="18288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5pPr>
    <a:lvl6pPr marL="2286000" algn="l" defTabSz="914400" rtl="0" eaLnBrk="1" latinLnBrk="0" hangingPunct="1">
      <a:defRPr sz="2000" kern="1200">
        <a:solidFill>
          <a:schemeClr val="folHlink"/>
        </a:solidFill>
        <a:latin typeface="Tahoma" pitchFamily="34" charset="0"/>
        <a:ea typeface="+mn-ea"/>
        <a:cs typeface="Times New Roman" pitchFamily="18" charset="0"/>
      </a:defRPr>
    </a:lvl6pPr>
    <a:lvl7pPr marL="2743200" algn="l" defTabSz="914400" rtl="0" eaLnBrk="1" latinLnBrk="0" hangingPunct="1">
      <a:defRPr sz="2000" kern="1200">
        <a:solidFill>
          <a:schemeClr val="folHlink"/>
        </a:solidFill>
        <a:latin typeface="Tahoma" pitchFamily="34" charset="0"/>
        <a:ea typeface="+mn-ea"/>
        <a:cs typeface="Times New Roman" pitchFamily="18" charset="0"/>
      </a:defRPr>
    </a:lvl7pPr>
    <a:lvl8pPr marL="3200400" algn="l" defTabSz="914400" rtl="0" eaLnBrk="1" latinLnBrk="0" hangingPunct="1">
      <a:defRPr sz="2000" kern="1200">
        <a:solidFill>
          <a:schemeClr val="folHlink"/>
        </a:solidFill>
        <a:latin typeface="Tahoma" pitchFamily="34" charset="0"/>
        <a:ea typeface="+mn-ea"/>
        <a:cs typeface="Times New Roman" pitchFamily="18" charset="0"/>
      </a:defRPr>
    </a:lvl8pPr>
    <a:lvl9pPr marL="3657600" algn="l" defTabSz="914400" rtl="0" eaLnBrk="1" latinLnBrk="0" hangingPunct="1">
      <a:defRPr sz="2000"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CCFF33"/>
    <a:srgbClr val="66FFFF"/>
    <a:srgbClr val="FF0066"/>
    <a:srgbClr val="000000"/>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6357" autoAdjust="0"/>
  </p:normalViewPr>
  <p:slideViewPr>
    <p:cSldViewPr snapToObjects="1">
      <p:cViewPr varScale="1">
        <p:scale>
          <a:sx n="106" d="100"/>
          <a:sy n="106" d="100"/>
        </p:scale>
        <p:origin x="143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C86C605F-10CF-40D5-B48E-9DAC7EEDEB41}">
      <dgm:prSet custT="1"/>
      <dgm:spPr/>
      <dgm:t>
        <a:bodyPr/>
        <a:lstStyle/>
        <a:p>
          <a:r>
            <a:rPr lang="en-US" sz="2000" b="1" i="1" dirty="0"/>
            <a:t>I Sam. 25:1-13</a:t>
          </a:r>
          <a:endParaRPr lang="en-US" sz="2000" dirty="0"/>
        </a:p>
      </dgm:t>
    </dgm:pt>
    <dgm:pt modelId="{9479FBEC-2901-4869-B0BE-3782B74C9F29}" type="parTrans" cxnId="{2A2C871E-3C88-4ED9-BA7C-E9C8D10E8298}">
      <dgm:prSet/>
      <dgm:spPr/>
      <dgm:t>
        <a:bodyPr/>
        <a:lstStyle/>
        <a:p>
          <a:endParaRPr lang="en-US"/>
        </a:p>
      </dgm:t>
    </dgm:pt>
    <dgm:pt modelId="{E29AB2DA-C122-49C6-84BB-6456CE0443FF}" type="sibTrans" cxnId="{2A2C871E-3C88-4ED9-BA7C-E9C8D10E8298}">
      <dgm:prSet/>
      <dgm:spPr/>
      <dgm:t>
        <a:bodyPr/>
        <a:lstStyle/>
        <a:p>
          <a:endParaRPr lang="en-US"/>
        </a:p>
      </dgm:t>
    </dgm:pt>
    <dgm:pt modelId="{6943D601-E3D4-434A-A8E5-ABDF37DFC784}">
      <dgm:prSet custT="1"/>
      <dgm:spPr/>
      <dgm:t>
        <a:bodyPr/>
        <a:lstStyle/>
        <a:p>
          <a:r>
            <a:rPr lang="en-US" sz="1800" dirty="0"/>
            <a:t>Samuel, the Prophet, Priest, and Judge died and all the land mourned him.</a:t>
          </a:r>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r>
            <a:rPr lang="en-US" sz="1800" dirty="0"/>
            <a:t>David is in the wilderness of Paran and protected shepherds of a rich man (Nabal).</a:t>
          </a:r>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r>
            <a:rPr lang="en-US" sz="1800" dirty="0"/>
            <a:t>At the sheep shearing at Carmel, David sent messengers asking for a gift (tip) for his services in the field. </a:t>
          </a:r>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r>
            <a:rPr lang="en-US" sz="1800" dirty="0"/>
            <a:t>(Lesson: Don’t act out of kindness expecting to be repaid)</a:t>
          </a:r>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r>
            <a:rPr lang="en-US" sz="2000" dirty="0"/>
            <a:t>Nabal refused and insulted David.</a:t>
          </a:r>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r>
            <a:rPr lang="en-US" sz="2400" dirty="0"/>
            <a:t>David called his men to arms and declared war on Nabal’s house!</a:t>
          </a:r>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Y="119999">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Y="181977">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Y="137353">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14714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02651" y="1197374"/>
          <a:ext cx="406014" cy="91440"/>
        </a:xfrm>
        <a:custGeom>
          <a:avLst/>
          <a:gdLst/>
          <a:ahLst/>
          <a:cxnLst/>
          <a:rect l="0" t="0" r="0" b="0"/>
          <a:pathLst>
            <a:path>
              <a:moveTo>
                <a:pt x="0" y="45720"/>
              </a:moveTo>
              <a:lnTo>
                <a:pt x="40601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743" y="1240909"/>
        <a:ext cx="21830" cy="4370"/>
      </dsp:txXfrm>
    </dsp:sp>
    <dsp:sp modelId="{5DC2EE0D-72B5-4DE5-8F88-1157F4C2CCEF}">
      <dsp:nvSpPr>
        <dsp:cNvPr id="0" name=""/>
        <dsp:cNvSpPr/>
      </dsp:nvSpPr>
      <dsp:spPr>
        <a:xfrm>
          <a:off x="6125" y="673596"/>
          <a:ext cx="1898326" cy="1138995"/>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020" tIns="97640" rIns="93020" bIns="97640" numCol="1" spcCol="1270" anchor="ctr" anchorCtr="0">
          <a:noAutofit/>
        </a:bodyPr>
        <a:lstStyle/>
        <a:p>
          <a:pPr marL="0" lvl="0" indent="0" algn="ctr" defTabSz="889000">
            <a:lnSpc>
              <a:spcPct val="90000"/>
            </a:lnSpc>
            <a:spcBef>
              <a:spcPct val="0"/>
            </a:spcBef>
            <a:spcAft>
              <a:spcPct val="35000"/>
            </a:spcAft>
            <a:buNone/>
          </a:pPr>
          <a:r>
            <a:rPr lang="en-US" sz="2000" b="1" i="1" kern="1200" dirty="0"/>
            <a:t>I Sam. 25:1-13</a:t>
          </a:r>
          <a:endParaRPr lang="en-US" sz="2000" kern="1200" dirty="0"/>
        </a:p>
      </dsp:txBody>
      <dsp:txXfrm>
        <a:off x="6125" y="673596"/>
        <a:ext cx="1898326" cy="1138995"/>
      </dsp:txXfrm>
    </dsp:sp>
    <dsp:sp modelId="{A7A7AD6B-D852-4114-9053-7BEBD18CCAC5}">
      <dsp:nvSpPr>
        <dsp:cNvPr id="0" name=""/>
        <dsp:cNvSpPr/>
      </dsp:nvSpPr>
      <dsp:spPr>
        <a:xfrm>
          <a:off x="4237592" y="1197374"/>
          <a:ext cx="406014" cy="91440"/>
        </a:xfrm>
        <a:custGeom>
          <a:avLst/>
          <a:gdLst/>
          <a:ahLst/>
          <a:cxnLst/>
          <a:rect l="0" t="0" r="0" b="0"/>
          <a:pathLst>
            <a:path>
              <a:moveTo>
                <a:pt x="0" y="45720"/>
              </a:moveTo>
              <a:lnTo>
                <a:pt x="406014" y="45720"/>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9684" y="1240909"/>
        <a:ext cx="21830" cy="4370"/>
      </dsp:txXfrm>
    </dsp:sp>
    <dsp:sp modelId="{E29D1D59-02EC-4B3B-B10A-388E7A557737}">
      <dsp:nvSpPr>
        <dsp:cNvPr id="0" name=""/>
        <dsp:cNvSpPr/>
      </dsp:nvSpPr>
      <dsp:spPr>
        <a:xfrm>
          <a:off x="2341066" y="559702"/>
          <a:ext cx="1898326" cy="1366783"/>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020" tIns="97640" rIns="93020" bIns="97640" numCol="1" spcCol="1270" anchor="ctr" anchorCtr="0">
          <a:noAutofit/>
        </a:bodyPr>
        <a:lstStyle/>
        <a:p>
          <a:pPr marL="0" lvl="0" indent="0" algn="ctr" defTabSz="800100">
            <a:lnSpc>
              <a:spcPct val="90000"/>
            </a:lnSpc>
            <a:spcBef>
              <a:spcPct val="0"/>
            </a:spcBef>
            <a:spcAft>
              <a:spcPct val="35000"/>
            </a:spcAft>
            <a:buNone/>
          </a:pPr>
          <a:r>
            <a:rPr lang="en-US" sz="1800" kern="1200" dirty="0"/>
            <a:t>Samuel, the Prophet, Priest, and Judge died and all the land mourned him.</a:t>
          </a:r>
        </a:p>
      </dsp:txBody>
      <dsp:txXfrm>
        <a:off x="2341066" y="559702"/>
        <a:ext cx="1898326" cy="1366783"/>
      </dsp:txXfrm>
    </dsp:sp>
    <dsp:sp modelId="{3C4E10B1-2AD4-400E-9BB7-BF1B702CD41A}">
      <dsp:nvSpPr>
        <dsp:cNvPr id="0" name=""/>
        <dsp:cNvSpPr/>
      </dsp:nvSpPr>
      <dsp:spPr>
        <a:xfrm>
          <a:off x="6572533" y="1197374"/>
          <a:ext cx="406014" cy="91440"/>
        </a:xfrm>
        <a:custGeom>
          <a:avLst/>
          <a:gdLst/>
          <a:ahLst/>
          <a:cxnLst/>
          <a:rect l="0" t="0" r="0" b="0"/>
          <a:pathLst>
            <a:path>
              <a:moveTo>
                <a:pt x="0" y="45720"/>
              </a:moveTo>
              <a:lnTo>
                <a:pt x="406014"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4625" y="1240909"/>
        <a:ext cx="21830" cy="4370"/>
      </dsp:txXfrm>
    </dsp:sp>
    <dsp:sp modelId="{978BB535-2176-4914-A027-86C57ACB8101}">
      <dsp:nvSpPr>
        <dsp:cNvPr id="0" name=""/>
        <dsp:cNvSpPr/>
      </dsp:nvSpPr>
      <dsp:spPr>
        <a:xfrm>
          <a:off x="4676007" y="206739"/>
          <a:ext cx="1898326" cy="2072710"/>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020" tIns="97640" rIns="93020" bIns="97640" numCol="1" spcCol="1270" anchor="ctr" anchorCtr="0">
          <a:noAutofit/>
        </a:bodyPr>
        <a:lstStyle/>
        <a:p>
          <a:pPr marL="0" lvl="0" indent="0" algn="ctr" defTabSz="800100">
            <a:lnSpc>
              <a:spcPct val="90000"/>
            </a:lnSpc>
            <a:spcBef>
              <a:spcPct val="0"/>
            </a:spcBef>
            <a:spcAft>
              <a:spcPct val="35000"/>
            </a:spcAft>
            <a:buNone/>
          </a:pPr>
          <a:r>
            <a:rPr lang="en-US" sz="1800" kern="1200" dirty="0"/>
            <a:t>David is in the wilderness of Paran and protected shepherds of a rich man (Nabal).</a:t>
          </a:r>
        </a:p>
      </dsp:txBody>
      <dsp:txXfrm>
        <a:off x="4676007" y="206739"/>
        <a:ext cx="1898326" cy="2072710"/>
      </dsp:txXfrm>
    </dsp:sp>
    <dsp:sp modelId="{46610ABF-0CB8-41EB-B024-D02498B00266}">
      <dsp:nvSpPr>
        <dsp:cNvPr id="0" name=""/>
        <dsp:cNvSpPr/>
      </dsp:nvSpPr>
      <dsp:spPr>
        <a:xfrm>
          <a:off x="955288" y="2480726"/>
          <a:ext cx="7004823" cy="570628"/>
        </a:xfrm>
        <a:custGeom>
          <a:avLst/>
          <a:gdLst/>
          <a:ahLst/>
          <a:cxnLst/>
          <a:rect l="0" t="0" r="0" b="0"/>
          <a:pathLst>
            <a:path>
              <a:moveTo>
                <a:pt x="7004823" y="0"/>
              </a:moveTo>
              <a:lnTo>
                <a:pt x="7004823" y="302414"/>
              </a:lnTo>
              <a:lnTo>
                <a:pt x="0" y="302414"/>
              </a:lnTo>
              <a:lnTo>
                <a:pt x="0" y="570628"/>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1935" y="2763855"/>
        <a:ext cx="351528" cy="4370"/>
      </dsp:txXfrm>
    </dsp:sp>
    <dsp:sp modelId="{18224CA0-21BE-49F5-8515-70F8D16466BC}">
      <dsp:nvSpPr>
        <dsp:cNvPr id="0" name=""/>
        <dsp:cNvSpPr/>
      </dsp:nvSpPr>
      <dsp:spPr>
        <a:xfrm>
          <a:off x="7010948" y="3662"/>
          <a:ext cx="1898326" cy="2478864"/>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020" tIns="97640" rIns="93020" bIns="97640" numCol="1" spcCol="1270" anchor="ctr" anchorCtr="0">
          <a:noAutofit/>
        </a:bodyPr>
        <a:lstStyle/>
        <a:p>
          <a:pPr marL="0" lvl="0" indent="0" algn="ctr" defTabSz="800100">
            <a:lnSpc>
              <a:spcPct val="90000"/>
            </a:lnSpc>
            <a:spcBef>
              <a:spcPct val="0"/>
            </a:spcBef>
            <a:spcAft>
              <a:spcPct val="35000"/>
            </a:spcAft>
            <a:buNone/>
          </a:pPr>
          <a:r>
            <a:rPr lang="en-US" sz="1800" kern="1200" dirty="0"/>
            <a:t>At the sheep shearing at Carmel, David sent messengers asking for a gift (tip) for his services in the field. </a:t>
          </a:r>
        </a:p>
      </dsp:txBody>
      <dsp:txXfrm>
        <a:off x="7010948" y="3662"/>
        <a:ext cx="1898326" cy="2478864"/>
      </dsp:txXfrm>
    </dsp:sp>
    <dsp:sp modelId="{D4B37988-2B01-4591-BBEA-5505952ACEAF}">
      <dsp:nvSpPr>
        <dsp:cNvPr id="0" name=""/>
        <dsp:cNvSpPr/>
      </dsp:nvSpPr>
      <dsp:spPr>
        <a:xfrm>
          <a:off x="1902651" y="3820257"/>
          <a:ext cx="406014" cy="91440"/>
        </a:xfrm>
        <a:custGeom>
          <a:avLst/>
          <a:gdLst/>
          <a:ahLst/>
          <a:cxnLst/>
          <a:rect l="0" t="0" r="0" b="0"/>
          <a:pathLst>
            <a:path>
              <a:moveTo>
                <a:pt x="0" y="45720"/>
              </a:moveTo>
              <a:lnTo>
                <a:pt x="406014"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743" y="3863792"/>
        <a:ext cx="21830" cy="4370"/>
      </dsp:txXfrm>
    </dsp:sp>
    <dsp:sp modelId="{FA51BD83-2614-4BB8-B327-7590A6DDE03C}">
      <dsp:nvSpPr>
        <dsp:cNvPr id="0" name=""/>
        <dsp:cNvSpPr/>
      </dsp:nvSpPr>
      <dsp:spPr>
        <a:xfrm>
          <a:off x="6125" y="3083754"/>
          <a:ext cx="1898326" cy="1564444"/>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020" tIns="97640" rIns="93020" bIns="97640" numCol="1" spcCol="1270" anchor="ctr" anchorCtr="0">
          <a:noAutofit/>
        </a:bodyPr>
        <a:lstStyle/>
        <a:p>
          <a:pPr marL="0" lvl="0" indent="0" algn="ctr" defTabSz="800100">
            <a:lnSpc>
              <a:spcPct val="90000"/>
            </a:lnSpc>
            <a:spcBef>
              <a:spcPct val="0"/>
            </a:spcBef>
            <a:spcAft>
              <a:spcPct val="35000"/>
            </a:spcAft>
            <a:buNone/>
          </a:pPr>
          <a:r>
            <a:rPr lang="en-US" sz="1800" kern="1200" dirty="0"/>
            <a:t>(Lesson: Don’t act out of kindness expecting to be repaid)</a:t>
          </a:r>
        </a:p>
      </dsp:txBody>
      <dsp:txXfrm>
        <a:off x="6125" y="3083754"/>
        <a:ext cx="1898326" cy="1564444"/>
      </dsp:txXfrm>
    </dsp:sp>
    <dsp:sp modelId="{A401BAB3-A543-411E-ABBA-D3A972136650}">
      <dsp:nvSpPr>
        <dsp:cNvPr id="0" name=""/>
        <dsp:cNvSpPr/>
      </dsp:nvSpPr>
      <dsp:spPr>
        <a:xfrm>
          <a:off x="4237592" y="3820257"/>
          <a:ext cx="406014" cy="91440"/>
        </a:xfrm>
        <a:custGeom>
          <a:avLst/>
          <a:gdLst/>
          <a:ahLst/>
          <a:cxnLst/>
          <a:rect l="0" t="0" r="0" b="0"/>
          <a:pathLst>
            <a:path>
              <a:moveTo>
                <a:pt x="0" y="45720"/>
              </a:moveTo>
              <a:lnTo>
                <a:pt x="406014"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9684" y="3863792"/>
        <a:ext cx="21830" cy="4370"/>
      </dsp:txXfrm>
    </dsp:sp>
    <dsp:sp modelId="{814F76BA-394F-421A-A013-61773657090D}">
      <dsp:nvSpPr>
        <dsp:cNvPr id="0" name=""/>
        <dsp:cNvSpPr/>
      </dsp:nvSpPr>
      <dsp:spPr>
        <a:xfrm>
          <a:off x="2341066" y="3296479"/>
          <a:ext cx="1898326" cy="1138995"/>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020" tIns="97640" rIns="93020" bIns="97640" numCol="1" spcCol="1270" anchor="ctr" anchorCtr="0">
          <a:noAutofit/>
        </a:bodyPr>
        <a:lstStyle/>
        <a:p>
          <a:pPr marL="0" lvl="0" indent="0" algn="ctr" defTabSz="889000">
            <a:lnSpc>
              <a:spcPct val="90000"/>
            </a:lnSpc>
            <a:spcBef>
              <a:spcPct val="0"/>
            </a:spcBef>
            <a:spcAft>
              <a:spcPct val="35000"/>
            </a:spcAft>
            <a:buNone/>
          </a:pPr>
          <a:r>
            <a:rPr lang="en-US" sz="2000" kern="1200" dirty="0"/>
            <a:t>Nabal refused and insulted David.</a:t>
          </a:r>
        </a:p>
      </dsp:txBody>
      <dsp:txXfrm>
        <a:off x="2341066" y="3296479"/>
        <a:ext cx="1898326" cy="1138995"/>
      </dsp:txXfrm>
    </dsp:sp>
    <dsp:sp modelId="{5A540F1B-D9D7-44B1-81AF-96FC50EF138F}">
      <dsp:nvSpPr>
        <dsp:cNvPr id="0" name=""/>
        <dsp:cNvSpPr/>
      </dsp:nvSpPr>
      <dsp:spPr>
        <a:xfrm>
          <a:off x="4676007" y="2919141"/>
          <a:ext cx="2793196" cy="1893671"/>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020" tIns="97640" rIns="93020" bIns="97640" numCol="1" spcCol="1270" anchor="ctr" anchorCtr="0">
          <a:noAutofit/>
        </a:bodyPr>
        <a:lstStyle/>
        <a:p>
          <a:pPr marL="0" lvl="0" indent="0" algn="ctr" defTabSz="1066800">
            <a:lnSpc>
              <a:spcPct val="90000"/>
            </a:lnSpc>
            <a:spcBef>
              <a:spcPct val="0"/>
            </a:spcBef>
            <a:spcAft>
              <a:spcPct val="35000"/>
            </a:spcAft>
            <a:buNone/>
          </a:pPr>
          <a:r>
            <a:rPr lang="en-US" sz="2400" kern="1200" dirty="0"/>
            <a:t>David called his men to arms and declared war on Nabal’s house!</a:t>
          </a:r>
        </a:p>
      </dsp:txBody>
      <dsp:txXfrm>
        <a:off x="4676007" y="2919141"/>
        <a:ext cx="2793196" cy="189367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37475BC7-FB27-4434-9A86-4C20ECDEE05A}" type="slidenum">
              <a:rPr lang="en-US"/>
              <a:pPr>
                <a:defRPr/>
              </a:pPr>
              <a:t>‹#›</a:t>
            </a:fld>
            <a:endParaRPr lang="en-US"/>
          </a:p>
        </p:txBody>
      </p:sp>
    </p:spTree>
    <p:extLst>
      <p:ext uri="{BB962C8B-B14F-4D97-AF65-F5344CB8AC3E}">
        <p14:creationId xmlns:p14="http://schemas.microsoft.com/office/powerpoint/2010/main" val="2652777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7FF9439C-47A6-4F52-82FD-11DA453A1A26}" type="slidenum">
              <a:rPr lang="en-US"/>
              <a:pPr>
                <a:defRPr/>
              </a:pPr>
              <a:t>‹#›</a:t>
            </a:fld>
            <a:endParaRPr lang="en-US"/>
          </a:p>
        </p:txBody>
      </p:sp>
    </p:spTree>
    <p:extLst>
      <p:ext uri="{BB962C8B-B14F-4D97-AF65-F5344CB8AC3E}">
        <p14:creationId xmlns:p14="http://schemas.microsoft.com/office/powerpoint/2010/main" val="324299014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19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19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82D00C91-576A-4AC9-BF6C-CC52A51C0B3F}" type="slidenum">
              <a:rPr lang="en-US" altLang="en-US" sz="1200" smtClean="0">
                <a:solidFill>
                  <a:schemeClr val="tx1"/>
                </a:solidFill>
                <a:latin typeface="Times New Roman" pitchFamily="18" charset="0"/>
              </a:rPr>
              <a:pPr eaLnBrk="1" hangingPunct="1"/>
              <a:t>1</a:t>
            </a:fld>
            <a:endParaRPr lang="en-US" altLang="en-US" sz="1200">
              <a:solidFill>
                <a:schemeClr val="tx1"/>
              </a:solidFill>
              <a:latin typeface="Times New Roman" pitchFamily="18" charset="0"/>
            </a:endParaRPr>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altLang="en-US"/>
          </a:p>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F9439C-47A6-4F52-82FD-11DA453A1A26}" type="slidenum">
              <a:rPr lang="en-US" smtClean="0"/>
              <a:pPr>
                <a:defRPr/>
              </a:pPr>
              <a:t>4</a:t>
            </a:fld>
            <a:endParaRPr lang="en-US"/>
          </a:p>
        </p:txBody>
      </p:sp>
    </p:spTree>
    <p:extLst>
      <p:ext uri="{BB962C8B-B14F-4D97-AF65-F5344CB8AC3E}">
        <p14:creationId xmlns:p14="http://schemas.microsoft.com/office/powerpoint/2010/main" val="313993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Emphasis in Scripture Mine!</a:t>
            </a:r>
          </a:p>
        </p:txBody>
      </p:sp>
      <p:sp>
        <p:nvSpPr>
          <p:cNvPr id="204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9B33D2E6-6EAD-4920-9CB2-E0E15F946887}" type="slidenum">
              <a:rPr lang="en-US" altLang="en-US" sz="1200" smtClean="0">
                <a:solidFill>
                  <a:schemeClr val="tx1"/>
                </a:solidFill>
                <a:latin typeface="Times New Roman" pitchFamily="18" charset="0"/>
              </a:rPr>
              <a:pPr eaLnBrk="1" hangingPunct="1"/>
              <a:t>6</a:t>
            </a:fld>
            <a:endParaRPr lang="en-US" altLang="en-US" sz="120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Emphasis in Scripture mine!</a:t>
            </a:r>
          </a:p>
        </p:txBody>
      </p:sp>
      <p:sp>
        <p:nvSpPr>
          <p:cNvPr id="215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15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15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9ED011E6-2CB2-4F48-B2A5-5C767B4EB5CF}" type="slidenum">
              <a:rPr lang="en-US" altLang="en-US" sz="1200" smtClean="0">
                <a:solidFill>
                  <a:schemeClr val="tx1"/>
                </a:solidFill>
                <a:latin typeface="Times New Roman" pitchFamily="18" charset="0"/>
              </a:rPr>
              <a:pPr eaLnBrk="1" hangingPunct="1"/>
              <a:t>7</a:t>
            </a:fld>
            <a:endParaRPr lang="en-US" altLang="en-US" sz="120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Emphasis in Scripture mine!</a:t>
            </a:r>
          </a:p>
        </p:txBody>
      </p:sp>
      <p:sp>
        <p:nvSpPr>
          <p:cNvPr id="215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15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15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9ED011E6-2CB2-4F48-B2A5-5C767B4EB5CF}" type="slidenum">
              <a:rPr lang="en-US" altLang="en-US" sz="1200" smtClean="0">
                <a:solidFill>
                  <a:schemeClr val="tx1"/>
                </a:solidFill>
                <a:latin typeface="Times New Roman" pitchFamily="18" charset="0"/>
              </a:rPr>
              <a:pPr eaLnBrk="1" hangingPunct="1"/>
              <a:t>8</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7067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Emphasis in Scripture Mine!</a:t>
            </a:r>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25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25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4E6BA073-F3BB-40BA-BB67-7E42BD258379}" type="slidenum">
              <a:rPr lang="en-US" altLang="en-US" sz="1200" smtClean="0">
                <a:solidFill>
                  <a:schemeClr val="tx1"/>
                </a:solidFill>
                <a:latin typeface="Times New Roman" pitchFamily="18" charset="0"/>
              </a:rPr>
              <a:pPr eaLnBrk="1" hangingPunct="1"/>
              <a:t>15</a:t>
            </a:fld>
            <a:endParaRPr lang="en-US" altLang="en-US" sz="120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Abigail: Heart Of A Hero</a:t>
            </a:r>
            <a:endParaRPr lang="es-ES" altLang="en-US"/>
          </a:p>
        </p:txBody>
      </p:sp>
      <p:sp>
        <p:nvSpPr>
          <p:cNvPr id="6" name="Slide Number Placeholder 5"/>
          <p:cNvSpPr>
            <a:spLocks noGrp="1"/>
          </p:cNvSpPr>
          <p:nvPr>
            <p:ph type="sldNum" sz="quarter" idx="12"/>
          </p:nvPr>
        </p:nvSpPr>
        <p:spPr/>
        <p:txBody>
          <a:body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36772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55653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0337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2262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428284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Abigail: Heart Of A Hero</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84737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Abigail: Heart Of A Hero</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401158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Abigail: Heart Of A Hero</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868059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Abigail: Heart Of A Hero</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742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61552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Abigail: Heart Of A Hero</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93756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Abigail: Heart Of A Hero</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344270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Abigail: Heart Of A Hero</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872450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Abigail: Heart Of A Hero</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2443118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Abigail: Heart Of A Hero</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414823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Abigail: Heart Of A Hero</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91386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Abigail: Heart Of A Hero</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266667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Abigail: Heart Of A Hero</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942767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Abigail: Heart Of A Hero</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726923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Abigail: Heart Of A Hero</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836521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Abigail: Heart Of A Hero</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554401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Abigail: Heart Of A Hero</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06166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Abigail: Heart Of A Hero</a:t>
            </a:r>
            <a:endParaRPr lang="es-ES" altLang="en-US"/>
          </a:p>
        </p:txBody>
      </p:sp>
      <p:sp>
        <p:nvSpPr>
          <p:cNvPr id="6" name="Slide Number Placeholder 5"/>
          <p:cNvSpPr>
            <a:spLocks noGrp="1"/>
          </p:cNvSpPr>
          <p:nvPr>
            <p:ph type="sldNum" sz="quarter" idx="12"/>
          </p:nvPr>
        </p:nvSpPr>
        <p:spPr/>
        <p:txBody>
          <a:body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2155763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Abigail: Heart Of A Hero</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1890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Abigail: Heart Of A Hero</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068890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Abigail: Heart Of A Hero</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857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Abigail: Heart Of A Hero</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195417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Abigail: Heart Of A Hero</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845266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Abigail: Heart Of A Hero</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411187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96744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r>
              <a:rPr lang="en-US" altLang="en-US"/>
              <a:t>Abigail: Heart Of A Hero</a:t>
            </a:r>
            <a:endParaRPr lang="es-ES" altLang="en-US"/>
          </a:p>
        </p:txBody>
      </p:sp>
      <p:sp>
        <p:nvSpPr>
          <p:cNvPr id="9" name="Slide Number Placeholder 8"/>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03178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Abigail: Heart Of A Hero</a:t>
            </a:r>
            <a:endParaRPr lang="es-ES" altLang="en-US"/>
          </a:p>
        </p:txBody>
      </p:sp>
      <p:sp>
        <p:nvSpPr>
          <p:cNvPr id="5" name="Slide Number Placeholder 4"/>
          <p:cNvSpPr>
            <a:spLocks noGrp="1"/>
          </p:cNvSpPr>
          <p:nvPr>
            <p:ph type="sldNum" sz="quarter" idx="12"/>
          </p:nvPr>
        </p:nvSpPr>
        <p:spPr/>
        <p:txBody>
          <a:body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165293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r>
              <a:rPr lang="en-US" altLang="en-US"/>
              <a:t>Abigail: Heart Of A Hero</a:t>
            </a:r>
            <a:endParaRPr lang="es-ES" altLang="en-US"/>
          </a:p>
        </p:txBody>
      </p:sp>
      <p:sp>
        <p:nvSpPr>
          <p:cNvPr id="4" name="Slide Number Placeholder 3"/>
          <p:cNvSpPr>
            <a:spLocks noGrp="1"/>
          </p:cNvSpPr>
          <p:nvPr>
            <p:ph type="sldNum" sz="quarter" idx="12"/>
          </p:nvPr>
        </p:nvSpPr>
        <p:spPr/>
        <p:txBody>
          <a:body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107317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193315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Abigail: Heart Of A Hero</a:t>
            </a:r>
            <a:endParaRPr lang="es-ES" altLang="en-US"/>
          </a:p>
        </p:txBody>
      </p:sp>
      <p:sp>
        <p:nvSpPr>
          <p:cNvPr id="7" name="Slide Number Placeholder 6"/>
          <p:cNvSpPr>
            <a:spLocks noGrp="1"/>
          </p:cNvSpPr>
          <p:nvPr>
            <p:ph type="sldNum" sz="quarter" idx="12"/>
          </p:nvPr>
        </p:nvSpPr>
        <p:spPr/>
        <p:txBody>
          <a:body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30773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Abigail: Heart Of A Hero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40B4E987-F788-4255-AAFE-018AACF3D349}" type="slidenum">
              <a:rPr lang="en-US" smtClean="0"/>
              <a:pPr>
                <a:defRPr/>
              </a:pPr>
              <a:t>‹#›</a:t>
            </a:fld>
            <a:endParaRPr lang="en-US"/>
          </a:p>
        </p:txBody>
      </p:sp>
    </p:spTree>
    <p:extLst>
      <p:ext uri="{BB962C8B-B14F-4D97-AF65-F5344CB8AC3E}">
        <p14:creationId xmlns:p14="http://schemas.microsoft.com/office/powerpoint/2010/main" val="17895060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Abigail: Heart Of A Hero</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504057271"/>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097" y="897414"/>
            <a:ext cx="9144000" cy="1219200"/>
          </a:xfrm>
        </p:spPr>
        <p:txBody>
          <a:bodyPr>
            <a:noAutofit/>
          </a:bodyPr>
          <a:lstStyle/>
          <a:p>
            <a:pPr eaLnBrk="1" hangingPunct="1">
              <a:defRPr/>
            </a:pPr>
            <a:r>
              <a:rPr lang="en-US" sz="6000" b="1" u="sng" dirty="0">
                <a:solidFill>
                  <a:srgbClr val="66FFFF"/>
                </a:solidFill>
                <a:cs typeface="Times New Roman" pitchFamily="18" charset="0"/>
              </a:rPr>
              <a:t>Abigail: </a:t>
            </a:r>
            <a:br>
              <a:rPr lang="en-US" sz="6000" b="1" u="sng" dirty="0">
                <a:solidFill>
                  <a:srgbClr val="66FFFF"/>
                </a:solidFill>
                <a:cs typeface="Times New Roman" pitchFamily="18" charset="0"/>
              </a:rPr>
            </a:br>
            <a:r>
              <a:rPr lang="en-US" sz="6000" b="1" u="sng" dirty="0">
                <a:solidFill>
                  <a:srgbClr val="66FFFF"/>
                </a:solidFill>
                <a:cs typeface="Times New Roman" pitchFamily="18" charset="0"/>
              </a:rPr>
              <a:t>Heart Of A Hero </a:t>
            </a:r>
          </a:p>
        </p:txBody>
      </p:sp>
      <p:sp>
        <p:nvSpPr>
          <p:cNvPr id="2051" name="Rectangle 3"/>
          <p:cNvSpPr>
            <a:spLocks noGrp="1" noChangeArrowheads="1"/>
          </p:cNvSpPr>
          <p:nvPr>
            <p:ph type="subTitle" idx="1"/>
          </p:nvPr>
        </p:nvSpPr>
        <p:spPr>
          <a:xfrm>
            <a:off x="-33495" y="2175074"/>
            <a:ext cx="9144000" cy="1295400"/>
          </a:xfrm>
        </p:spPr>
        <p:txBody>
          <a:bodyPr/>
          <a:lstStyle/>
          <a:p>
            <a:pPr eaLnBrk="1" hangingPunct="1">
              <a:defRPr/>
            </a:pPr>
            <a:r>
              <a:rPr lang="en-US" sz="4000" b="1" dirty="0"/>
              <a:t>Text: </a:t>
            </a:r>
            <a:r>
              <a:rPr lang="en-US" sz="4000" b="1" dirty="0">
                <a:cs typeface="Times New Roman" pitchFamily="18" charset="0"/>
              </a:rPr>
              <a:t>I Sam. 25</a:t>
            </a:r>
          </a:p>
        </p:txBody>
      </p:sp>
      <p:sp>
        <p:nvSpPr>
          <p:cNvPr id="10" name="Text Box 3">
            <a:extLst>
              <a:ext uri="{FF2B5EF4-FFF2-40B4-BE49-F238E27FC236}">
                <a16:creationId xmlns:a16="http://schemas.microsoft.com/office/drawing/2014/main" id="{D75B8001-AFC7-4724-BAB1-FA99F0A4E3B9}"/>
              </a:ext>
            </a:extLst>
          </p:cNvPr>
          <p:cNvSpPr txBox="1">
            <a:spLocks noChangeArrowheads="1"/>
          </p:cNvSpPr>
          <p:nvPr/>
        </p:nvSpPr>
        <p:spPr bwMode="auto">
          <a:xfrm>
            <a:off x="1" y="1339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CCFF"/>
                </a:solidFill>
                <a:effectLst/>
                <a:uLnTx/>
                <a:uFillTx/>
                <a:latin typeface="Tahoma" pitchFamily="34" charset="0"/>
                <a:cs typeface="Times New Roman" pitchFamily="18" charset="0"/>
              </a:rPr>
              <a:t>Godly Women Series Part 4</a:t>
            </a:r>
            <a:endParaRPr kumimoji="0" lang="en-US" sz="2000" b="0" i="1" u="none" strike="noStrike" kern="0" cap="none" spc="0" normalizeH="0" baseline="0" noProof="0" dirty="0">
              <a:ln>
                <a:noFill/>
              </a:ln>
              <a:solidFill>
                <a:srgbClr val="FFCCFF"/>
              </a:solidFill>
              <a:effectLst/>
              <a:uLnTx/>
              <a:uFillTx/>
              <a:latin typeface="Tahoma" pitchFamily="34" charset="0"/>
              <a:cs typeface="Times New Roman" pitchFamily="18" charset="0"/>
            </a:endParaRPr>
          </a:p>
        </p:txBody>
      </p:sp>
      <p:pic>
        <p:nvPicPr>
          <p:cNvPr id="3" name="Picture 2" descr="A group of people riding horses on a beach&#10;&#10;Description automatically generated">
            <a:extLst>
              <a:ext uri="{FF2B5EF4-FFF2-40B4-BE49-F238E27FC236}">
                <a16:creationId xmlns:a16="http://schemas.microsoft.com/office/drawing/2014/main" id="{000BCC42-083C-4967-840D-89FECA875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87" y="2825496"/>
            <a:ext cx="5908431" cy="4032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A Heart of Respect</a:t>
            </a:r>
          </a:p>
        </p:txBody>
      </p:sp>
      <p:sp>
        <p:nvSpPr>
          <p:cNvPr id="5" name="Footer Placeholder 4"/>
          <p:cNvSpPr>
            <a:spLocks noGrp="1"/>
          </p:cNvSpPr>
          <p:nvPr>
            <p:ph type="ftr" sz="quarter" idx="11"/>
          </p:nvPr>
        </p:nvSpPr>
        <p:spPr>
          <a:xfrm>
            <a:off x="18422" y="6245225"/>
            <a:ext cx="5257800" cy="612775"/>
          </a:xfrm>
        </p:spPr>
        <p:txBody>
          <a:bodyPr/>
          <a:lstStyle/>
          <a:p>
            <a:pPr>
              <a:buNone/>
              <a:defRPr/>
            </a:pPr>
            <a:r>
              <a:rPr lang="en-US" dirty="0"/>
              <a:t>Abigail: Heart Of A Hero</a:t>
            </a:r>
          </a:p>
        </p:txBody>
      </p:sp>
      <p:sp>
        <p:nvSpPr>
          <p:cNvPr id="11" name="Text Box 5"/>
          <p:cNvSpPr txBox="1">
            <a:spLocks noChangeArrowheads="1"/>
          </p:cNvSpPr>
          <p:nvPr/>
        </p:nvSpPr>
        <p:spPr bwMode="auto">
          <a:xfrm>
            <a:off x="76200" y="1219200"/>
            <a:ext cx="8991600"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ctr">
              <a:buClrTx/>
              <a:buSzTx/>
              <a:buFontTx/>
              <a:buNone/>
              <a:defRPr/>
            </a:pPr>
            <a:r>
              <a:rPr lang="en-US" sz="2400" b="1" dirty="0">
                <a:solidFill>
                  <a:srgbClr val="0000FF"/>
                </a:solidFill>
              </a:rPr>
              <a:t>Abigail’s respect caused David to listen to her, and not</a:t>
            </a:r>
          </a:p>
          <a:p>
            <a:pPr marL="457200" indent="-457200" algn="ctr">
              <a:buClrTx/>
              <a:buSzTx/>
              <a:buFontTx/>
              <a:buNone/>
              <a:defRPr/>
            </a:pPr>
            <a:r>
              <a:rPr lang="en-US" sz="2400" b="1" dirty="0">
                <a:solidFill>
                  <a:srgbClr val="0000FF"/>
                </a:solidFill>
              </a:rPr>
              <a:t>just brush her off!</a:t>
            </a:r>
          </a:p>
        </p:txBody>
      </p:sp>
      <p:pic>
        <p:nvPicPr>
          <p:cNvPr id="6" name="Picture 8" descr="C:\Users\DarkWolf\AppData\Local\Microsoft\Windows\Temporary Internet Files\Content.IE5\H16UEF2S\MC900434748[1].png">
            <a:extLst>
              <a:ext uri="{FF2B5EF4-FFF2-40B4-BE49-F238E27FC236}">
                <a16:creationId xmlns:a16="http://schemas.microsoft.com/office/drawing/2014/main" id="{ADC1C970-DA2F-42FF-92C2-A3D57E562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80046"/>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a:extLst>
              <a:ext uri="{FF2B5EF4-FFF2-40B4-BE49-F238E27FC236}">
                <a16:creationId xmlns:a16="http://schemas.microsoft.com/office/drawing/2014/main" id="{34765B91-6059-4687-8BC4-AC2299182511}"/>
              </a:ext>
            </a:extLst>
          </p:cNvPr>
          <p:cNvSpPr txBox="1">
            <a:spLocks noChangeArrowheads="1"/>
          </p:cNvSpPr>
          <p:nvPr/>
        </p:nvSpPr>
        <p:spPr bwMode="auto">
          <a:xfrm>
            <a:off x="3159035" y="4073582"/>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4000" b="1" dirty="0">
                <a:solidFill>
                  <a:srgbClr val="FFFF00"/>
                </a:solidFill>
              </a:rPr>
              <a:t>Respect</a:t>
            </a:r>
          </a:p>
        </p:txBody>
      </p:sp>
    </p:spTree>
    <p:extLst>
      <p:ext uri="{BB962C8B-B14F-4D97-AF65-F5344CB8AC3E}">
        <p14:creationId xmlns:p14="http://schemas.microsoft.com/office/powerpoint/2010/main" val="29684467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 name="Picture 2" descr="A group of people riding horses on a beach&#10;&#10;Description automatically generated">
            <a:extLst>
              <a:ext uri="{FF2B5EF4-FFF2-40B4-BE49-F238E27FC236}">
                <a16:creationId xmlns:a16="http://schemas.microsoft.com/office/drawing/2014/main" id="{149EB6FF-E872-43FB-93E9-345361347B5C}"/>
              </a:ext>
            </a:extLst>
          </p:cNvPr>
          <p:cNvPicPr>
            <a:picLocks noChangeAspect="1"/>
          </p:cNvPicPr>
          <p:nvPr/>
        </p:nvPicPr>
        <p:blipFill rotWithShape="1">
          <a:blip r:embed="rId3">
            <a:extLst>
              <a:ext uri="{28A0092B-C50C-407E-A947-70E740481C1C}">
                <a14:useLocalDpi xmlns:a14="http://schemas.microsoft.com/office/drawing/2010/main" val="0"/>
              </a:ext>
            </a:extLst>
          </a:blip>
          <a:srcRect l="8973" r="-2" b="-2"/>
          <a:stretch/>
        </p:blipFill>
        <p:spPr>
          <a:xfrm>
            <a:off x="20" y="2030"/>
            <a:ext cx="9143980" cy="6855970"/>
          </a:xfrm>
          <a:prstGeom prst="rect">
            <a:avLst/>
          </a:prstGeom>
        </p:spPr>
      </p:pic>
      <p:sp>
        <p:nvSpPr>
          <p:cNvPr id="71" name="Rectangle 70">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4082" name="Rectangle 2"/>
          <p:cNvSpPr>
            <a:spLocks noGrp="1" noChangeArrowheads="1"/>
          </p:cNvSpPr>
          <p:nvPr>
            <p:ph type="title"/>
          </p:nvPr>
        </p:nvSpPr>
        <p:spPr>
          <a:xfrm>
            <a:off x="21" y="2031"/>
            <a:ext cx="6934180" cy="759970"/>
          </a:xfrm>
        </p:spPr>
        <p:txBody>
          <a:bodyPr vert="horz" lIns="91440" tIns="45720" rIns="91440" bIns="45720" rtlCol="0" anchor="b">
            <a:normAutofit/>
          </a:bodyPr>
          <a:lstStyle/>
          <a:p>
            <a:pPr>
              <a:defRPr/>
            </a:pPr>
            <a:r>
              <a:rPr lang="en-US" sz="4800" u="sng" dirty="0"/>
              <a:t>A Heart of Faith</a:t>
            </a:r>
          </a:p>
        </p:txBody>
      </p:sp>
      <p:sp>
        <p:nvSpPr>
          <p:cNvPr id="5" name="Footer Placeholder 4"/>
          <p:cNvSpPr>
            <a:spLocks noGrp="1"/>
          </p:cNvSpPr>
          <p:nvPr>
            <p:ph type="ftr" sz="quarter" idx="11"/>
          </p:nvPr>
        </p:nvSpPr>
        <p:spPr>
          <a:xfrm>
            <a:off x="6438" y="6490844"/>
            <a:ext cx="5004649"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Abigail: Heart Of A Hero</a:t>
            </a:r>
          </a:p>
        </p:txBody>
      </p:sp>
      <p:sp>
        <p:nvSpPr>
          <p:cNvPr id="9" name="Text Box 3">
            <a:extLst>
              <a:ext uri="{FF2B5EF4-FFF2-40B4-BE49-F238E27FC236}">
                <a16:creationId xmlns:a16="http://schemas.microsoft.com/office/drawing/2014/main" id="{4D5B6285-8301-4F09-BCC1-6B9A94208214}"/>
              </a:ext>
            </a:extLst>
          </p:cNvPr>
          <p:cNvSpPr txBox="1">
            <a:spLocks noChangeArrowheads="1"/>
          </p:cNvSpPr>
          <p:nvPr/>
        </p:nvSpPr>
        <p:spPr bwMode="auto">
          <a:xfrm>
            <a:off x="0" y="1219200"/>
            <a:ext cx="9137562" cy="41549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chemeClr val="tx1"/>
                </a:solidFill>
              </a:rPr>
              <a:t>I Sam. 25:26-29</a:t>
            </a:r>
          </a:p>
          <a:p>
            <a:pPr eaLnBrk="1" hangingPunct="1">
              <a:buClrTx/>
              <a:buSzTx/>
              <a:buFontTx/>
              <a:buNone/>
            </a:pPr>
            <a:r>
              <a:rPr lang="en-US" altLang="en-US" dirty="0">
                <a:solidFill>
                  <a:schemeClr val="tx1"/>
                </a:solidFill>
              </a:rPr>
              <a:t>26.  "Now therefore, my lord, as the LORD lives, and as your soul lives, since the LORD has restrained you from shedding blood, and from avenging yourself by your own hand, now then let your enemies and those who seek evil against my lord, be as Nabal. </a:t>
            </a:r>
          </a:p>
          <a:p>
            <a:pPr eaLnBrk="1" hangingPunct="1">
              <a:buClrTx/>
              <a:buSzTx/>
              <a:buFontTx/>
              <a:buNone/>
            </a:pPr>
            <a:r>
              <a:rPr lang="en-US" altLang="en-US" dirty="0">
                <a:solidFill>
                  <a:schemeClr val="tx1"/>
                </a:solidFill>
              </a:rPr>
              <a:t>27.  "Now let this gift which your maidservant has brought to my lord be given to the young men who accompany my lord. </a:t>
            </a:r>
          </a:p>
          <a:p>
            <a:pPr eaLnBrk="1" hangingPunct="1">
              <a:buClrTx/>
              <a:buSzTx/>
              <a:buFontTx/>
              <a:buNone/>
            </a:pPr>
            <a:r>
              <a:rPr lang="en-US" altLang="en-US" dirty="0">
                <a:solidFill>
                  <a:schemeClr val="tx1"/>
                </a:solidFill>
              </a:rPr>
              <a:t>28.  "Please forgive the transgression of your maidservant; for the LORD will certainly make for my lord an enduring house, because my lord is fighting the battles of the LORD, and evil will not be found in you all your days. </a:t>
            </a:r>
          </a:p>
          <a:p>
            <a:pPr eaLnBrk="1" hangingPunct="1">
              <a:buClrTx/>
              <a:buSzTx/>
              <a:buFontTx/>
              <a:buNone/>
            </a:pPr>
            <a:r>
              <a:rPr lang="en-US" altLang="en-US" dirty="0">
                <a:solidFill>
                  <a:schemeClr val="tx1"/>
                </a:solidFill>
              </a:rPr>
              <a:t>29.  "Should anyone rise up to pursue you and to seek your life, then the life of my lord shall be bound in the bundle of the living with the LORD your God; but the lives of your enemies He will sling out as from the hollow of a sling.</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 name="Picture 2" descr="A group of people riding horses on a beach&#10;&#10;Description automatically generated">
            <a:extLst>
              <a:ext uri="{FF2B5EF4-FFF2-40B4-BE49-F238E27FC236}">
                <a16:creationId xmlns:a16="http://schemas.microsoft.com/office/drawing/2014/main" id="{149EB6FF-E872-43FB-93E9-345361347B5C}"/>
              </a:ext>
            </a:extLst>
          </p:cNvPr>
          <p:cNvPicPr>
            <a:picLocks noChangeAspect="1"/>
          </p:cNvPicPr>
          <p:nvPr/>
        </p:nvPicPr>
        <p:blipFill rotWithShape="1">
          <a:blip r:embed="rId3">
            <a:alphaModFix amt="35000"/>
            <a:grayscl/>
            <a:extLst>
              <a:ext uri="{28A0092B-C50C-407E-A947-70E740481C1C}">
                <a14:useLocalDpi xmlns:a14="http://schemas.microsoft.com/office/drawing/2010/main" val="0"/>
              </a:ext>
            </a:extLst>
          </a:blip>
          <a:srcRect l="9000" r="1" b="1"/>
          <a:stretch/>
        </p:blipFill>
        <p:spPr>
          <a:xfrm>
            <a:off x="20" y="2030"/>
            <a:ext cx="9143980" cy="6855970"/>
          </a:xfrm>
          <a:prstGeom prst="rect">
            <a:avLst/>
          </a:prstGeom>
        </p:spPr>
      </p:pic>
      <p:sp>
        <p:nvSpPr>
          <p:cNvPr id="71" name="Rectangle 70">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4082" name="Rectangle 2"/>
          <p:cNvSpPr>
            <a:spLocks noGrp="1" noChangeArrowheads="1"/>
          </p:cNvSpPr>
          <p:nvPr>
            <p:ph type="title"/>
          </p:nvPr>
        </p:nvSpPr>
        <p:spPr>
          <a:xfrm>
            <a:off x="20" y="2030"/>
            <a:ext cx="6751097" cy="935037"/>
          </a:xfrm>
        </p:spPr>
        <p:txBody>
          <a:bodyPr vert="horz" lIns="91440" tIns="45720" rIns="91440" bIns="45720" rtlCol="0" anchor="b">
            <a:normAutofit/>
          </a:bodyPr>
          <a:lstStyle/>
          <a:p>
            <a:pPr>
              <a:defRPr/>
            </a:pPr>
            <a:r>
              <a:rPr lang="en-US" sz="4800" u="sng" dirty="0"/>
              <a:t>A Heart of Faith</a:t>
            </a:r>
          </a:p>
        </p:txBody>
      </p:sp>
      <p:sp>
        <p:nvSpPr>
          <p:cNvPr id="5" name="Footer Placeholder 4"/>
          <p:cNvSpPr>
            <a:spLocks noGrp="1"/>
          </p:cNvSpPr>
          <p:nvPr>
            <p:ph type="ftr" sz="quarter" idx="11"/>
          </p:nvPr>
        </p:nvSpPr>
        <p:spPr>
          <a:xfrm>
            <a:off x="-1604" y="6513613"/>
            <a:ext cx="5004649"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Abigail: Heart Of A Hero</a:t>
            </a:r>
          </a:p>
        </p:txBody>
      </p:sp>
      <p:sp>
        <p:nvSpPr>
          <p:cNvPr id="8" name="Text Box 3">
            <a:extLst>
              <a:ext uri="{FF2B5EF4-FFF2-40B4-BE49-F238E27FC236}">
                <a16:creationId xmlns:a16="http://schemas.microsoft.com/office/drawing/2014/main" id="{A1206FB1-C23E-46F3-9A69-A34DCDFA307C}"/>
              </a:ext>
            </a:extLst>
          </p:cNvPr>
          <p:cNvSpPr txBox="1">
            <a:spLocks noChangeArrowheads="1"/>
          </p:cNvSpPr>
          <p:nvPr/>
        </p:nvSpPr>
        <p:spPr bwMode="auto">
          <a:xfrm>
            <a:off x="0" y="978543"/>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FFFF00"/>
                </a:solidFill>
              </a:rPr>
              <a:t>It is important for God’s people to have mates that share</a:t>
            </a:r>
          </a:p>
          <a:p>
            <a:pPr eaLnBrk="1" hangingPunct="1">
              <a:buClrTx/>
              <a:buSzTx/>
              <a:buFontTx/>
              <a:buNone/>
            </a:pPr>
            <a:r>
              <a:rPr lang="en-US" altLang="en-US" sz="2400" b="1" dirty="0">
                <a:solidFill>
                  <a:srgbClr val="FFFF00"/>
                </a:solidFill>
              </a:rPr>
              <a:t>their faith!</a:t>
            </a:r>
          </a:p>
          <a:p>
            <a:pPr eaLnBrk="1" hangingPunct="1"/>
            <a:r>
              <a:rPr lang="en-US" altLang="en-US" b="1" dirty="0">
                <a:solidFill>
                  <a:schemeClr val="tx1"/>
                </a:solidFill>
              </a:rPr>
              <a:t>II Cor. 6:14: </a:t>
            </a:r>
            <a:r>
              <a:rPr lang="en-US" altLang="en-US" dirty="0">
                <a:solidFill>
                  <a:schemeClr val="tx1"/>
                </a:solidFill>
              </a:rPr>
              <a:t>It was true of the Israelites, and Paul says it’s important for Christians too, though not as binding as under the Old Law.</a:t>
            </a:r>
          </a:p>
          <a:p>
            <a:pPr eaLnBrk="1" hangingPunct="1"/>
            <a:r>
              <a:rPr lang="en-US" altLang="en-US" dirty="0">
                <a:solidFill>
                  <a:schemeClr val="tx1"/>
                </a:solidFill>
              </a:rPr>
              <a:t>David did not have that connection with his first wife Michal, the daughter of Saul.</a:t>
            </a:r>
          </a:p>
          <a:p>
            <a:pPr lvl="1" eaLnBrk="1" hangingPunct="1">
              <a:buFont typeface="Wingdings" pitchFamily="2" charset="2"/>
              <a:buChar char="§"/>
            </a:pPr>
            <a:r>
              <a:rPr lang="en-US" altLang="en-US" dirty="0">
                <a:solidFill>
                  <a:schemeClr val="tx1"/>
                </a:solidFill>
              </a:rPr>
              <a:t>She loved David (I Sam. 18:20) and her love was partly the reason Saul hated David and became his enemy (18:27-29). </a:t>
            </a:r>
          </a:p>
          <a:p>
            <a:pPr lvl="1" eaLnBrk="1" hangingPunct="1">
              <a:buFont typeface="Wingdings" pitchFamily="2" charset="2"/>
              <a:buChar char="§"/>
            </a:pPr>
            <a:r>
              <a:rPr lang="en-US" altLang="en-US" dirty="0">
                <a:solidFill>
                  <a:schemeClr val="tx1"/>
                </a:solidFill>
              </a:rPr>
              <a:t>Later in the years to come she had become bitter and resented David and she rebuked him for dancing before the ark as it came into Jerusalem (II Sam. 6:20).</a:t>
            </a:r>
          </a:p>
          <a:p>
            <a:pPr lvl="1" eaLnBrk="1" hangingPunct="1">
              <a:buFont typeface="Wingdings" pitchFamily="2" charset="2"/>
              <a:buChar char="§"/>
            </a:pPr>
            <a:r>
              <a:rPr lang="en-US" altLang="en-US" dirty="0">
                <a:solidFill>
                  <a:schemeClr val="tx1"/>
                </a:solidFill>
              </a:rPr>
              <a:t>Perhaps for that reason she had no children all her days (II Sam. 6:23).</a:t>
            </a:r>
          </a:p>
        </p:txBody>
      </p:sp>
      <p:sp>
        <p:nvSpPr>
          <p:cNvPr id="10" name="Text Box 5">
            <a:extLst>
              <a:ext uri="{FF2B5EF4-FFF2-40B4-BE49-F238E27FC236}">
                <a16:creationId xmlns:a16="http://schemas.microsoft.com/office/drawing/2014/main" id="{98DE58EB-9339-47CC-9FF5-C66D24BBD6C4}"/>
              </a:ext>
            </a:extLst>
          </p:cNvPr>
          <p:cNvSpPr txBox="1">
            <a:spLocks noChangeArrowheads="1"/>
          </p:cNvSpPr>
          <p:nvPr/>
        </p:nvSpPr>
        <p:spPr bwMode="auto">
          <a:xfrm>
            <a:off x="0" y="52197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In Abigail, David saw and heard the word of God, </a:t>
            </a:r>
          </a:p>
          <a:p>
            <a:pPr algn="ctr" eaLnBrk="1" hangingPunct="1">
              <a:buFont typeface="Wingdings" pitchFamily="2" charset="2"/>
              <a:buNone/>
            </a:pPr>
            <a:r>
              <a:rPr lang="en-US" altLang="en-US" sz="2400" b="1" dirty="0">
                <a:solidFill>
                  <a:srgbClr val="FFFF00"/>
                </a:solidFill>
              </a:rPr>
              <a:t>and found a kindred spirit!</a:t>
            </a:r>
            <a:endParaRPr lang="en-US" altLang="en-US" sz="2400" dirty="0">
              <a:solidFill>
                <a:srgbClr val="FFFF00"/>
              </a:solidFill>
            </a:endParaRPr>
          </a:p>
        </p:txBody>
      </p:sp>
    </p:spTree>
    <p:extLst>
      <p:ext uri="{BB962C8B-B14F-4D97-AF65-F5344CB8AC3E}">
        <p14:creationId xmlns:p14="http://schemas.microsoft.com/office/powerpoint/2010/main" val="31358925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A Heart of Faith</a:t>
            </a:r>
          </a:p>
        </p:txBody>
      </p:sp>
      <p:sp>
        <p:nvSpPr>
          <p:cNvPr id="5" name="Footer Placeholder 4"/>
          <p:cNvSpPr>
            <a:spLocks noGrp="1"/>
          </p:cNvSpPr>
          <p:nvPr>
            <p:ph type="ftr" sz="quarter" idx="11"/>
          </p:nvPr>
        </p:nvSpPr>
        <p:spPr>
          <a:xfrm>
            <a:off x="18422" y="6245225"/>
            <a:ext cx="5257800" cy="612775"/>
          </a:xfrm>
        </p:spPr>
        <p:txBody>
          <a:bodyPr/>
          <a:lstStyle/>
          <a:p>
            <a:pPr>
              <a:buNone/>
              <a:defRPr/>
            </a:pPr>
            <a:r>
              <a:rPr lang="en-US" dirty="0"/>
              <a:t>Abigail: Heart Of A Hero</a:t>
            </a:r>
          </a:p>
        </p:txBody>
      </p:sp>
      <p:sp>
        <p:nvSpPr>
          <p:cNvPr id="11" name="Text Box 5"/>
          <p:cNvSpPr txBox="1">
            <a:spLocks noChangeArrowheads="1"/>
          </p:cNvSpPr>
          <p:nvPr/>
        </p:nvSpPr>
        <p:spPr bwMode="auto">
          <a:xfrm>
            <a:off x="76200" y="1219200"/>
            <a:ext cx="8991600"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ctr">
              <a:buClrTx/>
              <a:buSzTx/>
              <a:buFontTx/>
              <a:buNone/>
              <a:defRPr/>
            </a:pPr>
            <a:r>
              <a:rPr lang="en-US" sz="2400" b="1" dirty="0">
                <a:solidFill>
                  <a:srgbClr val="0000FF"/>
                </a:solidFill>
              </a:rPr>
              <a:t>Abigail’s faith stopped David from bloodshed and </a:t>
            </a:r>
          </a:p>
          <a:p>
            <a:pPr marL="457200" indent="-457200" algn="ctr">
              <a:buClrTx/>
              <a:buSzTx/>
              <a:buFontTx/>
              <a:buNone/>
              <a:defRPr/>
            </a:pPr>
            <a:r>
              <a:rPr lang="en-US" sz="2400" b="1" dirty="0">
                <a:solidFill>
                  <a:srgbClr val="0000FF"/>
                </a:solidFill>
              </a:rPr>
              <a:t>from avenging himself!</a:t>
            </a:r>
          </a:p>
        </p:txBody>
      </p:sp>
      <p:pic>
        <p:nvPicPr>
          <p:cNvPr id="6" name="Picture 8" descr="C:\Users\DarkWolf\AppData\Local\Microsoft\Windows\Temporary Internet Files\Content.IE5\H16UEF2S\MC900434748[1].png">
            <a:extLst>
              <a:ext uri="{FF2B5EF4-FFF2-40B4-BE49-F238E27FC236}">
                <a16:creationId xmlns:a16="http://schemas.microsoft.com/office/drawing/2014/main" id="{ADC1C970-DA2F-42FF-92C2-A3D57E562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80046"/>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a:extLst>
              <a:ext uri="{FF2B5EF4-FFF2-40B4-BE49-F238E27FC236}">
                <a16:creationId xmlns:a16="http://schemas.microsoft.com/office/drawing/2014/main" id="{34765B91-6059-4687-8BC4-AC2299182511}"/>
              </a:ext>
            </a:extLst>
          </p:cNvPr>
          <p:cNvSpPr txBox="1">
            <a:spLocks noChangeArrowheads="1"/>
          </p:cNvSpPr>
          <p:nvPr/>
        </p:nvSpPr>
        <p:spPr bwMode="auto">
          <a:xfrm>
            <a:off x="3159035" y="4073582"/>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4000" b="1" dirty="0">
                <a:solidFill>
                  <a:srgbClr val="FFFF00"/>
                </a:solidFill>
              </a:rPr>
              <a:t>Faith</a:t>
            </a:r>
          </a:p>
        </p:txBody>
      </p:sp>
    </p:spTree>
    <p:extLst>
      <p:ext uri="{BB962C8B-B14F-4D97-AF65-F5344CB8AC3E}">
        <p14:creationId xmlns:p14="http://schemas.microsoft.com/office/powerpoint/2010/main" val="12510317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1"/>
            <a:ext cx="8991600" cy="604837"/>
          </a:xfrm>
        </p:spPr>
        <p:txBody>
          <a:bodyPr>
            <a:normAutofit/>
          </a:bodyPr>
          <a:lstStyle/>
          <a:p>
            <a:pPr eaLnBrk="1" hangingPunct="1">
              <a:defRPr/>
            </a:pPr>
            <a:r>
              <a:rPr lang="en-US" sz="3600" b="1" u="sng" dirty="0">
                <a:solidFill>
                  <a:srgbClr val="66FFFF"/>
                </a:solidFill>
                <a:cs typeface="Times New Roman" pitchFamily="18" charset="0"/>
              </a:rPr>
              <a:t>A Heart of Concern</a:t>
            </a:r>
          </a:p>
        </p:txBody>
      </p:sp>
      <p:sp>
        <p:nvSpPr>
          <p:cNvPr id="5" name="Footer Placeholder 4"/>
          <p:cNvSpPr>
            <a:spLocks noGrp="1"/>
          </p:cNvSpPr>
          <p:nvPr>
            <p:ph type="ftr" sz="quarter" idx="11"/>
          </p:nvPr>
        </p:nvSpPr>
        <p:spPr>
          <a:xfrm>
            <a:off x="0" y="6554788"/>
            <a:ext cx="6019800" cy="303212"/>
          </a:xfrm>
        </p:spPr>
        <p:txBody>
          <a:bodyPr/>
          <a:lstStyle/>
          <a:p>
            <a:pPr>
              <a:buNone/>
              <a:defRPr/>
            </a:pPr>
            <a:r>
              <a:rPr lang="en-US" dirty="0"/>
              <a:t>Abigail: Heart Of A Hero</a:t>
            </a:r>
          </a:p>
        </p:txBody>
      </p:sp>
      <p:sp>
        <p:nvSpPr>
          <p:cNvPr id="11" name="Text Box 3"/>
          <p:cNvSpPr txBox="1">
            <a:spLocks noChangeArrowheads="1"/>
          </p:cNvSpPr>
          <p:nvPr/>
        </p:nvSpPr>
        <p:spPr bwMode="auto">
          <a:xfrm>
            <a:off x="0" y="609600"/>
            <a:ext cx="9144000" cy="2000548"/>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000000"/>
                </a:solidFill>
              </a:rPr>
              <a:t>I Sam. 25:30-31</a:t>
            </a:r>
          </a:p>
          <a:p>
            <a:pPr eaLnBrk="1" hangingPunct="1">
              <a:buClrTx/>
              <a:buSzTx/>
              <a:buFontTx/>
              <a:buNone/>
            </a:pPr>
            <a:r>
              <a:rPr lang="en-US" altLang="en-US" dirty="0">
                <a:solidFill>
                  <a:srgbClr val="002060"/>
                </a:solidFill>
              </a:rPr>
              <a:t>30.  "And when the LORD does for my lord according to all the good that He has spoken concerning you, and appoints you ruler over Israel, </a:t>
            </a:r>
          </a:p>
          <a:p>
            <a:pPr eaLnBrk="1" hangingPunct="1">
              <a:buClrTx/>
              <a:buSzTx/>
              <a:buFontTx/>
              <a:buNone/>
            </a:pPr>
            <a:r>
              <a:rPr lang="en-US" altLang="en-US" dirty="0">
                <a:solidFill>
                  <a:srgbClr val="002060"/>
                </a:solidFill>
              </a:rPr>
              <a:t>31.  this will not cause grief or a troubled heart to my lord, both by having shed blood without cause and by my lord having avenged himself. When the LORD deals well with my lord, then remember your maidservant."</a:t>
            </a:r>
          </a:p>
        </p:txBody>
      </p:sp>
      <p:sp>
        <p:nvSpPr>
          <p:cNvPr id="9" name="Text Box 5"/>
          <p:cNvSpPr txBox="1">
            <a:spLocks noChangeArrowheads="1"/>
          </p:cNvSpPr>
          <p:nvPr/>
        </p:nvSpPr>
        <p:spPr bwMode="auto">
          <a:xfrm>
            <a:off x="0" y="276728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r>
              <a:rPr lang="en-US" altLang="en-US" dirty="0">
                <a:solidFill>
                  <a:schemeClr val="tx1"/>
                </a:solidFill>
              </a:rPr>
              <a:t>She showed concern for her husband, her servants, her property and even her own life in coming to David quickly to stop him from his murderous rampage.</a:t>
            </a:r>
          </a:p>
        </p:txBody>
      </p:sp>
      <p:sp>
        <p:nvSpPr>
          <p:cNvPr id="8" name="Text Box 3"/>
          <p:cNvSpPr txBox="1">
            <a:spLocks noChangeArrowheads="1"/>
          </p:cNvSpPr>
          <p:nvPr/>
        </p:nvSpPr>
        <p:spPr bwMode="auto">
          <a:xfrm>
            <a:off x="0" y="4014753"/>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i="1" dirty="0">
                <a:solidFill>
                  <a:srgbClr val="FFFF00"/>
                </a:solidFill>
              </a:rPr>
              <a:t>Eph. 5:22-33</a:t>
            </a:r>
          </a:p>
          <a:p>
            <a:pPr eaLnBrk="1" hangingPunct="1"/>
            <a:r>
              <a:rPr lang="en-US" altLang="en-US" dirty="0">
                <a:solidFill>
                  <a:schemeClr val="tx1"/>
                </a:solidFill>
              </a:rPr>
              <a:t>The church is paralleled to the marriage relationship.</a:t>
            </a:r>
          </a:p>
          <a:p>
            <a:pPr eaLnBrk="1" hangingPunct="1"/>
            <a:r>
              <a:rPr lang="en-US" altLang="en-US" dirty="0">
                <a:solidFill>
                  <a:schemeClr val="tx1"/>
                </a:solidFill>
              </a:rPr>
              <a:t>Christ loved the church and gave Himself for it.</a:t>
            </a:r>
          </a:p>
          <a:p>
            <a:pPr eaLnBrk="1" hangingPunct="1"/>
            <a:r>
              <a:rPr lang="en-US" altLang="en-US" dirty="0">
                <a:solidFill>
                  <a:schemeClr val="tx1"/>
                </a:solidFill>
              </a:rPr>
              <a:t>Husbands are to love their wives, and wives are to submit to and respect their husbands.</a:t>
            </a:r>
          </a:p>
          <a:p>
            <a:pPr eaLnBrk="1" hangingPunct="1"/>
            <a:r>
              <a:rPr lang="en-US" altLang="en-US" dirty="0">
                <a:solidFill>
                  <a:schemeClr val="tx1"/>
                </a:solidFill>
              </a:rPr>
              <a:t>Husbands and wives act out of concern for one another, just as Christ acted selflessly for the church.</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0"/>
            <a:ext cx="8991600" cy="533400"/>
          </a:xfrm>
        </p:spPr>
        <p:txBody>
          <a:bodyPr>
            <a:normAutofit fontScale="90000"/>
          </a:bodyPr>
          <a:lstStyle/>
          <a:p>
            <a:pPr eaLnBrk="1" hangingPunct="1">
              <a:defRPr/>
            </a:pPr>
            <a:r>
              <a:rPr lang="en-US" sz="3600" b="1" u="sng" dirty="0">
                <a:solidFill>
                  <a:srgbClr val="66FFFF"/>
                </a:solidFill>
                <a:cs typeface="Times New Roman" pitchFamily="18" charset="0"/>
              </a:rPr>
              <a:t>A Heart of Concern</a:t>
            </a:r>
          </a:p>
        </p:txBody>
      </p:sp>
      <p:sp>
        <p:nvSpPr>
          <p:cNvPr id="5" name="Footer Placeholder 4"/>
          <p:cNvSpPr>
            <a:spLocks noGrp="1"/>
          </p:cNvSpPr>
          <p:nvPr>
            <p:ph type="ftr" sz="quarter" idx="11"/>
          </p:nvPr>
        </p:nvSpPr>
        <p:spPr>
          <a:xfrm>
            <a:off x="0" y="6553200"/>
            <a:ext cx="9105900" cy="304800"/>
          </a:xfrm>
        </p:spPr>
        <p:txBody>
          <a:bodyPr/>
          <a:lstStyle/>
          <a:p>
            <a:pPr>
              <a:buNone/>
              <a:defRPr/>
            </a:pPr>
            <a:r>
              <a:rPr lang="en-US" dirty="0"/>
              <a:t>Abigail: Heart Of A Hero</a:t>
            </a:r>
          </a:p>
        </p:txBody>
      </p:sp>
      <p:sp>
        <p:nvSpPr>
          <p:cNvPr id="7" name="Text Box 5"/>
          <p:cNvSpPr txBox="1">
            <a:spLocks noChangeArrowheads="1"/>
          </p:cNvSpPr>
          <p:nvPr/>
        </p:nvSpPr>
        <p:spPr bwMode="auto">
          <a:xfrm>
            <a:off x="4354" y="664266"/>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Abigail acted selflessly and out of concern for her family put herself at the mercy of David on behalf of her husband and household!</a:t>
            </a:r>
            <a:endParaRPr lang="en-US" altLang="en-US" sz="2400" dirty="0">
              <a:solidFill>
                <a:srgbClr val="FFFF00"/>
              </a:solidFill>
            </a:endParaRPr>
          </a:p>
        </p:txBody>
      </p:sp>
      <p:sp>
        <p:nvSpPr>
          <p:cNvPr id="10" name="Text Box 3"/>
          <p:cNvSpPr txBox="1">
            <a:spLocks noChangeArrowheads="1"/>
          </p:cNvSpPr>
          <p:nvPr/>
        </p:nvSpPr>
        <p:spPr bwMode="auto">
          <a:xfrm>
            <a:off x="4354" y="1946394"/>
            <a:ext cx="9144000" cy="3847207"/>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000000"/>
                </a:solidFill>
              </a:rPr>
              <a:t>I Sam. 25:32-35</a:t>
            </a:r>
          </a:p>
          <a:p>
            <a:pPr eaLnBrk="1" hangingPunct="1">
              <a:buClrTx/>
              <a:buSzTx/>
              <a:buFontTx/>
              <a:buNone/>
            </a:pPr>
            <a:r>
              <a:rPr lang="en-US" altLang="en-US" dirty="0">
                <a:solidFill>
                  <a:srgbClr val="002060"/>
                </a:solidFill>
              </a:rPr>
              <a:t>32.  Then David said to Abigail, "Blessed be the LORD God of Israel, who sent you this day to meet me, </a:t>
            </a:r>
          </a:p>
          <a:p>
            <a:pPr eaLnBrk="1" hangingPunct="1">
              <a:buClrTx/>
              <a:buSzTx/>
              <a:buFontTx/>
              <a:buNone/>
            </a:pPr>
            <a:r>
              <a:rPr lang="en-US" altLang="en-US" dirty="0">
                <a:solidFill>
                  <a:srgbClr val="002060"/>
                </a:solidFill>
              </a:rPr>
              <a:t>33.  and blessed be your discernment, and blessed be you, who have kept me this day from bloodshed and from avenging myself by my own hand. </a:t>
            </a:r>
          </a:p>
          <a:p>
            <a:pPr eaLnBrk="1" hangingPunct="1">
              <a:buClrTx/>
              <a:buSzTx/>
              <a:buFontTx/>
              <a:buNone/>
            </a:pPr>
            <a:r>
              <a:rPr lang="en-US" altLang="en-US" dirty="0">
                <a:solidFill>
                  <a:srgbClr val="002060"/>
                </a:solidFill>
              </a:rPr>
              <a:t>34.  "Nevertheless, as the LORD God of Israel lives, who has restrained me from harming you, unless you had come quickly to meet me, surely there would not have been left to Nabal until the morning light as much as one male." </a:t>
            </a:r>
          </a:p>
          <a:p>
            <a:pPr eaLnBrk="1" hangingPunct="1">
              <a:buClrTx/>
              <a:buSzTx/>
              <a:buFontTx/>
              <a:buNone/>
            </a:pPr>
            <a:r>
              <a:rPr lang="en-US" altLang="en-US" dirty="0">
                <a:solidFill>
                  <a:srgbClr val="002060"/>
                </a:solidFill>
              </a:rPr>
              <a:t>35.  So David received from her hand what she had brought him and said to her, "Go up to your house in peace. </a:t>
            </a:r>
            <a:r>
              <a:rPr lang="en-US" altLang="en-US" b="1" i="1" u="sng" dirty="0">
                <a:solidFill>
                  <a:srgbClr val="002060"/>
                </a:solidFill>
              </a:rPr>
              <a:t>See, I have listened to you and granted your request."</a:t>
            </a:r>
          </a:p>
        </p:txBody>
      </p:sp>
      <p:sp>
        <p:nvSpPr>
          <p:cNvPr id="8" name="Text Box 5">
            <a:extLst>
              <a:ext uri="{FF2B5EF4-FFF2-40B4-BE49-F238E27FC236}">
                <a16:creationId xmlns:a16="http://schemas.microsoft.com/office/drawing/2014/main" id="{6EC2FD02-88E2-418E-BB9B-75EFEBA50B83}"/>
              </a:ext>
            </a:extLst>
          </p:cNvPr>
          <p:cNvSpPr txBox="1">
            <a:spLocks noChangeArrowheads="1"/>
          </p:cNvSpPr>
          <p:nvPr/>
        </p:nvSpPr>
        <p:spPr bwMode="auto">
          <a:xfrm>
            <a:off x="0" y="579666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The future king listened to a woman &amp; thanked God for her!</a:t>
            </a:r>
            <a:endParaRPr lang="en-US" altLang="en-US" sz="2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A Heart of Concern</a:t>
            </a:r>
          </a:p>
        </p:txBody>
      </p:sp>
      <p:sp>
        <p:nvSpPr>
          <p:cNvPr id="5" name="Footer Placeholder 4"/>
          <p:cNvSpPr>
            <a:spLocks noGrp="1"/>
          </p:cNvSpPr>
          <p:nvPr>
            <p:ph type="ftr" sz="quarter" idx="11"/>
          </p:nvPr>
        </p:nvSpPr>
        <p:spPr>
          <a:xfrm>
            <a:off x="18422" y="6245225"/>
            <a:ext cx="5257800" cy="612775"/>
          </a:xfrm>
        </p:spPr>
        <p:txBody>
          <a:bodyPr/>
          <a:lstStyle/>
          <a:p>
            <a:pPr>
              <a:buNone/>
              <a:defRPr/>
            </a:pPr>
            <a:r>
              <a:rPr lang="en-US" dirty="0"/>
              <a:t>Abigail: Heart Of A Hero</a:t>
            </a:r>
          </a:p>
        </p:txBody>
      </p:sp>
      <p:sp>
        <p:nvSpPr>
          <p:cNvPr id="11" name="Text Box 5"/>
          <p:cNvSpPr txBox="1">
            <a:spLocks noChangeArrowheads="1"/>
          </p:cNvSpPr>
          <p:nvPr/>
        </p:nvSpPr>
        <p:spPr bwMode="auto">
          <a:xfrm>
            <a:off x="76200" y="1219200"/>
            <a:ext cx="8991600"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ctr">
              <a:buClrTx/>
              <a:buSzTx/>
              <a:buFontTx/>
              <a:buNone/>
              <a:defRPr/>
            </a:pPr>
            <a:r>
              <a:rPr lang="en-US" sz="2400" b="1" dirty="0">
                <a:solidFill>
                  <a:srgbClr val="0000FF"/>
                </a:solidFill>
              </a:rPr>
              <a:t>Abigail’s concern saved her family and household from</a:t>
            </a:r>
          </a:p>
          <a:p>
            <a:pPr marL="457200" indent="-457200" algn="ctr">
              <a:buClrTx/>
              <a:buSzTx/>
              <a:buFontTx/>
              <a:buNone/>
              <a:defRPr/>
            </a:pPr>
            <a:r>
              <a:rPr lang="en-US" sz="2400" b="1" dirty="0">
                <a:solidFill>
                  <a:srgbClr val="0000FF"/>
                </a:solidFill>
              </a:rPr>
              <a:t>the wrath of a mighty man of war!</a:t>
            </a:r>
          </a:p>
        </p:txBody>
      </p:sp>
      <p:pic>
        <p:nvPicPr>
          <p:cNvPr id="6" name="Picture 8" descr="C:\Users\DarkWolf\AppData\Local\Microsoft\Windows\Temporary Internet Files\Content.IE5\H16UEF2S\MC900434748[1].png">
            <a:extLst>
              <a:ext uri="{FF2B5EF4-FFF2-40B4-BE49-F238E27FC236}">
                <a16:creationId xmlns:a16="http://schemas.microsoft.com/office/drawing/2014/main" id="{ADC1C970-DA2F-42FF-92C2-A3D57E562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80046"/>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a:extLst>
              <a:ext uri="{FF2B5EF4-FFF2-40B4-BE49-F238E27FC236}">
                <a16:creationId xmlns:a16="http://schemas.microsoft.com/office/drawing/2014/main" id="{34765B91-6059-4687-8BC4-AC2299182511}"/>
              </a:ext>
            </a:extLst>
          </p:cNvPr>
          <p:cNvSpPr txBox="1">
            <a:spLocks noChangeArrowheads="1"/>
          </p:cNvSpPr>
          <p:nvPr/>
        </p:nvSpPr>
        <p:spPr bwMode="auto">
          <a:xfrm>
            <a:off x="3159035" y="4073582"/>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4000" b="1" dirty="0">
                <a:solidFill>
                  <a:srgbClr val="FFFF00"/>
                </a:solidFill>
              </a:rPr>
              <a:t>Concern</a:t>
            </a:r>
          </a:p>
        </p:txBody>
      </p:sp>
    </p:spTree>
    <p:extLst>
      <p:ext uri="{BB962C8B-B14F-4D97-AF65-F5344CB8AC3E}">
        <p14:creationId xmlns:p14="http://schemas.microsoft.com/office/powerpoint/2010/main" val="21087488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Conclusion</a:t>
            </a:r>
          </a:p>
        </p:txBody>
      </p:sp>
      <p:sp>
        <p:nvSpPr>
          <p:cNvPr id="5" name="Footer Placeholder 4"/>
          <p:cNvSpPr>
            <a:spLocks noGrp="1"/>
          </p:cNvSpPr>
          <p:nvPr>
            <p:ph type="ftr" sz="quarter" idx="11"/>
          </p:nvPr>
        </p:nvSpPr>
        <p:spPr>
          <a:xfrm>
            <a:off x="0" y="6381750"/>
            <a:ext cx="9144000" cy="476250"/>
          </a:xfrm>
        </p:spPr>
        <p:txBody>
          <a:bodyPr/>
          <a:lstStyle/>
          <a:p>
            <a:pPr>
              <a:buNone/>
              <a:defRPr/>
            </a:pPr>
            <a:r>
              <a:rPr lang="en-US" dirty="0"/>
              <a:t>Abigail: Heart Of A Hero</a:t>
            </a:r>
          </a:p>
        </p:txBody>
      </p:sp>
      <p:sp>
        <p:nvSpPr>
          <p:cNvPr id="174083" name="Text Box 3"/>
          <p:cNvSpPr txBox="1">
            <a:spLocks noChangeArrowheads="1"/>
          </p:cNvSpPr>
          <p:nvPr/>
        </p:nvSpPr>
        <p:spPr bwMode="auto">
          <a:xfrm>
            <a:off x="0" y="698500"/>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FFFF00"/>
                </a:solidFill>
              </a:rPr>
              <a:t>I Sam. 25:36-38</a:t>
            </a:r>
          </a:p>
          <a:p>
            <a:pPr eaLnBrk="1" hangingPunct="1"/>
            <a:r>
              <a:rPr lang="en-US" altLang="en-US" dirty="0">
                <a:solidFill>
                  <a:schemeClr val="tx1"/>
                </a:solidFill>
              </a:rPr>
              <a:t>She went home to find Nabal exalting himself like a king and very drunk.</a:t>
            </a:r>
          </a:p>
          <a:p>
            <a:pPr eaLnBrk="1" hangingPunct="1"/>
            <a:r>
              <a:rPr lang="en-US" altLang="en-US" dirty="0">
                <a:solidFill>
                  <a:schemeClr val="tx1"/>
                </a:solidFill>
              </a:rPr>
              <a:t>She waited till morning “when the wine had gone out of Nabal” to tell him what she did.</a:t>
            </a:r>
          </a:p>
          <a:p>
            <a:pPr eaLnBrk="1" hangingPunct="1"/>
            <a:r>
              <a:rPr lang="en-US" altLang="en-US" dirty="0">
                <a:solidFill>
                  <a:schemeClr val="tx1"/>
                </a:solidFill>
              </a:rPr>
              <a:t>Upon hearing how close he had come to death at the hands of the man he insulted, and what his wife had done to stop it, “his heart died within him” and God struck him that he died 10 days later. </a:t>
            </a:r>
          </a:p>
          <a:p>
            <a:pPr eaLnBrk="1" hangingPunct="1"/>
            <a:r>
              <a:rPr lang="en-US" altLang="en-US" dirty="0">
                <a:solidFill>
                  <a:schemeClr val="tx1"/>
                </a:solidFill>
              </a:rPr>
              <a:t>Despite the kind of man Nabal was, he was blessed to have such a wife as Abigail!</a:t>
            </a:r>
          </a:p>
        </p:txBody>
      </p:sp>
      <p:sp>
        <p:nvSpPr>
          <p:cNvPr id="7" name="Text Box 5"/>
          <p:cNvSpPr txBox="1">
            <a:spLocks noChangeArrowheads="1"/>
          </p:cNvSpPr>
          <p:nvPr/>
        </p:nvSpPr>
        <p:spPr bwMode="auto">
          <a:xfrm>
            <a:off x="0" y="439218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To her credit, she stayed with him and selflessly saved him, even taking on his sin!</a:t>
            </a:r>
            <a:endParaRPr lang="en-US" altLang="en-US" sz="2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fade">
                                      <p:cBhvr>
                                        <p:cTn id="7" dur="500"/>
                                        <p:tgtEl>
                                          <p:spTgt spid="1740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Conclusion </a:t>
            </a:r>
          </a:p>
        </p:txBody>
      </p:sp>
      <p:sp>
        <p:nvSpPr>
          <p:cNvPr id="5" name="Footer Placeholder 4"/>
          <p:cNvSpPr>
            <a:spLocks noGrp="1"/>
          </p:cNvSpPr>
          <p:nvPr>
            <p:ph type="ftr" sz="quarter" idx="11"/>
          </p:nvPr>
        </p:nvSpPr>
        <p:spPr>
          <a:xfrm>
            <a:off x="-1" y="6381750"/>
            <a:ext cx="9128125" cy="476250"/>
          </a:xfrm>
        </p:spPr>
        <p:txBody>
          <a:bodyPr/>
          <a:lstStyle/>
          <a:p>
            <a:pPr>
              <a:buNone/>
              <a:defRPr/>
            </a:pPr>
            <a:r>
              <a:rPr lang="en-US"/>
              <a:t>Abigail: Heart Of A Hero</a:t>
            </a:r>
            <a:endParaRPr lang="en-US" dirty="0"/>
          </a:p>
        </p:txBody>
      </p:sp>
      <p:sp>
        <p:nvSpPr>
          <p:cNvPr id="189445" name="Text Box 5"/>
          <p:cNvSpPr txBox="1">
            <a:spLocks noChangeArrowheads="1"/>
          </p:cNvSpPr>
          <p:nvPr/>
        </p:nvSpPr>
        <p:spPr bwMode="auto">
          <a:xfrm>
            <a:off x="0" y="564742"/>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FFFF00"/>
                </a:solidFill>
              </a:rPr>
              <a:t>I Sam. 25:39-42</a:t>
            </a:r>
          </a:p>
          <a:p>
            <a:pPr eaLnBrk="1" hangingPunct="1"/>
            <a:r>
              <a:rPr lang="en-US" altLang="en-US" dirty="0">
                <a:solidFill>
                  <a:schemeClr val="tx1"/>
                </a:solidFill>
              </a:rPr>
              <a:t>David heard of Nabal’s death, praised God for dealing with his enemy, and proposes marriage to Abigail to be his wife!</a:t>
            </a:r>
          </a:p>
          <a:p>
            <a:pPr eaLnBrk="1" hangingPunct="1"/>
            <a:r>
              <a:rPr lang="en-US" altLang="en-US" dirty="0">
                <a:solidFill>
                  <a:schemeClr val="tx1"/>
                </a:solidFill>
              </a:rPr>
              <a:t>She went from being the petitioner to the petitioned!</a:t>
            </a:r>
          </a:p>
          <a:p>
            <a:pPr eaLnBrk="1" hangingPunct="1"/>
            <a:r>
              <a:rPr lang="en-US" altLang="en-US" dirty="0">
                <a:solidFill>
                  <a:schemeClr val="tx1"/>
                </a:solidFill>
              </a:rPr>
              <a:t>She humbly accepts his proposal.</a:t>
            </a:r>
          </a:p>
        </p:txBody>
      </p:sp>
      <p:pic>
        <p:nvPicPr>
          <p:cNvPr id="3" name="Picture 2" descr="A picture containing person, man, outdoor, sky&#10;&#10;Description automatically generated">
            <a:extLst>
              <a:ext uri="{FF2B5EF4-FFF2-40B4-BE49-F238E27FC236}">
                <a16:creationId xmlns:a16="http://schemas.microsoft.com/office/drawing/2014/main" id="{2BA40069-B734-4227-9610-543936676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484" y="2355881"/>
            <a:ext cx="5917153" cy="2428073"/>
          </a:xfrm>
          <a:prstGeom prst="rect">
            <a:avLst/>
          </a:prstGeom>
        </p:spPr>
      </p:pic>
      <p:sp>
        <p:nvSpPr>
          <p:cNvPr id="10" name="Text Box 3">
            <a:extLst>
              <a:ext uri="{FF2B5EF4-FFF2-40B4-BE49-F238E27FC236}">
                <a16:creationId xmlns:a16="http://schemas.microsoft.com/office/drawing/2014/main" id="{B367A240-6501-48F8-9801-A9C95D12919A}"/>
              </a:ext>
            </a:extLst>
          </p:cNvPr>
          <p:cNvSpPr txBox="1">
            <a:spLocks noChangeArrowheads="1"/>
          </p:cNvSpPr>
          <p:nvPr/>
        </p:nvSpPr>
        <p:spPr bwMode="auto">
          <a:xfrm>
            <a:off x="1776935" y="2448895"/>
            <a:ext cx="2990852"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altLang="en-US" sz="2800" b="1" dirty="0">
                <a:solidFill>
                  <a:srgbClr val="000000"/>
                </a:solidFill>
              </a:rPr>
              <a:t>Prov. 31:10</a:t>
            </a:r>
          </a:p>
          <a:p>
            <a:pPr marL="0" indent="0" algn="ctr" eaLnBrk="1" hangingPunct="1">
              <a:buClrTx/>
              <a:buSzTx/>
              <a:buFontTx/>
              <a:buNone/>
            </a:pPr>
            <a:r>
              <a:rPr lang="en-US" altLang="en-US" sz="2400" dirty="0">
                <a:solidFill>
                  <a:srgbClr val="002060"/>
                </a:solidFill>
              </a:rPr>
              <a:t>An excellent wife, who can find? </a:t>
            </a:r>
          </a:p>
          <a:p>
            <a:pPr marL="0" indent="0" algn="ctr" eaLnBrk="1" hangingPunct="1">
              <a:buClrTx/>
              <a:buSzTx/>
              <a:buFontTx/>
              <a:buNone/>
            </a:pPr>
            <a:r>
              <a:rPr lang="en-US" altLang="en-US" sz="2400" dirty="0">
                <a:solidFill>
                  <a:srgbClr val="002060"/>
                </a:solidFill>
              </a:rPr>
              <a:t>For her worth is far above jewels.</a:t>
            </a:r>
            <a:endParaRPr lang="en-US" altLang="en-US" sz="2400" b="1" i="1" u="sng" dirty="0">
              <a:solidFill>
                <a:srgbClr val="002060"/>
              </a:solidFill>
            </a:endParaRPr>
          </a:p>
        </p:txBody>
      </p:sp>
      <p:sp>
        <p:nvSpPr>
          <p:cNvPr id="11" name="Text Box 5">
            <a:extLst>
              <a:ext uri="{FF2B5EF4-FFF2-40B4-BE49-F238E27FC236}">
                <a16:creationId xmlns:a16="http://schemas.microsoft.com/office/drawing/2014/main" id="{797E84D4-F9C6-4EF9-91B4-EF1832F7C3B0}"/>
              </a:ext>
            </a:extLst>
          </p:cNvPr>
          <p:cNvSpPr txBox="1">
            <a:spLocks noChangeArrowheads="1"/>
          </p:cNvSpPr>
          <p:nvPr/>
        </p:nvSpPr>
        <p:spPr bwMode="auto">
          <a:xfrm>
            <a:off x="0" y="4882637"/>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In this account we see that whoever exalts himself will be humbled (Nabal was killed by God), and she who humbles herself will be exalted (Abigail became the wife of the king) – Luke 14:11</a:t>
            </a:r>
            <a:endParaRPr lang="en-US" altLang="en-US" sz="2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fade">
                                      <p:cBhvr>
                                        <p:cTn id="7" dur="500"/>
                                        <p:tgtEl>
                                          <p:spTgt spid="18944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6901"/>
            <a:ext cx="9144000" cy="621933"/>
          </a:xfrm>
        </p:spPr>
        <p:txBody>
          <a:bodyPr anchor="b">
            <a:normAutofit fontScale="90000"/>
          </a:bodyPr>
          <a:lstStyle/>
          <a:p>
            <a:pPr eaLnBrk="1" hangingPunct="1">
              <a:defRPr/>
            </a:pPr>
            <a:r>
              <a:rPr lang="en-US" sz="4000" b="1" u="sng" dirty="0">
                <a:cs typeface="Times New Roman" pitchFamily="18" charset="0"/>
              </a:rPr>
              <a:t>Conclusion</a:t>
            </a:r>
            <a:r>
              <a:rPr lang="en-US" sz="2100" b="1" u="sng" dirty="0">
                <a:cs typeface="Times New Roman" pitchFamily="18" charset="0"/>
              </a:rPr>
              <a:t> </a:t>
            </a:r>
          </a:p>
        </p:txBody>
      </p:sp>
      <p:sp>
        <p:nvSpPr>
          <p:cNvPr id="74" name="Rectangle 73">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094" y="733425"/>
            <a:ext cx="5022057"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7979" y="799817"/>
            <a:ext cx="492428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9925EA8-6A5C-4490-8F5B-496ADAC6C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78198" y="1233459"/>
            <a:ext cx="4421443" cy="4421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0" y="6478763"/>
            <a:ext cx="5004649" cy="365125"/>
          </a:xfrm>
        </p:spPr>
        <p:txBody>
          <a:bodyPr>
            <a:normAutofit/>
          </a:bodyPr>
          <a:lstStyle/>
          <a:p>
            <a:pPr>
              <a:spcAft>
                <a:spcPts val="600"/>
              </a:spcAft>
              <a:buNone/>
              <a:defRPr/>
            </a:pPr>
            <a:r>
              <a:rPr lang="en-US" dirty="0"/>
              <a:t>Abigail: Heart Of A Hero</a:t>
            </a:r>
          </a:p>
        </p:txBody>
      </p:sp>
      <p:sp>
        <p:nvSpPr>
          <p:cNvPr id="10" name="Text Box 5">
            <a:extLst>
              <a:ext uri="{FF2B5EF4-FFF2-40B4-BE49-F238E27FC236}">
                <a16:creationId xmlns:a16="http://schemas.microsoft.com/office/drawing/2014/main" id="{722D031A-B6A5-4872-80CE-64E3CCA23CCA}"/>
              </a:ext>
            </a:extLst>
          </p:cNvPr>
          <p:cNvSpPr txBox="1">
            <a:spLocks noChangeArrowheads="1"/>
          </p:cNvSpPr>
          <p:nvPr/>
        </p:nvSpPr>
        <p:spPr bwMode="auto">
          <a:xfrm>
            <a:off x="-53647" y="857298"/>
            <a:ext cx="34978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eaLnBrk="1" hangingPunct="1">
              <a:buClrTx/>
              <a:buSzTx/>
              <a:buFontTx/>
              <a:buNone/>
            </a:pPr>
            <a:r>
              <a:rPr lang="en-US" altLang="en-US" sz="2400" b="1" dirty="0">
                <a:solidFill>
                  <a:srgbClr val="FFFF00"/>
                </a:solidFill>
              </a:rPr>
              <a:t>Abigail had the heart of a hero and was blessed by God in</a:t>
            </a:r>
          </a:p>
          <a:p>
            <a:pPr marL="0" indent="0" algn="ctr" eaLnBrk="1" hangingPunct="1">
              <a:buClrTx/>
              <a:buSzTx/>
              <a:buFontTx/>
              <a:buNone/>
            </a:pPr>
            <a:r>
              <a:rPr lang="en-US" altLang="en-US" sz="2400" b="1" dirty="0">
                <a:solidFill>
                  <a:srgbClr val="FFFF00"/>
                </a:solidFill>
              </a:rPr>
              <a:t>what she did!</a:t>
            </a:r>
          </a:p>
        </p:txBody>
      </p:sp>
      <p:pic>
        <p:nvPicPr>
          <p:cNvPr id="3" name="Picture 2" descr="A picture containing person, ground, outdoor, mountain&#10;&#10;Description automatically generated">
            <a:extLst>
              <a:ext uri="{FF2B5EF4-FFF2-40B4-BE49-F238E27FC236}">
                <a16:creationId xmlns:a16="http://schemas.microsoft.com/office/drawing/2014/main" id="{179018A0-9815-4DB4-95CE-0AFDDE376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 y="2852146"/>
            <a:ext cx="3428999" cy="3384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75" y="6381750"/>
            <a:ext cx="2895600" cy="476250"/>
          </a:xfrm>
        </p:spPr>
        <p:txBody>
          <a:bodyPr/>
          <a:lstStyle/>
          <a:p>
            <a:pPr algn="ctr">
              <a:buNone/>
              <a:defRPr/>
            </a:pPr>
            <a:r>
              <a:rPr lang="en-US"/>
              <a:t>Abigail: Heart Of A Hero</a:t>
            </a:r>
            <a:endParaRPr lang="en-US" dirty="0"/>
          </a:p>
        </p:txBody>
      </p:sp>
      <p:sp>
        <p:nvSpPr>
          <p:cNvPr id="164866" name="Rectangle 2"/>
          <p:cNvSpPr>
            <a:spLocks noGrp="1" noChangeArrowheads="1"/>
          </p:cNvSpPr>
          <p:nvPr>
            <p:ph type="title"/>
          </p:nvPr>
        </p:nvSpPr>
        <p:spPr>
          <a:xfrm>
            <a:off x="0" y="-1"/>
            <a:ext cx="9144000" cy="787767"/>
          </a:xfrm>
        </p:spPr>
        <p:txBody>
          <a:bodyPr>
            <a:noAutofit/>
          </a:bodyPr>
          <a:lstStyle/>
          <a:p>
            <a:pPr eaLnBrk="1" hangingPunct="1">
              <a:defRPr/>
            </a:pPr>
            <a:r>
              <a:rPr lang="en-US" sz="4000" b="1" u="sng" dirty="0">
                <a:solidFill>
                  <a:srgbClr val="66FFFF"/>
                </a:solidFill>
                <a:cs typeface="Times New Roman" pitchFamily="18" charset="0"/>
              </a:rPr>
              <a:t>Intro</a:t>
            </a:r>
            <a:r>
              <a:rPr lang="en-US" sz="4000" b="1" u="sng" dirty="0">
                <a:solidFill>
                  <a:srgbClr val="66FFFF"/>
                </a:solidFill>
              </a:rPr>
              <a:t> </a:t>
            </a:r>
          </a:p>
        </p:txBody>
      </p:sp>
      <p:sp>
        <p:nvSpPr>
          <p:cNvPr id="4100" name="Text Box 3"/>
          <p:cNvSpPr txBox="1">
            <a:spLocks noChangeArrowheads="1"/>
          </p:cNvSpPr>
          <p:nvPr/>
        </p:nvSpPr>
        <p:spPr bwMode="auto">
          <a:xfrm>
            <a:off x="4763" y="78776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sz="2400" b="1" dirty="0">
                <a:solidFill>
                  <a:srgbClr val="FFFF00"/>
                </a:solidFill>
              </a:rPr>
              <a:t>There are examples both good and bad in the Scriptures</a:t>
            </a:r>
          </a:p>
        </p:txBody>
      </p:sp>
      <p:sp>
        <p:nvSpPr>
          <p:cNvPr id="7" name="Text Box 3"/>
          <p:cNvSpPr txBox="1">
            <a:spLocks noChangeArrowheads="1"/>
          </p:cNvSpPr>
          <p:nvPr/>
        </p:nvSpPr>
        <p:spPr bwMode="auto">
          <a:xfrm>
            <a:off x="0" y="5257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sz="2400" b="1" dirty="0">
                <a:solidFill>
                  <a:srgbClr val="FFFF00"/>
                </a:solidFill>
              </a:rPr>
              <a:t>Godly role models are greatly needed in our society!</a:t>
            </a:r>
          </a:p>
        </p:txBody>
      </p:sp>
      <p:sp>
        <p:nvSpPr>
          <p:cNvPr id="8" name="Text Box 3">
            <a:extLst>
              <a:ext uri="{FF2B5EF4-FFF2-40B4-BE49-F238E27FC236}">
                <a16:creationId xmlns:a16="http://schemas.microsoft.com/office/drawing/2014/main" id="{1CFC0306-68CE-4318-9ED4-0F30B0E07CD2}"/>
              </a:ext>
            </a:extLst>
          </p:cNvPr>
          <p:cNvSpPr txBox="1">
            <a:spLocks noChangeArrowheads="1"/>
          </p:cNvSpPr>
          <p:nvPr/>
        </p:nvSpPr>
        <p:spPr bwMode="auto">
          <a:xfrm>
            <a:off x="7275" y="1709601"/>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sz="2400" b="1" dirty="0">
                <a:solidFill>
                  <a:srgbClr val="FFFF00"/>
                </a:solidFill>
              </a:rPr>
              <a:t>Men and women alike can provide us with sources of </a:t>
            </a:r>
          </a:p>
          <a:p>
            <a:pPr eaLnBrk="1" hangingPunct="1">
              <a:buClrTx/>
              <a:buSzTx/>
              <a:buFontTx/>
              <a:buNone/>
            </a:pPr>
            <a:r>
              <a:rPr lang="en-US" sz="2400" b="1" dirty="0">
                <a:solidFill>
                  <a:srgbClr val="FFFF00"/>
                </a:solidFill>
              </a:rPr>
              <a:t>strength and inspiration</a:t>
            </a:r>
          </a:p>
          <a:p>
            <a:pPr algn="l" eaLnBrk="1" hangingPunct="1">
              <a:buClr>
                <a:schemeClr val="accent1">
                  <a:lumMod val="40000"/>
                  <a:lumOff val="60000"/>
                </a:schemeClr>
              </a:buClr>
              <a:buSzTx/>
              <a:buFont typeface="Wingdings" panose="05000000000000000000" pitchFamily="2" charset="2"/>
              <a:buChar char="v"/>
            </a:pPr>
            <a:r>
              <a:rPr lang="en-US" sz="2400" b="1" dirty="0">
                <a:solidFill>
                  <a:schemeClr val="tx1"/>
                </a:solidFill>
              </a:rPr>
              <a:t>Eve: </a:t>
            </a:r>
            <a:r>
              <a:rPr lang="en-US" sz="2400" dirty="0">
                <a:solidFill>
                  <a:schemeClr val="tx1"/>
                </a:solidFill>
              </a:rPr>
              <a:t>“Mother of all living” (Gen. 3:20) and an example of moving past sin!</a:t>
            </a:r>
          </a:p>
          <a:p>
            <a:pPr algn="l" eaLnBrk="1" hangingPunct="1">
              <a:buClr>
                <a:schemeClr val="accent1">
                  <a:lumMod val="40000"/>
                  <a:lumOff val="60000"/>
                </a:schemeClr>
              </a:buClr>
              <a:buSzTx/>
              <a:buFont typeface="Wingdings" panose="05000000000000000000" pitchFamily="2" charset="2"/>
              <a:buChar char="v"/>
            </a:pPr>
            <a:r>
              <a:rPr lang="en-US" sz="2400" b="1" dirty="0">
                <a:solidFill>
                  <a:schemeClr val="tx1"/>
                </a:solidFill>
              </a:rPr>
              <a:t>Sarah: </a:t>
            </a:r>
            <a:r>
              <a:rPr lang="en-US" sz="2400" dirty="0">
                <a:solidFill>
                  <a:schemeClr val="tx1"/>
                </a:solidFill>
              </a:rPr>
              <a:t>Mother of nations (Gen. 17:16), Mother of saints (Gal. 4:26,31), Mother of godly wives (I Pet. 3:6), and is an example of faith and overcoming one’s weaknesses! </a:t>
            </a:r>
          </a:p>
          <a:p>
            <a:pPr algn="l" eaLnBrk="1" hangingPunct="1">
              <a:buClr>
                <a:schemeClr val="accent1">
                  <a:lumMod val="40000"/>
                  <a:lumOff val="60000"/>
                </a:schemeClr>
              </a:buClr>
              <a:buSzTx/>
              <a:buFont typeface="Wingdings" panose="05000000000000000000" pitchFamily="2" charset="2"/>
              <a:buChar char="v"/>
            </a:pPr>
            <a:r>
              <a:rPr lang="en-US" sz="2400" b="1" dirty="0">
                <a:solidFill>
                  <a:schemeClr val="tx1"/>
                </a:solidFill>
              </a:rPr>
              <a:t>Ruth: </a:t>
            </a:r>
            <a:r>
              <a:rPr lang="en-US" sz="2400" dirty="0">
                <a:solidFill>
                  <a:schemeClr val="tx1"/>
                </a:solidFill>
              </a:rPr>
              <a:t>An example of faith and virtue (Ruth 1:16-18; 3:11)</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Conclusion </a:t>
            </a:r>
          </a:p>
        </p:txBody>
      </p:sp>
      <p:sp>
        <p:nvSpPr>
          <p:cNvPr id="5" name="Footer Placeholder 4"/>
          <p:cNvSpPr>
            <a:spLocks noGrp="1"/>
          </p:cNvSpPr>
          <p:nvPr>
            <p:ph type="ftr" sz="quarter" idx="11"/>
          </p:nvPr>
        </p:nvSpPr>
        <p:spPr>
          <a:xfrm>
            <a:off x="0" y="6381750"/>
            <a:ext cx="9144000" cy="476250"/>
          </a:xfrm>
        </p:spPr>
        <p:txBody>
          <a:bodyPr/>
          <a:lstStyle/>
          <a:p>
            <a:pPr>
              <a:buNone/>
              <a:defRPr/>
            </a:pPr>
            <a:r>
              <a:rPr lang="en-US"/>
              <a:t>Abigail: Heart Of A Hero</a:t>
            </a:r>
            <a:endParaRPr lang="en-US" dirty="0"/>
          </a:p>
        </p:txBody>
      </p:sp>
      <p:sp>
        <p:nvSpPr>
          <p:cNvPr id="14" name="Text Box 5"/>
          <p:cNvSpPr txBox="1">
            <a:spLocks noChangeArrowheads="1"/>
          </p:cNvSpPr>
          <p:nvPr/>
        </p:nvSpPr>
        <p:spPr bwMode="auto">
          <a:xfrm>
            <a:off x="0" y="782138"/>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FFFF00"/>
                </a:solidFill>
              </a:rPr>
              <a:t>After her marriage to David little is known of her</a:t>
            </a:r>
          </a:p>
          <a:p>
            <a:pPr eaLnBrk="1" hangingPunct="1"/>
            <a:r>
              <a:rPr lang="en-US" altLang="en-US" dirty="0">
                <a:solidFill>
                  <a:schemeClr val="tx1"/>
                </a:solidFill>
              </a:rPr>
              <a:t>She was taken captive by the Amalekites from Ziklag and was rescued by David and his men </a:t>
            </a:r>
            <a:r>
              <a:rPr lang="en-US" altLang="en-US" i="1" dirty="0">
                <a:solidFill>
                  <a:schemeClr val="tx1"/>
                </a:solidFill>
              </a:rPr>
              <a:t>(I Sam. 30).</a:t>
            </a:r>
          </a:p>
          <a:p>
            <a:pPr eaLnBrk="1" hangingPunct="1"/>
            <a:r>
              <a:rPr lang="en-US" altLang="en-US" dirty="0">
                <a:solidFill>
                  <a:schemeClr val="tx1"/>
                </a:solidFill>
              </a:rPr>
              <a:t>She gave to David a son, Chileab, his second son </a:t>
            </a:r>
            <a:r>
              <a:rPr lang="en-US" altLang="en-US" i="1" dirty="0">
                <a:solidFill>
                  <a:schemeClr val="tx1"/>
                </a:solidFill>
              </a:rPr>
              <a:t>(II Sam. 3:3)</a:t>
            </a:r>
          </a:p>
        </p:txBody>
      </p:sp>
      <p:sp>
        <p:nvSpPr>
          <p:cNvPr id="6" name="Text Box 5"/>
          <p:cNvSpPr txBox="1">
            <a:spLocks noChangeArrowheads="1"/>
          </p:cNvSpPr>
          <p:nvPr/>
        </p:nvSpPr>
        <p:spPr bwMode="auto">
          <a:xfrm>
            <a:off x="0" y="241909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Abigail stands as an example of a faithful woman despite her circumstances and who she was married to!  </a:t>
            </a:r>
            <a:endParaRPr lang="en-US" altLang="en-US" dirty="0">
              <a:solidFill>
                <a:srgbClr val="FFFF00"/>
              </a:solidFill>
            </a:endParaRPr>
          </a:p>
        </p:txBody>
      </p:sp>
      <p:pic>
        <p:nvPicPr>
          <p:cNvPr id="3" name="Picture 2" descr="A picture containing person, indoor, cutting, cake&#10;&#10;Description automatically generated">
            <a:extLst>
              <a:ext uri="{FF2B5EF4-FFF2-40B4-BE49-F238E27FC236}">
                <a16:creationId xmlns:a16="http://schemas.microsoft.com/office/drawing/2014/main" id="{79262D28-5EF5-4853-99FE-317756072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3502749"/>
            <a:ext cx="5410200" cy="3381375"/>
          </a:xfrm>
          <a:prstGeom prst="rect">
            <a:avLst/>
          </a:prstGeom>
        </p:spPr>
      </p:pic>
    </p:spTree>
    <p:extLst>
      <p:ext uri="{BB962C8B-B14F-4D97-AF65-F5344CB8AC3E}">
        <p14:creationId xmlns:p14="http://schemas.microsoft.com/office/powerpoint/2010/main" val="7433667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Conclusion </a:t>
            </a:r>
          </a:p>
        </p:txBody>
      </p:sp>
      <p:sp>
        <p:nvSpPr>
          <p:cNvPr id="5" name="Footer Placeholder 4"/>
          <p:cNvSpPr>
            <a:spLocks noGrp="1"/>
          </p:cNvSpPr>
          <p:nvPr>
            <p:ph type="ftr" sz="quarter" idx="11"/>
          </p:nvPr>
        </p:nvSpPr>
        <p:spPr>
          <a:xfrm>
            <a:off x="4763" y="6381750"/>
            <a:ext cx="9144000" cy="476250"/>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Abigail: Heart Of A Hero</a:t>
            </a:r>
            <a:endParaRPr kumimoji="0" lang="en-US" sz="100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10" name="Text Box 5"/>
          <p:cNvSpPr txBox="1">
            <a:spLocks noChangeArrowheads="1"/>
          </p:cNvSpPr>
          <p:nvPr/>
        </p:nvSpPr>
        <p:spPr bwMode="auto">
          <a:xfrm>
            <a:off x="46036" y="909644"/>
            <a:ext cx="9051925"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Rockwell" panose="02060603020205020403"/>
                <a:ea typeface="+mn-ea"/>
                <a:cs typeface="+mn-cs"/>
              </a:rPr>
              <a:t>Do you have the heart of Abigail?</a:t>
            </a:r>
          </a:p>
        </p:txBody>
      </p:sp>
      <p:pic>
        <p:nvPicPr>
          <p:cNvPr id="7" name="Picture 8" descr="C:\Users\DarkWolf\AppData\Local\Microsoft\Windows\Temporary Internet Files\Content.IE5\H16UEF2S\MC900434748[1].png">
            <a:extLst>
              <a:ext uri="{FF2B5EF4-FFF2-40B4-BE49-F238E27FC236}">
                <a16:creationId xmlns:a16="http://schemas.microsoft.com/office/drawing/2014/main" id="{8BB7B1A4-F2C9-4AAD-98AB-86E37A2A4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189" y="1165981"/>
            <a:ext cx="5692019" cy="569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501C791A-AAB2-47B4-B41B-D6E0CCAA190E}"/>
              </a:ext>
            </a:extLst>
          </p:cNvPr>
          <p:cNvSpPr txBox="1">
            <a:spLocks noChangeArrowheads="1"/>
          </p:cNvSpPr>
          <p:nvPr/>
        </p:nvSpPr>
        <p:spPr bwMode="auto">
          <a:xfrm>
            <a:off x="3709476" y="2751275"/>
            <a:ext cx="1877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Wisdom</a:t>
            </a:r>
          </a:p>
        </p:txBody>
      </p:sp>
      <p:sp>
        <p:nvSpPr>
          <p:cNvPr id="9" name="TextBox 12">
            <a:extLst>
              <a:ext uri="{FF2B5EF4-FFF2-40B4-BE49-F238E27FC236}">
                <a16:creationId xmlns:a16="http://schemas.microsoft.com/office/drawing/2014/main" id="{9FBB23AE-05E5-4D4B-9A19-77F024AE59B1}"/>
              </a:ext>
            </a:extLst>
          </p:cNvPr>
          <p:cNvSpPr txBox="1">
            <a:spLocks noChangeArrowheads="1"/>
          </p:cNvSpPr>
          <p:nvPr/>
        </p:nvSpPr>
        <p:spPr bwMode="auto">
          <a:xfrm>
            <a:off x="4938468" y="3680389"/>
            <a:ext cx="1296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Faith</a:t>
            </a:r>
          </a:p>
        </p:txBody>
      </p:sp>
      <p:sp>
        <p:nvSpPr>
          <p:cNvPr id="11" name="TextBox 13">
            <a:extLst>
              <a:ext uri="{FF2B5EF4-FFF2-40B4-BE49-F238E27FC236}">
                <a16:creationId xmlns:a16="http://schemas.microsoft.com/office/drawing/2014/main" id="{13571484-646A-4696-8BE0-B7C630FDE1DF}"/>
              </a:ext>
            </a:extLst>
          </p:cNvPr>
          <p:cNvSpPr txBox="1">
            <a:spLocks noChangeArrowheads="1"/>
          </p:cNvSpPr>
          <p:nvPr/>
        </p:nvSpPr>
        <p:spPr bwMode="auto">
          <a:xfrm>
            <a:off x="2713061" y="3316354"/>
            <a:ext cx="1906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Respect</a:t>
            </a:r>
          </a:p>
        </p:txBody>
      </p:sp>
      <p:sp>
        <p:nvSpPr>
          <p:cNvPr id="12" name="TextBox 14">
            <a:extLst>
              <a:ext uri="{FF2B5EF4-FFF2-40B4-BE49-F238E27FC236}">
                <a16:creationId xmlns:a16="http://schemas.microsoft.com/office/drawing/2014/main" id="{A7B9623D-EB8D-4A7E-AC74-5F0851C51484}"/>
              </a:ext>
            </a:extLst>
          </p:cNvPr>
          <p:cNvSpPr txBox="1">
            <a:spLocks noChangeArrowheads="1"/>
          </p:cNvSpPr>
          <p:nvPr/>
        </p:nvSpPr>
        <p:spPr bwMode="auto">
          <a:xfrm>
            <a:off x="3680060" y="4566512"/>
            <a:ext cx="1906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Concern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235" y="4699819"/>
            <a:ext cx="9144000" cy="609600"/>
          </a:xfrm>
          <a:prstGeom prst="rect">
            <a:avLst/>
          </a:prstGeom>
          <a:solidFill>
            <a:srgbClr val="66FF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Hear The Gospel (Jn. 5:24; Rom. 10:17)</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Believe In Christ (Jn. 3:16-18; Jn. 8:24)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Repent Of Sins (Lk. 13:35; Acts 2:38)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Confess Christ (Mt. 10:32; Rom. 10:10)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 Baptized (Mk. 16:16; Acts 22:16)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For The Erring Child of God:</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69342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791199" y="-6416"/>
            <a:ext cx="3352777" cy="753812"/>
          </a:xfrm>
        </p:spPr>
        <p:txBody>
          <a:bodyPr vert="horz" lIns="91440" tIns="45720" rIns="91440" bIns="45720" rtlCol="0" anchor="ctr">
            <a:normAutofit/>
          </a:bodyPr>
          <a:lstStyle/>
          <a:p>
            <a:pPr>
              <a:defRPr/>
            </a:pPr>
            <a:r>
              <a:rPr lang="en-US" u="sng" dirty="0"/>
              <a:t>Intro </a:t>
            </a:r>
          </a:p>
        </p:txBody>
      </p:sp>
      <p:pic>
        <p:nvPicPr>
          <p:cNvPr id="6" name="Picture 5" descr="A picture containing person, ground, outdoor, mountain&#10;&#10;Description automatically generated">
            <a:extLst>
              <a:ext uri="{FF2B5EF4-FFF2-40B4-BE49-F238E27FC236}">
                <a16:creationId xmlns:a16="http://schemas.microsoft.com/office/drawing/2014/main" id="{450CE1B1-2C8A-4B35-A520-5252F7D554DE}"/>
              </a:ext>
            </a:extLst>
          </p:cNvPr>
          <p:cNvPicPr>
            <a:picLocks noChangeAspect="1"/>
          </p:cNvPicPr>
          <p:nvPr/>
        </p:nvPicPr>
        <p:blipFill rotWithShape="1">
          <a:blip r:embed="rId3">
            <a:extLst>
              <a:ext uri="{28A0092B-C50C-407E-A947-70E740481C1C}">
                <a14:useLocalDpi xmlns:a14="http://schemas.microsoft.com/office/drawing/2010/main" val="0"/>
              </a:ext>
            </a:extLst>
          </a:blip>
          <a:srcRect l="4139" r="14294"/>
          <a:stretch/>
        </p:blipFill>
        <p:spPr>
          <a:xfrm>
            <a:off x="20" y="10"/>
            <a:ext cx="5664688" cy="6857990"/>
          </a:xfrm>
          <a:prstGeom prst="rect">
            <a:avLst/>
          </a:prstGeom>
        </p:spPr>
      </p:pic>
      <p:sp>
        <p:nvSpPr>
          <p:cNvPr id="5" name="Footer Placeholder 4"/>
          <p:cNvSpPr>
            <a:spLocks noGrp="1"/>
          </p:cNvSpPr>
          <p:nvPr>
            <p:ph type="ftr" sz="quarter" idx="11"/>
          </p:nvPr>
        </p:nvSpPr>
        <p:spPr>
          <a:xfrm>
            <a:off x="19923" y="6442342"/>
            <a:ext cx="3923352"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Abigail: Heart Of A Hero</a:t>
            </a:r>
          </a:p>
        </p:txBody>
      </p:sp>
      <p:cxnSp>
        <p:nvCxnSpPr>
          <p:cNvPr id="74" name="Straight Connector 73">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2" name="Text Box 11">
            <a:extLst>
              <a:ext uri="{FF2B5EF4-FFF2-40B4-BE49-F238E27FC236}">
                <a16:creationId xmlns:a16="http://schemas.microsoft.com/office/drawing/2014/main" id="{B068BE02-D542-4549-91A8-0BBF0482F485}"/>
              </a:ext>
            </a:extLst>
          </p:cNvPr>
          <p:cNvSpPr txBox="1">
            <a:spLocks noChangeArrowheads="1"/>
          </p:cNvSpPr>
          <p:nvPr/>
        </p:nvSpPr>
        <p:spPr bwMode="auto">
          <a:xfrm>
            <a:off x="5791198" y="741629"/>
            <a:ext cx="3352801" cy="5883275"/>
          </a:xfrm>
          <a:prstGeom prst="rect">
            <a:avLst/>
          </a:prstGeom>
          <a:solidFill>
            <a:schemeClr val="tx1"/>
          </a:solidFill>
          <a:extLst/>
        </p:spPr>
        <p:txBody>
          <a:bodyPr vert="horz" lIns="91440" tIns="45720" rIns="91440" bIns="45720" rtlCol="0" anchor="ctr">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2400" b="1" dirty="0">
                <a:solidFill>
                  <a:schemeClr val="bg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account of Abigail, wife of Nabal, in I Sam. 25 is about a godly woman saving Israel’s future king from a foolish mistake, and thus saving the nation!</a:t>
            </a:r>
          </a:p>
          <a:p>
            <a:pPr marL="571500" indent="-342900" eaLnBrk="1" hangingPunct="1">
              <a:lnSpc>
                <a:spcPct val="110000"/>
              </a:lnSpc>
              <a:spcAft>
                <a:spcPts val="600"/>
              </a:spcAft>
              <a:buFont typeface="Wingdings" panose="05000000000000000000" pitchFamily="2" charset="2"/>
              <a:buChar char="v"/>
            </a:pPr>
            <a:r>
              <a:rPr lang="en-US" altLang="en-US" sz="2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Abigail has been called “A woman of wisdom,” “The hidden hero,” &amp; “A worthy wife.”</a:t>
            </a:r>
          </a:p>
          <a:p>
            <a:pPr marL="571500" indent="-342900" eaLnBrk="1" hangingPunct="1">
              <a:lnSpc>
                <a:spcPct val="110000"/>
              </a:lnSpc>
              <a:spcAft>
                <a:spcPts val="600"/>
              </a:spcAft>
              <a:buFont typeface="Wingdings" panose="05000000000000000000" pitchFamily="2" charset="2"/>
              <a:buChar char="v"/>
            </a:pPr>
            <a:r>
              <a:rPr lang="en-US" altLang="en-US" sz="2200" dirty="0">
                <a:solidFill>
                  <a:srgbClr val="0000FF"/>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Account is between two accounts of David sparing Saul (I Sam. 24, 26).</a:t>
            </a:r>
          </a:p>
        </p:txBody>
      </p:sp>
    </p:spTree>
    <p:extLst>
      <p:ext uri="{BB962C8B-B14F-4D97-AF65-F5344CB8AC3E}">
        <p14:creationId xmlns:p14="http://schemas.microsoft.com/office/powerpoint/2010/main" val="38907991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5346" y="152400"/>
            <a:ext cx="7765321" cy="1326321"/>
          </a:xfrm>
        </p:spPr>
        <p:txBody>
          <a:bodyPr vert="horz" lIns="91440" tIns="45720" rIns="91440" bIns="45720" rtlCol="0">
            <a:normAutofit/>
          </a:bodyPr>
          <a:lstStyle/>
          <a:p>
            <a:pPr>
              <a:defRPr/>
            </a:pPr>
            <a:r>
              <a:rPr lang="en-US" sz="4400" u="sng" dirty="0"/>
              <a:t>Intro </a:t>
            </a:r>
          </a:p>
        </p:txBody>
      </p:sp>
      <p:sp>
        <p:nvSpPr>
          <p:cNvPr id="5" name="Footer Placeholder 4"/>
          <p:cNvSpPr>
            <a:spLocks noGrp="1"/>
          </p:cNvSpPr>
          <p:nvPr>
            <p:ph type="ftr" sz="quarter" idx="11"/>
          </p:nvPr>
        </p:nvSpPr>
        <p:spPr>
          <a:xfrm>
            <a:off x="0" y="6492875"/>
            <a:ext cx="5004649" cy="365125"/>
          </a:xfrm>
        </p:spPr>
        <p:txBody>
          <a:bodyPr vert="horz" lIns="91440" tIns="45720" rIns="91440" bIns="45720" rtlCol="0">
            <a:normAutofit/>
          </a:bodyPr>
          <a:lstStyle/>
          <a:p>
            <a:pPr>
              <a:spcAft>
                <a:spcPts val="600"/>
              </a:spcAft>
              <a:buNone/>
              <a:defRPr/>
            </a:pPr>
            <a:r>
              <a:rPr lang="en-US" kern="1200" dirty="0">
                <a:latin typeface="+mn-lt"/>
                <a:ea typeface="+mn-ea"/>
                <a:cs typeface="+mn-cs"/>
              </a:rPr>
              <a:t>Abigail: Heart Of A Hero</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1795603630"/>
              </p:ext>
            </p:extLst>
          </p:nvPr>
        </p:nvGraphicFramePr>
        <p:xfrm>
          <a:off x="152400" y="1676399"/>
          <a:ext cx="8915400" cy="4816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Intro</a:t>
            </a:r>
            <a:r>
              <a:rPr lang="en-US" sz="3600" b="1" u="sng" dirty="0">
                <a:solidFill>
                  <a:srgbClr val="66FFFF"/>
                </a:solidFill>
              </a:rPr>
              <a:t> </a:t>
            </a:r>
          </a:p>
        </p:txBody>
      </p:sp>
      <p:sp>
        <p:nvSpPr>
          <p:cNvPr id="5" name="Footer Placeholder 4"/>
          <p:cNvSpPr>
            <a:spLocks noGrp="1"/>
          </p:cNvSpPr>
          <p:nvPr>
            <p:ph type="ftr" sz="quarter" idx="11"/>
          </p:nvPr>
        </p:nvSpPr>
        <p:spPr>
          <a:xfrm>
            <a:off x="0" y="6240373"/>
            <a:ext cx="4876800" cy="612775"/>
          </a:xfrm>
        </p:spPr>
        <p:txBody>
          <a:bodyPr/>
          <a:lstStyle/>
          <a:p>
            <a:pPr>
              <a:buNone/>
              <a:defRPr/>
            </a:pPr>
            <a:r>
              <a:rPr lang="en-US" dirty="0"/>
              <a:t>Abigail: Heart Of A Hero</a:t>
            </a:r>
          </a:p>
        </p:txBody>
      </p:sp>
      <p:sp>
        <p:nvSpPr>
          <p:cNvPr id="6" name="Text Box 3"/>
          <p:cNvSpPr txBox="1">
            <a:spLocks noChangeArrowheads="1"/>
          </p:cNvSpPr>
          <p:nvPr/>
        </p:nvSpPr>
        <p:spPr bwMode="auto">
          <a:xfrm>
            <a:off x="1" y="285363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FFFF00"/>
                </a:solidFill>
              </a:rPr>
              <a:t>Abigail and Nabal </a:t>
            </a:r>
            <a:r>
              <a:rPr lang="en-US" altLang="en-US" sz="2400" b="1" i="1" dirty="0">
                <a:solidFill>
                  <a:srgbClr val="FFFF00"/>
                </a:solidFill>
              </a:rPr>
              <a:t>– </a:t>
            </a:r>
            <a:r>
              <a:rPr lang="en-US" altLang="en-US" sz="2400" b="1" dirty="0">
                <a:solidFill>
                  <a:srgbClr val="FFFF00"/>
                </a:solidFill>
              </a:rPr>
              <a:t>I Sam. 25:3</a:t>
            </a:r>
          </a:p>
          <a:p>
            <a:pPr eaLnBrk="1" hangingPunct="1"/>
            <a:r>
              <a:rPr lang="en-US" altLang="en-US" dirty="0">
                <a:solidFill>
                  <a:schemeClr val="tx1"/>
                </a:solidFill>
              </a:rPr>
              <a:t>Abigail </a:t>
            </a:r>
            <a:r>
              <a:rPr lang="en-US" altLang="en-US" i="1" dirty="0">
                <a:solidFill>
                  <a:schemeClr val="tx1"/>
                </a:solidFill>
              </a:rPr>
              <a:t>(Heb. Source of Joy; “My father is joy”) </a:t>
            </a:r>
            <a:r>
              <a:rPr lang="en-US" altLang="en-US" dirty="0">
                <a:solidFill>
                  <a:schemeClr val="tx1"/>
                </a:solidFill>
              </a:rPr>
              <a:t>was wise (discerning, intelligent) and beautiful!</a:t>
            </a:r>
          </a:p>
          <a:p>
            <a:pPr eaLnBrk="1" hangingPunct="1"/>
            <a:r>
              <a:rPr lang="en-US" altLang="en-US" dirty="0">
                <a:solidFill>
                  <a:schemeClr val="tx1"/>
                </a:solidFill>
              </a:rPr>
              <a:t>Nabal </a:t>
            </a:r>
            <a:r>
              <a:rPr lang="en-US" altLang="en-US" i="1" dirty="0">
                <a:solidFill>
                  <a:schemeClr val="tx1"/>
                </a:solidFill>
              </a:rPr>
              <a:t>(Heb. Fool, Worthless) </a:t>
            </a:r>
            <a:r>
              <a:rPr lang="en-US" altLang="en-US" dirty="0">
                <a:solidFill>
                  <a:schemeClr val="tx1"/>
                </a:solidFill>
              </a:rPr>
              <a:t>was like his name: foolish, harsh, evil, badly behaved. He was a Calebite, descendant of Caleb </a:t>
            </a:r>
            <a:r>
              <a:rPr lang="en-US" altLang="en-US" i="1" dirty="0">
                <a:solidFill>
                  <a:schemeClr val="tx1"/>
                </a:solidFill>
              </a:rPr>
              <a:t>(Heb. “Dog”).  </a:t>
            </a:r>
          </a:p>
          <a:p>
            <a:pPr eaLnBrk="1" hangingPunct="1"/>
            <a:r>
              <a:rPr lang="en-US" altLang="en-US" dirty="0">
                <a:solidFill>
                  <a:schemeClr val="tx1"/>
                </a:solidFill>
              </a:rPr>
              <a:t>Nabal the Calebite = “Foolish Dog”</a:t>
            </a:r>
          </a:p>
        </p:txBody>
      </p:sp>
      <p:sp>
        <p:nvSpPr>
          <p:cNvPr id="7" name="Text Box 5"/>
          <p:cNvSpPr txBox="1">
            <a:spLocks noChangeArrowheads="1"/>
          </p:cNvSpPr>
          <p:nvPr/>
        </p:nvSpPr>
        <p:spPr bwMode="auto">
          <a:xfrm>
            <a:off x="41275" y="5257800"/>
            <a:ext cx="9067800"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457200" indent="-457200" algn="ctr">
              <a:buClrTx/>
              <a:buSzTx/>
              <a:buFontTx/>
              <a:buNone/>
              <a:defRPr/>
            </a:pPr>
            <a:r>
              <a:rPr lang="en-US" sz="2400" b="1" dirty="0">
                <a:solidFill>
                  <a:srgbClr val="0000FF"/>
                </a:solidFill>
              </a:rPr>
              <a:t>Abigail was wise, beautiful, and possessed </a:t>
            </a:r>
          </a:p>
          <a:p>
            <a:pPr marL="457200" indent="-457200" algn="ctr">
              <a:buClrTx/>
              <a:buSzTx/>
              <a:buFontTx/>
              <a:buNone/>
              <a:defRPr/>
            </a:pPr>
            <a:r>
              <a:rPr lang="en-US" sz="2400" b="1" dirty="0">
                <a:solidFill>
                  <a:srgbClr val="0000FF"/>
                </a:solidFill>
              </a:rPr>
              <a:t>the heart of a hero!</a:t>
            </a:r>
          </a:p>
        </p:txBody>
      </p:sp>
      <p:sp>
        <p:nvSpPr>
          <p:cNvPr id="8" name="Text Box 3">
            <a:extLst>
              <a:ext uri="{FF2B5EF4-FFF2-40B4-BE49-F238E27FC236}">
                <a16:creationId xmlns:a16="http://schemas.microsoft.com/office/drawing/2014/main" id="{A61F414D-242D-41CA-8E0E-F8227F7A9324}"/>
              </a:ext>
            </a:extLst>
          </p:cNvPr>
          <p:cNvSpPr txBox="1">
            <a:spLocks noChangeArrowheads="1"/>
          </p:cNvSpPr>
          <p:nvPr/>
        </p:nvSpPr>
        <p:spPr bwMode="auto">
          <a:xfrm>
            <a:off x="0" y="757238"/>
            <a:ext cx="9144000" cy="1692771"/>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000000"/>
                </a:solidFill>
              </a:rPr>
              <a:t>I Sam. 25:3 (NASB)</a:t>
            </a:r>
          </a:p>
          <a:p>
            <a:pPr eaLnBrk="1" hangingPunct="1">
              <a:buClrTx/>
              <a:buSzTx/>
              <a:buFontTx/>
              <a:buNone/>
            </a:pPr>
            <a:r>
              <a:rPr lang="en-US" altLang="en-US" dirty="0">
                <a:solidFill>
                  <a:srgbClr val="002060"/>
                </a:solidFill>
              </a:rPr>
              <a:t>3.   (now the man's name was Nabal, and his wife's name was Abigail. And the woman was </a:t>
            </a:r>
          </a:p>
          <a:p>
            <a:pPr eaLnBrk="1" hangingPunct="1">
              <a:buClrTx/>
              <a:buSzTx/>
              <a:buFontTx/>
              <a:buNone/>
            </a:pPr>
            <a:r>
              <a:rPr lang="en-US" altLang="en-US" dirty="0">
                <a:solidFill>
                  <a:srgbClr val="002060"/>
                </a:solidFill>
              </a:rPr>
              <a:t>      intelligent and beautiful in appearance, but the man was harsh and evil in his dealings, and he was a Calebite)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A Heart of Wisdom</a:t>
            </a:r>
          </a:p>
        </p:txBody>
      </p:sp>
      <p:sp>
        <p:nvSpPr>
          <p:cNvPr id="5" name="Footer Placeholder 4"/>
          <p:cNvSpPr>
            <a:spLocks noGrp="1"/>
          </p:cNvSpPr>
          <p:nvPr>
            <p:ph type="ftr" sz="quarter" idx="11"/>
          </p:nvPr>
        </p:nvSpPr>
        <p:spPr>
          <a:xfrm>
            <a:off x="0" y="6419833"/>
            <a:ext cx="5638800" cy="476250"/>
          </a:xfrm>
        </p:spPr>
        <p:txBody>
          <a:bodyPr/>
          <a:lstStyle/>
          <a:p>
            <a:pPr>
              <a:buNone/>
              <a:defRPr/>
            </a:pPr>
            <a:r>
              <a:rPr lang="en-US" dirty="0"/>
              <a:t>Abigail: Heart Of A Hero</a:t>
            </a:r>
          </a:p>
        </p:txBody>
      </p:sp>
      <p:sp>
        <p:nvSpPr>
          <p:cNvPr id="11" name="Text Box 3"/>
          <p:cNvSpPr txBox="1">
            <a:spLocks noChangeArrowheads="1"/>
          </p:cNvSpPr>
          <p:nvPr/>
        </p:nvSpPr>
        <p:spPr bwMode="auto">
          <a:xfrm>
            <a:off x="0" y="757238"/>
            <a:ext cx="9144000" cy="1384995"/>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000000"/>
                </a:solidFill>
              </a:rPr>
              <a:t>I Sam. 25:3 (NASB)</a:t>
            </a:r>
          </a:p>
          <a:p>
            <a:pPr eaLnBrk="1" hangingPunct="1">
              <a:buClrTx/>
              <a:buSzTx/>
              <a:buFontTx/>
              <a:buNone/>
            </a:pPr>
            <a:r>
              <a:rPr lang="en-US" altLang="en-US" dirty="0">
                <a:solidFill>
                  <a:srgbClr val="002060"/>
                </a:solidFill>
              </a:rPr>
              <a:t>3.   (now the man's name was Nabal, and his wife's name was Abigail. And </a:t>
            </a:r>
            <a:r>
              <a:rPr lang="en-US" altLang="en-US" b="1" i="1" u="sng" dirty="0">
                <a:solidFill>
                  <a:srgbClr val="002060"/>
                </a:solidFill>
              </a:rPr>
              <a:t>the woman was intelligent and beautiful in appearance</a:t>
            </a:r>
            <a:r>
              <a:rPr lang="en-US" altLang="en-US" dirty="0">
                <a:solidFill>
                  <a:srgbClr val="002060"/>
                </a:solidFill>
              </a:rPr>
              <a:t>, but the man was harsh and evil in his dealings, and he was a Calebite)</a:t>
            </a:r>
          </a:p>
        </p:txBody>
      </p:sp>
      <p:sp>
        <p:nvSpPr>
          <p:cNvPr id="10" name="Text Box 3"/>
          <p:cNvSpPr txBox="1">
            <a:spLocks noChangeArrowheads="1"/>
          </p:cNvSpPr>
          <p:nvPr/>
        </p:nvSpPr>
        <p:spPr bwMode="auto">
          <a:xfrm>
            <a:off x="0" y="2492971"/>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rgbClr val="FFFF00"/>
                </a:solidFill>
              </a:rPr>
              <a:t>I Sam. 25:14-19</a:t>
            </a:r>
          </a:p>
          <a:p>
            <a:pPr eaLnBrk="1" hangingPunct="1"/>
            <a:r>
              <a:rPr lang="en-US" altLang="en-US" dirty="0">
                <a:solidFill>
                  <a:schemeClr val="tx1"/>
                </a:solidFill>
              </a:rPr>
              <a:t>When a servant told her what David and his men had done for them and of David’s request and Nabal’s answer, she put things in motion quick!</a:t>
            </a:r>
          </a:p>
          <a:p>
            <a:pPr eaLnBrk="1" hangingPunct="1"/>
            <a:r>
              <a:rPr lang="en-US" altLang="en-US" dirty="0">
                <a:solidFill>
                  <a:schemeClr val="tx1"/>
                </a:solidFill>
              </a:rPr>
              <a:t>She had the respect of her servants as one can see she put together a lot of food fast  to send to David. </a:t>
            </a:r>
          </a:p>
          <a:p>
            <a:pPr eaLnBrk="1" hangingPunct="1"/>
            <a:r>
              <a:rPr lang="en-US" altLang="en-US" dirty="0">
                <a:solidFill>
                  <a:schemeClr val="tx1"/>
                </a:solidFill>
              </a:rPr>
              <a:t>The servant called her husband “a worthless man” without rebuke. </a:t>
            </a:r>
          </a:p>
          <a:p>
            <a:pPr eaLnBrk="1" hangingPunct="1"/>
            <a:r>
              <a:rPr lang="en-US" altLang="en-US" dirty="0">
                <a:solidFill>
                  <a:schemeClr val="tx1"/>
                </a:solidFill>
              </a:rPr>
              <a:t>Hospitality at that time was important, and she knew as well as her servants that a mighty man and his 600 men of war had been insulted.</a:t>
            </a:r>
          </a:p>
        </p:txBody>
      </p:sp>
      <p:sp>
        <p:nvSpPr>
          <p:cNvPr id="12" name="Text Box 5"/>
          <p:cNvSpPr txBox="1">
            <a:spLocks noChangeArrowheads="1"/>
          </p:cNvSpPr>
          <p:nvPr/>
        </p:nvSpPr>
        <p:spPr bwMode="auto">
          <a:xfrm>
            <a:off x="0" y="5459909"/>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She didn’t ask permission, counsel with anyone, tell her husband, she just went into action to save her household, even her husband’s life!</a:t>
            </a:r>
            <a:endParaRPr lang="en-US" altLang="en-US" sz="2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9" name="Picture 8" descr="A group of people in costumes&#10;&#10;Description automatically generated">
            <a:extLst>
              <a:ext uri="{FF2B5EF4-FFF2-40B4-BE49-F238E27FC236}">
                <a16:creationId xmlns:a16="http://schemas.microsoft.com/office/drawing/2014/main" id="{A8E6A390-D80F-4A6F-9A96-63F80EC559F7}"/>
              </a:ext>
            </a:extLst>
          </p:cNvPr>
          <p:cNvPicPr>
            <a:picLocks noChangeAspect="1"/>
          </p:cNvPicPr>
          <p:nvPr/>
        </p:nvPicPr>
        <p:blipFill rotWithShape="1">
          <a:blip r:embed="rId4">
            <a:extLst>
              <a:ext uri="{28A0092B-C50C-407E-A947-70E740481C1C}">
                <a14:useLocalDpi xmlns:a14="http://schemas.microsoft.com/office/drawing/2010/main" val="0"/>
              </a:ext>
            </a:extLst>
          </a:blip>
          <a:srcRect b="30"/>
          <a:stretch/>
        </p:blipFill>
        <p:spPr>
          <a:xfrm>
            <a:off x="20" y="2030"/>
            <a:ext cx="9143980" cy="6855970"/>
          </a:xfrm>
          <a:prstGeom prst="rect">
            <a:avLst/>
          </a:prstGeom>
        </p:spPr>
      </p:pic>
      <p:sp>
        <p:nvSpPr>
          <p:cNvPr id="174084" name="Rectangle 70">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4082" name="Rectangle 2"/>
          <p:cNvSpPr>
            <a:spLocks noGrp="1" noChangeArrowheads="1"/>
          </p:cNvSpPr>
          <p:nvPr>
            <p:ph type="title"/>
          </p:nvPr>
        </p:nvSpPr>
        <p:spPr>
          <a:xfrm>
            <a:off x="0" y="-2030"/>
            <a:ext cx="9143999" cy="840230"/>
          </a:xfrm>
        </p:spPr>
        <p:txBody>
          <a:bodyPr vert="horz" lIns="91440" tIns="45720" rIns="91440" bIns="45720" rtlCol="0" anchor="b">
            <a:normAutofit/>
          </a:bodyPr>
          <a:lstStyle/>
          <a:p>
            <a:pPr>
              <a:defRPr/>
            </a:pPr>
            <a:r>
              <a:rPr lang="en-US" sz="4800" u="sng" dirty="0"/>
              <a:t>A Heart of Wisdom</a:t>
            </a:r>
          </a:p>
        </p:txBody>
      </p:sp>
      <p:sp>
        <p:nvSpPr>
          <p:cNvPr id="12" name="Text Box 3"/>
          <p:cNvSpPr txBox="1">
            <a:spLocks noChangeArrowheads="1"/>
          </p:cNvSpPr>
          <p:nvPr/>
        </p:nvSpPr>
        <p:spPr bwMode="auto">
          <a:xfrm>
            <a:off x="1186926" y="5017645"/>
            <a:ext cx="6751097" cy="1655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eaLnBrk="1" hangingPunct="1">
              <a:lnSpc>
                <a:spcPct val="120000"/>
              </a:lnSpc>
              <a:spcBef>
                <a:spcPts val="1000"/>
              </a:spcBef>
              <a:buClrTx/>
              <a:buSzTx/>
              <a:buNone/>
            </a:pPr>
            <a:r>
              <a:rPr lang="en-US" altLang="en-US" sz="2400" b="1" dirty="0">
                <a:solidFill>
                  <a:schemeClr val="tx1"/>
                </a:solidFill>
                <a:effectLst>
                  <a:outerShdw blurRad="50800" dist="38100" dir="2700000" algn="tl" rotWithShape="0">
                    <a:srgbClr val="000000">
                      <a:alpha val="48000"/>
                    </a:srgbClr>
                  </a:outerShdw>
                </a:effectLst>
                <a:latin typeface="+mn-lt"/>
                <a:cs typeface="+mn-cs"/>
              </a:rPr>
              <a:t>I Sam. 25:36 </a:t>
            </a:r>
            <a:endParaRPr lang="en-US" altLang="en-US" sz="2400" dirty="0">
              <a:solidFill>
                <a:schemeClr val="tx1"/>
              </a:solidFill>
              <a:effectLst>
                <a:outerShdw blurRad="50800" dist="38100" dir="2700000" algn="tl" rotWithShape="0">
                  <a:srgbClr val="000000">
                    <a:alpha val="48000"/>
                  </a:srgbClr>
                </a:outerShdw>
              </a:effectLst>
              <a:latin typeface="+mn-lt"/>
              <a:cs typeface="+mn-cs"/>
            </a:endParaRPr>
          </a:p>
          <a:p>
            <a:pPr marL="0" indent="0" algn="ctr" eaLnBrk="1" hangingPunct="1">
              <a:lnSpc>
                <a:spcPct val="120000"/>
              </a:lnSpc>
              <a:spcBef>
                <a:spcPts val="1000"/>
              </a:spcBef>
              <a:buNone/>
            </a:pPr>
            <a:r>
              <a:rPr lang="en-US" altLang="en-US" sz="2400" dirty="0">
                <a:solidFill>
                  <a:schemeClr val="tx1"/>
                </a:solidFill>
                <a:effectLst>
                  <a:outerShdw blurRad="50800" dist="38100" dir="2700000" algn="tl" rotWithShape="0">
                    <a:srgbClr val="000000">
                      <a:alpha val="48000"/>
                    </a:srgbClr>
                  </a:outerShdw>
                </a:effectLst>
                <a:latin typeface="+mn-lt"/>
                <a:cs typeface="+mn-cs"/>
              </a:rPr>
              <a:t>She was wise enough to not fight with a drunk, but waited till he was sober.</a:t>
            </a:r>
          </a:p>
        </p:txBody>
      </p:sp>
      <p:sp>
        <p:nvSpPr>
          <p:cNvPr id="5" name="Footer Placeholder 4"/>
          <p:cNvSpPr>
            <a:spLocks noGrp="1"/>
          </p:cNvSpPr>
          <p:nvPr>
            <p:ph type="ftr" sz="quarter" idx="11"/>
          </p:nvPr>
        </p:nvSpPr>
        <p:spPr>
          <a:xfrm>
            <a:off x="20" y="6490845"/>
            <a:ext cx="5004649"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Abigail: Heart Of A Hero</a:t>
            </a:r>
          </a:p>
        </p:txBody>
      </p:sp>
      <p:sp>
        <p:nvSpPr>
          <p:cNvPr id="13" name="Text Box 3">
            <a:extLst>
              <a:ext uri="{FF2B5EF4-FFF2-40B4-BE49-F238E27FC236}">
                <a16:creationId xmlns:a16="http://schemas.microsoft.com/office/drawing/2014/main" id="{8550F189-71AF-4708-899F-41FA82DAA16D}"/>
              </a:ext>
            </a:extLst>
          </p:cNvPr>
          <p:cNvSpPr txBox="1">
            <a:spLocks noChangeArrowheads="1"/>
          </p:cNvSpPr>
          <p:nvPr/>
        </p:nvSpPr>
        <p:spPr bwMode="auto">
          <a:xfrm>
            <a:off x="5257799" y="1524000"/>
            <a:ext cx="3886179" cy="3539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2400" b="1" dirty="0">
                <a:solidFill>
                  <a:schemeClr val="tx1"/>
                </a:solidFill>
              </a:rPr>
              <a:t>I Sam. 25:32-33</a:t>
            </a:r>
          </a:p>
          <a:p>
            <a:pPr eaLnBrk="1" hangingPunct="1">
              <a:buClrTx/>
              <a:buSzTx/>
              <a:buFontTx/>
              <a:buNone/>
            </a:pPr>
            <a:r>
              <a:rPr lang="en-US" altLang="en-US" dirty="0">
                <a:solidFill>
                  <a:schemeClr val="tx1"/>
                </a:solidFill>
              </a:rPr>
              <a:t>32.  Then David said to Abigail, "Blessed be the LORD God of Israel, who sent you this day to meet me, </a:t>
            </a:r>
          </a:p>
          <a:p>
            <a:pPr eaLnBrk="1" hangingPunct="1">
              <a:buClrTx/>
              <a:buSzTx/>
              <a:buFontTx/>
              <a:buNone/>
            </a:pPr>
            <a:r>
              <a:rPr lang="en-US" altLang="en-US" dirty="0">
                <a:solidFill>
                  <a:schemeClr val="tx1"/>
                </a:solidFill>
              </a:rPr>
              <a:t>33.  and blessed be your </a:t>
            </a:r>
            <a:r>
              <a:rPr lang="en-US" altLang="en-US" b="1" i="1" u="sng" dirty="0">
                <a:solidFill>
                  <a:schemeClr val="tx1"/>
                </a:solidFill>
              </a:rPr>
              <a:t>discernment</a:t>
            </a:r>
            <a:r>
              <a:rPr lang="en-US" altLang="en-US" dirty="0">
                <a:solidFill>
                  <a:schemeClr val="tx1"/>
                </a:solidFill>
              </a:rPr>
              <a:t>, and blessed be you, who have kept me this day from bloodshed and from avenging myself by my own hand. </a:t>
            </a:r>
          </a:p>
        </p:txBody>
      </p:sp>
      <p:sp>
        <p:nvSpPr>
          <p:cNvPr id="14" name="Text Box 5">
            <a:extLst>
              <a:ext uri="{FF2B5EF4-FFF2-40B4-BE49-F238E27FC236}">
                <a16:creationId xmlns:a16="http://schemas.microsoft.com/office/drawing/2014/main" id="{A4FF22EF-AE81-4CF5-A55E-8CDBC1C7766A}"/>
              </a:ext>
            </a:extLst>
          </p:cNvPr>
          <p:cNvSpPr txBox="1">
            <a:spLocks noChangeArrowheads="1"/>
          </p:cNvSpPr>
          <p:nvPr/>
        </p:nvSpPr>
        <p:spPr bwMode="auto">
          <a:xfrm>
            <a:off x="76200" y="2459504"/>
            <a:ext cx="3514725" cy="1938992"/>
          </a:xfrm>
          <a:prstGeom prst="rect">
            <a:avLst/>
          </a:prstGeom>
          <a:solidFill>
            <a:schemeClr val="dk1">
              <a:alpha val="50000"/>
            </a:schemeClr>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2400" b="1" dirty="0">
                <a:solidFill>
                  <a:srgbClr val="FFFF00"/>
                </a:solidFill>
              </a:rPr>
              <a:t>In a time of lesser roles for women, the future king listened to a woman &amp; thanked God for her!</a:t>
            </a:r>
            <a:endParaRPr lang="en-US" altLang="en-US" sz="2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0"/>
            <a:ext cx="8991600" cy="560388"/>
          </a:xfrm>
        </p:spPr>
        <p:txBody>
          <a:bodyPr>
            <a:normAutofit fontScale="90000"/>
          </a:bodyPr>
          <a:lstStyle/>
          <a:p>
            <a:pPr eaLnBrk="1" hangingPunct="1">
              <a:defRPr/>
            </a:pPr>
            <a:r>
              <a:rPr lang="en-US" sz="3600" b="1" u="sng" dirty="0">
                <a:solidFill>
                  <a:srgbClr val="66FFFF"/>
                </a:solidFill>
                <a:cs typeface="Times New Roman" pitchFamily="18" charset="0"/>
              </a:rPr>
              <a:t>A Heart of Wisdom</a:t>
            </a:r>
          </a:p>
        </p:txBody>
      </p:sp>
      <p:sp>
        <p:nvSpPr>
          <p:cNvPr id="5" name="Footer Placeholder 4"/>
          <p:cNvSpPr>
            <a:spLocks noGrp="1"/>
          </p:cNvSpPr>
          <p:nvPr>
            <p:ph type="ftr" sz="quarter" idx="11"/>
          </p:nvPr>
        </p:nvSpPr>
        <p:spPr>
          <a:xfrm>
            <a:off x="18108" y="6402893"/>
            <a:ext cx="6400800" cy="476250"/>
          </a:xfrm>
        </p:spPr>
        <p:txBody>
          <a:bodyPr/>
          <a:lstStyle/>
          <a:p>
            <a:pPr>
              <a:buNone/>
              <a:defRPr/>
            </a:pPr>
            <a:r>
              <a:rPr lang="en-US" dirty="0"/>
              <a:t>Abigail: Heart Of A Hero</a:t>
            </a:r>
          </a:p>
        </p:txBody>
      </p:sp>
      <p:sp>
        <p:nvSpPr>
          <p:cNvPr id="13" name="Text Box 5"/>
          <p:cNvSpPr txBox="1">
            <a:spLocks noChangeArrowheads="1"/>
          </p:cNvSpPr>
          <p:nvPr/>
        </p:nvSpPr>
        <p:spPr bwMode="auto">
          <a:xfrm>
            <a:off x="42636" y="990600"/>
            <a:ext cx="9066213"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457200" indent="-457200" algn="ctr">
              <a:buClrTx/>
              <a:buSzTx/>
              <a:buFontTx/>
              <a:buNone/>
              <a:defRPr/>
            </a:pPr>
            <a:r>
              <a:rPr lang="en-US" sz="2400" b="1" dirty="0">
                <a:solidFill>
                  <a:srgbClr val="0000FF"/>
                </a:solidFill>
              </a:rPr>
              <a:t>Abigail’s wisdom saved the day for her </a:t>
            </a:r>
          </a:p>
          <a:p>
            <a:pPr marL="457200" indent="-457200" algn="ctr">
              <a:buClrTx/>
              <a:buSzTx/>
              <a:buFontTx/>
              <a:buNone/>
              <a:defRPr/>
            </a:pPr>
            <a:r>
              <a:rPr lang="en-US" sz="2400" b="1" dirty="0">
                <a:solidFill>
                  <a:srgbClr val="0000FF"/>
                </a:solidFill>
              </a:rPr>
              <a:t>and her household!</a:t>
            </a:r>
          </a:p>
        </p:txBody>
      </p:sp>
      <p:pic>
        <p:nvPicPr>
          <p:cNvPr id="8" name="Picture 8" descr="C:\Users\DarkWolf\AppData\Local\Microsoft\Windows\Temporary Internet Files\Content.IE5\H16UEF2S\MC900434748[1].png">
            <a:extLst>
              <a:ext uri="{FF2B5EF4-FFF2-40B4-BE49-F238E27FC236}">
                <a16:creationId xmlns:a16="http://schemas.microsoft.com/office/drawing/2014/main" id="{A4473496-FA02-4C37-9B47-45B669B97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B9B4DD5E-3244-414E-B89B-99E3DBE5486F}"/>
              </a:ext>
            </a:extLst>
          </p:cNvPr>
          <p:cNvSpPr txBox="1">
            <a:spLocks noChangeArrowheads="1"/>
          </p:cNvSpPr>
          <p:nvPr/>
        </p:nvSpPr>
        <p:spPr bwMode="auto">
          <a:xfrm>
            <a:off x="3159035" y="3727136"/>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Font typeface="Wingdings" pitchFamily="2" charset="2"/>
              <a:buNone/>
            </a:pPr>
            <a:r>
              <a:rPr lang="en-US" altLang="en-US" sz="4000" b="1" dirty="0">
                <a:solidFill>
                  <a:srgbClr val="FFFF00"/>
                </a:solidFill>
              </a:rPr>
              <a:t>Wisdom</a:t>
            </a:r>
          </a:p>
        </p:txBody>
      </p:sp>
    </p:spTree>
    <p:extLst>
      <p:ext uri="{BB962C8B-B14F-4D97-AF65-F5344CB8AC3E}">
        <p14:creationId xmlns:p14="http://schemas.microsoft.com/office/powerpoint/2010/main" val="14741148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189932" y="-10779"/>
            <a:ext cx="3954068" cy="3495674"/>
          </a:xfrm>
        </p:spPr>
        <p:txBody>
          <a:bodyPr vert="horz" lIns="91440" tIns="45720" rIns="91440" bIns="45720" rtlCol="0" anchor="b">
            <a:normAutofit/>
          </a:bodyPr>
          <a:lstStyle/>
          <a:p>
            <a:pPr>
              <a:defRPr/>
            </a:pPr>
            <a:r>
              <a:rPr lang="en-US" sz="4800" u="sng" dirty="0"/>
              <a:t>A Heart of Respect</a:t>
            </a:r>
            <a:br>
              <a:rPr lang="en-US" sz="4800" u="sng" dirty="0"/>
            </a:br>
            <a:br>
              <a:rPr lang="en-US" sz="4800" u="sng" dirty="0"/>
            </a:br>
            <a:endParaRPr lang="en-US" sz="4800" u="sng" dirty="0"/>
          </a:p>
        </p:txBody>
      </p:sp>
      <p:sp>
        <p:nvSpPr>
          <p:cNvPr id="72" name="Rectangle 71">
            <a:extLst>
              <a:ext uri="{FF2B5EF4-FFF2-40B4-BE49-F238E27FC236}">
                <a16:creationId xmlns:a16="http://schemas.microsoft.com/office/drawing/2014/main" id="{589CB8E1-5117-48FA-9F57-70D0A20BA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2" y="488844"/>
            <a:ext cx="2533558"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867AA40-E03A-444E-A701-AF986C94E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434" y="488844"/>
            <a:ext cx="2054767" cy="234977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0137" y="6456470"/>
            <a:ext cx="5004649" cy="365125"/>
          </a:xfrm>
        </p:spPr>
        <p:txBody>
          <a:bodyPr vert="horz" lIns="91440" tIns="45720" rIns="91440" bIns="45720" rtlCol="0" anchor="ctr">
            <a:normAutofit/>
          </a:bodyPr>
          <a:lstStyle/>
          <a:p>
            <a:pPr defTabSz="457200">
              <a:spcAft>
                <a:spcPts val="600"/>
              </a:spcAft>
              <a:buNone/>
              <a:defRPr/>
            </a:pPr>
            <a:r>
              <a:rPr lang="en-US" kern="1200" dirty="0">
                <a:solidFill>
                  <a:schemeClr val="tx1">
                    <a:tint val="75000"/>
                  </a:schemeClr>
                </a:solidFill>
                <a:latin typeface="+mn-lt"/>
                <a:ea typeface="+mn-ea"/>
                <a:cs typeface="+mn-cs"/>
              </a:rPr>
              <a:t>Abigail: Heart Of A Hero</a:t>
            </a:r>
          </a:p>
        </p:txBody>
      </p:sp>
      <p:sp>
        <p:nvSpPr>
          <p:cNvPr id="76" name="Rectangle 75">
            <a:extLst>
              <a:ext uri="{FF2B5EF4-FFF2-40B4-BE49-F238E27FC236}">
                <a16:creationId xmlns:a16="http://schemas.microsoft.com/office/drawing/2014/main" id="{85AD2C78-C8C2-4B6C-ACB0-E06A1167A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3" y="4169238"/>
            <a:ext cx="2533558" cy="2209379"/>
          </a:xfrm>
          <a:prstGeom prst="rect">
            <a:avLst/>
          </a:prstGeom>
          <a:solidFill>
            <a:schemeClr val="bg2">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B384D30-1065-42F5-BB93-9E550BE60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4262" y="2989690"/>
            <a:ext cx="2052940"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3" name="Text Box 3"/>
          <p:cNvSpPr txBox="1">
            <a:spLocks noChangeArrowheads="1"/>
          </p:cNvSpPr>
          <p:nvPr/>
        </p:nvSpPr>
        <p:spPr bwMode="auto">
          <a:xfrm>
            <a:off x="345498" y="459621"/>
            <a:ext cx="2533559"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spcAft>
                <a:spcPts val="600"/>
              </a:spcAft>
              <a:buClrTx/>
              <a:buSzTx/>
              <a:buFontTx/>
              <a:buNone/>
            </a:pPr>
            <a:r>
              <a:rPr lang="en-US" altLang="en-US" b="1" dirty="0">
                <a:solidFill>
                  <a:schemeClr val="bg1"/>
                </a:solidFill>
              </a:rPr>
              <a:t>I Sam. 25:20-25</a:t>
            </a:r>
          </a:p>
          <a:p>
            <a:pPr eaLnBrk="1" hangingPunct="1">
              <a:spcAft>
                <a:spcPts val="600"/>
              </a:spcAft>
            </a:pPr>
            <a:r>
              <a:rPr lang="en-US" altLang="en-US" dirty="0">
                <a:solidFill>
                  <a:srgbClr val="0000FF"/>
                </a:solidFill>
              </a:rPr>
              <a:t>David had intended to kill Nabal and all who belonged to him! </a:t>
            </a:r>
          </a:p>
          <a:p>
            <a:pPr eaLnBrk="1" hangingPunct="1">
              <a:spcAft>
                <a:spcPts val="600"/>
              </a:spcAft>
            </a:pPr>
            <a:r>
              <a:rPr lang="en-US" altLang="en-US" dirty="0">
                <a:solidFill>
                  <a:srgbClr val="0000FF"/>
                </a:solidFill>
              </a:rPr>
              <a:t>When she came to David, she “bowed herself to the ground” before David.</a:t>
            </a:r>
          </a:p>
        </p:txBody>
      </p:sp>
      <p:sp>
        <p:nvSpPr>
          <p:cNvPr id="10" name="Text Box 3"/>
          <p:cNvSpPr txBox="1">
            <a:spLocks noChangeArrowheads="1"/>
          </p:cNvSpPr>
          <p:nvPr/>
        </p:nvSpPr>
        <p:spPr bwMode="auto">
          <a:xfrm>
            <a:off x="2984262" y="3200400"/>
            <a:ext cx="2052939" cy="295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eaLnBrk="1" hangingPunct="1">
              <a:lnSpc>
                <a:spcPct val="110000"/>
              </a:lnSpc>
              <a:spcBef>
                <a:spcPts val="1000"/>
              </a:spcBef>
              <a:buClrTx/>
              <a:buSzTx/>
              <a:buNone/>
            </a:pPr>
            <a:r>
              <a:rPr lang="en-US" altLang="en-US" b="1" i="1" dirty="0">
                <a:solidFill>
                  <a:schemeClr val="bg1"/>
                </a:solidFill>
                <a:effectLst>
                  <a:outerShdw blurRad="50800" dist="38100" dir="2700000" algn="tl" rotWithShape="0">
                    <a:srgbClr val="000000">
                      <a:alpha val="48000"/>
                    </a:srgbClr>
                  </a:outerShdw>
                </a:effectLst>
                <a:latin typeface="+mn-lt"/>
                <a:cs typeface="+mn-cs"/>
              </a:rPr>
              <a:t>Gen. 33:3-7</a:t>
            </a:r>
          </a:p>
          <a:p>
            <a:pPr marL="0" indent="0" algn="ctr" eaLnBrk="1" hangingPunct="1">
              <a:lnSpc>
                <a:spcPct val="110000"/>
              </a:lnSpc>
              <a:spcBef>
                <a:spcPts val="1000"/>
              </a:spcBef>
              <a:buNone/>
            </a:pPr>
            <a:r>
              <a:rPr lang="en-US" altLang="en-US" i="1" dirty="0">
                <a:solidFill>
                  <a:schemeClr val="bg1"/>
                </a:solidFill>
                <a:effectLst>
                  <a:outerShdw blurRad="50800" dist="38100" dir="2700000" algn="tl" rotWithShape="0">
                    <a:srgbClr val="000000">
                      <a:alpha val="48000"/>
                    </a:srgbClr>
                  </a:outerShdw>
                </a:effectLst>
                <a:latin typeface="+mn-lt"/>
                <a:cs typeface="+mn-cs"/>
              </a:rPr>
              <a:t>Bowing was a form of showing respect – Jacob and his family bowed before Esau when they met.</a:t>
            </a:r>
          </a:p>
        </p:txBody>
      </p:sp>
      <p:sp>
        <p:nvSpPr>
          <p:cNvPr id="13" name="Text Box 3">
            <a:extLst>
              <a:ext uri="{FF2B5EF4-FFF2-40B4-BE49-F238E27FC236}">
                <a16:creationId xmlns:a16="http://schemas.microsoft.com/office/drawing/2014/main" id="{E9BD563F-A532-4CF4-9BEF-F57A48AB4D0E}"/>
              </a:ext>
            </a:extLst>
          </p:cNvPr>
          <p:cNvSpPr txBox="1">
            <a:spLocks noChangeArrowheads="1"/>
          </p:cNvSpPr>
          <p:nvPr/>
        </p:nvSpPr>
        <p:spPr bwMode="auto">
          <a:xfrm>
            <a:off x="2875493" y="681037"/>
            <a:ext cx="22380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eaLnBrk="1" hangingPunct="1">
              <a:buNone/>
            </a:pPr>
            <a:r>
              <a:rPr lang="en-US" altLang="en-US" sz="2400" b="1" dirty="0">
                <a:solidFill>
                  <a:schemeClr val="tx1"/>
                </a:solidFill>
              </a:rPr>
              <a:t>I Sam. 25:25</a:t>
            </a:r>
          </a:p>
          <a:p>
            <a:pPr marL="0" indent="0" algn="ctr" eaLnBrk="1" hangingPunct="1">
              <a:buNone/>
            </a:pPr>
            <a:r>
              <a:rPr lang="en-US" altLang="en-US" sz="2400" dirty="0">
                <a:solidFill>
                  <a:schemeClr val="tx1"/>
                </a:solidFill>
              </a:rPr>
              <a:t>She admitted her husband was as his name, a fool. </a:t>
            </a:r>
          </a:p>
        </p:txBody>
      </p:sp>
      <p:sp>
        <p:nvSpPr>
          <p:cNvPr id="14" name="Text Box 3">
            <a:extLst>
              <a:ext uri="{FF2B5EF4-FFF2-40B4-BE49-F238E27FC236}">
                <a16:creationId xmlns:a16="http://schemas.microsoft.com/office/drawing/2014/main" id="{6E691B94-A1C3-4F40-8793-B47E4E861A68}"/>
              </a:ext>
            </a:extLst>
          </p:cNvPr>
          <p:cNvSpPr txBox="1">
            <a:spLocks noChangeArrowheads="1"/>
          </p:cNvSpPr>
          <p:nvPr/>
        </p:nvSpPr>
        <p:spPr bwMode="auto">
          <a:xfrm>
            <a:off x="5054786" y="2429344"/>
            <a:ext cx="4071630" cy="3847207"/>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defRPr/>
            </a:pPr>
            <a:r>
              <a:rPr lang="en-US" sz="2400" b="1" dirty="0">
                <a:solidFill>
                  <a:srgbClr val="7030A0"/>
                </a:solidFill>
              </a:rPr>
              <a:t>I Sam. 25:23-24</a:t>
            </a:r>
          </a:p>
          <a:p>
            <a:pPr eaLnBrk="1" hangingPunct="1">
              <a:buClrTx/>
              <a:buSzTx/>
              <a:buFontTx/>
              <a:buNone/>
              <a:defRPr/>
            </a:pPr>
            <a:r>
              <a:rPr lang="en-US" dirty="0">
                <a:solidFill>
                  <a:schemeClr val="bg1"/>
                </a:solidFill>
              </a:rPr>
              <a:t>23.  When Abigail saw David, she hurried and dismounted from her donkey, and fell on her face before David and bowed herself to the ground. </a:t>
            </a:r>
          </a:p>
          <a:p>
            <a:pPr eaLnBrk="1" hangingPunct="1">
              <a:buClrTx/>
              <a:buSzTx/>
              <a:buFontTx/>
              <a:buNone/>
              <a:defRPr/>
            </a:pPr>
            <a:r>
              <a:rPr lang="en-US" dirty="0">
                <a:solidFill>
                  <a:schemeClr val="bg1"/>
                </a:solidFill>
              </a:rPr>
              <a:t>24.  She fell at his feet and said, "On me alone, my lord, be the blame. And please let your maidservant speak to you, and listen to the words of your maidservant.</a:t>
            </a:r>
          </a:p>
        </p:txBody>
      </p:sp>
      <p:sp>
        <p:nvSpPr>
          <p:cNvPr id="15" name="Text Box 3">
            <a:extLst>
              <a:ext uri="{FF2B5EF4-FFF2-40B4-BE49-F238E27FC236}">
                <a16:creationId xmlns:a16="http://schemas.microsoft.com/office/drawing/2014/main" id="{36AC29CA-26BE-4068-B63D-26290A8AEDA5}"/>
              </a:ext>
            </a:extLst>
          </p:cNvPr>
          <p:cNvSpPr txBox="1">
            <a:spLocks noChangeArrowheads="1"/>
          </p:cNvSpPr>
          <p:nvPr/>
        </p:nvSpPr>
        <p:spPr bwMode="auto">
          <a:xfrm>
            <a:off x="343573" y="4295037"/>
            <a:ext cx="25354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algn="ctr" eaLnBrk="1" hangingPunct="1">
              <a:buNone/>
            </a:pPr>
            <a:r>
              <a:rPr lang="en-US" altLang="en-US" sz="2400" dirty="0">
                <a:solidFill>
                  <a:schemeClr val="tx1"/>
                </a:solidFill>
              </a:rPr>
              <a:t>Not a secret – the man’s servants, and David and his men knew!</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fade">
                                      <p:cBhvr>
                                        <p:cTn id="7" dur="500"/>
                                        <p:tgtEl>
                                          <p:spTgt spid="174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0" grpId="0"/>
      <p:bldP spid="13" grpId="0"/>
      <p:bldP spid="14" grpId="0" animBg="1"/>
      <p:bldP spid="1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2285</Words>
  <Application>Microsoft Office PowerPoint</Application>
  <PresentationFormat>On-screen Show (4:3)</PresentationFormat>
  <Paragraphs>186</Paragraphs>
  <Slides>22</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Ameretto</vt:lpstr>
      <vt:lpstr>Arial</vt:lpstr>
      <vt:lpstr>Bookman Old Style</vt:lpstr>
      <vt:lpstr>Calibri</vt:lpstr>
      <vt:lpstr>Calisto MT</vt:lpstr>
      <vt:lpstr>Rockwell</vt:lpstr>
      <vt:lpstr>Tahoma</vt:lpstr>
      <vt:lpstr>Times New Roman</vt:lpstr>
      <vt:lpstr>Tw Cen MT</vt:lpstr>
      <vt:lpstr>Wingdings</vt:lpstr>
      <vt:lpstr>Droplet</vt:lpstr>
      <vt:lpstr>Damask</vt:lpstr>
      <vt:lpstr>Abigail:  Heart Of A Hero </vt:lpstr>
      <vt:lpstr>Intro </vt:lpstr>
      <vt:lpstr>Intro </vt:lpstr>
      <vt:lpstr>Intro </vt:lpstr>
      <vt:lpstr>Intro </vt:lpstr>
      <vt:lpstr>A Heart of Wisdom</vt:lpstr>
      <vt:lpstr>A Heart of Wisdom</vt:lpstr>
      <vt:lpstr>A Heart of Wisdom</vt:lpstr>
      <vt:lpstr>A Heart of Respect  </vt:lpstr>
      <vt:lpstr>A Heart of Respect</vt:lpstr>
      <vt:lpstr>A Heart of Faith</vt:lpstr>
      <vt:lpstr>A Heart of Faith</vt:lpstr>
      <vt:lpstr>A Heart of Faith</vt:lpstr>
      <vt:lpstr>A Heart of Concern</vt:lpstr>
      <vt:lpstr>A Heart of Concern</vt:lpstr>
      <vt:lpstr>A Heart of Concern</vt:lpstr>
      <vt:lpstr>Conclusion</vt:lpstr>
      <vt:lpstr>Conclusion </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Abigail:  Heart Of A Hero (GWS 4)</dc:title>
  <dc:subject>04/21/2019</dc:subject>
  <dc:creator>DarkWolf</dc:creator>
  <dc:description>Godly Women Series 2019 Part 4</dc:description>
  <cp:lastModifiedBy>Nathan Morrison</cp:lastModifiedBy>
  <cp:revision>7</cp:revision>
  <dcterms:created xsi:type="dcterms:W3CDTF">2019-04-20T20:23:01Z</dcterms:created>
  <dcterms:modified xsi:type="dcterms:W3CDTF">2019-04-21T04:41:15Z</dcterms:modified>
</cp:coreProperties>
</file>