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9"/>
  </p:notesMasterIdLst>
  <p:sldIdLst>
    <p:sldId id="280" r:id="rId2"/>
    <p:sldId id="257" r:id="rId3"/>
    <p:sldId id="287" r:id="rId4"/>
    <p:sldId id="271" r:id="rId5"/>
    <p:sldId id="335" r:id="rId6"/>
    <p:sldId id="345" r:id="rId7"/>
    <p:sldId id="337" r:id="rId8"/>
    <p:sldId id="339" r:id="rId9"/>
    <p:sldId id="350" r:id="rId10"/>
    <p:sldId id="341" r:id="rId11"/>
    <p:sldId id="352" r:id="rId12"/>
    <p:sldId id="348" r:id="rId13"/>
    <p:sldId id="278" r:id="rId14"/>
    <p:sldId id="354" r:id="rId15"/>
    <p:sldId id="296" r:id="rId16"/>
    <p:sldId id="356" r:id="rId17"/>
    <p:sldId id="31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FCFF"/>
    <a:srgbClr val="0000FF"/>
    <a:srgbClr val="FFCCFF"/>
    <a:srgbClr val="000008"/>
    <a:srgbClr val="FF66CC"/>
    <a:srgbClr val="DB5B73"/>
    <a:srgbClr val="66FF33"/>
    <a:srgbClr val="D12D4C"/>
    <a:srgbClr val="D43A5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p:cViewPr varScale="1">
        <p:scale>
          <a:sx n="95" d="100"/>
          <a:sy n="95" d="100"/>
        </p:scale>
        <p:origin x="15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0A06B59-31BE-4F70-B012-9EB29B6D79EC}" type="slidenum">
              <a:rPr lang="en-US"/>
              <a:pPr>
                <a:defRPr/>
              </a:pPr>
              <a:t>‹#›</a:t>
            </a:fld>
            <a:endParaRPr lang="en-US"/>
          </a:p>
        </p:txBody>
      </p:sp>
    </p:spTree>
    <p:extLst>
      <p:ext uri="{BB962C8B-B14F-4D97-AF65-F5344CB8AC3E}">
        <p14:creationId xmlns:p14="http://schemas.microsoft.com/office/powerpoint/2010/main" val="2966127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7D7676-1F4B-4014-87A2-A35081E44C46}"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cs typeface="Times New Roman" pitchFamily="18" charset="0"/>
              </a:rPr>
              <a:t>By Nathan L Morrison</a:t>
            </a:r>
          </a:p>
          <a:p>
            <a:pPr eaLnBrk="1" hangingPunct="1"/>
            <a:r>
              <a:rPr lang="en-US" dirty="0">
                <a:latin typeface="Times New Roman" pitchFamily="18" charset="0"/>
                <a:cs typeface="Times New Roman" pitchFamily="18" charset="0"/>
              </a:rPr>
              <a:t>All Scripture given is from NASB unless otherwise stated</a:t>
            </a:r>
          </a:p>
          <a:p>
            <a:pPr eaLnBrk="1" hangingPunct="1"/>
            <a:endParaRPr lang="en-US"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latin typeface="Times New Roman" pitchFamily="18" charset="0"/>
              <a:cs typeface="Times New Roman" pitchFamily="18" charset="0"/>
            </a:endParaRPr>
          </a:p>
          <a:p>
            <a:pPr eaLnBrk="1" hangingPunct="1"/>
            <a:endParaRPr lang="en-US" dirty="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A06B59-31BE-4F70-B012-9EB29B6D79EC}" type="slidenum">
              <a:rPr lang="en-US" smtClean="0"/>
              <a:pPr>
                <a:defRPr/>
              </a:pPr>
              <a:t>3</a:t>
            </a:fld>
            <a:endParaRPr lang="en-US"/>
          </a:p>
        </p:txBody>
      </p:sp>
    </p:spTree>
    <p:extLst>
      <p:ext uri="{BB962C8B-B14F-4D97-AF65-F5344CB8AC3E}">
        <p14:creationId xmlns:p14="http://schemas.microsoft.com/office/powerpoint/2010/main" val="330855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17</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095691D3-F29F-428D-8CC1-924A186DA98D}"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r>
              <a:rPr lang="en-US"/>
              <a:t>"Stand And See..."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"Stand And See..."</a:t>
            </a:r>
            <a:endParaRPr lang="en-US" dirty="0"/>
          </a:p>
        </p:txBody>
      </p:sp>
      <p:sp>
        <p:nvSpPr>
          <p:cNvPr id="6" name="Slide Number Placeholder 5"/>
          <p:cNvSpPr>
            <a:spLocks noGrp="1"/>
          </p:cNvSpPr>
          <p:nvPr>
            <p:ph type="sldNum" sz="quarter" idx="12"/>
          </p:nvPr>
        </p:nvSpPr>
        <p:spPr/>
        <p:txBody>
          <a:bodyPr/>
          <a:lstStyle/>
          <a:p>
            <a:pPr>
              <a:defRPr/>
            </a:pPr>
            <a:fld id="{90D9CB26-C6AB-4329-97FD-51EB55BD5BC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"Stand And See..."</a:t>
            </a:r>
            <a:endParaRPr lang="en-US" dirty="0"/>
          </a:p>
        </p:txBody>
      </p:sp>
      <p:sp>
        <p:nvSpPr>
          <p:cNvPr id="6" name="Slide Number Placeholder 5"/>
          <p:cNvSpPr>
            <a:spLocks noGrp="1"/>
          </p:cNvSpPr>
          <p:nvPr>
            <p:ph type="sldNum" sz="quarter" idx="12"/>
          </p:nvPr>
        </p:nvSpPr>
        <p:spPr/>
        <p:txBody>
          <a:bodyPr/>
          <a:lstStyle/>
          <a:p>
            <a:pPr>
              <a:defRPr/>
            </a:pPr>
            <a:fld id="{FB6385BF-1F2C-4571-B929-FD8D2FF1B8D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B1B2F46E-A0DB-41D9-BA85-379BDB322022}"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r>
              <a:rPr lang="en-US"/>
              <a:t>"Stand And See..."</a:t>
            </a:r>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"Stand And See..."</a:t>
            </a:r>
            <a:endParaRPr lang="en-US" dirty="0"/>
          </a:p>
        </p:txBody>
      </p:sp>
      <p:sp>
        <p:nvSpPr>
          <p:cNvPr id="6" name="Slide Number Placeholder 5"/>
          <p:cNvSpPr>
            <a:spLocks noGrp="1"/>
          </p:cNvSpPr>
          <p:nvPr>
            <p:ph type="sldNum" sz="quarter" idx="12"/>
          </p:nvPr>
        </p:nvSpPr>
        <p:spPr/>
        <p:txBody>
          <a:bodyPr/>
          <a:lstStyle/>
          <a:p>
            <a:pPr>
              <a:defRPr/>
            </a:pPr>
            <a:fld id="{3946F7B0-55C7-4B79-B1A2-FB5496A4D59B}"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"Stand And See..."</a:t>
            </a:r>
            <a:endParaRPr lang="en-US" dirty="0"/>
          </a:p>
        </p:txBody>
      </p:sp>
      <p:sp>
        <p:nvSpPr>
          <p:cNvPr id="7" name="Slide Number Placeholder 6"/>
          <p:cNvSpPr>
            <a:spLocks noGrp="1"/>
          </p:cNvSpPr>
          <p:nvPr>
            <p:ph type="sldNum" sz="quarter" idx="12"/>
          </p:nvPr>
        </p:nvSpPr>
        <p:spPr/>
        <p:txBody>
          <a:bodyPr/>
          <a:lstStyle/>
          <a:p>
            <a:pPr>
              <a:defRPr/>
            </a:pPr>
            <a:fld id="{01DF148B-227E-4555-BE26-3009D52D3167}"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22980071-6DC5-45C5-BF75-BBC4E15C02FD}"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r>
              <a:rPr lang="en-US"/>
              <a:t>"Stand And See..."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"Stand And See..."</a:t>
            </a:r>
            <a:endParaRPr lang="en-US" dirty="0"/>
          </a:p>
        </p:txBody>
      </p:sp>
      <p:sp>
        <p:nvSpPr>
          <p:cNvPr id="5" name="Slide Number Placeholder 4"/>
          <p:cNvSpPr>
            <a:spLocks noGrp="1"/>
          </p:cNvSpPr>
          <p:nvPr>
            <p:ph type="sldNum" sz="quarter" idx="12"/>
          </p:nvPr>
        </p:nvSpPr>
        <p:spPr/>
        <p:txBody>
          <a:bodyPr/>
          <a:lstStyle/>
          <a:p>
            <a:pPr>
              <a:defRPr/>
            </a:pPr>
            <a:fld id="{500FA71F-D8EA-4875-8E8A-44478C45987F}"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"Stand And See..."</a:t>
            </a:r>
            <a:endParaRPr lang="en-US" dirty="0"/>
          </a:p>
        </p:txBody>
      </p:sp>
      <p:sp>
        <p:nvSpPr>
          <p:cNvPr id="4" name="Slide Number Placeholder 3"/>
          <p:cNvSpPr>
            <a:spLocks noGrp="1"/>
          </p:cNvSpPr>
          <p:nvPr>
            <p:ph type="sldNum" sz="quarter" idx="12"/>
          </p:nvPr>
        </p:nvSpPr>
        <p:spPr/>
        <p:txBody>
          <a:bodyPr/>
          <a:lstStyle/>
          <a:p>
            <a:pPr>
              <a:defRPr/>
            </a:pPr>
            <a:fld id="{73E433A5-56AA-4A67-B916-25D439CC646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63914CA7-859A-41E6-B2E4-8DFCBAC32E45}"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r>
              <a:rPr lang="en-US"/>
              <a:t>"Stand And See..."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712FF462-E61E-4893-B877-CC299849CCAB}"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a:t>"Stand And See..."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n-US"/>
              <a:t>"Stand And See..."</a:t>
            </a: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DC3B33A-9C0D-4DE3-804A-31DBD236D091}"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228600" y="1752599"/>
            <a:ext cx="8686800" cy="1861565"/>
          </a:xfrm>
        </p:spPr>
        <p:txBody>
          <a:bodyPr/>
          <a:lstStyle/>
          <a:p>
            <a:pPr>
              <a:defRPr/>
            </a:pPr>
            <a:r>
              <a:rPr lang="en-US" sz="3600" b="1" dirty="0">
                <a:solidFill>
                  <a:srgbClr val="FFFF00"/>
                </a:solidFill>
                <a:cs typeface="Times New Roman" charset="0"/>
              </a:rPr>
              <a:t>Text: II Chr. 20:1-30; I Pet. 5:6-7</a:t>
            </a:r>
          </a:p>
          <a:p>
            <a:pPr>
              <a:defRPr/>
            </a:pPr>
            <a:endParaRPr lang="en-US" sz="3200" b="1" dirty="0">
              <a:solidFill>
                <a:srgbClr val="FFFF00"/>
              </a:solidFill>
              <a:cs typeface="Times New Roman" charset="0"/>
            </a:endParaRPr>
          </a:p>
          <a:p>
            <a:pPr>
              <a:defRPr/>
            </a:pPr>
            <a:endParaRPr lang="en-US" sz="3200" b="1" dirty="0">
              <a:solidFill>
                <a:schemeClr val="tx1"/>
              </a:solidFill>
              <a:cs typeface="Times New Roman" charset="0"/>
            </a:endParaRPr>
          </a:p>
        </p:txBody>
      </p:sp>
      <p:sp>
        <p:nvSpPr>
          <p:cNvPr id="45058" name="Rectangle 2"/>
          <p:cNvSpPr>
            <a:spLocks noGrp="1" noChangeArrowheads="1"/>
          </p:cNvSpPr>
          <p:nvPr>
            <p:ph type="ctrTitle"/>
          </p:nvPr>
        </p:nvSpPr>
        <p:spPr>
          <a:xfrm>
            <a:off x="228599" y="304800"/>
            <a:ext cx="8752591" cy="1066800"/>
          </a:xfrm>
        </p:spPr>
        <p:txBody>
          <a:bodyPr/>
          <a:lstStyle/>
          <a:p>
            <a:pPr>
              <a:defRPr/>
            </a:pPr>
            <a:r>
              <a:rPr lang="en-US" sz="7200" b="1" u="sng" dirty="0">
                <a:solidFill>
                  <a:srgbClr val="91FCFF"/>
                </a:solidFill>
                <a:cs typeface="Times New Roman" charset="0"/>
              </a:rPr>
              <a:t>“Stand And See…”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1690" y="2492001"/>
            <a:ext cx="3480619" cy="4141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206251"/>
            <a:ext cx="9144000" cy="685800"/>
          </a:xfrm>
        </p:spPr>
        <p:txBody>
          <a:bodyPr>
            <a:normAutofit/>
          </a:bodyPr>
          <a:lstStyle/>
          <a:p>
            <a:pPr algn="ctr">
              <a:defRPr/>
            </a:pPr>
            <a:r>
              <a:rPr lang="en-US" sz="3200" b="1" u="sng" dirty="0">
                <a:solidFill>
                  <a:srgbClr val="91FCFF"/>
                </a:solidFill>
                <a:cs typeface="Times New Roman" charset="0"/>
              </a:rPr>
              <a:t>Worshiped &amp; Praised God</a:t>
            </a:r>
          </a:p>
        </p:txBody>
      </p:sp>
      <p:sp>
        <p:nvSpPr>
          <p:cNvPr id="11" name="Text Box 11"/>
          <p:cNvSpPr txBox="1">
            <a:spLocks noChangeArrowheads="1"/>
          </p:cNvSpPr>
          <p:nvPr/>
        </p:nvSpPr>
        <p:spPr bwMode="auto">
          <a:xfrm>
            <a:off x="228600" y="838200"/>
            <a:ext cx="8762999" cy="6001643"/>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II Chr. 20:14-18</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14.  Then in the midst of the assembly the Spirit of the LORD came upon </a:t>
            </a:r>
            <a:r>
              <a:rPr lang="en-US" sz="2000" dirty="0" err="1">
                <a:solidFill>
                  <a:srgbClr val="002060"/>
                </a:solidFill>
                <a:latin typeface="Tahoma" pitchFamily="34" charset="0"/>
                <a:cs typeface="Times New Roman" charset="0"/>
              </a:rPr>
              <a:t>Jahaziel</a:t>
            </a:r>
            <a:r>
              <a:rPr lang="en-US" sz="2000" dirty="0">
                <a:solidFill>
                  <a:srgbClr val="002060"/>
                </a:solidFill>
                <a:latin typeface="Tahoma" pitchFamily="34" charset="0"/>
                <a:cs typeface="Times New Roman" charset="0"/>
              </a:rPr>
              <a:t> the son of Zechariah, the son of </a:t>
            </a:r>
            <a:r>
              <a:rPr lang="en-US" sz="2000" dirty="0" err="1">
                <a:solidFill>
                  <a:srgbClr val="002060"/>
                </a:solidFill>
                <a:latin typeface="Tahoma" pitchFamily="34" charset="0"/>
                <a:cs typeface="Times New Roman" charset="0"/>
              </a:rPr>
              <a:t>Benaiah</a:t>
            </a:r>
            <a:r>
              <a:rPr lang="en-US" sz="2000" dirty="0">
                <a:solidFill>
                  <a:srgbClr val="002060"/>
                </a:solidFill>
                <a:latin typeface="Tahoma" pitchFamily="34" charset="0"/>
                <a:cs typeface="Times New Roman" charset="0"/>
              </a:rPr>
              <a:t>, the son of </a:t>
            </a:r>
            <a:r>
              <a:rPr lang="en-US" sz="2000" dirty="0" err="1">
                <a:solidFill>
                  <a:srgbClr val="002060"/>
                </a:solidFill>
                <a:latin typeface="Tahoma" pitchFamily="34" charset="0"/>
                <a:cs typeface="Times New Roman" charset="0"/>
              </a:rPr>
              <a:t>Jeiel</a:t>
            </a:r>
            <a:r>
              <a:rPr lang="en-US" sz="2000" dirty="0">
                <a:solidFill>
                  <a:srgbClr val="002060"/>
                </a:solidFill>
                <a:latin typeface="Tahoma" pitchFamily="34" charset="0"/>
                <a:cs typeface="Times New Roman" charset="0"/>
              </a:rPr>
              <a:t>, the son of </a:t>
            </a:r>
            <a:r>
              <a:rPr lang="en-US" sz="2000" dirty="0" err="1">
                <a:solidFill>
                  <a:srgbClr val="002060"/>
                </a:solidFill>
                <a:latin typeface="Tahoma" pitchFamily="34" charset="0"/>
                <a:cs typeface="Times New Roman" charset="0"/>
              </a:rPr>
              <a:t>Mattaniah</a:t>
            </a:r>
            <a:r>
              <a:rPr lang="en-US" sz="2000" dirty="0">
                <a:solidFill>
                  <a:srgbClr val="002060"/>
                </a:solidFill>
                <a:latin typeface="Tahoma" pitchFamily="34" charset="0"/>
                <a:cs typeface="Times New Roman" charset="0"/>
              </a:rPr>
              <a:t>, the Levite of the sons of Asaph;</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15.  and he said, "Listen, all Judah and the inhabitants of Jerusalem and King Jehoshaphat: thus says the LORD to you, 'Do not fear or be dismayed because of this great multitude, for the battle is not yours but God's.</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16.  'Tomorrow go down against them. Behold, they will come up by the ascent of </a:t>
            </a:r>
            <a:r>
              <a:rPr lang="en-US" sz="2000" dirty="0" err="1">
                <a:solidFill>
                  <a:srgbClr val="002060"/>
                </a:solidFill>
                <a:latin typeface="Tahoma" pitchFamily="34" charset="0"/>
                <a:cs typeface="Times New Roman" charset="0"/>
              </a:rPr>
              <a:t>Ziz</a:t>
            </a:r>
            <a:r>
              <a:rPr lang="en-US" sz="2000" dirty="0">
                <a:solidFill>
                  <a:srgbClr val="002060"/>
                </a:solidFill>
                <a:latin typeface="Tahoma" pitchFamily="34" charset="0"/>
                <a:cs typeface="Times New Roman" charset="0"/>
              </a:rPr>
              <a:t>, and you will find them at the end of the valley in front of the wilderness of </a:t>
            </a:r>
            <a:r>
              <a:rPr lang="en-US" sz="2000" dirty="0" err="1">
                <a:solidFill>
                  <a:srgbClr val="002060"/>
                </a:solidFill>
                <a:latin typeface="Tahoma" pitchFamily="34" charset="0"/>
                <a:cs typeface="Times New Roman" charset="0"/>
              </a:rPr>
              <a:t>Jeruel</a:t>
            </a:r>
            <a:r>
              <a:rPr lang="en-US" sz="2000" dirty="0">
                <a:solidFill>
                  <a:srgbClr val="002060"/>
                </a:solidFill>
                <a:latin typeface="Tahoma" pitchFamily="34" charset="0"/>
                <a:cs typeface="Times New Roman" charset="0"/>
              </a:rPr>
              <a:t>.</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17.  'You need not fight in this battle; station yourselves, stand and see the salvation of the LORD on your behalf, O Judah and Jerusalem.' Do not fear or be dismayed; tomorrow go out to face them, for the LORD is with you."</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18.  Jehoshaphat bowed his head with his face to the ground, and all Judah and the inhabitants of Jerusalem fell down before the LORD, worshiping the LORD.</a:t>
            </a:r>
          </a:p>
        </p:txBody>
      </p:sp>
      <p:sp>
        <p:nvSpPr>
          <p:cNvPr id="6"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40413387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225916"/>
            <a:ext cx="9144000" cy="685800"/>
          </a:xfrm>
        </p:spPr>
        <p:txBody>
          <a:bodyPr>
            <a:normAutofit/>
          </a:bodyPr>
          <a:lstStyle/>
          <a:p>
            <a:pPr algn="ctr">
              <a:defRPr/>
            </a:pPr>
            <a:r>
              <a:rPr lang="en-US" sz="3200" b="1" u="sng" dirty="0">
                <a:solidFill>
                  <a:srgbClr val="91FCFF"/>
                </a:solidFill>
                <a:cs typeface="Times New Roman" charset="0"/>
              </a:rPr>
              <a:t>Worshiped &amp; Praised God</a:t>
            </a:r>
          </a:p>
        </p:txBody>
      </p:sp>
      <p:sp>
        <p:nvSpPr>
          <p:cNvPr id="11" name="Text Box 11"/>
          <p:cNvSpPr txBox="1">
            <a:spLocks noChangeArrowheads="1"/>
          </p:cNvSpPr>
          <p:nvPr/>
        </p:nvSpPr>
        <p:spPr bwMode="auto">
          <a:xfrm>
            <a:off x="274661" y="1066800"/>
            <a:ext cx="8640739" cy="5324535"/>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II Chr. 20:19-22</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19.  The Levites, from the sons of the </a:t>
            </a:r>
            <a:r>
              <a:rPr lang="en-US" sz="2000" dirty="0" err="1">
                <a:solidFill>
                  <a:srgbClr val="002060"/>
                </a:solidFill>
                <a:latin typeface="Tahoma" pitchFamily="34" charset="0"/>
                <a:cs typeface="Times New Roman" charset="0"/>
              </a:rPr>
              <a:t>Kohathites</a:t>
            </a:r>
            <a:r>
              <a:rPr lang="en-US" sz="2000" dirty="0">
                <a:solidFill>
                  <a:srgbClr val="002060"/>
                </a:solidFill>
                <a:latin typeface="Tahoma" pitchFamily="34" charset="0"/>
                <a:cs typeface="Times New Roman" charset="0"/>
              </a:rPr>
              <a:t> and of the sons of the </a:t>
            </a:r>
            <a:r>
              <a:rPr lang="en-US" sz="2000" dirty="0" err="1">
                <a:solidFill>
                  <a:srgbClr val="002060"/>
                </a:solidFill>
                <a:latin typeface="Tahoma" pitchFamily="34" charset="0"/>
                <a:cs typeface="Times New Roman" charset="0"/>
              </a:rPr>
              <a:t>Korahites</a:t>
            </a:r>
            <a:r>
              <a:rPr lang="en-US" sz="2000" dirty="0">
                <a:solidFill>
                  <a:srgbClr val="002060"/>
                </a:solidFill>
                <a:latin typeface="Tahoma" pitchFamily="34" charset="0"/>
                <a:cs typeface="Times New Roman" charset="0"/>
              </a:rPr>
              <a:t>, stood up to praise the LORD God of Israel, with a very loud voice.</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20.  They rose early in the morning and went out to the wilderness of Tekoa; and when they went out, Jehoshaphat stood and said, "Listen to me, O Judah and inhabitants of Jerusalem, put your trust in the LORD your God and you will be established. Put your trust in His prophets and succeed."</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21.  When he had consulted with the people, he appointed those who sang to the LORD and those who praised Him in holy attire, as they went out before the army and said, "Give thanks to the LORD, for His </a:t>
            </a:r>
            <a:r>
              <a:rPr lang="en-US" sz="2000" dirty="0" err="1">
                <a:solidFill>
                  <a:srgbClr val="002060"/>
                </a:solidFill>
                <a:latin typeface="Tahoma" pitchFamily="34" charset="0"/>
                <a:cs typeface="Times New Roman" charset="0"/>
              </a:rPr>
              <a:t>lovingkindness</a:t>
            </a:r>
            <a:r>
              <a:rPr lang="en-US" sz="2000" dirty="0">
                <a:solidFill>
                  <a:srgbClr val="002060"/>
                </a:solidFill>
                <a:latin typeface="Tahoma" pitchFamily="34" charset="0"/>
                <a:cs typeface="Times New Roman" charset="0"/>
              </a:rPr>
              <a:t> is everlasting."</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22.  When they began singing and praising, the LORD set ambushes against the sons of Ammon, Moab and Mount </a:t>
            </a:r>
            <a:r>
              <a:rPr lang="en-US" sz="2000" dirty="0" err="1">
                <a:solidFill>
                  <a:srgbClr val="002060"/>
                </a:solidFill>
                <a:latin typeface="Tahoma" pitchFamily="34" charset="0"/>
                <a:cs typeface="Times New Roman" charset="0"/>
              </a:rPr>
              <a:t>Seir</a:t>
            </a:r>
            <a:r>
              <a:rPr lang="en-US" sz="2000" dirty="0">
                <a:solidFill>
                  <a:srgbClr val="002060"/>
                </a:solidFill>
                <a:latin typeface="Tahoma" pitchFamily="34" charset="0"/>
                <a:cs typeface="Times New Roman" charset="0"/>
              </a:rPr>
              <a:t>, who had come against Judah; so they were routed.</a:t>
            </a:r>
          </a:p>
        </p:txBody>
      </p:sp>
      <p:sp>
        <p:nvSpPr>
          <p:cNvPr id="6"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4137437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7374" y="230832"/>
            <a:ext cx="9144000" cy="685800"/>
          </a:xfrm>
        </p:spPr>
        <p:txBody>
          <a:bodyPr>
            <a:normAutofit/>
          </a:bodyPr>
          <a:lstStyle/>
          <a:p>
            <a:pPr algn="ctr">
              <a:defRPr/>
            </a:pPr>
            <a:r>
              <a:rPr lang="en-US" sz="3200" b="1" u="sng" dirty="0">
                <a:solidFill>
                  <a:srgbClr val="91FCFF"/>
                </a:solidFill>
                <a:cs typeface="Times New Roman" charset="0"/>
              </a:rPr>
              <a:t>Worshiped &amp; Praised God</a:t>
            </a:r>
          </a:p>
        </p:txBody>
      </p:sp>
      <p:sp>
        <p:nvSpPr>
          <p:cNvPr id="11" name="Text Box 11"/>
          <p:cNvSpPr txBox="1">
            <a:spLocks noChangeArrowheads="1"/>
          </p:cNvSpPr>
          <p:nvPr/>
        </p:nvSpPr>
        <p:spPr bwMode="auto">
          <a:xfrm>
            <a:off x="274661" y="968525"/>
            <a:ext cx="8640739" cy="1138773"/>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Heb. 13:15</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15.  Through Him then, let us continually offer up a sacrifice of praise to God, that is, the fruit of lips that give thanks to His name.</a:t>
            </a:r>
          </a:p>
        </p:txBody>
      </p:sp>
      <p:sp>
        <p:nvSpPr>
          <p:cNvPr id="8" name="Text Box 3"/>
          <p:cNvSpPr txBox="1">
            <a:spLocks noChangeArrowheads="1"/>
          </p:cNvSpPr>
          <p:nvPr/>
        </p:nvSpPr>
        <p:spPr bwMode="auto">
          <a:xfrm>
            <a:off x="274659" y="2107298"/>
            <a:ext cx="8640739" cy="3564053"/>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We are to give our trials to God </a:t>
            </a:r>
            <a:r>
              <a:rPr lang="en-US" sz="2400" b="1" i="1" dirty="0">
                <a:solidFill>
                  <a:srgbClr val="FFFF00"/>
                </a:solidFill>
                <a:effectLst>
                  <a:outerShdw blurRad="38100" dist="38100" dir="2700000" algn="tl">
                    <a:srgbClr val="000000"/>
                  </a:outerShdw>
                </a:effectLst>
                <a:latin typeface="Tahoma" pitchFamily="34" charset="0"/>
                <a:cs typeface="Times New Roman" charset="0"/>
              </a:rPr>
              <a:t>(I Pet. 5:7) </a:t>
            </a:r>
            <a:r>
              <a:rPr lang="en-US" sz="2400" b="1" dirty="0">
                <a:solidFill>
                  <a:srgbClr val="FFFF00"/>
                </a:solidFill>
                <a:effectLst>
                  <a:outerShdw blurRad="38100" dist="38100" dir="2700000" algn="tl">
                    <a:srgbClr val="000000"/>
                  </a:outerShdw>
                </a:effectLst>
                <a:latin typeface="Tahoma" pitchFamily="34" charset="0"/>
                <a:cs typeface="Times New Roman" charset="0"/>
              </a:rPr>
              <a:t>but pray to</a:t>
            </a:r>
          </a:p>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Him with thanksgiving and praise as well </a:t>
            </a:r>
          </a:p>
          <a:p>
            <a:pPr marL="457200" indent="-457200" eaLnBrk="1" hangingPunct="1">
              <a:spcBef>
                <a:spcPct val="20000"/>
              </a:spcBef>
              <a:buClr>
                <a:schemeClr val="hlink"/>
              </a:buClr>
              <a:buSzPct val="90000"/>
              <a:buFont typeface="Wingdings" pitchFamily="2" charset="2"/>
              <a:buNone/>
              <a:defRPr/>
            </a:pPr>
            <a:r>
              <a:rPr lang="en-US" sz="2400" b="1" i="1" dirty="0">
                <a:solidFill>
                  <a:srgbClr val="FFFF00"/>
                </a:solidFill>
                <a:effectLst>
                  <a:outerShdw blurRad="38100" dist="38100" dir="2700000" algn="tl">
                    <a:srgbClr val="000000"/>
                  </a:outerShdw>
                </a:effectLst>
                <a:latin typeface="Tahoma" pitchFamily="34" charset="0"/>
                <a:cs typeface="Times New Roman" charset="0"/>
              </a:rPr>
              <a:t>(Phil. 4:6; Col. 4:2) </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Mt. 6:7-8: </a:t>
            </a:r>
            <a:r>
              <a:rPr lang="en-US" sz="2000" dirty="0">
                <a:latin typeface="Tahoma" pitchFamily="34" charset="0"/>
                <a:cs typeface="Times New Roman" charset="0"/>
              </a:rPr>
              <a:t>God knows our needs before we ask for it!</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Heb. 13:15: </a:t>
            </a:r>
            <a:r>
              <a:rPr lang="en-US" sz="2000" dirty="0">
                <a:latin typeface="Tahoma" pitchFamily="34" charset="0"/>
                <a:cs typeface="Times New Roman" charset="0"/>
              </a:rPr>
              <a:t>We are to sing and give praise to God!  </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 Jn. 3:21-22: </a:t>
            </a:r>
            <a:r>
              <a:rPr lang="en-US" sz="2000" dirty="0">
                <a:latin typeface="Tahoma" pitchFamily="34" charset="0"/>
                <a:cs typeface="Times New Roman" charset="0"/>
              </a:rPr>
              <a:t>When we ask in faith (Js. 1:6) and keep</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the commands of God, He will hear and answer us! </a:t>
            </a:r>
          </a:p>
          <a:p>
            <a:pPr marL="461963" lvl="1" indent="-461963" eaLnBrk="1" hangingPunct="1">
              <a:spcBef>
                <a:spcPct val="20000"/>
              </a:spcBef>
              <a:buClr>
                <a:schemeClr val="tx2">
                  <a:lumMod val="50000"/>
                </a:schemeClr>
              </a:buClr>
              <a:buSzPct val="115000"/>
              <a:buFont typeface="Wingdings" panose="05000000000000000000" pitchFamily="2" charset="2"/>
              <a:buChar char="Ø"/>
              <a:defRPr/>
            </a:pPr>
            <a:r>
              <a:rPr lang="en-US" sz="2000" i="1" dirty="0">
                <a:latin typeface="Tahoma" pitchFamily="34" charset="0"/>
                <a:cs typeface="Times New Roman" charset="0"/>
              </a:rPr>
              <a:t>(II Cor. 12:7-10: Be humble to accept His answer!)</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Rev. 4:11: </a:t>
            </a:r>
            <a:r>
              <a:rPr lang="en-US" sz="2000" dirty="0">
                <a:latin typeface="Tahoma" pitchFamily="34" charset="0"/>
                <a:cs typeface="Times New Roman" charset="0"/>
              </a:rPr>
              <a:t>God is worthy of our praise and thanksgiving!</a:t>
            </a:r>
          </a:p>
        </p:txBody>
      </p:sp>
      <p:sp>
        <p:nvSpPr>
          <p:cNvPr id="9" name="Text Box 11"/>
          <p:cNvSpPr txBox="1">
            <a:spLocks noChangeArrowheads="1"/>
          </p:cNvSpPr>
          <p:nvPr/>
        </p:nvSpPr>
        <p:spPr bwMode="auto">
          <a:xfrm>
            <a:off x="274661" y="5638800"/>
            <a:ext cx="8640739" cy="904863"/>
          </a:xfrm>
          <a:prstGeom prst="rect">
            <a:avLst/>
          </a:prstGeom>
          <a:solidFill>
            <a:srgbClr val="91FCFF"/>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When we are in trouble and in need, let us pray,</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praise, and give thanks to God!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3048000"/>
            <a:ext cx="1487129" cy="2230694"/>
          </a:xfrm>
          <a:prstGeom prst="rect">
            <a:avLst/>
          </a:prstGeom>
        </p:spPr>
      </p:pic>
      <p:sp>
        <p:nvSpPr>
          <p:cNvPr id="10"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1428868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left)">
                                      <p:cBhvr>
                                        <p:cTn id="29" dur="500"/>
                                        <p:tgtEl>
                                          <p:spTgt spid="8">
                                            <p:txEl>
                                              <p:pRg st="4" end="4"/>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wipe(left)">
                                      <p:cBhvr>
                                        <p:cTn id="46" dur="500"/>
                                        <p:tgtEl>
                                          <p:spTgt spid="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wipe(left)">
                                      <p:cBhvr>
                                        <p:cTn id="51" dur="500"/>
                                        <p:tgtEl>
                                          <p:spTgt spid="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6"/>
          </p:nvPr>
        </p:nvSpPr>
        <p:spPr>
          <a:xfrm>
            <a:off x="2807804" y="6629400"/>
            <a:ext cx="3581400" cy="198782"/>
          </a:xfrm>
        </p:spPr>
        <p:txBody>
          <a:bodyPr/>
          <a:lstStyle/>
          <a:p>
            <a:pPr algn="ctr">
              <a:defRPr/>
            </a:pPr>
            <a:r>
              <a:rPr lang="en-US"/>
              <a:t>"Stand And See..."</a:t>
            </a:r>
            <a:endParaRPr lang="en-US" dirty="0"/>
          </a:p>
        </p:txBody>
      </p:sp>
      <p:sp>
        <p:nvSpPr>
          <p:cNvPr id="43010" name="Rectangle 2"/>
          <p:cNvSpPr>
            <a:spLocks noGrp="1" noChangeArrowheads="1"/>
          </p:cNvSpPr>
          <p:nvPr>
            <p:ph type="title"/>
          </p:nvPr>
        </p:nvSpPr>
        <p:spPr>
          <a:xfrm>
            <a:off x="0" y="76200"/>
            <a:ext cx="9144000" cy="685800"/>
          </a:xfrm>
        </p:spPr>
        <p:txBody>
          <a:bodyPr>
            <a:normAutofit/>
          </a:bodyPr>
          <a:lstStyle/>
          <a:p>
            <a:pPr algn="ctr" eaLnBrk="1" hangingPunct="1">
              <a:defRPr/>
            </a:pPr>
            <a:r>
              <a:rPr lang="en-US" sz="3600" b="1" u="sng" dirty="0">
                <a:solidFill>
                  <a:srgbClr val="91FCFF"/>
                </a:solidFill>
                <a:cs typeface="Times New Roman" charset="0"/>
              </a:rPr>
              <a:t>Conclusion </a:t>
            </a:r>
          </a:p>
        </p:txBody>
      </p:sp>
      <p:sp>
        <p:nvSpPr>
          <p:cNvPr id="7" name="Text Box 3"/>
          <p:cNvSpPr txBox="1">
            <a:spLocks noChangeArrowheads="1"/>
          </p:cNvSpPr>
          <p:nvPr/>
        </p:nvSpPr>
        <p:spPr bwMode="auto">
          <a:xfrm>
            <a:off x="282035" y="1143000"/>
            <a:ext cx="8686800" cy="1815882"/>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The battle belongs to the Lord!</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II Chr. 20:15, 17: </a:t>
            </a:r>
            <a:r>
              <a:rPr lang="en-US" sz="2000" dirty="0">
                <a:latin typeface="Tahoma" pitchFamily="34" charset="0"/>
                <a:cs typeface="Times New Roman" charset="0"/>
              </a:rPr>
              <a:t>King Jehoshaphat told not to worry because the battle was not theirs, but the battle belonged to God. </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II Chr. 20:22-24: </a:t>
            </a:r>
            <a:r>
              <a:rPr lang="en-US" sz="2000" dirty="0">
                <a:latin typeface="Tahoma" pitchFamily="34" charset="0"/>
                <a:cs typeface="Times New Roman" charset="0"/>
              </a:rPr>
              <a:t>The Lord caused that great force of enemies to destroy themselves!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435" y="2981005"/>
            <a:ext cx="6350000" cy="3571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6"/>
          </p:nvPr>
        </p:nvSpPr>
        <p:spPr>
          <a:xfrm>
            <a:off x="2807804" y="6629400"/>
            <a:ext cx="3581400" cy="198782"/>
          </a:xfrm>
        </p:spPr>
        <p:txBody>
          <a:bodyPr/>
          <a:lstStyle/>
          <a:p>
            <a:pPr algn="ctr">
              <a:defRPr/>
            </a:pPr>
            <a:r>
              <a:rPr lang="en-US"/>
              <a:t>"Stand And See..."</a:t>
            </a:r>
            <a:endParaRPr lang="en-US" dirty="0"/>
          </a:p>
        </p:txBody>
      </p:sp>
      <p:sp>
        <p:nvSpPr>
          <p:cNvPr id="43010" name="Rectangle 2"/>
          <p:cNvSpPr>
            <a:spLocks noGrp="1" noChangeArrowheads="1"/>
          </p:cNvSpPr>
          <p:nvPr>
            <p:ph type="title"/>
          </p:nvPr>
        </p:nvSpPr>
        <p:spPr>
          <a:xfrm>
            <a:off x="0" y="76200"/>
            <a:ext cx="9144000" cy="685800"/>
          </a:xfrm>
        </p:spPr>
        <p:txBody>
          <a:bodyPr>
            <a:normAutofit/>
          </a:bodyPr>
          <a:lstStyle/>
          <a:p>
            <a:pPr algn="ctr" eaLnBrk="1" hangingPunct="1">
              <a:defRPr/>
            </a:pPr>
            <a:r>
              <a:rPr lang="en-US" sz="3600" b="1" u="sng" dirty="0">
                <a:solidFill>
                  <a:srgbClr val="91FCFF"/>
                </a:solidFill>
                <a:cs typeface="Times New Roman" charset="0"/>
              </a:rPr>
              <a:t>Conclusion </a:t>
            </a:r>
          </a:p>
        </p:txBody>
      </p:sp>
      <p:sp>
        <p:nvSpPr>
          <p:cNvPr id="9" name="Text Box 11"/>
          <p:cNvSpPr txBox="1">
            <a:spLocks noChangeArrowheads="1"/>
          </p:cNvSpPr>
          <p:nvPr/>
        </p:nvSpPr>
        <p:spPr bwMode="auto">
          <a:xfrm>
            <a:off x="277119" y="838200"/>
            <a:ext cx="8674617" cy="1815882"/>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Eph. 3:20-21 </a:t>
            </a:r>
            <a:r>
              <a:rPr lang="en-US" sz="2400" b="1" i="1" dirty="0">
                <a:solidFill>
                  <a:schemeClr val="bg1"/>
                </a:solidFill>
                <a:latin typeface="Tahoma" pitchFamily="34" charset="0"/>
                <a:cs typeface="Times New Roman" charset="0"/>
              </a:rPr>
              <a:t>(God is Omnipotent = All Powerful!)</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20.  Now to Him who is able to do far more abundantly beyond all that we ask or think, according to the power that works within us,</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21.  to Him be the glory in the church and in Christ Jesus to all generations forever and ever. Amen.</a:t>
            </a:r>
          </a:p>
        </p:txBody>
      </p:sp>
      <p:sp>
        <p:nvSpPr>
          <p:cNvPr id="8" name="Text Box 3"/>
          <p:cNvSpPr txBox="1">
            <a:spLocks noChangeArrowheads="1"/>
          </p:cNvSpPr>
          <p:nvPr/>
        </p:nvSpPr>
        <p:spPr bwMode="auto">
          <a:xfrm>
            <a:off x="277226" y="2819400"/>
            <a:ext cx="8674510" cy="3859518"/>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God’s answers to our prayers often are not what we </a:t>
            </a:r>
          </a:p>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might expect but greater!</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II Chr. 20:25-30: </a:t>
            </a:r>
            <a:r>
              <a:rPr lang="en-US" sz="2000" dirty="0">
                <a:latin typeface="Tahoma" pitchFamily="34" charset="0"/>
                <a:cs typeface="Times New Roman" charset="0"/>
              </a:rPr>
              <a:t>It took 3 </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days to plunder the spoil of the</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battle they didn’t even have to </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fight! </a:t>
            </a:r>
          </a:p>
          <a:p>
            <a:pPr lvl="1" eaLnBrk="1" hangingPunct="1">
              <a:spcBef>
                <a:spcPct val="20000"/>
              </a:spcBef>
              <a:buClr>
                <a:schemeClr val="tx2">
                  <a:lumMod val="50000"/>
                </a:schemeClr>
              </a:buClr>
              <a:buSzPct val="115000"/>
              <a:defRPr/>
            </a:pPr>
            <a:r>
              <a:rPr lang="en-US" sz="2000" b="1" i="1" dirty="0">
                <a:latin typeface="Tahoma" pitchFamily="34" charset="0"/>
                <a:cs typeface="Times New Roman" charset="0"/>
              </a:rPr>
              <a:t>God took care of His people</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King Jehoshaphat was granted </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peace because his enemies </a:t>
            </a:r>
          </a:p>
          <a:p>
            <a:pPr lvl="1" eaLnBrk="1" hangingPunct="1">
              <a:spcBef>
                <a:spcPct val="20000"/>
              </a:spcBef>
              <a:buClr>
                <a:schemeClr val="tx2">
                  <a:lumMod val="50000"/>
                </a:schemeClr>
              </a:buClr>
              <a:buSzPct val="115000"/>
              <a:defRPr/>
            </a:pPr>
            <a:r>
              <a:rPr lang="en-US" sz="2000" dirty="0">
                <a:latin typeface="Tahoma" pitchFamily="34" charset="0"/>
                <a:cs typeface="Times New Roman" charset="0"/>
              </a:rPr>
              <a:t>feared God! (20:29-30)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1" y="3310794"/>
            <a:ext cx="4573350" cy="3547205"/>
          </a:xfrm>
          <a:prstGeom prst="rect">
            <a:avLst/>
          </a:prstGeom>
        </p:spPr>
      </p:pic>
    </p:spTree>
    <p:extLst>
      <p:ext uri="{BB962C8B-B14F-4D97-AF65-F5344CB8AC3E}">
        <p14:creationId xmlns:p14="http://schemas.microsoft.com/office/powerpoint/2010/main" val="21649330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wipe(left)">
                                      <p:cBhvr>
                                        <p:cTn id="14" dur="500"/>
                                        <p:tgtEl>
                                          <p:spTgt spid="8">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left)">
                                      <p:cBhvr>
                                        <p:cTn id="20" dur="500"/>
                                        <p:tgtEl>
                                          <p:spTgt spid="8">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wipe(left)">
                                      <p:cBhvr>
                                        <p:cTn id="23" dur="500"/>
                                        <p:tgtEl>
                                          <p:spTgt spid="8">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wipe(left)">
                                      <p:cBhvr>
                                        <p:cTn id="26" dur="500"/>
                                        <p:tgtEl>
                                          <p:spTgt spid="8">
                                            <p:txEl>
                                              <p:pRg st="6" end="6"/>
                                            </p:txEl>
                                          </p:spTgt>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wipe(left)">
                                      <p:cBhvr>
                                        <p:cTn id="36" dur="500"/>
                                        <p:tgtEl>
                                          <p:spTgt spid="8">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left)">
                                      <p:cBhvr>
                                        <p:cTn id="39" dur="500"/>
                                        <p:tgtEl>
                                          <p:spTgt spid="8">
                                            <p:txEl>
                                              <p:pRg st="8" end="8"/>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a:xfrm>
            <a:off x="2667000" y="6629400"/>
            <a:ext cx="3581400" cy="228600"/>
          </a:xfrm>
        </p:spPr>
        <p:txBody>
          <a:bodyPr/>
          <a:lstStyle/>
          <a:p>
            <a:pPr algn="ctr">
              <a:defRPr/>
            </a:pPr>
            <a:r>
              <a:rPr lang="en-US"/>
              <a:t>"Stand And See..."</a:t>
            </a:r>
            <a:endParaRPr lang="en-US" dirty="0"/>
          </a:p>
        </p:txBody>
      </p:sp>
      <p:sp>
        <p:nvSpPr>
          <p:cNvPr id="64514" name="Rectangle 2"/>
          <p:cNvSpPr>
            <a:spLocks noGrp="1" noChangeArrowheads="1"/>
          </p:cNvSpPr>
          <p:nvPr>
            <p:ph type="title"/>
          </p:nvPr>
        </p:nvSpPr>
        <p:spPr>
          <a:xfrm>
            <a:off x="0" y="76200"/>
            <a:ext cx="9144000" cy="685800"/>
          </a:xfrm>
        </p:spPr>
        <p:txBody>
          <a:bodyPr>
            <a:normAutofit/>
          </a:bodyPr>
          <a:lstStyle/>
          <a:p>
            <a:pPr algn="ctr" eaLnBrk="1" hangingPunct="1">
              <a:defRPr/>
            </a:pPr>
            <a:r>
              <a:rPr lang="en-US" sz="3600" b="1" u="sng" dirty="0">
                <a:solidFill>
                  <a:srgbClr val="91FCFF"/>
                </a:solidFill>
                <a:cs typeface="Times New Roman" charset="0"/>
              </a:rPr>
              <a:t>Conclusion </a:t>
            </a:r>
          </a:p>
        </p:txBody>
      </p:sp>
      <p:sp>
        <p:nvSpPr>
          <p:cNvPr id="7" name="Text Box 3"/>
          <p:cNvSpPr txBox="1">
            <a:spLocks noChangeArrowheads="1"/>
          </p:cNvSpPr>
          <p:nvPr/>
        </p:nvSpPr>
        <p:spPr bwMode="auto">
          <a:xfrm>
            <a:off x="254995" y="1828800"/>
            <a:ext cx="8686799" cy="2320635"/>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Let us learn the example of King Jehoshaphat! </a:t>
            </a:r>
          </a:p>
          <a:p>
            <a:pPr marL="457200" indent="-457200" eaLnBrk="1" hangingPunct="1">
              <a:spcBef>
                <a:spcPct val="20000"/>
              </a:spcBef>
              <a:buClr>
                <a:schemeClr val="hlink"/>
              </a:buClr>
              <a:buSzPct val="90000"/>
              <a:buFont typeface="Wingdings" pitchFamily="2" charset="2"/>
              <a:buNone/>
              <a:defRPr/>
            </a:pPr>
            <a:r>
              <a:rPr lang="en-US" sz="2400" b="1" i="1" dirty="0">
                <a:solidFill>
                  <a:srgbClr val="FFFF00"/>
                </a:solidFill>
                <a:effectLst>
                  <a:outerShdw blurRad="38100" dist="38100" dir="2700000" algn="tl">
                    <a:srgbClr val="000000"/>
                  </a:outerShdw>
                </a:effectLst>
                <a:latin typeface="Tahoma" pitchFamily="34" charset="0"/>
                <a:cs typeface="Times New Roman" charset="0"/>
              </a:rPr>
              <a:t>(Rom. 15:4; II Chr. 20) </a:t>
            </a:r>
            <a:r>
              <a:rPr lang="en-US" sz="2400" b="1" i="1" u="sng" dirty="0">
                <a:solidFill>
                  <a:srgbClr val="FFFF00"/>
                </a:solidFill>
                <a:effectLst>
                  <a:outerShdw blurRad="38100" dist="38100" dir="2700000" algn="tl">
                    <a:srgbClr val="000000"/>
                  </a:outerShdw>
                </a:effectLst>
                <a:latin typeface="Tahoma" pitchFamily="34" charset="0"/>
                <a:cs typeface="Times New Roman" charset="0"/>
              </a:rPr>
              <a:t>“Stand and See…”</a:t>
            </a:r>
            <a:endParaRPr lang="en-US" sz="2000" b="1" i="1" u="sng"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Seek the Lord: I Pet. 5:6-7 – Take it to the Lord in prayer! (Ps. 50:15) </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Draw near to God: James 4:8: He will draw near to us!</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Give praise &amp; thanks to God no matter our situation: Phil. 4:6-7: God is in control and provides a peace like no other! (II Tim. 2:15)</a:t>
            </a:r>
          </a:p>
        </p:txBody>
      </p:sp>
      <p:sp>
        <p:nvSpPr>
          <p:cNvPr id="6" name="Text Box 9"/>
          <p:cNvSpPr txBox="1">
            <a:spLocks noChangeArrowheads="1"/>
          </p:cNvSpPr>
          <p:nvPr/>
        </p:nvSpPr>
        <p:spPr bwMode="auto">
          <a:xfrm>
            <a:off x="264828" y="838200"/>
            <a:ext cx="8686799" cy="904863"/>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What do you do when you are in distress and fighting</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the seeming losing battle of life’s trials?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69" y="4361382"/>
            <a:ext cx="2225431" cy="202243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354825"/>
            <a:ext cx="3048000" cy="20224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4861" y="4457212"/>
            <a:ext cx="1839195" cy="2012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left)">
                                      <p:cBhvr>
                                        <p:cTn id="31" dur="500"/>
                                        <p:tgtEl>
                                          <p:spTgt spid="7">
                                            <p:txEl>
                                              <p:pRg st="3" end="3"/>
                                            </p:txEl>
                                          </p:spTgt>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6"/>
          </p:nvPr>
        </p:nvSpPr>
        <p:spPr>
          <a:xfrm>
            <a:off x="2807804" y="6629400"/>
            <a:ext cx="3581400" cy="198782"/>
          </a:xfrm>
        </p:spPr>
        <p:txBody>
          <a:bodyPr/>
          <a:lstStyle/>
          <a:p>
            <a:pPr algn="ctr">
              <a:defRPr/>
            </a:pPr>
            <a:r>
              <a:rPr lang="en-US"/>
              <a:t>"Stand And See..."</a:t>
            </a:r>
            <a:endParaRPr lang="en-US" dirty="0"/>
          </a:p>
        </p:txBody>
      </p:sp>
      <p:sp>
        <p:nvSpPr>
          <p:cNvPr id="43010" name="Rectangle 2"/>
          <p:cNvSpPr>
            <a:spLocks noGrp="1" noChangeArrowheads="1"/>
          </p:cNvSpPr>
          <p:nvPr>
            <p:ph type="title"/>
          </p:nvPr>
        </p:nvSpPr>
        <p:spPr>
          <a:xfrm>
            <a:off x="0" y="76200"/>
            <a:ext cx="9144000" cy="685800"/>
          </a:xfrm>
        </p:spPr>
        <p:txBody>
          <a:bodyPr>
            <a:normAutofit/>
          </a:bodyPr>
          <a:lstStyle/>
          <a:p>
            <a:pPr algn="ctr" eaLnBrk="1" hangingPunct="1">
              <a:defRPr/>
            </a:pPr>
            <a:r>
              <a:rPr lang="en-US" sz="3600" b="1" u="sng" dirty="0">
                <a:solidFill>
                  <a:srgbClr val="91FCFF"/>
                </a:solidFill>
                <a:cs typeface="Times New Roman" charset="0"/>
              </a:rPr>
              <a:t>Conclusion </a:t>
            </a:r>
          </a:p>
        </p:txBody>
      </p:sp>
      <p:sp>
        <p:nvSpPr>
          <p:cNvPr id="8" name="Text Box 11"/>
          <p:cNvSpPr txBox="1">
            <a:spLocks noChangeArrowheads="1"/>
          </p:cNvSpPr>
          <p:nvPr/>
        </p:nvSpPr>
        <p:spPr bwMode="auto">
          <a:xfrm>
            <a:off x="252538" y="1219200"/>
            <a:ext cx="8640739" cy="134806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chemeClr val="tx1"/>
                </a:solidFill>
                <a:latin typeface="Tahoma" pitchFamily="34" charset="0"/>
                <a:cs typeface="Times New Roman" charset="0"/>
              </a:rPr>
              <a:t>If we (like King Jehoshaphat) seek the Lord and stand</a:t>
            </a:r>
          </a:p>
          <a:p>
            <a:pPr marL="457200" indent="-457200" algn="ctr" eaLnBrk="1" hangingPunct="1">
              <a:spcBef>
                <a:spcPct val="20000"/>
              </a:spcBef>
              <a:buClr>
                <a:schemeClr val="hlink"/>
              </a:buClr>
              <a:buSzPct val="90000"/>
              <a:buFont typeface="Wingdings" pitchFamily="2" charset="2"/>
              <a:buNone/>
              <a:defRPr/>
            </a:pPr>
            <a:r>
              <a:rPr lang="en-US" sz="2400" b="1" dirty="0">
                <a:solidFill>
                  <a:schemeClr val="tx1"/>
                </a:solidFill>
                <a:latin typeface="Tahoma" pitchFamily="34" charset="0"/>
                <a:cs typeface="Times New Roman" charset="0"/>
              </a:rPr>
              <a:t>and see (our faith in God), we’ll see the salvation of</a:t>
            </a:r>
          </a:p>
          <a:p>
            <a:pPr marL="457200" indent="-457200" algn="ctr" eaLnBrk="1" hangingPunct="1">
              <a:spcBef>
                <a:spcPct val="20000"/>
              </a:spcBef>
              <a:buClr>
                <a:schemeClr val="hlink"/>
              </a:buClr>
              <a:buSzPct val="90000"/>
              <a:buFont typeface="Wingdings" pitchFamily="2" charset="2"/>
              <a:buNone/>
              <a:defRPr/>
            </a:pPr>
            <a:r>
              <a:rPr lang="en-US" sz="2400" b="1" dirty="0">
                <a:solidFill>
                  <a:schemeClr val="tx1"/>
                </a:solidFill>
                <a:latin typeface="Tahoma" pitchFamily="34" charset="0"/>
                <a:cs typeface="Times New Roman" charset="0"/>
              </a:rPr>
              <a:t>the Lord!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00220"/>
            <a:ext cx="3343275" cy="2524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000220"/>
            <a:ext cx="4507366" cy="2524125"/>
          </a:xfrm>
          <a:prstGeom prst="rect">
            <a:avLst/>
          </a:prstGeom>
        </p:spPr>
      </p:pic>
    </p:spTree>
    <p:extLst>
      <p:ext uri="{BB962C8B-B14F-4D97-AF65-F5344CB8AC3E}">
        <p14:creationId xmlns:p14="http://schemas.microsoft.com/office/powerpoint/2010/main" val="22520562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66CC"/>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66CC"/>
          </a:solidFill>
        </p:spPr>
        <p:txBody>
          <a:bodyPr/>
          <a:lstStyle/>
          <a:p>
            <a:pPr algn="ct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latin typeface="Tahoma" pitchFamily="34" charset="0"/>
                <a:ea typeface="Tahoma" pitchFamily="34" charset="0"/>
                <a:cs typeface="Tahoma" pitchFamily="34" charset="0"/>
              </a:rPr>
              <a:t>Hear The Gospel (Jn. 5:24; Rom. 10:17)</a:t>
            </a:r>
          </a:p>
          <a:p>
            <a:pPr algn="ctr">
              <a:spcBef>
                <a:spcPct val="20000"/>
              </a:spcBef>
              <a:defRPr/>
            </a:pPr>
            <a:r>
              <a:rPr lang="en-US" sz="3200" b="1" dirty="0">
                <a:latin typeface="Tahoma" pitchFamily="34" charset="0"/>
                <a:ea typeface="Tahoma" pitchFamily="34" charset="0"/>
                <a:cs typeface="Tahoma" pitchFamily="34" charset="0"/>
              </a:rPr>
              <a:t>Believe In Christ (Jn. 3:16-18; Jn. 8:24)</a:t>
            </a:r>
          </a:p>
          <a:p>
            <a:pPr algn="ctr">
              <a:spcBef>
                <a:spcPct val="20000"/>
              </a:spcBef>
              <a:defRPr/>
            </a:pPr>
            <a:r>
              <a:rPr lang="en-US" sz="3200" b="1" dirty="0">
                <a:latin typeface="Tahoma" pitchFamily="34" charset="0"/>
                <a:ea typeface="Tahoma" pitchFamily="34" charset="0"/>
                <a:cs typeface="Tahoma" pitchFamily="34" charset="0"/>
              </a:rPr>
              <a:t>Repent Of Sins (Lk. 13:35; Acts 2:38)</a:t>
            </a:r>
          </a:p>
          <a:p>
            <a:pPr algn="ctr">
              <a:spcBef>
                <a:spcPct val="20000"/>
              </a:spcBef>
              <a:defRPr/>
            </a:pPr>
            <a:r>
              <a:rPr lang="en-US" sz="3200" b="1" dirty="0">
                <a:latin typeface="Tahoma" pitchFamily="34" charset="0"/>
                <a:ea typeface="Tahoma" pitchFamily="34" charset="0"/>
                <a:cs typeface="Tahoma" pitchFamily="34" charset="0"/>
              </a:rPr>
              <a:t>Confess Christ (Mt. 10:32; Rom. 10:10)</a:t>
            </a:r>
          </a:p>
          <a:p>
            <a:pPr algn="ctr">
              <a:spcBef>
                <a:spcPct val="20000"/>
              </a:spcBef>
              <a:defRPr/>
            </a:pPr>
            <a:r>
              <a:rPr lang="en-US" sz="3200" b="1" dirty="0">
                <a:latin typeface="Tahoma" pitchFamily="34" charset="0"/>
                <a:ea typeface="Tahoma" pitchFamily="34" charset="0"/>
                <a:cs typeface="Tahoma" pitchFamily="34" charset="0"/>
              </a:rPr>
              <a:t>Be Baptized (Mk. 16:16; Acts 22:16)</a:t>
            </a:r>
          </a:p>
          <a:p>
            <a:pPr algn="ctr">
              <a:spcBef>
                <a:spcPct val="20000"/>
              </a:spcBef>
              <a:defRPr/>
            </a:pPr>
            <a:r>
              <a:rPr lang="en-US" sz="32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latin typeface="Calisto MT" pitchFamily="18" charset="0"/>
              </a:rPr>
              <a:t>Repent (Acts 8:22), Confess (I Jn. 1:9),</a:t>
            </a:r>
          </a:p>
          <a:p>
            <a:pPr algn="ctr" fontAlgn="auto">
              <a:spcBef>
                <a:spcPts val="0"/>
              </a:spcBef>
              <a:spcAft>
                <a:spcPts val="0"/>
              </a:spcAft>
              <a:defRPr/>
            </a:pPr>
            <a:r>
              <a:rPr lang="en-US" sz="3600" b="1" dirty="0">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06195176"/>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a:xfrm>
            <a:off x="2781300" y="6629400"/>
            <a:ext cx="3581400" cy="212324"/>
          </a:xfrm>
        </p:spPr>
        <p:txBody>
          <a:bodyPr/>
          <a:lstStyle/>
          <a:p>
            <a:pPr algn="ctr">
              <a:defRPr/>
            </a:pPr>
            <a:r>
              <a:rPr lang="en-US"/>
              <a:t>"Stand And See..."</a:t>
            </a:r>
            <a:endParaRPr lang="en-US" dirty="0"/>
          </a:p>
        </p:txBody>
      </p:sp>
      <p:sp>
        <p:nvSpPr>
          <p:cNvPr id="4098" name="Rectangle 2"/>
          <p:cNvSpPr>
            <a:spLocks noGrp="1" noChangeArrowheads="1"/>
          </p:cNvSpPr>
          <p:nvPr>
            <p:ph type="title"/>
          </p:nvPr>
        </p:nvSpPr>
        <p:spPr>
          <a:xfrm>
            <a:off x="0" y="0"/>
            <a:ext cx="9144000" cy="685800"/>
          </a:xfrm>
        </p:spPr>
        <p:txBody>
          <a:bodyPr>
            <a:normAutofit/>
          </a:bodyPr>
          <a:lstStyle/>
          <a:p>
            <a:pPr algn="ctr" eaLnBrk="1" hangingPunct="1">
              <a:defRPr/>
            </a:pPr>
            <a:r>
              <a:rPr lang="en-US" sz="3600" b="1" u="sng" dirty="0">
                <a:solidFill>
                  <a:srgbClr val="91FCFF"/>
                </a:solidFill>
                <a:cs typeface="Times New Roman" charset="0"/>
              </a:rPr>
              <a:t>Intro</a:t>
            </a:r>
          </a:p>
        </p:txBody>
      </p:sp>
      <p:sp>
        <p:nvSpPr>
          <p:cNvPr id="10" name="Text Box 11"/>
          <p:cNvSpPr txBox="1">
            <a:spLocks noChangeArrowheads="1"/>
          </p:cNvSpPr>
          <p:nvPr/>
        </p:nvSpPr>
        <p:spPr bwMode="auto">
          <a:xfrm>
            <a:off x="274661" y="914400"/>
            <a:ext cx="8640739" cy="37856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II Chr. 20:1-4 </a:t>
            </a:r>
            <a:r>
              <a:rPr lang="en-US" sz="2400" b="1" i="1" dirty="0">
                <a:solidFill>
                  <a:schemeClr val="bg1"/>
                </a:solidFill>
                <a:latin typeface="Tahoma" pitchFamily="34" charset="0"/>
                <a:cs typeface="Times New Roman" charset="0"/>
              </a:rPr>
              <a:t>(Innumerable force against Judah)</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  Now it came about after this that the sons of Moab and the sons of Ammon, together with some of the </a:t>
            </a:r>
            <a:r>
              <a:rPr lang="en-US" sz="2000" dirty="0" err="1">
                <a:solidFill>
                  <a:srgbClr val="002060"/>
                </a:solidFill>
                <a:latin typeface="Tahoma" pitchFamily="34" charset="0"/>
                <a:cs typeface="Times New Roman" charset="0"/>
              </a:rPr>
              <a:t>Meunites</a:t>
            </a:r>
            <a:r>
              <a:rPr lang="en-US" sz="2000" dirty="0">
                <a:solidFill>
                  <a:srgbClr val="002060"/>
                </a:solidFill>
                <a:latin typeface="Tahoma" pitchFamily="34" charset="0"/>
                <a:cs typeface="Times New Roman" charset="0"/>
              </a:rPr>
              <a:t>, came to make war against Jehoshaphat.</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  Then some came and reported to Jehoshaphat, saying, "A great multitude is coming against you from beyond the sea, out of Aram and behold, they are in </a:t>
            </a:r>
            <a:r>
              <a:rPr lang="en-US" sz="2000" dirty="0" err="1">
                <a:solidFill>
                  <a:srgbClr val="002060"/>
                </a:solidFill>
                <a:latin typeface="Tahoma" pitchFamily="34" charset="0"/>
                <a:cs typeface="Times New Roman" charset="0"/>
              </a:rPr>
              <a:t>Hazazon-tamar</a:t>
            </a:r>
            <a:r>
              <a:rPr lang="en-US" sz="2000" dirty="0">
                <a:solidFill>
                  <a:srgbClr val="002060"/>
                </a:solidFill>
                <a:latin typeface="Tahoma" pitchFamily="34" charset="0"/>
                <a:cs typeface="Times New Roman" charset="0"/>
              </a:rPr>
              <a:t> (that is </a:t>
            </a:r>
            <a:r>
              <a:rPr lang="en-US" sz="2000" dirty="0" err="1">
                <a:solidFill>
                  <a:srgbClr val="002060"/>
                </a:solidFill>
                <a:latin typeface="Tahoma" pitchFamily="34" charset="0"/>
                <a:cs typeface="Times New Roman" charset="0"/>
              </a:rPr>
              <a:t>Engedi</a:t>
            </a:r>
            <a:r>
              <a:rPr lang="en-US" sz="2000" dirty="0">
                <a:solidFill>
                  <a:srgbClr val="002060"/>
                </a:solidFill>
                <a:latin typeface="Tahoma" pitchFamily="34" charset="0"/>
                <a:cs typeface="Times New Roman" charset="0"/>
              </a:rPr>
              <a:t>)."</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3.  Jehoshaphat was afraid and turned his attention to seek the LORD, and proclaimed a fast throughout all Judah.</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4.  So Judah gathered together to seek help from the LORD; they even came from all the cities of Judah to seek the LORD.</a:t>
            </a:r>
          </a:p>
        </p:txBody>
      </p:sp>
      <p:sp>
        <p:nvSpPr>
          <p:cNvPr id="6" name="Text Box 9"/>
          <p:cNvSpPr txBox="1">
            <a:spLocks noChangeArrowheads="1"/>
          </p:cNvSpPr>
          <p:nvPr/>
        </p:nvSpPr>
        <p:spPr bwMode="auto">
          <a:xfrm>
            <a:off x="274661" y="4952999"/>
            <a:ext cx="8610600" cy="1348061"/>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Jehoshaphat gathered the people of Judah to</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Jerusalem with their families </a:t>
            </a:r>
            <a:r>
              <a:rPr lang="en-US" sz="2400" b="1" i="1" dirty="0">
                <a:solidFill>
                  <a:srgbClr val="FF0000"/>
                </a:solidFill>
                <a:effectLst>
                  <a:outerShdw blurRad="38100" dist="38100" dir="2700000" algn="tl">
                    <a:srgbClr val="000000"/>
                  </a:outerShdw>
                </a:effectLst>
                <a:latin typeface="Tahoma" pitchFamily="34" charset="0"/>
                <a:cs typeface="Times New Roman" charset="0"/>
              </a:rPr>
              <a:t>(20:13) </a:t>
            </a:r>
            <a:r>
              <a:rPr lang="en-US" sz="2400" b="1" dirty="0">
                <a:solidFill>
                  <a:srgbClr val="FF0000"/>
                </a:solidFill>
                <a:effectLst>
                  <a:outerShdw blurRad="38100" dist="38100" dir="2700000" algn="tl">
                    <a:srgbClr val="000000"/>
                  </a:outerShdw>
                </a:effectLst>
                <a:latin typeface="Tahoma" pitchFamily="34" charset="0"/>
                <a:cs typeface="Times New Roman" charset="0"/>
              </a:rPr>
              <a:t>at the Temple</a:t>
            </a:r>
          </a:p>
          <a:p>
            <a:pPr marL="457200" indent="-457200" algn="ctr" eaLnBrk="1" hangingPunct="1">
              <a:spcBef>
                <a:spcPct val="20000"/>
              </a:spcBef>
              <a:buClr>
                <a:schemeClr val="hlink"/>
              </a:buClr>
              <a:buSzPct val="90000"/>
              <a:buFont typeface="Wingdings" pitchFamily="2" charset="2"/>
              <a:buNone/>
              <a:defRPr/>
            </a:pPr>
            <a:r>
              <a:rPr lang="en-US" sz="2400" b="1" i="1" dirty="0">
                <a:solidFill>
                  <a:srgbClr val="FF0000"/>
                </a:solidFill>
                <a:effectLst>
                  <a:outerShdw blurRad="38100" dist="38100" dir="2700000" algn="tl">
                    <a:srgbClr val="000000"/>
                  </a:outerShdw>
                </a:effectLst>
                <a:latin typeface="Tahoma" pitchFamily="34" charset="0"/>
                <a:cs typeface="Times New Roman" charset="0"/>
              </a:rPr>
              <a:t>(20:5) </a:t>
            </a:r>
            <a:r>
              <a:rPr lang="en-US" sz="2400" b="1" dirty="0">
                <a:solidFill>
                  <a:srgbClr val="FF0000"/>
                </a:solidFill>
                <a:effectLst>
                  <a:outerShdw blurRad="38100" dist="38100" dir="2700000" algn="tl">
                    <a:srgbClr val="000000"/>
                  </a:outerShdw>
                </a:effectLst>
                <a:latin typeface="Tahoma" pitchFamily="34" charset="0"/>
                <a:cs typeface="Times New Roman" charset="0"/>
              </a:rPr>
              <a:t>that they might seek after the Lord!</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6"/>
          </p:nvPr>
        </p:nvSpPr>
        <p:spPr>
          <a:xfrm>
            <a:off x="2438400" y="6629400"/>
            <a:ext cx="3581400" cy="221942"/>
          </a:xfrm>
        </p:spPr>
        <p:txBody>
          <a:bodyPr/>
          <a:lstStyle/>
          <a:p>
            <a:pPr algn="ctr">
              <a:defRPr/>
            </a:pPr>
            <a:r>
              <a:rPr lang="en-US"/>
              <a:t>"Stand And See..."</a:t>
            </a:r>
            <a:endParaRPr lang="en-US" dirty="0"/>
          </a:p>
        </p:txBody>
      </p:sp>
      <p:sp>
        <p:nvSpPr>
          <p:cNvPr id="55298" name="Rectangle 2"/>
          <p:cNvSpPr>
            <a:spLocks noGrp="1" noChangeArrowheads="1"/>
          </p:cNvSpPr>
          <p:nvPr>
            <p:ph type="title"/>
          </p:nvPr>
        </p:nvSpPr>
        <p:spPr>
          <a:xfrm>
            <a:off x="0" y="0"/>
            <a:ext cx="9144000" cy="685800"/>
          </a:xfrm>
        </p:spPr>
        <p:txBody>
          <a:bodyPr>
            <a:normAutofit/>
          </a:bodyPr>
          <a:lstStyle/>
          <a:p>
            <a:pPr algn="ctr" eaLnBrk="1" hangingPunct="1">
              <a:defRPr/>
            </a:pPr>
            <a:r>
              <a:rPr lang="en-US" sz="3600" b="1" u="sng" dirty="0">
                <a:solidFill>
                  <a:srgbClr val="91FCFF"/>
                </a:solidFill>
                <a:cs typeface="Times New Roman" charset="0"/>
              </a:rPr>
              <a:t>Intro</a:t>
            </a:r>
          </a:p>
        </p:txBody>
      </p:sp>
      <p:sp>
        <p:nvSpPr>
          <p:cNvPr id="11" name="Text Box 11"/>
          <p:cNvSpPr txBox="1">
            <a:spLocks noChangeArrowheads="1"/>
          </p:cNvSpPr>
          <p:nvPr/>
        </p:nvSpPr>
        <p:spPr bwMode="auto">
          <a:xfrm>
            <a:off x="228600" y="5638800"/>
            <a:ext cx="8640739" cy="904863"/>
          </a:xfrm>
          <a:prstGeom prst="rect">
            <a:avLst/>
          </a:prstGeom>
          <a:solidFill>
            <a:srgbClr val="91FCFF"/>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This account gives us hope in dealing with life’s trials</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and insurmountable battles!</a:t>
            </a:r>
          </a:p>
        </p:txBody>
      </p:sp>
      <p:sp>
        <p:nvSpPr>
          <p:cNvPr id="13" name="Text Box 3"/>
          <p:cNvSpPr txBox="1">
            <a:spLocks noChangeArrowheads="1"/>
          </p:cNvSpPr>
          <p:nvPr/>
        </p:nvSpPr>
        <p:spPr bwMode="auto">
          <a:xfrm>
            <a:off x="228600" y="838200"/>
            <a:ext cx="8686800" cy="904863"/>
          </a:xfrm>
          <a:prstGeom prst="rect">
            <a:avLst/>
          </a:prstGeom>
          <a:noFill/>
          <a:ln w="9525">
            <a:noFill/>
            <a:miter lim="800000"/>
            <a:headEnd/>
            <a:tailEnd/>
          </a:ln>
          <a:effectLst/>
        </p:spPr>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Rom. 15:4: These things are written for our instruction</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that we might have hope</a:t>
            </a:r>
            <a:endParaRPr lang="en-US" sz="2000" b="1" i="1" dirty="0">
              <a:effectLst>
                <a:outerShdw blurRad="38100" dist="38100" dir="2700000" algn="tl">
                  <a:srgbClr val="000000"/>
                </a:outerShdw>
              </a:effectLst>
              <a:latin typeface="Tahoma" pitchFamily="34" charset="0"/>
              <a:cs typeface="Times New Roman" charset="0"/>
            </a:endParaRPr>
          </a:p>
        </p:txBody>
      </p:sp>
      <p:sp>
        <p:nvSpPr>
          <p:cNvPr id="6" name="Text Box 3"/>
          <p:cNvSpPr txBox="1">
            <a:spLocks noChangeArrowheads="1"/>
          </p:cNvSpPr>
          <p:nvPr/>
        </p:nvSpPr>
        <p:spPr bwMode="auto">
          <a:xfrm>
            <a:off x="243348" y="1981200"/>
            <a:ext cx="8686800" cy="904863"/>
          </a:xfrm>
          <a:prstGeom prst="rect">
            <a:avLst/>
          </a:prstGeom>
          <a:noFill/>
          <a:ln w="9525">
            <a:noFill/>
            <a:miter lim="800000"/>
            <a:headEnd/>
            <a:tailEnd/>
          </a:ln>
          <a:effectLst/>
        </p:spPr>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What do we do when we find ourselves facing trials,</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battles we can’t win?</a:t>
            </a:r>
            <a:endParaRPr lang="en-US" sz="2000" b="1" i="1" dirty="0">
              <a:effectLst>
                <a:outerShdw blurRad="38100" dist="38100" dir="2700000" algn="tl">
                  <a:srgbClr val="000000"/>
                </a:outerShdw>
              </a:effectLst>
              <a:latin typeface="Tahoma" pitchFamily="34" charset="0"/>
              <a:cs typeface="Times New Roman" charset="0"/>
            </a:endParaRPr>
          </a:p>
        </p:txBody>
      </p:sp>
      <p:sp>
        <p:nvSpPr>
          <p:cNvPr id="7" name="Text Box 11"/>
          <p:cNvSpPr txBox="1">
            <a:spLocks noChangeArrowheads="1"/>
          </p:cNvSpPr>
          <p:nvPr/>
        </p:nvSpPr>
        <p:spPr bwMode="auto">
          <a:xfrm>
            <a:off x="243348" y="3048000"/>
            <a:ext cx="8625991" cy="830997"/>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Gal. 6:2</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2.  Bear one another's burdens, and thereby fulfill the law of Christ.</a:t>
            </a:r>
          </a:p>
        </p:txBody>
      </p:sp>
      <p:sp>
        <p:nvSpPr>
          <p:cNvPr id="9" name="Text Box 11"/>
          <p:cNvSpPr txBox="1">
            <a:spLocks noChangeArrowheads="1"/>
          </p:cNvSpPr>
          <p:nvPr/>
        </p:nvSpPr>
        <p:spPr bwMode="auto">
          <a:xfrm>
            <a:off x="228600" y="3962492"/>
            <a:ext cx="8640739" cy="1508105"/>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 Pet. 5:6-7 (II Tim. 2:15)</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6.  Therefore humble yourselves under the mighty hand of God, that He may exalt you at the proper time,</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7.  casting all your anxiety on Him, because He cares for you.</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6"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313546"/>
            <a:ext cx="9144000" cy="685800"/>
          </a:xfrm>
        </p:spPr>
        <p:txBody>
          <a:bodyPr>
            <a:normAutofit/>
          </a:bodyPr>
          <a:lstStyle/>
          <a:p>
            <a:pPr algn="ctr">
              <a:defRPr/>
            </a:pPr>
            <a:r>
              <a:rPr lang="en-US" sz="3200" b="1" u="sng" dirty="0">
                <a:solidFill>
                  <a:srgbClr val="91FCFF"/>
                </a:solidFill>
                <a:cs typeface="Times New Roman" charset="0"/>
              </a:rPr>
              <a:t>Sought Help From the Lord</a:t>
            </a:r>
          </a:p>
        </p:txBody>
      </p:sp>
      <p:sp>
        <p:nvSpPr>
          <p:cNvPr id="35843" name="Text Box 3"/>
          <p:cNvSpPr txBox="1">
            <a:spLocks noChangeArrowheads="1"/>
          </p:cNvSpPr>
          <p:nvPr/>
        </p:nvSpPr>
        <p:spPr bwMode="auto">
          <a:xfrm>
            <a:off x="265149" y="5664413"/>
            <a:ext cx="8534400" cy="904863"/>
          </a:xfrm>
          <a:prstGeom prst="rect">
            <a:avLst/>
          </a:prstGeom>
          <a:noFill/>
          <a:ln w="9525">
            <a:noFill/>
            <a:miter lim="800000"/>
            <a:headEnd/>
            <a:tailEnd/>
          </a:ln>
          <a:effectLst/>
        </p:spPr>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There are some problems in life that arise that we </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don’t know the answer to, or know what to do! </a:t>
            </a:r>
            <a:endParaRPr lang="en-US" sz="2000" b="1" i="1" dirty="0">
              <a:effectLst>
                <a:outerShdw blurRad="38100" dist="38100" dir="2700000" algn="tl">
                  <a:srgbClr val="000000"/>
                </a:outerShdw>
              </a:effectLst>
              <a:latin typeface="Tahoma" pitchFamily="34" charset="0"/>
              <a:cs typeface="Times New Roman" charset="0"/>
            </a:endParaRPr>
          </a:p>
        </p:txBody>
      </p:sp>
      <p:sp>
        <p:nvSpPr>
          <p:cNvPr id="11" name="Text Box 11"/>
          <p:cNvSpPr txBox="1">
            <a:spLocks noChangeArrowheads="1"/>
          </p:cNvSpPr>
          <p:nvPr/>
        </p:nvSpPr>
        <p:spPr bwMode="auto">
          <a:xfrm>
            <a:off x="274661" y="1295400"/>
            <a:ext cx="8640739" cy="2492990"/>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II Chr. 20:5, 12</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5.  Then Jehoshaphat stood in the assembly of Judah and Jerusalem, in the house of the LORD before the new court,</a:t>
            </a:r>
          </a:p>
          <a:p>
            <a:pPr marL="457200" indent="-457200" eaLnBrk="1" hangingPunct="1">
              <a:spcBef>
                <a:spcPct val="20000"/>
              </a:spcBef>
              <a:buClr>
                <a:schemeClr val="hlink"/>
              </a:buClr>
              <a:buSzPct val="90000"/>
              <a:buFont typeface="Wingdings" pitchFamily="2" charset="2"/>
              <a:buNone/>
              <a:defRPr/>
            </a:pPr>
            <a:endParaRPr lang="en-US" sz="2000" dirty="0">
              <a:solidFill>
                <a:srgbClr val="002060"/>
              </a:solidFill>
              <a:latin typeface="Tahoma" pitchFamily="34" charset="0"/>
              <a:cs typeface="Times New Roman" charset="0"/>
            </a:endParaRP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12.  "O our God, will You not judge them? For we are powerless before this great multitude who are coming against us; nor do we know what to do, but our eyes are on You."</a:t>
            </a:r>
          </a:p>
        </p:txBody>
      </p:sp>
      <p:sp>
        <p:nvSpPr>
          <p:cNvPr id="10" name="Text Box 3"/>
          <p:cNvSpPr txBox="1">
            <a:spLocks noChangeArrowheads="1"/>
          </p:cNvSpPr>
          <p:nvPr/>
        </p:nvSpPr>
        <p:spPr bwMode="auto">
          <a:xfrm>
            <a:off x="265149" y="3962400"/>
            <a:ext cx="8659761" cy="1508105"/>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II Chr. 20:5-13:</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This was a problem too big for Judah, but not for God!</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Jehoshaphat reminded God of His promises and admitted their weaknesses and turned to God!</a:t>
            </a:r>
            <a:endParaRPr lang="en-US" sz="2000" i="1" dirty="0">
              <a:latin typeface="Tahoma" pitchFamily="34" charset="0"/>
              <a:cs typeface="Times New Roman" charset="0"/>
            </a:endParaRPr>
          </a:p>
        </p:txBody>
      </p:sp>
      <p:sp>
        <p:nvSpPr>
          <p:cNvPr id="8"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843"/>
                                        </p:tgtEl>
                                        <p:attrNameLst>
                                          <p:attrName>style.visibility</p:attrName>
                                        </p:attrNameLst>
                                      </p:cBhvr>
                                      <p:to>
                                        <p:strVal val="visible"/>
                                      </p:to>
                                    </p:set>
                                    <p:animEffect transition="in" filter="fade">
                                      <p:cBhvr>
                                        <p:cTn id="16"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11"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235748"/>
            <a:ext cx="9144000" cy="685800"/>
          </a:xfrm>
        </p:spPr>
        <p:txBody>
          <a:bodyPr>
            <a:normAutofit/>
          </a:bodyPr>
          <a:lstStyle/>
          <a:p>
            <a:pPr algn="ctr">
              <a:defRPr/>
            </a:pPr>
            <a:r>
              <a:rPr lang="en-US" sz="3200" b="1" u="sng" dirty="0">
                <a:solidFill>
                  <a:srgbClr val="91FCFF"/>
                </a:solidFill>
                <a:cs typeface="Times New Roman" charset="0"/>
              </a:rPr>
              <a:t>Sought Help From the Lord</a:t>
            </a:r>
          </a:p>
        </p:txBody>
      </p:sp>
      <p:sp>
        <p:nvSpPr>
          <p:cNvPr id="35843" name="Text Box 3"/>
          <p:cNvSpPr txBox="1">
            <a:spLocks noChangeArrowheads="1"/>
          </p:cNvSpPr>
          <p:nvPr/>
        </p:nvSpPr>
        <p:spPr bwMode="auto">
          <a:xfrm>
            <a:off x="243349" y="1752600"/>
            <a:ext cx="8686800" cy="1643527"/>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Some people look in all the wrong places for the </a:t>
            </a:r>
          </a:p>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answers: </a:t>
            </a:r>
            <a:endParaRPr lang="en-US" sz="2000" dirty="0">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Google, Facebook, internet in general, drugs, alcohol, etc. </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Things that will help ignore the trouble! </a:t>
            </a:r>
            <a:r>
              <a:rPr lang="en-US" sz="2000" i="1" dirty="0">
                <a:latin typeface="Tahoma" pitchFamily="34" charset="0"/>
                <a:cs typeface="Times New Roman" charset="0"/>
              </a:rPr>
              <a:t>(Could give false answers)</a:t>
            </a:r>
          </a:p>
        </p:txBody>
      </p:sp>
      <p:sp>
        <p:nvSpPr>
          <p:cNvPr id="10" name="Text Box 9"/>
          <p:cNvSpPr txBox="1">
            <a:spLocks noChangeArrowheads="1"/>
          </p:cNvSpPr>
          <p:nvPr/>
        </p:nvSpPr>
        <p:spPr bwMode="auto">
          <a:xfrm>
            <a:off x="351502" y="1062109"/>
            <a:ext cx="8610600"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How do we handle 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9350">
            <a:off x="467359" y="3657601"/>
            <a:ext cx="3188677" cy="2438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7208">
            <a:off x="6475956" y="3446777"/>
            <a:ext cx="1627136" cy="16271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1107">
            <a:off x="5732712" y="5274795"/>
            <a:ext cx="2438400" cy="1371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40775">
            <a:off x="3883496" y="3769941"/>
            <a:ext cx="1876990" cy="1866140"/>
          </a:xfrm>
          <a:prstGeom prst="rect">
            <a:avLst/>
          </a:prstGeom>
        </p:spPr>
      </p:pic>
      <p:sp>
        <p:nvSpPr>
          <p:cNvPr id="11"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36988729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500"/>
                                        <p:tgtEl>
                                          <p:spTgt spid="3584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fade">
                                      <p:cBhvr>
                                        <p:cTn id="15" dur="500"/>
                                        <p:tgtEl>
                                          <p:spTgt spid="35843">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Effect transition="in" filter="wipe(left)">
                                      <p:cBhvr>
                                        <p:cTn id="19" dur="500"/>
                                        <p:tgtEl>
                                          <p:spTgt spid="35843">
                                            <p:txEl>
                                              <p:pRg st="2" end="2"/>
                                            </p:txEl>
                                          </p:spTgt>
                                        </p:tgtEl>
                                      </p:cBhvr>
                                    </p:animEffect>
                                  </p:childTnLst>
                                </p:cTn>
                              </p:par>
                            </p:childTnLst>
                          </p:cTn>
                        </p:par>
                        <p:par>
                          <p:cTn id="20" fill="hold">
                            <p:stCondLst>
                              <p:cond delay="1000"/>
                            </p:stCondLst>
                            <p:childTnLst>
                              <p:par>
                                <p:cTn id="21" presetID="2" presetClass="entr" presetSubtype="1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3"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9"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31"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5843">
                                            <p:txEl>
                                              <p:pRg st="3" end="3"/>
                                            </p:txEl>
                                          </p:spTgt>
                                        </p:tgtEl>
                                        <p:attrNameLst>
                                          <p:attrName>style.visibility</p:attrName>
                                        </p:attrNameLst>
                                      </p:cBhvr>
                                      <p:to>
                                        <p:strVal val="visible"/>
                                      </p:to>
                                    </p:set>
                                    <p:animEffect transition="in" filter="wipe(left)">
                                      <p:cBhvr>
                                        <p:cTn id="45"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225916"/>
            <a:ext cx="9144000" cy="685800"/>
          </a:xfrm>
        </p:spPr>
        <p:txBody>
          <a:bodyPr>
            <a:normAutofit/>
          </a:bodyPr>
          <a:lstStyle/>
          <a:p>
            <a:pPr algn="ctr">
              <a:defRPr/>
            </a:pPr>
            <a:r>
              <a:rPr lang="en-US" sz="3200" b="1" u="sng" dirty="0">
                <a:solidFill>
                  <a:srgbClr val="91FCFF"/>
                </a:solidFill>
                <a:cs typeface="Times New Roman" charset="0"/>
              </a:rPr>
              <a:t>Sought Help From the Lord</a:t>
            </a:r>
          </a:p>
        </p:txBody>
      </p:sp>
      <p:sp>
        <p:nvSpPr>
          <p:cNvPr id="11" name="Text Box 11"/>
          <p:cNvSpPr txBox="1">
            <a:spLocks noChangeArrowheads="1"/>
          </p:cNvSpPr>
          <p:nvPr/>
        </p:nvSpPr>
        <p:spPr bwMode="auto">
          <a:xfrm>
            <a:off x="274661" y="921603"/>
            <a:ext cx="8640739" cy="830997"/>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Ps. 119:105 (Prov. 6:23)</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105.  Your word is a lamp to my feet And a light to my path.</a:t>
            </a:r>
          </a:p>
        </p:txBody>
      </p:sp>
      <p:sp>
        <p:nvSpPr>
          <p:cNvPr id="8" name="Text Box 3"/>
          <p:cNvSpPr txBox="1">
            <a:spLocks noChangeArrowheads="1"/>
          </p:cNvSpPr>
          <p:nvPr/>
        </p:nvSpPr>
        <p:spPr bwMode="auto">
          <a:xfrm>
            <a:off x="274661" y="1752600"/>
            <a:ext cx="8657304" cy="2554545"/>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Take it to the Lord! </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 Pet. 5:7: </a:t>
            </a:r>
            <a:r>
              <a:rPr lang="en-US" sz="2000" dirty="0">
                <a:latin typeface="Tahoma" pitchFamily="34" charset="0"/>
                <a:cs typeface="Times New Roman" charset="0"/>
              </a:rPr>
              <a:t>Saints need to turn to God, the One with the answers! </a:t>
            </a:r>
          </a:p>
          <a:p>
            <a:pPr lvl="1" eaLnBrk="1" hangingPunct="1">
              <a:spcBef>
                <a:spcPct val="20000"/>
              </a:spcBef>
              <a:buClr>
                <a:schemeClr val="tx2">
                  <a:lumMod val="50000"/>
                </a:schemeClr>
              </a:buClr>
              <a:buSzPct val="115000"/>
              <a:defRPr/>
            </a:pPr>
            <a:r>
              <a:rPr lang="en-US" sz="2000" i="1" dirty="0">
                <a:latin typeface="Tahoma" pitchFamily="34" charset="0"/>
                <a:cs typeface="Times New Roman" charset="0"/>
              </a:rPr>
              <a:t>(II Tim. 2:15)</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Phil. 4:6-7; Col. 4:2; Js. 5:16: </a:t>
            </a:r>
            <a:r>
              <a:rPr lang="en-US" sz="2000" dirty="0">
                <a:latin typeface="Tahoma" pitchFamily="34" charset="0"/>
                <a:cs typeface="Times New Roman" charset="0"/>
              </a:rPr>
              <a:t>We turn to Him in “prayer and supplication” (Petition, request), with thanksgiving!</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Ps. 119:105; Prov. 6:23: </a:t>
            </a:r>
            <a:r>
              <a:rPr lang="en-US" sz="2000" dirty="0">
                <a:latin typeface="Tahoma" pitchFamily="34" charset="0"/>
                <a:cs typeface="Times New Roman" charset="0"/>
              </a:rPr>
              <a:t>God’s word is our guide, a light to our path!</a:t>
            </a:r>
          </a:p>
        </p:txBody>
      </p:sp>
      <p:sp>
        <p:nvSpPr>
          <p:cNvPr id="9" name="Text Box 11"/>
          <p:cNvSpPr txBox="1">
            <a:spLocks noChangeArrowheads="1"/>
          </p:cNvSpPr>
          <p:nvPr/>
        </p:nvSpPr>
        <p:spPr bwMode="auto">
          <a:xfrm>
            <a:off x="274661" y="5638800"/>
            <a:ext cx="6354739" cy="830997"/>
          </a:xfrm>
          <a:prstGeom prst="rect">
            <a:avLst/>
          </a:prstGeom>
          <a:solidFill>
            <a:srgbClr val="91FCFF"/>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When we are in trouble and in need, take it to God in prayer and study!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038600"/>
            <a:ext cx="2266950" cy="151885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038600"/>
            <a:ext cx="2045998" cy="2550855"/>
          </a:xfrm>
          <a:prstGeom prst="rect">
            <a:avLst/>
          </a:prstGeom>
        </p:spPr>
      </p:pic>
      <p:sp>
        <p:nvSpPr>
          <p:cNvPr id="10"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4077890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18114" y="230832"/>
            <a:ext cx="9144000" cy="685800"/>
          </a:xfrm>
        </p:spPr>
        <p:txBody>
          <a:bodyPr>
            <a:normAutofit/>
          </a:bodyPr>
          <a:lstStyle/>
          <a:p>
            <a:pPr algn="ctr">
              <a:defRPr/>
            </a:pPr>
            <a:r>
              <a:rPr lang="en-US" sz="3200" b="1" u="sng" dirty="0">
                <a:solidFill>
                  <a:srgbClr val="91FCFF"/>
                </a:solidFill>
                <a:cs typeface="Times New Roman" charset="0"/>
              </a:rPr>
              <a:t>Stayed In the House of the Lord</a:t>
            </a:r>
          </a:p>
        </p:txBody>
      </p:sp>
      <p:sp>
        <p:nvSpPr>
          <p:cNvPr id="35843" name="Text Box 3"/>
          <p:cNvSpPr txBox="1">
            <a:spLocks noChangeArrowheads="1"/>
          </p:cNvSpPr>
          <p:nvPr/>
        </p:nvSpPr>
        <p:spPr bwMode="auto">
          <a:xfrm>
            <a:off x="205569" y="3091612"/>
            <a:ext cx="8686800" cy="1815882"/>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II Chr. 20:5, 13:</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Jehoshaphat took his problem to God and stayed in the Temple till he received an answer. </a:t>
            </a:r>
            <a:r>
              <a:rPr lang="en-US" sz="2000" i="1" dirty="0">
                <a:latin typeface="Tahoma" pitchFamily="34" charset="0"/>
                <a:cs typeface="Times New Roman" charset="0"/>
              </a:rPr>
              <a:t>(II Chr. 20:14-17: God’s answer)</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They were facing the temple (20:9) in accordance with Solomon’s prayer at the dedication of the temple </a:t>
            </a:r>
            <a:r>
              <a:rPr lang="en-US" sz="2000" i="1" dirty="0">
                <a:latin typeface="Tahoma" pitchFamily="34" charset="0"/>
                <a:cs typeface="Times New Roman" charset="0"/>
              </a:rPr>
              <a:t>(I Kings 8:30-52).</a:t>
            </a:r>
          </a:p>
        </p:txBody>
      </p:sp>
      <p:sp>
        <p:nvSpPr>
          <p:cNvPr id="8" name="Text Box 3"/>
          <p:cNvSpPr txBox="1">
            <a:spLocks noChangeArrowheads="1"/>
          </p:cNvSpPr>
          <p:nvPr/>
        </p:nvSpPr>
        <p:spPr bwMode="auto">
          <a:xfrm>
            <a:off x="228600" y="5105400"/>
            <a:ext cx="8686800" cy="1274195"/>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We can keep our faith by not leaving the Lord’s church</a:t>
            </a:r>
          </a:p>
          <a:p>
            <a:pPr marL="457200" indent="-457200" eaLnBrk="1" hangingPunct="1">
              <a:spcBef>
                <a:spcPct val="20000"/>
              </a:spcBef>
              <a:buClr>
                <a:schemeClr val="hlink"/>
              </a:buClr>
              <a:buSzPct val="90000"/>
              <a:buFont typeface="Wingdings" pitchFamily="2" charset="2"/>
              <a:buNone/>
              <a:defRPr/>
            </a:pPr>
            <a:r>
              <a:rPr lang="en-US" sz="2400" b="1" i="1" dirty="0">
                <a:solidFill>
                  <a:srgbClr val="FFFF00"/>
                </a:solidFill>
                <a:effectLst>
                  <a:outerShdw blurRad="38100" dist="38100" dir="2700000" algn="tl">
                    <a:srgbClr val="000000"/>
                  </a:outerShdw>
                </a:effectLst>
                <a:latin typeface="Tahoma" pitchFamily="34" charset="0"/>
                <a:cs typeface="Times New Roman" charset="0"/>
              </a:rPr>
              <a:t>(I Tim. 3:15)</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Js. 4:8: </a:t>
            </a:r>
            <a:r>
              <a:rPr lang="en-US" sz="2000" dirty="0">
                <a:latin typeface="Tahoma" pitchFamily="34" charset="0"/>
                <a:cs typeface="Times New Roman" charset="0"/>
              </a:rPr>
              <a:t>“Draw near to God, and He will draw near to you!” </a:t>
            </a:r>
          </a:p>
        </p:txBody>
      </p:sp>
      <p:sp>
        <p:nvSpPr>
          <p:cNvPr id="9" name="Text Box 11"/>
          <p:cNvSpPr txBox="1">
            <a:spLocks noChangeArrowheads="1"/>
          </p:cNvSpPr>
          <p:nvPr/>
        </p:nvSpPr>
        <p:spPr bwMode="auto">
          <a:xfrm>
            <a:off x="251630" y="914400"/>
            <a:ext cx="8640739" cy="2185214"/>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II Chr. 20:5, 13</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5.  Then Jehoshaphat stood in the assembly of Judah and Jerusalem, in the house of the LORD before the new court,</a:t>
            </a:r>
          </a:p>
          <a:p>
            <a:pPr marL="457200" indent="-457200" eaLnBrk="1" hangingPunct="1">
              <a:spcBef>
                <a:spcPct val="20000"/>
              </a:spcBef>
              <a:buClr>
                <a:schemeClr val="hlink"/>
              </a:buClr>
              <a:buSzPct val="90000"/>
              <a:buFont typeface="Wingdings" pitchFamily="2" charset="2"/>
              <a:buNone/>
              <a:defRPr/>
            </a:pPr>
            <a:endParaRPr lang="en-US" sz="2000" dirty="0">
              <a:solidFill>
                <a:srgbClr val="002060"/>
              </a:solidFill>
              <a:latin typeface="Tahoma" pitchFamily="34" charset="0"/>
              <a:cs typeface="Times New Roman" charset="0"/>
            </a:endParaRP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13.  All Judah was standing before the LORD, with their infants, their wives and their children.</a:t>
            </a:r>
          </a:p>
        </p:txBody>
      </p:sp>
      <p:sp>
        <p:nvSpPr>
          <p:cNvPr id="10"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28608124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animEffect transition="in" filter="fade">
                                      <p:cBhvr>
                                        <p:cTn id="11" dur="500"/>
                                        <p:tgtEl>
                                          <p:spTgt spid="3584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wipe(left)">
                                      <p:cBhvr>
                                        <p:cTn id="15" dur="500"/>
                                        <p:tgtEl>
                                          <p:spTgt spid="3584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Effect transition="in" filter="wipe(left)">
                                      <p:cBhvr>
                                        <p:cTn id="19" dur="500"/>
                                        <p:tgtEl>
                                          <p:spTgt spid="358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0" y="304800"/>
            <a:ext cx="9144000" cy="685800"/>
          </a:xfrm>
        </p:spPr>
        <p:txBody>
          <a:bodyPr>
            <a:normAutofit/>
          </a:bodyPr>
          <a:lstStyle/>
          <a:p>
            <a:pPr algn="ctr">
              <a:defRPr/>
            </a:pPr>
            <a:r>
              <a:rPr lang="en-US" sz="3200" b="1" u="sng" dirty="0">
                <a:solidFill>
                  <a:srgbClr val="91FCFF"/>
                </a:solidFill>
                <a:cs typeface="Times New Roman" charset="0"/>
              </a:rPr>
              <a:t>Stayed In the House of the Lord</a:t>
            </a:r>
          </a:p>
        </p:txBody>
      </p:sp>
      <p:sp>
        <p:nvSpPr>
          <p:cNvPr id="11" name="Text Box 11"/>
          <p:cNvSpPr txBox="1">
            <a:spLocks noChangeArrowheads="1"/>
          </p:cNvSpPr>
          <p:nvPr/>
        </p:nvSpPr>
        <p:spPr bwMode="auto">
          <a:xfrm>
            <a:off x="251631" y="1219200"/>
            <a:ext cx="8663770" cy="2185214"/>
          </a:xfrm>
          <a:prstGeom prst="rect">
            <a:avLst/>
          </a:prstGeom>
          <a:ln>
            <a:headEnd/>
            <a:tailEnd/>
          </a:ln>
        </p:spPr>
        <p:style>
          <a:lnRef idx="1">
            <a:schemeClr val="accent1"/>
          </a:lnRef>
          <a:fillRef idx="1001">
            <a:schemeClr val="lt2"/>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bg1"/>
                </a:solidFill>
                <a:latin typeface="Tahoma" pitchFamily="34" charset="0"/>
                <a:cs typeface="Times New Roman" charset="0"/>
              </a:rPr>
              <a:t>Heb. 10:35, 39</a:t>
            </a: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35.  Therefore, do not throw away your confidence, which has a great reward.</a:t>
            </a:r>
          </a:p>
          <a:p>
            <a:pPr marL="457200" indent="-457200" eaLnBrk="1" hangingPunct="1">
              <a:spcBef>
                <a:spcPct val="20000"/>
              </a:spcBef>
              <a:buClr>
                <a:schemeClr val="hlink"/>
              </a:buClr>
              <a:buSzPct val="90000"/>
              <a:buFont typeface="Wingdings" pitchFamily="2" charset="2"/>
              <a:buNone/>
              <a:defRPr/>
            </a:pPr>
            <a:endParaRPr lang="en-US" sz="2000" dirty="0">
              <a:solidFill>
                <a:srgbClr val="002060"/>
              </a:solidFill>
              <a:latin typeface="Tahoma" pitchFamily="34" charset="0"/>
              <a:cs typeface="Times New Roman" charset="0"/>
            </a:endParaRPr>
          </a:p>
          <a:p>
            <a:pPr marL="457200" indent="-457200" eaLnBrk="1" hangingPunct="1">
              <a:spcBef>
                <a:spcPct val="20000"/>
              </a:spcBef>
              <a:buClr>
                <a:schemeClr val="hlink"/>
              </a:buClr>
              <a:buSzPct val="90000"/>
              <a:buFont typeface="Wingdings" pitchFamily="2" charset="2"/>
              <a:buNone/>
              <a:defRPr/>
            </a:pPr>
            <a:r>
              <a:rPr lang="en-US" sz="2000" dirty="0">
                <a:solidFill>
                  <a:srgbClr val="002060"/>
                </a:solidFill>
                <a:latin typeface="Tahoma" pitchFamily="34" charset="0"/>
                <a:cs typeface="Times New Roman" charset="0"/>
              </a:rPr>
              <a:t>39.  But we are not of those who shrink back to destruction, but of those who have faith to the preserving of the soul.</a:t>
            </a:r>
          </a:p>
        </p:txBody>
      </p:sp>
      <p:sp>
        <p:nvSpPr>
          <p:cNvPr id="8" name="Text Box 3"/>
          <p:cNvSpPr txBox="1">
            <a:spLocks noChangeArrowheads="1"/>
          </p:cNvSpPr>
          <p:nvPr/>
        </p:nvSpPr>
        <p:spPr bwMode="auto">
          <a:xfrm>
            <a:off x="277895" y="3733800"/>
            <a:ext cx="8611242" cy="2259080"/>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Don’t let trials/seeming insurmountable battles take </a:t>
            </a:r>
          </a:p>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you from God!</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Rom. 8:18: </a:t>
            </a:r>
            <a:r>
              <a:rPr lang="en-US" sz="2000" dirty="0">
                <a:latin typeface="Tahoma" pitchFamily="34" charset="0"/>
                <a:cs typeface="Times New Roman" charset="0"/>
              </a:rPr>
              <a:t>Nothing in this life, no matter how bad, can compare to the glory waiting to come!</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Heb. 10:32-39: </a:t>
            </a:r>
            <a:r>
              <a:rPr lang="en-US" sz="2000" dirty="0">
                <a:latin typeface="Tahoma" pitchFamily="34" charset="0"/>
                <a:cs typeface="Times New Roman" charset="0"/>
              </a:rPr>
              <a:t>The Hebrew audience had suffered greatly and were warned, “Do not throw away your confidence” </a:t>
            </a:r>
            <a:r>
              <a:rPr lang="en-US" sz="2000" i="1" dirty="0">
                <a:latin typeface="Tahoma" pitchFamily="34" charset="0"/>
                <a:cs typeface="Times New Roman" charset="0"/>
              </a:rPr>
              <a:t>(10:35)</a:t>
            </a:r>
            <a:endParaRPr lang="nl-NL" sz="2000" i="1" dirty="0">
              <a:latin typeface="Tahoma" pitchFamily="34" charset="0"/>
              <a:cs typeface="Times New Roman" charset="0"/>
            </a:endParaRPr>
          </a:p>
        </p:txBody>
      </p:sp>
      <p:sp>
        <p:nvSpPr>
          <p:cNvPr id="12"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spTree>
    <p:extLst>
      <p:ext uri="{BB962C8B-B14F-4D97-AF65-F5344CB8AC3E}">
        <p14:creationId xmlns:p14="http://schemas.microsoft.com/office/powerpoint/2010/main" val="28500443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"Stand And See..."</a:t>
            </a:r>
            <a:endParaRPr lang="en-US" dirty="0"/>
          </a:p>
        </p:txBody>
      </p:sp>
      <p:sp>
        <p:nvSpPr>
          <p:cNvPr id="35842" name="Rectangle 2"/>
          <p:cNvSpPr>
            <a:spLocks noGrp="1" noChangeArrowheads="1"/>
          </p:cNvSpPr>
          <p:nvPr>
            <p:ph type="title"/>
          </p:nvPr>
        </p:nvSpPr>
        <p:spPr>
          <a:xfrm>
            <a:off x="23031" y="304800"/>
            <a:ext cx="9144000" cy="685800"/>
          </a:xfrm>
        </p:spPr>
        <p:txBody>
          <a:bodyPr>
            <a:normAutofit/>
          </a:bodyPr>
          <a:lstStyle/>
          <a:p>
            <a:pPr algn="ctr">
              <a:defRPr/>
            </a:pPr>
            <a:r>
              <a:rPr lang="en-US" sz="3200" b="1" u="sng" dirty="0">
                <a:solidFill>
                  <a:srgbClr val="91FCFF"/>
                </a:solidFill>
                <a:cs typeface="Times New Roman" charset="0"/>
              </a:rPr>
              <a:t>Stayed In the House of the Lord</a:t>
            </a:r>
          </a:p>
        </p:txBody>
      </p:sp>
      <p:sp>
        <p:nvSpPr>
          <p:cNvPr id="9" name="Text Box 11"/>
          <p:cNvSpPr txBox="1">
            <a:spLocks noChangeArrowheads="1"/>
          </p:cNvSpPr>
          <p:nvPr/>
        </p:nvSpPr>
        <p:spPr bwMode="auto">
          <a:xfrm>
            <a:off x="274662" y="2743200"/>
            <a:ext cx="8640739" cy="904863"/>
          </a:xfrm>
          <a:prstGeom prst="rect">
            <a:avLst/>
          </a:prstGeom>
          <a:solidFill>
            <a:srgbClr val="91FCFF"/>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When we are in trouble and in need, don’t forsake your</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0000FF"/>
                </a:solidFill>
                <a:latin typeface="Tahoma" pitchFamily="34" charset="0"/>
                <a:cs typeface="Times New Roman" charset="0"/>
              </a:rPr>
              <a:t>faith, but draw near to God! </a:t>
            </a:r>
          </a:p>
        </p:txBody>
      </p:sp>
      <p:sp>
        <p:nvSpPr>
          <p:cNvPr id="10" name="Text Box 9"/>
          <p:cNvSpPr txBox="1">
            <a:spLocks noChangeArrowheads="1"/>
          </p:cNvSpPr>
          <p:nvPr/>
        </p:nvSpPr>
        <p:spPr bwMode="auto">
          <a:xfrm>
            <a:off x="274662" y="1219200"/>
            <a:ext cx="8640739" cy="904863"/>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So many people give up and forsake their faith (God)</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in their hours of need!</a:t>
            </a:r>
          </a:p>
        </p:txBody>
      </p:sp>
      <p:sp>
        <p:nvSpPr>
          <p:cNvPr id="12" name="Text Box 9"/>
          <p:cNvSpPr txBox="1">
            <a:spLocks noChangeArrowheads="1"/>
          </p:cNvSpPr>
          <p:nvPr/>
        </p:nvSpPr>
        <p:spPr bwMode="auto">
          <a:xfrm>
            <a:off x="0" y="0"/>
            <a:ext cx="48768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chemeClr val="tx1"/>
                </a:solidFill>
                <a:effectLst>
                  <a:outerShdw blurRad="38100" dist="38100" dir="2700000" algn="tl">
                    <a:srgbClr val="000000"/>
                  </a:outerShdw>
                </a:effectLst>
                <a:latin typeface="Tahoma" pitchFamily="34" charset="0"/>
                <a:cs typeface="Times New Roman" charset="0"/>
              </a:rPr>
              <a:t>Jehoshaphat and the people…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031" y="3756084"/>
            <a:ext cx="3810000" cy="2853823"/>
          </a:xfrm>
          <a:prstGeom prst="rect">
            <a:avLst/>
          </a:prstGeom>
        </p:spPr>
      </p:pic>
    </p:spTree>
    <p:extLst>
      <p:ext uri="{BB962C8B-B14F-4D97-AF65-F5344CB8AC3E}">
        <p14:creationId xmlns:p14="http://schemas.microsoft.com/office/powerpoint/2010/main" val="8130216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Arial"/>
        <a:ea typeface=""/>
        <a:cs typeface=""/>
      </a:majorFont>
      <a:minorFont>
        <a:latin typeface="Tahoma"/>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txDef>
      <a:spPr bwMode="auto">
        <a:noFill/>
        <a:ln w="9525">
          <a:noFill/>
          <a:miter lim="800000"/>
          <a:headEnd/>
          <a:tailEnd/>
        </a:ln>
        <a:effectLst/>
      </a:spPr>
      <a:bodyPr wrap="square">
        <a:spAutoFit/>
      </a:bodyPr>
      <a:lstStyle>
        <a:defPPr marL="457200" indent="-457200" eaLnBrk="1" hangingPunct="1">
          <a:spcBef>
            <a:spcPct val="20000"/>
          </a:spcBef>
          <a:buClr>
            <a:schemeClr val="hlink"/>
          </a:buClr>
          <a:buSzPct val="90000"/>
          <a:buFont typeface="Wingdings" pitchFamily="2" charset="2"/>
          <a:buNone/>
          <a:defRPr sz="2400" b="1" dirty="0" smtClean="0">
            <a:solidFill>
              <a:srgbClr val="FFFF00"/>
            </a:solidFill>
            <a:effectLst>
              <a:outerShdw blurRad="38100" dist="38100" dir="2700000" algn="tl">
                <a:srgbClr val="000000"/>
              </a:outerShdw>
            </a:effectLst>
            <a:latin typeface="Tahoma" pitchFamily="34" charset="0"/>
            <a:cs typeface="Times New Roman"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2561</TotalTime>
  <Words>2071</Words>
  <Application>Microsoft Office PowerPoint</Application>
  <PresentationFormat>On-screen Show (4:3)</PresentationFormat>
  <Paragraphs>171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Ameretto</vt:lpstr>
      <vt:lpstr>Arial</vt:lpstr>
      <vt:lpstr>Calisto MT</vt:lpstr>
      <vt:lpstr>Tahoma</vt:lpstr>
      <vt:lpstr>Times New Roman</vt:lpstr>
      <vt:lpstr>Wingdings</vt:lpstr>
      <vt:lpstr>Wingdings 2</vt:lpstr>
      <vt:lpstr>Paper</vt:lpstr>
      <vt:lpstr>“Stand And See…”</vt:lpstr>
      <vt:lpstr>Intro</vt:lpstr>
      <vt:lpstr>Intro</vt:lpstr>
      <vt:lpstr>Sought Help From the Lord</vt:lpstr>
      <vt:lpstr>Sought Help From the Lord</vt:lpstr>
      <vt:lpstr>Sought Help From the Lord</vt:lpstr>
      <vt:lpstr>Stayed In the House of the Lord</vt:lpstr>
      <vt:lpstr>Stayed In the House of the Lord</vt:lpstr>
      <vt:lpstr>Stayed In the House of the Lord</vt:lpstr>
      <vt:lpstr>Worshiped &amp; Praised God</vt:lpstr>
      <vt:lpstr>Worshiped &amp; Praised God</vt:lpstr>
      <vt:lpstr>Worshiped &amp; Praised God</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And See..."</dc:title>
  <dc:subject>03/10/2019</dc:subject>
  <dc:creator>DarkWolf</dc:creator>
  <cp:lastModifiedBy>Nathan Morrison</cp:lastModifiedBy>
  <cp:revision>18</cp:revision>
  <dcterms:created xsi:type="dcterms:W3CDTF">2002-11-17T21:17:36Z</dcterms:created>
  <dcterms:modified xsi:type="dcterms:W3CDTF">2019-03-09T22:21:37Z</dcterms:modified>
</cp:coreProperties>
</file>