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5" r:id="rId1"/>
  </p:sldMasterIdLst>
  <p:notesMasterIdLst>
    <p:notesMasterId r:id="rId17"/>
  </p:notesMasterIdLst>
  <p:handoutMasterIdLst>
    <p:handoutMasterId r:id="rId18"/>
  </p:handoutMasterIdLst>
  <p:sldIdLst>
    <p:sldId id="256" r:id="rId2"/>
    <p:sldId id="289" r:id="rId3"/>
    <p:sldId id="449" r:id="rId4"/>
    <p:sldId id="349" r:id="rId5"/>
    <p:sldId id="439" r:id="rId6"/>
    <p:sldId id="358" r:id="rId7"/>
    <p:sldId id="437" r:id="rId8"/>
    <p:sldId id="401" r:id="rId9"/>
    <p:sldId id="441" r:id="rId10"/>
    <p:sldId id="447" r:id="rId11"/>
    <p:sldId id="455" r:id="rId12"/>
    <p:sldId id="378" r:id="rId13"/>
    <p:sldId id="397" r:id="rId14"/>
    <p:sldId id="453" r:id="rId15"/>
    <p:sldId id="451" r:id="rId16"/>
  </p:sldIdLst>
  <p:sldSz cx="9144000" cy="6858000" type="screen4x3"/>
  <p:notesSz cx="6858000" cy="9144000"/>
  <p:defaultTextStyle>
    <a:defPPr>
      <a:defRPr lang="en-US"/>
    </a:defPPr>
    <a:lvl1pPr algn="l" rtl="0" fontAlgn="base">
      <a:spcBef>
        <a:spcPct val="0"/>
      </a:spcBef>
      <a:spcAft>
        <a:spcPct val="0"/>
      </a:spcAft>
      <a:buClr>
        <a:schemeClr val="hlink"/>
      </a:buClr>
      <a:buSzPct val="115000"/>
      <a:buFont typeface="Wingdings" pitchFamily="2" charset="2"/>
      <a:buChar char="Ø"/>
      <a:defRPr sz="2000" kern="1200">
        <a:solidFill>
          <a:schemeClr val="folHlink"/>
        </a:solidFill>
        <a:latin typeface="Tahoma" pitchFamily="34" charset="0"/>
        <a:ea typeface="+mn-ea"/>
        <a:cs typeface="Times New Roman" pitchFamily="18" charset="0"/>
      </a:defRPr>
    </a:lvl1pPr>
    <a:lvl2pPr marL="457200" algn="l" rtl="0" fontAlgn="base">
      <a:spcBef>
        <a:spcPct val="0"/>
      </a:spcBef>
      <a:spcAft>
        <a:spcPct val="0"/>
      </a:spcAft>
      <a:buClr>
        <a:schemeClr val="hlink"/>
      </a:buClr>
      <a:buSzPct val="115000"/>
      <a:buFont typeface="Wingdings" pitchFamily="2" charset="2"/>
      <a:buChar char="Ø"/>
      <a:defRPr sz="2000" kern="1200">
        <a:solidFill>
          <a:schemeClr val="folHlink"/>
        </a:solidFill>
        <a:latin typeface="Tahoma" pitchFamily="34" charset="0"/>
        <a:ea typeface="+mn-ea"/>
        <a:cs typeface="Times New Roman" pitchFamily="18" charset="0"/>
      </a:defRPr>
    </a:lvl2pPr>
    <a:lvl3pPr marL="914400" algn="l" rtl="0" fontAlgn="base">
      <a:spcBef>
        <a:spcPct val="0"/>
      </a:spcBef>
      <a:spcAft>
        <a:spcPct val="0"/>
      </a:spcAft>
      <a:buClr>
        <a:schemeClr val="hlink"/>
      </a:buClr>
      <a:buSzPct val="115000"/>
      <a:buFont typeface="Wingdings" pitchFamily="2" charset="2"/>
      <a:buChar char="Ø"/>
      <a:defRPr sz="2000" kern="1200">
        <a:solidFill>
          <a:schemeClr val="folHlink"/>
        </a:solidFill>
        <a:latin typeface="Tahoma" pitchFamily="34" charset="0"/>
        <a:ea typeface="+mn-ea"/>
        <a:cs typeface="Times New Roman" pitchFamily="18" charset="0"/>
      </a:defRPr>
    </a:lvl3pPr>
    <a:lvl4pPr marL="1371600" algn="l" rtl="0" fontAlgn="base">
      <a:spcBef>
        <a:spcPct val="0"/>
      </a:spcBef>
      <a:spcAft>
        <a:spcPct val="0"/>
      </a:spcAft>
      <a:buClr>
        <a:schemeClr val="hlink"/>
      </a:buClr>
      <a:buSzPct val="115000"/>
      <a:buFont typeface="Wingdings" pitchFamily="2" charset="2"/>
      <a:buChar char="Ø"/>
      <a:defRPr sz="2000" kern="1200">
        <a:solidFill>
          <a:schemeClr val="folHlink"/>
        </a:solidFill>
        <a:latin typeface="Tahoma" pitchFamily="34" charset="0"/>
        <a:ea typeface="+mn-ea"/>
        <a:cs typeface="Times New Roman" pitchFamily="18" charset="0"/>
      </a:defRPr>
    </a:lvl4pPr>
    <a:lvl5pPr marL="1828800" algn="l" rtl="0" fontAlgn="base">
      <a:spcBef>
        <a:spcPct val="0"/>
      </a:spcBef>
      <a:spcAft>
        <a:spcPct val="0"/>
      </a:spcAft>
      <a:buClr>
        <a:schemeClr val="hlink"/>
      </a:buClr>
      <a:buSzPct val="115000"/>
      <a:buFont typeface="Wingdings" pitchFamily="2" charset="2"/>
      <a:buChar char="Ø"/>
      <a:defRPr sz="2000" kern="1200">
        <a:solidFill>
          <a:schemeClr val="folHlink"/>
        </a:solidFill>
        <a:latin typeface="Tahoma" pitchFamily="34" charset="0"/>
        <a:ea typeface="+mn-ea"/>
        <a:cs typeface="Times New Roman" pitchFamily="18" charset="0"/>
      </a:defRPr>
    </a:lvl5pPr>
    <a:lvl6pPr marL="2286000" algn="l" defTabSz="914400" rtl="0" eaLnBrk="1" latinLnBrk="0" hangingPunct="1">
      <a:defRPr sz="2000" kern="1200">
        <a:solidFill>
          <a:schemeClr val="folHlink"/>
        </a:solidFill>
        <a:latin typeface="Tahoma" pitchFamily="34" charset="0"/>
        <a:ea typeface="+mn-ea"/>
        <a:cs typeface="Times New Roman" pitchFamily="18" charset="0"/>
      </a:defRPr>
    </a:lvl6pPr>
    <a:lvl7pPr marL="2743200" algn="l" defTabSz="914400" rtl="0" eaLnBrk="1" latinLnBrk="0" hangingPunct="1">
      <a:defRPr sz="2000" kern="1200">
        <a:solidFill>
          <a:schemeClr val="folHlink"/>
        </a:solidFill>
        <a:latin typeface="Tahoma" pitchFamily="34" charset="0"/>
        <a:ea typeface="+mn-ea"/>
        <a:cs typeface="Times New Roman" pitchFamily="18" charset="0"/>
      </a:defRPr>
    </a:lvl7pPr>
    <a:lvl8pPr marL="3200400" algn="l" defTabSz="914400" rtl="0" eaLnBrk="1" latinLnBrk="0" hangingPunct="1">
      <a:defRPr sz="2000" kern="1200">
        <a:solidFill>
          <a:schemeClr val="folHlink"/>
        </a:solidFill>
        <a:latin typeface="Tahoma" pitchFamily="34" charset="0"/>
        <a:ea typeface="+mn-ea"/>
        <a:cs typeface="Times New Roman" pitchFamily="18" charset="0"/>
      </a:defRPr>
    </a:lvl8pPr>
    <a:lvl9pPr marL="3657600" algn="l" defTabSz="914400" rtl="0" eaLnBrk="1" latinLnBrk="0" hangingPunct="1">
      <a:defRPr sz="2000" kern="1200">
        <a:solidFill>
          <a:schemeClr val="folHlink"/>
        </a:solidFill>
        <a:latin typeface="Tahoma" pitchFamily="34"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0000FF"/>
    <a:srgbClr val="FF0000"/>
    <a:srgbClr val="000000"/>
    <a:srgbClr val="CCFF33"/>
    <a:srgbClr val="66FFFF"/>
    <a:srgbClr val="FF0066"/>
    <a:srgbClr val="FFFFFF"/>
    <a:srgbClr val="FFCC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3" autoAdjust="0"/>
    <p:restoredTop sz="86409" autoAdjust="0"/>
  </p:normalViewPr>
  <p:slideViewPr>
    <p:cSldViewPr snapToObjects="1">
      <p:cViewPr varScale="1">
        <p:scale>
          <a:sx n="95" d="100"/>
          <a:sy n="95" d="100"/>
        </p:scale>
        <p:origin x="53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54" d="100"/>
          <a:sy n="54" d="100"/>
        </p:scale>
        <p:origin x="-190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ClrTx/>
              <a:buSzTx/>
              <a:buFontTx/>
              <a:buNone/>
              <a:defRPr sz="1200">
                <a:solidFill>
                  <a:schemeClr val="tx1"/>
                </a:solidFill>
                <a:latin typeface="Times New Roman" pitchFamily="18" charset="0"/>
              </a:defRPr>
            </a:lvl1pPr>
          </a:lstStyle>
          <a:p>
            <a:pPr>
              <a:defRPr/>
            </a:pPr>
            <a:r>
              <a:rPr lang="en-US"/>
              <a:t>A Specific Request</a:t>
            </a:r>
          </a:p>
        </p:txBody>
      </p:sp>
      <p:sp>
        <p:nvSpPr>
          <p:cNvPr id="225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ClrTx/>
              <a:buSzTx/>
              <a:buFontTx/>
              <a:buNone/>
              <a:defRPr sz="1200">
                <a:solidFill>
                  <a:schemeClr val="tx1"/>
                </a:solidFill>
                <a:latin typeface="Times New Roman" pitchFamily="18" charset="0"/>
              </a:defRPr>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buClrTx/>
              <a:buSzTx/>
              <a:buFontTx/>
              <a:buNone/>
              <a:defRPr sz="1200">
                <a:solidFill>
                  <a:schemeClr val="tx1"/>
                </a:solidFill>
                <a:latin typeface="Times New Roman" pitchFamily="18" charset="0"/>
              </a:defRPr>
            </a:lvl1pPr>
          </a:lstStyle>
          <a:p>
            <a:pPr>
              <a:defRPr/>
            </a:pPr>
            <a:r>
              <a:rPr lang="en-US"/>
              <a:t>Prepared by Nathan L Morrison / 05-14-06</a:t>
            </a:r>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ClrTx/>
              <a:buSzTx/>
              <a:buFontTx/>
              <a:buNone/>
              <a:defRPr sz="1200">
                <a:solidFill>
                  <a:schemeClr val="tx1"/>
                </a:solidFill>
                <a:latin typeface="Times New Roman" pitchFamily="18" charset="0"/>
              </a:defRPr>
            </a:lvl1pPr>
          </a:lstStyle>
          <a:p>
            <a:pPr>
              <a:defRPr/>
            </a:pPr>
            <a:fld id="{0C7A2DF2-ADB0-41AC-A4BB-563FCFCEF32E}" type="slidenum">
              <a:rPr lang="en-US"/>
              <a:pPr>
                <a:defRPr/>
              </a:pPr>
              <a:t>‹#›</a:t>
            </a:fld>
            <a:endParaRPr lang="en-US"/>
          </a:p>
        </p:txBody>
      </p:sp>
    </p:spTree>
    <p:extLst>
      <p:ext uri="{BB962C8B-B14F-4D97-AF65-F5344CB8AC3E}">
        <p14:creationId xmlns:p14="http://schemas.microsoft.com/office/powerpoint/2010/main" val="3464444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ClrTx/>
              <a:buSzTx/>
              <a:buFontTx/>
              <a:buNone/>
              <a:defRPr sz="1200">
                <a:solidFill>
                  <a:schemeClr val="tx1"/>
                </a:solidFill>
                <a:latin typeface="Times New Roman" pitchFamily="18" charset="0"/>
              </a:defRPr>
            </a:lvl1pPr>
          </a:lstStyle>
          <a:p>
            <a:pPr>
              <a:defRPr/>
            </a:pPr>
            <a:r>
              <a:rPr lang="en-US"/>
              <a:t>A Specific Request</a:t>
            </a:r>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ClrTx/>
              <a:buSzTx/>
              <a:buFontTx/>
              <a:buNone/>
              <a:defRPr sz="1200">
                <a:solidFill>
                  <a:schemeClr val="tx1"/>
                </a:solidFill>
                <a:latin typeface="Times New Roman" pitchFamily="18"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buClrTx/>
              <a:buSzTx/>
              <a:buFontTx/>
              <a:buNone/>
              <a:defRPr sz="1200">
                <a:solidFill>
                  <a:schemeClr val="tx1"/>
                </a:solidFill>
                <a:latin typeface="Times New Roman" pitchFamily="18" charset="0"/>
              </a:defRPr>
            </a:lvl1pPr>
          </a:lstStyle>
          <a:p>
            <a:pPr>
              <a:defRPr/>
            </a:pPr>
            <a:r>
              <a:rPr lang="en-US"/>
              <a:t>Prepared by Nathan L Morrison / 05-14-06</a:t>
            </a:r>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ClrTx/>
              <a:buSzTx/>
              <a:buFontTx/>
              <a:buNone/>
              <a:defRPr sz="1200">
                <a:solidFill>
                  <a:schemeClr val="tx1"/>
                </a:solidFill>
                <a:latin typeface="Times New Roman" pitchFamily="18" charset="0"/>
              </a:defRPr>
            </a:lvl1pPr>
          </a:lstStyle>
          <a:p>
            <a:pPr>
              <a:defRPr/>
            </a:pPr>
            <a:fld id="{ED4488EC-6CAE-4268-A996-8179F90DCF43}" type="slidenum">
              <a:rPr lang="en-US"/>
              <a:pPr>
                <a:defRPr/>
              </a:pPr>
              <a:t>‹#›</a:t>
            </a:fld>
            <a:endParaRPr lang="en-US"/>
          </a:p>
        </p:txBody>
      </p:sp>
    </p:spTree>
    <p:extLst>
      <p:ext uri="{BB962C8B-B14F-4D97-AF65-F5344CB8AC3E}">
        <p14:creationId xmlns:p14="http://schemas.microsoft.com/office/powerpoint/2010/main" val="3949172570"/>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A Specific Request</a:t>
            </a:r>
          </a:p>
        </p:txBody>
      </p:sp>
      <p:sp>
        <p:nvSpPr>
          <p:cNvPr id="1843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Prepared by Nathan L Morrison / 05-14-06</a:t>
            </a:r>
          </a:p>
        </p:txBody>
      </p:sp>
      <p:sp>
        <p:nvSpPr>
          <p:cNvPr id="184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fld id="{D4803DB0-AFDD-4B7D-9C77-BBB5E57A78D1}" type="slidenum">
              <a:rPr lang="en-US" sz="1200" smtClean="0">
                <a:solidFill>
                  <a:schemeClr val="tx1"/>
                </a:solidFill>
                <a:latin typeface="Times New Roman" pitchFamily="18" charset="0"/>
              </a:rPr>
              <a:pPr eaLnBrk="1" hangingPunct="1"/>
              <a:t>1</a:t>
            </a:fld>
            <a:endParaRPr lang="en-US" sz="1200">
              <a:solidFill>
                <a:schemeClr val="tx1"/>
              </a:solidFill>
              <a:latin typeface="Times New Roman" pitchFamily="18" charset="0"/>
            </a:endParaRPr>
          </a:p>
        </p:txBody>
      </p:sp>
      <p:sp>
        <p:nvSpPr>
          <p:cNvPr id="18437" name="Rectangle 2"/>
          <p:cNvSpPr>
            <a:spLocks noGrp="1" noRot="1" noChangeAspect="1" noChangeArrowheads="1" noTextEdit="1"/>
          </p:cNvSpPr>
          <p:nvPr>
            <p:ph type="sldImg"/>
          </p:nvPr>
        </p:nvSpPr>
        <p:spPr>
          <a:ln/>
        </p:spPr>
      </p:sp>
      <p:sp>
        <p:nvSpPr>
          <p:cNvPr id="184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By Nathan L Morrison</a:t>
            </a:r>
          </a:p>
          <a:p>
            <a:pPr eaLnBrk="1" hangingPunct="1"/>
            <a:r>
              <a:rPr lang="en-US" dirty="0"/>
              <a:t>All Scripture given is from NASB unless otherwise stated</a:t>
            </a:r>
          </a:p>
          <a:p>
            <a:pPr eaLnBrk="1" hangingPunct="1"/>
            <a:endParaRPr lang="en-US" dirty="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Times New Roman" pitchFamily="18" charset="0"/>
                <a:ea typeface="+mn-ea"/>
                <a:cs typeface="+mn-cs"/>
              </a:rPr>
              <a:t>For further study, or if questions, please Call: 804-277-1983 or Visit www.courthousechurchofchrist.com</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p>
          <a:p>
            <a:pPr eaLnBrk="1" hangingPunct="1"/>
            <a:r>
              <a:rPr lang="en-US" dirty="0"/>
              <a:t>Image courtesy</a:t>
            </a:r>
            <a:r>
              <a:rPr lang="en-US" baseline="0" dirty="0"/>
              <a:t> of: www.trevinwax.com</a:t>
            </a:r>
          </a:p>
          <a:p>
            <a:pPr eaLnBrk="1" hangingPunct="1"/>
            <a:endParaRPr lang="en-US" dirty="0"/>
          </a:p>
          <a:p>
            <a:pPr eaLnBrk="1" hangingPunct="1"/>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Image courtesy</a:t>
            </a:r>
            <a:r>
              <a:rPr lang="en-US" baseline="0" dirty="0"/>
              <a:t> of: www.trevinwax.com</a:t>
            </a:r>
          </a:p>
          <a:p>
            <a:endParaRPr lang="en-US" dirty="0"/>
          </a:p>
        </p:txBody>
      </p:sp>
      <p:sp>
        <p:nvSpPr>
          <p:cNvPr id="4" name="Header Placeholder 3"/>
          <p:cNvSpPr>
            <a:spLocks noGrp="1"/>
          </p:cNvSpPr>
          <p:nvPr>
            <p:ph type="hdr" sz="quarter" idx="10"/>
          </p:nvPr>
        </p:nvSpPr>
        <p:spPr/>
        <p:txBody>
          <a:bodyPr/>
          <a:lstStyle/>
          <a:p>
            <a:pPr>
              <a:defRPr/>
            </a:pPr>
            <a:r>
              <a:rPr lang="en-US"/>
              <a:t>A Specific Request</a:t>
            </a:r>
          </a:p>
        </p:txBody>
      </p:sp>
      <p:sp>
        <p:nvSpPr>
          <p:cNvPr id="5" name="Footer Placeholder 4"/>
          <p:cNvSpPr>
            <a:spLocks noGrp="1"/>
          </p:cNvSpPr>
          <p:nvPr>
            <p:ph type="ftr" sz="quarter" idx="11"/>
          </p:nvPr>
        </p:nvSpPr>
        <p:spPr/>
        <p:txBody>
          <a:bodyPr/>
          <a:lstStyle/>
          <a:p>
            <a:pPr>
              <a:defRPr/>
            </a:pPr>
            <a:r>
              <a:rPr lang="en-US"/>
              <a:t>Prepared by Nathan L Morrison / 05-14-06</a:t>
            </a:r>
          </a:p>
        </p:txBody>
      </p:sp>
      <p:sp>
        <p:nvSpPr>
          <p:cNvPr id="6" name="Slide Number Placeholder 5"/>
          <p:cNvSpPr>
            <a:spLocks noGrp="1"/>
          </p:cNvSpPr>
          <p:nvPr>
            <p:ph type="sldNum" sz="quarter" idx="12"/>
          </p:nvPr>
        </p:nvSpPr>
        <p:spPr/>
        <p:txBody>
          <a:bodyPr/>
          <a:lstStyle/>
          <a:p>
            <a:pPr>
              <a:defRPr/>
            </a:pPr>
            <a:fld id="{ED4488EC-6CAE-4268-A996-8179F90DCF43}" type="slidenum">
              <a:rPr lang="en-US" smtClean="0"/>
              <a:pPr>
                <a:defRPr/>
              </a:pPr>
              <a:t>12</a:t>
            </a:fld>
            <a:endParaRPr lang="en-US"/>
          </a:p>
        </p:txBody>
      </p:sp>
    </p:spTree>
    <p:extLst>
      <p:ext uri="{BB962C8B-B14F-4D97-AF65-F5344CB8AC3E}">
        <p14:creationId xmlns:p14="http://schemas.microsoft.com/office/powerpoint/2010/main" val="22723870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Header Placeholder 3"/>
          <p:cNvSpPr>
            <a:spLocks noGrp="1"/>
          </p:cNvSpPr>
          <p:nvPr>
            <p:ph type="hdr" sz="quarter" idx="10"/>
          </p:nvPr>
        </p:nvSpPr>
        <p:spPr/>
        <p:txBody>
          <a:bodyPr/>
          <a:lstStyle/>
          <a:p>
            <a:pPr>
              <a:defRPr/>
            </a:pPr>
            <a:r>
              <a:rPr lang="en-US"/>
              <a:t>A Specific Request</a:t>
            </a:r>
          </a:p>
        </p:txBody>
      </p:sp>
      <p:sp>
        <p:nvSpPr>
          <p:cNvPr id="5" name="Footer Placeholder 4"/>
          <p:cNvSpPr>
            <a:spLocks noGrp="1"/>
          </p:cNvSpPr>
          <p:nvPr>
            <p:ph type="ftr" sz="quarter" idx="11"/>
          </p:nvPr>
        </p:nvSpPr>
        <p:spPr/>
        <p:txBody>
          <a:bodyPr/>
          <a:lstStyle/>
          <a:p>
            <a:pPr>
              <a:defRPr/>
            </a:pPr>
            <a:r>
              <a:rPr lang="en-US"/>
              <a:t>Prepared by Nathan L Morrison / 05-14-06</a:t>
            </a:r>
          </a:p>
        </p:txBody>
      </p:sp>
      <p:sp>
        <p:nvSpPr>
          <p:cNvPr id="6" name="Slide Number Placeholder 5"/>
          <p:cNvSpPr>
            <a:spLocks noGrp="1"/>
          </p:cNvSpPr>
          <p:nvPr>
            <p:ph type="sldNum" sz="quarter" idx="12"/>
          </p:nvPr>
        </p:nvSpPr>
        <p:spPr/>
        <p:txBody>
          <a:bodyPr/>
          <a:lstStyle/>
          <a:p>
            <a:pPr>
              <a:defRPr/>
            </a:pPr>
            <a:fld id="{ED4488EC-6CAE-4268-A996-8179F90DCF43}" type="slidenum">
              <a:rPr lang="en-US" smtClean="0"/>
              <a:pPr>
                <a:defRPr/>
              </a:pPr>
              <a:t>13</a:t>
            </a:fld>
            <a:endParaRPr lang="en-US"/>
          </a:p>
        </p:txBody>
      </p:sp>
    </p:spTree>
    <p:extLst>
      <p:ext uri="{BB962C8B-B14F-4D97-AF65-F5344CB8AC3E}">
        <p14:creationId xmlns:p14="http://schemas.microsoft.com/office/powerpoint/2010/main" val="2263991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Image courtesy</a:t>
            </a:r>
            <a:r>
              <a:rPr lang="en-US" baseline="0" dirty="0"/>
              <a:t> of: www.trevinwax.com</a:t>
            </a:r>
          </a:p>
          <a:p>
            <a:endParaRPr lang="en-US" dirty="0"/>
          </a:p>
        </p:txBody>
      </p:sp>
      <p:sp>
        <p:nvSpPr>
          <p:cNvPr id="4" name="Header Placeholder 3"/>
          <p:cNvSpPr>
            <a:spLocks noGrp="1"/>
          </p:cNvSpPr>
          <p:nvPr>
            <p:ph type="hdr" sz="quarter" idx="10"/>
          </p:nvPr>
        </p:nvSpPr>
        <p:spPr/>
        <p:txBody>
          <a:bodyPr/>
          <a:lstStyle/>
          <a:p>
            <a:pPr>
              <a:defRPr/>
            </a:pPr>
            <a:r>
              <a:rPr lang="en-US"/>
              <a:t>A Specific Request</a:t>
            </a:r>
          </a:p>
        </p:txBody>
      </p:sp>
      <p:sp>
        <p:nvSpPr>
          <p:cNvPr id="5" name="Footer Placeholder 4"/>
          <p:cNvSpPr>
            <a:spLocks noGrp="1"/>
          </p:cNvSpPr>
          <p:nvPr>
            <p:ph type="ftr" sz="quarter" idx="11"/>
          </p:nvPr>
        </p:nvSpPr>
        <p:spPr/>
        <p:txBody>
          <a:bodyPr/>
          <a:lstStyle/>
          <a:p>
            <a:pPr>
              <a:defRPr/>
            </a:pPr>
            <a:r>
              <a:rPr lang="en-US"/>
              <a:t>Prepared by Nathan L Morrison / 05-14-06</a:t>
            </a:r>
          </a:p>
        </p:txBody>
      </p:sp>
      <p:sp>
        <p:nvSpPr>
          <p:cNvPr id="6" name="Slide Number Placeholder 5"/>
          <p:cNvSpPr>
            <a:spLocks noGrp="1"/>
          </p:cNvSpPr>
          <p:nvPr>
            <p:ph type="sldNum" sz="quarter" idx="12"/>
          </p:nvPr>
        </p:nvSpPr>
        <p:spPr/>
        <p:txBody>
          <a:bodyPr/>
          <a:lstStyle/>
          <a:p>
            <a:pPr>
              <a:defRPr/>
            </a:pPr>
            <a:fld id="{ED4488EC-6CAE-4268-A996-8179F90DCF43}" type="slidenum">
              <a:rPr lang="en-US" smtClean="0"/>
              <a:pPr>
                <a:defRPr/>
              </a:pPr>
              <a:t>14</a:t>
            </a:fld>
            <a:endParaRPr lang="en-US"/>
          </a:p>
        </p:txBody>
      </p:sp>
    </p:spTree>
    <p:extLst>
      <p:ext uri="{BB962C8B-B14F-4D97-AF65-F5344CB8AC3E}">
        <p14:creationId xmlns:p14="http://schemas.microsoft.com/office/powerpoint/2010/main" val="22639916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CA56929-04EA-4D56-B721-08B52E09F4C2}" type="slidenum">
              <a:rPr lang="en-US" smtClean="0">
                <a:cs typeface="Arial" pitchFamily="34" charset="0"/>
              </a:rPr>
              <a:pPr/>
              <a:t>15</a:t>
            </a:fld>
            <a:endParaRPr lang="en-US">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courtesy of: www.trevinwax.com</a:t>
            </a:r>
          </a:p>
          <a:p>
            <a:endParaRPr lang="en-US" dirty="0"/>
          </a:p>
        </p:txBody>
      </p:sp>
      <p:sp>
        <p:nvSpPr>
          <p:cNvPr id="4" name="Header Placeholder 3"/>
          <p:cNvSpPr>
            <a:spLocks noGrp="1"/>
          </p:cNvSpPr>
          <p:nvPr>
            <p:ph type="hdr" sz="quarter" idx="10"/>
          </p:nvPr>
        </p:nvSpPr>
        <p:spPr/>
        <p:txBody>
          <a:bodyPr/>
          <a:lstStyle/>
          <a:p>
            <a:pPr>
              <a:defRPr/>
            </a:pPr>
            <a:r>
              <a:rPr lang="en-US"/>
              <a:t>A Specific Request</a:t>
            </a:r>
          </a:p>
        </p:txBody>
      </p:sp>
      <p:sp>
        <p:nvSpPr>
          <p:cNvPr id="5" name="Footer Placeholder 4"/>
          <p:cNvSpPr>
            <a:spLocks noGrp="1"/>
          </p:cNvSpPr>
          <p:nvPr>
            <p:ph type="ftr" sz="quarter" idx="11"/>
          </p:nvPr>
        </p:nvSpPr>
        <p:spPr/>
        <p:txBody>
          <a:bodyPr/>
          <a:lstStyle/>
          <a:p>
            <a:pPr>
              <a:defRPr/>
            </a:pPr>
            <a:r>
              <a:rPr lang="en-US"/>
              <a:t>Prepared by Nathan L Morrison / 05-14-06</a:t>
            </a:r>
          </a:p>
        </p:txBody>
      </p:sp>
      <p:sp>
        <p:nvSpPr>
          <p:cNvPr id="6" name="Slide Number Placeholder 5"/>
          <p:cNvSpPr>
            <a:spLocks noGrp="1"/>
          </p:cNvSpPr>
          <p:nvPr>
            <p:ph type="sldNum" sz="quarter" idx="12"/>
          </p:nvPr>
        </p:nvSpPr>
        <p:spPr/>
        <p:txBody>
          <a:bodyPr/>
          <a:lstStyle/>
          <a:p>
            <a:pPr>
              <a:defRPr/>
            </a:pPr>
            <a:fld id="{ED4488EC-6CAE-4268-A996-8179F90DCF43}" type="slidenum">
              <a:rPr lang="en-US" smtClean="0"/>
              <a:pPr>
                <a:defRPr/>
              </a:pPr>
              <a:t>3</a:t>
            </a:fld>
            <a:endParaRPr lang="en-US"/>
          </a:p>
        </p:txBody>
      </p:sp>
    </p:spTree>
    <p:extLst>
      <p:ext uri="{BB962C8B-B14F-4D97-AF65-F5344CB8AC3E}">
        <p14:creationId xmlns:p14="http://schemas.microsoft.com/office/powerpoint/2010/main" val="3431169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http://en.wikipedia.org/wiki/Lot%27s_wife</a:t>
            </a:r>
          </a:p>
          <a:p>
            <a:r>
              <a:rPr lang="en-US" dirty="0"/>
              <a:t>“Lot’s wife pillar” on Mt. Sodom along</a:t>
            </a:r>
            <a:r>
              <a:rPr lang="en-US" baseline="0" dirty="0"/>
              <a:t> the road before the Dead Sea.</a:t>
            </a:r>
            <a:endParaRPr lang="en-US" dirty="0"/>
          </a:p>
          <a:p>
            <a:endParaRPr lang="en-US" dirty="0"/>
          </a:p>
        </p:txBody>
      </p:sp>
      <p:sp>
        <p:nvSpPr>
          <p:cNvPr id="4" name="Header Placeholder 3"/>
          <p:cNvSpPr>
            <a:spLocks noGrp="1"/>
          </p:cNvSpPr>
          <p:nvPr>
            <p:ph type="hdr" sz="quarter" idx="10"/>
          </p:nvPr>
        </p:nvSpPr>
        <p:spPr/>
        <p:txBody>
          <a:bodyPr/>
          <a:lstStyle/>
          <a:p>
            <a:pPr>
              <a:defRPr/>
            </a:pPr>
            <a:r>
              <a:rPr lang="en-US"/>
              <a:t>A Specific Request</a:t>
            </a:r>
          </a:p>
        </p:txBody>
      </p:sp>
      <p:sp>
        <p:nvSpPr>
          <p:cNvPr id="5" name="Footer Placeholder 4"/>
          <p:cNvSpPr>
            <a:spLocks noGrp="1"/>
          </p:cNvSpPr>
          <p:nvPr>
            <p:ph type="ftr" sz="quarter" idx="11"/>
          </p:nvPr>
        </p:nvSpPr>
        <p:spPr/>
        <p:txBody>
          <a:bodyPr/>
          <a:lstStyle/>
          <a:p>
            <a:pPr>
              <a:defRPr/>
            </a:pPr>
            <a:r>
              <a:rPr lang="en-US"/>
              <a:t>Prepared by Nathan L Morrison / 05-14-06</a:t>
            </a:r>
          </a:p>
        </p:txBody>
      </p:sp>
      <p:sp>
        <p:nvSpPr>
          <p:cNvPr id="6" name="Slide Number Placeholder 5"/>
          <p:cNvSpPr>
            <a:spLocks noGrp="1"/>
          </p:cNvSpPr>
          <p:nvPr>
            <p:ph type="sldNum" sz="quarter" idx="12"/>
          </p:nvPr>
        </p:nvSpPr>
        <p:spPr/>
        <p:txBody>
          <a:bodyPr/>
          <a:lstStyle/>
          <a:p>
            <a:pPr>
              <a:defRPr/>
            </a:pPr>
            <a:fld id="{ED4488EC-6CAE-4268-A996-8179F90DCF43}" type="slidenum">
              <a:rPr lang="en-US" smtClean="0"/>
              <a:pPr>
                <a:defRPr/>
              </a:pPr>
              <a:t>5</a:t>
            </a:fld>
            <a:endParaRPr lang="en-US"/>
          </a:p>
        </p:txBody>
      </p:sp>
    </p:spTree>
    <p:extLst>
      <p:ext uri="{BB962C8B-B14F-4D97-AF65-F5344CB8AC3E}">
        <p14:creationId xmlns:p14="http://schemas.microsoft.com/office/powerpoint/2010/main" val="2243152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Emphasis in Scripture</a:t>
            </a:r>
            <a:r>
              <a:rPr lang="en-US" baseline="0" dirty="0"/>
              <a:t> mine</a:t>
            </a:r>
            <a:endParaRPr lang="en-US" dirty="0"/>
          </a:p>
        </p:txBody>
      </p:sp>
      <p:sp>
        <p:nvSpPr>
          <p:cNvPr id="1946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A Specific Request</a:t>
            </a:r>
          </a:p>
        </p:txBody>
      </p:sp>
      <p:sp>
        <p:nvSpPr>
          <p:cNvPr id="1946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Prepared by Nathan L Morrison / 05-14-06</a:t>
            </a:r>
          </a:p>
        </p:txBody>
      </p:sp>
      <p:sp>
        <p:nvSpPr>
          <p:cNvPr id="1946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fld id="{E8924E2F-B35F-4E4C-A6DE-EF9DFC198591}" type="slidenum">
              <a:rPr lang="en-US" sz="1200" smtClean="0">
                <a:solidFill>
                  <a:schemeClr val="tx1"/>
                </a:solidFill>
                <a:latin typeface="Times New Roman" pitchFamily="18" charset="0"/>
              </a:rPr>
              <a:pPr eaLnBrk="1" hangingPunct="1"/>
              <a:t>6</a:t>
            </a:fld>
            <a:endParaRPr lang="en-US" sz="1200">
              <a:solidFill>
                <a:schemeClr val="tx1"/>
              </a:solidFill>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946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A Specific Request</a:t>
            </a:r>
          </a:p>
        </p:txBody>
      </p:sp>
      <p:sp>
        <p:nvSpPr>
          <p:cNvPr id="1946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Prepared by Nathan L Morrison / 05-14-06</a:t>
            </a:r>
          </a:p>
        </p:txBody>
      </p:sp>
      <p:sp>
        <p:nvSpPr>
          <p:cNvPr id="1946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fld id="{E8924E2F-B35F-4E4C-A6DE-EF9DFC198591}" type="slidenum">
              <a:rPr lang="en-US" sz="1200" smtClean="0">
                <a:solidFill>
                  <a:schemeClr val="tx1"/>
                </a:solidFill>
                <a:latin typeface="Times New Roman" pitchFamily="18" charset="0"/>
              </a:rPr>
              <a:pPr eaLnBrk="1" hangingPunct="1"/>
              <a:t>7</a:t>
            </a:fld>
            <a:endParaRPr lang="en-US" sz="1200">
              <a:solidFill>
                <a:schemeClr val="tx1"/>
              </a:solidFill>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http://en.wikipedia.org/wiki/Lot%27s_wife</a:t>
            </a:r>
          </a:p>
          <a:p>
            <a:r>
              <a:rPr lang="en-US" dirty="0"/>
              <a:t>“Lot’s wife pillar” on Mt. Sodom along</a:t>
            </a:r>
            <a:r>
              <a:rPr lang="en-US" baseline="0" dirty="0"/>
              <a:t> the road before the Dead Sea.</a:t>
            </a:r>
            <a:endParaRPr 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A Specific Request</a:t>
            </a:r>
          </a:p>
        </p:txBody>
      </p:sp>
      <p:sp>
        <p:nvSpPr>
          <p:cNvPr id="2048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Prepared by Nathan L Morrison / 05-14-06</a:t>
            </a:r>
          </a:p>
        </p:txBody>
      </p:sp>
      <p:sp>
        <p:nvSpPr>
          <p:cNvPr id="2048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fld id="{33D6517B-9BE1-4F8E-BBA4-D97C9B06E75A}" type="slidenum">
              <a:rPr lang="en-US" sz="1200" smtClean="0">
                <a:solidFill>
                  <a:schemeClr val="tx1"/>
                </a:solidFill>
                <a:latin typeface="Times New Roman" pitchFamily="18" charset="0"/>
              </a:rPr>
              <a:pPr eaLnBrk="1" hangingPunct="1"/>
              <a:t>8</a:t>
            </a:fld>
            <a:endParaRPr lang="en-US" sz="1200">
              <a:solidFill>
                <a:schemeClr val="tx1"/>
              </a:solidFill>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http://en.wikipedia.org/wiki/Lot%27s_wife</a:t>
            </a:r>
          </a:p>
          <a:p>
            <a:r>
              <a:rPr lang="en-US" dirty="0"/>
              <a:t>“Lot’s wife pillar” on Mt. Sodom along the road before the Dead Sea.</a:t>
            </a:r>
          </a:p>
          <a:p>
            <a:endParaRPr lang="en-US" dirty="0"/>
          </a:p>
          <a:p>
            <a:endParaRPr 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A Specific Request</a:t>
            </a:r>
          </a:p>
        </p:txBody>
      </p:sp>
      <p:sp>
        <p:nvSpPr>
          <p:cNvPr id="2150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Prepared by Nathan L Morrison / 05-14-06</a:t>
            </a:r>
          </a:p>
        </p:txBody>
      </p:sp>
      <p:sp>
        <p:nvSpPr>
          <p:cNvPr id="2151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fld id="{1B09A30D-42C1-4786-ABDC-4DE0D41FF258}" type="slidenum">
              <a:rPr lang="en-US" sz="1200" smtClean="0">
                <a:solidFill>
                  <a:schemeClr val="tx1"/>
                </a:solidFill>
                <a:latin typeface="Times New Roman" pitchFamily="18" charset="0"/>
              </a:rPr>
              <a:pPr eaLnBrk="1" hangingPunct="1"/>
              <a:t>9</a:t>
            </a:fld>
            <a:endParaRPr lang="en-US" sz="1200">
              <a:solidFill>
                <a:schemeClr val="tx1"/>
              </a:solidFill>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946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A Specific Request</a:t>
            </a:r>
          </a:p>
        </p:txBody>
      </p:sp>
      <p:sp>
        <p:nvSpPr>
          <p:cNvPr id="1946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Prepared by Nathan L Morrison / 05-14-06</a:t>
            </a:r>
          </a:p>
        </p:txBody>
      </p:sp>
      <p:sp>
        <p:nvSpPr>
          <p:cNvPr id="1946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fld id="{E8924E2F-B35F-4E4C-A6DE-EF9DFC198591}" type="slidenum">
              <a:rPr lang="en-US" sz="1200" smtClean="0">
                <a:solidFill>
                  <a:schemeClr val="tx1"/>
                </a:solidFill>
                <a:latin typeface="Times New Roman" pitchFamily="18" charset="0"/>
              </a:rPr>
              <a:pPr eaLnBrk="1" hangingPunct="1"/>
              <a:t>10</a:t>
            </a:fld>
            <a:endParaRPr lang="en-US" sz="1200">
              <a:solidFill>
                <a:schemeClr val="tx1"/>
              </a:solidFill>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946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A Specific Request</a:t>
            </a:r>
          </a:p>
        </p:txBody>
      </p:sp>
      <p:sp>
        <p:nvSpPr>
          <p:cNvPr id="1946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Prepared by Nathan L Morrison / 05-14-06</a:t>
            </a:r>
          </a:p>
        </p:txBody>
      </p:sp>
      <p:sp>
        <p:nvSpPr>
          <p:cNvPr id="1946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fld id="{E8924E2F-B35F-4E4C-A6DE-EF9DFC198591}" type="slidenum">
              <a:rPr lang="en-US" sz="1200" smtClean="0">
                <a:solidFill>
                  <a:schemeClr val="tx1"/>
                </a:solidFill>
                <a:latin typeface="Times New Roman" pitchFamily="18" charset="0"/>
              </a:rPr>
              <a:pPr eaLnBrk="1" hangingPunct="1"/>
              <a:t>11</a:t>
            </a:fld>
            <a:endParaRPr lang="en-US" sz="1200">
              <a:solidFill>
                <a:schemeClr val="tx1"/>
              </a:solidFill>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r>
              <a:rPr lang="en-US"/>
              <a:t>“Remember Lot’s Wife!”</a:t>
            </a:r>
          </a:p>
        </p:txBody>
      </p:sp>
      <p:sp>
        <p:nvSpPr>
          <p:cNvPr id="27" name="Slide Number Placeholder 26"/>
          <p:cNvSpPr>
            <a:spLocks noGrp="1"/>
          </p:cNvSpPr>
          <p:nvPr>
            <p:ph type="sldNum" sz="quarter" idx="12"/>
          </p:nvPr>
        </p:nvSpPr>
        <p:spPr/>
        <p:txBody>
          <a:bodyPr/>
          <a:lstStyle/>
          <a:p>
            <a:pPr>
              <a:defRPr/>
            </a:pPr>
            <a:fld id="{3ABA5D8E-D32B-4670-BD62-CBB7A2439FFC}"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“Remember Lot’s Wife!”</a:t>
            </a:r>
          </a:p>
        </p:txBody>
      </p:sp>
      <p:sp>
        <p:nvSpPr>
          <p:cNvPr id="6" name="Slide Number Placeholder 5"/>
          <p:cNvSpPr>
            <a:spLocks noGrp="1"/>
          </p:cNvSpPr>
          <p:nvPr>
            <p:ph type="sldNum" sz="quarter" idx="12"/>
          </p:nvPr>
        </p:nvSpPr>
        <p:spPr/>
        <p:txBody>
          <a:bodyPr/>
          <a:lstStyle/>
          <a:p>
            <a:pPr>
              <a:defRPr/>
            </a:pPr>
            <a:fld id="{028D64C0-8715-4E1C-9A86-5F4A3D201BD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“Remember Lot’s Wife!”</a:t>
            </a:r>
          </a:p>
        </p:txBody>
      </p:sp>
      <p:sp>
        <p:nvSpPr>
          <p:cNvPr id="6" name="Slide Number Placeholder 5"/>
          <p:cNvSpPr>
            <a:spLocks noGrp="1"/>
          </p:cNvSpPr>
          <p:nvPr>
            <p:ph type="sldNum" sz="quarter" idx="12"/>
          </p:nvPr>
        </p:nvSpPr>
        <p:spPr/>
        <p:txBody>
          <a:bodyPr/>
          <a:lstStyle/>
          <a:p>
            <a:pPr>
              <a:defRPr/>
            </a:pPr>
            <a:fld id="{0B92A0C2-6B5D-4243-8175-F13D39E18706}"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“Remember Lot’s Wife!”</a:t>
            </a:r>
          </a:p>
        </p:txBody>
      </p:sp>
      <p:sp>
        <p:nvSpPr>
          <p:cNvPr id="6" name="Slide Number Placeholder 5"/>
          <p:cNvSpPr>
            <a:spLocks noGrp="1"/>
          </p:cNvSpPr>
          <p:nvPr>
            <p:ph type="sldNum" sz="quarter" idx="12"/>
          </p:nvPr>
        </p:nvSpPr>
        <p:spPr/>
        <p:txBody>
          <a:bodyPr/>
          <a:lstStyle/>
          <a:p>
            <a:pPr>
              <a:defRPr/>
            </a:pPr>
            <a:fld id="{ADA15FD5-DCA9-48F0-A046-A4FCCE477B33}"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“Remember Lot’s Wife!”</a:t>
            </a:r>
          </a:p>
        </p:txBody>
      </p:sp>
      <p:sp>
        <p:nvSpPr>
          <p:cNvPr id="6" name="Slide Number Placeholder 5"/>
          <p:cNvSpPr>
            <a:spLocks noGrp="1"/>
          </p:cNvSpPr>
          <p:nvPr>
            <p:ph type="sldNum" sz="quarter" idx="12"/>
          </p:nvPr>
        </p:nvSpPr>
        <p:spPr/>
        <p:txBody>
          <a:bodyPr/>
          <a:lstStyle/>
          <a:p>
            <a:pPr>
              <a:defRPr/>
            </a:pPr>
            <a:fld id="{1A78A459-C56B-42AB-ACE6-327F3B7DEC13}"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“Remember Lot’s Wife!”</a:t>
            </a:r>
          </a:p>
        </p:txBody>
      </p:sp>
      <p:sp>
        <p:nvSpPr>
          <p:cNvPr id="7" name="Slide Number Placeholder 6"/>
          <p:cNvSpPr>
            <a:spLocks noGrp="1"/>
          </p:cNvSpPr>
          <p:nvPr>
            <p:ph type="sldNum" sz="quarter" idx="12"/>
          </p:nvPr>
        </p:nvSpPr>
        <p:spPr/>
        <p:txBody>
          <a:bodyPr/>
          <a:lstStyle/>
          <a:p>
            <a:pPr>
              <a:defRPr/>
            </a:pPr>
            <a:fld id="{144FAD57-68C9-4A18-A6A4-D6B16AC1614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a:t>“Remember Lot’s Wife!”</a:t>
            </a:r>
          </a:p>
        </p:txBody>
      </p:sp>
      <p:sp>
        <p:nvSpPr>
          <p:cNvPr id="9" name="Slide Number Placeholder 8"/>
          <p:cNvSpPr>
            <a:spLocks noGrp="1"/>
          </p:cNvSpPr>
          <p:nvPr>
            <p:ph type="sldNum" sz="quarter" idx="12"/>
          </p:nvPr>
        </p:nvSpPr>
        <p:spPr/>
        <p:txBody>
          <a:bodyPr/>
          <a:lstStyle/>
          <a:p>
            <a:pPr>
              <a:defRPr/>
            </a:pPr>
            <a:fld id="{A1DC464F-12DC-4CC8-816D-82D861E506E6}"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a:t>“Remember Lot’s Wife!”</a:t>
            </a:r>
          </a:p>
        </p:txBody>
      </p:sp>
      <p:sp>
        <p:nvSpPr>
          <p:cNvPr id="5" name="Slide Number Placeholder 4"/>
          <p:cNvSpPr>
            <a:spLocks noGrp="1"/>
          </p:cNvSpPr>
          <p:nvPr>
            <p:ph type="sldNum" sz="quarter" idx="12"/>
          </p:nvPr>
        </p:nvSpPr>
        <p:spPr/>
        <p:txBody>
          <a:bodyPr/>
          <a:lstStyle/>
          <a:p>
            <a:pPr>
              <a:defRPr/>
            </a:pPr>
            <a:fld id="{53362DA2-4AF9-44F4-92D7-7568E7B56D3A}"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a:t>“Remember Lot’s Wife!”</a:t>
            </a:r>
          </a:p>
        </p:txBody>
      </p:sp>
      <p:sp>
        <p:nvSpPr>
          <p:cNvPr id="4" name="Slide Number Placeholder 3"/>
          <p:cNvSpPr>
            <a:spLocks noGrp="1"/>
          </p:cNvSpPr>
          <p:nvPr>
            <p:ph type="sldNum" sz="quarter" idx="12"/>
          </p:nvPr>
        </p:nvSpPr>
        <p:spPr/>
        <p:txBody>
          <a:bodyPr/>
          <a:lstStyle/>
          <a:p>
            <a:pPr>
              <a:defRPr/>
            </a:pPr>
            <a:fld id="{24C591CA-8942-4999-92CD-DFA2DDC2C1B2}"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“Remember Lot’s Wife!”</a:t>
            </a:r>
          </a:p>
        </p:txBody>
      </p:sp>
      <p:sp>
        <p:nvSpPr>
          <p:cNvPr id="7" name="Slide Number Placeholder 6"/>
          <p:cNvSpPr>
            <a:spLocks noGrp="1"/>
          </p:cNvSpPr>
          <p:nvPr>
            <p:ph type="sldNum" sz="quarter" idx="12"/>
          </p:nvPr>
        </p:nvSpPr>
        <p:spPr/>
        <p:txBody>
          <a:bodyPr/>
          <a:lstStyle/>
          <a:p>
            <a:pPr>
              <a:defRPr/>
            </a:pPr>
            <a:fld id="{12222381-D1E5-48D7-A190-F36100F641C6}"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“Remember Lot’s Wife!”</a:t>
            </a:r>
          </a:p>
        </p:txBody>
      </p:sp>
      <p:sp>
        <p:nvSpPr>
          <p:cNvPr id="7" name="Slide Number Placeholder 6"/>
          <p:cNvSpPr>
            <a:spLocks noGrp="1"/>
          </p:cNvSpPr>
          <p:nvPr>
            <p:ph type="sldNum" sz="quarter" idx="12"/>
          </p:nvPr>
        </p:nvSpPr>
        <p:spPr>
          <a:xfrm>
            <a:off x="8077200" y="6356350"/>
            <a:ext cx="609600" cy="365125"/>
          </a:xfrm>
        </p:spPr>
        <p:txBody>
          <a:bodyPr/>
          <a:lstStyle/>
          <a:p>
            <a:pPr>
              <a:defRPr/>
            </a:pPr>
            <a:fld id="{B3CE89E5-25FA-445B-9338-34EB714C34F2}"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a:t>“Remember Lot’s Wife!”</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B1633FCF-C881-4A23-BB1E-A100A5CADFAF}"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52400"/>
            <a:ext cx="9144000" cy="1524000"/>
          </a:xfrm>
        </p:spPr>
        <p:txBody>
          <a:bodyPr>
            <a:normAutofit/>
          </a:bodyPr>
          <a:lstStyle/>
          <a:p>
            <a:pPr algn="ctr" eaLnBrk="1" hangingPunct="1">
              <a:defRPr/>
            </a:pPr>
            <a:r>
              <a:rPr lang="en-US" sz="6000" b="1" u="sng" dirty="0">
                <a:ln>
                  <a:solidFill>
                    <a:schemeClr val="bg1"/>
                  </a:solidFill>
                </a:ln>
                <a:solidFill>
                  <a:srgbClr val="66FFFF"/>
                </a:solidFill>
                <a:latin typeface="Arial" panose="020B0604020202020204" pitchFamily="34" charset="0"/>
                <a:cs typeface="Arial" panose="020B0604020202020204" pitchFamily="34" charset="0"/>
              </a:rPr>
              <a:t>“Remember Lot’s Wife!”</a:t>
            </a:r>
          </a:p>
        </p:txBody>
      </p:sp>
      <p:sp>
        <p:nvSpPr>
          <p:cNvPr id="2051" name="Rectangle 3"/>
          <p:cNvSpPr>
            <a:spLocks noGrp="1" noChangeArrowheads="1"/>
          </p:cNvSpPr>
          <p:nvPr>
            <p:ph type="subTitle" idx="1"/>
          </p:nvPr>
        </p:nvSpPr>
        <p:spPr>
          <a:xfrm>
            <a:off x="0" y="1524000"/>
            <a:ext cx="9144000" cy="1295400"/>
          </a:xfrm>
        </p:spPr>
        <p:txBody>
          <a:bodyPr/>
          <a:lstStyle/>
          <a:p>
            <a:pPr eaLnBrk="1" hangingPunct="1">
              <a:defRPr/>
            </a:pPr>
            <a:endParaRPr lang="en-US" b="1" dirty="0"/>
          </a:p>
          <a:p>
            <a:pPr algn="ctr" eaLnBrk="1" hangingPunct="1">
              <a:defRPr/>
            </a:pPr>
            <a:r>
              <a:rPr lang="en-US" sz="4000" b="1" dirty="0">
                <a:latin typeface="Arial" panose="020B0604020202020204" pitchFamily="34" charset="0"/>
                <a:cs typeface="Arial" panose="020B0604020202020204" pitchFamily="34" charset="0"/>
              </a:rPr>
              <a:t>Text: Lk. 17:32</a:t>
            </a:r>
          </a:p>
        </p:txBody>
      </p:sp>
      <p:pic>
        <p:nvPicPr>
          <p:cNvPr id="2061" name="Picture 13" descr="http://trevinwax.com/wp-content/uploads/2010/06/lots_wife_pillar_of_sal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2744912"/>
            <a:ext cx="6149108" cy="41130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2902513"/>
            <a:ext cx="1981199" cy="3957945"/>
          </a:xfrm>
          <a:prstGeom prst="rect">
            <a:avLst/>
          </a:prstGeom>
        </p:spPr>
      </p:pic>
      <p:sp>
        <p:nvSpPr>
          <p:cNvPr id="174082" name="Rectangle 2"/>
          <p:cNvSpPr>
            <a:spLocks noGrp="1" noChangeArrowheads="1"/>
          </p:cNvSpPr>
          <p:nvPr>
            <p:ph type="title"/>
          </p:nvPr>
        </p:nvSpPr>
        <p:spPr>
          <a:xfrm>
            <a:off x="4763" y="0"/>
            <a:ext cx="9139237" cy="560388"/>
          </a:xfrm>
        </p:spPr>
        <p:txBody>
          <a:bodyPr>
            <a:normAutofit fontScale="90000"/>
          </a:bodyPr>
          <a:lstStyle/>
          <a:p>
            <a:pPr algn="ctr" eaLnBrk="1" hangingPunct="1">
              <a:defRPr/>
            </a:pPr>
            <a:r>
              <a:rPr lang="en-US" sz="3600" b="1" u="sng" dirty="0">
                <a:solidFill>
                  <a:srgbClr val="7030A0"/>
                </a:solidFill>
                <a:latin typeface="Arial" panose="020B0604020202020204" pitchFamily="34" charset="0"/>
                <a:cs typeface="Arial" panose="020B0604020202020204" pitchFamily="34" charset="0"/>
              </a:rPr>
              <a:t>Dedication to the Lord is Necessary</a:t>
            </a:r>
          </a:p>
        </p:txBody>
      </p:sp>
      <p:sp>
        <p:nvSpPr>
          <p:cNvPr id="5" name="Footer Placeholder 4"/>
          <p:cNvSpPr>
            <a:spLocks noGrp="1"/>
          </p:cNvSpPr>
          <p:nvPr>
            <p:ph type="ftr" sz="quarter" idx="11"/>
          </p:nvPr>
        </p:nvSpPr>
        <p:spPr>
          <a:xfrm>
            <a:off x="76200" y="6553200"/>
            <a:ext cx="5943600" cy="304800"/>
          </a:xfrm>
        </p:spPr>
        <p:txBody>
          <a:bodyPr/>
          <a:lstStyle/>
          <a:p>
            <a:pPr>
              <a:buNone/>
              <a:defRPr/>
            </a:pPr>
            <a:r>
              <a:rPr lang="en-US"/>
              <a:t>“Remember Lot’s Wife!”</a:t>
            </a:r>
            <a:endParaRPr lang="en-US" dirty="0"/>
          </a:p>
        </p:txBody>
      </p:sp>
      <p:sp>
        <p:nvSpPr>
          <p:cNvPr id="11" name="Text Box 3"/>
          <p:cNvSpPr txBox="1">
            <a:spLocks noChangeArrowheads="1"/>
          </p:cNvSpPr>
          <p:nvPr/>
        </p:nvSpPr>
        <p:spPr bwMode="auto">
          <a:xfrm>
            <a:off x="4763" y="1013308"/>
            <a:ext cx="9144000" cy="1077218"/>
          </a:xfrm>
          <a:prstGeom prst="rect">
            <a:avLst/>
          </a:prstGeom>
          <a:solidFill>
            <a:srgbClr val="FFFFFF"/>
          </a:solidFill>
          <a:ln w="9525">
            <a:solidFill>
              <a:srgbClr val="002060"/>
            </a:solidFill>
            <a:miter lim="800000"/>
            <a:headEnd/>
            <a:tailEnd/>
          </a:ln>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rgbClr val="000000"/>
                </a:solidFill>
              </a:rPr>
              <a:t>Lk. 9:62</a:t>
            </a:r>
          </a:p>
          <a:p>
            <a:pPr eaLnBrk="1" hangingPunct="1">
              <a:buClrTx/>
              <a:buSzTx/>
              <a:buFontTx/>
              <a:buNone/>
            </a:pPr>
            <a:r>
              <a:rPr lang="en-US" dirty="0">
                <a:solidFill>
                  <a:srgbClr val="002060"/>
                </a:solidFill>
              </a:rPr>
              <a:t>62.  But Jesus said to him, "No one, after putting his hand to the plow and looking back, is fit for the kingdom of God." </a:t>
            </a:r>
          </a:p>
        </p:txBody>
      </p:sp>
      <p:sp>
        <p:nvSpPr>
          <p:cNvPr id="8" name="Text Box 3"/>
          <p:cNvSpPr txBox="1">
            <a:spLocks noChangeArrowheads="1"/>
          </p:cNvSpPr>
          <p:nvPr/>
        </p:nvSpPr>
        <p:spPr bwMode="auto">
          <a:xfrm>
            <a:off x="4763" y="2438400"/>
            <a:ext cx="7996237"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chemeClr val="tx1"/>
                </a:solidFill>
              </a:rPr>
              <a:t>Like running race – Endure  </a:t>
            </a:r>
          </a:p>
          <a:p>
            <a:pPr eaLnBrk="1" hangingPunct="1"/>
            <a:r>
              <a:rPr lang="en-US" b="1" i="1" dirty="0">
                <a:solidFill>
                  <a:srgbClr val="0000FF"/>
                </a:solidFill>
              </a:rPr>
              <a:t>Heb. 10:32-39: </a:t>
            </a:r>
            <a:r>
              <a:rPr lang="en-US" dirty="0">
                <a:solidFill>
                  <a:srgbClr val="0000FF"/>
                </a:solidFill>
              </a:rPr>
              <a:t>God’s people need endurance to weather the storms of life!</a:t>
            </a:r>
          </a:p>
          <a:p>
            <a:pPr eaLnBrk="1" hangingPunct="1"/>
            <a:r>
              <a:rPr lang="en-US" b="1" i="1" dirty="0">
                <a:solidFill>
                  <a:srgbClr val="0000FF"/>
                </a:solidFill>
              </a:rPr>
              <a:t>Heb. 12:1-3: </a:t>
            </a:r>
            <a:r>
              <a:rPr lang="en-US" dirty="0">
                <a:solidFill>
                  <a:srgbClr val="0000FF"/>
                </a:solidFill>
              </a:rPr>
              <a:t>Must set aside the things that distract us and focus on Christ.</a:t>
            </a:r>
          </a:p>
        </p:txBody>
      </p:sp>
      <p:sp>
        <p:nvSpPr>
          <p:cNvPr id="13" name="Text Box 3"/>
          <p:cNvSpPr txBox="1">
            <a:spLocks noChangeArrowheads="1"/>
          </p:cNvSpPr>
          <p:nvPr/>
        </p:nvSpPr>
        <p:spPr bwMode="auto">
          <a:xfrm>
            <a:off x="-22123" y="4606498"/>
            <a:ext cx="733486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algn="ctr" eaLnBrk="1" hangingPunct="1">
              <a:buClrTx/>
              <a:buSzTx/>
              <a:buFontTx/>
              <a:buNone/>
            </a:pPr>
            <a:r>
              <a:rPr lang="en-US" sz="2400" b="1" dirty="0">
                <a:solidFill>
                  <a:schemeClr val="tx1"/>
                </a:solidFill>
              </a:rPr>
              <a:t>Like warfare – Fight the good fight! </a:t>
            </a:r>
          </a:p>
          <a:p>
            <a:pPr algn="ctr" eaLnBrk="1" hangingPunct="1">
              <a:buClrTx/>
              <a:buSzTx/>
              <a:buFontTx/>
              <a:buNone/>
            </a:pPr>
            <a:r>
              <a:rPr lang="en-US" sz="2400" b="1" dirty="0">
                <a:solidFill>
                  <a:schemeClr val="tx1"/>
                </a:solidFill>
              </a:rPr>
              <a:t>(I Tim. 6:12)</a:t>
            </a:r>
          </a:p>
        </p:txBody>
      </p:sp>
    </p:spTree>
    <p:extLst>
      <p:ext uri="{BB962C8B-B14F-4D97-AF65-F5344CB8AC3E}">
        <p14:creationId xmlns:p14="http://schemas.microsoft.com/office/powerpoint/2010/main" val="93494300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par>
                          <p:cTn id="7" fill="hold">
                            <p:stCondLst>
                              <p:cond delay="0"/>
                            </p:stCondLst>
                            <p:childTnLst>
                              <p:par>
                                <p:cTn id="8" presetID="53" presetClass="entr" presetSubtype="16" fill="hold" nodeType="after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p:cTn id="10" dur="500" fill="hold"/>
                                        <p:tgtEl>
                                          <p:spTgt spid="2"/>
                                        </p:tgtEl>
                                        <p:attrNameLst>
                                          <p:attrName>ppt_w</p:attrName>
                                        </p:attrNameLst>
                                      </p:cBhvr>
                                      <p:tavLst>
                                        <p:tav tm="0">
                                          <p:val>
                                            <p:fltVal val="0"/>
                                          </p:val>
                                        </p:tav>
                                        <p:tav tm="100000">
                                          <p:val>
                                            <p:strVal val="#ppt_w"/>
                                          </p:val>
                                        </p:tav>
                                      </p:tavLst>
                                    </p:anim>
                                    <p:anim calcmode="lin" valueType="num">
                                      <p:cBhvr>
                                        <p:cTn id="11" dur="500" fill="hold"/>
                                        <p:tgtEl>
                                          <p:spTgt spid="2"/>
                                        </p:tgtEl>
                                        <p:attrNameLst>
                                          <p:attrName>ppt_h</p:attrName>
                                        </p:attrNameLst>
                                      </p:cBhvr>
                                      <p:tavLst>
                                        <p:tav tm="0">
                                          <p:val>
                                            <p:fltVal val="0"/>
                                          </p:val>
                                        </p:tav>
                                        <p:tav tm="100000">
                                          <p:val>
                                            <p:strVal val="#ppt_h"/>
                                          </p:val>
                                        </p:tav>
                                      </p:tavLst>
                                    </p:anim>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500"/>
                                        <p:tgtEl>
                                          <p:spTgt spid="8">
                                            <p:txEl>
                                              <p:pRg st="0" end="0"/>
                                            </p:txEl>
                                          </p:spTgt>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Effect transition="in" filter="wipe(left)">
                                      <p:cBhvr>
                                        <p:cTn id="21" dur="500"/>
                                        <p:tgtEl>
                                          <p:spTgt spid="8">
                                            <p:txEl>
                                              <p:pRg st="1" end="1"/>
                                            </p:txEl>
                                          </p:spTgt>
                                        </p:tgtEl>
                                      </p:cBhvr>
                                    </p:animEffect>
                                  </p:childTnLst>
                                </p:cTn>
                              </p:par>
                            </p:childTnLst>
                          </p:cTn>
                        </p:par>
                        <p:par>
                          <p:cTn id="22" fill="hold">
                            <p:stCondLst>
                              <p:cond delay="1000"/>
                            </p:stCondLst>
                            <p:childTnLst>
                              <p:par>
                                <p:cTn id="23" presetID="22" presetClass="entr" presetSubtype="8" fill="hold" nodeType="after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animEffect transition="in" filter="wipe(left)">
                                      <p:cBhvr>
                                        <p:cTn id="25" dur="500"/>
                                        <p:tgtEl>
                                          <p:spTgt spid="8">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4763" y="0"/>
            <a:ext cx="9139237" cy="560388"/>
          </a:xfrm>
        </p:spPr>
        <p:txBody>
          <a:bodyPr>
            <a:normAutofit fontScale="90000"/>
          </a:bodyPr>
          <a:lstStyle/>
          <a:p>
            <a:pPr algn="ctr" eaLnBrk="1" hangingPunct="1">
              <a:defRPr/>
            </a:pPr>
            <a:r>
              <a:rPr lang="en-US" sz="3600" b="1" u="sng" dirty="0">
                <a:solidFill>
                  <a:srgbClr val="7030A0"/>
                </a:solidFill>
                <a:latin typeface="Arial" panose="020B0604020202020204" pitchFamily="34" charset="0"/>
                <a:cs typeface="Arial" panose="020B0604020202020204" pitchFamily="34" charset="0"/>
              </a:rPr>
              <a:t>Dedication to the Lord is Necessary</a:t>
            </a:r>
          </a:p>
        </p:txBody>
      </p:sp>
      <p:sp>
        <p:nvSpPr>
          <p:cNvPr id="5" name="Footer Placeholder 4"/>
          <p:cNvSpPr>
            <a:spLocks noGrp="1"/>
          </p:cNvSpPr>
          <p:nvPr>
            <p:ph type="ftr" sz="quarter" idx="11"/>
          </p:nvPr>
        </p:nvSpPr>
        <p:spPr>
          <a:xfrm>
            <a:off x="76200" y="6553200"/>
            <a:ext cx="5943600" cy="304800"/>
          </a:xfrm>
        </p:spPr>
        <p:txBody>
          <a:bodyPr/>
          <a:lstStyle/>
          <a:p>
            <a:pPr>
              <a:buNone/>
              <a:defRPr/>
            </a:pPr>
            <a:r>
              <a:rPr lang="en-US"/>
              <a:t>“Remember Lot’s Wife!”</a:t>
            </a:r>
            <a:endParaRPr lang="en-US" dirty="0"/>
          </a:p>
        </p:txBody>
      </p:sp>
      <p:sp>
        <p:nvSpPr>
          <p:cNvPr id="8" name="Text Box 3"/>
          <p:cNvSpPr txBox="1">
            <a:spLocks noChangeArrowheads="1"/>
          </p:cNvSpPr>
          <p:nvPr/>
        </p:nvSpPr>
        <p:spPr bwMode="auto">
          <a:xfrm>
            <a:off x="-1" y="1209526"/>
            <a:ext cx="9144000" cy="2369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chemeClr val="tx1"/>
                </a:solidFill>
              </a:rPr>
              <a:t>Trust in God, overcome trials through faith </a:t>
            </a:r>
          </a:p>
          <a:p>
            <a:pPr eaLnBrk="1" hangingPunct="1">
              <a:buClrTx/>
              <a:buSzTx/>
              <a:buFontTx/>
              <a:buNone/>
            </a:pPr>
            <a:r>
              <a:rPr lang="en-US" sz="2400" b="1" dirty="0">
                <a:solidFill>
                  <a:schemeClr val="tx1"/>
                </a:solidFill>
              </a:rPr>
              <a:t>(Eph. 6:16; I Jn. 5:4) – Truth will set free – Jn. 8:31-32</a:t>
            </a:r>
          </a:p>
          <a:p>
            <a:pPr eaLnBrk="1" hangingPunct="1"/>
            <a:r>
              <a:rPr lang="en-US" dirty="0">
                <a:solidFill>
                  <a:srgbClr val="0000FF"/>
                </a:solidFill>
              </a:rPr>
              <a:t>Lot’s wife showed her lack of faith by turning back! </a:t>
            </a:r>
          </a:p>
          <a:p>
            <a:pPr lvl="1" eaLnBrk="1" hangingPunct="1">
              <a:buFont typeface="Wingdings" panose="05000000000000000000" pitchFamily="2" charset="2"/>
              <a:buChar char="ü"/>
            </a:pPr>
            <a:r>
              <a:rPr lang="en-US" dirty="0">
                <a:solidFill>
                  <a:srgbClr val="0000FF"/>
                </a:solidFill>
              </a:rPr>
              <a:t>She had been led by the hand out of danger by the angels, was almost free! </a:t>
            </a:r>
          </a:p>
          <a:p>
            <a:pPr lvl="1" eaLnBrk="1" hangingPunct="1">
              <a:buFont typeface="Wingdings" panose="05000000000000000000" pitchFamily="2" charset="2"/>
              <a:buChar char="ü"/>
            </a:pPr>
            <a:r>
              <a:rPr lang="en-US" dirty="0">
                <a:solidFill>
                  <a:srgbClr val="0000FF"/>
                </a:solidFill>
              </a:rPr>
              <a:t>Like the person who escaped the world and turned back in II Pet. 2:20-22</a:t>
            </a:r>
          </a:p>
        </p:txBody>
      </p:sp>
      <p:sp>
        <p:nvSpPr>
          <p:cNvPr id="10" name="Text Box 5"/>
          <p:cNvSpPr txBox="1">
            <a:spLocks noChangeArrowheads="1"/>
          </p:cNvSpPr>
          <p:nvPr/>
        </p:nvSpPr>
        <p:spPr bwMode="auto">
          <a:xfrm>
            <a:off x="12137" y="4674909"/>
            <a:ext cx="5638800" cy="1200329"/>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457200" indent="-457200" algn="ctr">
              <a:buClrTx/>
              <a:buSzTx/>
              <a:buFontTx/>
              <a:buNone/>
              <a:defRPr/>
            </a:pPr>
            <a:r>
              <a:rPr 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We need to dedicate our lives to</a:t>
            </a:r>
          </a:p>
          <a:p>
            <a:pPr marL="457200" indent="-457200" algn="ctr">
              <a:buClrTx/>
              <a:buSzTx/>
              <a:buFontTx/>
              <a:buNone/>
              <a:defRPr/>
            </a:pPr>
            <a:r>
              <a:rPr 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God, not to this world! </a:t>
            </a:r>
          </a:p>
          <a:p>
            <a:pPr marL="457200" indent="-457200" algn="ctr">
              <a:buClrTx/>
              <a:buSzTx/>
              <a:buFontTx/>
              <a:buNone/>
              <a:defRPr/>
            </a:pPr>
            <a:r>
              <a:rPr lang="en-US" sz="2400" b="1" i="1" dirty="0">
                <a:solidFill>
                  <a:srgbClr val="FFFF00"/>
                </a:solidFill>
                <a:latin typeface="Tahoma" panose="020B0604030504040204" pitchFamily="34" charset="0"/>
                <a:ea typeface="Tahoma" panose="020B0604030504040204" pitchFamily="34" charset="0"/>
                <a:cs typeface="Tahoma" panose="020B0604030504040204" pitchFamily="34" charset="0"/>
              </a:rPr>
              <a:t>(Mt. 6:24, 33; I Jn. 2:15-17)</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36609" y="3689691"/>
            <a:ext cx="3407391" cy="3170767"/>
          </a:xfrm>
          <a:prstGeom prst="rect">
            <a:avLst/>
          </a:prstGeom>
        </p:spPr>
      </p:pic>
    </p:spTree>
    <p:extLst>
      <p:ext uri="{BB962C8B-B14F-4D97-AF65-F5344CB8AC3E}">
        <p14:creationId xmlns:p14="http://schemas.microsoft.com/office/powerpoint/2010/main" val="241028893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fade">
                                      <p:cBhvr>
                                        <p:cTn id="10" dur="500"/>
                                        <p:tgtEl>
                                          <p:spTgt spid="8">
                                            <p:txEl>
                                              <p:pRg st="1" end="1"/>
                                            </p:txEl>
                                          </p:spTgt>
                                        </p:tgtEl>
                                      </p:cBhvr>
                                    </p:animEffect>
                                  </p:childTnLst>
                                </p:cTn>
                              </p:par>
                            </p:childTnLst>
                          </p:cTn>
                        </p:par>
                        <p:par>
                          <p:cTn id="11" fill="hold">
                            <p:stCondLst>
                              <p:cond delay="500"/>
                            </p:stCondLst>
                            <p:childTnLst>
                              <p:par>
                                <p:cTn id="12" presetID="53" presetClass="entr" presetSubtype="16"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animEffect transition="in" filter="wipe(left)">
                                      <p:cBhvr>
                                        <p:cTn id="20" dur="500"/>
                                        <p:tgtEl>
                                          <p:spTgt spid="8">
                                            <p:txEl>
                                              <p:pRg st="2" end="2"/>
                                            </p:txEl>
                                          </p:spTgt>
                                        </p:tgtEl>
                                      </p:cBhvr>
                                    </p:animEffect>
                                  </p:childTnLst>
                                </p:cTn>
                              </p:par>
                            </p:childTnLst>
                          </p:cTn>
                        </p:par>
                        <p:par>
                          <p:cTn id="21" fill="hold">
                            <p:stCondLst>
                              <p:cond delay="1500"/>
                            </p:stCondLst>
                            <p:childTnLst>
                              <p:par>
                                <p:cTn id="22" presetID="22" presetClass="entr" presetSubtype="8" fill="hold" nodeType="afterEffect">
                                  <p:stCondLst>
                                    <p:cond delay="0"/>
                                  </p:stCondLst>
                                  <p:childTnLst>
                                    <p:set>
                                      <p:cBhvr>
                                        <p:cTn id="23" dur="1" fill="hold">
                                          <p:stCondLst>
                                            <p:cond delay="0"/>
                                          </p:stCondLst>
                                        </p:cTn>
                                        <p:tgtEl>
                                          <p:spTgt spid="8">
                                            <p:txEl>
                                              <p:pRg st="3" end="3"/>
                                            </p:txEl>
                                          </p:spTgt>
                                        </p:tgtEl>
                                        <p:attrNameLst>
                                          <p:attrName>style.visibility</p:attrName>
                                        </p:attrNameLst>
                                      </p:cBhvr>
                                      <p:to>
                                        <p:strVal val="visible"/>
                                      </p:to>
                                    </p:set>
                                    <p:animEffect transition="in" filter="wipe(left)">
                                      <p:cBhvr>
                                        <p:cTn id="24" dur="500"/>
                                        <p:tgtEl>
                                          <p:spTgt spid="8">
                                            <p:txEl>
                                              <p:pRg st="3" end="3"/>
                                            </p:txEl>
                                          </p:spTgt>
                                        </p:tgtEl>
                                      </p:cBhvr>
                                    </p:animEffect>
                                  </p:childTnLst>
                                </p:cTn>
                              </p:par>
                            </p:childTnLst>
                          </p:cTn>
                        </p:par>
                        <p:par>
                          <p:cTn id="25" fill="hold">
                            <p:stCondLst>
                              <p:cond delay="2000"/>
                            </p:stCondLst>
                            <p:childTnLst>
                              <p:par>
                                <p:cTn id="26" presetID="22" presetClass="entr" presetSubtype="8" fill="hold" nodeType="after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Effect transition="in" filter="wipe(left)">
                                      <p:cBhvr>
                                        <p:cTn id="28" dur="500"/>
                                        <p:tgtEl>
                                          <p:spTgt spid="8">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500" fill="hold"/>
                                        <p:tgtEl>
                                          <p:spTgt spid="10"/>
                                        </p:tgtEl>
                                        <p:attrNameLst>
                                          <p:attrName>ppt_w</p:attrName>
                                        </p:attrNameLst>
                                      </p:cBhvr>
                                      <p:tavLst>
                                        <p:tav tm="0">
                                          <p:val>
                                            <p:fltVal val="0"/>
                                          </p:val>
                                        </p:tav>
                                        <p:tav tm="100000">
                                          <p:val>
                                            <p:strVal val="#ppt_w"/>
                                          </p:val>
                                        </p:tav>
                                      </p:tavLst>
                                    </p:anim>
                                    <p:anim calcmode="lin" valueType="num">
                                      <p:cBhvr>
                                        <p:cTn id="34" dur="500" fill="hold"/>
                                        <p:tgtEl>
                                          <p:spTgt spid="10"/>
                                        </p:tgtEl>
                                        <p:attrNameLst>
                                          <p:attrName>ppt_h</p:attrName>
                                        </p:attrNameLst>
                                      </p:cBhvr>
                                      <p:tavLst>
                                        <p:tav tm="0">
                                          <p:val>
                                            <p:fltVal val="0"/>
                                          </p:val>
                                        </p:tav>
                                        <p:tav tm="100000">
                                          <p:val>
                                            <p:strVal val="#ppt_h"/>
                                          </p:val>
                                        </p:tav>
                                      </p:tavLst>
                                    </p:anim>
                                    <p:animEffect transition="in" filter="fade">
                                      <p:cBhvr>
                                        <p:cTn id="3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152400" y="0"/>
            <a:ext cx="8991600" cy="560388"/>
          </a:xfrm>
        </p:spPr>
        <p:txBody>
          <a:bodyPr>
            <a:normAutofit fontScale="90000"/>
          </a:bodyPr>
          <a:lstStyle/>
          <a:p>
            <a:pPr algn="ctr" eaLnBrk="1" hangingPunct="1">
              <a:defRPr/>
            </a:pPr>
            <a:r>
              <a:rPr lang="en-US" sz="3600" b="1" u="sng" dirty="0">
                <a:solidFill>
                  <a:srgbClr val="7030A0"/>
                </a:solidFill>
                <a:latin typeface="Arial" panose="020B0604020202020204" pitchFamily="34" charset="0"/>
                <a:cs typeface="Arial" panose="020B0604020202020204" pitchFamily="34" charset="0"/>
              </a:rPr>
              <a:t>Conclusion</a:t>
            </a:r>
          </a:p>
        </p:txBody>
      </p:sp>
      <p:sp>
        <p:nvSpPr>
          <p:cNvPr id="5" name="Footer Placeholder 4"/>
          <p:cNvSpPr>
            <a:spLocks noGrp="1"/>
          </p:cNvSpPr>
          <p:nvPr>
            <p:ph type="ftr" sz="quarter" idx="11"/>
          </p:nvPr>
        </p:nvSpPr>
        <p:spPr>
          <a:xfrm>
            <a:off x="152400" y="6553200"/>
            <a:ext cx="5867400" cy="304800"/>
          </a:xfrm>
        </p:spPr>
        <p:txBody>
          <a:bodyPr/>
          <a:lstStyle/>
          <a:p>
            <a:pPr>
              <a:buNone/>
              <a:defRPr/>
            </a:pPr>
            <a:r>
              <a:rPr lang="en-US"/>
              <a:t>“Remember Lot’s Wife!”</a:t>
            </a:r>
            <a:endParaRPr lang="en-US" dirty="0"/>
          </a:p>
        </p:txBody>
      </p:sp>
      <p:sp>
        <p:nvSpPr>
          <p:cNvPr id="6" name="Text Box 3"/>
          <p:cNvSpPr txBox="1">
            <a:spLocks noChangeArrowheads="1"/>
          </p:cNvSpPr>
          <p:nvPr/>
        </p:nvSpPr>
        <p:spPr bwMode="auto">
          <a:xfrm>
            <a:off x="0" y="914400"/>
            <a:ext cx="9144000"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chemeClr val="tx1"/>
                </a:solidFill>
              </a:rPr>
              <a:t>Remember Lot’s Wife!</a:t>
            </a:r>
            <a:endParaRPr lang="en-US" dirty="0"/>
          </a:p>
          <a:p>
            <a:pPr eaLnBrk="1" hangingPunct="1"/>
            <a:r>
              <a:rPr lang="en-US" b="1" dirty="0">
                <a:solidFill>
                  <a:srgbClr val="0000FF"/>
                </a:solidFill>
              </a:rPr>
              <a:t>The danger of an ungodly environment</a:t>
            </a:r>
          </a:p>
          <a:p>
            <a:pPr eaLnBrk="1" hangingPunct="1"/>
            <a:r>
              <a:rPr lang="en-US" b="1" dirty="0">
                <a:solidFill>
                  <a:srgbClr val="0000FF"/>
                </a:solidFill>
              </a:rPr>
              <a:t>God means what He says</a:t>
            </a:r>
          </a:p>
          <a:p>
            <a:pPr eaLnBrk="1" hangingPunct="1"/>
            <a:r>
              <a:rPr lang="en-US" b="1" dirty="0">
                <a:solidFill>
                  <a:srgbClr val="0000FF"/>
                </a:solidFill>
              </a:rPr>
              <a:t>There are consequences for sin</a:t>
            </a:r>
          </a:p>
          <a:p>
            <a:pPr eaLnBrk="1" hangingPunct="1"/>
            <a:r>
              <a:rPr lang="en-US" b="1" dirty="0">
                <a:solidFill>
                  <a:srgbClr val="0000FF"/>
                </a:solidFill>
              </a:rPr>
              <a:t>Dedication to the Lord is necessary</a:t>
            </a:r>
          </a:p>
        </p:txBody>
      </p:sp>
      <p:sp>
        <p:nvSpPr>
          <p:cNvPr id="7" name="Text Box 5"/>
          <p:cNvSpPr txBox="1">
            <a:spLocks noChangeArrowheads="1"/>
          </p:cNvSpPr>
          <p:nvPr/>
        </p:nvSpPr>
        <p:spPr bwMode="auto">
          <a:xfrm>
            <a:off x="0" y="3048000"/>
            <a:ext cx="6324600" cy="1569660"/>
          </a:xfrm>
          <a:prstGeom prst="rect">
            <a:avLst/>
          </a:prstGeom>
          <a:solidFill>
            <a:srgbClr val="FFCCFF"/>
          </a:solidFill>
          <a:ln/>
          <a:extLst/>
        </p:spPr>
        <p:style>
          <a:lnRef idx="2">
            <a:schemeClr val="dk1">
              <a:shade val="50000"/>
            </a:schemeClr>
          </a:lnRef>
          <a:fillRef idx="1">
            <a:schemeClr val="dk1"/>
          </a:fillRef>
          <a:effectRef idx="0">
            <a:schemeClr val="dk1"/>
          </a:effectRef>
          <a:fontRef idx="minor">
            <a:schemeClr val="lt1"/>
          </a:fontRef>
        </p:style>
        <p:txBody>
          <a:bodyPr wrap="square">
            <a:spAutoFit/>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algn="ctr" eaLnBrk="1" hangingPunct="1">
              <a:buNone/>
            </a:pPr>
            <a:r>
              <a:rPr lang="en-US" sz="2400" b="1" dirty="0">
                <a:solidFill>
                  <a:srgbClr val="FF0000"/>
                </a:solidFill>
              </a:rPr>
              <a:t>When warning of the Second Coming, </a:t>
            </a:r>
          </a:p>
          <a:p>
            <a:pPr algn="ctr" eaLnBrk="1" hangingPunct="1">
              <a:buNone/>
            </a:pPr>
            <a:r>
              <a:rPr lang="en-US" sz="2400" b="1" dirty="0">
                <a:solidFill>
                  <a:srgbClr val="FF0000"/>
                </a:solidFill>
              </a:rPr>
              <a:t>and warning them to Remember Lot’s </a:t>
            </a:r>
          </a:p>
          <a:p>
            <a:pPr algn="ctr" eaLnBrk="1" hangingPunct="1">
              <a:buNone/>
            </a:pPr>
            <a:r>
              <a:rPr lang="en-US" sz="2400" b="1" dirty="0">
                <a:solidFill>
                  <a:srgbClr val="FF0000"/>
                </a:solidFill>
              </a:rPr>
              <a:t>wife, Jesus was telling them, </a:t>
            </a:r>
          </a:p>
          <a:p>
            <a:pPr algn="ctr" eaLnBrk="1" hangingPunct="1">
              <a:buNone/>
            </a:pPr>
            <a:r>
              <a:rPr lang="en-US" sz="2400" b="1" dirty="0">
                <a:ln w="12700">
                  <a:solidFill>
                    <a:srgbClr val="FFFF00"/>
                  </a:solidFill>
                </a:ln>
                <a:solidFill>
                  <a:srgbClr val="002060"/>
                </a:solidFill>
                <a:effectLst>
                  <a:glow rad="228600">
                    <a:schemeClr val="accent2">
                      <a:satMod val="175000"/>
                      <a:alpha val="40000"/>
                    </a:schemeClr>
                  </a:glow>
                </a:effectLst>
              </a:rPr>
              <a:t>“Don’t look back!”</a:t>
            </a:r>
            <a:endParaRPr lang="en-US" sz="2400" dirty="0">
              <a:ln w="12700">
                <a:solidFill>
                  <a:srgbClr val="FFFF00"/>
                </a:solidFill>
              </a:ln>
              <a:solidFill>
                <a:srgbClr val="002060"/>
              </a:solidFill>
              <a:effectLst>
                <a:glow rad="228600">
                  <a:schemeClr val="accent2">
                    <a:satMod val="175000"/>
                    <a:alpha val="40000"/>
                  </a:schemeClr>
                </a:glow>
              </a:effectLs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0800" y="990600"/>
            <a:ext cx="2609850" cy="4248150"/>
          </a:xfrm>
          <a:prstGeom prst="rect">
            <a:avLst/>
          </a:prstGeom>
        </p:spPr>
      </p:pic>
      <p:sp>
        <p:nvSpPr>
          <p:cNvPr id="9" name="Text Box 5"/>
          <p:cNvSpPr txBox="1">
            <a:spLocks noChangeArrowheads="1"/>
          </p:cNvSpPr>
          <p:nvPr/>
        </p:nvSpPr>
        <p:spPr bwMode="auto">
          <a:xfrm>
            <a:off x="0" y="5448498"/>
            <a:ext cx="9144000" cy="461665"/>
          </a:xfrm>
          <a:prstGeom prst="rect">
            <a:avLst/>
          </a:prstGeom>
          <a:solidFill>
            <a:srgbClr val="FFCCFF"/>
          </a:solidFill>
          <a:ln/>
          <a:extLst/>
        </p:spPr>
        <p:style>
          <a:lnRef idx="2">
            <a:schemeClr val="dk1">
              <a:shade val="50000"/>
            </a:schemeClr>
          </a:lnRef>
          <a:fillRef idx="1">
            <a:schemeClr val="dk1"/>
          </a:fillRef>
          <a:effectRef idx="0">
            <a:schemeClr val="dk1"/>
          </a:effectRef>
          <a:fontRef idx="minor">
            <a:schemeClr val="lt1"/>
          </a:fontRef>
        </p:style>
        <p:txBody>
          <a:bodyPr wrap="square">
            <a:spAutoFit/>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algn="ctr" eaLnBrk="1" hangingPunct="1">
              <a:buNone/>
            </a:pPr>
            <a:r>
              <a:rPr lang="en-US" sz="2400" b="1" dirty="0">
                <a:solidFill>
                  <a:srgbClr val="FF0000"/>
                </a:solidFill>
              </a:rPr>
              <a:t>The world will be judged and destroyed!</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left)">
                                      <p:cBhvr>
                                        <p:cTn id="17" dur="500"/>
                                        <p:tgtEl>
                                          <p:spTgt spid="6">
                                            <p:txEl>
                                              <p:pRg st="1" end="1"/>
                                            </p:txEl>
                                          </p:spTgt>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wipe(left)">
                                      <p:cBhvr>
                                        <p:cTn id="21" dur="500"/>
                                        <p:tgtEl>
                                          <p:spTgt spid="6">
                                            <p:txEl>
                                              <p:pRg st="2" end="2"/>
                                            </p:txEl>
                                          </p:spTgt>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wipe(left)">
                                      <p:cBhvr>
                                        <p:cTn id="25" dur="500"/>
                                        <p:tgtEl>
                                          <p:spTgt spid="6">
                                            <p:txEl>
                                              <p:pRg st="3" end="3"/>
                                            </p:txEl>
                                          </p:spTgt>
                                        </p:tgtEl>
                                      </p:cBhvr>
                                    </p:animEffect>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Effect transition="in" filter="wipe(left)">
                                      <p:cBhvr>
                                        <p:cTn id="29" dur="500"/>
                                        <p:tgtEl>
                                          <p:spTgt spid="6">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dissolve">
                                      <p:cBhvr>
                                        <p:cTn id="34" dur="500"/>
                                        <p:tgtEl>
                                          <p:spTgt spid="7"/>
                                        </p:tgtEl>
                                      </p:cBhvr>
                                    </p:animEffect>
                                  </p:childTnLst>
                                </p:cTn>
                              </p:par>
                            </p:childTnLst>
                          </p:cTn>
                        </p:par>
                        <p:par>
                          <p:cTn id="35" fill="hold">
                            <p:stCondLst>
                              <p:cond delay="500"/>
                            </p:stCondLst>
                            <p:childTnLst>
                              <p:par>
                                <p:cTn id="36" presetID="9" presetClass="entr" presetSubtype="0" fill="hold" grpId="0" nodeType="after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dissolve">
                                      <p:cBhvr>
                                        <p:cTn id="3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152400" y="0"/>
            <a:ext cx="8991600" cy="560388"/>
          </a:xfrm>
        </p:spPr>
        <p:txBody>
          <a:bodyPr>
            <a:normAutofit fontScale="90000"/>
          </a:bodyPr>
          <a:lstStyle/>
          <a:p>
            <a:pPr algn="ctr" eaLnBrk="1" hangingPunct="1">
              <a:defRPr/>
            </a:pPr>
            <a:r>
              <a:rPr lang="en-US" sz="3600" b="1" u="sng" dirty="0">
                <a:solidFill>
                  <a:srgbClr val="7030A0"/>
                </a:solidFill>
                <a:latin typeface="Arial" panose="020B0604020202020204" pitchFamily="34" charset="0"/>
                <a:cs typeface="Arial" panose="020B0604020202020204" pitchFamily="34" charset="0"/>
              </a:rPr>
              <a:t>Conclusion </a:t>
            </a:r>
          </a:p>
        </p:txBody>
      </p:sp>
      <p:sp>
        <p:nvSpPr>
          <p:cNvPr id="5" name="Footer Placeholder 4"/>
          <p:cNvSpPr>
            <a:spLocks noGrp="1"/>
          </p:cNvSpPr>
          <p:nvPr>
            <p:ph type="ftr" sz="quarter" idx="11"/>
          </p:nvPr>
        </p:nvSpPr>
        <p:spPr>
          <a:xfrm>
            <a:off x="152400" y="6553246"/>
            <a:ext cx="5867400" cy="304754"/>
          </a:xfrm>
        </p:spPr>
        <p:txBody>
          <a:bodyPr/>
          <a:lstStyle/>
          <a:p>
            <a:pPr>
              <a:buNone/>
              <a:defRPr/>
            </a:pPr>
            <a:r>
              <a:rPr lang="en-US"/>
              <a:t>“Remember Lot’s Wife!”</a:t>
            </a:r>
            <a:endParaRPr lang="en-US" dirty="0"/>
          </a:p>
        </p:txBody>
      </p:sp>
      <p:sp>
        <p:nvSpPr>
          <p:cNvPr id="14" name="Text Box 3"/>
          <p:cNvSpPr txBox="1">
            <a:spLocks noChangeArrowheads="1"/>
          </p:cNvSpPr>
          <p:nvPr/>
        </p:nvSpPr>
        <p:spPr bwMode="auto">
          <a:xfrm>
            <a:off x="-11825" y="799455"/>
            <a:ext cx="9167649"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chemeClr val="tx1"/>
                </a:solidFill>
              </a:rPr>
              <a:t>It takes a dedication to the Lord to not look back </a:t>
            </a:r>
          </a:p>
          <a:p>
            <a:pPr eaLnBrk="1" hangingPunct="1"/>
            <a:r>
              <a:rPr lang="en-US" b="1" dirty="0">
                <a:solidFill>
                  <a:srgbClr val="0000FF"/>
                </a:solidFill>
              </a:rPr>
              <a:t>Heb. 11:13-16: </a:t>
            </a:r>
            <a:r>
              <a:rPr lang="en-US" dirty="0">
                <a:solidFill>
                  <a:srgbClr val="0000FF"/>
                </a:solidFill>
              </a:rPr>
              <a:t>Those who look back have opportunity to return. Those who look forward are promised a home prepared by God.</a:t>
            </a:r>
          </a:p>
          <a:p>
            <a:pPr eaLnBrk="1" hangingPunct="1"/>
            <a:r>
              <a:rPr lang="en-US" b="1" dirty="0">
                <a:solidFill>
                  <a:srgbClr val="0000FF"/>
                </a:solidFill>
              </a:rPr>
              <a:t>Phil. 3:12-14: </a:t>
            </a:r>
            <a:r>
              <a:rPr lang="en-US" dirty="0">
                <a:solidFill>
                  <a:srgbClr val="0000FF"/>
                </a:solidFill>
              </a:rPr>
              <a:t>Forget what is behind – press forward to the prize!</a:t>
            </a:r>
          </a:p>
          <a:p>
            <a:pPr eaLnBrk="1" hangingPunct="1"/>
            <a:r>
              <a:rPr lang="en-US" b="1" dirty="0">
                <a:solidFill>
                  <a:srgbClr val="0000FF"/>
                </a:solidFill>
              </a:rPr>
              <a:t>Col. 3:1-7: </a:t>
            </a:r>
            <a:r>
              <a:rPr lang="en-US" dirty="0">
                <a:solidFill>
                  <a:srgbClr val="0000FF"/>
                </a:solidFill>
              </a:rPr>
              <a:t>Dwell on things above, not of the earth. Leave old life behind! (I Pet. 4:3)</a:t>
            </a:r>
          </a:p>
          <a:p>
            <a:pPr eaLnBrk="1" hangingPunct="1"/>
            <a:r>
              <a:rPr lang="en-US" b="1" dirty="0">
                <a:solidFill>
                  <a:srgbClr val="0000FF"/>
                </a:solidFill>
              </a:rPr>
              <a:t>II Pet. 1:9: </a:t>
            </a:r>
            <a:r>
              <a:rPr lang="en-US" dirty="0">
                <a:solidFill>
                  <a:srgbClr val="0000FF"/>
                </a:solidFill>
              </a:rPr>
              <a:t>Peter says, “Remember the Purification!” Don’t return to sin!</a:t>
            </a:r>
          </a:p>
          <a:p>
            <a:pPr eaLnBrk="1" hangingPunct="1"/>
            <a:r>
              <a:rPr lang="en-US" b="1" i="1" dirty="0">
                <a:solidFill>
                  <a:srgbClr val="0000FF"/>
                </a:solidFill>
              </a:rPr>
              <a:t>I Jn. 2:15-17: </a:t>
            </a:r>
            <a:r>
              <a:rPr lang="en-US" dirty="0">
                <a:solidFill>
                  <a:srgbClr val="0000FF"/>
                </a:solidFill>
              </a:rPr>
              <a:t>The things of the earth are set for destruction </a:t>
            </a:r>
            <a:r>
              <a:rPr lang="en-US" i="1" dirty="0">
                <a:solidFill>
                  <a:srgbClr val="0000FF"/>
                </a:solidFill>
              </a:rPr>
              <a:t>(II Pet. 3:10-12).</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0838" y="3436144"/>
            <a:ext cx="4954724" cy="342185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14">
                                            <p:txEl>
                                              <p:pRg st="1" end="1"/>
                                            </p:txEl>
                                          </p:spTgt>
                                        </p:tgtEl>
                                        <p:attrNameLst>
                                          <p:attrName>style.visibility</p:attrName>
                                        </p:attrNameLst>
                                      </p:cBhvr>
                                      <p:to>
                                        <p:strVal val="visible"/>
                                      </p:to>
                                    </p:set>
                                    <p:animEffect transition="in" filter="wipe(left)">
                                      <p:cBhvr>
                                        <p:cTn id="18" dur="500"/>
                                        <p:tgtEl>
                                          <p:spTgt spid="1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4">
                                            <p:txEl>
                                              <p:pRg st="2" end="2"/>
                                            </p:txEl>
                                          </p:spTgt>
                                        </p:tgtEl>
                                        <p:attrNameLst>
                                          <p:attrName>style.visibility</p:attrName>
                                        </p:attrNameLst>
                                      </p:cBhvr>
                                      <p:to>
                                        <p:strVal val="visible"/>
                                      </p:to>
                                    </p:set>
                                    <p:animEffect transition="in" filter="wipe(left)">
                                      <p:cBhvr>
                                        <p:cTn id="23" dur="500"/>
                                        <p:tgtEl>
                                          <p:spTgt spid="1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4">
                                            <p:txEl>
                                              <p:pRg st="3" end="3"/>
                                            </p:txEl>
                                          </p:spTgt>
                                        </p:tgtEl>
                                        <p:attrNameLst>
                                          <p:attrName>style.visibility</p:attrName>
                                        </p:attrNameLst>
                                      </p:cBhvr>
                                      <p:to>
                                        <p:strVal val="visible"/>
                                      </p:to>
                                    </p:set>
                                    <p:animEffect transition="in" filter="wipe(left)">
                                      <p:cBhvr>
                                        <p:cTn id="28" dur="500"/>
                                        <p:tgtEl>
                                          <p:spTgt spid="14">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4">
                                            <p:txEl>
                                              <p:pRg st="4" end="4"/>
                                            </p:txEl>
                                          </p:spTgt>
                                        </p:tgtEl>
                                        <p:attrNameLst>
                                          <p:attrName>style.visibility</p:attrName>
                                        </p:attrNameLst>
                                      </p:cBhvr>
                                      <p:to>
                                        <p:strVal val="visible"/>
                                      </p:to>
                                    </p:set>
                                    <p:animEffect transition="in" filter="wipe(left)">
                                      <p:cBhvr>
                                        <p:cTn id="33" dur="500"/>
                                        <p:tgtEl>
                                          <p:spTgt spid="14">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14">
                                            <p:txEl>
                                              <p:pRg st="5" end="5"/>
                                            </p:txEl>
                                          </p:spTgt>
                                        </p:tgtEl>
                                        <p:attrNameLst>
                                          <p:attrName>style.visibility</p:attrName>
                                        </p:attrNameLst>
                                      </p:cBhvr>
                                      <p:to>
                                        <p:strVal val="visible"/>
                                      </p:to>
                                    </p:set>
                                    <p:animEffect transition="in" filter="wipe(left)">
                                      <p:cBhvr>
                                        <p:cTn id="38" dur="50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3" descr="http://trevinwax.com/wp-content/uploads/2010/06/lots_wife_pillar_of_sal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061267"/>
            <a:ext cx="8210563" cy="5491979"/>
          </a:xfrm>
          <a:prstGeom prst="rect">
            <a:avLst/>
          </a:prstGeom>
          <a:noFill/>
          <a:extLst>
            <a:ext uri="{909E8E84-426E-40DD-AFC4-6F175D3DCCD1}">
              <a14:hiddenFill xmlns:a14="http://schemas.microsoft.com/office/drawing/2010/main">
                <a:solidFill>
                  <a:srgbClr val="FFFFFF"/>
                </a:solidFill>
              </a14:hiddenFill>
            </a:ext>
          </a:extLst>
        </p:spPr>
      </p:pic>
      <p:sp>
        <p:nvSpPr>
          <p:cNvPr id="189442" name="Rectangle 2"/>
          <p:cNvSpPr>
            <a:spLocks noGrp="1" noChangeArrowheads="1"/>
          </p:cNvSpPr>
          <p:nvPr>
            <p:ph type="title"/>
          </p:nvPr>
        </p:nvSpPr>
        <p:spPr>
          <a:xfrm>
            <a:off x="152400" y="0"/>
            <a:ext cx="8991600" cy="560388"/>
          </a:xfrm>
        </p:spPr>
        <p:txBody>
          <a:bodyPr>
            <a:normAutofit fontScale="90000"/>
          </a:bodyPr>
          <a:lstStyle/>
          <a:p>
            <a:pPr algn="ctr" eaLnBrk="1" hangingPunct="1">
              <a:defRPr/>
            </a:pPr>
            <a:r>
              <a:rPr lang="en-US" sz="3600" b="1" u="sng" dirty="0">
                <a:solidFill>
                  <a:srgbClr val="7030A0"/>
                </a:solidFill>
                <a:latin typeface="Arial" panose="020B0604020202020204" pitchFamily="34" charset="0"/>
                <a:cs typeface="Arial" panose="020B0604020202020204" pitchFamily="34" charset="0"/>
              </a:rPr>
              <a:t>Conclusion </a:t>
            </a:r>
          </a:p>
        </p:txBody>
      </p:sp>
      <p:sp>
        <p:nvSpPr>
          <p:cNvPr id="5" name="Footer Placeholder 4"/>
          <p:cNvSpPr>
            <a:spLocks noGrp="1"/>
          </p:cNvSpPr>
          <p:nvPr>
            <p:ph type="ftr" sz="quarter" idx="11"/>
          </p:nvPr>
        </p:nvSpPr>
        <p:spPr>
          <a:xfrm>
            <a:off x="152400" y="6553246"/>
            <a:ext cx="5867400" cy="304754"/>
          </a:xfrm>
        </p:spPr>
        <p:txBody>
          <a:bodyPr/>
          <a:lstStyle/>
          <a:p>
            <a:pPr>
              <a:buNone/>
              <a:defRPr/>
            </a:pPr>
            <a:r>
              <a:rPr lang="en-US"/>
              <a:t>“Remember Lot’s Wife!”</a:t>
            </a:r>
            <a:endParaRPr lang="en-US" dirty="0"/>
          </a:p>
        </p:txBody>
      </p:sp>
      <p:sp>
        <p:nvSpPr>
          <p:cNvPr id="8" name="Text Box 5"/>
          <p:cNvSpPr txBox="1">
            <a:spLocks noChangeArrowheads="1"/>
          </p:cNvSpPr>
          <p:nvPr/>
        </p:nvSpPr>
        <p:spPr bwMode="auto">
          <a:xfrm>
            <a:off x="457200" y="1061267"/>
            <a:ext cx="6096000" cy="523220"/>
          </a:xfrm>
          <a:prstGeom prst="rect">
            <a:avLst/>
          </a:prstGeom>
          <a:solidFill>
            <a:schemeClr val="bg1">
              <a:lumMod val="20000"/>
              <a:lumOff val="80000"/>
            </a:schemeClr>
          </a:solidFill>
          <a:ln w="9525">
            <a:solidFill>
              <a:srgbClr val="FF0066"/>
            </a:solidFill>
            <a:miter lim="800000"/>
            <a:headEnd/>
            <a:tailEnd/>
          </a:ln>
        </p:spPr>
        <p:txBody>
          <a:bodyPr wrap="square">
            <a:spAutoFit/>
          </a:bodyPr>
          <a:lstStyle/>
          <a:p>
            <a:pPr marL="457200" indent="-457200" algn="ctr">
              <a:buClrTx/>
              <a:buSzTx/>
              <a:buFontTx/>
              <a:buNone/>
              <a:defRPr/>
            </a:pPr>
            <a:r>
              <a:rPr lang="en-US" sz="2800" b="1" dirty="0">
                <a:solidFill>
                  <a:srgbClr val="FF0000"/>
                </a:solidFill>
              </a:rPr>
              <a:t>Once delivered from the world…</a:t>
            </a:r>
          </a:p>
        </p:txBody>
      </p:sp>
      <p:sp>
        <p:nvSpPr>
          <p:cNvPr id="16" name="Text Box 5"/>
          <p:cNvSpPr txBox="1">
            <a:spLocks noChangeArrowheads="1"/>
          </p:cNvSpPr>
          <p:nvPr/>
        </p:nvSpPr>
        <p:spPr bwMode="auto">
          <a:xfrm>
            <a:off x="474406" y="3545646"/>
            <a:ext cx="3564194" cy="523220"/>
          </a:xfrm>
          <a:prstGeom prst="rect">
            <a:avLst/>
          </a:prstGeom>
          <a:solidFill>
            <a:schemeClr val="bg1">
              <a:lumMod val="20000"/>
              <a:lumOff val="80000"/>
            </a:schemeClr>
          </a:solidFill>
          <a:ln w="9525">
            <a:solidFill>
              <a:srgbClr val="FF0066"/>
            </a:solidFill>
            <a:miter lim="800000"/>
            <a:headEnd/>
            <a:tailEnd/>
          </a:ln>
        </p:spPr>
        <p:txBody>
          <a:bodyPr wrap="square">
            <a:spAutoFit/>
          </a:bodyPr>
          <a:lstStyle/>
          <a:p>
            <a:pPr marL="457200" indent="-457200" algn="ctr">
              <a:buClrTx/>
              <a:buSzTx/>
              <a:buFontTx/>
              <a:buNone/>
              <a:defRPr/>
            </a:pPr>
            <a:r>
              <a:rPr lang="en-US" sz="2800" b="1" dirty="0">
                <a:solidFill>
                  <a:srgbClr val="FF0000"/>
                </a:solidFill>
              </a:rPr>
              <a:t>“Don’t Look Back!”</a:t>
            </a:r>
          </a:p>
        </p:txBody>
      </p:sp>
      <p:sp>
        <p:nvSpPr>
          <p:cNvPr id="17" name="Text Box 5"/>
          <p:cNvSpPr txBox="1">
            <a:spLocks noChangeArrowheads="1"/>
          </p:cNvSpPr>
          <p:nvPr/>
        </p:nvSpPr>
        <p:spPr bwMode="auto">
          <a:xfrm>
            <a:off x="1666880" y="5899541"/>
            <a:ext cx="5791199" cy="646331"/>
          </a:xfrm>
          <a:prstGeom prst="rect">
            <a:avLst/>
          </a:prstGeom>
          <a:solidFill>
            <a:schemeClr val="bg1">
              <a:lumMod val="20000"/>
              <a:lumOff val="80000"/>
            </a:schemeClr>
          </a:solidFill>
          <a:ln w="9525">
            <a:solidFill>
              <a:srgbClr val="FF0066"/>
            </a:solidFill>
            <a:miter lim="800000"/>
            <a:headEnd/>
            <a:tailEnd/>
          </a:ln>
        </p:spPr>
        <p:txBody>
          <a:bodyPr wrap="square">
            <a:spAutoFit/>
          </a:bodyPr>
          <a:lstStyle/>
          <a:p>
            <a:pPr marL="457200" indent="-457200" algn="ctr">
              <a:buClrTx/>
              <a:buSzTx/>
              <a:buFontTx/>
              <a:buNone/>
              <a:defRPr/>
            </a:pPr>
            <a:r>
              <a:rPr lang="en-US" sz="3600" b="1" dirty="0">
                <a:solidFill>
                  <a:srgbClr val="FF0000"/>
                </a:solidFill>
              </a:rPr>
              <a:t>“Remember Lot’s Wife!”</a:t>
            </a:r>
          </a:p>
        </p:txBody>
      </p:sp>
    </p:spTree>
    <p:extLst>
      <p:ext uri="{BB962C8B-B14F-4D97-AF65-F5344CB8AC3E}">
        <p14:creationId xmlns:p14="http://schemas.microsoft.com/office/powerpoint/2010/main" val="148639577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childTnLst>
                          </p:cTn>
                        </p:par>
                        <p:par>
                          <p:cTn id="14" fill="hold">
                            <p:stCondLst>
                              <p:cond delay="1000"/>
                            </p:stCondLst>
                            <p:childTnLst>
                              <p:par>
                                <p:cTn id="15" presetID="31" presetClass="entr" presetSubtype="0"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1000" fill="hold"/>
                                        <p:tgtEl>
                                          <p:spTgt spid="17"/>
                                        </p:tgtEl>
                                        <p:attrNameLst>
                                          <p:attrName>ppt_w</p:attrName>
                                        </p:attrNameLst>
                                      </p:cBhvr>
                                      <p:tavLst>
                                        <p:tav tm="0">
                                          <p:val>
                                            <p:fltVal val="0"/>
                                          </p:val>
                                        </p:tav>
                                        <p:tav tm="100000">
                                          <p:val>
                                            <p:strVal val="#ppt_w"/>
                                          </p:val>
                                        </p:tav>
                                      </p:tavLst>
                                    </p:anim>
                                    <p:anim calcmode="lin" valueType="num">
                                      <p:cBhvr>
                                        <p:cTn id="18" dur="1000" fill="hold"/>
                                        <p:tgtEl>
                                          <p:spTgt spid="17"/>
                                        </p:tgtEl>
                                        <p:attrNameLst>
                                          <p:attrName>ppt_h</p:attrName>
                                        </p:attrNameLst>
                                      </p:cBhvr>
                                      <p:tavLst>
                                        <p:tav tm="0">
                                          <p:val>
                                            <p:fltVal val="0"/>
                                          </p:val>
                                        </p:tav>
                                        <p:tav tm="100000">
                                          <p:val>
                                            <p:strVal val="#ppt_h"/>
                                          </p:val>
                                        </p:tav>
                                      </p:tavLst>
                                    </p:anim>
                                    <p:anim calcmode="lin" valueType="num">
                                      <p:cBhvr>
                                        <p:cTn id="19" dur="1000" fill="hold"/>
                                        <p:tgtEl>
                                          <p:spTgt spid="17"/>
                                        </p:tgtEl>
                                        <p:attrNameLst>
                                          <p:attrName>style.rotation</p:attrName>
                                        </p:attrNameLst>
                                      </p:cBhvr>
                                      <p:tavLst>
                                        <p:tav tm="0">
                                          <p:val>
                                            <p:fltVal val="90"/>
                                          </p:val>
                                        </p:tav>
                                        <p:tav tm="100000">
                                          <p:val>
                                            <p:fltVal val="0"/>
                                          </p:val>
                                        </p:tav>
                                      </p:tavLst>
                                    </p:anim>
                                    <p:animEffect transition="in" filter="fade">
                                      <p:cBhvr>
                                        <p:cTn id="20"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7"/>
          <p:cNvSpPr>
            <a:spLocks noChangeArrowheads="1"/>
          </p:cNvSpPr>
          <p:nvPr/>
        </p:nvSpPr>
        <p:spPr bwMode="auto">
          <a:xfrm>
            <a:off x="0" y="5004619"/>
            <a:ext cx="9144000" cy="609600"/>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1267" name="Rectangle 2"/>
          <p:cNvSpPr>
            <a:spLocks noGrp="1" noChangeArrowheads="1"/>
          </p:cNvSpPr>
          <p:nvPr>
            <p:ph type="title"/>
          </p:nvPr>
        </p:nvSpPr>
        <p:spPr>
          <a:xfrm>
            <a:off x="0" y="0"/>
            <a:ext cx="9144000" cy="838200"/>
          </a:xfrm>
          <a:solidFill>
            <a:srgbClr val="FFFF00"/>
          </a:solidFill>
        </p:spPr>
        <p:txBody>
          <a:bodyPr>
            <a:normAutofit/>
          </a:bodyPr>
          <a:lstStyle/>
          <a:p>
            <a:pPr marL="0" indent="0" algn="ctr" eaLnBrk="1" hangingPunct="1">
              <a:buNone/>
            </a:pPr>
            <a:r>
              <a:rPr lang="en-US" b="1" u="sng" dirty="0">
                <a:solidFill>
                  <a:srgbClr val="0000FF"/>
                </a:solidFill>
                <a:latin typeface="Ameretto"/>
              </a:rPr>
              <a:t>“What Must I Do To Be Saved?”</a:t>
            </a:r>
          </a:p>
        </p:txBody>
      </p:sp>
      <p:sp>
        <p:nvSpPr>
          <p:cNvPr id="6147" name="Text Box 3"/>
          <p:cNvSpPr txBox="1">
            <a:spLocks noChangeArrowheads="1"/>
          </p:cNvSpPr>
          <p:nvPr/>
        </p:nvSpPr>
        <p:spPr bwMode="auto">
          <a:xfrm>
            <a:off x="0" y="1066800"/>
            <a:ext cx="9144000" cy="3539430"/>
          </a:xfrm>
          <a:prstGeom prst="rect">
            <a:avLst/>
          </a:prstGeom>
          <a:noFill/>
          <a:ln w="9525">
            <a:noFill/>
            <a:miter lim="800000"/>
            <a:headEnd/>
            <a:tailEnd/>
          </a:ln>
          <a:effectLst/>
        </p:spPr>
        <p:txBody>
          <a:bodyPr wrap="square">
            <a:spAutoFit/>
          </a:bodyPr>
          <a:lstStyle/>
          <a:p>
            <a:pPr marL="225425" algn="ctr">
              <a:spcBef>
                <a:spcPct val="20000"/>
              </a:spcBef>
              <a:buNone/>
              <a:defRPr/>
            </a:pPr>
            <a:r>
              <a:rPr lang="en-US" sz="3200" b="1" dirty="0">
                <a:solidFill>
                  <a:schemeClr val="tx1"/>
                </a:solidFill>
                <a:latin typeface="Tahoma" pitchFamily="34" charset="0"/>
                <a:ea typeface="Tahoma" pitchFamily="34" charset="0"/>
                <a:cs typeface="Tahoma" pitchFamily="34" charset="0"/>
              </a:rPr>
              <a:t>Hear The Gospel (Jn. 5:24; Rom. 10:17)</a:t>
            </a:r>
          </a:p>
          <a:p>
            <a:pPr marL="225425" algn="ctr">
              <a:spcBef>
                <a:spcPct val="20000"/>
              </a:spcBef>
              <a:buNone/>
              <a:defRPr/>
            </a:pPr>
            <a:r>
              <a:rPr lang="en-US" sz="3200" b="1" dirty="0">
                <a:solidFill>
                  <a:schemeClr val="tx1"/>
                </a:solidFill>
                <a:latin typeface="Tahoma" pitchFamily="34" charset="0"/>
                <a:ea typeface="Tahoma" pitchFamily="34" charset="0"/>
                <a:cs typeface="Tahoma" pitchFamily="34" charset="0"/>
              </a:rPr>
              <a:t>Believe In Christ (Jn. 3:16-18; Jn. 8:24)</a:t>
            </a:r>
          </a:p>
          <a:p>
            <a:pPr marL="225425" algn="ctr">
              <a:spcBef>
                <a:spcPct val="20000"/>
              </a:spcBef>
              <a:buNone/>
              <a:defRPr/>
            </a:pPr>
            <a:r>
              <a:rPr lang="en-US" sz="3200" b="1" dirty="0">
                <a:solidFill>
                  <a:schemeClr val="tx1"/>
                </a:solidFill>
                <a:latin typeface="Tahoma" pitchFamily="34" charset="0"/>
                <a:ea typeface="Tahoma" pitchFamily="34" charset="0"/>
                <a:cs typeface="Tahoma" pitchFamily="34" charset="0"/>
              </a:rPr>
              <a:t>Repent Of Sins (Lk. 13:35; Acts 2:38)</a:t>
            </a:r>
          </a:p>
          <a:p>
            <a:pPr marL="225425" algn="ctr">
              <a:spcBef>
                <a:spcPct val="20000"/>
              </a:spcBef>
              <a:buNone/>
              <a:defRPr/>
            </a:pPr>
            <a:r>
              <a:rPr lang="en-US" sz="3200" b="1" dirty="0">
                <a:solidFill>
                  <a:schemeClr val="tx1"/>
                </a:solidFill>
                <a:latin typeface="Tahoma" pitchFamily="34" charset="0"/>
                <a:ea typeface="Tahoma" pitchFamily="34" charset="0"/>
                <a:cs typeface="Tahoma" pitchFamily="34" charset="0"/>
              </a:rPr>
              <a:t>Confess Christ (Mt. 10:32; Rom. 10:10)</a:t>
            </a:r>
          </a:p>
          <a:p>
            <a:pPr marL="225425" algn="ctr">
              <a:spcBef>
                <a:spcPct val="20000"/>
              </a:spcBef>
              <a:buNone/>
              <a:defRPr/>
            </a:pPr>
            <a:r>
              <a:rPr lang="en-US" sz="3200" b="1" dirty="0">
                <a:solidFill>
                  <a:schemeClr val="tx1"/>
                </a:solidFill>
                <a:latin typeface="Tahoma" pitchFamily="34" charset="0"/>
                <a:ea typeface="Tahoma" pitchFamily="34" charset="0"/>
                <a:cs typeface="Tahoma" pitchFamily="34" charset="0"/>
              </a:rPr>
              <a:t>Be Baptized (Mk. 16:16; Acts 22:16)</a:t>
            </a:r>
          </a:p>
          <a:p>
            <a:pPr marL="225425" algn="ctr">
              <a:spcBef>
                <a:spcPct val="20000"/>
              </a:spcBef>
              <a:buNone/>
              <a:defRPr/>
            </a:pPr>
            <a:r>
              <a:rPr lang="en-US" sz="3200" b="1" dirty="0">
                <a:solidFill>
                  <a:schemeClr val="tx1"/>
                </a:solidFill>
                <a:latin typeface="Tahoma" pitchFamily="34" charset="0"/>
                <a:ea typeface="Tahoma" pitchFamily="34" charset="0"/>
                <a:cs typeface="Tahoma" pitchFamily="34" charset="0"/>
              </a:rPr>
              <a:t>Remain Faithful (Jn. 8:31; Rev. 2:10)</a:t>
            </a:r>
          </a:p>
        </p:txBody>
      </p:sp>
      <p:sp>
        <p:nvSpPr>
          <p:cNvPr id="6148" name="Text Box 4"/>
          <p:cNvSpPr txBox="1">
            <a:spLocks noChangeArrowheads="1"/>
          </p:cNvSpPr>
          <p:nvPr/>
        </p:nvSpPr>
        <p:spPr bwMode="auto">
          <a:xfrm>
            <a:off x="0" y="4972456"/>
            <a:ext cx="9144000" cy="1692771"/>
          </a:xfrm>
          <a:prstGeom prst="rect">
            <a:avLst/>
          </a:prstGeom>
          <a:noFill/>
          <a:ln w="9525">
            <a:noFill/>
            <a:miter lim="800000"/>
            <a:headEnd/>
            <a:tailEnd/>
          </a:ln>
          <a:effectLst/>
        </p:spPr>
        <p:txBody>
          <a:bodyPr wrap="square">
            <a:spAutoFit/>
          </a:bodyPr>
          <a:lstStyle/>
          <a:p>
            <a:pPr algn="ctr" fontAlgn="auto">
              <a:spcBef>
                <a:spcPts val="0"/>
              </a:spcBef>
              <a:spcAft>
                <a:spcPts val="0"/>
              </a:spcAft>
              <a:buNone/>
              <a:defRPr/>
            </a:pPr>
            <a:r>
              <a:rPr lang="en-US" sz="4000" b="1" u="sng" dirty="0">
                <a:solidFill>
                  <a:srgbClr val="0000FF"/>
                </a:solidFill>
                <a:effectLst>
                  <a:outerShdw blurRad="38100" dist="38100" dir="2700000" algn="tl">
                    <a:srgbClr val="FFFFFF"/>
                  </a:outerShdw>
                </a:effectLst>
                <a:latin typeface="Calisto MT" pitchFamily="18" charset="0"/>
              </a:rPr>
              <a:t>For The Erring Child:</a:t>
            </a:r>
            <a:r>
              <a:rPr lang="en-US" sz="4000" b="1" dirty="0">
                <a:solidFill>
                  <a:srgbClr val="0000FF"/>
                </a:solidFill>
                <a:effectLst>
                  <a:outerShdw blurRad="38100" dist="38100" dir="2700000" algn="tl">
                    <a:srgbClr val="FFFFFF"/>
                  </a:outerShdw>
                </a:effectLst>
                <a:latin typeface="Calisto MT" pitchFamily="18" charset="0"/>
              </a:rPr>
              <a:t> </a:t>
            </a:r>
          </a:p>
          <a:p>
            <a:pPr algn="ctr" fontAlgn="auto">
              <a:spcBef>
                <a:spcPts val="0"/>
              </a:spcBef>
              <a:spcAft>
                <a:spcPts val="0"/>
              </a:spcAft>
              <a:buNone/>
              <a:defRPr/>
            </a:pPr>
            <a:r>
              <a:rPr lang="en-US" sz="3200" b="1" dirty="0">
                <a:solidFill>
                  <a:schemeClr val="tx1"/>
                </a:solidFill>
                <a:latin typeface="Arial" pitchFamily="34" charset="0"/>
                <a:cs typeface="Arial" pitchFamily="34" charset="0"/>
              </a:rPr>
              <a:t>Repent (Acts 8:22), Confess (I Jn. 1:9),</a:t>
            </a:r>
          </a:p>
          <a:p>
            <a:pPr algn="ctr" fontAlgn="auto">
              <a:spcBef>
                <a:spcPts val="0"/>
              </a:spcBef>
              <a:spcAft>
                <a:spcPts val="0"/>
              </a:spcAft>
              <a:buNone/>
              <a:defRPr/>
            </a:pPr>
            <a:r>
              <a:rPr lang="en-US" sz="3200" b="1" dirty="0">
                <a:solidFill>
                  <a:schemeClr val="tx1"/>
                </a:solidFill>
                <a:latin typeface="Arial" pitchFamily="34" charset="0"/>
                <a:cs typeface="Arial" pitchFamily="34" charset="0"/>
              </a:rPr>
              <a:t>Pray (Acts 8:22)</a:t>
            </a:r>
          </a:p>
        </p:txBody>
      </p:sp>
      <p:sp>
        <p:nvSpPr>
          <p:cNvPr id="11270" name="Line 5"/>
          <p:cNvSpPr>
            <a:spLocks noChangeShapeType="1"/>
          </p:cNvSpPr>
          <p:nvPr/>
        </p:nvSpPr>
        <p:spPr bwMode="auto">
          <a:xfrm>
            <a:off x="533400" y="838200"/>
            <a:ext cx="8153400" cy="0"/>
          </a:xfrm>
          <a:prstGeom prst="line">
            <a:avLst/>
          </a:prstGeom>
          <a:noFill/>
          <a:ln w="28575">
            <a:solidFill>
              <a:schemeClr val="tx1"/>
            </a:solidFill>
            <a:round/>
            <a:headEnd/>
            <a:tailEnd/>
          </a:ln>
        </p:spPr>
        <p:txBody>
          <a:bodyPr/>
          <a:lstStyle/>
          <a:p>
            <a:endParaRPr lang="en-US"/>
          </a:p>
        </p:txBody>
      </p:sp>
    </p:spTree>
    <p:extLst>
      <p:ext uri="{BB962C8B-B14F-4D97-AF65-F5344CB8AC3E}">
        <p14:creationId xmlns:p14="http://schemas.microsoft.com/office/powerpoint/2010/main" val="1803776745"/>
      </p:ext>
    </p:extLst>
  </p:cSld>
  <p:clrMapOvr>
    <a:masterClrMapping/>
  </p:clrMapOvr>
  <mc:AlternateContent xmlns:mc="http://schemas.openxmlformats.org/markup-compatibility/2006" xmlns:p14="http://schemas.microsoft.com/office/powerpoint/2010/main">
    <mc:Choice Requires="p14">
      <p:transition spd="slow" p14:dur="3000" advTm="210000">
        <p14:shred/>
      </p:transition>
    </mc:Choice>
    <mc:Fallback xmlns="">
      <p:transition spd="slow" advTm="2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circle(out)">
                                      <p:cBhvr>
                                        <p:cTn id="7" dur="1000"/>
                                        <p:tgtEl>
                                          <p:spTgt spid="6147">
                                            <p:txEl>
                                              <p:pRg st="0" end="0"/>
                                            </p:txEl>
                                          </p:spTgt>
                                        </p:tgtEl>
                                      </p:cBhvr>
                                    </p:animEffect>
                                  </p:childTnLst>
                                </p:cTn>
                              </p:par>
                            </p:childTnLst>
                          </p:cTn>
                        </p:par>
                        <p:par>
                          <p:cTn id="8" fill="hold">
                            <p:stCondLst>
                              <p:cond delay="1000"/>
                            </p:stCondLst>
                            <p:childTnLst>
                              <p:par>
                                <p:cTn id="9" presetID="6" presetClass="entr" presetSubtype="32"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circle(out)">
                                      <p:cBhvr>
                                        <p:cTn id="11" dur="1000"/>
                                        <p:tgtEl>
                                          <p:spTgt spid="6147">
                                            <p:txEl>
                                              <p:pRg st="1" end="1"/>
                                            </p:txEl>
                                          </p:spTgt>
                                        </p:tgtEl>
                                      </p:cBhvr>
                                    </p:animEffect>
                                  </p:childTnLst>
                                </p:cTn>
                              </p:par>
                            </p:childTnLst>
                          </p:cTn>
                        </p:par>
                        <p:par>
                          <p:cTn id="12" fill="hold">
                            <p:stCondLst>
                              <p:cond delay="2000"/>
                            </p:stCondLst>
                            <p:childTnLst>
                              <p:par>
                                <p:cTn id="13" presetID="6" presetClass="entr" presetSubtype="32"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circle(out)">
                                      <p:cBhvr>
                                        <p:cTn id="15" dur="1000"/>
                                        <p:tgtEl>
                                          <p:spTgt spid="6147">
                                            <p:txEl>
                                              <p:pRg st="2" end="2"/>
                                            </p:txEl>
                                          </p:spTgt>
                                        </p:tgtEl>
                                      </p:cBhvr>
                                    </p:animEffect>
                                  </p:childTnLst>
                                </p:cTn>
                              </p:par>
                            </p:childTnLst>
                          </p:cTn>
                        </p:par>
                        <p:par>
                          <p:cTn id="16" fill="hold">
                            <p:stCondLst>
                              <p:cond delay="3000"/>
                            </p:stCondLst>
                            <p:childTnLst>
                              <p:par>
                                <p:cTn id="17" presetID="6" presetClass="entr" presetSubtype="32"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circle(out)">
                                      <p:cBhvr>
                                        <p:cTn id="19" dur="1000"/>
                                        <p:tgtEl>
                                          <p:spTgt spid="6147">
                                            <p:txEl>
                                              <p:pRg st="3" end="3"/>
                                            </p:txEl>
                                          </p:spTgt>
                                        </p:tgtEl>
                                      </p:cBhvr>
                                    </p:animEffect>
                                  </p:childTnLst>
                                </p:cTn>
                              </p:par>
                            </p:childTnLst>
                          </p:cTn>
                        </p:par>
                        <p:par>
                          <p:cTn id="20" fill="hold">
                            <p:stCondLst>
                              <p:cond delay="4000"/>
                            </p:stCondLst>
                            <p:childTnLst>
                              <p:par>
                                <p:cTn id="21" presetID="6" presetClass="entr" presetSubtype="32" fill="hold" nodeType="after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circle(out)">
                                      <p:cBhvr>
                                        <p:cTn id="23" dur="1000"/>
                                        <p:tgtEl>
                                          <p:spTgt spid="6147">
                                            <p:txEl>
                                              <p:pRg st="4" end="4"/>
                                            </p:txEl>
                                          </p:spTgt>
                                        </p:tgtEl>
                                      </p:cBhvr>
                                    </p:animEffect>
                                  </p:childTnLst>
                                </p:cTn>
                              </p:par>
                            </p:childTnLst>
                          </p:cTn>
                        </p:par>
                        <p:par>
                          <p:cTn id="24" fill="hold">
                            <p:stCondLst>
                              <p:cond delay="5000"/>
                            </p:stCondLst>
                            <p:childTnLst>
                              <p:par>
                                <p:cTn id="25" presetID="6" presetClass="entr" presetSubtype="32" fill="hold" nodeType="after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circle(out)">
                                      <p:cBhvr>
                                        <p:cTn id="27" dur="1000"/>
                                        <p:tgtEl>
                                          <p:spTgt spid="6147">
                                            <p:txEl>
                                              <p:pRg st="5" end="5"/>
                                            </p:txEl>
                                          </p:spTgt>
                                        </p:tgtEl>
                                      </p:cBhvr>
                                    </p:animEffect>
                                  </p:childTnLst>
                                </p:cTn>
                              </p:par>
                            </p:childTnLst>
                          </p:cTn>
                        </p:par>
                        <p:par>
                          <p:cTn id="28" fill="hold">
                            <p:stCondLst>
                              <p:cond delay="6000"/>
                            </p:stCondLst>
                            <p:childTnLst>
                              <p:par>
                                <p:cTn id="29" presetID="6" presetClass="entr" presetSubtype="16" fill="hold" grpId="0" nodeType="afterEffect">
                                  <p:stCondLst>
                                    <p:cond delay="0"/>
                                  </p:stCondLst>
                                  <p:childTnLst>
                                    <p:set>
                                      <p:cBhvr>
                                        <p:cTn id="30" dur="1" fill="hold">
                                          <p:stCondLst>
                                            <p:cond delay="0"/>
                                          </p:stCondLst>
                                        </p:cTn>
                                        <p:tgtEl>
                                          <p:spTgt spid="11266"/>
                                        </p:tgtEl>
                                        <p:attrNameLst>
                                          <p:attrName>style.visibility</p:attrName>
                                        </p:attrNameLst>
                                      </p:cBhvr>
                                      <p:to>
                                        <p:strVal val="visible"/>
                                      </p:to>
                                    </p:set>
                                    <p:animEffect transition="in" filter="circle(in)">
                                      <p:cBhvr>
                                        <p:cTn id="31" dur="2000"/>
                                        <p:tgtEl>
                                          <p:spTgt spid="11266"/>
                                        </p:tgtEl>
                                      </p:cBhvr>
                                    </p:animEffect>
                                  </p:childTnLst>
                                </p:cTn>
                              </p:par>
                            </p:childTnLst>
                          </p:cTn>
                        </p:par>
                        <p:par>
                          <p:cTn id="32" fill="hold">
                            <p:stCondLst>
                              <p:cond delay="8000"/>
                            </p:stCondLst>
                            <p:childTnLst>
                              <p:par>
                                <p:cTn id="33" presetID="6" presetClass="entr" presetSubtype="32" fill="hold" grpId="0" nodeType="afterEffect">
                                  <p:stCondLst>
                                    <p:cond delay="0"/>
                                  </p:stCondLst>
                                  <p:childTnLst>
                                    <p:set>
                                      <p:cBhvr>
                                        <p:cTn id="34" dur="1" fill="hold">
                                          <p:stCondLst>
                                            <p:cond delay="0"/>
                                          </p:stCondLst>
                                        </p:cTn>
                                        <p:tgtEl>
                                          <p:spTgt spid="6148"/>
                                        </p:tgtEl>
                                        <p:attrNameLst>
                                          <p:attrName>style.visibility</p:attrName>
                                        </p:attrNameLst>
                                      </p:cBhvr>
                                      <p:to>
                                        <p:strVal val="visible"/>
                                      </p:to>
                                    </p:set>
                                    <p:animEffect transition="in" filter="circle(out)">
                                      <p:cBhvr>
                                        <p:cTn id="35" dur="1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61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0" y="0"/>
            <a:ext cx="9144000" cy="560388"/>
          </a:xfrm>
        </p:spPr>
        <p:txBody>
          <a:bodyPr>
            <a:normAutofit fontScale="90000"/>
          </a:bodyPr>
          <a:lstStyle/>
          <a:p>
            <a:pPr algn="ctr" eaLnBrk="1" hangingPunct="1">
              <a:defRPr/>
            </a:pPr>
            <a:r>
              <a:rPr lang="en-US" sz="3600" b="1" u="sng" dirty="0">
                <a:solidFill>
                  <a:srgbClr val="7030A0"/>
                </a:solidFill>
                <a:latin typeface="Arial" panose="020B0604020202020204" pitchFamily="34" charset="0"/>
                <a:cs typeface="Arial" panose="020B0604020202020204" pitchFamily="34" charset="0"/>
              </a:rPr>
              <a:t>Intro </a:t>
            </a:r>
          </a:p>
        </p:txBody>
      </p:sp>
      <p:sp>
        <p:nvSpPr>
          <p:cNvPr id="5" name="Footer Placeholder 4"/>
          <p:cNvSpPr>
            <a:spLocks noGrp="1"/>
          </p:cNvSpPr>
          <p:nvPr>
            <p:ph type="ftr" sz="quarter" idx="11"/>
          </p:nvPr>
        </p:nvSpPr>
        <p:spPr>
          <a:xfrm>
            <a:off x="76200" y="6553200"/>
            <a:ext cx="9067800" cy="304800"/>
          </a:xfrm>
        </p:spPr>
        <p:txBody>
          <a:bodyPr/>
          <a:lstStyle/>
          <a:p>
            <a:pPr>
              <a:buNone/>
              <a:defRPr/>
            </a:pPr>
            <a:r>
              <a:rPr lang="en-US"/>
              <a:t>“Remember Lot’s Wife!”</a:t>
            </a:r>
            <a:endParaRPr lang="en-US" dirty="0"/>
          </a:p>
        </p:txBody>
      </p:sp>
      <p:sp>
        <p:nvSpPr>
          <p:cNvPr id="8" name="Text Box 11"/>
          <p:cNvSpPr txBox="1">
            <a:spLocks noChangeArrowheads="1"/>
          </p:cNvSpPr>
          <p:nvPr/>
        </p:nvSpPr>
        <p:spPr bwMode="auto">
          <a:xfrm>
            <a:off x="0" y="1066800"/>
            <a:ext cx="9144000" cy="298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chemeClr val="tx1"/>
                </a:solidFill>
              </a:rPr>
              <a:t>There are many warnings for God’s people to not look </a:t>
            </a:r>
          </a:p>
          <a:p>
            <a:pPr eaLnBrk="1" hangingPunct="1">
              <a:buClrTx/>
              <a:buSzTx/>
              <a:buFontTx/>
              <a:buNone/>
            </a:pPr>
            <a:r>
              <a:rPr lang="en-US" sz="2400" b="1" dirty="0">
                <a:solidFill>
                  <a:schemeClr val="tx1"/>
                </a:solidFill>
              </a:rPr>
              <a:t>back once redeemed! </a:t>
            </a:r>
          </a:p>
          <a:p>
            <a:pPr eaLnBrk="1" hangingPunct="1"/>
            <a:r>
              <a:rPr lang="en-US" b="1" dirty="0">
                <a:solidFill>
                  <a:srgbClr val="0000FF"/>
                </a:solidFill>
              </a:rPr>
              <a:t>Num. 14:4; Is. 30:2: </a:t>
            </a:r>
            <a:r>
              <a:rPr lang="en-US" dirty="0">
                <a:solidFill>
                  <a:srgbClr val="0000FF"/>
                </a:solidFill>
              </a:rPr>
              <a:t>After being delivered from slavery, Israel looked back to Egypt.</a:t>
            </a:r>
          </a:p>
          <a:p>
            <a:pPr eaLnBrk="1" hangingPunct="1"/>
            <a:r>
              <a:rPr lang="en-US" b="1" dirty="0">
                <a:solidFill>
                  <a:srgbClr val="0000FF"/>
                </a:solidFill>
              </a:rPr>
              <a:t>Heb. 11:15: </a:t>
            </a:r>
            <a:r>
              <a:rPr lang="en-US" dirty="0">
                <a:solidFill>
                  <a:srgbClr val="0000FF"/>
                </a:solidFill>
              </a:rPr>
              <a:t>The heroes of faith could have looked back, but they looked forward!</a:t>
            </a:r>
          </a:p>
          <a:p>
            <a:pPr eaLnBrk="1" hangingPunct="1"/>
            <a:r>
              <a:rPr lang="en-US" b="1" dirty="0">
                <a:solidFill>
                  <a:srgbClr val="0000FF"/>
                </a:solidFill>
              </a:rPr>
              <a:t>Lk. 9:62: </a:t>
            </a:r>
            <a:r>
              <a:rPr lang="en-US" dirty="0">
                <a:solidFill>
                  <a:srgbClr val="0000FF"/>
                </a:solidFill>
              </a:rPr>
              <a:t>Jesus said those who look back are not worthy of Him! </a:t>
            </a:r>
          </a:p>
          <a:p>
            <a:pPr eaLnBrk="1" hangingPunct="1"/>
            <a:r>
              <a:rPr lang="en-US" b="1" dirty="0">
                <a:solidFill>
                  <a:srgbClr val="0000FF"/>
                </a:solidFill>
              </a:rPr>
              <a:t>II Pet. 2:20-22: </a:t>
            </a:r>
            <a:r>
              <a:rPr lang="en-US" dirty="0">
                <a:solidFill>
                  <a:srgbClr val="0000FF"/>
                </a:solidFill>
              </a:rPr>
              <a:t>Peter says it’s like a dog returning to its vomit or a sow, after being washed, returning to the mire!</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1800" y="4052233"/>
            <a:ext cx="3614023" cy="271051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fade">
                                      <p:cBhvr>
                                        <p:cTn id="10" dur="500"/>
                                        <p:tgtEl>
                                          <p:spTgt spid="8">
                                            <p:txEl>
                                              <p:pRg st="1" end="1"/>
                                            </p:txEl>
                                          </p:spTgt>
                                        </p:tgtEl>
                                      </p:cBhvr>
                                    </p:animEffect>
                                  </p:childTnLst>
                                </p:cTn>
                              </p:par>
                            </p:childTnLst>
                          </p:cTn>
                        </p:par>
                        <p:par>
                          <p:cTn id="11" fill="hold">
                            <p:stCondLst>
                              <p:cond delay="500"/>
                            </p:stCondLst>
                            <p:childTnLst>
                              <p:par>
                                <p:cTn id="12" presetID="53" presetClass="entr" presetSubtype="16"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animEffect transition="in" filter="wipe(left)">
                                      <p:cBhvr>
                                        <p:cTn id="20" dur="500"/>
                                        <p:tgtEl>
                                          <p:spTgt spid="8">
                                            <p:txEl>
                                              <p:pRg st="2" end="2"/>
                                            </p:txEl>
                                          </p:spTgt>
                                        </p:tgtEl>
                                      </p:cBhvr>
                                    </p:animEffect>
                                  </p:childTnLst>
                                </p:cTn>
                              </p:par>
                            </p:childTnLst>
                          </p:cTn>
                        </p:par>
                        <p:par>
                          <p:cTn id="21" fill="hold">
                            <p:stCondLst>
                              <p:cond delay="1500"/>
                            </p:stCondLst>
                            <p:childTnLst>
                              <p:par>
                                <p:cTn id="22" presetID="22" presetClass="entr" presetSubtype="8" fill="hold" nodeType="afterEffect">
                                  <p:stCondLst>
                                    <p:cond delay="0"/>
                                  </p:stCondLst>
                                  <p:childTnLst>
                                    <p:set>
                                      <p:cBhvr>
                                        <p:cTn id="23" dur="1" fill="hold">
                                          <p:stCondLst>
                                            <p:cond delay="0"/>
                                          </p:stCondLst>
                                        </p:cTn>
                                        <p:tgtEl>
                                          <p:spTgt spid="8">
                                            <p:txEl>
                                              <p:pRg st="3" end="3"/>
                                            </p:txEl>
                                          </p:spTgt>
                                        </p:tgtEl>
                                        <p:attrNameLst>
                                          <p:attrName>style.visibility</p:attrName>
                                        </p:attrNameLst>
                                      </p:cBhvr>
                                      <p:to>
                                        <p:strVal val="visible"/>
                                      </p:to>
                                    </p:set>
                                    <p:animEffect transition="in" filter="wipe(left)">
                                      <p:cBhvr>
                                        <p:cTn id="24" dur="500"/>
                                        <p:tgtEl>
                                          <p:spTgt spid="8">
                                            <p:txEl>
                                              <p:pRg st="3" end="3"/>
                                            </p:txEl>
                                          </p:spTgt>
                                        </p:tgtEl>
                                      </p:cBhvr>
                                    </p:animEffect>
                                  </p:childTnLst>
                                </p:cTn>
                              </p:par>
                            </p:childTnLst>
                          </p:cTn>
                        </p:par>
                        <p:par>
                          <p:cTn id="25" fill="hold">
                            <p:stCondLst>
                              <p:cond delay="2000"/>
                            </p:stCondLst>
                            <p:childTnLst>
                              <p:par>
                                <p:cTn id="26" presetID="22" presetClass="entr" presetSubtype="8" fill="hold" nodeType="after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Effect transition="in" filter="wipe(left)">
                                      <p:cBhvr>
                                        <p:cTn id="28" dur="500"/>
                                        <p:tgtEl>
                                          <p:spTgt spid="8">
                                            <p:txEl>
                                              <p:pRg st="4" end="4"/>
                                            </p:txEl>
                                          </p:spTgt>
                                        </p:tgtEl>
                                      </p:cBhvr>
                                    </p:animEffect>
                                  </p:childTnLst>
                                </p:cTn>
                              </p:par>
                            </p:childTnLst>
                          </p:cTn>
                        </p:par>
                        <p:par>
                          <p:cTn id="29" fill="hold">
                            <p:stCondLst>
                              <p:cond delay="2500"/>
                            </p:stCondLst>
                            <p:childTnLst>
                              <p:par>
                                <p:cTn id="30" presetID="22" presetClass="entr" presetSubtype="8" fill="hold" nodeType="after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wipe(left)">
                                      <p:cBhvr>
                                        <p:cTn id="3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0" y="0"/>
            <a:ext cx="9144000" cy="560388"/>
          </a:xfrm>
        </p:spPr>
        <p:txBody>
          <a:bodyPr>
            <a:normAutofit fontScale="90000"/>
          </a:bodyPr>
          <a:lstStyle/>
          <a:p>
            <a:pPr algn="ctr" eaLnBrk="1" hangingPunct="1">
              <a:defRPr/>
            </a:pPr>
            <a:r>
              <a:rPr lang="en-US" sz="3600" b="1" u="sng" dirty="0">
                <a:solidFill>
                  <a:srgbClr val="7030A0"/>
                </a:solidFill>
                <a:latin typeface="Arial" panose="020B0604020202020204" pitchFamily="34" charset="0"/>
                <a:cs typeface="Arial" panose="020B0604020202020204" pitchFamily="34" charset="0"/>
              </a:rPr>
              <a:t>Intro </a:t>
            </a:r>
          </a:p>
        </p:txBody>
      </p:sp>
      <p:sp>
        <p:nvSpPr>
          <p:cNvPr id="5" name="Footer Placeholder 4"/>
          <p:cNvSpPr>
            <a:spLocks noGrp="1"/>
          </p:cNvSpPr>
          <p:nvPr>
            <p:ph type="ftr" sz="quarter" idx="11"/>
          </p:nvPr>
        </p:nvSpPr>
        <p:spPr>
          <a:xfrm>
            <a:off x="76200" y="6553200"/>
            <a:ext cx="5930900" cy="304800"/>
          </a:xfrm>
        </p:spPr>
        <p:txBody>
          <a:bodyPr/>
          <a:lstStyle/>
          <a:p>
            <a:pPr>
              <a:buNone/>
              <a:defRPr/>
            </a:pPr>
            <a:r>
              <a:rPr lang="en-US"/>
              <a:t>“Remember Lot’s Wife!”</a:t>
            </a:r>
            <a:endParaRPr lang="en-US" dirty="0"/>
          </a:p>
        </p:txBody>
      </p:sp>
      <p:sp>
        <p:nvSpPr>
          <p:cNvPr id="10" name="Text Box 3"/>
          <p:cNvSpPr txBox="1">
            <a:spLocks noChangeArrowheads="1"/>
          </p:cNvSpPr>
          <p:nvPr/>
        </p:nvSpPr>
        <p:spPr bwMode="auto">
          <a:xfrm>
            <a:off x="0" y="1003974"/>
            <a:ext cx="9144000" cy="769441"/>
          </a:xfrm>
          <a:prstGeom prst="rect">
            <a:avLst/>
          </a:prstGeom>
          <a:solidFill>
            <a:srgbClr val="FFFFFF"/>
          </a:solidFill>
          <a:ln w="9525">
            <a:solidFill>
              <a:srgbClr val="002060"/>
            </a:solidFill>
            <a:miter lim="800000"/>
            <a:headEnd/>
            <a:tailEnd/>
          </a:ln>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rgbClr val="000000"/>
                </a:solidFill>
              </a:rPr>
              <a:t>Lk. 17:32</a:t>
            </a:r>
          </a:p>
          <a:p>
            <a:pPr eaLnBrk="1" hangingPunct="1">
              <a:buClrTx/>
              <a:buSzTx/>
              <a:buFontTx/>
              <a:buNone/>
            </a:pPr>
            <a:r>
              <a:rPr lang="en-US" dirty="0">
                <a:solidFill>
                  <a:srgbClr val="002060"/>
                </a:solidFill>
              </a:rPr>
              <a:t>32.  "Remember Lot's wife.</a:t>
            </a:r>
          </a:p>
        </p:txBody>
      </p:sp>
      <p:sp>
        <p:nvSpPr>
          <p:cNvPr id="6" name="Text Box 3"/>
          <p:cNvSpPr txBox="1">
            <a:spLocks noChangeArrowheads="1"/>
          </p:cNvSpPr>
          <p:nvPr/>
        </p:nvSpPr>
        <p:spPr bwMode="auto">
          <a:xfrm>
            <a:off x="0" y="2133600"/>
            <a:ext cx="9144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chemeClr val="tx1"/>
                </a:solidFill>
              </a:rPr>
              <a:t>In teaching about His 2</a:t>
            </a:r>
            <a:r>
              <a:rPr lang="en-US" sz="2400" b="1" baseline="30000" dirty="0">
                <a:solidFill>
                  <a:schemeClr val="tx1"/>
                </a:solidFill>
              </a:rPr>
              <a:t>nd</a:t>
            </a:r>
            <a:r>
              <a:rPr lang="en-US" sz="2400" b="1" dirty="0">
                <a:solidFill>
                  <a:schemeClr val="tx1"/>
                </a:solidFill>
              </a:rPr>
              <a:t> Coming Jesus used: </a:t>
            </a:r>
          </a:p>
          <a:p>
            <a:pPr eaLnBrk="1" hangingPunct="1"/>
            <a:r>
              <a:rPr lang="en-US" b="1" dirty="0">
                <a:solidFill>
                  <a:srgbClr val="0000FF"/>
                </a:solidFill>
              </a:rPr>
              <a:t>Lk. 17:26-27: </a:t>
            </a:r>
            <a:r>
              <a:rPr lang="en-US" dirty="0">
                <a:solidFill>
                  <a:srgbClr val="0000FF"/>
                </a:solidFill>
              </a:rPr>
              <a:t>Noah’s day as an illustration – The Flood.</a:t>
            </a:r>
          </a:p>
          <a:p>
            <a:pPr eaLnBrk="1" hangingPunct="1"/>
            <a:r>
              <a:rPr lang="en-US" b="1" dirty="0">
                <a:solidFill>
                  <a:srgbClr val="0000FF"/>
                </a:solidFill>
              </a:rPr>
              <a:t>Lk. 17:28-31: </a:t>
            </a:r>
            <a:r>
              <a:rPr lang="en-US" dirty="0">
                <a:solidFill>
                  <a:srgbClr val="0000FF"/>
                </a:solidFill>
              </a:rPr>
              <a:t>Lot’s day as an illustration – Destruction of Sodom &amp; Gomorrah.</a:t>
            </a:r>
          </a:p>
        </p:txBody>
      </p:sp>
      <p:sp>
        <p:nvSpPr>
          <p:cNvPr id="7" name="Text Box 5"/>
          <p:cNvSpPr txBox="1">
            <a:spLocks noChangeArrowheads="1"/>
          </p:cNvSpPr>
          <p:nvPr/>
        </p:nvSpPr>
        <p:spPr bwMode="auto">
          <a:xfrm>
            <a:off x="0" y="4835791"/>
            <a:ext cx="7086600" cy="830997"/>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457200" indent="-457200" algn="ctr">
              <a:buClrTx/>
              <a:buSzTx/>
              <a:buFontTx/>
              <a:buNone/>
              <a:defRPr/>
            </a:pPr>
            <a:r>
              <a:rPr 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“Remember Lot’s wife” speaks of being prepared and not looking back!</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4752" y="3644580"/>
            <a:ext cx="1974164" cy="3213420"/>
          </a:xfrm>
          <a:prstGeom prst="rect">
            <a:avLst/>
          </a:prstGeom>
        </p:spPr>
      </p:pic>
    </p:spTree>
    <p:extLst>
      <p:ext uri="{BB962C8B-B14F-4D97-AF65-F5344CB8AC3E}">
        <p14:creationId xmlns:p14="http://schemas.microsoft.com/office/powerpoint/2010/main" val="346176639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fade">
                                      <p:cBhvr>
                                        <p:cTn id="18" dur="500"/>
                                        <p:tgtEl>
                                          <p:spTgt spid="6">
                                            <p:txEl>
                                              <p:pRg st="0" end="0"/>
                                            </p:txEl>
                                          </p:spTgt>
                                        </p:tgtEl>
                                      </p:cBhvr>
                                    </p:animEffect>
                                  </p:childTnLst>
                                </p:cTn>
                              </p:par>
                            </p:childTnLst>
                          </p:cTn>
                        </p:par>
                        <p:par>
                          <p:cTn id="19" fill="hold">
                            <p:stCondLst>
                              <p:cond delay="500"/>
                            </p:stCondLst>
                            <p:childTnLst>
                              <p:par>
                                <p:cTn id="20" presetID="22" presetClass="entr" presetSubtype="8" fill="hold" nodeType="after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wipe(left)">
                                      <p:cBhvr>
                                        <p:cTn id="22" dur="500"/>
                                        <p:tgtEl>
                                          <p:spTgt spid="6">
                                            <p:txEl>
                                              <p:pRg st="1" end="1"/>
                                            </p:txEl>
                                          </p:spTgt>
                                        </p:tgtEl>
                                      </p:cBhvr>
                                    </p:animEffect>
                                  </p:childTnLst>
                                </p:cTn>
                              </p:par>
                            </p:childTnLst>
                          </p:cTn>
                        </p:par>
                        <p:par>
                          <p:cTn id="23" fill="hold">
                            <p:stCondLst>
                              <p:cond delay="1000"/>
                            </p:stCondLst>
                            <p:childTnLst>
                              <p:par>
                                <p:cTn id="24" presetID="22" presetClass="entr" presetSubtype="8" fill="hold" nodeType="afterEffect">
                                  <p:stCondLst>
                                    <p:cond delay="0"/>
                                  </p:stCondLst>
                                  <p:childTnLst>
                                    <p:set>
                                      <p:cBhvr>
                                        <p:cTn id="25" dur="1" fill="hold">
                                          <p:stCondLst>
                                            <p:cond delay="0"/>
                                          </p:stCondLst>
                                        </p:cTn>
                                        <p:tgtEl>
                                          <p:spTgt spid="6">
                                            <p:txEl>
                                              <p:pRg st="2" end="2"/>
                                            </p:txEl>
                                          </p:spTgt>
                                        </p:tgtEl>
                                        <p:attrNameLst>
                                          <p:attrName>style.visibility</p:attrName>
                                        </p:attrNameLst>
                                      </p:cBhvr>
                                      <p:to>
                                        <p:strVal val="visible"/>
                                      </p:to>
                                    </p:set>
                                    <p:animEffect transition="in" filter="wipe(left)">
                                      <p:cBhvr>
                                        <p:cTn id="26" dur="500"/>
                                        <p:tgtEl>
                                          <p:spTgt spid="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animEffect transition="in" filter="fade">
                                      <p:cBhvr>
                                        <p:cTn id="3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0" y="0"/>
            <a:ext cx="9144000" cy="560388"/>
          </a:xfrm>
        </p:spPr>
        <p:txBody>
          <a:bodyPr>
            <a:normAutofit fontScale="90000"/>
          </a:bodyPr>
          <a:lstStyle/>
          <a:p>
            <a:pPr algn="ctr" eaLnBrk="1" hangingPunct="1">
              <a:defRPr/>
            </a:pPr>
            <a:r>
              <a:rPr lang="en-US" sz="3600" b="1" u="sng" dirty="0">
                <a:solidFill>
                  <a:srgbClr val="7030A0"/>
                </a:solidFill>
                <a:latin typeface="Arial" panose="020B0604020202020204" pitchFamily="34" charset="0"/>
                <a:cs typeface="Arial" panose="020B0604020202020204" pitchFamily="34" charset="0"/>
              </a:rPr>
              <a:t>Danger of an Ungodly Environment</a:t>
            </a:r>
          </a:p>
        </p:txBody>
      </p:sp>
      <p:sp>
        <p:nvSpPr>
          <p:cNvPr id="5" name="Footer Placeholder 4"/>
          <p:cNvSpPr>
            <a:spLocks noGrp="1"/>
          </p:cNvSpPr>
          <p:nvPr>
            <p:ph type="ftr" sz="quarter" idx="11"/>
          </p:nvPr>
        </p:nvSpPr>
        <p:spPr>
          <a:xfrm>
            <a:off x="76200" y="6629400"/>
            <a:ext cx="5943600" cy="228600"/>
          </a:xfrm>
        </p:spPr>
        <p:txBody>
          <a:bodyPr/>
          <a:lstStyle/>
          <a:p>
            <a:pPr>
              <a:buNone/>
              <a:defRPr/>
            </a:pPr>
            <a:r>
              <a:rPr lang="en-US"/>
              <a:t>“Remember Lot’s Wife!”</a:t>
            </a:r>
            <a:endParaRPr lang="en-US" dirty="0"/>
          </a:p>
        </p:txBody>
      </p:sp>
      <p:sp>
        <p:nvSpPr>
          <p:cNvPr id="8" name="Text Box 3"/>
          <p:cNvSpPr txBox="1">
            <a:spLocks noChangeArrowheads="1"/>
          </p:cNvSpPr>
          <p:nvPr/>
        </p:nvSpPr>
        <p:spPr bwMode="auto">
          <a:xfrm>
            <a:off x="0" y="914400"/>
            <a:ext cx="9144000"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chemeClr val="tx1"/>
                </a:solidFill>
              </a:rPr>
              <a:t>Lot had chosen the wealth of the land: </a:t>
            </a:r>
          </a:p>
          <a:p>
            <a:pPr eaLnBrk="1" hangingPunct="1"/>
            <a:r>
              <a:rPr lang="en-US" b="1" dirty="0">
                <a:solidFill>
                  <a:srgbClr val="0000FF"/>
                </a:solidFill>
              </a:rPr>
              <a:t>Gen. 13:10-12: </a:t>
            </a:r>
            <a:r>
              <a:rPr lang="en-US" dirty="0">
                <a:solidFill>
                  <a:srgbClr val="0000FF"/>
                </a:solidFill>
              </a:rPr>
              <a:t>He chose it for its outside appearance.</a:t>
            </a:r>
          </a:p>
          <a:p>
            <a:pPr eaLnBrk="1" hangingPunct="1"/>
            <a:r>
              <a:rPr lang="en-US" b="1" dirty="0">
                <a:solidFill>
                  <a:srgbClr val="0000FF"/>
                </a:solidFill>
              </a:rPr>
              <a:t>Gen. 13:13: </a:t>
            </a:r>
            <a:r>
              <a:rPr lang="en-US" dirty="0">
                <a:solidFill>
                  <a:srgbClr val="0000FF"/>
                </a:solidFill>
              </a:rPr>
              <a:t>Ugly and filled with wickedness on the inside.</a:t>
            </a:r>
          </a:p>
          <a:p>
            <a:pPr eaLnBrk="1" hangingPunct="1"/>
            <a:r>
              <a:rPr lang="en-US" b="1" dirty="0">
                <a:solidFill>
                  <a:srgbClr val="0000FF"/>
                </a:solidFill>
              </a:rPr>
              <a:t>Gen. 19:14: </a:t>
            </a:r>
            <a:r>
              <a:rPr lang="en-US" dirty="0">
                <a:solidFill>
                  <a:srgbClr val="0000FF"/>
                </a:solidFill>
              </a:rPr>
              <a:t>Lot’s daughters had married (were betrothed) the people of the land</a:t>
            </a:r>
          </a:p>
        </p:txBody>
      </p:sp>
      <p:sp>
        <p:nvSpPr>
          <p:cNvPr id="9" name="Text Box 3"/>
          <p:cNvSpPr txBox="1">
            <a:spLocks noChangeArrowheads="1"/>
          </p:cNvSpPr>
          <p:nvPr/>
        </p:nvSpPr>
        <p:spPr bwMode="auto">
          <a:xfrm>
            <a:off x="0" y="2650629"/>
            <a:ext cx="9144000" cy="1692771"/>
          </a:xfrm>
          <a:prstGeom prst="rect">
            <a:avLst/>
          </a:prstGeom>
          <a:solidFill>
            <a:srgbClr val="FFFFFF"/>
          </a:solidFill>
          <a:ln w="9525">
            <a:solidFill>
              <a:srgbClr val="002060"/>
            </a:solidFill>
            <a:miter lim="800000"/>
            <a:headEnd/>
            <a:tailEnd/>
          </a:ln>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rgbClr val="000000"/>
                </a:solidFill>
              </a:rPr>
              <a:t>Jude 7</a:t>
            </a:r>
          </a:p>
          <a:p>
            <a:pPr eaLnBrk="1" hangingPunct="1">
              <a:buClrTx/>
              <a:buSzTx/>
              <a:buFontTx/>
              <a:buNone/>
            </a:pPr>
            <a:r>
              <a:rPr lang="en-US" dirty="0">
                <a:solidFill>
                  <a:srgbClr val="002060"/>
                </a:solidFill>
              </a:rPr>
              <a:t>7.    just as Sodom and Gomorrah and the cities around them, since they in the same way as these indulged in gross immorality and went after strange flesh, are exhibited as an example in undergoing the punishment of eternal fire. </a:t>
            </a:r>
          </a:p>
        </p:txBody>
      </p:sp>
      <p:sp>
        <p:nvSpPr>
          <p:cNvPr id="10" name="Text Box 3"/>
          <p:cNvSpPr txBox="1">
            <a:spLocks noChangeArrowheads="1"/>
          </p:cNvSpPr>
          <p:nvPr/>
        </p:nvSpPr>
        <p:spPr bwMode="auto">
          <a:xfrm>
            <a:off x="0" y="4495800"/>
            <a:ext cx="9144000" cy="769441"/>
          </a:xfrm>
          <a:prstGeom prst="rect">
            <a:avLst/>
          </a:prstGeom>
          <a:solidFill>
            <a:srgbClr val="FFFFFF"/>
          </a:solidFill>
          <a:ln w="9525">
            <a:solidFill>
              <a:srgbClr val="002060"/>
            </a:solidFill>
            <a:miter lim="800000"/>
            <a:headEnd/>
            <a:tailEnd/>
          </a:ln>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rgbClr val="000000"/>
                </a:solidFill>
              </a:rPr>
              <a:t>I Cor. 15:33 </a:t>
            </a:r>
            <a:r>
              <a:rPr lang="en-US" sz="2400" b="1" i="1" dirty="0">
                <a:solidFill>
                  <a:srgbClr val="000000"/>
                </a:solidFill>
              </a:rPr>
              <a:t>(II Pet. 2:7-8)</a:t>
            </a:r>
          </a:p>
          <a:p>
            <a:pPr eaLnBrk="1" hangingPunct="1">
              <a:buClrTx/>
              <a:buSzTx/>
              <a:buFontTx/>
              <a:buNone/>
            </a:pPr>
            <a:r>
              <a:rPr lang="en-US" dirty="0">
                <a:solidFill>
                  <a:srgbClr val="002060"/>
                </a:solidFill>
              </a:rPr>
              <a:t>33.   Do not be deceived: "Bad company corrupts good morals." </a:t>
            </a:r>
          </a:p>
        </p:txBody>
      </p:sp>
      <p:sp>
        <p:nvSpPr>
          <p:cNvPr id="7" name="Text Box 5"/>
          <p:cNvSpPr txBox="1">
            <a:spLocks noChangeArrowheads="1"/>
          </p:cNvSpPr>
          <p:nvPr/>
        </p:nvSpPr>
        <p:spPr bwMode="auto">
          <a:xfrm>
            <a:off x="4916" y="5429071"/>
            <a:ext cx="9144000" cy="1200329"/>
          </a:xfrm>
          <a:prstGeom prst="rect">
            <a:avLst/>
          </a:prstGeom>
          <a:solidFill>
            <a:srgbClr val="FFCCFF"/>
          </a:solidFill>
          <a:ln/>
          <a:extLst/>
        </p:spPr>
        <p:style>
          <a:lnRef idx="2">
            <a:schemeClr val="dk1">
              <a:shade val="50000"/>
            </a:schemeClr>
          </a:lnRef>
          <a:fillRef idx="1">
            <a:schemeClr val="dk1"/>
          </a:fillRef>
          <a:effectRef idx="0">
            <a:schemeClr val="dk1"/>
          </a:effectRef>
          <a:fontRef idx="minor">
            <a:schemeClr val="lt1"/>
          </a:fontRef>
        </p:style>
        <p:txBody>
          <a:bodyPr wrap="square">
            <a:spAutoFit/>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algn="ctr" eaLnBrk="1" hangingPunct="1">
              <a:buNone/>
            </a:pPr>
            <a:r>
              <a:rPr lang="en-US" sz="2400" b="1" i="1" dirty="0">
                <a:solidFill>
                  <a:srgbClr val="FF0000"/>
                </a:solidFill>
              </a:rPr>
              <a:t>Gen. 19:31-38: </a:t>
            </a:r>
            <a:r>
              <a:rPr lang="en-US" sz="2400" b="1" dirty="0">
                <a:solidFill>
                  <a:srgbClr val="FF0000"/>
                </a:solidFill>
              </a:rPr>
              <a:t>Lot’s daughters were corrupted, and committed incest with their father, showing their complete lack of faith in God!</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left)">
                                      <p:cBhvr>
                                        <p:cTn id="11" dur="500"/>
                                        <p:tgtEl>
                                          <p:spTgt spid="8">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left)">
                                      <p:cBhvr>
                                        <p:cTn id="15" dur="500"/>
                                        <p:tgtEl>
                                          <p:spTgt spid="8">
                                            <p:txEl>
                                              <p:pRg st="2" end="2"/>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wipe(left)">
                                      <p:cBhvr>
                                        <p:cTn id="19" dur="500"/>
                                        <p:tgtEl>
                                          <p:spTgt spid="8">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dissolve">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8730" y="2629311"/>
            <a:ext cx="3030677" cy="2788223"/>
          </a:xfrm>
          <a:prstGeom prst="rect">
            <a:avLst/>
          </a:prstGeom>
        </p:spPr>
      </p:pic>
      <p:sp>
        <p:nvSpPr>
          <p:cNvPr id="164866" name="Rectangle 2"/>
          <p:cNvSpPr>
            <a:spLocks noGrp="1" noChangeArrowheads="1"/>
          </p:cNvSpPr>
          <p:nvPr>
            <p:ph type="title"/>
          </p:nvPr>
        </p:nvSpPr>
        <p:spPr>
          <a:xfrm>
            <a:off x="0" y="0"/>
            <a:ext cx="9144000" cy="560388"/>
          </a:xfrm>
        </p:spPr>
        <p:txBody>
          <a:bodyPr>
            <a:normAutofit fontScale="90000"/>
          </a:bodyPr>
          <a:lstStyle/>
          <a:p>
            <a:pPr algn="ctr" eaLnBrk="1" hangingPunct="1">
              <a:defRPr/>
            </a:pPr>
            <a:r>
              <a:rPr lang="en-US" sz="3600" b="1" u="sng" dirty="0">
                <a:solidFill>
                  <a:srgbClr val="7030A0"/>
                </a:solidFill>
                <a:latin typeface="Arial" panose="020B0604020202020204" pitchFamily="34" charset="0"/>
                <a:cs typeface="Arial" panose="020B0604020202020204" pitchFamily="34" charset="0"/>
              </a:rPr>
              <a:t>Danger of an Ungodly Environment</a:t>
            </a:r>
          </a:p>
        </p:txBody>
      </p:sp>
      <p:sp>
        <p:nvSpPr>
          <p:cNvPr id="5" name="Footer Placeholder 4"/>
          <p:cNvSpPr>
            <a:spLocks noGrp="1"/>
          </p:cNvSpPr>
          <p:nvPr>
            <p:ph type="ftr" sz="quarter" idx="11"/>
          </p:nvPr>
        </p:nvSpPr>
        <p:spPr>
          <a:xfrm>
            <a:off x="30217" y="6492875"/>
            <a:ext cx="5989583" cy="365125"/>
          </a:xfrm>
        </p:spPr>
        <p:txBody>
          <a:bodyPr/>
          <a:lstStyle/>
          <a:p>
            <a:pPr>
              <a:buNone/>
              <a:defRPr/>
            </a:pPr>
            <a:r>
              <a:rPr lang="en-US"/>
              <a:t>“Remember Lot’s Wife!”</a:t>
            </a:r>
            <a:endParaRPr lang="en-US" dirty="0"/>
          </a:p>
        </p:txBody>
      </p:sp>
      <p:sp>
        <p:nvSpPr>
          <p:cNvPr id="8" name="Text Box 3"/>
          <p:cNvSpPr txBox="1">
            <a:spLocks noChangeArrowheads="1"/>
          </p:cNvSpPr>
          <p:nvPr/>
        </p:nvSpPr>
        <p:spPr bwMode="auto">
          <a:xfrm>
            <a:off x="0" y="838200"/>
            <a:ext cx="9144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chemeClr val="tx1"/>
                </a:solidFill>
              </a:rPr>
              <a:t>God’s people are to be different, to not look back to where</a:t>
            </a:r>
          </a:p>
          <a:p>
            <a:pPr eaLnBrk="1" hangingPunct="1">
              <a:buClrTx/>
              <a:buSzTx/>
              <a:buFontTx/>
              <a:buNone/>
            </a:pPr>
            <a:r>
              <a:rPr lang="en-US" sz="2400" b="1" dirty="0">
                <a:solidFill>
                  <a:schemeClr val="tx1"/>
                </a:solidFill>
              </a:rPr>
              <a:t>we have come from! </a:t>
            </a:r>
          </a:p>
          <a:p>
            <a:pPr eaLnBrk="1" hangingPunct="1"/>
            <a:r>
              <a:rPr lang="en-US" b="1" dirty="0">
                <a:solidFill>
                  <a:srgbClr val="0000FF"/>
                </a:solidFill>
              </a:rPr>
              <a:t>Jn. 17:15: </a:t>
            </a:r>
            <a:r>
              <a:rPr lang="en-US" dirty="0">
                <a:solidFill>
                  <a:srgbClr val="0000FF"/>
                </a:solidFill>
              </a:rPr>
              <a:t>We have to live in the world but not be part of the world.</a:t>
            </a:r>
          </a:p>
          <a:p>
            <a:pPr eaLnBrk="1" hangingPunct="1"/>
            <a:r>
              <a:rPr lang="en-US" b="1" dirty="0">
                <a:solidFill>
                  <a:srgbClr val="0000FF"/>
                </a:solidFill>
              </a:rPr>
              <a:t>II Pet. 1:2-4: </a:t>
            </a:r>
            <a:r>
              <a:rPr lang="en-US" dirty="0">
                <a:solidFill>
                  <a:srgbClr val="0000FF"/>
                </a:solidFill>
              </a:rPr>
              <a:t>“Having escaped the corruption that is in the world by lust.”</a:t>
            </a:r>
          </a:p>
          <a:p>
            <a:pPr eaLnBrk="1" hangingPunct="1"/>
            <a:r>
              <a:rPr lang="en-US" b="1" dirty="0">
                <a:solidFill>
                  <a:srgbClr val="0000FF"/>
                </a:solidFill>
              </a:rPr>
              <a:t>Phil. 2:14-15: </a:t>
            </a:r>
            <a:r>
              <a:rPr lang="en-US" dirty="0">
                <a:solidFill>
                  <a:srgbClr val="0000FF"/>
                </a:solidFill>
              </a:rPr>
              <a:t>It is possible to remain “above reproach.”</a:t>
            </a:r>
          </a:p>
        </p:txBody>
      </p:sp>
      <p:sp>
        <p:nvSpPr>
          <p:cNvPr id="9" name="Text Box 5"/>
          <p:cNvSpPr txBox="1">
            <a:spLocks noChangeArrowheads="1"/>
          </p:cNvSpPr>
          <p:nvPr/>
        </p:nvSpPr>
        <p:spPr bwMode="auto">
          <a:xfrm>
            <a:off x="53208" y="3515978"/>
            <a:ext cx="5943600" cy="1200329"/>
          </a:xfrm>
          <a:prstGeom prst="rect">
            <a:avLst/>
          </a:prstGeom>
          <a:solidFill>
            <a:srgbClr val="FFCCFF"/>
          </a:solidFill>
          <a:ln/>
          <a:extLst/>
        </p:spPr>
        <p:style>
          <a:lnRef idx="2">
            <a:schemeClr val="dk1">
              <a:shade val="50000"/>
            </a:schemeClr>
          </a:lnRef>
          <a:fillRef idx="1">
            <a:schemeClr val="dk1"/>
          </a:fillRef>
          <a:effectRef idx="0">
            <a:schemeClr val="dk1"/>
          </a:effectRef>
          <a:fontRef idx="minor">
            <a:schemeClr val="lt1"/>
          </a:fontRef>
        </p:style>
        <p:txBody>
          <a:bodyPr wrap="square">
            <a:spAutoFit/>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algn="ctr" eaLnBrk="1" hangingPunct="1">
              <a:buNone/>
            </a:pPr>
            <a:r>
              <a:rPr lang="en-US" sz="2400" b="1" dirty="0">
                <a:solidFill>
                  <a:srgbClr val="FF0000"/>
                </a:solidFill>
              </a:rPr>
              <a:t>Lot chose the greener pastures of </a:t>
            </a:r>
          </a:p>
          <a:p>
            <a:pPr algn="ctr" eaLnBrk="1" hangingPunct="1">
              <a:buNone/>
            </a:pPr>
            <a:r>
              <a:rPr lang="en-US" sz="2400" b="1" dirty="0">
                <a:solidFill>
                  <a:srgbClr val="FF0000"/>
                </a:solidFill>
              </a:rPr>
              <a:t>Sodom and Gomorrah, and it </a:t>
            </a:r>
          </a:p>
          <a:p>
            <a:pPr algn="ctr" eaLnBrk="1" hangingPunct="1">
              <a:buNone/>
            </a:pPr>
            <a:r>
              <a:rPr lang="en-US" sz="2400" b="1" dirty="0">
                <a:solidFill>
                  <a:srgbClr val="FF0000"/>
                </a:solidFill>
              </a:rPr>
              <a:t>cost him his family!</a:t>
            </a:r>
            <a:endParaRPr lang="en-US" sz="2400" b="1" i="1" dirty="0">
              <a:solidFill>
                <a:srgbClr val="FF0000"/>
              </a:solidFill>
            </a:endParaRPr>
          </a:p>
        </p:txBody>
      </p:sp>
      <p:sp>
        <p:nvSpPr>
          <p:cNvPr id="10" name="Text Box 5"/>
          <p:cNvSpPr txBox="1">
            <a:spLocks noChangeArrowheads="1"/>
          </p:cNvSpPr>
          <p:nvPr/>
        </p:nvSpPr>
        <p:spPr bwMode="auto">
          <a:xfrm>
            <a:off x="-7374" y="5644843"/>
            <a:ext cx="9151374" cy="830997"/>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457200" indent="-457200" algn="ctr">
              <a:buClrTx/>
              <a:buSzTx/>
              <a:buFontTx/>
              <a:buNone/>
              <a:defRPr/>
            </a:pPr>
            <a:r>
              <a:rPr 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When we look back and choose the darkness which we</a:t>
            </a:r>
          </a:p>
          <a:p>
            <a:pPr marL="457200" indent="-457200" algn="ctr">
              <a:buClrTx/>
              <a:buSzTx/>
              <a:buFontTx/>
              <a:buNone/>
              <a:defRPr/>
            </a:pPr>
            <a:r>
              <a:rPr 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escaped from, it can cost us our souls!</a:t>
            </a:r>
          </a:p>
        </p:txBody>
      </p:sp>
    </p:spTree>
    <p:extLst>
      <p:ext uri="{BB962C8B-B14F-4D97-AF65-F5344CB8AC3E}">
        <p14:creationId xmlns:p14="http://schemas.microsoft.com/office/powerpoint/2010/main" val="245709943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fade">
                                      <p:cBhvr>
                                        <p:cTn id="10" dur="500"/>
                                        <p:tgtEl>
                                          <p:spTgt spid="8">
                                            <p:txEl>
                                              <p:pRg st="1" end="1"/>
                                            </p:txEl>
                                          </p:spTgt>
                                        </p:tgtEl>
                                      </p:cBhvr>
                                    </p:animEffect>
                                  </p:childTnLst>
                                </p:cTn>
                              </p:par>
                            </p:childTnLst>
                          </p:cTn>
                        </p:par>
                        <p:par>
                          <p:cTn id="11" fill="hold">
                            <p:stCondLst>
                              <p:cond delay="500"/>
                            </p:stCondLst>
                            <p:childTnLst>
                              <p:par>
                                <p:cTn id="12" presetID="5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animEffect transition="in" filter="wipe(left)">
                                      <p:cBhvr>
                                        <p:cTn id="20" dur="500"/>
                                        <p:tgtEl>
                                          <p:spTgt spid="8">
                                            <p:txEl>
                                              <p:pRg st="2" end="2"/>
                                            </p:txEl>
                                          </p:spTgt>
                                        </p:tgtEl>
                                      </p:cBhvr>
                                    </p:animEffect>
                                  </p:childTnLst>
                                </p:cTn>
                              </p:par>
                            </p:childTnLst>
                          </p:cTn>
                        </p:par>
                        <p:par>
                          <p:cTn id="21" fill="hold">
                            <p:stCondLst>
                              <p:cond delay="1500"/>
                            </p:stCondLst>
                            <p:childTnLst>
                              <p:par>
                                <p:cTn id="22" presetID="22" presetClass="entr" presetSubtype="8" fill="hold" nodeType="afterEffect">
                                  <p:stCondLst>
                                    <p:cond delay="0"/>
                                  </p:stCondLst>
                                  <p:childTnLst>
                                    <p:set>
                                      <p:cBhvr>
                                        <p:cTn id="23" dur="1" fill="hold">
                                          <p:stCondLst>
                                            <p:cond delay="0"/>
                                          </p:stCondLst>
                                        </p:cTn>
                                        <p:tgtEl>
                                          <p:spTgt spid="8">
                                            <p:txEl>
                                              <p:pRg st="3" end="3"/>
                                            </p:txEl>
                                          </p:spTgt>
                                        </p:tgtEl>
                                        <p:attrNameLst>
                                          <p:attrName>style.visibility</p:attrName>
                                        </p:attrNameLst>
                                      </p:cBhvr>
                                      <p:to>
                                        <p:strVal val="visible"/>
                                      </p:to>
                                    </p:set>
                                    <p:animEffect transition="in" filter="wipe(left)">
                                      <p:cBhvr>
                                        <p:cTn id="24" dur="500"/>
                                        <p:tgtEl>
                                          <p:spTgt spid="8">
                                            <p:txEl>
                                              <p:pRg st="3" end="3"/>
                                            </p:txEl>
                                          </p:spTgt>
                                        </p:tgtEl>
                                      </p:cBhvr>
                                    </p:animEffect>
                                  </p:childTnLst>
                                </p:cTn>
                              </p:par>
                            </p:childTnLst>
                          </p:cTn>
                        </p:par>
                        <p:par>
                          <p:cTn id="25" fill="hold">
                            <p:stCondLst>
                              <p:cond delay="2000"/>
                            </p:stCondLst>
                            <p:childTnLst>
                              <p:par>
                                <p:cTn id="26" presetID="22" presetClass="entr" presetSubtype="8" fill="hold" nodeType="after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Effect transition="in" filter="wipe(left)">
                                      <p:cBhvr>
                                        <p:cTn id="28" dur="500"/>
                                        <p:tgtEl>
                                          <p:spTgt spid="8">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dissolve">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500" fill="hold"/>
                                        <p:tgtEl>
                                          <p:spTgt spid="10"/>
                                        </p:tgtEl>
                                        <p:attrNameLst>
                                          <p:attrName>ppt_w</p:attrName>
                                        </p:attrNameLst>
                                      </p:cBhvr>
                                      <p:tavLst>
                                        <p:tav tm="0">
                                          <p:val>
                                            <p:fltVal val="0"/>
                                          </p:val>
                                        </p:tav>
                                        <p:tav tm="100000">
                                          <p:val>
                                            <p:strVal val="#ppt_w"/>
                                          </p:val>
                                        </p:tav>
                                      </p:tavLst>
                                    </p:anim>
                                    <p:anim calcmode="lin" valueType="num">
                                      <p:cBhvr>
                                        <p:cTn id="39" dur="500" fill="hold"/>
                                        <p:tgtEl>
                                          <p:spTgt spid="10"/>
                                        </p:tgtEl>
                                        <p:attrNameLst>
                                          <p:attrName>ppt_h</p:attrName>
                                        </p:attrNameLst>
                                      </p:cBhvr>
                                      <p:tavLst>
                                        <p:tav tm="0">
                                          <p:val>
                                            <p:fltVal val="0"/>
                                          </p:val>
                                        </p:tav>
                                        <p:tav tm="100000">
                                          <p:val>
                                            <p:strVal val="#ppt_h"/>
                                          </p:val>
                                        </p:tav>
                                      </p:tavLst>
                                    </p:anim>
                                    <p:animEffect transition="in" filter="fade">
                                      <p:cBhvr>
                                        <p:cTn id="4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4763" y="0"/>
            <a:ext cx="9139237" cy="560388"/>
          </a:xfrm>
        </p:spPr>
        <p:txBody>
          <a:bodyPr>
            <a:normAutofit fontScale="90000"/>
          </a:bodyPr>
          <a:lstStyle/>
          <a:p>
            <a:pPr algn="ctr" eaLnBrk="1" hangingPunct="1">
              <a:defRPr/>
            </a:pPr>
            <a:r>
              <a:rPr lang="en-US" sz="3600" b="1" u="sng" dirty="0">
                <a:solidFill>
                  <a:srgbClr val="7030A0"/>
                </a:solidFill>
                <a:latin typeface="Arial" panose="020B0604020202020204" pitchFamily="34" charset="0"/>
                <a:cs typeface="Arial" panose="020B0604020202020204" pitchFamily="34" charset="0"/>
              </a:rPr>
              <a:t>God Means What He Says</a:t>
            </a:r>
          </a:p>
        </p:txBody>
      </p:sp>
      <p:sp>
        <p:nvSpPr>
          <p:cNvPr id="5" name="Footer Placeholder 4"/>
          <p:cNvSpPr>
            <a:spLocks noGrp="1"/>
          </p:cNvSpPr>
          <p:nvPr>
            <p:ph type="ftr" sz="quarter" idx="11"/>
          </p:nvPr>
        </p:nvSpPr>
        <p:spPr>
          <a:xfrm>
            <a:off x="152400" y="6553200"/>
            <a:ext cx="5867400" cy="304800"/>
          </a:xfrm>
        </p:spPr>
        <p:txBody>
          <a:bodyPr/>
          <a:lstStyle/>
          <a:p>
            <a:pPr>
              <a:buNone/>
              <a:defRPr/>
            </a:pPr>
            <a:r>
              <a:rPr lang="en-US"/>
              <a:t>“Remember Lot’s Wife!”</a:t>
            </a:r>
            <a:endParaRPr lang="en-US" dirty="0"/>
          </a:p>
        </p:txBody>
      </p:sp>
      <p:sp>
        <p:nvSpPr>
          <p:cNvPr id="11" name="Text Box 3"/>
          <p:cNvSpPr txBox="1">
            <a:spLocks noChangeArrowheads="1"/>
          </p:cNvSpPr>
          <p:nvPr/>
        </p:nvSpPr>
        <p:spPr bwMode="auto">
          <a:xfrm>
            <a:off x="4763" y="990600"/>
            <a:ext cx="9144000" cy="1384995"/>
          </a:xfrm>
          <a:prstGeom prst="rect">
            <a:avLst/>
          </a:prstGeom>
          <a:solidFill>
            <a:srgbClr val="FFFFFF"/>
          </a:solidFill>
          <a:ln w="9525">
            <a:solidFill>
              <a:srgbClr val="002060"/>
            </a:solidFill>
            <a:miter lim="800000"/>
            <a:headEnd/>
            <a:tailEnd/>
          </a:ln>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rgbClr val="000000"/>
                </a:solidFill>
              </a:rPr>
              <a:t>Gen. 19:17</a:t>
            </a:r>
          </a:p>
          <a:p>
            <a:pPr eaLnBrk="1" hangingPunct="1">
              <a:buClrTx/>
              <a:buSzTx/>
              <a:buFontTx/>
              <a:buNone/>
            </a:pPr>
            <a:r>
              <a:rPr lang="en-US" dirty="0">
                <a:solidFill>
                  <a:srgbClr val="002060"/>
                </a:solidFill>
              </a:rPr>
              <a:t>17.  When they had brought them outside, one said, "Escape for your life! </a:t>
            </a:r>
            <a:r>
              <a:rPr lang="en-US" b="1" i="1" u="sng" cap="all" dirty="0">
                <a:ln w="9000" cmpd="sng">
                  <a:solidFill>
                    <a:schemeClr val="accent4">
                      <a:shade val="50000"/>
                      <a:satMod val="120000"/>
                    </a:schemeClr>
                  </a:solidFill>
                  <a:prstDash val="solid"/>
                </a:ln>
                <a:solidFill>
                  <a:srgbClr val="0000FF"/>
                </a:solidFill>
                <a:effectLst>
                  <a:reflection blurRad="12700" stA="28000" endPos="45000" dist="1000" dir="5400000" sy="-100000" algn="bl" rotWithShape="0"/>
                </a:effectLst>
              </a:rPr>
              <a:t>Do not look behind you</a:t>
            </a:r>
            <a:r>
              <a:rPr lang="en-US" dirty="0">
                <a:solidFill>
                  <a:srgbClr val="002060"/>
                </a:solidFill>
              </a:rPr>
              <a:t>, and do not stay anywhere in the valley; escape to the mountains, or you will be swept away." </a:t>
            </a:r>
          </a:p>
        </p:txBody>
      </p:sp>
      <p:sp>
        <p:nvSpPr>
          <p:cNvPr id="8" name="Text Box 3"/>
          <p:cNvSpPr txBox="1">
            <a:spLocks noChangeArrowheads="1"/>
          </p:cNvSpPr>
          <p:nvPr/>
        </p:nvSpPr>
        <p:spPr bwMode="auto">
          <a:xfrm>
            <a:off x="4763" y="2590800"/>
            <a:ext cx="9144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chemeClr val="tx1"/>
                </a:solidFill>
              </a:rPr>
              <a:t>God means what He says: </a:t>
            </a:r>
          </a:p>
          <a:p>
            <a:pPr eaLnBrk="1" hangingPunct="1"/>
            <a:r>
              <a:rPr lang="en-US" b="1" i="1" dirty="0">
                <a:solidFill>
                  <a:srgbClr val="0000FF"/>
                </a:solidFill>
              </a:rPr>
              <a:t>II Pet. 2:1-9: </a:t>
            </a:r>
            <a:r>
              <a:rPr lang="en-US" dirty="0">
                <a:solidFill>
                  <a:srgbClr val="0000FF"/>
                </a:solidFill>
              </a:rPr>
              <a:t>Peter used illustrations of erring angels, the flood, the destruction of Sodom, and the deliverance of Lot to show God means what He says</a:t>
            </a:r>
          </a:p>
        </p:txBody>
      </p:sp>
      <p:sp>
        <p:nvSpPr>
          <p:cNvPr id="13" name="Text Box 3"/>
          <p:cNvSpPr txBox="1">
            <a:spLocks noChangeArrowheads="1"/>
          </p:cNvSpPr>
          <p:nvPr/>
        </p:nvSpPr>
        <p:spPr bwMode="auto">
          <a:xfrm>
            <a:off x="0" y="4267200"/>
            <a:ext cx="914400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chemeClr val="tx1"/>
                </a:solidFill>
              </a:rPr>
              <a:t>Jesus applied this event to teach about His second </a:t>
            </a:r>
          </a:p>
          <a:p>
            <a:pPr eaLnBrk="1" hangingPunct="1">
              <a:buClrTx/>
              <a:buSzTx/>
              <a:buFontTx/>
              <a:buNone/>
            </a:pPr>
            <a:r>
              <a:rPr lang="en-US" sz="2400" b="1" dirty="0">
                <a:solidFill>
                  <a:schemeClr val="tx1"/>
                </a:solidFill>
              </a:rPr>
              <a:t>Coming to demonstrate that it will happen!</a:t>
            </a:r>
          </a:p>
          <a:p>
            <a:pPr eaLnBrk="1" hangingPunct="1"/>
            <a:r>
              <a:rPr lang="en-US" b="1" i="1" dirty="0">
                <a:solidFill>
                  <a:srgbClr val="0000FF"/>
                </a:solidFill>
              </a:rPr>
              <a:t>II Thess. 1:7-9: </a:t>
            </a:r>
            <a:r>
              <a:rPr lang="en-US" dirty="0">
                <a:solidFill>
                  <a:srgbClr val="0000FF"/>
                </a:solidFill>
              </a:rPr>
              <a:t>When He returns it will mean punishment for the ungodly </a:t>
            </a:r>
            <a:r>
              <a:rPr lang="en-US" b="1" i="1" dirty="0">
                <a:solidFill>
                  <a:srgbClr val="0000FF"/>
                </a:solidFill>
              </a:rPr>
              <a:t>(Mt. 25:41, 46).</a:t>
            </a:r>
          </a:p>
          <a:p>
            <a:pPr eaLnBrk="1" hangingPunct="1"/>
            <a:r>
              <a:rPr lang="en-US" b="1" i="1" dirty="0">
                <a:solidFill>
                  <a:srgbClr val="0000FF"/>
                </a:solidFill>
              </a:rPr>
              <a:t>II Pet. 3:9-12: </a:t>
            </a:r>
            <a:r>
              <a:rPr lang="en-US" dirty="0">
                <a:solidFill>
                  <a:srgbClr val="0000FF"/>
                </a:solidFill>
              </a:rPr>
              <a:t>His return will mean the destruction of the earth, as we know it!</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8"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4763" y="0"/>
            <a:ext cx="9139237" cy="560388"/>
          </a:xfrm>
        </p:spPr>
        <p:txBody>
          <a:bodyPr>
            <a:normAutofit fontScale="90000"/>
          </a:bodyPr>
          <a:lstStyle/>
          <a:p>
            <a:pPr algn="ctr" eaLnBrk="1" hangingPunct="1">
              <a:defRPr/>
            </a:pPr>
            <a:r>
              <a:rPr lang="en-US" sz="3600" b="1" u="sng" dirty="0">
                <a:solidFill>
                  <a:srgbClr val="7030A0"/>
                </a:solidFill>
                <a:latin typeface="Arial" panose="020B0604020202020204" pitchFamily="34" charset="0"/>
                <a:cs typeface="Arial" panose="020B0604020202020204" pitchFamily="34" charset="0"/>
              </a:rPr>
              <a:t>God Means What He Says</a:t>
            </a:r>
          </a:p>
        </p:txBody>
      </p:sp>
      <p:sp>
        <p:nvSpPr>
          <p:cNvPr id="5" name="Footer Placeholder 4"/>
          <p:cNvSpPr>
            <a:spLocks noGrp="1"/>
          </p:cNvSpPr>
          <p:nvPr>
            <p:ph type="ftr" sz="quarter" idx="11"/>
          </p:nvPr>
        </p:nvSpPr>
        <p:spPr>
          <a:xfrm>
            <a:off x="76200" y="6553200"/>
            <a:ext cx="5943600" cy="304800"/>
          </a:xfrm>
        </p:spPr>
        <p:txBody>
          <a:bodyPr/>
          <a:lstStyle/>
          <a:p>
            <a:pPr>
              <a:buNone/>
              <a:defRPr/>
            </a:pPr>
            <a:r>
              <a:rPr lang="en-US"/>
              <a:t>“Remember Lot’s Wife!”</a:t>
            </a:r>
            <a:endParaRPr lang="en-US" dirty="0"/>
          </a:p>
        </p:txBody>
      </p:sp>
      <p:sp>
        <p:nvSpPr>
          <p:cNvPr id="7" name="Text Box 5"/>
          <p:cNvSpPr txBox="1">
            <a:spLocks noChangeArrowheads="1"/>
          </p:cNvSpPr>
          <p:nvPr/>
        </p:nvSpPr>
        <p:spPr bwMode="auto">
          <a:xfrm>
            <a:off x="0" y="1369785"/>
            <a:ext cx="9159037" cy="830997"/>
          </a:xfrm>
          <a:prstGeom prst="rect">
            <a:avLst/>
          </a:prstGeom>
          <a:solidFill>
            <a:srgbClr val="FFCCFF"/>
          </a:solidFill>
          <a:ln/>
          <a:extLst/>
        </p:spPr>
        <p:style>
          <a:lnRef idx="2">
            <a:schemeClr val="dk1">
              <a:shade val="50000"/>
            </a:schemeClr>
          </a:lnRef>
          <a:fillRef idx="1">
            <a:schemeClr val="dk1"/>
          </a:fillRef>
          <a:effectRef idx="0">
            <a:schemeClr val="dk1"/>
          </a:effectRef>
          <a:fontRef idx="minor">
            <a:schemeClr val="lt1"/>
          </a:fontRef>
        </p:style>
        <p:txBody>
          <a:bodyPr wrap="square">
            <a:spAutoFit/>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algn="ctr" eaLnBrk="1" hangingPunct="1">
              <a:buNone/>
            </a:pPr>
            <a:r>
              <a:rPr lang="en-US" sz="2400" b="1" dirty="0">
                <a:solidFill>
                  <a:srgbClr val="FF0000"/>
                </a:solidFill>
              </a:rPr>
              <a:t>Just as Sodom &amp; Gomorrah were destroyed by fire so the</a:t>
            </a:r>
          </a:p>
          <a:p>
            <a:pPr algn="ctr" eaLnBrk="1" hangingPunct="1">
              <a:buNone/>
            </a:pPr>
            <a:r>
              <a:rPr lang="en-US" sz="2400" b="1" dirty="0">
                <a:solidFill>
                  <a:srgbClr val="FF0000"/>
                </a:solidFill>
              </a:rPr>
              <a:t>earth will melt with “intense heat!” </a:t>
            </a:r>
            <a:r>
              <a:rPr lang="en-US" sz="2400" b="1" i="1" dirty="0">
                <a:solidFill>
                  <a:srgbClr val="FF0000"/>
                </a:solidFill>
              </a:rPr>
              <a:t>(II Pet. 3:10, 12)</a:t>
            </a:r>
          </a:p>
        </p:txBody>
      </p:sp>
      <p:sp>
        <p:nvSpPr>
          <p:cNvPr id="8" name="Text Box 5"/>
          <p:cNvSpPr txBox="1">
            <a:spLocks noChangeArrowheads="1"/>
          </p:cNvSpPr>
          <p:nvPr/>
        </p:nvSpPr>
        <p:spPr bwMode="auto">
          <a:xfrm>
            <a:off x="3831" y="2667000"/>
            <a:ext cx="9151374" cy="461665"/>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457200" indent="-457200" algn="ctr">
              <a:buClrTx/>
              <a:buSzTx/>
              <a:buFontTx/>
              <a:buNone/>
              <a:defRPr/>
            </a:pPr>
            <a:r>
              <a:rPr 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Judgment is as sure as Christ’s return!</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992" y="3505200"/>
            <a:ext cx="4237526" cy="289619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2161" y="3505200"/>
            <a:ext cx="3861587" cy="2896190"/>
          </a:xfrm>
          <a:prstGeom prst="rect">
            <a:avLst/>
          </a:prstGeom>
        </p:spPr>
      </p:pic>
    </p:spTree>
    <p:extLst>
      <p:ext uri="{BB962C8B-B14F-4D97-AF65-F5344CB8AC3E}">
        <p14:creationId xmlns:p14="http://schemas.microsoft.com/office/powerpoint/2010/main" val="220293364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9525" y="0"/>
            <a:ext cx="9153525" cy="560388"/>
          </a:xfrm>
        </p:spPr>
        <p:txBody>
          <a:bodyPr>
            <a:normAutofit fontScale="90000"/>
          </a:bodyPr>
          <a:lstStyle/>
          <a:p>
            <a:pPr algn="ctr" eaLnBrk="1" hangingPunct="1">
              <a:defRPr/>
            </a:pPr>
            <a:r>
              <a:rPr lang="en-US" sz="3600" b="1" u="sng" dirty="0">
                <a:solidFill>
                  <a:srgbClr val="7030A0"/>
                </a:solidFill>
                <a:latin typeface="Arial" panose="020B0604020202020204" pitchFamily="34" charset="0"/>
                <a:cs typeface="Arial" panose="020B0604020202020204" pitchFamily="34" charset="0"/>
              </a:rPr>
              <a:t>There are Consequences for Sin</a:t>
            </a:r>
          </a:p>
        </p:txBody>
      </p:sp>
      <p:sp>
        <p:nvSpPr>
          <p:cNvPr id="5" name="Footer Placeholder 4"/>
          <p:cNvSpPr>
            <a:spLocks noGrp="1"/>
          </p:cNvSpPr>
          <p:nvPr>
            <p:ph type="ftr" sz="quarter" idx="11"/>
          </p:nvPr>
        </p:nvSpPr>
        <p:spPr>
          <a:xfrm>
            <a:off x="76200" y="6553200"/>
            <a:ext cx="5943600" cy="304800"/>
          </a:xfrm>
        </p:spPr>
        <p:txBody>
          <a:bodyPr/>
          <a:lstStyle/>
          <a:p>
            <a:pPr>
              <a:buNone/>
              <a:defRPr/>
            </a:pPr>
            <a:r>
              <a:rPr lang="en-US"/>
              <a:t>“Remember Lot’s Wife!”</a:t>
            </a:r>
            <a:endParaRPr lang="en-US" dirty="0"/>
          </a:p>
        </p:txBody>
      </p:sp>
      <p:sp>
        <p:nvSpPr>
          <p:cNvPr id="11" name="Text Box 3"/>
          <p:cNvSpPr txBox="1">
            <a:spLocks noChangeArrowheads="1"/>
          </p:cNvSpPr>
          <p:nvPr/>
        </p:nvSpPr>
        <p:spPr bwMode="auto">
          <a:xfrm>
            <a:off x="4763" y="1143000"/>
            <a:ext cx="9144000" cy="1077218"/>
          </a:xfrm>
          <a:prstGeom prst="rect">
            <a:avLst/>
          </a:prstGeom>
          <a:solidFill>
            <a:srgbClr val="FFFFFF"/>
          </a:solidFill>
          <a:ln w="9525">
            <a:solidFill>
              <a:srgbClr val="002060"/>
            </a:solidFill>
            <a:miter lim="800000"/>
            <a:headEnd/>
            <a:tailEnd/>
          </a:ln>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rgbClr val="000000"/>
                </a:solidFill>
              </a:rPr>
              <a:t>Gen. 19:26</a:t>
            </a:r>
          </a:p>
          <a:p>
            <a:pPr eaLnBrk="1" hangingPunct="1">
              <a:buClrTx/>
              <a:buSzTx/>
              <a:buFontTx/>
              <a:buNone/>
            </a:pPr>
            <a:r>
              <a:rPr lang="en-US" dirty="0">
                <a:solidFill>
                  <a:srgbClr val="002060"/>
                </a:solidFill>
              </a:rPr>
              <a:t>26.   But his wife, from behind him, looked back, and she became a pillar of salt. </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8027" y="2902297"/>
            <a:ext cx="2321560" cy="3099170"/>
          </a:xfrm>
          <a:prstGeom prst="rect">
            <a:avLst/>
          </a:prstGeom>
        </p:spPr>
      </p:pic>
      <p:sp>
        <p:nvSpPr>
          <p:cNvPr id="10" name="Text Box 3"/>
          <p:cNvSpPr txBox="1">
            <a:spLocks noChangeArrowheads="1"/>
          </p:cNvSpPr>
          <p:nvPr/>
        </p:nvSpPr>
        <p:spPr bwMode="auto">
          <a:xfrm>
            <a:off x="-9525" y="2438400"/>
            <a:ext cx="6700837"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chemeClr val="tx1"/>
                </a:solidFill>
              </a:rPr>
              <a:t>Her disobedience is a good illustration of: </a:t>
            </a:r>
          </a:p>
          <a:p>
            <a:pPr eaLnBrk="1" hangingPunct="1"/>
            <a:r>
              <a:rPr lang="en-US" b="1" i="1" dirty="0">
                <a:solidFill>
                  <a:srgbClr val="0000FF"/>
                </a:solidFill>
              </a:rPr>
              <a:t>I Cor. 10:12: </a:t>
            </a:r>
            <a:r>
              <a:rPr lang="en-US" dirty="0">
                <a:solidFill>
                  <a:srgbClr val="0000FF"/>
                </a:solidFill>
              </a:rPr>
              <a:t>Take heed lest you fall!</a:t>
            </a:r>
          </a:p>
          <a:p>
            <a:pPr eaLnBrk="1" hangingPunct="1"/>
            <a:r>
              <a:rPr lang="en-US" b="1" i="1" dirty="0">
                <a:solidFill>
                  <a:srgbClr val="0000FF"/>
                </a:solidFill>
              </a:rPr>
              <a:t>II Pet. 1:10: </a:t>
            </a:r>
            <a:r>
              <a:rPr lang="en-US" dirty="0">
                <a:solidFill>
                  <a:srgbClr val="0000FF"/>
                </a:solidFill>
              </a:rPr>
              <a:t>Give diligence to make calling and election sure.</a:t>
            </a:r>
          </a:p>
        </p:txBody>
      </p:sp>
      <p:sp>
        <p:nvSpPr>
          <p:cNvPr id="13" name="Text Box 3"/>
          <p:cNvSpPr txBox="1">
            <a:spLocks noChangeArrowheads="1"/>
          </p:cNvSpPr>
          <p:nvPr/>
        </p:nvSpPr>
        <p:spPr bwMode="auto">
          <a:xfrm>
            <a:off x="-9526" y="4191000"/>
            <a:ext cx="6700837"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chemeClr val="tx1"/>
                </a:solidFill>
              </a:rPr>
              <a:t>Sometimes the consequence is delayed: </a:t>
            </a:r>
          </a:p>
          <a:p>
            <a:pPr eaLnBrk="1" hangingPunct="1"/>
            <a:r>
              <a:rPr lang="en-US" b="1" i="1" dirty="0">
                <a:solidFill>
                  <a:srgbClr val="0000FF"/>
                </a:solidFill>
              </a:rPr>
              <a:t>Eccl. 8:11: </a:t>
            </a:r>
            <a:r>
              <a:rPr lang="en-US" dirty="0">
                <a:solidFill>
                  <a:srgbClr val="0000FF"/>
                </a:solidFill>
              </a:rPr>
              <a:t>Because judgment is delayed men turn fully to evil. </a:t>
            </a:r>
          </a:p>
          <a:p>
            <a:pPr eaLnBrk="1" hangingPunct="1"/>
            <a:r>
              <a:rPr lang="en-US" b="1" i="1" dirty="0">
                <a:solidFill>
                  <a:srgbClr val="0000FF"/>
                </a:solidFill>
              </a:rPr>
              <a:t>II Pet. 3:9: </a:t>
            </a:r>
            <a:r>
              <a:rPr lang="en-US" dirty="0">
                <a:solidFill>
                  <a:srgbClr val="0000FF"/>
                </a:solidFill>
              </a:rPr>
              <a:t>Men should use the delay to repent!</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4763" y="0"/>
            <a:ext cx="9139237" cy="560388"/>
          </a:xfrm>
        </p:spPr>
        <p:txBody>
          <a:bodyPr>
            <a:normAutofit fontScale="90000"/>
          </a:bodyPr>
          <a:lstStyle/>
          <a:p>
            <a:pPr algn="ctr" eaLnBrk="1" hangingPunct="1">
              <a:defRPr/>
            </a:pPr>
            <a:r>
              <a:rPr lang="en-US" sz="3600" b="1" u="sng" dirty="0">
                <a:solidFill>
                  <a:srgbClr val="7030A0"/>
                </a:solidFill>
                <a:latin typeface="Arial" panose="020B0604020202020204" pitchFamily="34" charset="0"/>
                <a:cs typeface="Arial" panose="020B0604020202020204" pitchFamily="34" charset="0"/>
              </a:rPr>
              <a:t>There are Consequences for Sin</a:t>
            </a:r>
          </a:p>
        </p:txBody>
      </p:sp>
      <p:sp>
        <p:nvSpPr>
          <p:cNvPr id="5" name="Footer Placeholder 4"/>
          <p:cNvSpPr>
            <a:spLocks noGrp="1"/>
          </p:cNvSpPr>
          <p:nvPr>
            <p:ph type="ftr" sz="quarter" idx="11"/>
          </p:nvPr>
        </p:nvSpPr>
        <p:spPr>
          <a:xfrm>
            <a:off x="76200" y="6553200"/>
            <a:ext cx="5943600" cy="304800"/>
          </a:xfrm>
        </p:spPr>
        <p:txBody>
          <a:bodyPr/>
          <a:lstStyle/>
          <a:p>
            <a:pPr>
              <a:buNone/>
              <a:defRPr/>
            </a:pPr>
            <a:r>
              <a:rPr lang="en-US"/>
              <a:t>“Remember Lot’s Wife!”</a:t>
            </a:r>
            <a:endParaRPr lang="en-US" dirty="0"/>
          </a:p>
        </p:txBody>
      </p:sp>
      <p:sp>
        <p:nvSpPr>
          <p:cNvPr id="11" name="Text Box 3"/>
          <p:cNvSpPr txBox="1">
            <a:spLocks noChangeArrowheads="1"/>
          </p:cNvSpPr>
          <p:nvPr/>
        </p:nvSpPr>
        <p:spPr bwMode="auto">
          <a:xfrm>
            <a:off x="0" y="1050429"/>
            <a:ext cx="9144000" cy="2308324"/>
          </a:xfrm>
          <a:prstGeom prst="rect">
            <a:avLst/>
          </a:prstGeom>
          <a:solidFill>
            <a:srgbClr val="FFFFFF"/>
          </a:solidFill>
          <a:ln w="9525">
            <a:solidFill>
              <a:srgbClr val="002060"/>
            </a:solidFill>
            <a:miter lim="800000"/>
            <a:headEnd/>
            <a:tailEnd/>
          </a:ln>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rgbClr val="000000"/>
                </a:solidFill>
              </a:rPr>
              <a:t>I Pet. 4:14-16</a:t>
            </a:r>
          </a:p>
          <a:p>
            <a:pPr eaLnBrk="1" hangingPunct="1">
              <a:buClrTx/>
              <a:buSzTx/>
              <a:buFontTx/>
              <a:buNone/>
            </a:pPr>
            <a:r>
              <a:rPr lang="en-US" dirty="0">
                <a:solidFill>
                  <a:srgbClr val="002060"/>
                </a:solidFill>
              </a:rPr>
              <a:t>14.  If you are reviled for the name of Christ, you are blessed, because the Spirit of glory and of God rests on you. </a:t>
            </a:r>
          </a:p>
          <a:p>
            <a:pPr eaLnBrk="1" hangingPunct="1">
              <a:buClrTx/>
              <a:buSzTx/>
              <a:buFontTx/>
              <a:buNone/>
            </a:pPr>
            <a:r>
              <a:rPr lang="en-US" dirty="0">
                <a:solidFill>
                  <a:srgbClr val="002060"/>
                </a:solidFill>
              </a:rPr>
              <a:t>15.  Make sure that none of you suffers as a murderer, or thief, or evildoer, or a troublesome meddler; </a:t>
            </a:r>
          </a:p>
          <a:p>
            <a:pPr eaLnBrk="1" hangingPunct="1">
              <a:buClrTx/>
              <a:buSzTx/>
              <a:buFontTx/>
              <a:buNone/>
            </a:pPr>
            <a:r>
              <a:rPr lang="en-US" dirty="0">
                <a:solidFill>
                  <a:srgbClr val="002060"/>
                </a:solidFill>
              </a:rPr>
              <a:t>16.  but if anyone suffers as a Christian, he is not to be ashamed, but is to glorify God in this name. </a:t>
            </a:r>
          </a:p>
        </p:txBody>
      </p:sp>
      <p:sp>
        <p:nvSpPr>
          <p:cNvPr id="10" name="Text Box 3"/>
          <p:cNvSpPr txBox="1">
            <a:spLocks noChangeArrowheads="1"/>
          </p:cNvSpPr>
          <p:nvPr/>
        </p:nvSpPr>
        <p:spPr bwMode="auto">
          <a:xfrm>
            <a:off x="4763" y="3657600"/>
            <a:ext cx="635982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chemeClr val="tx1"/>
                </a:solidFill>
              </a:rPr>
              <a:t>Judgment is assured </a:t>
            </a:r>
          </a:p>
          <a:p>
            <a:pPr eaLnBrk="1" hangingPunct="1"/>
            <a:r>
              <a:rPr lang="en-US" b="1" i="1" dirty="0">
                <a:solidFill>
                  <a:srgbClr val="0000FF"/>
                </a:solidFill>
              </a:rPr>
              <a:t>Rev. 20:11-15: </a:t>
            </a:r>
            <a:r>
              <a:rPr lang="en-US" dirty="0">
                <a:solidFill>
                  <a:srgbClr val="0000FF"/>
                </a:solidFill>
              </a:rPr>
              <a:t>Judgment will reach the great and small alike.</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56127" y="3505200"/>
            <a:ext cx="2987874" cy="3276600"/>
          </a:xfrm>
          <a:prstGeom prst="rect">
            <a:avLst/>
          </a:prstGeom>
        </p:spPr>
      </p:pic>
      <p:sp>
        <p:nvSpPr>
          <p:cNvPr id="8" name="Text Box 5"/>
          <p:cNvSpPr txBox="1">
            <a:spLocks noChangeArrowheads="1"/>
          </p:cNvSpPr>
          <p:nvPr/>
        </p:nvSpPr>
        <p:spPr bwMode="auto">
          <a:xfrm>
            <a:off x="0" y="4968526"/>
            <a:ext cx="6019800" cy="156966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457200" indent="-457200" algn="ctr">
              <a:buClrTx/>
              <a:buSzTx/>
              <a:buFontTx/>
              <a:buNone/>
              <a:defRPr/>
            </a:pPr>
            <a:r>
              <a:rPr 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Actions have consequences: </a:t>
            </a:r>
          </a:p>
          <a:p>
            <a:pPr marL="457200" indent="-457200" algn="ctr">
              <a:buClrTx/>
              <a:buSzTx/>
              <a:buFontTx/>
              <a:buNone/>
              <a:defRPr/>
            </a:pPr>
            <a:r>
              <a:rPr 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One minute you’re walking </a:t>
            </a:r>
          </a:p>
          <a:p>
            <a:pPr marL="457200" indent="-457200" algn="ctr">
              <a:buClrTx/>
              <a:buSzTx/>
              <a:buFontTx/>
              <a:buNone/>
              <a:defRPr/>
            </a:pPr>
            <a:r>
              <a:rPr 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along, and one mistake later you’re </a:t>
            </a:r>
          </a:p>
          <a:p>
            <a:pPr marL="457200" indent="-457200" algn="ctr">
              <a:buClrTx/>
              <a:buSzTx/>
              <a:buFontTx/>
              <a:buNone/>
              <a:defRPr/>
            </a:pPr>
            <a:r>
              <a:rPr 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a salt-lick!</a:t>
            </a:r>
          </a:p>
        </p:txBody>
      </p:sp>
    </p:spTree>
    <p:extLst>
      <p:ext uri="{BB962C8B-B14F-4D97-AF65-F5344CB8AC3E}">
        <p14:creationId xmlns:p14="http://schemas.microsoft.com/office/powerpoint/2010/main" val="313247218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animEffect transition="in" filter="fade">
                                      <p:cBhvr>
                                        <p:cTn id="18" dur="500"/>
                                        <p:tgtEl>
                                          <p:spTgt spid="8"/>
                                        </p:tgtEl>
                                      </p:cBhvr>
                                    </p:animEffect>
                                  </p:childTnLst>
                                </p:cTn>
                              </p:par>
                            </p:childTnLst>
                          </p:cTn>
                        </p:par>
                        <p:par>
                          <p:cTn id="19" fill="hold">
                            <p:stCondLst>
                              <p:cond delay="500"/>
                            </p:stCondLst>
                            <p:childTnLst>
                              <p:par>
                                <p:cTn id="20" presetID="53" presetClass="entr" presetSubtype="16"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500" fill="hold"/>
                                        <p:tgtEl>
                                          <p:spTgt spid="3"/>
                                        </p:tgtEl>
                                        <p:attrNameLst>
                                          <p:attrName>ppt_w</p:attrName>
                                        </p:attrNameLst>
                                      </p:cBhvr>
                                      <p:tavLst>
                                        <p:tav tm="0">
                                          <p:val>
                                            <p:fltVal val="0"/>
                                          </p:val>
                                        </p:tav>
                                        <p:tav tm="100000">
                                          <p:val>
                                            <p:strVal val="#ppt_w"/>
                                          </p:val>
                                        </p:tav>
                                      </p:tavLst>
                                    </p:anim>
                                    <p:anim calcmode="lin" valueType="num">
                                      <p:cBhvr>
                                        <p:cTn id="23" dur="500" fill="hold"/>
                                        <p:tgtEl>
                                          <p:spTgt spid="3"/>
                                        </p:tgtEl>
                                        <p:attrNameLst>
                                          <p:attrName>ppt_h</p:attrName>
                                        </p:attrNameLst>
                                      </p:cBhvr>
                                      <p:tavLst>
                                        <p:tav tm="0">
                                          <p:val>
                                            <p:fltVal val="0"/>
                                          </p:val>
                                        </p:tav>
                                        <p:tav tm="100000">
                                          <p:val>
                                            <p:strVal val="#ppt_h"/>
                                          </p:val>
                                        </p:tav>
                                      </p:tavLst>
                                    </p:anim>
                                    <p:animEffect transition="in" filter="fade">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p:bldP spid="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3784</TotalTime>
  <Words>1687</Words>
  <Application>Microsoft Office PowerPoint</Application>
  <PresentationFormat>On-screen Show (4:3)</PresentationFormat>
  <Paragraphs>186</Paragraphs>
  <Slides>15</Slides>
  <Notes>13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Ameretto</vt:lpstr>
      <vt:lpstr>Arial</vt:lpstr>
      <vt:lpstr>Calibri</vt:lpstr>
      <vt:lpstr>Calisto MT</vt:lpstr>
      <vt:lpstr>Constantia</vt:lpstr>
      <vt:lpstr>Tahoma</vt:lpstr>
      <vt:lpstr>Times New Roman</vt:lpstr>
      <vt:lpstr>Wingdings</vt:lpstr>
      <vt:lpstr>Wingdings 2</vt:lpstr>
      <vt:lpstr>Flow</vt:lpstr>
      <vt:lpstr>“Remember Lot’s Wife!”</vt:lpstr>
      <vt:lpstr>Intro </vt:lpstr>
      <vt:lpstr>Intro </vt:lpstr>
      <vt:lpstr>Danger of an Ungodly Environment</vt:lpstr>
      <vt:lpstr>Danger of an Ungodly Environment</vt:lpstr>
      <vt:lpstr>God Means What He Says</vt:lpstr>
      <vt:lpstr>God Means What He Says</vt:lpstr>
      <vt:lpstr>There are Consequences for Sin</vt:lpstr>
      <vt:lpstr>There are Consequences for Sin</vt:lpstr>
      <vt:lpstr>Dedication to the Lord is Necessary</vt:lpstr>
      <vt:lpstr>Dedication to the Lord is Necessary</vt:lpstr>
      <vt:lpstr>Conclusion</vt:lpstr>
      <vt:lpstr>Conclusion </vt:lpstr>
      <vt:lpstr>Conclusion </vt:lpstr>
      <vt:lpstr>“What Must I Do To Be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“Remember Lot’s Wife!”</dc:title>
  <dc:subject>03/10/2019</dc:subject>
  <dc:creator>DarkWolf</dc:creator>
  <cp:lastModifiedBy>Nathan Morrison</cp:lastModifiedBy>
  <cp:revision>25</cp:revision>
  <dcterms:created xsi:type="dcterms:W3CDTF">2005-06-04T23:49:02Z</dcterms:created>
  <dcterms:modified xsi:type="dcterms:W3CDTF">2019-03-09T22:13:14Z</dcterms:modified>
</cp:coreProperties>
</file>