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2"/>
  </p:notesMasterIdLst>
  <p:handoutMasterIdLst>
    <p:handoutMasterId r:id="rId23"/>
  </p:handoutMasterIdLst>
  <p:sldIdLst>
    <p:sldId id="256" r:id="rId2"/>
    <p:sldId id="433" r:id="rId3"/>
    <p:sldId id="369" r:id="rId4"/>
    <p:sldId id="293" r:id="rId5"/>
    <p:sldId id="435" r:id="rId6"/>
    <p:sldId id="373" r:id="rId7"/>
    <p:sldId id="437" r:id="rId8"/>
    <p:sldId id="438" r:id="rId9"/>
    <p:sldId id="439" r:id="rId10"/>
    <p:sldId id="440" r:id="rId11"/>
    <p:sldId id="446" r:id="rId12"/>
    <p:sldId id="444" r:id="rId13"/>
    <p:sldId id="442" r:id="rId14"/>
    <p:sldId id="409" r:id="rId15"/>
    <p:sldId id="425" r:id="rId16"/>
    <p:sldId id="427" r:id="rId17"/>
    <p:sldId id="429" r:id="rId18"/>
    <p:sldId id="328" r:id="rId19"/>
    <p:sldId id="405" r:id="rId20"/>
    <p:sldId id="431" r:id="rId21"/>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00"/>
    <a:srgbClr val="72C676"/>
    <a:srgbClr val="FF0066"/>
    <a:srgbClr val="CCFF33"/>
    <a:srgbClr val="FFFFFF"/>
    <a:srgbClr val="FFCC00"/>
    <a:srgbClr val="66FFFF"/>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09" autoAdjust="0"/>
  </p:normalViewPr>
  <p:slideViewPr>
    <p:cSldViewPr snapToObjects="1">
      <p:cViewPr varScale="1">
        <p:scale>
          <a:sx n="95" d="100"/>
          <a:sy n="95"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C24997F-9F7A-4AD0-8C56-2455A46F9B37}" type="slidenum">
              <a:rPr lang="en-US"/>
              <a:pPr>
                <a:defRPr/>
              </a:pPr>
              <a:t>‹#›</a:t>
            </a:fld>
            <a:endParaRPr lang="en-US"/>
          </a:p>
        </p:txBody>
      </p:sp>
    </p:spTree>
    <p:extLst>
      <p:ext uri="{BB962C8B-B14F-4D97-AF65-F5344CB8AC3E}">
        <p14:creationId xmlns:p14="http://schemas.microsoft.com/office/powerpoint/2010/main" val="493524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E8D57F49-A60D-4280-A898-E24F7046A8B3}" type="slidenum">
              <a:rPr lang="en-US"/>
              <a:pPr>
                <a:defRPr/>
              </a:pPr>
              <a:t>‹#›</a:t>
            </a:fld>
            <a:endParaRPr lang="en-US"/>
          </a:p>
        </p:txBody>
      </p:sp>
    </p:spTree>
    <p:extLst>
      <p:ext uri="{BB962C8B-B14F-4D97-AF65-F5344CB8AC3E}">
        <p14:creationId xmlns:p14="http://schemas.microsoft.com/office/powerpoint/2010/main" val="1978579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altLang="en-US" dirty="0"/>
          </a:p>
          <a:p>
            <a:pPr eaLnBrk="1" hangingPunct="1"/>
            <a:r>
              <a:rPr lang="en-US" altLang="en-US" dirty="0"/>
              <a:t>Based on an article by Mike Willis, </a:t>
            </a:r>
            <a:r>
              <a:rPr lang="en-US" altLang="en-US" u="sng" dirty="0"/>
              <a:t>Guardian Of Truth</a:t>
            </a:r>
            <a:r>
              <a:rPr lang="en-US" altLang="en-US" dirty="0"/>
              <a:t>, August, 1989</a:t>
            </a:r>
            <a:endParaRPr lang="en-US" altLang="en-US" u="sng"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4FF9EBA0-311B-4BD1-98CE-31DDBC249633}" type="slidenum">
              <a:rPr lang="en-US" altLang="en-US" sz="1200" b="0" smtClean="0">
                <a:solidFill>
                  <a:schemeClr val="tx1"/>
                </a:solidFill>
                <a:latin typeface="Times New Roman" pitchFamily="18" charset="0"/>
              </a:rPr>
              <a:pPr eaLnBrk="1" hangingPunct="1"/>
              <a:t>15</a:t>
            </a:fld>
            <a:endParaRPr lang="en-US" altLang="en-US" sz="1200" b="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7D076A6B-0953-462A-8492-66DADC3661DB}" type="slidenum">
              <a:rPr lang="en-US" altLang="en-US" sz="1200" b="0" smtClean="0">
                <a:solidFill>
                  <a:schemeClr val="tx1"/>
                </a:solidFill>
                <a:latin typeface="Times New Roman" pitchFamily="18" charset="0"/>
              </a:rPr>
              <a:pPr eaLnBrk="1" hangingPunct="1"/>
              <a:t>16</a:t>
            </a:fld>
            <a:endParaRPr lang="en-US" altLang="en-US" sz="1200" b="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DB7B4D22-8F64-4725-991D-CDEBD669B841}" type="slidenum">
              <a:rPr lang="en-US" altLang="en-US" sz="1200" b="0" smtClean="0">
                <a:solidFill>
                  <a:schemeClr val="tx1"/>
                </a:solidFill>
                <a:latin typeface="Times New Roman" pitchFamily="18" charset="0"/>
              </a:rPr>
              <a:pPr eaLnBrk="1" hangingPunct="1"/>
              <a:t>17</a:t>
            </a:fld>
            <a:endParaRPr lang="en-US" altLang="en-US" sz="1200" b="0">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20</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E22D19BA-0DED-4A56-8569-64393555AF32}" type="slidenum">
              <a:rPr lang="en-US" altLang="en-US" sz="1200" b="0" smtClean="0">
                <a:solidFill>
                  <a:schemeClr val="tx1"/>
                </a:solidFill>
                <a:latin typeface="Times New Roman" pitchFamily="18" charset="0"/>
              </a:rPr>
              <a:pPr eaLnBrk="1" hangingPunct="1"/>
              <a:t>3</a:t>
            </a:fld>
            <a:endParaRPr lang="en-US" altLang="en-US" sz="1200" b="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A6EC5FBB-A31A-4D31-A238-D7417C385020}" type="slidenum">
              <a:rPr lang="en-US" altLang="en-US" sz="1200" b="0" smtClean="0">
                <a:solidFill>
                  <a:schemeClr val="tx1"/>
                </a:solidFill>
                <a:latin typeface="Times New Roman" pitchFamily="18" charset="0"/>
              </a:rPr>
              <a:pPr eaLnBrk="1" hangingPunct="1"/>
              <a:t>4</a:t>
            </a:fld>
            <a:endParaRPr lang="en-US" altLang="en-US" sz="1200" b="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A6EC5FBB-A31A-4D31-A238-D7417C385020}" type="slidenum">
              <a:rPr lang="en-US" altLang="en-US" sz="1200" b="0" smtClean="0">
                <a:solidFill>
                  <a:schemeClr val="tx1"/>
                </a:solidFill>
                <a:latin typeface="Times New Roman" pitchFamily="18" charset="0"/>
              </a:rPr>
              <a:pPr eaLnBrk="1" hangingPunct="1"/>
              <a:t>5</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340343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 (H5281): “Pleasant” or “My Delight”</a:t>
            </a:r>
          </a:p>
          <a:p>
            <a:r>
              <a:rPr lang="en-US" dirty="0"/>
              <a:t>Mara (H4755): “Bitter” or “Bitterness”</a:t>
            </a:r>
          </a:p>
          <a:p>
            <a:endParaRPr lang="en-US" dirty="0"/>
          </a:p>
          <a:p>
            <a:r>
              <a:rPr lang="en-US" dirty="0"/>
              <a:t>Orpah (H6204): “Gazelle” or “Mane”</a:t>
            </a:r>
          </a:p>
          <a:p>
            <a:endParaRPr lang="en-US" dirty="0"/>
          </a:p>
          <a:p>
            <a:r>
              <a:rPr lang="en-US" dirty="0"/>
              <a:t>Ruth (H7327): “Friend” or “Friendship”</a:t>
            </a:r>
          </a:p>
        </p:txBody>
      </p:sp>
      <p:sp>
        <p:nvSpPr>
          <p:cNvPr id="4" name="Slide Number Placeholder 3"/>
          <p:cNvSpPr>
            <a:spLocks noGrp="1"/>
          </p:cNvSpPr>
          <p:nvPr>
            <p:ph type="sldNum" sz="quarter" idx="5"/>
          </p:nvPr>
        </p:nvSpPr>
        <p:spPr/>
        <p:txBody>
          <a:bodyPr/>
          <a:lstStyle/>
          <a:p>
            <a:pPr>
              <a:defRPr/>
            </a:pPr>
            <a:fld id="{E8D57F49-A60D-4280-A898-E24F7046A8B3}" type="slidenum">
              <a:rPr lang="en-US" smtClean="0"/>
              <a:pPr>
                <a:defRPr/>
              </a:pPr>
              <a:t>6</a:t>
            </a:fld>
            <a:endParaRPr lang="en-US"/>
          </a:p>
        </p:txBody>
      </p:sp>
    </p:spTree>
    <p:extLst>
      <p:ext uri="{BB962C8B-B14F-4D97-AF65-F5344CB8AC3E}">
        <p14:creationId xmlns:p14="http://schemas.microsoft.com/office/powerpoint/2010/main" val="269797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3523907C-1D1A-46DA-AD60-1B3727D4287E}" type="slidenum">
              <a:rPr lang="en-US" altLang="en-US" sz="1200" b="0" smtClean="0">
                <a:solidFill>
                  <a:schemeClr val="tx1"/>
                </a:solidFill>
                <a:latin typeface="Times New Roman" pitchFamily="18" charset="0"/>
              </a:rPr>
              <a:pPr eaLnBrk="1" hangingPunct="1"/>
              <a:t>10</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330602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D388730A-E730-4114-A3E8-818A43EBD8A4}" type="slidenum">
              <a:rPr lang="en-US" altLang="en-US" sz="1200" b="0" smtClean="0">
                <a:solidFill>
                  <a:schemeClr val="tx1"/>
                </a:solidFill>
                <a:latin typeface="Times New Roman" pitchFamily="18" charset="0"/>
              </a:rPr>
              <a:pPr eaLnBrk="1" hangingPunct="1"/>
              <a:t>11</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229593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D388730A-E730-4114-A3E8-818A43EBD8A4}" type="slidenum">
              <a:rPr lang="en-US" altLang="en-US" sz="1200" b="0" smtClean="0">
                <a:solidFill>
                  <a:schemeClr val="tx1"/>
                </a:solidFill>
                <a:latin typeface="Times New Roman" pitchFamily="18" charset="0"/>
              </a:rPr>
              <a:pPr eaLnBrk="1" hangingPunct="1"/>
              <a:t>12</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39682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3888EEE0-4D4B-482A-9FF6-3150AAA439D7}" type="slidenum">
              <a:rPr lang="en-US" altLang="en-US" sz="1200" b="0" smtClean="0">
                <a:solidFill>
                  <a:schemeClr val="tx1"/>
                </a:solidFill>
                <a:latin typeface="Times New Roman" pitchFamily="18" charset="0"/>
              </a:rPr>
              <a:pPr eaLnBrk="1" hangingPunct="1"/>
              <a:t>13</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317640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65912"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6591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r>
              <a:rPr lang="en-US"/>
              <a:t>Ruth: Virtuous Devotion</a:t>
            </a:r>
          </a:p>
        </p:txBody>
      </p:sp>
      <p:sp>
        <p:nvSpPr>
          <p:cNvPr id="28" name="Rectangle 28"/>
          <p:cNvSpPr>
            <a:spLocks noGrp="1" noChangeArrowheads="1"/>
          </p:cNvSpPr>
          <p:nvPr>
            <p:ph type="sldNum" sz="quarter" idx="12"/>
          </p:nvPr>
        </p:nvSpPr>
        <p:spPr/>
        <p:txBody>
          <a:bodyPr/>
          <a:lstStyle>
            <a:lvl1pPr>
              <a:defRPr/>
            </a:lvl1pPr>
          </a:lstStyle>
          <a:p>
            <a:pPr>
              <a:defRPr/>
            </a:pPr>
            <a:fld id="{AE472AA0-31BF-483B-A4FE-E8DB78598B55}" type="slidenum">
              <a:rPr lang="en-US"/>
              <a:pPr>
                <a:defRPr/>
              </a:pPr>
              <a:t>‹#›</a:t>
            </a:fld>
            <a:endParaRPr lang="en-US"/>
          </a:p>
        </p:txBody>
      </p:sp>
    </p:spTree>
    <p:extLst>
      <p:ext uri="{BB962C8B-B14F-4D97-AF65-F5344CB8AC3E}">
        <p14:creationId xmlns:p14="http://schemas.microsoft.com/office/powerpoint/2010/main" val="206598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5" name="Rectangle 27"/>
          <p:cNvSpPr>
            <a:spLocks noGrp="1" noChangeArrowheads="1"/>
          </p:cNvSpPr>
          <p:nvPr>
            <p:ph type="sldNum" sz="quarter" idx="11"/>
          </p:nvPr>
        </p:nvSpPr>
        <p:spPr>
          <a:ln/>
        </p:spPr>
        <p:txBody>
          <a:bodyPr/>
          <a:lstStyle>
            <a:lvl1pPr>
              <a:defRPr/>
            </a:lvl1pPr>
          </a:lstStyle>
          <a:p>
            <a:pPr>
              <a:defRPr/>
            </a:pPr>
            <a:fld id="{C474E48C-3BBD-46DF-8ACD-7D4948E41242}"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876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5" name="Rectangle 27"/>
          <p:cNvSpPr>
            <a:spLocks noGrp="1" noChangeArrowheads="1"/>
          </p:cNvSpPr>
          <p:nvPr>
            <p:ph type="sldNum" sz="quarter" idx="11"/>
          </p:nvPr>
        </p:nvSpPr>
        <p:spPr>
          <a:ln/>
        </p:spPr>
        <p:txBody>
          <a:bodyPr/>
          <a:lstStyle>
            <a:lvl1pPr>
              <a:defRPr/>
            </a:lvl1pPr>
          </a:lstStyle>
          <a:p>
            <a:pPr>
              <a:defRPr/>
            </a:pPr>
            <a:fld id="{864BDA60-57C9-4D56-9623-154BC7CD2BA3}"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469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5" name="Rectangle 27"/>
          <p:cNvSpPr>
            <a:spLocks noGrp="1" noChangeArrowheads="1"/>
          </p:cNvSpPr>
          <p:nvPr>
            <p:ph type="sldNum" sz="quarter" idx="11"/>
          </p:nvPr>
        </p:nvSpPr>
        <p:spPr>
          <a:ln/>
        </p:spPr>
        <p:txBody>
          <a:bodyPr/>
          <a:lstStyle>
            <a:lvl1pPr>
              <a:defRPr/>
            </a:lvl1pPr>
          </a:lstStyle>
          <a:p>
            <a:pPr>
              <a:defRPr/>
            </a:pPr>
            <a:fld id="{14323408-56F9-453E-B25C-9999C80DB4C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97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5" name="Rectangle 27"/>
          <p:cNvSpPr>
            <a:spLocks noGrp="1" noChangeArrowheads="1"/>
          </p:cNvSpPr>
          <p:nvPr>
            <p:ph type="sldNum" sz="quarter" idx="11"/>
          </p:nvPr>
        </p:nvSpPr>
        <p:spPr>
          <a:ln/>
        </p:spPr>
        <p:txBody>
          <a:bodyPr/>
          <a:lstStyle>
            <a:lvl1pPr>
              <a:defRPr/>
            </a:lvl1pPr>
          </a:lstStyle>
          <a:p>
            <a:pPr>
              <a:defRPr/>
            </a:pPr>
            <a:fld id="{ECACAE13-CBC9-44B8-93D7-741EA317C017}"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438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6" name="Rectangle 27"/>
          <p:cNvSpPr>
            <a:spLocks noGrp="1" noChangeArrowheads="1"/>
          </p:cNvSpPr>
          <p:nvPr>
            <p:ph type="sldNum" sz="quarter" idx="11"/>
          </p:nvPr>
        </p:nvSpPr>
        <p:spPr>
          <a:ln/>
        </p:spPr>
        <p:txBody>
          <a:bodyPr/>
          <a:lstStyle>
            <a:lvl1pPr>
              <a:defRPr/>
            </a:lvl1pPr>
          </a:lstStyle>
          <a:p>
            <a:pPr>
              <a:defRPr/>
            </a:pPr>
            <a:fld id="{6507B2D4-1582-4F3C-BCF0-AD95789327E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750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8" name="Rectangle 27"/>
          <p:cNvSpPr>
            <a:spLocks noGrp="1" noChangeArrowheads="1"/>
          </p:cNvSpPr>
          <p:nvPr>
            <p:ph type="sldNum" sz="quarter" idx="11"/>
          </p:nvPr>
        </p:nvSpPr>
        <p:spPr>
          <a:ln/>
        </p:spPr>
        <p:txBody>
          <a:bodyPr/>
          <a:lstStyle>
            <a:lvl1pPr>
              <a:defRPr/>
            </a:lvl1pPr>
          </a:lstStyle>
          <a:p>
            <a:pPr>
              <a:defRPr/>
            </a:pPr>
            <a:fld id="{F89C3A77-5EFE-47AB-8119-6609B1BE30E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599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4" name="Rectangle 27"/>
          <p:cNvSpPr>
            <a:spLocks noGrp="1" noChangeArrowheads="1"/>
          </p:cNvSpPr>
          <p:nvPr>
            <p:ph type="sldNum" sz="quarter" idx="11"/>
          </p:nvPr>
        </p:nvSpPr>
        <p:spPr>
          <a:ln/>
        </p:spPr>
        <p:txBody>
          <a:bodyPr/>
          <a:lstStyle>
            <a:lvl1pPr>
              <a:defRPr/>
            </a:lvl1pPr>
          </a:lstStyle>
          <a:p>
            <a:pPr>
              <a:defRPr/>
            </a:pPr>
            <a:fld id="{81B3E6A9-F3DB-4D74-BFB1-D6598D29ACCD}"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875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3" name="Rectangle 27"/>
          <p:cNvSpPr>
            <a:spLocks noGrp="1" noChangeArrowheads="1"/>
          </p:cNvSpPr>
          <p:nvPr>
            <p:ph type="sldNum" sz="quarter" idx="11"/>
          </p:nvPr>
        </p:nvSpPr>
        <p:spPr>
          <a:ln/>
        </p:spPr>
        <p:txBody>
          <a:bodyPr/>
          <a:lstStyle>
            <a:lvl1pPr>
              <a:defRPr/>
            </a:lvl1pPr>
          </a:lstStyle>
          <a:p>
            <a:pPr>
              <a:defRPr/>
            </a:pPr>
            <a:fld id="{47B6E627-9491-41C0-8090-AA116AC664BB}"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245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6" name="Rectangle 27"/>
          <p:cNvSpPr>
            <a:spLocks noGrp="1" noChangeArrowheads="1"/>
          </p:cNvSpPr>
          <p:nvPr>
            <p:ph type="sldNum" sz="quarter" idx="11"/>
          </p:nvPr>
        </p:nvSpPr>
        <p:spPr>
          <a:ln/>
        </p:spPr>
        <p:txBody>
          <a:bodyPr/>
          <a:lstStyle>
            <a:lvl1pPr>
              <a:defRPr/>
            </a:lvl1pPr>
          </a:lstStyle>
          <a:p>
            <a:pPr>
              <a:defRPr/>
            </a:pPr>
            <a:fld id="{C9125323-7A6E-4CD9-BAAC-8ECFDC677BD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258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Ruth: Virtuous Devotion</a:t>
            </a:r>
          </a:p>
        </p:txBody>
      </p:sp>
      <p:sp>
        <p:nvSpPr>
          <p:cNvPr id="6" name="Rectangle 27"/>
          <p:cNvSpPr>
            <a:spLocks noGrp="1" noChangeArrowheads="1"/>
          </p:cNvSpPr>
          <p:nvPr>
            <p:ph type="sldNum" sz="quarter" idx="11"/>
          </p:nvPr>
        </p:nvSpPr>
        <p:spPr>
          <a:ln/>
        </p:spPr>
        <p:txBody>
          <a:bodyPr/>
          <a:lstStyle>
            <a:lvl1pPr>
              <a:defRPr/>
            </a:lvl1pPr>
          </a:lstStyle>
          <a:p>
            <a:pPr>
              <a:defRPr/>
            </a:pPr>
            <a:fld id="{E6325E77-1877-414B-922A-887D375ABEA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014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648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648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648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648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648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endParaRPr lang="en-US" alt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16488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6488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488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89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defRPr/>
            </a:pPr>
            <a:r>
              <a:rPr lang="en-US"/>
              <a:t>Ruth: Virtuous Devotion</a:t>
            </a:r>
          </a:p>
        </p:txBody>
      </p:sp>
      <p:sp>
        <p:nvSpPr>
          <p:cNvPr id="16489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a:defRPr/>
            </a:pPr>
            <a:fld id="{19222A96-16F0-4610-96EB-5DBE10788C91}" type="slidenum">
              <a:rPr lang="en-US"/>
              <a:pPr>
                <a:defRPr/>
              </a:pPr>
              <a:t>‹#›</a:t>
            </a:fld>
            <a:endParaRPr lang="en-US"/>
          </a:p>
        </p:txBody>
      </p:sp>
      <p:sp>
        <p:nvSpPr>
          <p:cNvPr id="16489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solidFill>
                  <a:schemeClr val="tx1"/>
                </a:solidFill>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743200"/>
            <a:ext cx="42672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CCF45001-D5B9-4589-B1AB-25E6FBCB0449}"/>
              </a:ext>
            </a:extLst>
          </p:cNvPr>
          <p:cNvSpPr txBox="1">
            <a:spLocks noChangeArrowheads="1"/>
          </p:cNvSpPr>
          <p:nvPr/>
        </p:nvSpPr>
        <p:spPr bwMode="auto">
          <a:xfrm>
            <a:off x="1" y="1339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CCFF"/>
                </a:solidFill>
              </a:rPr>
              <a:t>Godly Women Series Part 3</a:t>
            </a:r>
            <a:endParaRPr lang="en-US" sz="2000" b="0" i="1" dirty="0">
              <a:solidFill>
                <a:srgbClr val="FFCCFF"/>
              </a:solidFill>
            </a:endParaRPr>
          </a:p>
        </p:txBody>
      </p:sp>
      <p:sp>
        <p:nvSpPr>
          <p:cNvPr id="2" name="Title 1">
            <a:extLst>
              <a:ext uri="{FF2B5EF4-FFF2-40B4-BE49-F238E27FC236}">
                <a16:creationId xmlns:a16="http://schemas.microsoft.com/office/drawing/2014/main" id="{D3889AFB-DFA7-4057-83F3-FC5A69A91611}"/>
              </a:ext>
            </a:extLst>
          </p:cNvPr>
          <p:cNvSpPr>
            <a:spLocks noGrp="1"/>
          </p:cNvSpPr>
          <p:nvPr>
            <p:ph type="ctrTitle" sz="quarter"/>
          </p:nvPr>
        </p:nvSpPr>
        <p:spPr>
          <a:xfrm>
            <a:off x="13399" y="914400"/>
            <a:ext cx="9143999" cy="2667000"/>
          </a:xfrm>
        </p:spPr>
        <p:txBody>
          <a:bodyPr/>
          <a:lstStyle/>
          <a:p>
            <a:r>
              <a:rPr lang="en-US" sz="6000" b="1" u="sng" dirty="0">
                <a:solidFill>
                  <a:schemeClr val="tx1"/>
                </a:solidFill>
                <a:latin typeface="Arial" pitchFamily="34" charset="0"/>
                <a:cs typeface="Arial" pitchFamily="34" charset="0"/>
              </a:rPr>
              <a:t>Ruth: Virtuous Devotion</a:t>
            </a:r>
            <a:br>
              <a:rPr lang="en-US" sz="3600" b="1" u="sng" dirty="0">
                <a:solidFill>
                  <a:schemeClr val="tx1"/>
                </a:solidFill>
                <a:latin typeface="Arial" pitchFamily="34" charset="0"/>
                <a:cs typeface="Arial" pitchFamily="34" charset="0"/>
              </a:rPr>
            </a:br>
            <a:br>
              <a:rPr lang="en-US" sz="2400" dirty="0">
                <a:latin typeface="Arial" pitchFamily="34" charset="0"/>
                <a:cs typeface="Arial" pitchFamily="34" charset="0"/>
              </a:rPr>
            </a:br>
            <a:r>
              <a:rPr lang="en-US" sz="3600" b="1" dirty="0">
                <a:solidFill>
                  <a:schemeClr val="hlink"/>
                </a:solidFill>
                <a:latin typeface="Arial" pitchFamily="34" charset="0"/>
                <a:cs typeface="Arial" pitchFamily="34" charset="0"/>
              </a:rPr>
              <a:t>Text: Ruth</a:t>
            </a:r>
            <a:br>
              <a:rPr lang="en-US" sz="2400" b="1" dirty="0">
                <a:solidFill>
                  <a:schemeClr val="hlink"/>
                </a:solidFill>
                <a:latin typeface="Arial" pitchFamily="34" charset="0"/>
                <a:cs typeface="Arial" pitchFamily="34" charset="0"/>
              </a:rPr>
            </a:br>
            <a:br>
              <a:rPr lang="en-US" sz="2400" b="1" dirty="0">
                <a:solidFill>
                  <a:schemeClr val="tx1"/>
                </a:solidFill>
                <a:latin typeface="Arial" pitchFamily="34" charset="0"/>
                <a:cs typeface="Arial" pitchFamily="34" charset="0"/>
              </a:rPr>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Trusted In God’s Care</a:t>
            </a:r>
          </a:p>
        </p:txBody>
      </p:sp>
      <p:sp>
        <p:nvSpPr>
          <p:cNvPr id="13316" name="Text Box 3"/>
          <p:cNvSpPr txBox="1">
            <a:spLocks noChangeArrowheads="1"/>
          </p:cNvSpPr>
          <p:nvPr/>
        </p:nvSpPr>
        <p:spPr bwMode="auto">
          <a:xfrm>
            <a:off x="0" y="914400"/>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Ruth 2:2</a:t>
            </a:r>
            <a:endParaRPr lang="en-US" altLang="en-US" sz="2800" dirty="0">
              <a:solidFill>
                <a:srgbClr val="FFFF00"/>
              </a:solidFill>
            </a:endParaRPr>
          </a:p>
          <a:p>
            <a:pPr algn="l">
              <a:buClr>
                <a:schemeClr val="accent1"/>
              </a:buClr>
              <a:buSzPct val="115000"/>
              <a:buFont typeface="Wingdings" pitchFamily="2" charset="2"/>
              <a:buChar char="Ø"/>
            </a:pPr>
            <a:r>
              <a:rPr lang="en-US" altLang="en-US" sz="2000" b="0" dirty="0">
                <a:solidFill>
                  <a:schemeClr val="tx1"/>
                </a:solidFill>
              </a:rPr>
              <a:t>She trusted in the Lord's provisions. </a:t>
            </a:r>
          </a:p>
          <a:p>
            <a:pPr algn="l">
              <a:buClr>
                <a:schemeClr val="accent1"/>
              </a:buClr>
              <a:buSzPct val="115000"/>
              <a:buFont typeface="Wingdings" pitchFamily="2" charset="2"/>
              <a:buChar char="Ø"/>
            </a:pPr>
            <a:r>
              <a:rPr lang="en-US" altLang="en-US" sz="2000" b="0" dirty="0">
                <a:solidFill>
                  <a:schemeClr val="tx1"/>
                </a:solidFill>
              </a:rPr>
              <a:t>She was content to accept the provisions which God had made for widows such as Naomi and herself.</a:t>
            </a:r>
          </a:p>
          <a:p>
            <a:pPr algn="l">
              <a:buClr>
                <a:schemeClr val="accent1"/>
              </a:buClr>
              <a:buSzPct val="115000"/>
              <a:buFont typeface="Wingdings" pitchFamily="2" charset="2"/>
              <a:buChar char="Ø"/>
            </a:pPr>
            <a:r>
              <a:rPr lang="en-US" altLang="en-US" sz="2000" b="0" dirty="0">
                <a:solidFill>
                  <a:schemeClr val="tx1"/>
                </a:solidFill>
              </a:rPr>
              <a:t>She joined other poor people to glean in the fields to provide for themselves, as the law of Moses said </a:t>
            </a:r>
            <a:r>
              <a:rPr lang="en-US" altLang="en-US" sz="2000" b="0" i="1" dirty="0">
                <a:solidFill>
                  <a:schemeClr val="tx1"/>
                </a:solidFill>
              </a:rPr>
              <a:t>(Lev. 19:9; 23:22; Deut. 24:19). </a:t>
            </a:r>
          </a:p>
        </p:txBody>
      </p:sp>
      <p:sp>
        <p:nvSpPr>
          <p:cNvPr id="8" name="Text Box 3"/>
          <p:cNvSpPr txBox="1">
            <a:spLocks noChangeArrowheads="1"/>
          </p:cNvSpPr>
          <p:nvPr/>
        </p:nvSpPr>
        <p:spPr bwMode="auto">
          <a:xfrm>
            <a:off x="0" y="3219748"/>
            <a:ext cx="91440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Ruth 3:6, 9</a:t>
            </a:r>
            <a:endParaRPr lang="en-US" altLang="en-US" sz="2800" dirty="0">
              <a:solidFill>
                <a:srgbClr val="FFFF00"/>
              </a:solidFill>
            </a:endParaRPr>
          </a:p>
          <a:p>
            <a:pPr algn="l">
              <a:buClr>
                <a:schemeClr val="accent1"/>
              </a:buClr>
              <a:buSzPct val="115000"/>
              <a:buFont typeface="Wingdings" pitchFamily="2" charset="2"/>
              <a:buChar char="Ø"/>
            </a:pPr>
            <a:r>
              <a:rPr lang="en-US" altLang="en-US" sz="2000" b="0" dirty="0">
                <a:solidFill>
                  <a:schemeClr val="tx1"/>
                </a:solidFill>
              </a:rPr>
              <a:t>She trusted in the Lord's provision for a levirate (“husband’s brother”) marriage. </a:t>
            </a:r>
          </a:p>
          <a:p>
            <a:pPr algn="l">
              <a:buClr>
                <a:schemeClr val="accent1"/>
              </a:buClr>
              <a:buSzPct val="115000"/>
              <a:buFont typeface="Wingdings" pitchFamily="2" charset="2"/>
              <a:buChar char="Ø"/>
            </a:pPr>
            <a:r>
              <a:rPr lang="en-US" altLang="en-US" sz="2000" b="0" dirty="0">
                <a:solidFill>
                  <a:schemeClr val="tx1"/>
                </a:solidFill>
              </a:rPr>
              <a:t>She appealed to Boaz to perform the duties of a near kinsman to raise up seed to one who died childless </a:t>
            </a:r>
            <a:r>
              <a:rPr lang="en-US" altLang="en-US" sz="2000" b="0" i="1" dirty="0">
                <a:solidFill>
                  <a:schemeClr val="tx1"/>
                </a:solidFill>
              </a:rPr>
              <a:t>(Deut. 25:5-10).</a:t>
            </a:r>
          </a:p>
        </p:txBody>
      </p:sp>
      <p:sp>
        <p:nvSpPr>
          <p:cNvPr id="7" name="Text Box 7">
            <a:extLst>
              <a:ext uri="{FF2B5EF4-FFF2-40B4-BE49-F238E27FC236}">
                <a16:creationId xmlns:a16="http://schemas.microsoft.com/office/drawing/2014/main" id="{BCD43D54-1E1F-4173-878F-05BCF96D22A3}"/>
              </a:ext>
            </a:extLst>
          </p:cNvPr>
          <p:cNvSpPr txBox="1">
            <a:spLocks noChangeArrowheads="1"/>
          </p:cNvSpPr>
          <p:nvPr/>
        </p:nvSpPr>
        <p:spPr bwMode="auto">
          <a:xfrm>
            <a:off x="1221" y="5218410"/>
            <a:ext cx="9166225" cy="831850"/>
          </a:xfrm>
          <a:prstGeom prst="rect">
            <a:avLst/>
          </a:prstGeom>
          <a:solidFill>
            <a:srgbClr val="FFCCFF"/>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0066"/>
                </a:solidFill>
              </a:rPr>
              <a:t>She walked within the Law in both of these respects, and God blessed her for it!</a:t>
            </a:r>
          </a:p>
        </p:txBody>
      </p:sp>
    </p:spTree>
    <p:extLst>
      <p:ext uri="{BB962C8B-B14F-4D97-AF65-F5344CB8AC3E}">
        <p14:creationId xmlns:p14="http://schemas.microsoft.com/office/powerpoint/2010/main" val="237970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8"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Trusted In God’s Care</a:t>
            </a:r>
          </a:p>
        </p:txBody>
      </p:sp>
      <p:sp>
        <p:nvSpPr>
          <p:cNvPr id="13316" name="Text Box 3"/>
          <p:cNvSpPr txBox="1">
            <a:spLocks noChangeArrowheads="1"/>
          </p:cNvSpPr>
          <p:nvPr/>
        </p:nvSpPr>
        <p:spPr bwMode="auto">
          <a:xfrm>
            <a:off x="0" y="7620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800100" indent="-34290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About Boaz…</a:t>
            </a:r>
            <a:endParaRPr lang="en-US" altLang="en-US" sz="2800" dirty="0">
              <a:solidFill>
                <a:srgbClr val="FFFF00"/>
              </a:solidFill>
            </a:endParaRPr>
          </a:p>
        </p:txBody>
      </p:sp>
      <p:grpSp>
        <p:nvGrpSpPr>
          <p:cNvPr id="7" name="Group 6">
            <a:extLst>
              <a:ext uri="{FF2B5EF4-FFF2-40B4-BE49-F238E27FC236}">
                <a16:creationId xmlns:a16="http://schemas.microsoft.com/office/drawing/2014/main" id="{471087FF-69FB-4CA6-818A-3E40E5E00C3E}"/>
              </a:ext>
            </a:extLst>
          </p:cNvPr>
          <p:cNvGrpSpPr/>
          <p:nvPr/>
        </p:nvGrpSpPr>
        <p:grpSpPr>
          <a:xfrm>
            <a:off x="2540871" y="650550"/>
            <a:ext cx="4062258" cy="5852142"/>
            <a:chOff x="2540871" y="650550"/>
            <a:chExt cx="4062258" cy="5852142"/>
          </a:xfrm>
        </p:grpSpPr>
        <p:pic>
          <p:nvPicPr>
            <p:cNvPr id="6" name="Picture 5" descr="A person standing in a field&#10;&#10;Description automatically generated">
              <a:extLst>
                <a:ext uri="{FF2B5EF4-FFF2-40B4-BE49-F238E27FC236}">
                  <a16:creationId xmlns:a16="http://schemas.microsoft.com/office/drawing/2014/main" id="{A008488B-5995-4CB3-9B06-ACCBF363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871" y="650550"/>
              <a:ext cx="4062258" cy="5852142"/>
            </a:xfrm>
            <a:prstGeom prst="rect">
              <a:avLst/>
            </a:prstGeom>
          </p:spPr>
        </p:pic>
        <p:sp>
          <p:nvSpPr>
            <p:cNvPr id="4" name="TextBox 3">
              <a:extLst>
                <a:ext uri="{FF2B5EF4-FFF2-40B4-BE49-F238E27FC236}">
                  <a16:creationId xmlns:a16="http://schemas.microsoft.com/office/drawing/2014/main" id="{04DFCC12-CC39-4243-B348-CB03D2BE8940}"/>
                </a:ext>
              </a:extLst>
            </p:cNvPr>
            <p:cNvSpPr txBox="1"/>
            <p:nvPr/>
          </p:nvSpPr>
          <p:spPr>
            <a:xfrm>
              <a:off x="4186684" y="992832"/>
              <a:ext cx="2212469" cy="1569660"/>
            </a:xfrm>
            <a:prstGeom prst="rect">
              <a:avLst/>
            </a:prstGeom>
            <a:noFill/>
          </p:spPr>
          <p:txBody>
            <a:bodyPr wrap="square" rtlCol="0">
              <a:spAutoFit/>
            </a:bodyPr>
            <a:lstStyle/>
            <a:p>
              <a:r>
                <a:rPr lang="en-US" i="1" dirty="0">
                  <a:solidFill>
                    <a:srgbClr val="000000"/>
                  </a:solidFill>
                </a:rPr>
                <a:t>What Kind of Man was Boaz before Marriage?</a:t>
              </a:r>
            </a:p>
          </p:txBody>
        </p:sp>
        <p:sp>
          <p:nvSpPr>
            <p:cNvPr id="11" name="TextBox 10">
              <a:extLst>
                <a:ext uri="{FF2B5EF4-FFF2-40B4-BE49-F238E27FC236}">
                  <a16:creationId xmlns:a16="http://schemas.microsoft.com/office/drawing/2014/main" id="{92D44638-5ABC-49F5-9E38-FFC5C9D2A5BF}"/>
                </a:ext>
              </a:extLst>
            </p:cNvPr>
            <p:cNvSpPr txBox="1"/>
            <p:nvPr/>
          </p:nvSpPr>
          <p:spPr>
            <a:xfrm>
              <a:off x="4002804" y="2787448"/>
              <a:ext cx="2457450" cy="461665"/>
            </a:xfrm>
            <a:prstGeom prst="rect">
              <a:avLst/>
            </a:prstGeom>
            <a:noFill/>
          </p:spPr>
          <p:txBody>
            <a:bodyPr wrap="square" rtlCol="0">
              <a:spAutoFit/>
            </a:bodyPr>
            <a:lstStyle/>
            <a:p>
              <a:r>
                <a:rPr lang="en-US" dirty="0">
                  <a:ln>
                    <a:solidFill>
                      <a:schemeClr val="accent6"/>
                    </a:solidFill>
                  </a:ln>
                  <a:solidFill>
                    <a:srgbClr val="FF0000"/>
                  </a:solidFill>
                </a:rPr>
                <a:t>RUTHLESS!</a:t>
              </a:r>
            </a:p>
          </p:txBody>
        </p:sp>
      </p:grpSp>
    </p:spTree>
    <p:extLst>
      <p:ext uri="{BB962C8B-B14F-4D97-AF65-F5344CB8AC3E}">
        <p14:creationId xmlns:p14="http://schemas.microsoft.com/office/powerpoint/2010/main" val="23506225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childTnLst>
                                  <p:subTnLst>
                                    <p:animClr clrSpc="rgb" dir="cw">
                                      <p:cBhvr override="childStyle">
                                        <p:cTn dur="1" fill="hold" display="0" masterRel="nextClick" afterEffect="1"/>
                                        <p:tgtEl>
                                          <p:spTgt spid="13316"/>
                                        </p:tgtEl>
                                        <p:attrNameLst>
                                          <p:attrName>ppt_c</p:attrName>
                                        </p:attrNameLst>
                                      </p:cBhvr>
                                      <p:to>
                                        <a:schemeClr val="folHlink"/>
                                      </p:to>
                                    </p:animClr>
                                  </p:sub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Trusted In God’s Care</a:t>
            </a:r>
          </a:p>
        </p:txBody>
      </p:sp>
      <p:sp>
        <p:nvSpPr>
          <p:cNvPr id="13316" name="Text Box 3"/>
          <p:cNvSpPr txBox="1">
            <a:spLocks noChangeArrowheads="1"/>
          </p:cNvSpPr>
          <p:nvPr/>
        </p:nvSpPr>
        <p:spPr bwMode="auto">
          <a:xfrm>
            <a:off x="0" y="762000"/>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800100" indent="-34290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Boaz as a type of Christ as a “Redeemer”:</a:t>
            </a:r>
            <a:endParaRPr lang="en-US" altLang="en-US" sz="2800" dirty="0">
              <a:solidFill>
                <a:srgbClr val="FFFF00"/>
              </a:solidFill>
            </a:endParaRPr>
          </a:p>
          <a:p>
            <a:pPr algn="l">
              <a:buClr>
                <a:schemeClr val="accent1"/>
              </a:buClr>
              <a:buSzPct val="115000"/>
              <a:buFont typeface="Wingdings" pitchFamily="2" charset="2"/>
              <a:buChar char="Ø"/>
            </a:pPr>
            <a:r>
              <a:rPr lang="en-US" altLang="en-US" sz="2000" b="0" dirty="0">
                <a:solidFill>
                  <a:schemeClr val="tx1"/>
                </a:solidFill>
              </a:rPr>
              <a:t>Boaz was a man of great wealth (Ruth 2:1).</a:t>
            </a:r>
          </a:p>
          <a:p>
            <a:pPr algn="l">
              <a:buClr>
                <a:schemeClr val="accent1"/>
              </a:buClr>
              <a:buSzPct val="115000"/>
              <a:buFont typeface="Wingdings" pitchFamily="2" charset="2"/>
              <a:buChar char="Ø"/>
            </a:pPr>
            <a:r>
              <a:rPr lang="en-US" altLang="en-US" sz="2000" b="0" dirty="0">
                <a:solidFill>
                  <a:schemeClr val="tx1"/>
                </a:solidFill>
              </a:rPr>
              <a:t>He was compassionate to the stranger (Ruth 2:8-9). </a:t>
            </a:r>
          </a:p>
          <a:p>
            <a:pPr lvl="1" algn="l">
              <a:buClr>
                <a:schemeClr val="accent1"/>
              </a:buClr>
              <a:buSzPct val="115000"/>
              <a:buFont typeface="Wingdings" pitchFamily="2" charset="2"/>
              <a:buChar char="§"/>
            </a:pPr>
            <a:r>
              <a:rPr lang="en-US" altLang="en-US" sz="2000" b="0" dirty="0">
                <a:solidFill>
                  <a:schemeClr val="tx1"/>
                </a:solidFill>
              </a:rPr>
              <a:t>He told her to stay in his fields with his maids and drink the servant’s water.</a:t>
            </a:r>
          </a:p>
        </p:txBody>
      </p:sp>
      <p:sp>
        <p:nvSpPr>
          <p:cNvPr id="8" name="Text Box 3"/>
          <p:cNvSpPr txBox="1">
            <a:spLocks noChangeArrowheads="1"/>
          </p:cNvSpPr>
          <p:nvPr/>
        </p:nvSpPr>
        <p:spPr bwMode="auto">
          <a:xfrm>
            <a:off x="-14288" y="2362200"/>
            <a:ext cx="9144001"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800100" indent="-34290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000" b="0" dirty="0">
                <a:solidFill>
                  <a:schemeClr val="tx1"/>
                </a:solidFill>
              </a:rPr>
              <a:t>He knew all about Ruth, even before she met him (Ruth 2:11), even as the Lord knows all about us even before we come to know Him. </a:t>
            </a:r>
          </a:p>
          <a:p>
            <a:pPr algn="l">
              <a:buClr>
                <a:schemeClr val="accent1"/>
              </a:buClr>
              <a:buSzPct val="115000"/>
              <a:buFont typeface="Wingdings" pitchFamily="2" charset="2"/>
              <a:buChar char="Ø"/>
            </a:pPr>
            <a:r>
              <a:rPr lang="en-US" altLang="en-US" sz="2000" b="0" dirty="0">
                <a:solidFill>
                  <a:schemeClr val="tx1"/>
                </a:solidFill>
              </a:rPr>
              <a:t>He served Ruth graciously, and all her needs were satisfied (Ruth 2:14). </a:t>
            </a:r>
          </a:p>
          <a:p>
            <a:pPr lvl="1" algn="l">
              <a:buClr>
                <a:schemeClr val="accent1"/>
              </a:buClr>
              <a:buSzPct val="115000"/>
              <a:buFont typeface="Wingdings" pitchFamily="2" charset="2"/>
              <a:buChar char="§"/>
            </a:pPr>
            <a:r>
              <a:rPr lang="en-US" altLang="en-US" sz="2000" b="0" dirty="0">
                <a:solidFill>
                  <a:schemeClr val="tx1"/>
                </a:solidFill>
              </a:rPr>
              <a:t>He fed her with his servants!</a:t>
            </a:r>
          </a:p>
        </p:txBody>
      </p:sp>
      <p:sp>
        <p:nvSpPr>
          <p:cNvPr id="7" name="Text Box 3"/>
          <p:cNvSpPr txBox="1">
            <a:spLocks noChangeArrowheads="1"/>
          </p:cNvSpPr>
          <p:nvPr/>
        </p:nvSpPr>
        <p:spPr bwMode="auto">
          <a:xfrm>
            <a:off x="-9525" y="367506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800100" indent="-34290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000" b="0" dirty="0">
                <a:solidFill>
                  <a:schemeClr val="tx1"/>
                </a:solidFill>
              </a:rPr>
              <a:t>He granted her protection and prosperity for the future (Ruth 2:15-16). </a:t>
            </a:r>
          </a:p>
          <a:p>
            <a:pPr lvl="1" algn="l">
              <a:buClr>
                <a:schemeClr val="accent1"/>
              </a:buClr>
              <a:buSzPct val="115000"/>
              <a:buFont typeface="Wingdings" pitchFamily="2" charset="2"/>
              <a:buChar char="§"/>
            </a:pPr>
            <a:r>
              <a:rPr lang="en-US" altLang="en-US" sz="2000" b="0" dirty="0">
                <a:solidFill>
                  <a:schemeClr val="tx1"/>
                </a:solidFill>
              </a:rPr>
              <a:t>He instructed his servants to “not insult” &amp; “not to rebuke” her, and to purposely leave extra grain for her to glean.</a:t>
            </a:r>
          </a:p>
          <a:p>
            <a:pPr lvl="1" algn="l">
              <a:buClr>
                <a:schemeClr val="accent1"/>
              </a:buClr>
              <a:buSzPct val="115000"/>
              <a:buFont typeface="Wingdings" pitchFamily="2" charset="2"/>
              <a:buChar char="§"/>
            </a:pPr>
            <a:r>
              <a:rPr lang="en-US" altLang="en-US" sz="2000" b="0" dirty="0">
                <a:solidFill>
                  <a:schemeClr val="tx1"/>
                </a:solidFill>
              </a:rPr>
              <a:t>In doing this, he secured her safety and success (Ruth 2:21-23).</a:t>
            </a:r>
          </a:p>
        </p:txBody>
      </p:sp>
      <p:sp>
        <p:nvSpPr>
          <p:cNvPr id="10" name="Text Box 3"/>
          <p:cNvSpPr txBox="1">
            <a:spLocks noChangeArrowheads="1"/>
          </p:cNvSpPr>
          <p:nvPr/>
        </p:nvSpPr>
        <p:spPr bwMode="auto">
          <a:xfrm>
            <a:off x="0" y="500697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000" b="0" dirty="0">
                <a:solidFill>
                  <a:schemeClr val="tx1"/>
                </a:solidFill>
              </a:rPr>
              <a:t>He redeemed (“to buy back”) all that belonged to Elimelech and his sons, and would marry Ruth to raise up a descendant for Mahlon (Ruth 4:1-10).</a:t>
            </a:r>
          </a:p>
          <a:p>
            <a:pPr algn="l">
              <a:buClr>
                <a:schemeClr val="accent1"/>
              </a:buClr>
              <a:buSzPct val="115000"/>
              <a:buFont typeface="Wingdings" pitchFamily="2" charset="2"/>
              <a:buChar char="Ø"/>
            </a:pPr>
            <a:r>
              <a:rPr lang="en-US" altLang="en-US" sz="2000" b="0" dirty="0">
                <a:solidFill>
                  <a:schemeClr val="tx1"/>
                </a:solidFill>
              </a:rPr>
              <a:t>In these acts of grace we see a foreshadowing of our blessings in Christ!</a:t>
            </a:r>
          </a:p>
          <a:p>
            <a:pPr marL="800100" lvl="1" indent="-342900" algn="l">
              <a:buClr>
                <a:schemeClr val="accent1"/>
              </a:buClr>
              <a:buSzPct val="115000"/>
              <a:buFont typeface="Wingdings" panose="05000000000000000000" pitchFamily="2" charset="2"/>
              <a:buChar char="§"/>
            </a:pPr>
            <a:r>
              <a:rPr lang="en-US" altLang="en-US" sz="2000" i="1" dirty="0">
                <a:solidFill>
                  <a:schemeClr val="tx1"/>
                </a:solidFill>
              </a:rPr>
              <a:t>Luke 19:10; Eph. 1:7; Gal. 3:8-14</a:t>
            </a:r>
          </a:p>
        </p:txBody>
      </p:sp>
    </p:spTree>
    <p:extLst>
      <p:ext uri="{BB962C8B-B14F-4D97-AF65-F5344CB8AC3E}">
        <p14:creationId xmlns:p14="http://schemas.microsoft.com/office/powerpoint/2010/main" val="32113978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8"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Trusted In God’s Care</a:t>
            </a:r>
          </a:p>
        </p:txBody>
      </p:sp>
      <p:sp>
        <p:nvSpPr>
          <p:cNvPr id="9" name="Text Box 7"/>
          <p:cNvSpPr txBox="1">
            <a:spLocks noChangeArrowheads="1"/>
          </p:cNvSpPr>
          <p:nvPr/>
        </p:nvSpPr>
        <p:spPr bwMode="auto">
          <a:xfrm>
            <a:off x="0" y="5257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t>From tragedy came faith, and from faith came </a:t>
            </a:r>
          </a:p>
          <a:p>
            <a:pPr eaLnBrk="1" hangingPunct="1"/>
            <a:r>
              <a:rPr lang="en-US" altLang="en-US" dirty="0"/>
              <a:t>great blessings!</a:t>
            </a:r>
          </a:p>
        </p:txBody>
      </p:sp>
      <p:pic>
        <p:nvPicPr>
          <p:cNvPr id="3" name="Picture 2" descr="A group of people standing in a field&#10;&#10;Description automatically generated">
            <a:extLst>
              <a:ext uri="{FF2B5EF4-FFF2-40B4-BE49-F238E27FC236}">
                <a16:creationId xmlns:a16="http://schemas.microsoft.com/office/drawing/2014/main" id="{BA972F9B-EB12-4406-B72A-7C70E8CF0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037" y="764928"/>
            <a:ext cx="4733925" cy="4337544"/>
          </a:xfrm>
          <a:prstGeom prst="rect">
            <a:avLst/>
          </a:prstGeom>
        </p:spPr>
      </p:pic>
    </p:spTree>
    <p:extLst>
      <p:ext uri="{BB962C8B-B14F-4D97-AF65-F5344CB8AC3E}">
        <p14:creationId xmlns:p14="http://schemas.microsoft.com/office/powerpoint/2010/main" val="19620000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Had Love and Devotion</a:t>
            </a:r>
          </a:p>
        </p:txBody>
      </p:sp>
      <p:sp>
        <p:nvSpPr>
          <p:cNvPr id="7" name="Text Box 49"/>
          <p:cNvSpPr txBox="1">
            <a:spLocks noChangeArrowheads="1"/>
          </p:cNvSpPr>
          <p:nvPr/>
        </p:nvSpPr>
        <p:spPr bwMode="auto">
          <a:xfrm>
            <a:off x="0" y="730250"/>
            <a:ext cx="9144000" cy="1384995"/>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marL="457200" indent="-457200" algn="l">
              <a:defRPr/>
            </a:pPr>
            <a:r>
              <a:rPr lang="en-US" dirty="0">
                <a:solidFill>
                  <a:srgbClr val="7030A0"/>
                </a:solidFill>
              </a:rPr>
              <a:t>Ruth 4:15</a:t>
            </a:r>
          </a:p>
          <a:p>
            <a:pPr marL="400050" indent="-400050" algn="l">
              <a:defRPr/>
            </a:pPr>
            <a:r>
              <a:rPr lang="en-US" sz="2000" b="0" dirty="0">
                <a:solidFill>
                  <a:srgbClr val="002060"/>
                </a:solidFill>
              </a:rPr>
              <a:t>15.  "May he also be to you a restorer of life and a sustainer of your old age; for your daughter-in-law, who loves you and is better to you than seven sons, has given birth to him."</a:t>
            </a:r>
          </a:p>
        </p:txBody>
      </p:sp>
      <p:sp>
        <p:nvSpPr>
          <p:cNvPr id="9" name="Text Box 3"/>
          <p:cNvSpPr txBox="1">
            <a:spLocks noChangeArrowheads="1"/>
          </p:cNvSpPr>
          <p:nvPr/>
        </p:nvSpPr>
        <p:spPr bwMode="auto">
          <a:xfrm>
            <a:off x="0" y="2206418"/>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000" b="0" dirty="0">
                <a:solidFill>
                  <a:schemeClr val="tx1"/>
                </a:solidFill>
              </a:rPr>
              <a:t>Ruth loved her mother-in-law Naomi. She was committed to her (1:16-17).</a:t>
            </a:r>
          </a:p>
          <a:p>
            <a:pPr algn="l">
              <a:buClr>
                <a:schemeClr val="accent1"/>
              </a:buClr>
              <a:buSzPct val="115000"/>
              <a:buFont typeface="Wingdings" pitchFamily="2" charset="2"/>
              <a:buChar char="Ø"/>
            </a:pPr>
            <a:r>
              <a:rPr lang="en-US" altLang="en-US" sz="2000" b="0" dirty="0">
                <a:solidFill>
                  <a:schemeClr val="tx1"/>
                </a:solidFill>
              </a:rPr>
              <a:t>It has been said, “Many men have had affliction – none like Job; many women have had tribulation – none like Naomi.”</a:t>
            </a:r>
          </a:p>
        </p:txBody>
      </p:sp>
      <p:sp>
        <p:nvSpPr>
          <p:cNvPr id="8" name="Text Box 3"/>
          <p:cNvSpPr txBox="1">
            <a:spLocks noChangeArrowheads="1"/>
          </p:cNvSpPr>
          <p:nvPr/>
        </p:nvSpPr>
        <p:spPr bwMode="auto">
          <a:xfrm>
            <a:off x="0" y="365025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FF00"/>
                </a:solidFill>
              </a:rPr>
              <a:t>Ruth recognized Naomi's plight and was moved with love</a:t>
            </a:r>
          </a:p>
          <a:p>
            <a:pPr eaLnBrk="1" hangingPunct="1"/>
            <a:r>
              <a:rPr lang="en-US" altLang="en-US" dirty="0">
                <a:solidFill>
                  <a:srgbClr val="FFFF00"/>
                </a:solidFill>
              </a:rPr>
              <a:t>and compassion to go with her and stand by her</a:t>
            </a:r>
            <a:endParaRPr lang="en-US" altLang="en-US" sz="2000" b="0" dirty="0">
              <a:solidFill>
                <a:schemeClr val="tx1"/>
              </a:solidFill>
            </a:endParaRPr>
          </a:p>
        </p:txBody>
      </p:sp>
      <p:sp>
        <p:nvSpPr>
          <p:cNvPr id="11" name="Text Box 7">
            <a:extLst>
              <a:ext uri="{FF2B5EF4-FFF2-40B4-BE49-F238E27FC236}">
                <a16:creationId xmlns:a16="http://schemas.microsoft.com/office/drawing/2014/main" id="{CD5A8F11-FA98-4D3E-960F-EB32B26E91E5}"/>
              </a:ext>
            </a:extLst>
          </p:cNvPr>
          <p:cNvSpPr txBox="1">
            <a:spLocks noChangeArrowheads="1"/>
          </p:cNvSpPr>
          <p:nvPr/>
        </p:nvSpPr>
        <p:spPr bwMode="auto">
          <a:xfrm>
            <a:off x="0" y="490943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t>She may have had it easier in Moab among her own</a:t>
            </a:r>
          </a:p>
          <a:p>
            <a:pPr eaLnBrk="1" hangingPunct="1"/>
            <a:r>
              <a:rPr lang="en-US" altLang="en-US" dirty="0"/>
              <a:t>people, but out of love she went with Naomi!</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p:bldP spid="8" grpId="0"/>
      <p:bldP spid="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Was Blessed Among Israel</a:t>
            </a:r>
          </a:p>
        </p:txBody>
      </p:sp>
      <p:sp>
        <p:nvSpPr>
          <p:cNvPr id="13316" name="Text Box 3"/>
          <p:cNvSpPr txBox="1">
            <a:spLocks noChangeArrowheads="1"/>
          </p:cNvSpPr>
          <p:nvPr/>
        </p:nvSpPr>
        <p:spPr bwMode="auto">
          <a:xfrm>
            <a:off x="0" y="9144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She walked in the pathway of duty</a:t>
            </a:r>
            <a:endParaRPr lang="en-US" altLang="en-US" sz="2800" dirty="0">
              <a:solidFill>
                <a:srgbClr val="FFFF00"/>
              </a:solidFill>
            </a:endParaRPr>
          </a:p>
          <a:p>
            <a:pPr algn="l">
              <a:buClr>
                <a:schemeClr val="accent1"/>
              </a:buClr>
              <a:buSzPct val="115000"/>
              <a:buFont typeface="Wingdings" pitchFamily="2" charset="2"/>
              <a:buChar char="Ø"/>
            </a:pPr>
            <a:r>
              <a:rPr lang="en-US" altLang="en-US" sz="2000" b="0" dirty="0">
                <a:solidFill>
                  <a:schemeClr val="tx1"/>
                </a:solidFill>
              </a:rPr>
              <a:t>Orpah turned her back on duty to find a pleasurable life on earth (1:14-15).</a:t>
            </a:r>
          </a:p>
          <a:p>
            <a:pPr algn="l">
              <a:buClr>
                <a:schemeClr val="accent1"/>
              </a:buClr>
              <a:buSzPct val="115000"/>
              <a:buFont typeface="Wingdings" pitchFamily="2" charset="2"/>
              <a:buChar char="Ø"/>
            </a:pPr>
            <a:r>
              <a:rPr lang="en-US" altLang="en-US" sz="2000" b="0" dirty="0">
                <a:solidFill>
                  <a:schemeClr val="tx1"/>
                </a:solidFill>
              </a:rPr>
              <a:t>Ruth turned her back on the pleasures of life in order to do what duty demanded (Ruth 1:16-17).</a:t>
            </a:r>
          </a:p>
        </p:txBody>
      </p:sp>
      <p:sp>
        <p:nvSpPr>
          <p:cNvPr id="8" name="Text Box 3"/>
          <p:cNvSpPr txBox="1">
            <a:spLocks noChangeArrowheads="1"/>
          </p:cNvSpPr>
          <p:nvPr/>
        </p:nvSpPr>
        <p:spPr bwMode="auto">
          <a:xfrm>
            <a:off x="0" y="266700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Ruth sacrificed everything that could fascinate a young</a:t>
            </a:r>
          </a:p>
          <a:p>
            <a:pPr algn="l" eaLnBrk="1" hangingPunct="1"/>
            <a:r>
              <a:rPr lang="en-US" altLang="en-US" dirty="0">
                <a:solidFill>
                  <a:srgbClr val="FFFF00"/>
                </a:solidFill>
              </a:rPr>
              <a:t>woman to fulfill the demands of duty</a:t>
            </a:r>
            <a:endParaRPr lang="en-US" altLang="en-US" sz="2000" b="0" dirty="0">
              <a:solidFill>
                <a:schemeClr val="tx1"/>
              </a:solidFill>
            </a:endParaRPr>
          </a:p>
          <a:p>
            <a:pPr algn="l">
              <a:buClr>
                <a:schemeClr val="accent1"/>
              </a:buClr>
              <a:buSzPct val="115000"/>
              <a:buFont typeface="Wingdings" pitchFamily="2" charset="2"/>
              <a:buChar char="Ø"/>
            </a:pPr>
            <a:r>
              <a:rPr lang="en-US" altLang="en-US" sz="2000" b="0" dirty="0">
                <a:solidFill>
                  <a:schemeClr val="tx1"/>
                </a:solidFill>
              </a:rPr>
              <a:t>She gave up association with her family and friends to move to Israel. </a:t>
            </a:r>
          </a:p>
          <a:p>
            <a:pPr algn="l">
              <a:buClr>
                <a:schemeClr val="accent1"/>
              </a:buClr>
              <a:buSzPct val="115000"/>
              <a:buFont typeface="Wingdings" pitchFamily="2" charset="2"/>
              <a:buChar char="Ø"/>
            </a:pPr>
            <a:r>
              <a:rPr lang="en-US" altLang="en-US" sz="2000" b="0" dirty="0">
                <a:solidFill>
                  <a:schemeClr val="tx1"/>
                </a:solidFill>
              </a:rPr>
              <a:t>She committed herself to caring for her aged mother-in-law who could not provide for herself (Naomi did not go to the fields with Ruth). </a:t>
            </a:r>
          </a:p>
          <a:p>
            <a:pPr algn="l">
              <a:buClr>
                <a:schemeClr val="accent1"/>
              </a:buClr>
              <a:buSzPct val="115000"/>
              <a:buFont typeface="Wingdings" pitchFamily="2" charset="2"/>
              <a:buChar char="Ø"/>
            </a:pPr>
            <a:r>
              <a:rPr lang="en-US" altLang="en-US" sz="2000" b="0" dirty="0">
                <a:solidFill>
                  <a:schemeClr val="tx1"/>
                </a:solidFill>
              </a:rPr>
              <a:t>She gleaned in the fields!</a:t>
            </a:r>
          </a:p>
        </p:txBody>
      </p:sp>
      <p:pic>
        <p:nvPicPr>
          <p:cNvPr id="9" name="Picture 8" descr="A person smiling for the camera&#10;&#10;Description automatically generated">
            <a:extLst>
              <a:ext uri="{FF2B5EF4-FFF2-40B4-BE49-F238E27FC236}">
                <a16:creationId xmlns:a16="http://schemas.microsoft.com/office/drawing/2014/main" id="{7AC1B6E4-4AFB-4C6B-ABEA-BF5A14BC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57700"/>
            <a:ext cx="4572000" cy="240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Was Blessed Among Israel</a:t>
            </a:r>
          </a:p>
        </p:txBody>
      </p:sp>
      <p:sp>
        <p:nvSpPr>
          <p:cNvPr id="13316" name="Text Box 3"/>
          <p:cNvSpPr txBox="1">
            <a:spLocks noChangeArrowheads="1"/>
          </p:cNvSpPr>
          <p:nvPr/>
        </p:nvSpPr>
        <p:spPr bwMode="auto">
          <a:xfrm>
            <a:off x="0" y="806938"/>
            <a:ext cx="914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God blessed her for it! (Ruth 4:11-22)</a:t>
            </a:r>
            <a:endParaRPr lang="en-US" altLang="en-US" sz="2000" b="0" dirty="0">
              <a:solidFill>
                <a:schemeClr val="tx1"/>
              </a:solidFill>
            </a:endParaRPr>
          </a:p>
          <a:p>
            <a:pPr algn="l">
              <a:buClr>
                <a:schemeClr val="accent1"/>
              </a:buClr>
              <a:buSzPct val="115000"/>
              <a:buFont typeface="Wingdings" pitchFamily="2" charset="2"/>
              <a:buChar char="Ø"/>
            </a:pPr>
            <a:r>
              <a:rPr lang="en-US" altLang="en-US" sz="2000" b="0" dirty="0">
                <a:solidFill>
                  <a:schemeClr val="tx1"/>
                </a:solidFill>
              </a:rPr>
              <a:t>Boaz was a close relative, and very generous.</a:t>
            </a:r>
          </a:p>
          <a:p>
            <a:pPr algn="l">
              <a:buClr>
                <a:schemeClr val="accent1"/>
              </a:buClr>
              <a:buSzPct val="115000"/>
              <a:buFont typeface="Wingdings" pitchFamily="2" charset="2"/>
              <a:buChar char="Ø"/>
            </a:pPr>
            <a:r>
              <a:rPr lang="en-US" altLang="en-US" sz="2000" b="0" dirty="0">
                <a:solidFill>
                  <a:schemeClr val="tx1"/>
                </a:solidFill>
              </a:rPr>
              <a:t>He was a descendant of Perez, son of Judah and Tamar </a:t>
            </a:r>
            <a:r>
              <a:rPr lang="en-US" altLang="en-US" sz="2000" b="0" i="1" dirty="0">
                <a:solidFill>
                  <a:schemeClr val="tx1"/>
                </a:solidFill>
              </a:rPr>
              <a:t>(Gen. 38: A levirate situation gone wrong!)</a:t>
            </a:r>
          </a:p>
          <a:p>
            <a:pPr algn="l">
              <a:buClr>
                <a:schemeClr val="accent1"/>
              </a:buClr>
              <a:buSzPct val="115000"/>
              <a:buFont typeface="Wingdings" pitchFamily="2" charset="2"/>
              <a:buChar char="Ø"/>
            </a:pPr>
            <a:r>
              <a:rPr lang="en-US" altLang="en-US" sz="2000" b="0" dirty="0">
                <a:solidFill>
                  <a:schemeClr val="tx1"/>
                </a:solidFill>
              </a:rPr>
              <a:t>Boaz and Ruth had a son, Obed, who fathered Jesse, who was the father of King David!</a:t>
            </a:r>
          </a:p>
          <a:p>
            <a:pPr algn="l">
              <a:buClr>
                <a:schemeClr val="accent1"/>
              </a:buClr>
              <a:buSzPct val="115000"/>
              <a:buFont typeface="Wingdings" pitchFamily="2" charset="2"/>
              <a:buChar char="Ø"/>
            </a:pPr>
            <a:r>
              <a:rPr lang="en-US" altLang="en-US" sz="2000" b="0" dirty="0">
                <a:solidFill>
                  <a:schemeClr val="tx1"/>
                </a:solidFill>
              </a:rPr>
              <a:t>Jesus is from the tribe of Judah, from Perez, and a descendant of David (Mt. 1; Acts 2).</a:t>
            </a:r>
          </a:p>
        </p:txBody>
      </p:sp>
      <p:sp>
        <p:nvSpPr>
          <p:cNvPr id="8" name="Text Box 3"/>
          <p:cNvSpPr txBox="1">
            <a:spLocks noChangeArrowheads="1"/>
          </p:cNvSpPr>
          <p:nvPr/>
        </p:nvSpPr>
        <p:spPr bwMode="auto">
          <a:xfrm>
            <a:off x="-2512" y="3434863"/>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800100" indent="-34290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000" dirty="0">
                <a:solidFill>
                  <a:schemeClr val="tx1"/>
                </a:solidFill>
              </a:rPr>
              <a:t>Ruth 4:11-12: </a:t>
            </a:r>
            <a:r>
              <a:rPr lang="en-US" altLang="en-US" sz="2000" b="0" dirty="0">
                <a:solidFill>
                  <a:schemeClr val="tx1"/>
                </a:solidFill>
              </a:rPr>
              <a:t>The elders who witnessed the redemption said, “May the woman you bring in your home be like Leah and Rachel for they built the house of Israel, and may your house be like the house of Perez.” </a:t>
            </a:r>
          </a:p>
          <a:p>
            <a:pPr lvl="1" algn="l">
              <a:buClr>
                <a:schemeClr val="accent1"/>
              </a:buClr>
              <a:buSzPct val="115000"/>
              <a:buFont typeface="Wingdings" pitchFamily="2" charset="2"/>
              <a:buChar char="§"/>
            </a:pPr>
            <a:r>
              <a:rPr lang="en-US" altLang="en-US" sz="2000" b="0" dirty="0">
                <a:solidFill>
                  <a:schemeClr val="tx1"/>
                </a:solidFill>
              </a:rPr>
              <a:t>Through Jesus “all the nations” are blessed, and His spiritual house (church) knows no boundaries and is by far greater than the House of Israel! </a:t>
            </a:r>
          </a:p>
          <a:p>
            <a:pPr algn="l">
              <a:buClr>
                <a:schemeClr val="accent1"/>
              </a:buClr>
              <a:buSzPct val="115000"/>
              <a:buFont typeface="Wingdings" pitchFamily="2" charset="2"/>
              <a:buChar char="Ø"/>
            </a:pPr>
            <a:r>
              <a:rPr lang="en-US" altLang="en-US" sz="2000" b="0" dirty="0">
                <a:solidFill>
                  <a:schemeClr val="tx1"/>
                </a:solidFill>
              </a:rPr>
              <a:t>This woman of virtue (“excellence”) is an ancestor of the physical side of the Son of God! (Mt. 1:5)</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Was Blessed Among Israel</a:t>
            </a:r>
          </a:p>
        </p:txBody>
      </p:sp>
      <p:sp>
        <p:nvSpPr>
          <p:cNvPr id="9" name="Text Box 7"/>
          <p:cNvSpPr txBox="1">
            <a:spLocks noChangeArrowheads="1"/>
          </p:cNvSpPr>
          <p:nvPr/>
        </p:nvSpPr>
        <p:spPr bwMode="auto">
          <a:xfrm>
            <a:off x="0" y="526671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t>By her life of faith, virtue, love, and devotion, God blessed Ruth and Naomi in ways they couldn’t even see!</a:t>
            </a:r>
          </a:p>
        </p:txBody>
      </p:sp>
      <p:pic>
        <p:nvPicPr>
          <p:cNvPr id="3" name="Picture 2" descr="A picture containing outdoor, sky, person, ground&#10;&#10;Description automatically generated">
            <a:extLst>
              <a:ext uri="{FF2B5EF4-FFF2-40B4-BE49-F238E27FC236}">
                <a16:creationId xmlns:a16="http://schemas.microsoft.com/office/drawing/2014/main" id="{D2560030-B678-4F4C-8D29-026753403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760293"/>
            <a:ext cx="6324600" cy="4259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515100"/>
            <a:ext cx="2895600" cy="228600"/>
          </a:xfrm>
        </p:spPr>
        <p:txBody>
          <a:bodyPr/>
          <a:lstStyle/>
          <a:p>
            <a:pPr>
              <a:defRPr/>
            </a:pPr>
            <a:r>
              <a:rPr lang="en-US"/>
              <a:t>Ruth: Virtuous Devotion</a:t>
            </a:r>
            <a:endParaRPr lang="en-US" dirty="0"/>
          </a:p>
        </p:txBody>
      </p:sp>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rgbClr val="FFC000"/>
                </a:solidFill>
                <a:cs typeface="Times New Roman" pitchFamily="18" charset="0"/>
              </a:rPr>
              <a:t>Conclusion </a:t>
            </a:r>
          </a:p>
        </p:txBody>
      </p:sp>
      <p:sp>
        <p:nvSpPr>
          <p:cNvPr id="176131" name="Text Box 3"/>
          <p:cNvSpPr txBox="1">
            <a:spLocks noChangeArrowheads="1"/>
          </p:cNvSpPr>
          <p:nvPr/>
        </p:nvSpPr>
        <p:spPr bwMode="auto">
          <a:xfrm>
            <a:off x="0" y="10064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FF00"/>
                </a:solidFill>
              </a:rPr>
              <a:t>Some people, when going through trials, wonder if it’s</a:t>
            </a:r>
          </a:p>
          <a:p>
            <a:pPr eaLnBrk="1" hangingPunct="1"/>
            <a:r>
              <a:rPr lang="en-US" altLang="en-US" dirty="0">
                <a:solidFill>
                  <a:srgbClr val="FFFF00"/>
                </a:solidFill>
              </a:rPr>
              <a:t>worth it to not give up</a:t>
            </a:r>
          </a:p>
        </p:txBody>
      </p:sp>
      <p:sp>
        <p:nvSpPr>
          <p:cNvPr id="9" name="Text Box 3"/>
          <p:cNvSpPr txBox="1">
            <a:spLocks noChangeArrowheads="1"/>
          </p:cNvSpPr>
          <p:nvPr/>
        </p:nvSpPr>
        <p:spPr bwMode="auto">
          <a:xfrm>
            <a:off x="0" y="2133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FF00"/>
                </a:solidFill>
              </a:rPr>
              <a:t>Ruth and Noami’s account give us hope that when one is</a:t>
            </a:r>
          </a:p>
          <a:p>
            <a:pPr eaLnBrk="1" hangingPunct="1"/>
            <a:r>
              <a:rPr lang="en-US" altLang="en-US" dirty="0">
                <a:solidFill>
                  <a:srgbClr val="FFFF00"/>
                </a:solidFill>
              </a:rPr>
              <a:t>virtuous, God will bless and reward!</a:t>
            </a:r>
            <a:endParaRPr lang="en-US" altLang="en-US" sz="2800" dirty="0">
              <a:solidFill>
                <a:srgbClr val="FFFF00"/>
              </a:solidFill>
            </a:endParaRPr>
          </a:p>
        </p:txBody>
      </p:sp>
      <p:pic>
        <p:nvPicPr>
          <p:cNvPr id="184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3727450"/>
            <a:ext cx="28067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a:extLst>
              <a:ext uri="{FF2B5EF4-FFF2-40B4-BE49-F238E27FC236}">
                <a16:creationId xmlns:a16="http://schemas.microsoft.com/office/drawing/2014/main" id="{C92B473C-E5D5-453F-B7DB-A3B81B4C884B}"/>
              </a:ext>
            </a:extLst>
          </p:cNvPr>
          <p:cNvSpPr txBox="1">
            <a:spLocks noChangeArrowheads="1"/>
          </p:cNvSpPr>
          <p:nvPr/>
        </p:nvSpPr>
        <p:spPr bwMode="auto">
          <a:xfrm>
            <a:off x="2863057" y="4872830"/>
            <a:ext cx="6260306" cy="830263"/>
          </a:xfrm>
          <a:prstGeom prst="rect">
            <a:avLst/>
          </a:prstGeom>
          <a:solidFill>
            <a:srgbClr val="FFCCFF"/>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0066"/>
                </a:solidFill>
              </a:rPr>
              <a:t>Virtue is the strength of character to do</a:t>
            </a:r>
          </a:p>
          <a:p>
            <a:pPr eaLnBrk="1" hangingPunct="1"/>
            <a:r>
              <a:rPr lang="en-US" altLang="en-US" dirty="0">
                <a:solidFill>
                  <a:srgbClr val="FF0066"/>
                </a:solidFill>
              </a:rPr>
              <a:t>what is right no matter what!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fade">
                                      <p:cBhvr>
                                        <p:cTn id="7" dur="500"/>
                                        <p:tgtEl>
                                          <p:spTgt spid="176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15073" y="6599255"/>
            <a:ext cx="2895600" cy="228600"/>
          </a:xfrm>
        </p:spPr>
        <p:txBody>
          <a:bodyPr/>
          <a:lstStyle/>
          <a:p>
            <a:pPr>
              <a:defRPr/>
            </a:pPr>
            <a:r>
              <a:rPr lang="en-US" dirty="0"/>
              <a:t>Ruth: Virtuous Devotion</a:t>
            </a:r>
          </a:p>
        </p:txBody>
      </p:sp>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rgbClr val="FFC000"/>
                </a:solidFill>
                <a:cs typeface="Times New Roman" pitchFamily="18" charset="0"/>
              </a:rPr>
              <a:t>Conclusion </a:t>
            </a:r>
          </a:p>
        </p:txBody>
      </p:sp>
      <p:sp>
        <p:nvSpPr>
          <p:cNvPr id="9" name="Text Box 3"/>
          <p:cNvSpPr txBox="1">
            <a:spLocks noChangeArrowheads="1"/>
          </p:cNvSpPr>
          <p:nvPr/>
        </p:nvSpPr>
        <p:spPr bwMode="auto">
          <a:xfrm>
            <a:off x="0" y="742612"/>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The years have passed; Orpah and Ruth are long gone</a:t>
            </a:r>
            <a:endParaRPr lang="en-US" altLang="en-US" sz="2000" b="0" dirty="0">
              <a:solidFill>
                <a:schemeClr val="tx1"/>
              </a:solidFill>
            </a:endParaRPr>
          </a:p>
          <a:p>
            <a:pPr algn="l">
              <a:buClr>
                <a:schemeClr val="accent1"/>
              </a:buClr>
              <a:buSzPct val="115000"/>
              <a:buFont typeface="Wingdings" pitchFamily="2" charset="2"/>
              <a:buChar char="Ø"/>
            </a:pPr>
            <a:r>
              <a:rPr lang="en-US" altLang="en-US" sz="2000" b="0" dirty="0">
                <a:solidFill>
                  <a:schemeClr val="tx1"/>
                </a:solidFill>
              </a:rPr>
              <a:t>Orpah's name has passed into oblivion, having been nearly forgotten. </a:t>
            </a:r>
          </a:p>
          <a:p>
            <a:pPr algn="l">
              <a:buClr>
                <a:schemeClr val="accent1"/>
              </a:buClr>
              <a:buSzPct val="115000"/>
              <a:buFont typeface="Wingdings" pitchFamily="2" charset="2"/>
              <a:buChar char="Ø"/>
            </a:pPr>
            <a:r>
              <a:rPr lang="en-US" altLang="en-US" sz="2000" b="0" dirty="0">
                <a:solidFill>
                  <a:schemeClr val="tx1"/>
                </a:solidFill>
              </a:rPr>
              <a:t>Ruth passed down to her children an honorable name; a name still given to young ladies.</a:t>
            </a:r>
          </a:p>
        </p:txBody>
      </p:sp>
      <p:sp>
        <p:nvSpPr>
          <p:cNvPr id="11" name="Text Box 3"/>
          <p:cNvSpPr txBox="1">
            <a:spLocks noChangeArrowheads="1"/>
          </p:cNvSpPr>
          <p:nvPr/>
        </p:nvSpPr>
        <p:spPr bwMode="auto">
          <a:xfrm>
            <a:off x="0" y="2288394"/>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Our modern day “Ruth’s” will also pass down a legacy to</a:t>
            </a:r>
          </a:p>
          <a:p>
            <a:pPr algn="l" eaLnBrk="1" hangingPunct="1"/>
            <a:r>
              <a:rPr lang="en-US" altLang="en-US" dirty="0">
                <a:solidFill>
                  <a:srgbClr val="FFFF00"/>
                </a:solidFill>
              </a:rPr>
              <a:t>their families:</a:t>
            </a:r>
            <a:r>
              <a:rPr lang="en-US" altLang="en-US" sz="2000" b="0" dirty="0">
                <a:solidFill>
                  <a:schemeClr val="tx1"/>
                </a:solidFill>
              </a:rPr>
              <a:t> </a:t>
            </a:r>
          </a:p>
          <a:p>
            <a:pPr algn="l">
              <a:buClr>
                <a:schemeClr val="accent1"/>
              </a:buClr>
              <a:buSzPct val="115000"/>
              <a:buFont typeface="Wingdings" pitchFamily="2" charset="2"/>
              <a:buChar char="Ø"/>
            </a:pPr>
            <a:r>
              <a:rPr lang="en-US" altLang="en-US" sz="2000" b="0" dirty="0">
                <a:solidFill>
                  <a:schemeClr val="tx1"/>
                </a:solidFill>
              </a:rPr>
              <a:t>A legacy which teaches their children to be devoted to God and to those committed to their care.</a:t>
            </a:r>
          </a:p>
        </p:txBody>
      </p:sp>
      <p:sp>
        <p:nvSpPr>
          <p:cNvPr id="10" name="Text Box 3">
            <a:extLst>
              <a:ext uri="{FF2B5EF4-FFF2-40B4-BE49-F238E27FC236}">
                <a16:creationId xmlns:a16="http://schemas.microsoft.com/office/drawing/2014/main" id="{1729859F-3DCF-4C94-A1FF-592A0A139695}"/>
              </a:ext>
            </a:extLst>
          </p:cNvPr>
          <p:cNvSpPr txBox="1">
            <a:spLocks noChangeArrowheads="1"/>
          </p:cNvSpPr>
          <p:nvPr/>
        </p:nvSpPr>
        <p:spPr bwMode="auto">
          <a:xfrm>
            <a:off x="0" y="3839730"/>
            <a:ext cx="9144000" cy="830263"/>
          </a:xfrm>
          <a:prstGeom prst="rect">
            <a:avLst/>
          </a:prstGeom>
          <a:solidFill>
            <a:schemeClr val="tx2"/>
          </a:solidFill>
          <a:ln w="9525">
            <a:solidFill>
              <a:srgbClr val="FF0066"/>
            </a:solidFill>
            <a:miter lim="800000"/>
            <a:headEnd/>
            <a:tailEnd/>
          </a:ln>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0000"/>
                </a:solidFill>
              </a:rPr>
              <a:t>May Ruth's God-fearing, virtuous conduct be an example to each of us!</a:t>
            </a:r>
          </a:p>
        </p:txBody>
      </p:sp>
      <p:pic>
        <p:nvPicPr>
          <p:cNvPr id="13" name="Picture 12" descr="A picture containing person, man, outdoor&#10;&#10;Description automatically generated">
            <a:extLst>
              <a:ext uri="{FF2B5EF4-FFF2-40B4-BE49-F238E27FC236}">
                <a16:creationId xmlns:a16="http://schemas.microsoft.com/office/drawing/2014/main" id="{2EEE9C16-015D-4EC7-936D-60EE2E33A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4735286"/>
            <a:ext cx="2667000" cy="213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75" y="6381750"/>
            <a:ext cx="2895600" cy="476250"/>
          </a:xfrm>
        </p:spPr>
        <p:txBody>
          <a:bodyPr/>
          <a:lstStyle/>
          <a:p>
            <a:pPr algn="ctr">
              <a:defRPr/>
            </a:pPr>
            <a:r>
              <a:rPr lang="en-US" dirty="0"/>
              <a:t>Ruth: Virtuous Devotion</a:t>
            </a:r>
          </a:p>
        </p:txBody>
      </p:sp>
      <p:sp>
        <p:nvSpPr>
          <p:cNvPr id="164866" name="Rectangle 2"/>
          <p:cNvSpPr>
            <a:spLocks noGrp="1" noChangeArrowheads="1"/>
          </p:cNvSpPr>
          <p:nvPr>
            <p:ph type="title"/>
          </p:nvPr>
        </p:nvSpPr>
        <p:spPr>
          <a:xfrm>
            <a:off x="0" y="0"/>
            <a:ext cx="9144000" cy="560388"/>
          </a:xfrm>
        </p:spPr>
        <p:txBody>
          <a:bodyPr/>
          <a:lstStyle/>
          <a:p>
            <a:pPr eaLnBrk="1" hangingPunct="1">
              <a:defRPr/>
            </a:pPr>
            <a:r>
              <a:rPr lang="en-US" sz="3600" b="1" u="sng" dirty="0">
                <a:solidFill>
                  <a:srgbClr val="66FFFF"/>
                </a:solidFill>
                <a:cs typeface="Times New Roman" pitchFamily="18" charset="0"/>
              </a:rPr>
              <a:t>Intro</a:t>
            </a:r>
            <a:r>
              <a:rPr lang="en-US" sz="3600" b="1" u="sng" dirty="0">
                <a:solidFill>
                  <a:srgbClr val="66FFFF"/>
                </a:solidFill>
              </a:rPr>
              <a:t> </a:t>
            </a:r>
          </a:p>
        </p:txBody>
      </p:sp>
      <p:sp>
        <p:nvSpPr>
          <p:cNvPr id="4100" name="Text Box 3"/>
          <p:cNvSpPr txBox="1">
            <a:spLocks noChangeArrowheads="1"/>
          </p:cNvSpPr>
          <p:nvPr/>
        </p:nvSpPr>
        <p:spPr bwMode="auto">
          <a:xfrm>
            <a:off x="4763" y="78776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sz="2400" b="1" dirty="0">
                <a:solidFill>
                  <a:srgbClr val="FFFF00"/>
                </a:solidFill>
              </a:rPr>
              <a:t>There are examples both good and bad in the Scriptures</a:t>
            </a:r>
          </a:p>
        </p:txBody>
      </p:sp>
      <p:sp>
        <p:nvSpPr>
          <p:cNvPr id="6" name="Text Box 3"/>
          <p:cNvSpPr txBox="1">
            <a:spLocks noChangeArrowheads="1"/>
          </p:cNvSpPr>
          <p:nvPr/>
        </p:nvSpPr>
        <p:spPr bwMode="auto">
          <a:xfrm>
            <a:off x="4763" y="175260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sz="2400" b="1" dirty="0">
                <a:solidFill>
                  <a:srgbClr val="FFFF00"/>
                </a:solidFill>
              </a:rPr>
              <a:t>Men and women alike can provide us with sources of </a:t>
            </a:r>
          </a:p>
          <a:p>
            <a:pPr eaLnBrk="1" hangingPunct="1">
              <a:buClrTx/>
              <a:buSzTx/>
              <a:buFontTx/>
              <a:buNone/>
            </a:pPr>
            <a:r>
              <a:rPr lang="en-US" sz="2400" b="1" dirty="0">
                <a:solidFill>
                  <a:srgbClr val="FFFF00"/>
                </a:solidFill>
              </a:rPr>
              <a:t>strength and inspiration</a:t>
            </a:r>
          </a:p>
          <a:p>
            <a:pPr algn="l" eaLnBrk="1" hangingPunct="1">
              <a:buClr>
                <a:schemeClr val="accent1">
                  <a:lumMod val="40000"/>
                  <a:lumOff val="60000"/>
                </a:schemeClr>
              </a:buClr>
              <a:buSzTx/>
              <a:buFont typeface="Wingdings" panose="05000000000000000000" pitchFamily="2" charset="2"/>
              <a:buChar char="v"/>
            </a:pPr>
            <a:r>
              <a:rPr lang="en-US" sz="2400" dirty="0">
                <a:solidFill>
                  <a:schemeClr val="tx1"/>
                </a:solidFill>
              </a:rPr>
              <a:t>Eve: “Mother of all living” (Gen. 3:20) and an example of moving past sin!</a:t>
            </a:r>
          </a:p>
          <a:p>
            <a:pPr algn="l" eaLnBrk="1" hangingPunct="1">
              <a:buClr>
                <a:schemeClr val="accent1">
                  <a:lumMod val="40000"/>
                  <a:lumOff val="60000"/>
                </a:schemeClr>
              </a:buClr>
              <a:buSzTx/>
              <a:buFont typeface="Wingdings" panose="05000000000000000000" pitchFamily="2" charset="2"/>
              <a:buChar char="v"/>
            </a:pPr>
            <a:r>
              <a:rPr lang="en-US" sz="2400" dirty="0">
                <a:solidFill>
                  <a:schemeClr val="tx1"/>
                </a:solidFill>
              </a:rPr>
              <a:t>Sarah: Mother of nations (Gen. 17:16), Mother of saints (Gal. 4:26,31), Mother of godly wives (I Pet. 3:6), and is an example of faith and overcoming one’s weaknesses! </a:t>
            </a:r>
            <a:endParaRPr lang="en-US" sz="2400" b="1" dirty="0">
              <a:solidFill>
                <a:schemeClr val="tx1"/>
              </a:solidFill>
            </a:endParaRPr>
          </a:p>
        </p:txBody>
      </p:sp>
      <p:sp>
        <p:nvSpPr>
          <p:cNvPr id="7" name="Text Box 3"/>
          <p:cNvSpPr txBox="1">
            <a:spLocks noChangeArrowheads="1"/>
          </p:cNvSpPr>
          <p:nvPr/>
        </p:nvSpPr>
        <p:spPr bwMode="auto">
          <a:xfrm>
            <a:off x="0" y="5257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sz="2400" b="1" dirty="0">
                <a:solidFill>
                  <a:srgbClr val="FFFF00"/>
                </a:solidFill>
              </a:rPr>
              <a:t>Godly role models are greatly needed in our society!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latin typeface="Tahoma" pitchFamily="34" charset="0"/>
                <a:ea typeface="Tahoma" pitchFamily="34" charset="0"/>
                <a:cs typeface="Tahoma" pitchFamily="34" charset="0"/>
              </a:rPr>
              <a:t>Hear The Gospel (Jn. 5:24; Rom. 10:17)</a:t>
            </a:r>
          </a:p>
          <a:p>
            <a:pPr algn="ctr">
              <a:spcBef>
                <a:spcPct val="20000"/>
              </a:spcBef>
              <a:defRPr/>
            </a:pPr>
            <a:r>
              <a:rPr lang="en-US" sz="3200" b="1" dirty="0">
                <a:latin typeface="Tahoma" pitchFamily="34" charset="0"/>
                <a:ea typeface="Tahoma" pitchFamily="34" charset="0"/>
                <a:cs typeface="Tahoma" pitchFamily="34" charset="0"/>
              </a:rPr>
              <a:t>Believe In Christ (Jn. 3:16-18; Jn. 8:24)</a:t>
            </a:r>
          </a:p>
          <a:p>
            <a:pPr algn="ctr">
              <a:spcBef>
                <a:spcPct val="20000"/>
              </a:spcBef>
              <a:defRPr/>
            </a:pPr>
            <a:r>
              <a:rPr lang="en-US" sz="3200" b="1" dirty="0">
                <a:latin typeface="Tahoma" pitchFamily="34" charset="0"/>
                <a:ea typeface="Tahoma" pitchFamily="34" charset="0"/>
                <a:cs typeface="Tahoma" pitchFamily="34" charset="0"/>
              </a:rPr>
              <a:t>Repent Of Sins (Lk. 13:35; Acts 2:38)</a:t>
            </a:r>
          </a:p>
          <a:p>
            <a:pPr algn="ctr">
              <a:spcBef>
                <a:spcPct val="20000"/>
              </a:spcBef>
              <a:defRPr/>
            </a:pPr>
            <a:r>
              <a:rPr lang="en-US" sz="3200" b="1" dirty="0">
                <a:latin typeface="Tahoma" pitchFamily="34" charset="0"/>
                <a:ea typeface="Tahoma" pitchFamily="34" charset="0"/>
                <a:cs typeface="Tahoma" pitchFamily="34" charset="0"/>
              </a:rPr>
              <a:t>Confess Christ (Mt. 10:32; Rom. 10:10)</a:t>
            </a:r>
          </a:p>
          <a:p>
            <a:pPr algn="ctr">
              <a:spcBef>
                <a:spcPct val="20000"/>
              </a:spcBef>
              <a:defRPr/>
            </a:pPr>
            <a:r>
              <a:rPr lang="en-US" sz="3200" b="1" dirty="0">
                <a:latin typeface="Tahoma" pitchFamily="34" charset="0"/>
                <a:ea typeface="Tahoma" pitchFamily="34" charset="0"/>
                <a:cs typeface="Tahoma" pitchFamily="34" charset="0"/>
              </a:rPr>
              <a:t>Be Baptized (Mk. 16:16; Acts 22:16)</a:t>
            </a:r>
          </a:p>
          <a:p>
            <a:pPr algn="ctr">
              <a:spcBef>
                <a:spcPct val="20000"/>
              </a:spcBef>
              <a:defRPr/>
            </a:pPr>
            <a:r>
              <a:rPr lang="en-US" sz="3200" b="1" dirty="0">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latin typeface="Calisto MT" pitchFamily="18" charset="0"/>
              </a:rPr>
              <a:t>Repent (Acts 8:22), Confess (I Jn. 1:9),</a:t>
            </a:r>
          </a:p>
          <a:p>
            <a:pPr algn="ctr" fontAlgn="auto">
              <a:spcBef>
                <a:spcPts val="0"/>
              </a:spcBef>
              <a:spcAft>
                <a:spcPts val="0"/>
              </a:spcAft>
              <a:defRPr/>
            </a:pPr>
            <a:r>
              <a:rPr lang="en-US" sz="3600" b="1" dirty="0">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70315144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553200"/>
            <a:ext cx="2895600" cy="304800"/>
          </a:xfrm>
        </p:spPr>
        <p:txBody>
          <a:bodyPr/>
          <a:lstStyle/>
          <a:p>
            <a:pPr>
              <a:defRPr/>
            </a:pPr>
            <a:r>
              <a:rPr lang="en-US" dirty="0"/>
              <a:t>Ruth: Virtuous Devotion</a:t>
            </a:r>
          </a:p>
        </p:txBody>
      </p:sp>
      <p:sp>
        <p:nvSpPr>
          <p:cNvPr id="201730"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rgbClr val="FFC000"/>
                </a:solidFill>
                <a:cs typeface="Times New Roman" pitchFamily="18" charset="0"/>
              </a:rPr>
              <a:t>Intro </a:t>
            </a:r>
          </a:p>
        </p:txBody>
      </p:sp>
      <p:sp>
        <p:nvSpPr>
          <p:cNvPr id="6" name="Text Box 49"/>
          <p:cNvSpPr txBox="1">
            <a:spLocks noChangeArrowheads="1"/>
          </p:cNvSpPr>
          <p:nvPr/>
        </p:nvSpPr>
        <p:spPr bwMode="auto">
          <a:xfrm>
            <a:off x="0" y="2514898"/>
            <a:ext cx="9144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Background – Book of Ruth </a:t>
            </a:r>
            <a:r>
              <a:rPr lang="en-US" altLang="en-US" i="1" dirty="0">
                <a:solidFill>
                  <a:srgbClr val="FFFF00"/>
                </a:solidFill>
              </a:rPr>
              <a:t>(A Love Story)</a:t>
            </a:r>
            <a:endParaRPr lang="en-US" altLang="en-US" sz="2800" i="1" dirty="0">
              <a:solidFill>
                <a:schemeClr val="tx1"/>
              </a:solidFill>
            </a:endParaRPr>
          </a:p>
          <a:p>
            <a:pPr algn="l">
              <a:buClr>
                <a:schemeClr val="accent1"/>
              </a:buClr>
              <a:buSzPct val="115000"/>
              <a:buFont typeface="Wingdings" pitchFamily="2" charset="2"/>
              <a:buChar char="Ø"/>
            </a:pPr>
            <a:r>
              <a:rPr lang="en-US" altLang="en-US" sz="2000" b="0" dirty="0">
                <a:solidFill>
                  <a:schemeClr val="tx1"/>
                </a:solidFill>
              </a:rPr>
              <a:t>In the backdrop of the “days of the judges” (Ruth 1:1), a perilous time for Israel where they often disobeyed God and suffered the consequences, a foreigner’s example of virtue and devotion paves the way for Israel’s future king, a man after God’s own heart, and the promised Messiah!</a:t>
            </a:r>
          </a:p>
          <a:p>
            <a:pPr algn="l">
              <a:buClr>
                <a:schemeClr val="accent1"/>
              </a:buClr>
              <a:buSzPct val="115000"/>
              <a:buFont typeface="Wingdings" pitchFamily="2" charset="2"/>
              <a:buChar char="Ø"/>
            </a:pPr>
            <a:r>
              <a:rPr lang="en-US" altLang="en-US" sz="2000" b="0" dirty="0">
                <a:solidFill>
                  <a:schemeClr val="tx1"/>
                </a:solidFill>
              </a:rPr>
              <a:t>Famine forced Elimelech to move from Bethlehem to Moab for ten years with his wife Naomi and his two sons, Mahlon and Chilion. Elimelech died, leaving Naomi a widow. Her two sons married Moabite women, named Orpah and Ruth. Sometime later her sons also died.</a:t>
            </a:r>
          </a:p>
        </p:txBody>
      </p:sp>
      <p:sp>
        <p:nvSpPr>
          <p:cNvPr id="9" name="Text Box 49">
            <a:extLst>
              <a:ext uri="{FF2B5EF4-FFF2-40B4-BE49-F238E27FC236}">
                <a16:creationId xmlns:a16="http://schemas.microsoft.com/office/drawing/2014/main" id="{A1541C53-833B-4D3C-ADDA-AC8371EA5261}"/>
              </a:ext>
            </a:extLst>
          </p:cNvPr>
          <p:cNvSpPr txBox="1">
            <a:spLocks noChangeArrowheads="1"/>
          </p:cNvSpPr>
          <p:nvPr/>
        </p:nvSpPr>
        <p:spPr bwMode="auto">
          <a:xfrm>
            <a:off x="0" y="796627"/>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Ruth</a:t>
            </a:r>
            <a:endParaRPr lang="en-US" altLang="en-US" sz="2800" dirty="0">
              <a:solidFill>
                <a:schemeClr val="tx1"/>
              </a:solidFill>
            </a:endParaRPr>
          </a:p>
          <a:p>
            <a:pPr algn="l">
              <a:buClr>
                <a:schemeClr val="accent1"/>
              </a:buClr>
              <a:buSzPct val="115000"/>
              <a:buFont typeface="Wingdings" pitchFamily="2" charset="2"/>
              <a:buChar char="Ø"/>
            </a:pPr>
            <a:r>
              <a:rPr lang="en-US" altLang="en-US" sz="2000" b="0" dirty="0">
                <a:solidFill>
                  <a:schemeClr val="tx1"/>
                </a:solidFill>
              </a:rPr>
              <a:t>An unlikely hero of the Old Testament because she was from the Moabite nation, Ruth won the respect of God's people and an honored place in the genealogy of the Christ.</a:t>
            </a:r>
          </a:p>
        </p:txBody>
      </p:sp>
      <p:sp>
        <p:nvSpPr>
          <p:cNvPr id="10" name="Text Box 7">
            <a:extLst>
              <a:ext uri="{FF2B5EF4-FFF2-40B4-BE49-F238E27FC236}">
                <a16:creationId xmlns:a16="http://schemas.microsoft.com/office/drawing/2014/main" id="{7526740E-26FB-4755-9810-07F60E6F0B59}"/>
              </a:ext>
            </a:extLst>
          </p:cNvPr>
          <p:cNvSpPr txBox="1">
            <a:spLocks noChangeArrowheads="1"/>
          </p:cNvSpPr>
          <p:nvPr/>
        </p:nvSpPr>
        <p:spPr bwMode="auto">
          <a:xfrm>
            <a:off x="0" y="5765800"/>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t>Ruth is an example of faith, virtue, love, &amp; devotion!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Had Faith</a:t>
            </a:r>
          </a:p>
        </p:txBody>
      </p:sp>
      <p:sp>
        <p:nvSpPr>
          <p:cNvPr id="6148" name="Text Box 3"/>
          <p:cNvSpPr txBox="1">
            <a:spLocks noChangeArrowheads="1"/>
          </p:cNvSpPr>
          <p:nvPr/>
        </p:nvSpPr>
        <p:spPr bwMode="auto">
          <a:xfrm>
            <a:off x="-14235" y="876941"/>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i="1" dirty="0">
                <a:solidFill>
                  <a:srgbClr val="FFFF00"/>
                </a:solidFill>
              </a:rPr>
              <a:t>Ruth 1:1-7</a:t>
            </a:r>
            <a:endParaRPr lang="en-US" altLang="en-US" sz="2800" i="1" dirty="0">
              <a:solidFill>
                <a:srgbClr val="FFFF00"/>
              </a:solidFill>
            </a:endParaRPr>
          </a:p>
          <a:p>
            <a:pPr algn="l">
              <a:buClr>
                <a:schemeClr val="accent1"/>
              </a:buClr>
              <a:buSzPct val="115000"/>
              <a:buFont typeface="Wingdings" pitchFamily="2" charset="2"/>
              <a:buChar char="Ø"/>
            </a:pPr>
            <a:r>
              <a:rPr lang="en-US" altLang="en-US" sz="2000" b="0" dirty="0">
                <a:solidFill>
                  <a:schemeClr val="tx1"/>
                </a:solidFill>
              </a:rPr>
              <a:t>Desolate in a foreign country, Naomi determined to return to Bethlehem. Her two daughters-in-law desired to return with her, and she encouraged them to stay in Moab where their prospects for marriage were better than in Israel. </a:t>
            </a:r>
          </a:p>
        </p:txBody>
      </p:sp>
      <p:sp>
        <p:nvSpPr>
          <p:cNvPr id="9" name="Text Box 3">
            <a:extLst>
              <a:ext uri="{FF2B5EF4-FFF2-40B4-BE49-F238E27FC236}">
                <a16:creationId xmlns:a16="http://schemas.microsoft.com/office/drawing/2014/main" id="{11C8F487-0262-4363-9EF3-CA3A13B51801}"/>
              </a:ext>
            </a:extLst>
          </p:cNvPr>
          <p:cNvSpPr txBox="1">
            <a:spLocks noChangeArrowheads="1"/>
          </p:cNvSpPr>
          <p:nvPr/>
        </p:nvSpPr>
        <p:spPr bwMode="auto">
          <a:xfrm>
            <a:off x="-14235" y="3131248"/>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Ruth 1:8-15:</a:t>
            </a:r>
            <a:endParaRPr lang="en-US" altLang="en-US" sz="2800" dirty="0">
              <a:solidFill>
                <a:srgbClr val="FFFF00"/>
              </a:solidFill>
            </a:endParaRPr>
          </a:p>
          <a:p>
            <a:pPr algn="l">
              <a:buClr>
                <a:schemeClr val="accent1"/>
              </a:buClr>
              <a:buSzPct val="115000"/>
              <a:buFont typeface="Wingdings" pitchFamily="2" charset="2"/>
              <a:buChar char="Ø"/>
            </a:pPr>
            <a:r>
              <a:rPr lang="en-US" altLang="en-US" sz="2000" b="0" dirty="0">
                <a:solidFill>
                  <a:schemeClr val="tx1"/>
                </a:solidFill>
              </a:rPr>
              <a:t>Naomi recognized her daughter-in-law’s prospects for future happiness were much better in Moab than in Israel.</a:t>
            </a:r>
          </a:p>
          <a:p>
            <a:pPr algn="l">
              <a:buClr>
                <a:schemeClr val="accent1"/>
              </a:buClr>
              <a:buSzPct val="115000"/>
              <a:buFont typeface="Wingdings" pitchFamily="2" charset="2"/>
              <a:buChar char="Ø"/>
            </a:pPr>
            <a:r>
              <a:rPr lang="en-US" altLang="en-US" sz="2000" b="0" dirty="0">
                <a:solidFill>
                  <a:schemeClr val="tx1"/>
                </a:solidFill>
              </a:rPr>
              <a:t>In Moab they were among their own people; in Israel, Ruth was a foreign woman unlikely to ever remarry. </a:t>
            </a:r>
          </a:p>
          <a:p>
            <a:pPr algn="l">
              <a:buClr>
                <a:schemeClr val="accent1"/>
              </a:buClr>
              <a:buSzPct val="115000"/>
              <a:buFont typeface="Wingdings" pitchFamily="2" charset="2"/>
              <a:buChar char="Ø"/>
            </a:pPr>
            <a:r>
              <a:rPr lang="en-US" altLang="en-US" sz="2000" b="0" dirty="0">
                <a:solidFill>
                  <a:schemeClr val="tx1"/>
                </a:solidFill>
              </a:rPr>
              <a:t>Orpah wept, kissed her mother-in-law and returned to “to her people and her gods” (1:15).</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Had Faith</a:t>
            </a:r>
          </a:p>
        </p:txBody>
      </p:sp>
      <p:sp>
        <p:nvSpPr>
          <p:cNvPr id="7" name="Text Box 49"/>
          <p:cNvSpPr txBox="1">
            <a:spLocks noChangeArrowheads="1"/>
          </p:cNvSpPr>
          <p:nvPr/>
        </p:nvSpPr>
        <p:spPr bwMode="auto">
          <a:xfrm>
            <a:off x="0" y="815626"/>
            <a:ext cx="9144000" cy="2616101"/>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marL="457200" indent="-457200" algn="l">
              <a:defRPr/>
            </a:pPr>
            <a:r>
              <a:rPr lang="en-US" dirty="0">
                <a:solidFill>
                  <a:srgbClr val="7030A0"/>
                </a:solidFill>
              </a:rPr>
              <a:t>Ruth 1:16-18</a:t>
            </a:r>
          </a:p>
          <a:p>
            <a:pPr marL="400050" indent="-400050" algn="l">
              <a:defRPr/>
            </a:pPr>
            <a:r>
              <a:rPr lang="en-US" sz="2000" b="0" dirty="0">
                <a:solidFill>
                  <a:srgbClr val="002060"/>
                </a:solidFill>
              </a:rPr>
              <a:t>16.  But Ruth said, "Do not urge me to leave you or turn back from following you; for where you go, I will go, and where you lodge, I will lodge. Your people shall be my people, and your God, my God. </a:t>
            </a:r>
          </a:p>
          <a:p>
            <a:pPr marL="400050" indent="-400050" algn="l">
              <a:defRPr/>
            </a:pPr>
            <a:r>
              <a:rPr lang="en-US" sz="2000" b="0" dirty="0">
                <a:solidFill>
                  <a:srgbClr val="002060"/>
                </a:solidFill>
              </a:rPr>
              <a:t>17.  "Where you die, I will die, and there I will be buried. Thus may the LORD do to me, and worse, if anything but death parts you and me." </a:t>
            </a:r>
          </a:p>
          <a:p>
            <a:pPr marL="400050" indent="-400050" algn="l">
              <a:defRPr/>
            </a:pPr>
            <a:r>
              <a:rPr lang="en-US" sz="2000" b="0" dirty="0">
                <a:solidFill>
                  <a:srgbClr val="002060"/>
                </a:solidFill>
              </a:rPr>
              <a:t>18.  When she saw that she was determined to go with her, she said no more to her.</a:t>
            </a:r>
          </a:p>
        </p:txBody>
      </p:sp>
      <p:sp>
        <p:nvSpPr>
          <p:cNvPr id="8" name="Text Box 3"/>
          <p:cNvSpPr txBox="1">
            <a:spLocks noChangeArrowheads="1"/>
          </p:cNvSpPr>
          <p:nvPr/>
        </p:nvSpPr>
        <p:spPr bwMode="auto">
          <a:xfrm>
            <a:off x="0" y="3692525"/>
            <a:ext cx="9144001"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000" b="0" dirty="0">
                <a:solidFill>
                  <a:schemeClr val="tx1"/>
                </a:solidFill>
              </a:rPr>
              <a:t>It was an act of faith recognized by the inhabitants of Bethlehem (2:11).</a:t>
            </a:r>
          </a:p>
          <a:p>
            <a:pPr algn="l">
              <a:buClr>
                <a:schemeClr val="accent1"/>
              </a:buClr>
              <a:buSzPct val="115000"/>
              <a:buFont typeface="Wingdings" pitchFamily="2" charset="2"/>
              <a:buChar char="Ø"/>
            </a:pPr>
            <a:r>
              <a:rPr lang="en-US" altLang="en-US" sz="2000" b="0" dirty="0">
                <a:solidFill>
                  <a:schemeClr val="tx1"/>
                </a:solidFill>
              </a:rPr>
              <a:t>Boaz recognized her faith when he said, "May the Lord reward your work, and your wages be full from the Lord, the God of Israel, under whose wings you have come to seek refuge" (2:12).</a:t>
            </a:r>
          </a:p>
        </p:txBody>
      </p:sp>
    </p:spTree>
    <p:extLst>
      <p:ext uri="{BB962C8B-B14F-4D97-AF65-F5344CB8AC3E}">
        <p14:creationId xmlns:p14="http://schemas.microsoft.com/office/powerpoint/2010/main" val="16292321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Had Faith</a:t>
            </a:r>
          </a:p>
        </p:txBody>
      </p:sp>
      <p:sp>
        <p:nvSpPr>
          <p:cNvPr id="9" name="Text Box 3"/>
          <p:cNvSpPr txBox="1">
            <a:spLocks noChangeArrowheads="1"/>
          </p:cNvSpPr>
          <p:nvPr/>
        </p:nvSpPr>
        <p:spPr bwMode="auto">
          <a:xfrm>
            <a:off x="0" y="83820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Notice the difference in these three widows</a:t>
            </a:r>
            <a:r>
              <a:rPr lang="en-US" altLang="en-US" dirty="0"/>
              <a:t> </a:t>
            </a:r>
          </a:p>
          <a:p>
            <a:pPr algn="l">
              <a:buClr>
                <a:schemeClr val="accent1"/>
              </a:buClr>
              <a:buSzPct val="115000"/>
              <a:buFont typeface="Wingdings" pitchFamily="2" charset="2"/>
              <a:buChar char="Ø"/>
            </a:pPr>
            <a:r>
              <a:rPr lang="en-US" altLang="en-US" sz="2000" b="0" dirty="0">
                <a:solidFill>
                  <a:schemeClr val="tx1"/>
                </a:solidFill>
              </a:rPr>
              <a:t>Naomi was a grieving widow – bereft of husband and sons, became bitter – Ruth 1:20-21</a:t>
            </a:r>
          </a:p>
          <a:p>
            <a:pPr algn="l">
              <a:buClr>
                <a:schemeClr val="accent1"/>
              </a:buClr>
              <a:buSzPct val="115000"/>
              <a:buFont typeface="Wingdings" pitchFamily="2" charset="2"/>
              <a:buChar char="Ø"/>
            </a:pPr>
            <a:r>
              <a:rPr lang="en-US" altLang="en-US" sz="2000" b="0" dirty="0">
                <a:solidFill>
                  <a:schemeClr val="tx1"/>
                </a:solidFill>
              </a:rPr>
              <a:t>Orpah was a leaving widow – she listened to the counsel of Naomi and left her – Ruth 1:14-15</a:t>
            </a:r>
          </a:p>
          <a:p>
            <a:pPr algn="l">
              <a:buClr>
                <a:schemeClr val="accent1"/>
              </a:buClr>
              <a:buSzPct val="115000"/>
              <a:buFont typeface="Wingdings" pitchFamily="2" charset="2"/>
              <a:buChar char="Ø"/>
            </a:pPr>
            <a:r>
              <a:rPr lang="en-US" altLang="en-US" sz="2000" b="0" dirty="0">
                <a:solidFill>
                  <a:schemeClr val="tx1"/>
                </a:solidFill>
              </a:rPr>
              <a:t>Ruth was a cleaving widow – she would not part from Naomi except by death – Ruth 1:16-17</a:t>
            </a:r>
          </a:p>
        </p:txBody>
      </p:sp>
      <p:sp>
        <p:nvSpPr>
          <p:cNvPr id="6" name="Text Box 3"/>
          <p:cNvSpPr txBox="1">
            <a:spLocks noChangeArrowheads="1"/>
          </p:cNvSpPr>
          <p:nvPr/>
        </p:nvSpPr>
        <p:spPr bwMode="auto">
          <a:xfrm>
            <a:off x="0" y="3298825"/>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dirty="0">
                <a:solidFill>
                  <a:srgbClr val="FFFF00"/>
                </a:solidFill>
              </a:rPr>
              <a:t>Ruth abandoned her people, renounced her gods, </a:t>
            </a:r>
          </a:p>
          <a:p>
            <a:pPr algn="l" eaLnBrk="1" hangingPunct="1"/>
            <a:r>
              <a:rPr lang="en-US" altLang="en-US" dirty="0">
                <a:solidFill>
                  <a:srgbClr val="FFFF00"/>
                </a:solidFill>
              </a:rPr>
              <a:t>and by a great act of faith joined herself to a new religion,</a:t>
            </a:r>
          </a:p>
          <a:p>
            <a:pPr algn="l" eaLnBrk="1" hangingPunct="1"/>
            <a:r>
              <a:rPr lang="en-US" altLang="en-US" dirty="0">
                <a:solidFill>
                  <a:srgbClr val="FFFF00"/>
                </a:solidFill>
              </a:rPr>
              <a:t>a new people, and a new life</a:t>
            </a:r>
            <a:r>
              <a:rPr lang="en-US" altLang="en-US" dirty="0"/>
              <a:t> </a:t>
            </a:r>
          </a:p>
          <a:p>
            <a:pPr algn="l">
              <a:buClr>
                <a:schemeClr val="accent1"/>
              </a:buClr>
              <a:buSzPct val="115000"/>
              <a:buFont typeface="Wingdings" pitchFamily="2" charset="2"/>
              <a:buChar char="Ø"/>
            </a:pPr>
            <a:r>
              <a:rPr lang="en-US" altLang="en-US" sz="2000" b="0" dirty="0">
                <a:solidFill>
                  <a:schemeClr val="tx1"/>
                </a:solidFill>
              </a:rPr>
              <a:t>It was an uncertain life, and one of poverty and hard work.</a:t>
            </a:r>
          </a:p>
          <a:p>
            <a:pPr algn="l">
              <a:buClr>
                <a:schemeClr val="accent1"/>
              </a:buClr>
              <a:buSzPct val="115000"/>
              <a:buFont typeface="Wingdings" pitchFamily="2" charset="2"/>
              <a:buChar char="Ø"/>
            </a:pPr>
            <a:r>
              <a:rPr lang="en-US" altLang="en-US" sz="2000" b="0" dirty="0">
                <a:solidFill>
                  <a:schemeClr val="tx1"/>
                </a:solidFill>
              </a:rPr>
              <a:t>In all that, she trusted in Naomi &amp; her God!</a:t>
            </a:r>
          </a:p>
        </p:txBody>
      </p:sp>
      <p:sp>
        <p:nvSpPr>
          <p:cNvPr id="7" name="Text Box 7">
            <a:extLst>
              <a:ext uri="{FF2B5EF4-FFF2-40B4-BE49-F238E27FC236}">
                <a16:creationId xmlns:a16="http://schemas.microsoft.com/office/drawing/2014/main" id="{2EE5961D-CCF9-4650-8CF1-AAA5706364D1}"/>
              </a:ext>
            </a:extLst>
          </p:cNvPr>
          <p:cNvSpPr txBox="1">
            <a:spLocks noChangeArrowheads="1"/>
          </p:cNvSpPr>
          <p:nvPr/>
        </p:nvSpPr>
        <p:spPr bwMode="auto">
          <a:xfrm>
            <a:off x="0" y="5257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t>Ruth had the faith to leave all she knew to put herself</a:t>
            </a:r>
          </a:p>
          <a:p>
            <a:pPr eaLnBrk="1" hangingPunct="1"/>
            <a:r>
              <a:rPr lang="en-US" altLang="en-US" dirty="0"/>
              <a:t>under the “wings” of Jehovah!</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Was Virtuous</a:t>
            </a:r>
          </a:p>
        </p:txBody>
      </p:sp>
      <p:sp>
        <p:nvSpPr>
          <p:cNvPr id="7" name="Text Box 49"/>
          <p:cNvSpPr txBox="1">
            <a:spLocks noChangeArrowheads="1"/>
          </p:cNvSpPr>
          <p:nvPr/>
        </p:nvSpPr>
        <p:spPr bwMode="auto">
          <a:xfrm>
            <a:off x="0" y="914400"/>
            <a:ext cx="9144000" cy="2923877"/>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marL="457200" indent="-457200" algn="l">
              <a:defRPr/>
            </a:pPr>
            <a:r>
              <a:rPr lang="en-US" dirty="0">
                <a:solidFill>
                  <a:srgbClr val="7030A0"/>
                </a:solidFill>
              </a:rPr>
              <a:t>Ruth 2:7, 11</a:t>
            </a:r>
          </a:p>
          <a:p>
            <a:pPr marL="400050" indent="-400050" algn="l">
              <a:defRPr/>
            </a:pPr>
            <a:r>
              <a:rPr lang="en-US" sz="2000" b="0" dirty="0">
                <a:solidFill>
                  <a:srgbClr val="002060"/>
                </a:solidFill>
              </a:rPr>
              <a:t>7.  "And she said, 'Please let me glean and gather after the reapers among the sheaves.' Thus she came and has remained from the morning until now; she has been sitting in the house for a little while." </a:t>
            </a:r>
          </a:p>
          <a:p>
            <a:pPr marL="400050" indent="-400050" algn="l">
              <a:defRPr/>
            </a:pPr>
            <a:endParaRPr lang="en-US" sz="2000" b="0" dirty="0">
              <a:solidFill>
                <a:srgbClr val="002060"/>
              </a:solidFill>
            </a:endParaRPr>
          </a:p>
          <a:p>
            <a:pPr marL="400050" indent="-400050" algn="l">
              <a:defRPr/>
            </a:pPr>
            <a:r>
              <a:rPr lang="en-US" sz="2000" b="0" dirty="0">
                <a:solidFill>
                  <a:srgbClr val="002060"/>
                </a:solidFill>
              </a:rPr>
              <a:t>11.  Boaz replied to her, "All that you have done for your mother-in-law after the death of your husband has been fully reported to me, and how you left your father and your mother and the land of your birth, and came to a people that you did not previously know. </a:t>
            </a:r>
          </a:p>
        </p:txBody>
      </p:sp>
      <p:sp>
        <p:nvSpPr>
          <p:cNvPr id="8" name="Text Box 3"/>
          <p:cNvSpPr txBox="1">
            <a:spLocks noChangeArrowheads="1"/>
          </p:cNvSpPr>
          <p:nvPr/>
        </p:nvSpPr>
        <p:spPr bwMode="auto">
          <a:xfrm>
            <a:off x="12560" y="4179838"/>
            <a:ext cx="5486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altLang="en-US" dirty="0">
                <a:solidFill>
                  <a:srgbClr val="FFFF00"/>
                </a:solidFill>
              </a:rPr>
              <a:t>Ruth won the respect of the community about her by her</a:t>
            </a:r>
          </a:p>
          <a:p>
            <a:pPr marL="0" indent="0" eaLnBrk="1" hangingPunct="1"/>
            <a:r>
              <a:rPr lang="en-US" altLang="en-US" dirty="0">
                <a:solidFill>
                  <a:srgbClr val="FFFF00"/>
                </a:solidFill>
              </a:rPr>
              <a:t>devotion to Naomi, her industriousness, and her virtuous</a:t>
            </a:r>
          </a:p>
          <a:p>
            <a:pPr marL="0" indent="0" eaLnBrk="1" hangingPunct="1"/>
            <a:r>
              <a:rPr lang="en-US" altLang="en-US" dirty="0">
                <a:solidFill>
                  <a:srgbClr val="FFFF00"/>
                </a:solidFill>
              </a:rPr>
              <a:t>conduct!</a:t>
            </a:r>
            <a:endParaRPr lang="en-US" altLang="en-US" sz="2800" dirty="0">
              <a:solidFill>
                <a:srgbClr val="FFFF00"/>
              </a:solidFill>
            </a:endParaRPr>
          </a:p>
        </p:txBody>
      </p:sp>
      <p:pic>
        <p:nvPicPr>
          <p:cNvPr id="922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60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763"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She Was Virtuous</a:t>
            </a:r>
          </a:p>
        </p:txBody>
      </p:sp>
      <p:sp>
        <p:nvSpPr>
          <p:cNvPr id="6" name="Text Box 49"/>
          <p:cNvSpPr txBox="1">
            <a:spLocks noChangeArrowheads="1"/>
          </p:cNvSpPr>
          <p:nvPr/>
        </p:nvSpPr>
        <p:spPr bwMode="auto">
          <a:xfrm>
            <a:off x="0" y="914400"/>
            <a:ext cx="9144000" cy="1077218"/>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marL="457200" indent="-457200" algn="l">
              <a:defRPr/>
            </a:pPr>
            <a:r>
              <a:rPr lang="en-US" dirty="0">
                <a:solidFill>
                  <a:srgbClr val="7030A0"/>
                </a:solidFill>
              </a:rPr>
              <a:t>Ruth 3:11 (Prov. 31:10: “Excellent” = “Virtuous”)</a:t>
            </a:r>
          </a:p>
          <a:p>
            <a:pPr marL="400050" indent="-400050" algn="l">
              <a:defRPr/>
            </a:pPr>
            <a:r>
              <a:rPr lang="en-US" sz="2000" b="0" dirty="0">
                <a:solidFill>
                  <a:srgbClr val="002060"/>
                </a:solidFill>
              </a:rPr>
              <a:t>11.  “Now, my daughter, do not fear. I will do for you whatever you ask, for all my people in the city know that you are a woman of excellence.”</a:t>
            </a:r>
          </a:p>
        </p:txBody>
      </p:sp>
      <p:sp>
        <p:nvSpPr>
          <p:cNvPr id="7" name="Text Box 3"/>
          <p:cNvSpPr txBox="1">
            <a:spLocks noChangeArrowheads="1"/>
          </p:cNvSpPr>
          <p:nvPr/>
        </p:nvSpPr>
        <p:spPr bwMode="auto">
          <a:xfrm>
            <a:off x="4763" y="2090172"/>
            <a:ext cx="49482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altLang="en-US" dirty="0">
                <a:solidFill>
                  <a:srgbClr val="FFFF00"/>
                </a:solidFill>
              </a:rPr>
              <a:t>Ruth did all that Naomi told her to do to appeal to Boaz for a levirate marriage (3:1-6), and Boaz awoke in the night, startled at finding a woman at his feet! (3:8-9)</a:t>
            </a:r>
            <a:endParaRPr lang="en-US" altLang="en-US" sz="2800" dirty="0">
              <a:solidFill>
                <a:srgbClr val="FFFF00"/>
              </a:solidFill>
            </a:endParaRPr>
          </a:p>
        </p:txBody>
      </p:sp>
      <p:sp>
        <p:nvSpPr>
          <p:cNvPr id="8" name="Text Box 3"/>
          <p:cNvSpPr txBox="1">
            <a:spLocks noChangeArrowheads="1"/>
          </p:cNvSpPr>
          <p:nvPr/>
        </p:nvSpPr>
        <p:spPr bwMode="auto">
          <a:xfrm>
            <a:off x="10625" y="4506352"/>
            <a:ext cx="4942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FF00"/>
                </a:solidFill>
              </a:rPr>
              <a:t>When he learned it was Ruth, he told her he would do all </a:t>
            </a:r>
          </a:p>
          <a:p>
            <a:pPr eaLnBrk="1" hangingPunct="1"/>
            <a:r>
              <a:rPr lang="en-US" altLang="en-US" dirty="0">
                <a:solidFill>
                  <a:srgbClr val="FFFF00"/>
                </a:solidFill>
              </a:rPr>
              <a:t>he could in the morning to “redeem” her under the law </a:t>
            </a:r>
          </a:p>
          <a:p>
            <a:pPr eaLnBrk="1" hangingPunct="1"/>
            <a:r>
              <a:rPr lang="en-US" altLang="en-US" dirty="0">
                <a:solidFill>
                  <a:srgbClr val="FFFF00"/>
                </a:solidFill>
              </a:rPr>
              <a:t>(3:10-13)</a:t>
            </a:r>
            <a:endParaRPr lang="en-US" altLang="en-US" sz="2800" dirty="0">
              <a:solidFill>
                <a:srgbClr val="FFFF00"/>
              </a:solidFill>
            </a:endParaRPr>
          </a:p>
        </p:txBody>
      </p:sp>
      <p:pic>
        <p:nvPicPr>
          <p:cNvPr id="3" name="Picture 2" descr="A person posing for the camera&#10;&#10;Description automatically generated">
            <a:extLst>
              <a:ext uri="{FF2B5EF4-FFF2-40B4-BE49-F238E27FC236}">
                <a16:creationId xmlns:a16="http://schemas.microsoft.com/office/drawing/2014/main" id="{4B23E894-9A31-4475-AB5D-2E07B0152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052226"/>
            <a:ext cx="4201625" cy="5643974"/>
          </a:xfrm>
          <a:prstGeom prst="rect">
            <a:avLst/>
          </a:prstGeom>
        </p:spPr>
      </p:pic>
    </p:spTree>
    <p:extLst>
      <p:ext uri="{BB962C8B-B14F-4D97-AF65-F5344CB8AC3E}">
        <p14:creationId xmlns:p14="http://schemas.microsoft.com/office/powerpoint/2010/main" val="1130141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Ruth: Virtuous Devotion</a:t>
            </a:r>
          </a:p>
        </p:txBody>
      </p:sp>
      <p:sp>
        <p:nvSpPr>
          <p:cNvPr id="134146" name="Rectangle 2"/>
          <p:cNvSpPr>
            <a:spLocks noGrp="1" noChangeArrowheads="1"/>
          </p:cNvSpPr>
          <p:nvPr>
            <p:ph type="title"/>
          </p:nvPr>
        </p:nvSpPr>
        <p:spPr>
          <a:xfrm>
            <a:off x="0" y="0"/>
            <a:ext cx="9144000" cy="457200"/>
          </a:xfrm>
        </p:spPr>
        <p:txBody>
          <a:bodyPr/>
          <a:lstStyle/>
          <a:p>
            <a:pPr algn="r" eaLnBrk="1" hangingPunct="1">
              <a:defRPr/>
            </a:pPr>
            <a:r>
              <a:rPr lang="en-US" sz="3200" b="1" u="sng" dirty="0">
                <a:solidFill>
                  <a:srgbClr val="FFC000"/>
                </a:solidFill>
                <a:cs typeface="Times New Roman" pitchFamily="18" charset="0"/>
              </a:rPr>
              <a:t>She Was Virtuous</a:t>
            </a:r>
          </a:p>
        </p:txBody>
      </p:sp>
      <p:sp>
        <p:nvSpPr>
          <p:cNvPr id="10" name="Text Box 3"/>
          <p:cNvSpPr txBox="1">
            <a:spLocks noChangeArrowheads="1"/>
          </p:cNvSpPr>
          <p:nvPr/>
        </p:nvSpPr>
        <p:spPr bwMode="auto">
          <a:xfrm>
            <a:off x="-3175" y="777874"/>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FF00"/>
                </a:solidFill>
              </a:rPr>
              <a:t>Not only did she work hard, she maintained her purity,</a:t>
            </a:r>
          </a:p>
          <a:p>
            <a:pPr eaLnBrk="1" hangingPunct="1"/>
            <a:r>
              <a:rPr lang="en-US" altLang="en-US" dirty="0">
                <a:solidFill>
                  <a:srgbClr val="FFFF00"/>
                </a:solidFill>
              </a:rPr>
              <a:t>winning the respect due a “virtuous woman!”</a:t>
            </a:r>
          </a:p>
        </p:txBody>
      </p:sp>
      <p:sp>
        <p:nvSpPr>
          <p:cNvPr id="11" name="Text Box 3"/>
          <p:cNvSpPr txBox="1">
            <a:spLocks noChangeArrowheads="1"/>
          </p:cNvSpPr>
          <p:nvPr/>
        </p:nvSpPr>
        <p:spPr bwMode="auto">
          <a:xfrm>
            <a:off x="3175" y="2790295"/>
            <a:ext cx="4721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altLang="en-US" dirty="0">
                <a:solidFill>
                  <a:srgbClr val="FFFF00"/>
                </a:solidFill>
              </a:rPr>
              <a:t>For that, Boaz wanted her and would seek to redeem her despite a closer relative!</a:t>
            </a:r>
          </a:p>
        </p:txBody>
      </p:sp>
      <p:pic>
        <p:nvPicPr>
          <p:cNvPr id="3" name="Picture 2" descr="A picture containing person, man, outdoor&#10;&#10;Description automatically generated">
            <a:extLst>
              <a:ext uri="{FF2B5EF4-FFF2-40B4-BE49-F238E27FC236}">
                <a16:creationId xmlns:a16="http://schemas.microsoft.com/office/drawing/2014/main" id="{6F2AD2D0-30A5-4A31-80E3-2B72A1F91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624884"/>
            <a:ext cx="4422775" cy="3538220"/>
          </a:xfrm>
          <a:prstGeom prst="rect">
            <a:avLst/>
          </a:prstGeom>
        </p:spPr>
      </p:pic>
      <p:sp>
        <p:nvSpPr>
          <p:cNvPr id="13" name="Text Box 7">
            <a:extLst>
              <a:ext uri="{FF2B5EF4-FFF2-40B4-BE49-F238E27FC236}">
                <a16:creationId xmlns:a16="http://schemas.microsoft.com/office/drawing/2014/main" id="{C07DE91B-AAC1-4F62-BCF6-829AE84A925A}"/>
              </a:ext>
            </a:extLst>
          </p:cNvPr>
          <p:cNvSpPr txBox="1">
            <a:spLocks noChangeArrowheads="1"/>
          </p:cNvSpPr>
          <p:nvPr/>
        </p:nvSpPr>
        <p:spPr bwMode="auto">
          <a:xfrm>
            <a:off x="-3175" y="5172782"/>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t>Ruth was virtuous, above reproach and God’s people</a:t>
            </a:r>
          </a:p>
          <a:p>
            <a:pPr eaLnBrk="1" hangingPunct="1"/>
            <a:r>
              <a:rPr lang="en-US" altLang="en-US" dirty="0"/>
              <a:t>(foreigners to her) came to love her too!</a:t>
            </a:r>
          </a:p>
        </p:txBody>
      </p:sp>
    </p:spTree>
    <p:extLst>
      <p:ext uri="{BB962C8B-B14F-4D97-AF65-F5344CB8AC3E}">
        <p14:creationId xmlns:p14="http://schemas.microsoft.com/office/powerpoint/2010/main" val="25946745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utoUpdateAnimBg="0"/>
    </p:bldLst>
  </p:timing>
</p:sld>
</file>

<file path=ppt/theme/theme1.xml><?xml version="1.0" encoding="utf-8"?>
<a:theme xmlns:a="http://schemas.openxmlformats.org/drawingml/2006/main" name="Curtain Call">
  <a:themeElements>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Designs\Curtain Call.pot</Template>
  <TotalTime>3789</TotalTime>
  <Words>2274</Words>
  <Application>Microsoft Office PowerPoint</Application>
  <PresentationFormat>On-screen Show (4:3)</PresentationFormat>
  <Paragraphs>189</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Ameretto</vt:lpstr>
      <vt:lpstr>Arial</vt:lpstr>
      <vt:lpstr>Calisto MT</vt:lpstr>
      <vt:lpstr>Tahoma</vt:lpstr>
      <vt:lpstr>Times New Roman</vt:lpstr>
      <vt:lpstr>Wingdings</vt:lpstr>
      <vt:lpstr>Curtain Call</vt:lpstr>
      <vt:lpstr>Ruth: Virtuous Devotion  Text: Ruth  </vt:lpstr>
      <vt:lpstr>Intro </vt:lpstr>
      <vt:lpstr>Intro </vt:lpstr>
      <vt:lpstr>She Had Faith</vt:lpstr>
      <vt:lpstr>She Had Faith</vt:lpstr>
      <vt:lpstr>She Had Faith</vt:lpstr>
      <vt:lpstr>She Was Virtuous</vt:lpstr>
      <vt:lpstr>She Was Virtuous</vt:lpstr>
      <vt:lpstr>She Was Virtuous</vt:lpstr>
      <vt:lpstr>She Trusted In God’s Care</vt:lpstr>
      <vt:lpstr>She Trusted In God’s Care</vt:lpstr>
      <vt:lpstr>She Trusted In God’s Care</vt:lpstr>
      <vt:lpstr>She Trusted In God’s Care</vt:lpstr>
      <vt:lpstr>She Had Love and Devotion</vt:lpstr>
      <vt:lpstr>She Was Blessed Among Israel</vt:lpstr>
      <vt:lpstr>She Was Blessed Among Israel</vt:lpstr>
      <vt:lpstr>She Was Blessed Among Israel</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 Virtuous Devotion (GWS 3)</dc:title>
  <dc:subject>03/17/2019</dc:subject>
  <dc:creator>DarkWolf</dc:creator>
  <dc:description>Godly Women Series 2019 Part 3</dc:description>
  <cp:lastModifiedBy>Nathan Morrison</cp:lastModifiedBy>
  <cp:revision>457</cp:revision>
  <dcterms:created xsi:type="dcterms:W3CDTF">2005-06-04T23:49:02Z</dcterms:created>
  <dcterms:modified xsi:type="dcterms:W3CDTF">2019-03-19T18:20:24Z</dcterms:modified>
</cp:coreProperties>
</file>