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 id="2147483717" r:id="rId2"/>
  </p:sldMasterIdLst>
  <p:notesMasterIdLst>
    <p:notesMasterId r:id="rId19"/>
  </p:notesMasterIdLst>
  <p:handoutMasterIdLst>
    <p:handoutMasterId r:id="rId20"/>
  </p:handoutMasterIdLst>
  <p:sldIdLst>
    <p:sldId id="256" r:id="rId3"/>
    <p:sldId id="425" r:id="rId4"/>
    <p:sldId id="437" r:id="rId5"/>
    <p:sldId id="358" r:id="rId6"/>
    <p:sldId id="401" r:id="rId7"/>
    <p:sldId id="453" r:id="rId8"/>
    <p:sldId id="457" r:id="rId9"/>
    <p:sldId id="458" r:id="rId10"/>
    <p:sldId id="462" r:id="rId11"/>
    <p:sldId id="463" r:id="rId12"/>
    <p:sldId id="464" r:id="rId13"/>
    <p:sldId id="469" r:id="rId14"/>
    <p:sldId id="471" r:id="rId15"/>
    <p:sldId id="451" r:id="rId16"/>
    <p:sldId id="473" r:id="rId17"/>
    <p:sldId id="260" r:id="rId18"/>
  </p:sldIdLst>
  <p:sldSz cx="9144000" cy="6858000" type="screen4x3"/>
  <p:notesSz cx="6858000" cy="9144000"/>
  <p:defaultTextStyle>
    <a:defPPr>
      <a:defRPr lang="en-US"/>
    </a:defPPr>
    <a:lvl1pPr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1pPr>
    <a:lvl2pPr marL="4572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2pPr>
    <a:lvl3pPr marL="9144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3pPr>
    <a:lvl4pPr marL="13716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4pPr>
    <a:lvl5pPr marL="18288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5pPr>
    <a:lvl6pPr marL="2286000" algn="l" defTabSz="914400" rtl="0" eaLnBrk="1" latinLnBrk="0" hangingPunct="1">
      <a:defRPr sz="2000" kern="1200">
        <a:solidFill>
          <a:schemeClr val="folHlink"/>
        </a:solidFill>
        <a:latin typeface="Tahoma" pitchFamily="34" charset="0"/>
        <a:ea typeface="+mn-ea"/>
        <a:cs typeface="Times New Roman" pitchFamily="18" charset="0"/>
      </a:defRPr>
    </a:lvl6pPr>
    <a:lvl7pPr marL="2743200" algn="l" defTabSz="914400" rtl="0" eaLnBrk="1" latinLnBrk="0" hangingPunct="1">
      <a:defRPr sz="2000" kern="1200">
        <a:solidFill>
          <a:schemeClr val="folHlink"/>
        </a:solidFill>
        <a:latin typeface="Tahoma" pitchFamily="34" charset="0"/>
        <a:ea typeface="+mn-ea"/>
        <a:cs typeface="Times New Roman" pitchFamily="18" charset="0"/>
      </a:defRPr>
    </a:lvl7pPr>
    <a:lvl8pPr marL="3200400" algn="l" defTabSz="914400" rtl="0" eaLnBrk="1" latinLnBrk="0" hangingPunct="1">
      <a:defRPr sz="2000" kern="1200">
        <a:solidFill>
          <a:schemeClr val="folHlink"/>
        </a:solidFill>
        <a:latin typeface="Tahoma" pitchFamily="34" charset="0"/>
        <a:ea typeface="+mn-ea"/>
        <a:cs typeface="Times New Roman" pitchFamily="18" charset="0"/>
      </a:defRPr>
    </a:lvl8pPr>
    <a:lvl9pPr marL="3657600" algn="l" defTabSz="914400" rtl="0" eaLnBrk="1" latinLnBrk="0" hangingPunct="1">
      <a:defRPr sz="2000" kern="1200">
        <a:solidFill>
          <a:schemeClr val="folHlink"/>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00"/>
    <a:srgbClr val="CCFF33"/>
    <a:srgbClr val="66FFFF"/>
    <a:srgbClr val="FF0066"/>
    <a:srgbClr val="FFFFFF"/>
    <a:srgbClr val="000000"/>
    <a:srgbClr val="F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409" autoAdjust="0"/>
  </p:normalViewPr>
  <p:slideViewPr>
    <p:cSldViewPr snapToObjects="1">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D76D7312-92EA-46CE-A39D-E58DF9D72F32}" type="slidenum">
              <a:rPr lang="en-US"/>
              <a:pPr>
                <a:defRPr/>
              </a:pPr>
              <a:t>‹#›</a:t>
            </a:fld>
            <a:endParaRPr lang="en-US"/>
          </a:p>
        </p:txBody>
      </p:sp>
    </p:spTree>
    <p:extLst>
      <p:ext uri="{BB962C8B-B14F-4D97-AF65-F5344CB8AC3E}">
        <p14:creationId xmlns:p14="http://schemas.microsoft.com/office/powerpoint/2010/main" val="786668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7EB53AFD-1206-4A6B-86F6-C8C27D18ED08}" type="slidenum">
              <a:rPr lang="en-US"/>
              <a:pPr>
                <a:defRPr/>
              </a:pPr>
              <a:t>‹#›</a:t>
            </a:fld>
            <a:endParaRPr lang="en-US"/>
          </a:p>
        </p:txBody>
      </p:sp>
    </p:spTree>
    <p:extLst>
      <p:ext uri="{BB962C8B-B14F-4D97-AF65-F5344CB8AC3E}">
        <p14:creationId xmlns:p14="http://schemas.microsoft.com/office/powerpoint/2010/main" val="408171831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04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050498B5-C3F5-4FFA-A909-EA79F680009E}" type="slidenum">
              <a:rPr lang="en-US" sz="1200" smtClean="0">
                <a:solidFill>
                  <a:schemeClr val="tx1"/>
                </a:solidFill>
                <a:latin typeface="Times New Roman" pitchFamily="18" charset="0"/>
              </a:rPr>
              <a:pPr eaLnBrk="1" hangingPunct="1"/>
              <a:t>1</a:t>
            </a:fld>
            <a:endParaRPr lang="en-US" sz="1200">
              <a:solidFill>
                <a:schemeClr val="tx1"/>
              </a:solidFill>
              <a:latin typeface="Times New Roman" pitchFamily="18" charset="0"/>
            </a:endParaRPr>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endParaRPr lang="en-US" dirty="0"/>
          </a:p>
          <a:p>
            <a:pPr eaLnBrk="1" hangingPunct="1"/>
            <a:endParaRPr lang="en-US" dirty="0"/>
          </a:p>
          <a:p>
            <a:pPr eaLnBrk="1" hangingPunct="1"/>
            <a:r>
              <a:rPr lang="en-US" dirty="0"/>
              <a:t>Image: Artist’s rendering of a portrait of Sarah, courtesy of http://www.bing.com/images/search?q=Abraham+and+sarah+Of+Judaism&amp;view=detail&amp;id=F629EF0CAA478DA6C3FCC3D00D5EE280547EE00F&amp;first=151&amp;FORM=IDFRIR</a:t>
            </a:r>
          </a:p>
          <a:p>
            <a:pPr eaLnBrk="1" hangingPunct="1"/>
            <a:endParaRPr lang="en-US" dirty="0"/>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12</a:t>
            </a:fld>
            <a:endParaRPr lang="en-US" sz="1200">
              <a:solidFill>
                <a:schemeClr val="tx1"/>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15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15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41469880-B940-4EA2-9AF5-50128E94329A}" type="slidenum">
              <a:rPr lang="en-US" sz="1200" smtClean="0">
                <a:solidFill>
                  <a:schemeClr val="tx1"/>
                </a:solidFill>
                <a:latin typeface="Times New Roman" pitchFamily="18" charset="0"/>
              </a:rPr>
              <a:pPr eaLnBrk="1" hangingPunct="1"/>
              <a:t>13</a:t>
            </a:fld>
            <a:endParaRPr lang="en-US" sz="1200">
              <a:solidFill>
                <a:schemeClr val="tx1"/>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A56929-04EA-4D56-B721-08B52E09F4C2}" type="slidenum">
              <a:rPr kumimoji="0" lang="en-US" sz="1200" b="0" i="0" u="none" strike="noStrike" kern="1200" cap="none" spc="0" normalizeH="0" baseline="0" noProof="0" smtClean="0">
                <a:ln>
                  <a:noFill/>
                </a:ln>
                <a:solidFill>
                  <a:prstClr val="black"/>
                </a:solidFill>
                <a:effectLst/>
                <a:uLnTx/>
                <a:uFillTx/>
                <a:latin typeface="Arial"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charset="0"/>
              <a:ea typeface="+mn-ea"/>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15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15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41469880-B940-4EA2-9AF5-50128E94329A}" type="slidenum">
              <a:rPr lang="en-US" sz="1200" smtClean="0">
                <a:solidFill>
                  <a:schemeClr val="tx1"/>
                </a:solidFill>
                <a:latin typeface="Times New Roman" pitchFamily="18" charset="0"/>
              </a:rPr>
              <a:pPr eaLnBrk="1" hangingPunct="1"/>
              <a:t>4</a:t>
            </a:fld>
            <a:endParaRPr lang="en-US" sz="1200">
              <a:solidFill>
                <a:schemeClr val="tx1"/>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5</a:t>
            </a:fld>
            <a:endParaRPr lang="en-US" sz="1200">
              <a:solidFill>
                <a:schemeClr val="tx1"/>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Image: Sarah overhears and laughs, courtesy of www.visualbiblealive.com</a:t>
            </a:r>
          </a:p>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6</a:t>
            </a:fld>
            <a:endParaRPr lang="en-US" sz="1200">
              <a:solidFill>
                <a:schemeClr val="tx1"/>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7</a:t>
            </a:fld>
            <a:endParaRPr lang="en-US" sz="120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8</a:t>
            </a:fld>
            <a:endParaRPr lang="en-US" sz="1200">
              <a:solidFill>
                <a:schemeClr val="tx1"/>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9</a:t>
            </a:fld>
            <a:endParaRPr lang="en-US" sz="1200">
              <a:solidFill>
                <a:schemeClr val="tx1"/>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10</a:t>
            </a:fld>
            <a:endParaRPr lang="en-US" sz="1200">
              <a:solidFill>
                <a:schemeClr val="tx1"/>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A Specific Request</a:t>
            </a:r>
          </a:p>
        </p:txBody>
      </p:sp>
      <p:sp>
        <p:nvSpPr>
          <p:cNvPr id="225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sz="1200">
                <a:solidFill>
                  <a:schemeClr val="tx1"/>
                </a:solidFill>
                <a:latin typeface="Times New Roman" pitchFamily="18" charset="0"/>
              </a:rPr>
              <a:t>Prepared by Nathan L Morrison / 05-14-06</a:t>
            </a:r>
          </a:p>
        </p:txBody>
      </p:sp>
      <p:sp>
        <p:nvSpPr>
          <p:cNvPr id="225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A9E2FB04-6C46-4701-8A30-4BF9343C347D}" type="slidenum">
              <a:rPr lang="en-US" sz="1200" smtClean="0">
                <a:solidFill>
                  <a:schemeClr val="tx1"/>
                </a:solidFill>
                <a:latin typeface="Times New Roman" pitchFamily="18" charset="0"/>
              </a:rPr>
              <a:pPr eaLnBrk="1" hangingPunct="1"/>
              <a:t>11</a:t>
            </a:fld>
            <a:endParaRPr lang="en-US" sz="120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281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281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6" name="Rectangle 6"/>
          <p:cNvSpPr>
            <a:spLocks noGrp="1" noChangeArrowheads="1"/>
          </p:cNvSpPr>
          <p:nvPr>
            <p:ph type="sldNum" sz="quarter" idx="12"/>
          </p:nvPr>
        </p:nvSpPr>
        <p:spPr>
          <a:ln/>
        </p:spPr>
        <p:txBody>
          <a:bodyPr/>
          <a:lstStyle>
            <a:lvl1pPr>
              <a:defRPr/>
            </a:lvl1pPr>
          </a:lstStyle>
          <a:p>
            <a:pPr>
              <a:defRPr/>
            </a:pPr>
            <a:fld id="{6A2B8EBC-7C91-445C-9FF9-E916DE608201}" type="slidenum">
              <a:rPr lang="en-US"/>
              <a:pPr>
                <a:defRPr/>
              </a:pPr>
              <a:t>‹#›</a:t>
            </a:fld>
            <a:endParaRPr lang="en-US"/>
          </a:p>
        </p:txBody>
      </p:sp>
    </p:spTree>
    <p:extLst>
      <p:ext uri="{BB962C8B-B14F-4D97-AF65-F5344CB8AC3E}">
        <p14:creationId xmlns:p14="http://schemas.microsoft.com/office/powerpoint/2010/main" val="393592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6" name="Rectangle 6"/>
          <p:cNvSpPr>
            <a:spLocks noGrp="1" noChangeArrowheads="1"/>
          </p:cNvSpPr>
          <p:nvPr>
            <p:ph type="sldNum" sz="quarter" idx="12"/>
          </p:nvPr>
        </p:nvSpPr>
        <p:spPr>
          <a:ln/>
        </p:spPr>
        <p:txBody>
          <a:bodyPr/>
          <a:lstStyle>
            <a:lvl1pPr>
              <a:defRPr/>
            </a:lvl1pPr>
          </a:lstStyle>
          <a:p>
            <a:pPr>
              <a:defRPr/>
            </a:pPr>
            <a:fld id="{79C0EB22-19ED-4032-B25C-827871A11261}" type="slidenum">
              <a:rPr lang="en-US"/>
              <a:pPr>
                <a:defRPr/>
              </a:pPr>
              <a:t>‹#›</a:t>
            </a:fld>
            <a:endParaRPr lang="en-US"/>
          </a:p>
        </p:txBody>
      </p:sp>
    </p:spTree>
    <p:extLst>
      <p:ext uri="{BB962C8B-B14F-4D97-AF65-F5344CB8AC3E}">
        <p14:creationId xmlns:p14="http://schemas.microsoft.com/office/powerpoint/2010/main" val="303497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6" name="Rectangle 6"/>
          <p:cNvSpPr>
            <a:spLocks noGrp="1" noChangeArrowheads="1"/>
          </p:cNvSpPr>
          <p:nvPr>
            <p:ph type="sldNum" sz="quarter" idx="12"/>
          </p:nvPr>
        </p:nvSpPr>
        <p:spPr>
          <a:ln/>
        </p:spPr>
        <p:txBody>
          <a:bodyPr/>
          <a:lstStyle>
            <a:lvl1pPr>
              <a:defRPr/>
            </a:lvl1pPr>
          </a:lstStyle>
          <a:p>
            <a:pPr>
              <a:defRPr/>
            </a:pPr>
            <a:fld id="{6643295A-ACA2-46A5-B8E4-EE05D0668BFD}" type="slidenum">
              <a:rPr lang="en-US"/>
              <a:pPr>
                <a:defRPr/>
              </a:pPr>
              <a:t>‹#›</a:t>
            </a:fld>
            <a:endParaRPr lang="en-US"/>
          </a:p>
        </p:txBody>
      </p:sp>
    </p:spTree>
    <p:extLst>
      <p:ext uri="{BB962C8B-B14F-4D97-AF65-F5344CB8AC3E}">
        <p14:creationId xmlns:p14="http://schemas.microsoft.com/office/powerpoint/2010/main" val="281245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s-ES" altLang="en-US"/>
          </a:p>
        </p:txBody>
      </p:sp>
      <p:sp>
        <p:nvSpPr>
          <p:cNvPr id="5" name="Footer Placeholder 4"/>
          <p:cNvSpPr>
            <a:spLocks noGrp="1"/>
          </p:cNvSpPr>
          <p:nvPr>
            <p:ph type="ftr" sz="quarter" idx="11"/>
          </p:nvPr>
        </p:nvSpPr>
        <p:spPr/>
        <p:txBody>
          <a:bodyPr/>
          <a:lstStyle/>
          <a:p>
            <a:r>
              <a:rPr lang="en-US" altLang="en-US"/>
              <a:t>A Marriage That Shaped History: Elkanah &amp; Hannah</a:t>
            </a:r>
            <a:endParaRPr lang="es-ES" altLang="en-US"/>
          </a:p>
        </p:txBody>
      </p:sp>
      <p:sp>
        <p:nvSpPr>
          <p:cNvPr id="6" name="Slide Number Placeholder 5"/>
          <p:cNvSpPr>
            <a:spLocks noGrp="1"/>
          </p:cNvSpPr>
          <p:nvPr>
            <p:ph type="sldNum" sz="quarter" idx="12"/>
          </p:nvPr>
        </p:nvSpPr>
        <p:spPr/>
        <p:txBody>
          <a:bodyPr/>
          <a:lstStyle/>
          <a:p>
            <a:fld id="{9F462E93-A84C-463A-BEEF-0284513B4302}" type="slidenum">
              <a:rPr lang="es-ES" altLang="en-US" smtClean="0"/>
              <a:pPr/>
              <a:t>‹#›</a:t>
            </a:fld>
            <a:endParaRPr lang="es-ES" altLang="en-US"/>
          </a:p>
        </p:txBody>
      </p:sp>
    </p:spTree>
    <p:extLst>
      <p:ext uri="{BB962C8B-B14F-4D97-AF65-F5344CB8AC3E}">
        <p14:creationId xmlns:p14="http://schemas.microsoft.com/office/powerpoint/2010/main" val="1396595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s-ES" altLang="en-US"/>
          </a:p>
        </p:txBody>
      </p:sp>
      <p:sp>
        <p:nvSpPr>
          <p:cNvPr id="5" name="Footer Placeholder 4"/>
          <p:cNvSpPr>
            <a:spLocks noGrp="1"/>
          </p:cNvSpPr>
          <p:nvPr>
            <p:ph type="ftr" sz="quarter" idx="11"/>
          </p:nvPr>
        </p:nvSpPr>
        <p:spPr/>
        <p:txBody>
          <a:bodyPr/>
          <a:lstStyle/>
          <a:p>
            <a:r>
              <a:rPr lang="en-US" altLang="en-US"/>
              <a:t>A Marriage That Shaped History: Elkanah &amp; Hannah</a:t>
            </a:r>
            <a:endParaRPr lang="es-ES" altLang="en-US"/>
          </a:p>
        </p:txBody>
      </p:sp>
      <p:sp>
        <p:nvSpPr>
          <p:cNvPr id="6" name="Slide Number Placeholder 5"/>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381259608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s-ES" altLang="en-US"/>
          </a:p>
        </p:txBody>
      </p:sp>
      <p:sp>
        <p:nvSpPr>
          <p:cNvPr id="5" name="Footer Placeholder 4"/>
          <p:cNvSpPr>
            <a:spLocks noGrp="1"/>
          </p:cNvSpPr>
          <p:nvPr>
            <p:ph type="ftr" sz="quarter" idx="11"/>
          </p:nvPr>
        </p:nvSpPr>
        <p:spPr/>
        <p:txBody>
          <a:bodyPr/>
          <a:lstStyle/>
          <a:p>
            <a:r>
              <a:rPr lang="en-US" altLang="en-US"/>
              <a:t>A Marriage That Shaped History: Elkanah &amp; Hannah</a:t>
            </a:r>
            <a:endParaRPr lang="es-ES" altLang="en-US"/>
          </a:p>
        </p:txBody>
      </p:sp>
      <p:sp>
        <p:nvSpPr>
          <p:cNvPr id="6" name="Slide Number Placeholder 5"/>
          <p:cNvSpPr>
            <a:spLocks noGrp="1"/>
          </p:cNvSpPr>
          <p:nvPr>
            <p:ph type="sldNum" sz="quarter" idx="12"/>
          </p:nvPr>
        </p:nvSpPr>
        <p:spPr/>
        <p:txBody>
          <a:bodyPr/>
          <a:lstStyle/>
          <a:p>
            <a:fld id="{0F406132-69FA-4ABA-A90B-C62144DD61AB}" type="slidenum">
              <a:rPr lang="es-ES" altLang="en-US" smtClean="0"/>
              <a:pPr/>
              <a:t>‹#›</a:t>
            </a:fld>
            <a:endParaRPr lang="es-ES" altLang="en-US"/>
          </a:p>
        </p:txBody>
      </p:sp>
    </p:spTree>
    <p:extLst>
      <p:ext uri="{BB962C8B-B14F-4D97-AF65-F5344CB8AC3E}">
        <p14:creationId xmlns:p14="http://schemas.microsoft.com/office/powerpoint/2010/main" val="50718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2585488087"/>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s-ES" altLang="en-US"/>
          </a:p>
        </p:txBody>
      </p:sp>
      <p:sp>
        <p:nvSpPr>
          <p:cNvPr id="8" name="Footer Placeholder 7"/>
          <p:cNvSpPr>
            <a:spLocks noGrp="1"/>
          </p:cNvSpPr>
          <p:nvPr>
            <p:ph type="ftr" sz="quarter" idx="11"/>
          </p:nvPr>
        </p:nvSpPr>
        <p:spPr/>
        <p:txBody>
          <a:bodyPr/>
          <a:lstStyle/>
          <a:p>
            <a:r>
              <a:rPr lang="en-US" altLang="en-US"/>
              <a:t>A Marriage That Shaped History: Elkanah &amp; Hannah</a:t>
            </a:r>
            <a:endParaRPr lang="es-ES" altLang="en-US"/>
          </a:p>
        </p:txBody>
      </p:sp>
      <p:sp>
        <p:nvSpPr>
          <p:cNvPr id="9" name="Slide Number Placeholder 8"/>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361101198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s-ES" altLang="en-US"/>
          </a:p>
        </p:txBody>
      </p:sp>
      <p:sp>
        <p:nvSpPr>
          <p:cNvPr id="4" name="Footer Placeholder 3"/>
          <p:cNvSpPr>
            <a:spLocks noGrp="1"/>
          </p:cNvSpPr>
          <p:nvPr>
            <p:ph type="ftr" sz="quarter" idx="11"/>
          </p:nvPr>
        </p:nvSpPr>
        <p:spPr/>
        <p:txBody>
          <a:bodyPr/>
          <a:lstStyle/>
          <a:p>
            <a:r>
              <a:rPr lang="en-US" altLang="en-US"/>
              <a:t>A Marriage That Shaped History: Elkanah &amp; Hannah</a:t>
            </a:r>
            <a:endParaRPr lang="es-ES" altLang="en-US"/>
          </a:p>
        </p:txBody>
      </p:sp>
      <p:sp>
        <p:nvSpPr>
          <p:cNvPr id="5" name="Slide Number Placeholder 4"/>
          <p:cNvSpPr>
            <a:spLocks noGrp="1"/>
          </p:cNvSpPr>
          <p:nvPr>
            <p:ph type="sldNum" sz="quarter" idx="12"/>
          </p:nvPr>
        </p:nvSpPr>
        <p:spPr/>
        <p:txBody>
          <a:bodyPr/>
          <a:lstStyle/>
          <a:p>
            <a:fld id="{9EA8A7B4-26B2-40D4-A0CA-85A06D5832D0}" type="slidenum">
              <a:rPr lang="es-ES" altLang="en-US" smtClean="0"/>
              <a:pPr/>
              <a:t>‹#›</a:t>
            </a:fld>
            <a:endParaRPr lang="es-ES" altLang="en-US"/>
          </a:p>
        </p:txBody>
      </p:sp>
    </p:spTree>
    <p:extLst>
      <p:ext uri="{BB962C8B-B14F-4D97-AF65-F5344CB8AC3E}">
        <p14:creationId xmlns:p14="http://schemas.microsoft.com/office/powerpoint/2010/main" val="3382660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endParaRPr lang="es-ES" altLang="en-US"/>
          </a:p>
        </p:txBody>
      </p:sp>
      <p:sp>
        <p:nvSpPr>
          <p:cNvPr id="3" name="Footer Placeholder 2"/>
          <p:cNvSpPr>
            <a:spLocks noGrp="1"/>
          </p:cNvSpPr>
          <p:nvPr>
            <p:ph type="ftr" sz="quarter" idx="11"/>
          </p:nvPr>
        </p:nvSpPr>
        <p:spPr/>
        <p:txBody>
          <a:bodyPr/>
          <a:lstStyle/>
          <a:p>
            <a:r>
              <a:rPr lang="en-US" altLang="en-US"/>
              <a:t>A Marriage That Shaped History: Elkanah &amp; Hannah</a:t>
            </a:r>
            <a:endParaRPr lang="es-ES" altLang="en-US"/>
          </a:p>
        </p:txBody>
      </p:sp>
      <p:sp>
        <p:nvSpPr>
          <p:cNvPr id="4" name="Slide Number Placeholder 3"/>
          <p:cNvSpPr>
            <a:spLocks noGrp="1"/>
          </p:cNvSpPr>
          <p:nvPr>
            <p:ph type="sldNum" sz="quarter" idx="12"/>
          </p:nvPr>
        </p:nvSpPr>
        <p:spPr/>
        <p:txBody>
          <a:bodyPr/>
          <a:lstStyle/>
          <a:p>
            <a:fld id="{2D14B5A7-FA39-44A7-950F-C591C7B33EAD}" type="slidenum">
              <a:rPr lang="es-ES" altLang="en-US" smtClean="0"/>
              <a:pPr/>
              <a:t>‹#›</a:t>
            </a:fld>
            <a:endParaRPr lang="es-ES" altLang="en-US"/>
          </a:p>
        </p:txBody>
      </p:sp>
    </p:spTree>
    <p:extLst>
      <p:ext uri="{BB962C8B-B14F-4D97-AF65-F5344CB8AC3E}">
        <p14:creationId xmlns:p14="http://schemas.microsoft.com/office/powerpoint/2010/main" val="1988034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218361689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6" name="Rectangle 6"/>
          <p:cNvSpPr>
            <a:spLocks noGrp="1" noChangeArrowheads="1"/>
          </p:cNvSpPr>
          <p:nvPr>
            <p:ph type="sldNum" sz="quarter" idx="12"/>
          </p:nvPr>
        </p:nvSpPr>
        <p:spPr>
          <a:ln/>
        </p:spPr>
        <p:txBody>
          <a:bodyPr/>
          <a:lstStyle>
            <a:lvl1pPr>
              <a:defRPr/>
            </a:lvl1pPr>
          </a:lstStyle>
          <a:p>
            <a:pPr>
              <a:defRPr/>
            </a:pPr>
            <a:fld id="{8D8943EB-5F5F-4D21-BECF-3A9C9D553FDB}" type="slidenum">
              <a:rPr lang="en-US"/>
              <a:pPr>
                <a:defRPr/>
              </a:pPr>
              <a:t>‹#›</a:t>
            </a:fld>
            <a:endParaRPr lang="en-US"/>
          </a:p>
        </p:txBody>
      </p:sp>
    </p:spTree>
    <p:extLst>
      <p:ext uri="{BB962C8B-B14F-4D97-AF65-F5344CB8AC3E}">
        <p14:creationId xmlns:p14="http://schemas.microsoft.com/office/powerpoint/2010/main" val="1481979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A07D884A-C63E-4410-A20F-BD6B78B9A287}" type="slidenum">
              <a:rPr lang="es-ES" altLang="en-US" smtClean="0"/>
              <a:pPr/>
              <a:t>‹#›</a:t>
            </a:fld>
            <a:endParaRPr lang="es-ES" altLang="en-US"/>
          </a:p>
        </p:txBody>
      </p:sp>
    </p:spTree>
    <p:extLst>
      <p:ext uri="{BB962C8B-B14F-4D97-AF65-F5344CB8AC3E}">
        <p14:creationId xmlns:p14="http://schemas.microsoft.com/office/powerpoint/2010/main" val="3846550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1250248130"/>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81012105"/>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34261110"/>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s-ES" altLang="en-US"/>
          </a:p>
        </p:txBody>
      </p:sp>
      <p:sp>
        <p:nvSpPr>
          <p:cNvPr id="6" name="Footer Placeholder 5"/>
          <p:cNvSpPr>
            <a:spLocks noGrp="1"/>
          </p:cNvSpPr>
          <p:nvPr>
            <p:ph type="ftr" sz="quarter" idx="11"/>
          </p:nvPr>
        </p:nvSpPr>
        <p:spPr/>
        <p:txBody>
          <a:body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1699600022"/>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s-ES" altLang="en-US"/>
          </a:p>
        </p:txBody>
      </p:sp>
      <p:sp>
        <p:nvSpPr>
          <p:cNvPr id="4" name="Footer Placeholder 3"/>
          <p:cNvSpPr>
            <a:spLocks noGrp="1"/>
          </p:cNvSpPr>
          <p:nvPr>
            <p:ph type="ftr" sz="quarter" idx="11"/>
          </p:nvPr>
        </p:nvSpPr>
        <p:spPr/>
        <p:txBody>
          <a:bodyPr/>
          <a:lstStyle/>
          <a:p>
            <a:r>
              <a:rPr lang="en-US" altLang="en-US"/>
              <a:t>A Marriage That Shaped History: Elkanah &amp; Hannah</a:t>
            </a:r>
            <a:endParaRPr lang="es-ES" altLang="en-US"/>
          </a:p>
        </p:txBody>
      </p:sp>
      <p:sp>
        <p:nvSpPr>
          <p:cNvPr id="5" name="Slide Number Placeholder 4"/>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2293101104"/>
      </p:ext>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s-ES" altLang="en-US"/>
          </a:p>
        </p:txBody>
      </p:sp>
      <p:sp>
        <p:nvSpPr>
          <p:cNvPr id="4" name="Footer Placeholder 3"/>
          <p:cNvSpPr>
            <a:spLocks noGrp="1"/>
          </p:cNvSpPr>
          <p:nvPr>
            <p:ph type="ftr" sz="quarter" idx="11"/>
          </p:nvPr>
        </p:nvSpPr>
        <p:spPr/>
        <p:txBody>
          <a:bodyPr/>
          <a:lstStyle/>
          <a:p>
            <a:r>
              <a:rPr lang="en-US" altLang="en-US"/>
              <a:t>A Marriage That Shaped History: Elkanah &amp; Hannah</a:t>
            </a:r>
            <a:endParaRPr lang="es-ES" altLang="en-US"/>
          </a:p>
        </p:txBody>
      </p:sp>
      <p:sp>
        <p:nvSpPr>
          <p:cNvPr id="5" name="Slide Number Placeholder 4"/>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1091703663"/>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s-ES" altLang="en-US"/>
          </a:p>
        </p:txBody>
      </p:sp>
      <p:sp>
        <p:nvSpPr>
          <p:cNvPr id="5" name="Footer Placeholder 4"/>
          <p:cNvSpPr>
            <a:spLocks noGrp="1"/>
          </p:cNvSpPr>
          <p:nvPr>
            <p:ph type="ftr" sz="quarter" idx="11"/>
          </p:nvPr>
        </p:nvSpPr>
        <p:spPr/>
        <p:txBody>
          <a:bodyPr/>
          <a:lstStyle/>
          <a:p>
            <a:r>
              <a:rPr lang="en-US" altLang="en-US"/>
              <a:t>A Marriage That Shaped History: Elkanah &amp; Hannah</a:t>
            </a:r>
            <a:endParaRPr lang="es-ES" altLang="en-US"/>
          </a:p>
        </p:txBody>
      </p:sp>
      <p:sp>
        <p:nvSpPr>
          <p:cNvPr id="6" name="Slide Number Placeholder 5"/>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1887288881"/>
      </p:ext>
    </p:extLst>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s-ES" altLang="en-US"/>
          </a:p>
        </p:txBody>
      </p:sp>
      <p:sp>
        <p:nvSpPr>
          <p:cNvPr id="5" name="Footer Placeholder 4"/>
          <p:cNvSpPr>
            <a:spLocks noGrp="1"/>
          </p:cNvSpPr>
          <p:nvPr>
            <p:ph type="ftr" sz="quarter" idx="11"/>
          </p:nvPr>
        </p:nvSpPr>
        <p:spPr/>
        <p:txBody>
          <a:bodyPr/>
          <a:lstStyle/>
          <a:p>
            <a:r>
              <a:rPr lang="en-US" altLang="en-US"/>
              <a:t>A Marriage That Shaped History: Elkanah &amp; Hannah</a:t>
            </a:r>
            <a:endParaRPr lang="es-ES" altLang="en-US"/>
          </a:p>
        </p:txBody>
      </p:sp>
      <p:sp>
        <p:nvSpPr>
          <p:cNvPr id="6" name="Slide Number Placeholder 5"/>
          <p:cNvSpPr>
            <a:spLocks noGrp="1"/>
          </p:cNvSpPr>
          <p:nvPr>
            <p:ph type="sldNum" sz="quarter" idx="12"/>
          </p:nvPr>
        </p:nvSpPr>
        <p:spPr/>
        <p:txBody>
          <a:bodyPr/>
          <a:lstStyle/>
          <a:p>
            <a:fld id="{F9D29F12-5A8C-47E8-973D-300A044A93A2}" type="slidenum">
              <a:rPr lang="es-ES" altLang="en-US" smtClean="0"/>
              <a:pPr/>
              <a:t>‹#›</a:t>
            </a:fld>
            <a:endParaRPr lang="es-ES" altLang="en-US"/>
          </a:p>
        </p:txBody>
      </p:sp>
    </p:spTree>
    <p:extLst>
      <p:ext uri="{BB962C8B-B14F-4D97-AF65-F5344CB8AC3E}">
        <p14:creationId xmlns:p14="http://schemas.microsoft.com/office/powerpoint/2010/main" val="4100365768"/>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r>
              <a:rPr lang="en-US" altLang="en-US"/>
              <a:t>A Marriage That Shaped History: Elkanah &amp; Hannah</a:t>
            </a:r>
            <a:endParaRPr lang="es-ES" altLang="en-US"/>
          </a:p>
        </p:txBody>
      </p:sp>
      <p:sp>
        <p:nvSpPr>
          <p:cNvPr id="7" name="Slide Number Placeholder 6"/>
          <p:cNvSpPr>
            <a:spLocks noGrp="1"/>
          </p:cNvSpPr>
          <p:nvPr>
            <p:ph type="sldNum" sz="quarter" idx="12"/>
          </p:nvPr>
        </p:nvSpPr>
        <p:spPr/>
        <p:txBody>
          <a:bodyPr/>
          <a:lstStyle>
            <a:lvl1pPr>
              <a:defRPr/>
            </a:lvl1pPr>
          </a:lstStyle>
          <a:p>
            <a:fld id="{30E23AF2-EAF7-4C4A-A39F-A2CEBE496200}" type="slidenum">
              <a:rPr lang="es-ES" altLang="en-US" smtClean="0"/>
              <a:pPr/>
              <a:t>‹#›</a:t>
            </a:fld>
            <a:endParaRPr lang="es-ES" altLang="en-US"/>
          </a:p>
        </p:txBody>
      </p:sp>
    </p:spTree>
    <p:extLst>
      <p:ext uri="{BB962C8B-B14F-4D97-AF65-F5344CB8AC3E}">
        <p14:creationId xmlns:p14="http://schemas.microsoft.com/office/powerpoint/2010/main" val="384523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6" name="Rectangle 6"/>
          <p:cNvSpPr>
            <a:spLocks noGrp="1" noChangeArrowheads="1"/>
          </p:cNvSpPr>
          <p:nvPr>
            <p:ph type="sldNum" sz="quarter" idx="12"/>
          </p:nvPr>
        </p:nvSpPr>
        <p:spPr>
          <a:ln/>
        </p:spPr>
        <p:txBody>
          <a:bodyPr/>
          <a:lstStyle>
            <a:lvl1pPr>
              <a:defRPr/>
            </a:lvl1pPr>
          </a:lstStyle>
          <a:p>
            <a:pPr>
              <a:defRPr/>
            </a:pPr>
            <a:fld id="{3B62BC06-5F78-4379-B88D-1B7DB0B209C2}" type="slidenum">
              <a:rPr lang="en-US"/>
              <a:pPr>
                <a:defRPr/>
              </a:pPr>
              <a:t>‹#›</a:t>
            </a:fld>
            <a:endParaRPr lang="en-US"/>
          </a:p>
        </p:txBody>
      </p:sp>
    </p:spTree>
    <p:extLst>
      <p:ext uri="{BB962C8B-B14F-4D97-AF65-F5344CB8AC3E}">
        <p14:creationId xmlns:p14="http://schemas.microsoft.com/office/powerpoint/2010/main" val="85604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7" name="Rectangle 6"/>
          <p:cNvSpPr>
            <a:spLocks noGrp="1" noChangeArrowheads="1"/>
          </p:cNvSpPr>
          <p:nvPr>
            <p:ph type="sldNum" sz="quarter" idx="12"/>
          </p:nvPr>
        </p:nvSpPr>
        <p:spPr>
          <a:ln/>
        </p:spPr>
        <p:txBody>
          <a:bodyPr/>
          <a:lstStyle>
            <a:lvl1pPr>
              <a:defRPr/>
            </a:lvl1pPr>
          </a:lstStyle>
          <a:p>
            <a:pPr>
              <a:defRPr/>
            </a:pPr>
            <a:fld id="{2A38DAC1-FBB9-487A-8361-44BEA33211C6}" type="slidenum">
              <a:rPr lang="en-US"/>
              <a:pPr>
                <a:defRPr/>
              </a:pPr>
              <a:t>‹#›</a:t>
            </a:fld>
            <a:endParaRPr lang="en-US"/>
          </a:p>
        </p:txBody>
      </p:sp>
    </p:spTree>
    <p:extLst>
      <p:ext uri="{BB962C8B-B14F-4D97-AF65-F5344CB8AC3E}">
        <p14:creationId xmlns:p14="http://schemas.microsoft.com/office/powerpoint/2010/main" val="152370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9" name="Rectangle 6"/>
          <p:cNvSpPr>
            <a:spLocks noGrp="1" noChangeArrowheads="1"/>
          </p:cNvSpPr>
          <p:nvPr>
            <p:ph type="sldNum" sz="quarter" idx="12"/>
          </p:nvPr>
        </p:nvSpPr>
        <p:spPr>
          <a:ln/>
        </p:spPr>
        <p:txBody>
          <a:bodyPr/>
          <a:lstStyle>
            <a:lvl1pPr>
              <a:defRPr/>
            </a:lvl1pPr>
          </a:lstStyle>
          <a:p>
            <a:pPr>
              <a:defRPr/>
            </a:pPr>
            <a:fld id="{BB8F269B-46A9-4A29-9502-C49FCD3631A2}" type="slidenum">
              <a:rPr lang="en-US"/>
              <a:pPr>
                <a:defRPr/>
              </a:pPr>
              <a:t>‹#›</a:t>
            </a:fld>
            <a:endParaRPr lang="en-US"/>
          </a:p>
        </p:txBody>
      </p:sp>
    </p:spTree>
    <p:extLst>
      <p:ext uri="{BB962C8B-B14F-4D97-AF65-F5344CB8AC3E}">
        <p14:creationId xmlns:p14="http://schemas.microsoft.com/office/powerpoint/2010/main" val="360259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5" name="Rectangle 6"/>
          <p:cNvSpPr>
            <a:spLocks noGrp="1" noChangeArrowheads="1"/>
          </p:cNvSpPr>
          <p:nvPr>
            <p:ph type="sldNum" sz="quarter" idx="12"/>
          </p:nvPr>
        </p:nvSpPr>
        <p:spPr>
          <a:ln/>
        </p:spPr>
        <p:txBody>
          <a:bodyPr/>
          <a:lstStyle>
            <a:lvl1pPr>
              <a:defRPr/>
            </a:lvl1pPr>
          </a:lstStyle>
          <a:p>
            <a:pPr>
              <a:defRPr/>
            </a:pPr>
            <a:fld id="{672FA90C-9CBB-430D-A955-C9D38B3DDC98}" type="slidenum">
              <a:rPr lang="en-US"/>
              <a:pPr>
                <a:defRPr/>
              </a:pPr>
              <a:t>‹#›</a:t>
            </a:fld>
            <a:endParaRPr lang="en-US"/>
          </a:p>
        </p:txBody>
      </p:sp>
    </p:spTree>
    <p:extLst>
      <p:ext uri="{BB962C8B-B14F-4D97-AF65-F5344CB8AC3E}">
        <p14:creationId xmlns:p14="http://schemas.microsoft.com/office/powerpoint/2010/main" val="177662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4" name="Rectangle 6"/>
          <p:cNvSpPr>
            <a:spLocks noGrp="1" noChangeArrowheads="1"/>
          </p:cNvSpPr>
          <p:nvPr>
            <p:ph type="sldNum" sz="quarter" idx="12"/>
          </p:nvPr>
        </p:nvSpPr>
        <p:spPr>
          <a:ln/>
        </p:spPr>
        <p:txBody>
          <a:bodyPr/>
          <a:lstStyle>
            <a:lvl1pPr>
              <a:defRPr/>
            </a:lvl1pPr>
          </a:lstStyle>
          <a:p>
            <a:pPr>
              <a:defRPr/>
            </a:pPr>
            <a:fld id="{56B12283-D868-4522-A28D-2D97FE1D5A8B}" type="slidenum">
              <a:rPr lang="en-US"/>
              <a:pPr>
                <a:defRPr/>
              </a:pPr>
              <a:t>‹#›</a:t>
            </a:fld>
            <a:endParaRPr lang="en-US"/>
          </a:p>
        </p:txBody>
      </p:sp>
    </p:spTree>
    <p:extLst>
      <p:ext uri="{BB962C8B-B14F-4D97-AF65-F5344CB8AC3E}">
        <p14:creationId xmlns:p14="http://schemas.microsoft.com/office/powerpoint/2010/main" val="239673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7" name="Rectangle 6"/>
          <p:cNvSpPr>
            <a:spLocks noGrp="1" noChangeArrowheads="1"/>
          </p:cNvSpPr>
          <p:nvPr>
            <p:ph type="sldNum" sz="quarter" idx="12"/>
          </p:nvPr>
        </p:nvSpPr>
        <p:spPr>
          <a:ln/>
        </p:spPr>
        <p:txBody>
          <a:bodyPr/>
          <a:lstStyle>
            <a:lvl1pPr>
              <a:defRPr/>
            </a:lvl1pPr>
          </a:lstStyle>
          <a:p>
            <a:pPr>
              <a:defRPr/>
            </a:pPr>
            <a:fld id="{1A6D13D1-769E-4262-8AA7-072EFACE85A7}" type="slidenum">
              <a:rPr lang="en-US"/>
              <a:pPr>
                <a:defRPr/>
              </a:pPr>
              <a:t>‹#›</a:t>
            </a:fld>
            <a:endParaRPr lang="en-US"/>
          </a:p>
        </p:txBody>
      </p:sp>
    </p:spTree>
    <p:extLst>
      <p:ext uri="{BB962C8B-B14F-4D97-AF65-F5344CB8AC3E}">
        <p14:creationId xmlns:p14="http://schemas.microsoft.com/office/powerpoint/2010/main" val="125935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Sarah: God Changed Her Name</a:t>
            </a:r>
          </a:p>
        </p:txBody>
      </p:sp>
      <p:sp>
        <p:nvSpPr>
          <p:cNvPr id="7" name="Rectangle 6"/>
          <p:cNvSpPr>
            <a:spLocks noGrp="1" noChangeArrowheads="1"/>
          </p:cNvSpPr>
          <p:nvPr>
            <p:ph type="sldNum" sz="quarter" idx="12"/>
          </p:nvPr>
        </p:nvSpPr>
        <p:spPr>
          <a:ln/>
        </p:spPr>
        <p:txBody>
          <a:bodyPr/>
          <a:lstStyle>
            <a:lvl1pPr>
              <a:defRPr/>
            </a:lvl1pPr>
          </a:lstStyle>
          <a:p>
            <a:pPr>
              <a:defRPr/>
            </a:pPr>
            <a:fld id="{1310E135-3087-4884-8B8C-5BEEF0DC7223}" type="slidenum">
              <a:rPr lang="en-US"/>
              <a:pPr>
                <a:defRPr/>
              </a:pPr>
              <a:t>‹#›</a:t>
            </a:fld>
            <a:endParaRPr lang="en-US"/>
          </a:p>
        </p:txBody>
      </p:sp>
    </p:spTree>
    <p:extLst>
      <p:ext uri="{BB962C8B-B14F-4D97-AF65-F5344CB8AC3E}">
        <p14:creationId xmlns:p14="http://schemas.microsoft.com/office/powerpoint/2010/main" val="221269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179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4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buClrTx/>
              <a:buSzTx/>
              <a:buFontTx/>
              <a:buNone/>
              <a:defRPr sz="1400" smtClean="0">
                <a:solidFill>
                  <a:schemeClr val="tx1"/>
                </a:solidFill>
                <a:effectLst>
                  <a:outerShdw blurRad="38100" dist="38100" dir="2700000" algn="tl">
                    <a:srgbClr val="000000"/>
                  </a:outerShdw>
                </a:effectLst>
                <a:latin typeface="Arial" charset="0"/>
              </a:defRPr>
            </a:lvl1pPr>
          </a:lstStyle>
          <a:p>
            <a:pPr>
              <a:defRPr/>
            </a:pPr>
            <a:r>
              <a:rPr lang="en-US"/>
              <a:t>Sarah: God Changed Her Name</a:t>
            </a:r>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400">
                <a:solidFill>
                  <a:schemeClr val="tx1"/>
                </a:solidFill>
                <a:effectLst>
                  <a:outerShdw blurRad="38100" dist="38100" dir="2700000" algn="tl">
                    <a:srgbClr val="000000"/>
                  </a:outerShdw>
                </a:effectLst>
                <a:latin typeface="Arial" charset="0"/>
              </a:defRPr>
            </a:lvl1pPr>
          </a:lstStyle>
          <a:p>
            <a:pPr>
              <a:defRPr/>
            </a:pPr>
            <a:fld id="{40B4E987-F788-4255-AAFE-018AACF3D34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r>
              <a:rPr lang="en-US"/>
              <a:t>Sarah: God Changed Her Name</a:t>
            </a: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defRPr/>
            </a:pPr>
            <a:fld id="{40B4E987-F788-4255-AAFE-018AACF3D349}" type="slidenum">
              <a:rPr lang="en-US" smtClean="0"/>
              <a:pPr>
                <a:defRPr/>
              </a:pPr>
              <a:t>‹#›</a:t>
            </a:fld>
            <a:endParaRPr lang="en-US"/>
          </a:p>
        </p:txBody>
      </p:sp>
    </p:spTree>
    <p:extLst>
      <p:ext uri="{BB962C8B-B14F-4D97-AF65-F5344CB8AC3E}">
        <p14:creationId xmlns:p14="http://schemas.microsoft.com/office/powerpoint/2010/main" val="351539965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eatnik2009.files.wordpress.com/2010/01/sarah-sarai.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533400"/>
            <a:ext cx="9144000" cy="914400"/>
          </a:xfrm>
        </p:spPr>
        <p:txBody>
          <a:bodyPr/>
          <a:lstStyle/>
          <a:p>
            <a:pPr eaLnBrk="1" hangingPunct="1">
              <a:defRPr/>
            </a:pPr>
            <a:r>
              <a:rPr lang="en-US" b="1" u="sng" dirty="0">
                <a:solidFill>
                  <a:srgbClr val="66FFFF"/>
                </a:solidFill>
                <a:cs typeface="Times New Roman" pitchFamily="18" charset="0"/>
              </a:rPr>
              <a:t>Sarah: God Changed Her Name</a:t>
            </a:r>
          </a:p>
        </p:txBody>
      </p:sp>
      <p:sp>
        <p:nvSpPr>
          <p:cNvPr id="2051" name="Rectangle 3"/>
          <p:cNvSpPr>
            <a:spLocks noGrp="1" noChangeArrowheads="1"/>
          </p:cNvSpPr>
          <p:nvPr>
            <p:ph type="subTitle" idx="1"/>
          </p:nvPr>
        </p:nvSpPr>
        <p:spPr>
          <a:xfrm>
            <a:off x="0" y="1816100"/>
            <a:ext cx="9144000" cy="1295400"/>
          </a:xfrm>
        </p:spPr>
        <p:txBody>
          <a:bodyPr/>
          <a:lstStyle/>
          <a:p>
            <a:pPr eaLnBrk="1" hangingPunct="1">
              <a:defRPr/>
            </a:pPr>
            <a:r>
              <a:rPr lang="en-US" b="1" dirty="0"/>
              <a:t>Text: </a:t>
            </a:r>
            <a:r>
              <a:rPr lang="en-US" b="1" dirty="0">
                <a:cs typeface="Times New Roman" pitchFamily="18" charset="0"/>
              </a:rPr>
              <a:t>Gen. 17:15-22</a:t>
            </a:r>
          </a:p>
        </p:txBody>
      </p:sp>
      <p:sp>
        <p:nvSpPr>
          <p:cNvPr id="13" name="Text Box 3"/>
          <p:cNvSpPr txBox="1">
            <a:spLocks noChangeArrowheads="1"/>
          </p:cNvSpPr>
          <p:nvPr/>
        </p:nvSpPr>
        <p:spPr bwMode="auto">
          <a:xfrm>
            <a:off x="-9525" y="3302049"/>
            <a:ext cx="2921000" cy="2308324"/>
          </a:xfrm>
          <a:prstGeom prst="rect">
            <a:avLst/>
          </a:prstGeom>
          <a:solidFill>
            <a:srgbClr val="FFFFFF"/>
          </a:solidFill>
          <a:ln w="9525">
            <a:solidFill>
              <a:srgbClr val="002060"/>
            </a:solidFill>
            <a:miter lim="800000"/>
            <a:headEnd/>
            <a:tailEnd/>
          </a:ln>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17:15</a:t>
            </a:r>
          </a:p>
          <a:p>
            <a:pPr marL="0" indent="0" algn="ctr" eaLnBrk="1" hangingPunct="1">
              <a:buClrTx/>
              <a:buSzTx/>
              <a:buFontTx/>
              <a:buNone/>
            </a:pPr>
            <a:r>
              <a:rPr lang="en-US" dirty="0">
                <a:solidFill>
                  <a:srgbClr val="002060"/>
                </a:solidFill>
              </a:rPr>
              <a:t>Then God said to Abraham, "As for Sarai your wife, you shall not call her name Sarai, but Sarah shall be her name.</a:t>
            </a:r>
          </a:p>
        </p:txBody>
      </p:sp>
      <p:pic>
        <p:nvPicPr>
          <p:cNvPr id="2055" name="Picture 7" descr="http://neatnik2009.files.wordpress.com/2010/01/sarah-sarai.jpg?w=100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2233" y="2463800"/>
            <a:ext cx="3339532" cy="4343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
            <a:extLst>
              <a:ext uri="{FF2B5EF4-FFF2-40B4-BE49-F238E27FC236}">
                <a16:creationId xmlns:a16="http://schemas.microsoft.com/office/drawing/2014/main" id="{2B797B1C-A8E6-4BF1-A24A-CB54F7DB6508}"/>
              </a:ext>
            </a:extLst>
          </p:cNvPr>
          <p:cNvSpPr txBox="1">
            <a:spLocks noChangeArrowheads="1"/>
          </p:cNvSpPr>
          <p:nvPr/>
        </p:nvSpPr>
        <p:spPr bwMode="auto">
          <a:xfrm>
            <a:off x="1" y="13398"/>
            <a:ext cx="45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457200" marR="0" lvl="0" indent="-457200" algn="ctr"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a:ln>
                  <a:noFill/>
                </a:ln>
                <a:solidFill>
                  <a:srgbClr val="FFCCFF"/>
                </a:solidFill>
                <a:effectLst/>
                <a:uLnTx/>
                <a:uFillTx/>
                <a:latin typeface="Tahoma" pitchFamily="34" charset="0"/>
                <a:cs typeface="Times New Roman" pitchFamily="18" charset="0"/>
              </a:rPr>
              <a:t>Godly Women Series </a:t>
            </a:r>
            <a:r>
              <a:rPr kumimoji="0" lang="en-US" sz="2400" b="1" i="1" u="none" strike="noStrike" kern="0" cap="none" spc="0" normalizeH="0" baseline="0" noProof="0">
                <a:ln>
                  <a:noFill/>
                </a:ln>
                <a:solidFill>
                  <a:srgbClr val="FFCCFF"/>
                </a:solidFill>
                <a:effectLst/>
                <a:uLnTx/>
                <a:uFillTx/>
                <a:latin typeface="Tahoma" pitchFamily="34" charset="0"/>
                <a:cs typeface="Times New Roman" pitchFamily="18" charset="0"/>
              </a:rPr>
              <a:t>Part 2</a:t>
            </a:r>
            <a:endParaRPr kumimoji="0" lang="en-US" sz="2000" b="0" i="1" u="none" strike="noStrike" kern="0" cap="none" spc="0" normalizeH="0" baseline="0" noProof="0" dirty="0">
              <a:ln>
                <a:noFill/>
              </a:ln>
              <a:solidFill>
                <a:srgbClr val="FFCCFF"/>
              </a:solidFill>
              <a:effectLst/>
              <a:uLnTx/>
              <a:uFillTx/>
              <a:latin typeface="Tahoma" pitchFamily="34" charset="0"/>
              <a:cs typeface="Times New Roman" pitchFamily="18" charset="0"/>
            </a:endParaRPr>
          </a:p>
        </p:txBody>
      </p:sp>
      <p:sp>
        <p:nvSpPr>
          <p:cNvPr id="7" name="Text Box 3">
            <a:extLst>
              <a:ext uri="{FF2B5EF4-FFF2-40B4-BE49-F238E27FC236}">
                <a16:creationId xmlns:a16="http://schemas.microsoft.com/office/drawing/2014/main" id="{59EDEB8C-49C4-4C5C-89E6-E641BEF4ACFE}"/>
              </a:ext>
            </a:extLst>
          </p:cNvPr>
          <p:cNvSpPr txBox="1">
            <a:spLocks noChangeArrowheads="1"/>
          </p:cNvSpPr>
          <p:nvPr/>
        </p:nvSpPr>
        <p:spPr bwMode="auto">
          <a:xfrm>
            <a:off x="6241765" y="3111500"/>
            <a:ext cx="2888231" cy="2616101"/>
          </a:xfrm>
          <a:prstGeom prst="rect">
            <a:avLst/>
          </a:prstGeom>
          <a:solidFill>
            <a:srgbClr val="FFFFFF"/>
          </a:solidFill>
          <a:ln w="9525">
            <a:solidFill>
              <a:srgbClr val="002060"/>
            </a:solidFill>
            <a:miter lim="800000"/>
            <a:headEnd/>
            <a:tailEnd/>
          </a:ln>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17:16</a:t>
            </a:r>
          </a:p>
          <a:p>
            <a:pPr marL="0" indent="0" algn="ctr" eaLnBrk="1" hangingPunct="1">
              <a:buClrTx/>
              <a:buSzTx/>
              <a:buFontTx/>
              <a:buNone/>
            </a:pPr>
            <a:r>
              <a:rPr lang="en-US" dirty="0">
                <a:solidFill>
                  <a:srgbClr val="002060"/>
                </a:solidFill>
              </a:rPr>
              <a:t>"I will bless her, and indeed I will give you a son by her. Then I will bless her, and she shall be a mother of nations; kings of peoples will come from 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autoUpdateAnimBg="0"/>
      <p:bldP spid="7"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Example of Faithfulness</a:t>
            </a:r>
          </a:p>
        </p:txBody>
      </p:sp>
      <p:sp>
        <p:nvSpPr>
          <p:cNvPr id="7" name="Text Box 3"/>
          <p:cNvSpPr txBox="1">
            <a:spLocks noChangeArrowheads="1"/>
          </p:cNvSpPr>
          <p:nvPr/>
        </p:nvSpPr>
        <p:spPr bwMode="auto">
          <a:xfrm>
            <a:off x="-32971" y="3755209"/>
            <a:ext cx="91440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She had the proper relationship to her husband!</a:t>
            </a:r>
          </a:p>
          <a:p>
            <a:pPr eaLnBrk="1" hangingPunct="1"/>
            <a:r>
              <a:rPr lang="en-US" dirty="0"/>
              <a:t>She is a role model for ladies today! Mother to </a:t>
            </a:r>
            <a:r>
              <a:rPr lang="en-US"/>
              <a:t>godly wives (I Peter 3:6)!</a:t>
            </a:r>
            <a:endParaRPr lang="en-US" dirty="0"/>
          </a:p>
          <a:p>
            <a:pPr eaLnBrk="1" hangingPunct="1"/>
            <a:r>
              <a:rPr lang="en-US" dirty="0"/>
              <a:t>She is given as an example of one who was not merely attractive on the outside but one who possessed beauty of character which was “very precious in the sight of God” (3:4).</a:t>
            </a:r>
          </a:p>
          <a:p>
            <a:pPr eaLnBrk="1" hangingPunct="1"/>
            <a:r>
              <a:rPr lang="en-US" dirty="0"/>
              <a:t>Hers is an “adornment” every woman (especially wives) may practice </a:t>
            </a:r>
          </a:p>
          <a:p>
            <a:pPr marL="457200" lvl="1" indent="0" eaLnBrk="1" hangingPunct="1">
              <a:buNone/>
            </a:pPr>
            <a:r>
              <a:rPr lang="en-US" dirty="0"/>
              <a:t>(I Pet. 3:5-6) – submission to her husband as “lord” </a:t>
            </a:r>
            <a:r>
              <a:rPr lang="en-US" i="1" dirty="0"/>
              <a:t>(G2962 </a:t>
            </a:r>
            <a:r>
              <a:rPr lang="en-US" i="1" dirty="0" err="1"/>
              <a:t>kurios</a:t>
            </a:r>
            <a:r>
              <a:rPr lang="en-US" i="1" dirty="0"/>
              <a:t>!)</a:t>
            </a:r>
          </a:p>
          <a:p>
            <a:pPr eaLnBrk="1" hangingPunct="1"/>
            <a:r>
              <a:rPr lang="en-US" dirty="0"/>
              <a:t>This inner quality of beauty is given as characteristic of God’s ideal woman (Prov. 31:30)</a:t>
            </a:r>
          </a:p>
        </p:txBody>
      </p:sp>
      <p:sp>
        <p:nvSpPr>
          <p:cNvPr id="9" name="Text Box 3"/>
          <p:cNvSpPr txBox="1">
            <a:spLocks noChangeArrowheads="1"/>
          </p:cNvSpPr>
          <p:nvPr/>
        </p:nvSpPr>
        <p:spPr bwMode="auto">
          <a:xfrm>
            <a:off x="0" y="762000"/>
            <a:ext cx="9144000" cy="2923877"/>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I Pet. 3:3-6</a:t>
            </a:r>
          </a:p>
          <a:p>
            <a:pPr eaLnBrk="1" hangingPunct="1">
              <a:buClrTx/>
              <a:buSzTx/>
              <a:buFontTx/>
              <a:buNone/>
            </a:pPr>
            <a:r>
              <a:rPr lang="en-US" dirty="0">
                <a:solidFill>
                  <a:srgbClr val="002060"/>
                </a:solidFill>
              </a:rPr>
              <a:t>3.  Your adornment must not be merely external--braiding the hair, and wearing gold jewelry, or putting on dresses;</a:t>
            </a:r>
          </a:p>
          <a:p>
            <a:pPr eaLnBrk="1" hangingPunct="1">
              <a:buClrTx/>
              <a:buSzTx/>
              <a:buFontTx/>
              <a:buNone/>
            </a:pPr>
            <a:r>
              <a:rPr lang="en-US" dirty="0">
                <a:solidFill>
                  <a:srgbClr val="002060"/>
                </a:solidFill>
              </a:rPr>
              <a:t>4.  but let it be the hidden person of the heart, with the imperishable quality of a gentle and quiet spirit, which is precious in the sight of God.</a:t>
            </a:r>
          </a:p>
          <a:p>
            <a:pPr eaLnBrk="1" hangingPunct="1">
              <a:buClrTx/>
              <a:buSzTx/>
              <a:buFontTx/>
              <a:buNone/>
            </a:pPr>
            <a:r>
              <a:rPr lang="en-US" dirty="0">
                <a:solidFill>
                  <a:srgbClr val="002060"/>
                </a:solidFill>
              </a:rPr>
              <a:t>5.  For in this way in former times the holy women also, who hoped in God, used to adorn themselves, being submissive to their own husbands;</a:t>
            </a:r>
          </a:p>
          <a:p>
            <a:pPr eaLnBrk="1" hangingPunct="1">
              <a:buClrTx/>
              <a:buSzTx/>
              <a:buFontTx/>
              <a:buNone/>
            </a:pPr>
            <a:r>
              <a:rPr lang="en-US" dirty="0">
                <a:solidFill>
                  <a:srgbClr val="002060"/>
                </a:solidFill>
              </a:rPr>
              <a:t>6.  just as Sarah obeyed Abraham, calling him lord, and you have become her children if you do what is right without being frightened by any fear.</a:t>
            </a:r>
          </a:p>
        </p:txBody>
      </p:sp>
    </p:spTree>
    <p:extLst>
      <p:ext uri="{BB962C8B-B14F-4D97-AF65-F5344CB8AC3E}">
        <p14:creationId xmlns:p14="http://schemas.microsoft.com/office/powerpoint/2010/main" val="27573783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Example of Faithfulness</a:t>
            </a:r>
          </a:p>
        </p:txBody>
      </p:sp>
      <p:sp>
        <p:nvSpPr>
          <p:cNvPr id="7" name="Text Box 3"/>
          <p:cNvSpPr txBox="1">
            <a:spLocks noChangeArrowheads="1"/>
          </p:cNvSpPr>
          <p:nvPr/>
        </p:nvSpPr>
        <p:spPr bwMode="auto">
          <a:xfrm>
            <a:off x="5862" y="3429000"/>
            <a:ext cx="91440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She is an example of faith!</a:t>
            </a:r>
          </a:p>
          <a:p>
            <a:pPr eaLnBrk="1" hangingPunct="1"/>
            <a:r>
              <a:rPr lang="en-US" dirty="0"/>
              <a:t>One of two women listed in the “Hall of Faith” (other is Rahab – 11:31).</a:t>
            </a:r>
          </a:p>
          <a:p>
            <a:pPr eaLnBrk="1" hangingPunct="1"/>
            <a:r>
              <a:rPr lang="en-US" dirty="0"/>
              <a:t>She was past the age of child-bearing (Rom. 4:19: “deadness of her womb”), and though she laughed (Gen. 18:12), she had faith it would be done!</a:t>
            </a:r>
          </a:p>
          <a:p>
            <a:pPr eaLnBrk="1" hangingPunct="1"/>
            <a:r>
              <a:rPr lang="en-US" dirty="0"/>
              <a:t>To Abram and </a:t>
            </a:r>
            <a:r>
              <a:rPr lang="en-US" dirty="0" err="1"/>
              <a:t>Sarai</a:t>
            </a:r>
            <a:r>
              <a:rPr lang="en-US" dirty="0"/>
              <a:t> God promised the impossible and they had strength of faith (that overcame their weaknesses) to believe and trust in God’s promises (Rom. 4:19-22).</a:t>
            </a:r>
          </a:p>
        </p:txBody>
      </p:sp>
      <p:sp>
        <p:nvSpPr>
          <p:cNvPr id="9" name="Text Box 3"/>
          <p:cNvSpPr txBox="1">
            <a:spLocks noChangeArrowheads="1"/>
          </p:cNvSpPr>
          <p:nvPr/>
        </p:nvSpPr>
        <p:spPr bwMode="auto">
          <a:xfrm>
            <a:off x="0" y="762000"/>
            <a:ext cx="9144000" cy="2000548"/>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Heb. 11:11-12</a:t>
            </a:r>
          </a:p>
          <a:p>
            <a:pPr eaLnBrk="1" hangingPunct="1">
              <a:buClrTx/>
              <a:buSzTx/>
              <a:buFontTx/>
              <a:buNone/>
            </a:pPr>
            <a:r>
              <a:rPr lang="en-US" dirty="0">
                <a:solidFill>
                  <a:srgbClr val="002060"/>
                </a:solidFill>
              </a:rPr>
              <a:t>11.  By faith even Sarah herself received ability to conceive, even beyond the proper time of life, since she considered Him faithful who had promised.</a:t>
            </a:r>
          </a:p>
          <a:p>
            <a:pPr eaLnBrk="1" hangingPunct="1">
              <a:buClrTx/>
              <a:buSzTx/>
              <a:buFontTx/>
              <a:buNone/>
            </a:pPr>
            <a:r>
              <a:rPr lang="en-US" dirty="0">
                <a:solidFill>
                  <a:srgbClr val="002060"/>
                </a:solidFill>
              </a:rPr>
              <a:t>12.  Therefore there was born even of one man, and him as good as dead at that, as many descendants AS THE STARS OF HEAVEN IN NUMBER, AND INNUMERABLE AS THE SAND WHICH IS BY THE SEASHORE.</a:t>
            </a:r>
          </a:p>
        </p:txBody>
      </p:sp>
    </p:spTree>
    <p:extLst>
      <p:ext uri="{BB962C8B-B14F-4D97-AF65-F5344CB8AC3E}">
        <p14:creationId xmlns:p14="http://schemas.microsoft.com/office/powerpoint/2010/main" val="15294394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Example of Faithfulness</a:t>
            </a:r>
          </a:p>
        </p:txBody>
      </p:sp>
      <p:sp>
        <p:nvSpPr>
          <p:cNvPr id="7" name="Text Box 3"/>
          <p:cNvSpPr txBox="1">
            <a:spLocks noChangeArrowheads="1"/>
          </p:cNvSpPr>
          <p:nvPr/>
        </p:nvSpPr>
        <p:spPr bwMode="auto">
          <a:xfrm>
            <a:off x="0" y="2128056"/>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By her faith, she indeed became a “mother of nations!”</a:t>
            </a:r>
          </a:p>
          <a:p>
            <a:pPr eaLnBrk="1" hangingPunct="1"/>
            <a:r>
              <a:rPr lang="en-US" dirty="0"/>
              <a:t>The mother of fleshly Israel – Gen. 21:1-3; Rom. 9:8-9</a:t>
            </a:r>
          </a:p>
        </p:txBody>
      </p:sp>
      <p:sp>
        <p:nvSpPr>
          <p:cNvPr id="9" name="Text Box 3"/>
          <p:cNvSpPr txBox="1">
            <a:spLocks noChangeArrowheads="1"/>
          </p:cNvSpPr>
          <p:nvPr/>
        </p:nvSpPr>
        <p:spPr bwMode="auto">
          <a:xfrm>
            <a:off x="0" y="641726"/>
            <a:ext cx="9144000" cy="1384995"/>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17:16</a:t>
            </a:r>
          </a:p>
          <a:p>
            <a:pPr eaLnBrk="1" hangingPunct="1">
              <a:buClrTx/>
              <a:buSzTx/>
              <a:buFontTx/>
              <a:buNone/>
            </a:pPr>
            <a:r>
              <a:rPr lang="en-US" dirty="0">
                <a:solidFill>
                  <a:srgbClr val="002060"/>
                </a:solidFill>
              </a:rPr>
              <a:t>16.  "I will bless her, and indeed I will give you a son by her. Then I will bless her, and she shall be a mother of nations; kings of peoples will come from her."</a:t>
            </a:r>
          </a:p>
        </p:txBody>
      </p:sp>
      <p:sp>
        <p:nvSpPr>
          <p:cNvPr id="6" name="Text Box 3"/>
          <p:cNvSpPr txBox="1">
            <a:spLocks noChangeArrowheads="1"/>
          </p:cNvSpPr>
          <p:nvPr/>
        </p:nvSpPr>
        <p:spPr bwMode="auto">
          <a:xfrm>
            <a:off x="7374" y="2843634"/>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The mother of spiritual Israel – Gal. 4:22-31 (4:26, 31: Sarah is the “mother” of all saints!)</a:t>
            </a:r>
          </a:p>
        </p:txBody>
      </p:sp>
      <p:sp>
        <p:nvSpPr>
          <p:cNvPr id="8" name="Text Box 3"/>
          <p:cNvSpPr txBox="1">
            <a:spLocks noChangeArrowheads="1"/>
          </p:cNvSpPr>
          <p:nvPr/>
        </p:nvSpPr>
        <p:spPr bwMode="auto">
          <a:xfrm>
            <a:off x="0" y="355152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Through her seed came the Messiah, in Whom it was fulfilled that all the nations of the earth would be blessed! (Gen. 12:3)</a:t>
            </a:r>
          </a:p>
        </p:txBody>
      </p:sp>
      <p:sp>
        <p:nvSpPr>
          <p:cNvPr id="11" name="Text Box 5">
            <a:extLst>
              <a:ext uri="{FF2B5EF4-FFF2-40B4-BE49-F238E27FC236}">
                <a16:creationId xmlns:a16="http://schemas.microsoft.com/office/drawing/2014/main" id="{58D20762-EF1F-4C7B-9BF3-AE7F6BC48B37}"/>
              </a:ext>
            </a:extLst>
          </p:cNvPr>
          <p:cNvSpPr txBox="1">
            <a:spLocks noChangeArrowheads="1"/>
          </p:cNvSpPr>
          <p:nvPr/>
        </p:nvSpPr>
        <p:spPr bwMode="auto">
          <a:xfrm>
            <a:off x="0" y="4355830"/>
            <a:ext cx="9144000" cy="830997"/>
          </a:xfrm>
          <a:prstGeom prst="rect">
            <a:avLst/>
          </a:prstGeom>
          <a:solidFill>
            <a:srgbClr val="FFCCFF"/>
          </a:solidFill>
          <a:ln/>
        </p:spPr>
        <p:style>
          <a:lnRef idx="0">
            <a:schemeClr val="accent3"/>
          </a:lnRef>
          <a:fillRef idx="3">
            <a:schemeClr val="accent3"/>
          </a:fillRef>
          <a:effectRef idx="3">
            <a:schemeClr val="accent3"/>
          </a:effectRef>
          <a:fontRef idx="minor">
            <a:schemeClr val="lt1"/>
          </a:fontRef>
        </p:style>
        <p:txBody>
          <a:bodyPr>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Eve = Mother of all living (Gen. 3:20); Sarah = Mother of nations, mother of all saints, and godly wives!</a:t>
            </a:r>
            <a:endParaRPr lang="en-US" sz="2400" b="1" i="1" dirty="0">
              <a:solidFill>
                <a:srgbClr val="FF0000"/>
              </a:solidFill>
            </a:endParaRPr>
          </a:p>
        </p:txBody>
      </p:sp>
      <p:sp>
        <p:nvSpPr>
          <p:cNvPr id="12" name="Text Box 5">
            <a:extLst>
              <a:ext uri="{FF2B5EF4-FFF2-40B4-BE49-F238E27FC236}">
                <a16:creationId xmlns:a16="http://schemas.microsoft.com/office/drawing/2014/main" id="{269628B0-D0D7-47C2-A46C-B3CA5CB45DDA}"/>
              </a:ext>
            </a:extLst>
          </p:cNvPr>
          <p:cNvSpPr txBox="1">
            <a:spLocks noChangeArrowheads="1"/>
          </p:cNvSpPr>
          <p:nvPr/>
        </p:nvSpPr>
        <p:spPr bwMode="auto">
          <a:xfrm>
            <a:off x="7374" y="5334000"/>
            <a:ext cx="9153985" cy="120032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a:buClrTx/>
              <a:buSzTx/>
              <a:buFontTx/>
              <a:buNone/>
              <a:defRPr/>
            </a:pPr>
            <a:r>
              <a:rPr lang="en-US" sz="2400" b="1" dirty="0">
                <a:solidFill>
                  <a:srgbClr val="002060"/>
                </a:solidFill>
              </a:rPr>
              <a:t>God changed her name (Sarah= “Queen”), so it is fitting</a:t>
            </a:r>
          </a:p>
          <a:p>
            <a:pPr marL="457200" indent="-457200" algn="ctr">
              <a:buClrTx/>
              <a:buSzTx/>
              <a:buFontTx/>
              <a:buNone/>
              <a:defRPr/>
            </a:pPr>
            <a:r>
              <a:rPr lang="en-US" sz="2400" b="1" dirty="0">
                <a:solidFill>
                  <a:srgbClr val="002060"/>
                </a:solidFill>
              </a:rPr>
              <a:t>she would be the “mother of nations,” and a godly</a:t>
            </a:r>
          </a:p>
          <a:p>
            <a:pPr marL="457200" indent="-457200" algn="ctr">
              <a:buClrTx/>
              <a:buSzTx/>
              <a:buFontTx/>
              <a:buNone/>
              <a:defRPr/>
            </a:pPr>
            <a:r>
              <a:rPr lang="en-US" sz="2400" b="1" dirty="0">
                <a:solidFill>
                  <a:srgbClr val="002060"/>
                </a:solidFill>
              </a:rPr>
              <a:t>example of faithfulness!</a:t>
            </a:r>
          </a:p>
        </p:txBody>
      </p:sp>
    </p:spTree>
    <p:extLst>
      <p:ext uri="{BB962C8B-B14F-4D97-AF65-F5344CB8AC3E}">
        <p14:creationId xmlns:p14="http://schemas.microsoft.com/office/powerpoint/2010/main" val="366067911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par>
                          <p:cTn id="18" fill="hold">
                            <p:stCondLst>
                              <p:cond delay="0"/>
                            </p:stCondLst>
                            <p:childTnLst>
                              <p:par>
                                <p:cTn id="19" presetID="9"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6" grpId="0"/>
      <p:bldP spid="8" grpId="0"/>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endParaRPr lang="en-US" dirty="0"/>
          </a:p>
        </p:txBody>
      </p:sp>
      <p:sp>
        <p:nvSpPr>
          <p:cNvPr id="174082" name="Rectangle 2"/>
          <p:cNvSpPr>
            <a:spLocks noGrp="1" noChangeArrowheads="1"/>
          </p:cNvSpPr>
          <p:nvPr>
            <p:ph type="title"/>
          </p:nvPr>
        </p:nvSpPr>
        <p:spPr>
          <a:xfrm>
            <a:off x="4763" y="0"/>
            <a:ext cx="9139237" cy="560388"/>
          </a:xfrm>
        </p:spPr>
        <p:txBody>
          <a:bodyPr/>
          <a:lstStyle/>
          <a:p>
            <a:pPr eaLnBrk="1" hangingPunct="1">
              <a:defRPr/>
            </a:pPr>
            <a:r>
              <a:rPr lang="en-US" sz="3600" b="1" u="sng" dirty="0">
                <a:solidFill>
                  <a:srgbClr val="66FFFF"/>
                </a:solidFill>
                <a:cs typeface="Times New Roman" pitchFamily="18" charset="0"/>
              </a:rPr>
              <a:t>Conclusion</a:t>
            </a:r>
          </a:p>
        </p:txBody>
      </p:sp>
      <p:sp>
        <p:nvSpPr>
          <p:cNvPr id="8" name="Text Box 3"/>
          <p:cNvSpPr txBox="1">
            <a:spLocks noChangeArrowheads="1"/>
          </p:cNvSpPr>
          <p:nvPr/>
        </p:nvSpPr>
        <p:spPr bwMode="auto">
          <a:xfrm>
            <a:off x="0" y="1219200"/>
            <a:ext cx="9144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Biblical names are significant, and have meaning: </a:t>
            </a:r>
          </a:p>
          <a:p>
            <a:pPr eaLnBrk="1" hangingPunct="1"/>
            <a:r>
              <a:rPr lang="en-US" dirty="0"/>
              <a:t>They are sometimes prophetic (Is. 7:14; Mt. 1:23: Immanuel = “God with us”)</a:t>
            </a:r>
          </a:p>
          <a:p>
            <a:pPr eaLnBrk="1" hangingPunct="1"/>
            <a:r>
              <a:rPr lang="en-US" dirty="0"/>
              <a:t>They are often indicative of character (Gen. 25:26: Jacob = “Heel catcher,” “Usurper”).</a:t>
            </a:r>
          </a:p>
        </p:txBody>
      </p:sp>
      <p:sp>
        <p:nvSpPr>
          <p:cNvPr id="9" name="Text Box 3"/>
          <p:cNvSpPr txBox="1">
            <a:spLocks noChangeArrowheads="1"/>
          </p:cNvSpPr>
          <p:nvPr/>
        </p:nvSpPr>
        <p:spPr bwMode="auto">
          <a:xfrm>
            <a:off x="0" y="2925048"/>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b="1" dirty="0" err="1"/>
              <a:t>Sarai</a:t>
            </a:r>
            <a:r>
              <a:rPr lang="en-US" b="1" dirty="0"/>
              <a:t> means: </a:t>
            </a:r>
            <a:r>
              <a:rPr lang="en-US" dirty="0"/>
              <a:t>“Princess” but in the sense of one who is “self-made” or “acting” as a ruler.</a:t>
            </a:r>
          </a:p>
          <a:p>
            <a:pPr eaLnBrk="1" hangingPunct="1"/>
            <a:r>
              <a:rPr lang="en-US" b="1" dirty="0"/>
              <a:t>Sarah means: </a:t>
            </a:r>
            <a:r>
              <a:rPr lang="en-US" dirty="0"/>
              <a:t>“Princess” or “Queen.” She became the “mother of nations” and of saints!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203" y="4065981"/>
            <a:ext cx="2591593" cy="2491273"/>
          </a:xfrm>
          <a:prstGeom prst="rect">
            <a:avLst/>
          </a:prstGeom>
        </p:spPr>
      </p:pic>
    </p:spTree>
    <p:extLst>
      <p:ext uri="{BB962C8B-B14F-4D97-AF65-F5344CB8AC3E}">
        <p14:creationId xmlns:p14="http://schemas.microsoft.com/office/powerpoint/2010/main" val="19521262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11500" y="6381750"/>
            <a:ext cx="2895600" cy="476250"/>
          </a:xfrm>
        </p:spPr>
        <p:txBody>
          <a:bodyPr/>
          <a:lstStyle/>
          <a:p>
            <a:pPr>
              <a:defRPr/>
            </a:pPr>
            <a:r>
              <a:rPr lang="en-US"/>
              <a:t>Sarah: God Changed Her Name</a:t>
            </a:r>
          </a:p>
        </p:txBody>
      </p:sp>
      <p:sp>
        <p:nvSpPr>
          <p:cNvPr id="90114" name="Rectangle 2"/>
          <p:cNvSpPr>
            <a:spLocks noGrp="1" noChangeArrowheads="1"/>
          </p:cNvSpPr>
          <p:nvPr>
            <p:ph type="title"/>
          </p:nvPr>
        </p:nvSpPr>
        <p:spPr>
          <a:xfrm>
            <a:off x="0" y="0"/>
            <a:ext cx="9144000" cy="560388"/>
          </a:xfrm>
        </p:spPr>
        <p:txBody>
          <a:bodyPr/>
          <a:lstStyle/>
          <a:p>
            <a:pPr eaLnBrk="1" hangingPunct="1">
              <a:defRPr/>
            </a:pPr>
            <a:r>
              <a:rPr lang="en-US" sz="3600" b="1" u="sng" dirty="0">
                <a:solidFill>
                  <a:srgbClr val="66FFFF"/>
                </a:solidFill>
                <a:cs typeface="Times New Roman" pitchFamily="18" charset="0"/>
              </a:rPr>
              <a:t>Conclusion</a:t>
            </a:r>
            <a:endParaRPr lang="en-US" sz="3600" b="1" u="sng" dirty="0">
              <a:solidFill>
                <a:srgbClr val="66FFFF"/>
              </a:solidFill>
            </a:endParaRPr>
          </a:p>
        </p:txBody>
      </p:sp>
      <p:sp>
        <p:nvSpPr>
          <p:cNvPr id="7" name="Text Box 11"/>
          <p:cNvSpPr txBox="1">
            <a:spLocks noChangeArrowheads="1"/>
          </p:cNvSpPr>
          <p:nvPr/>
        </p:nvSpPr>
        <p:spPr bwMode="auto">
          <a:xfrm>
            <a:off x="0" y="990600"/>
            <a:ext cx="91440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Women have always influenced men, for good (Ruth,</a:t>
            </a:r>
          </a:p>
          <a:p>
            <a:pPr algn="ctr" eaLnBrk="1" hangingPunct="1">
              <a:buClrTx/>
              <a:buSzTx/>
              <a:buFontTx/>
              <a:buNone/>
            </a:pPr>
            <a:r>
              <a:rPr lang="en-US" sz="2400" b="1" dirty="0">
                <a:solidFill>
                  <a:schemeClr val="tx1"/>
                </a:solidFill>
              </a:rPr>
              <a:t>Esther) and bad (Eve, Jezebel)</a:t>
            </a:r>
          </a:p>
        </p:txBody>
      </p:sp>
      <p:sp>
        <p:nvSpPr>
          <p:cNvPr id="8" name="Text Box 11"/>
          <p:cNvSpPr txBox="1">
            <a:spLocks noChangeArrowheads="1"/>
          </p:cNvSpPr>
          <p:nvPr/>
        </p:nvSpPr>
        <p:spPr bwMode="auto">
          <a:xfrm>
            <a:off x="0" y="2133600"/>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Godly women have influenced godly and ungodly men</a:t>
            </a:r>
          </a:p>
          <a:p>
            <a:pPr eaLnBrk="1" hangingPunct="1">
              <a:buClrTx/>
              <a:buSzTx/>
              <a:buFontTx/>
              <a:buNone/>
            </a:pPr>
            <a:r>
              <a:rPr lang="en-US" sz="2400" b="1" dirty="0">
                <a:solidFill>
                  <a:schemeClr val="tx1"/>
                </a:solidFill>
              </a:rPr>
              <a:t>alike!</a:t>
            </a:r>
          </a:p>
          <a:p>
            <a:pPr eaLnBrk="1" hangingPunct="1"/>
            <a:r>
              <a:rPr lang="en-US" dirty="0"/>
              <a:t>Ruth on the people of Bethel and on Boaz. </a:t>
            </a:r>
          </a:p>
          <a:p>
            <a:pPr eaLnBrk="1" hangingPunct="1"/>
            <a:r>
              <a:rPr lang="en-US" dirty="0"/>
              <a:t>Abigail on her servants and on David. </a:t>
            </a:r>
          </a:p>
          <a:p>
            <a:pPr eaLnBrk="1" hangingPunct="1"/>
            <a:r>
              <a:rPr lang="en-US" dirty="0"/>
              <a:t>Esther on her Gentile husband the King of Persia  </a:t>
            </a:r>
            <a:r>
              <a:rPr lang="en-US" i="1" dirty="0"/>
              <a:t>(Xerxes I – 486-465 BC). </a:t>
            </a:r>
          </a:p>
        </p:txBody>
      </p:sp>
      <p:sp>
        <p:nvSpPr>
          <p:cNvPr id="9" name="Text Box 3"/>
          <p:cNvSpPr txBox="1">
            <a:spLocks noChangeArrowheads="1"/>
          </p:cNvSpPr>
          <p:nvPr/>
        </p:nvSpPr>
        <p:spPr bwMode="auto">
          <a:xfrm>
            <a:off x="0" y="4343400"/>
            <a:ext cx="9144000" cy="169277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I Pet. 3:1-2</a:t>
            </a:r>
          </a:p>
          <a:p>
            <a:pPr eaLnBrk="1" hangingPunct="1">
              <a:buClrTx/>
              <a:buSzTx/>
              <a:buFontTx/>
              <a:buNone/>
            </a:pPr>
            <a:r>
              <a:rPr lang="en-US" dirty="0">
                <a:solidFill>
                  <a:srgbClr val="002060"/>
                </a:solidFill>
              </a:rPr>
              <a:t>1.  In the same way, you wives, be submissive to your own husbands so that even if any of them are disobedient to the word, they may be won without a word by the behavior of their wives,</a:t>
            </a:r>
          </a:p>
          <a:p>
            <a:pPr eaLnBrk="1" hangingPunct="1">
              <a:buClrTx/>
              <a:buSzTx/>
              <a:buFontTx/>
              <a:buNone/>
            </a:pPr>
            <a:r>
              <a:rPr lang="en-US" dirty="0">
                <a:solidFill>
                  <a:srgbClr val="002060"/>
                </a:solidFill>
              </a:rPr>
              <a:t>2.  as they observe your chaste and respectful behavior.</a:t>
            </a:r>
          </a:p>
        </p:txBody>
      </p:sp>
    </p:spTree>
    <p:extLst>
      <p:ext uri="{BB962C8B-B14F-4D97-AF65-F5344CB8AC3E}">
        <p14:creationId xmlns:p14="http://schemas.microsoft.com/office/powerpoint/2010/main" val="19499956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11500" y="6381750"/>
            <a:ext cx="2895600" cy="476250"/>
          </a:xfrm>
        </p:spPr>
        <p:txBody>
          <a:bodyPr/>
          <a:lstStyle/>
          <a:p>
            <a:pPr>
              <a:defRPr/>
            </a:pPr>
            <a:r>
              <a:rPr lang="en-US"/>
              <a:t>Sarah: God Changed Her Name</a:t>
            </a:r>
          </a:p>
        </p:txBody>
      </p:sp>
      <p:sp>
        <p:nvSpPr>
          <p:cNvPr id="90114" name="Rectangle 2"/>
          <p:cNvSpPr>
            <a:spLocks noGrp="1" noChangeArrowheads="1"/>
          </p:cNvSpPr>
          <p:nvPr>
            <p:ph type="title"/>
          </p:nvPr>
        </p:nvSpPr>
        <p:spPr>
          <a:xfrm>
            <a:off x="0" y="0"/>
            <a:ext cx="9144000" cy="560388"/>
          </a:xfrm>
        </p:spPr>
        <p:txBody>
          <a:bodyPr/>
          <a:lstStyle/>
          <a:p>
            <a:pPr eaLnBrk="1" hangingPunct="1">
              <a:defRPr/>
            </a:pPr>
            <a:r>
              <a:rPr lang="en-US" sz="3600" b="1" u="sng" dirty="0">
                <a:solidFill>
                  <a:srgbClr val="66FFFF"/>
                </a:solidFill>
                <a:cs typeface="Times New Roman" pitchFamily="18" charset="0"/>
              </a:rPr>
              <a:t>Conclusion</a:t>
            </a:r>
            <a:endParaRPr lang="en-US" sz="3600" b="1" u="sng" dirty="0">
              <a:solidFill>
                <a:srgbClr val="66FFFF"/>
              </a:solidFill>
            </a:endParaRPr>
          </a:p>
        </p:txBody>
      </p:sp>
      <p:sp>
        <p:nvSpPr>
          <p:cNvPr id="7" name="Text Box 11"/>
          <p:cNvSpPr txBox="1">
            <a:spLocks noChangeArrowheads="1"/>
          </p:cNvSpPr>
          <p:nvPr/>
        </p:nvSpPr>
        <p:spPr bwMode="auto">
          <a:xfrm>
            <a:off x="0" y="99060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Sarah stands as an example of godliness, and one who </a:t>
            </a:r>
          </a:p>
          <a:p>
            <a:pPr algn="ctr" eaLnBrk="1" hangingPunct="1">
              <a:buClrTx/>
              <a:buSzTx/>
              <a:buFontTx/>
              <a:buNone/>
            </a:pPr>
            <a:r>
              <a:rPr lang="en-US" sz="2400" b="1" dirty="0">
                <a:solidFill>
                  <a:schemeClr val="tx1"/>
                </a:solidFill>
              </a:rPr>
              <a:t>overcame her weaknesses so that they did not define her, </a:t>
            </a:r>
          </a:p>
          <a:p>
            <a:pPr algn="ctr" eaLnBrk="1" hangingPunct="1">
              <a:buClrTx/>
              <a:buSzTx/>
              <a:buFontTx/>
              <a:buNone/>
            </a:pPr>
            <a:r>
              <a:rPr lang="en-US" sz="2400" b="1" dirty="0">
                <a:solidFill>
                  <a:schemeClr val="tx1"/>
                </a:solidFill>
              </a:rPr>
              <a:t>but instead, she is remembered for her faith and virtue!</a:t>
            </a:r>
          </a:p>
        </p:txBody>
      </p:sp>
      <p:sp>
        <p:nvSpPr>
          <p:cNvPr id="10" name="Text Box 5"/>
          <p:cNvSpPr txBox="1">
            <a:spLocks noChangeArrowheads="1"/>
          </p:cNvSpPr>
          <p:nvPr/>
        </p:nvSpPr>
        <p:spPr bwMode="auto">
          <a:xfrm>
            <a:off x="0" y="2624489"/>
            <a:ext cx="9144000" cy="830997"/>
          </a:xfrm>
          <a:prstGeom prst="rect">
            <a:avLst/>
          </a:prstGeom>
          <a:solidFill>
            <a:srgbClr val="FFCCFF"/>
          </a:solidFill>
          <a:ln/>
        </p:spPr>
        <p:style>
          <a:lnRef idx="0">
            <a:schemeClr val="accent3"/>
          </a:lnRef>
          <a:fillRef idx="3">
            <a:schemeClr val="accent3"/>
          </a:fillRef>
          <a:effectRef idx="3">
            <a:schemeClr val="accent3"/>
          </a:effectRef>
          <a:fontRef idx="minor">
            <a:schemeClr val="lt1"/>
          </a:fontRef>
        </p:style>
        <p:txBody>
          <a:bodyPr>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Do you live your life governed by your weaknesses? </a:t>
            </a:r>
          </a:p>
          <a:p>
            <a:pPr algn="ctr" eaLnBrk="1" hangingPunct="1">
              <a:buNone/>
            </a:pPr>
            <a:r>
              <a:rPr lang="en-US" sz="2400" b="1" dirty="0">
                <a:solidFill>
                  <a:srgbClr val="FF0000"/>
                </a:solidFill>
              </a:rPr>
              <a:t>(Will you be remembered for your faults?)</a:t>
            </a:r>
            <a:endParaRPr lang="en-US" sz="2400" b="1" i="1" dirty="0">
              <a:solidFill>
                <a:srgbClr val="FF0000"/>
              </a:solidFill>
            </a:endParaRPr>
          </a:p>
        </p:txBody>
      </p:sp>
      <p:sp>
        <p:nvSpPr>
          <p:cNvPr id="11" name="Text Box 5"/>
          <p:cNvSpPr txBox="1">
            <a:spLocks noChangeArrowheads="1"/>
          </p:cNvSpPr>
          <p:nvPr/>
        </p:nvSpPr>
        <p:spPr bwMode="auto">
          <a:xfrm>
            <a:off x="-9985" y="3972556"/>
            <a:ext cx="9153985" cy="156966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a:buClrTx/>
              <a:buSzTx/>
              <a:buFontTx/>
              <a:buNone/>
              <a:defRPr/>
            </a:pPr>
            <a:r>
              <a:rPr lang="en-US" sz="2400" b="1" dirty="0">
                <a:solidFill>
                  <a:srgbClr val="002060"/>
                </a:solidFill>
              </a:rPr>
              <a:t>Do you live your life learning from your mistakes, and </a:t>
            </a:r>
          </a:p>
          <a:p>
            <a:pPr marL="457200" indent="-457200" algn="ctr">
              <a:buClrTx/>
              <a:buSzTx/>
              <a:buFontTx/>
              <a:buNone/>
              <a:defRPr/>
            </a:pPr>
            <a:r>
              <a:rPr lang="en-US" sz="2400" b="1" dirty="0">
                <a:solidFill>
                  <a:srgbClr val="002060"/>
                </a:solidFill>
              </a:rPr>
              <a:t>strengthening your faith? </a:t>
            </a:r>
          </a:p>
          <a:p>
            <a:pPr marL="457200" indent="-457200" algn="ctr">
              <a:buClrTx/>
              <a:buSzTx/>
              <a:buFontTx/>
              <a:buNone/>
              <a:defRPr/>
            </a:pPr>
            <a:r>
              <a:rPr lang="en-US" sz="2400" b="1" dirty="0">
                <a:solidFill>
                  <a:srgbClr val="002060"/>
                </a:solidFill>
              </a:rPr>
              <a:t>(Will you be remembered for your faith and </a:t>
            </a:r>
          </a:p>
          <a:p>
            <a:pPr marL="457200" indent="-457200" algn="ctr">
              <a:buClrTx/>
              <a:buSzTx/>
              <a:buFontTx/>
              <a:buNone/>
              <a:defRPr/>
            </a:pPr>
            <a:r>
              <a:rPr lang="en-US" sz="2400" b="1" dirty="0">
                <a:solidFill>
                  <a:srgbClr val="002060"/>
                </a:solidFill>
              </a:rPr>
              <a:t>godly character?) </a:t>
            </a:r>
          </a:p>
        </p:txBody>
      </p:sp>
      <p:sp>
        <p:nvSpPr>
          <p:cNvPr id="8" name="Text Box 5">
            <a:extLst>
              <a:ext uri="{FF2B5EF4-FFF2-40B4-BE49-F238E27FC236}">
                <a16:creationId xmlns:a16="http://schemas.microsoft.com/office/drawing/2014/main" id="{2F271523-7846-440D-A45B-5172F30D4C09}"/>
              </a:ext>
            </a:extLst>
          </p:cNvPr>
          <p:cNvSpPr txBox="1">
            <a:spLocks noChangeArrowheads="1"/>
          </p:cNvSpPr>
          <p:nvPr/>
        </p:nvSpPr>
        <p:spPr bwMode="auto">
          <a:xfrm>
            <a:off x="-18422" y="5867400"/>
            <a:ext cx="9162422" cy="461665"/>
          </a:xfrm>
          <a:prstGeom prst="rect">
            <a:avLst/>
          </a:prstGeom>
          <a:solidFill>
            <a:srgbClr val="FFCCFF"/>
          </a:solidFill>
          <a:ln/>
        </p:spPr>
        <p:style>
          <a:lnRef idx="0">
            <a:schemeClr val="accent3"/>
          </a:lnRef>
          <a:fillRef idx="3">
            <a:schemeClr val="accent3"/>
          </a:fillRef>
          <a:effectRef idx="3">
            <a:schemeClr val="accent3"/>
          </a:effectRef>
          <a:fontRef idx="minor">
            <a:schemeClr val="lt1"/>
          </a:fontRef>
        </p:style>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Be a godly role model!</a:t>
            </a:r>
            <a:endParaRPr lang="en-US" sz="2400" b="1" i="1" dirty="0">
              <a:solidFill>
                <a:srgbClr val="FF0000"/>
              </a:solidFill>
            </a:endParaRPr>
          </a:p>
        </p:txBody>
      </p:sp>
    </p:spTree>
    <p:extLst>
      <p:ext uri="{BB962C8B-B14F-4D97-AF65-F5344CB8AC3E}">
        <p14:creationId xmlns:p14="http://schemas.microsoft.com/office/powerpoint/2010/main" val="17779028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1000" fill="hold"/>
                                        <p:tgtEl>
                                          <p:spTgt spid="11"/>
                                        </p:tgtEl>
                                        <p:attrNameLst>
                                          <p:attrName>ppt_w</p:attrName>
                                        </p:attrNameLst>
                                      </p:cBhvr>
                                      <p:tavLst>
                                        <p:tav tm="0">
                                          <p:val>
                                            <p:fltVal val="0"/>
                                          </p:val>
                                        </p:tav>
                                        <p:tav tm="100000">
                                          <p:val>
                                            <p:strVal val="#ppt_w"/>
                                          </p:val>
                                        </p:tav>
                                      </p:tavLst>
                                    </p:anim>
                                    <p:anim calcmode="lin" valueType="num">
                                      <p:cBhvr>
                                        <p:cTn id="17" dur="1000" fill="hold"/>
                                        <p:tgtEl>
                                          <p:spTgt spid="11"/>
                                        </p:tgtEl>
                                        <p:attrNameLst>
                                          <p:attrName>ppt_h</p:attrName>
                                        </p:attrNameLst>
                                      </p:cBhvr>
                                      <p:tavLst>
                                        <p:tav tm="0">
                                          <p:val>
                                            <p:fltVal val="0"/>
                                          </p:val>
                                        </p:tav>
                                        <p:tav tm="100000">
                                          <p:val>
                                            <p:strVal val="#ppt_h"/>
                                          </p:val>
                                        </p:tav>
                                      </p:tavLst>
                                    </p:anim>
                                    <p:anim calcmode="lin" valueType="num">
                                      <p:cBhvr>
                                        <p:cTn id="18" dur="1000" fill="hold"/>
                                        <p:tgtEl>
                                          <p:spTgt spid="11"/>
                                        </p:tgtEl>
                                        <p:attrNameLst>
                                          <p:attrName>style.rotation</p:attrName>
                                        </p:attrNameLst>
                                      </p:cBhvr>
                                      <p:tavLst>
                                        <p:tav tm="0">
                                          <p:val>
                                            <p:fltVal val="90"/>
                                          </p:val>
                                        </p:tav>
                                        <p:tav tm="100000">
                                          <p:val>
                                            <p:fltVal val="0"/>
                                          </p:val>
                                        </p:tav>
                                      </p:tavLst>
                                    </p:anim>
                                    <p:animEffect transition="in" filter="fade">
                                      <p:cBhvr>
                                        <p:cTn id="19" dur="1000"/>
                                        <p:tgtEl>
                                          <p:spTgt spid="11"/>
                                        </p:tgtEl>
                                      </p:cBhvr>
                                    </p:animEffect>
                                  </p:childTnLst>
                                </p:cTn>
                              </p:par>
                            </p:childTnLst>
                          </p:cTn>
                        </p:par>
                        <p:par>
                          <p:cTn id="20" fill="hold">
                            <p:stCondLst>
                              <p:cond delay="1000"/>
                            </p:stCondLst>
                            <p:childTnLst>
                              <p:par>
                                <p:cTn id="21" presetID="9"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14235" y="4699819"/>
            <a:ext cx="9144000" cy="609600"/>
          </a:xfrm>
          <a:prstGeom prst="rect">
            <a:avLst/>
          </a:prstGeom>
          <a:solidFill>
            <a:srgbClr val="66FFFF"/>
          </a:solidFill>
          <a:ln w="9525">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Hear The Gospel (Jn. 5:24; Rom. 10:17)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Believe In Christ (Jn. 3:16-18; Jn. 8:24)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Repent Of Sins (Lk. 13:35; Acts 2:38)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Confess Christ (Mt. 10:32; Rom. 10:10)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Be Baptized (Mk. 16:16; Acts 22:16)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152400" y="4676564"/>
            <a:ext cx="8915400" cy="1816100"/>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Arial" charset="0"/>
              </a:rPr>
              <a:t>For The Erring Child of God:</a:t>
            </a:r>
            <a:r>
              <a:rPr kumimoji="0" lang="en-US" sz="4000" b="1" i="0" u="none"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Arial"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sto MT" pitchFamily="18" charset="0"/>
                <a:ea typeface="+mn-ea"/>
                <a:cs typeface="Arial" charset="0"/>
              </a:rPr>
              <a:t>Repent (Acts 8:22), Confess (I Jn.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listo MT" pitchFamily="18" charset="0"/>
                <a:ea typeface="+mn-ea"/>
                <a:cs typeface="Arial"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93693427"/>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endParaRPr lang="en-US" dirty="0"/>
          </a:p>
        </p:txBody>
      </p:sp>
      <p:sp>
        <p:nvSpPr>
          <p:cNvPr id="164866" name="Rectangle 2"/>
          <p:cNvSpPr>
            <a:spLocks noGrp="1" noChangeArrowheads="1"/>
          </p:cNvSpPr>
          <p:nvPr>
            <p:ph type="title"/>
          </p:nvPr>
        </p:nvSpPr>
        <p:spPr>
          <a:xfrm>
            <a:off x="0" y="0"/>
            <a:ext cx="91440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4100" name="Text Box 3"/>
          <p:cNvSpPr txBox="1">
            <a:spLocks noChangeArrowheads="1"/>
          </p:cNvSpPr>
          <p:nvPr/>
        </p:nvSpPr>
        <p:spPr bwMode="auto">
          <a:xfrm>
            <a:off x="4763" y="9906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There are examples both good and bad in the Scriptures</a:t>
            </a:r>
          </a:p>
        </p:txBody>
      </p:sp>
      <p:sp>
        <p:nvSpPr>
          <p:cNvPr id="6" name="Text Box 3"/>
          <p:cNvSpPr txBox="1">
            <a:spLocks noChangeArrowheads="1"/>
          </p:cNvSpPr>
          <p:nvPr/>
        </p:nvSpPr>
        <p:spPr bwMode="auto">
          <a:xfrm>
            <a:off x="4763" y="2244725"/>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Men and women alike can provide us with sources of </a:t>
            </a:r>
          </a:p>
          <a:p>
            <a:pPr eaLnBrk="1" hangingPunct="1">
              <a:buClrTx/>
              <a:buSzTx/>
              <a:buFontTx/>
              <a:buNone/>
            </a:pPr>
            <a:r>
              <a:rPr lang="en-US" sz="2400" b="1" dirty="0">
                <a:solidFill>
                  <a:schemeClr val="tx1"/>
                </a:solidFill>
              </a:rPr>
              <a:t>strength and inspiration</a:t>
            </a:r>
          </a:p>
          <a:p>
            <a:pPr eaLnBrk="1" hangingPunct="1">
              <a:buClr>
                <a:srgbClr val="FFCCFF"/>
              </a:buClr>
              <a:buSzTx/>
              <a:buFont typeface="Wingdings" panose="05000000000000000000" pitchFamily="2" charset="2"/>
              <a:buChar char="v"/>
            </a:pPr>
            <a:r>
              <a:rPr lang="en-US" sz="2400" b="1" dirty="0">
                <a:solidFill>
                  <a:srgbClr val="FFCC00"/>
                </a:solidFill>
              </a:rPr>
              <a:t>Eve is an example of moving past sin and giving God the glory in our lives, as well as serving as a warning to avoid sin</a:t>
            </a:r>
          </a:p>
        </p:txBody>
      </p:sp>
      <p:sp>
        <p:nvSpPr>
          <p:cNvPr id="7" name="Text Box 3"/>
          <p:cNvSpPr txBox="1">
            <a:spLocks noChangeArrowheads="1"/>
          </p:cNvSpPr>
          <p:nvPr/>
        </p:nvSpPr>
        <p:spPr bwMode="auto">
          <a:xfrm>
            <a:off x="0" y="52578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Godly role models are greatly needed in our society!</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553200"/>
            <a:ext cx="2895600" cy="304800"/>
          </a:xfrm>
        </p:spPr>
        <p:txBody>
          <a:bodyPr/>
          <a:lstStyle/>
          <a:p>
            <a:pPr>
              <a:defRPr/>
            </a:pPr>
            <a:r>
              <a:rPr lang="en-US"/>
              <a:t>Sarah: God Changed Her Name</a:t>
            </a:r>
            <a:endParaRPr lang="en-US" dirty="0"/>
          </a:p>
        </p:txBody>
      </p:sp>
      <p:sp>
        <p:nvSpPr>
          <p:cNvPr id="164866" name="Rectangle 2"/>
          <p:cNvSpPr>
            <a:spLocks noGrp="1" noChangeArrowheads="1"/>
          </p:cNvSpPr>
          <p:nvPr>
            <p:ph type="title"/>
          </p:nvPr>
        </p:nvSpPr>
        <p:spPr>
          <a:xfrm>
            <a:off x="0" y="0"/>
            <a:ext cx="91440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7" name="Text Box 3"/>
          <p:cNvSpPr txBox="1">
            <a:spLocks noChangeArrowheads="1"/>
          </p:cNvSpPr>
          <p:nvPr/>
        </p:nvSpPr>
        <p:spPr bwMode="auto">
          <a:xfrm>
            <a:off x="0" y="560388"/>
            <a:ext cx="9144000" cy="6001643"/>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17:15-22</a:t>
            </a:r>
          </a:p>
          <a:p>
            <a:pPr eaLnBrk="1" hangingPunct="1">
              <a:buClrTx/>
              <a:buSzTx/>
              <a:buFontTx/>
              <a:buNone/>
            </a:pPr>
            <a:r>
              <a:rPr lang="en-US" dirty="0">
                <a:solidFill>
                  <a:srgbClr val="002060"/>
                </a:solidFill>
              </a:rPr>
              <a:t>15.  Then God said to Abraham, "As for </a:t>
            </a:r>
            <a:r>
              <a:rPr lang="en-US" dirty="0" err="1">
                <a:solidFill>
                  <a:srgbClr val="002060"/>
                </a:solidFill>
              </a:rPr>
              <a:t>Sarai</a:t>
            </a:r>
            <a:r>
              <a:rPr lang="en-US" dirty="0">
                <a:solidFill>
                  <a:srgbClr val="002060"/>
                </a:solidFill>
              </a:rPr>
              <a:t> your wife, you shall not call her name </a:t>
            </a:r>
            <a:r>
              <a:rPr lang="en-US" dirty="0" err="1">
                <a:solidFill>
                  <a:srgbClr val="002060"/>
                </a:solidFill>
              </a:rPr>
              <a:t>Sarai</a:t>
            </a:r>
            <a:r>
              <a:rPr lang="en-US" dirty="0">
                <a:solidFill>
                  <a:srgbClr val="002060"/>
                </a:solidFill>
              </a:rPr>
              <a:t>, but Sarah shall be her name.</a:t>
            </a:r>
          </a:p>
          <a:p>
            <a:pPr eaLnBrk="1" hangingPunct="1">
              <a:buClrTx/>
              <a:buSzTx/>
              <a:buFontTx/>
              <a:buNone/>
            </a:pPr>
            <a:r>
              <a:rPr lang="en-US" dirty="0">
                <a:solidFill>
                  <a:srgbClr val="002060"/>
                </a:solidFill>
              </a:rPr>
              <a:t>16.  "I will bless her, and indeed I will give you a son by her. Then I will bless her, and she shall be a mother of nations; kings of peoples will come from her."</a:t>
            </a:r>
          </a:p>
          <a:p>
            <a:pPr eaLnBrk="1" hangingPunct="1">
              <a:buClrTx/>
              <a:buSzTx/>
              <a:buFontTx/>
              <a:buNone/>
            </a:pPr>
            <a:r>
              <a:rPr lang="en-US" dirty="0">
                <a:solidFill>
                  <a:srgbClr val="002060"/>
                </a:solidFill>
              </a:rPr>
              <a:t>17.  Then Abraham fell on his face and laughed, and said in his heart, "Will a child be born to a man one hundred years old? And will Sarah, who is ninety years old, bear a child?"</a:t>
            </a:r>
          </a:p>
          <a:p>
            <a:pPr eaLnBrk="1" hangingPunct="1">
              <a:buClrTx/>
              <a:buSzTx/>
              <a:buFontTx/>
              <a:buNone/>
            </a:pPr>
            <a:r>
              <a:rPr lang="en-US" dirty="0">
                <a:solidFill>
                  <a:srgbClr val="002060"/>
                </a:solidFill>
              </a:rPr>
              <a:t>18.  And Abraham said to God, "Oh that Ishmael might live before You!"</a:t>
            </a:r>
          </a:p>
          <a:p>
            <a:pPr eaLnBrk="1" hangingPunct="1">
              <a:buClrTx/>
              <a:buSzTx/>
              <a:buFontTx/>
              <a:buNone/>
            </a:pPr>
            <a:r>
              <a:rPr lang="en-US" dirty="0">
                <a:solidFill>
                  <a:srgbClr val="002060"/>
                </a:solidFill>
              </a:rPr>
              <a:t>19.  But God said, "No, but Sarah your wife will bear you a son, and you shall call his name Isaac; and I will establish My covenant with him for an everlasting covenant for his descendants after him.</a:t>
            </a:r>
          </a:p>
          <a:p>
            <a:pPr eaLnBrk="1" hangingPunct="1">
              <a:buClrTx/>
              <a:buSzTx/>
              <a:buFontTx/>
              <a:buNone/>
            </a:pPr>
            <a:r>
              <a:rPr lang="en-US" dirty="0">
                <a:solidFill>
                  <a:srgbClr val="002060"/>
                </a:solidFill>
              </a:rPr>
              <a:t>20.  "As for Ishmael, I have heard you; behold, I will bless him, and will make him fruitful and will multiply him exceedingly. He shall become the father of twelve princes, and I will make him a great nation.</a:t>
            </a:r>
          </a:p>
          <a:p>
            <a:pPr eaLnBrk="1" hangingPunct="1">
              <a:buClrTx/>
              <a:buSzTx/>
              <a:buFontTx/>
              <a:buNone/>
            </a:pPr>
            <a:r>
              <a:rPr lang="en-US" dirty="0">
                <a:solidFill>
                  <a:srgbClr val="002060"/>
                </a:solidFill>
              </a:rPr>
              <a:t>21.  "But My covenant I will establish with Isaac, whom Sarah will bear to you at this season next year."</a:t>
            </a:r>
          </a:p>
          <a:p>
            <a:pPr eaLnBrk="1" hangingPunct="1">
              <a:buClrTx/>
              <a:buSzTx/>
              <a:buFontTx/>
              <a:buNone/>
            </a:pPr>
            <a:r>
              <a:rPr lang="en-US" dirty="0">
                <a:solidFill>
                  <a:srgbClr val="002060"/>
                </a:solidFill>
              </a:rPr>
              <a:t>22.  When He finished talking with him, God went up from Abraham.</a:t>
            </a:r>
            <a:endParaRPr lang="en-US" sz="16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endParaRPr lang="en-US" dirty="0"/>
          </a:p>
        </p:txBody>
      </p:sp>
      <p:sp>
        <p:nvSpPr>
          <p:cNvPr id="174082" name="Rectangle 2"/>
          <p:cNvSpPr>
            <a:spLocks noGrp="1" noChangeArrowheads="1"/>
          </p:cNvSpPr>
          <p:nvPr>
            <p:ph type="title"/>
          </p:nvPr>
        </p:nvSpPr>
        <p:spPr>
          <a:xfrm>
            <a:off x="4763" y="0"/>
            <a:ext cx="9139237" cy="560388"/>
          </a:xfrm>
        </p:spPr>
        <p:txBody>
          <a:bodyPr/>
          <a:lstStyle/>
          <a:p>
            <a:pPr eaLnBrk="1" hangingPunct="1">
              <a:defRPr/>
            </a:pPr>
            <a:r>
              <a:rPr lang="en-US" sz="3600" b="1" u="sng" dirty="0">
                <a:solidFill>
                  <a:srgbClr val="66FFFF"/>
                </a:solidFill>
                <a:cs typeface="Times New Roman" pitchFamily="18" charset="0"/>
              </a:rPr>
              <a:t>Intro</a:t>
            </a:r>
          </a:p>
        </p:txBody>
      </p:sp>
      <p:sp>
        <p:nvSpPr>
          <p:cNvPr id="8" name="Text Box 3"/>
          <p:cNvSpPr txBox="1">
            <a:spLocks noChangeArrowheads="1"/>
          </p:cNvSpPr>
          <p:nvPr/>
        </p:nvSpPr>
        <p:spPr bwMode="auto">
          <a:xfrm>
            <a:off x="4763" y="685800"/>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Gen. 17:5: God changed Abram’s name to Abraham </a:t>
            </a:r>
          </a:p>
          <a:p>
            <a:pPr eaLnBrk="1" hangingPunct="1"/>
            <a:r>
              <a:rPr lang="en-US" b="1" dirty="0"/>
              <a:t>Abram:</a:t>
            </a:r>
            <a:r>
              <a:rPr lang="en-US" dirty="0"/>
              <a:t> </a:t>
            </a:r>
            <a:r>
              <a:rPr lang="en-US" i="1" dirty="0"/>
              <a:t>Heb. '</a:t>
            </a:r>
            <a:r>
              <a:rPr lang="en-US" i="1" dirty="0" err="1"/>
              <a:t>abrâm</a:t>
            </a:r>
            <a:r>
              <a:rPr lang="en-US" i="1" dirty="0"/>
              <a:t> (H87) </a:t>
            </a:r>
            <a:r>
              <a:rPr lang="en-US" dirty="0"/>
              <a:t>= “High father; or, Exalted father”</a:t>
            </a:r>
          </a:p>
          <a:p>
            <a:pPr eaLnBrk="1" hangingPunct="1"/>
            <a:r>
              <a:rPr lang="en-US" b="1" dirty="0"/>
              <a:t>Abraham:</a:t>
            </a:r>
            <a:r>
              <a:rPr lang="en-US" dirty="0"/>
              <a:t> </a:t>
            </a:r>
            <a:r>
              <a:rPr lang="en-US" i="1" dirty="0"/>
              <a:t>Heb. '</a:t>
            </a:r>
            <a:r>
              <a:rPr lang="en-US" i="1" dirty="0" err="1"/>
              <a:t>abrâhâm</a:t>
            </a:r>
            <a:r>
              <a:rPr lang="en-US" i="1" dirty="0"/>
              <a:t> (H85) </a:t>
            </a:r>
            <a:r>
              <a:rPr lang="en-US" dirty="0"/>
              <a:t>= “Father of many nations, or multitudes”</a:t>
            </a:r>
          </a:p>
        </p:txBody>
      </p:sp>
      <p:sp>
        <p:nvSpPr>
          <p:cNvPr id="7" name="Text Box 3"/>
          <p:cNvSpPr txBox="1">
            <a:spLocks noChangeArrowheads="1"/>
          </p:cNvSpPr>
          <p:nvPr/>
        </p:nvSpPr>
        <p:spPr bwMode="auto">
          <a:xfrm>
            <a:off x="0" y="2133600"/>
            <a:ext cx="914400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Gen. 17:15-16: God changed Sarai’s name to Sarah</a:t>
            </a:r>
          </a:p>
          <a:p>
            <a:pPr eaLnBrk="1" hangingPunct="1"/>
            <a:r>
              <a:rPr lang="en-US" b="1" dirty="0" err="1"/>
              <a:t>Sarai</a:t>
            </a:r>
            <a:r>
              <a:rPr lang="en-US" b="1" dirty="0"/>
              <a:t>: </a:t>
            </a:r>
            <a:r>
              <a:rPr lang="en-US" i="1" dirty="0"/>
              <a:t>Heb. </a:t>
            </a:r>
            <a:r>
              <a:rPr lang="en-US" i="1" dirty="0" err="1"/>
              <a:t>śâray</a:t>
            </a:r>
            <a:r>
              <a:rPr lang="en-US" i="1" dirty="0"/>
              <a:t> (H8297) </a:t>
            </a:r>
            <a:r>
              <a:rPr lang="en-US" dirty="0"/>
              <a:t>= From: 8269; 8323; “Princess” or female leader, often used for nobles. Also has connotation of “self-made” or “to act” as leader.</a:t>
            </a:r>
          </a:p>
          <a:p>
            <a:pPr eaLnBrk="1" hangingPunct="1"/>
            <a:r>
              <a:rPr lang="en-US" b="1" dirty="0"/>
              <a:t>Sarah: </a:t>
            </a:r>
            <a:r>
              <a:rPr lang="en-US" i="1" dirty="0"/>
              <a:t>Heb. </a:t>
            </a:r>
            <a:r>
              <a:rPr lang="en-US" i="1" dirty="0" err="1"/>
              <a:t>śârâh</a:t>
            </a:r>
            <a:r>
              <a:rPr lang="en-US" i="1" dirty="0"/>
              <a:t> (H8283) </a:t>
            </a:r>
            <a:r>
              <a:rPr lang="en-US" dirty="0"/>
              <a:t>= From: 8282; “Princess;” Female noble: “Lady,” “Princess,” “Queen.”</a:t>
            </a:r>
          </a:p>
        </p:txBody>
      </p:sp>
      <p:sp>
        <p:nvSpPr>
          <p:cNvPr id="10" name="Text Box 3"/>
          <p:cNvSpPr txBox="1">
            <a:spLocks noChangeArrowheads="1"/>
          </p:cNvSpPr>
          <p:nvPr/>
        </p:nvSpPr>
        <p:spPr bwMode="auto">
          <a:xfrm>
            <a:off x="0" y="4243545"/>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Sarah is known as a great and godly woman, a “mother of</a:t>
            </a:r>
          </a:p>
          <a:p>
            <a:pPr algn="ctr" eaLnBrk="1" hangingPunct="1">
              <a:buClrTx/>
              <a:buSzTx/>
              <a:buFontTx/>
              <a:buNone/>
            </a:pPr>
            <a:r>
              <a:rPr lang="en-US" sz="2400" b="1" dirty="0">
                <a:solidFill>
                  <a:schemeClr val="tx1"/>
                </a:solidFill>
              </a:rPr>
              <a:t>nations,” truly a “Princess!”</a:t>
            </a:r>
          </a:p>
        </p:txBody>
      </p:sp>
      <p:sp>
        <p:nvSpPr>
          <p:cNvPr id="12" name="Text Box 5"/>
          <p:cNvSpPr txBox="1">
            <a:spLocks noChangeArrowheads="1"/>
          </p:cNvSpPr>
          <p:nvPr/>
        </p:nvSpPr>
        <p:spPr bwMode="auto">
          <a:xfrm>
            <a:off x="0" y="5181421"/>
            <a:ext cx="9161359" cy="120032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a:buClrTx/>
              <a:buSzTx/>
              <a:buFontTx/>
              <a:buNone/>
              <a:defRPr/>
            </a:pPr>
            <a:r>
              <a:rPr lang="en-US" sz="2400" b="1" dirty="0">
                <a:solidFill>
                  <a:srgbClr val="002060"/>
                </a:solidFill>
              </a:rPr>
              <a:t>God changed her name, showing His regard for her, and </a:t>
            </a:r>
          </a:p>
          <a:p>
            <a:pPr marL="457200" indent="-457200" algn="ctr">
              <a:buClrTx/>
              <a:buSzTx/>
              <a:buFontTx/>
              <a:buNone/>
              <a:defRPr/>
            </a:pPr>
            <a:r>
              <a:rPr lang="en-US" sz="2400" b="1" dirty="0">
                <a:solidFill>
                  <a:srgbClr val="002060"/>
                </a:solidFill>
              </a:rPr>
              <a:t>has revealed through the Scriptures He wants her held up</a:t>
            </a:r>
          </a:p>
          <a:p>
            <a:pPr marL="457200" indent="-457200" algn="ctr">
              <a:buClrTx/>
              <a:buSzTx/>
              <a:buFontTx/>
              <a:buNone/>
              <a:defRPr/>
            </a:pPr>
            <a:r>
              <a:rPr lang="en-US" sz="2400" b="1" dirty="0">
                <a:solidFill>
                  <a:srgbClr val="002060"/>
                </a:solidFill>
              </a:rPr>
              <a:t>as a godly role model!</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Conflict of Good and Evil</a:t>
            </a:r>
          </a:p>
        </p:txBody>
      </p:sp>
      <p:sp>
        <p:nvSpPr>
          <p:cNvPr id="15" name="Text Box 3"/>
          <p:cNvSpPr txBox="1">
            <a:spLocks noChangeArrowheads="1"/>
          </p:cNvSpPr>
          <p:nvPr/>
        </p:nvSpPr>
        <p:spPr bwMode="auto">
          <a:xfrm>
            <a:off x="-9525" y="8382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Sarah was a good, godly woman – however, she did have</a:t>
            </a:r>
          </a:p>
          <a:p>
            <a:pPr algn="ctr" eaLnBrk="1" hangingPunct="1">
              <a:buClrTx/>
              <a:buSzTx/>
              <a:buFontTx/>
              <a:buNone/>
            </a:pPr>
            <a:r>
              <a:rPr lang="en-US" sz="2400" b="1" dirty="0">
                <a:solidFill>
                  <a:schemeClr val="tx1"/>
                </a:solidFill>
              </a:rPr>
              <a:t>her weaknesses (as do we all)!</a:t>
            </a:r>
            <a:endParaRPr lang="en-US" dirty="0"/>
          </a:p>
        </p:txBody>
      </p:sp>
      <p:sp>
        <p:nvSpPr>
          <p:cNvPr id="7" name="Text Box 3"/>
          <p:cNvSpPr txBox="1">
            <a:spLocks noChangeArrowheads="1"/>
          </p:cNvSpPr>
          <p:nvPr/>
        </p:nvSpPr>
        <p:spPr bwMode="auto">
          <a:xfrm>
            <a:off x="-9525" y="2021681"/>
            <a:ext cx="9144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She cooperated with her husband in lying about their</a:t>
            </a:r>
          </a:p>
          <a:p>
            <a:pPr eaLnBrk="1" hangingPunct="1">
              <a:buClrTx/>
              <a:buSzTx/>
              <a:buFontTx/>
              <a:buNone/>
            </a:pPr>
            <a:r>
              <a:rPr lang="en-US" sz="2400" b="1" dirty="0">
                <a:solidFill>
                  <a:schemeClr val="tx1"/>
                </a:solidFill>
              </a:rPr>
              <a:t>Relationship:</a:t>
            </a:r>
          </a:p>
          <a:p>
            <a:pPr eaLnBrk="1" hangingPunct="1"/>
            <a:r>
              <a:rPr lang="en-US" dirty="0"/>
              <a:t>She was Abraham’s half-sister, but more importantly, she was his wife! (Gen. 20:12)</a:t>
            </a:r>
          </a:p>
          <a:p>
            <a:pPr eaLnBrk="1" hangingPunct="1"/>
            <a:r>
              <a:rPr lang="en-US" dirty="0"/>
              <a:t>In Egypt they told Pharoah she was his sister (Gen. 12:10-20).</a:t>
            </a:r>
          </a:p>
          <a:p>
            <a:pPr eaLnBrk="1" hangingPunct="1"/>
            <a:r>
              <a:rPr lang="en-US" dirty="0"/>
              <a:t>In </a:t>
            </a:r>
            <a:r>
              <a:rPr lang="en-US" dirty="0" err="1"/>
              <a:t>Gerar</a:t>
            </a:r>
            <a:r>
              <a:rPr lang="en-US" dirty="0"/>
              <a:t> the lie was repeated to King </a:t>
            </a:r>
            <a:r>
              <a:rPr lang="en-US" dirty="0" err="1"/>
              <a:t>Abimelech</a:t>
            </a:r>
            <a:r>
              <a:rPr lang="en-US" dirty="0"/>
              <a:t> (Gen. 20:1-18).</a:t>
            </a:r>
          </a:p>
        </p:txBody>
      </p:sp>
      <p:sp>
        <p:nvSpPr>
          <p:cNvPr id="8" name="Text Box 3"/>
          <p:cNvSpPr txBox="1">
            <a:spLocks noChangeArrowheads="1"/>
          </p:cNvSpPr>
          <p:nvPr/>
        </p:nvSpPr>
        <p:spPr bwMode="auto">
          <a:xfrm>
            <a:off x="-9525" y="4319647"/>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She sought to “help” God keep His promise (Gen. 16:1-7:</a:t>
            </a:r>
          </a:p>
          <a:p>
            <a:pPr algn="ctr" eaLnBrk="1" hangingPunct="1">
              <a:buClrTx/>
              <a:buSzTx/>
              <a:buFontTx/>
              <a:buNone/>
            </a:pPr>
            <a:r>
              <a:rPr lang="en-US" sz="2400" b="1" dirty="0">
                <a:solidFill>
                  <a:schemeClr val="tx1"/>
                </a:solidFill>
              </a:rPr>
              <a:t>She gave Hagar to Abram to have the promised son)</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Conflict of Good and Evil</a:t>
            </a:r>
          </a:p>
        </p:txBody>
      </p:sp>
      <p:sp>
        <p:nvSpPr>
          <p:cNvPr id="15" name="Text Box 3"/>
          <p:cNvSpPr txBox="1">
            <a:spLocks noChangeArrowheads="1"/>
          </p:cNvSpPr>
          <p:nvPr/>
        </p:nvSpPr>
        <p:spPr bwMode="auto">
          <a:xfrm>
            <a:off x="-9525" y="83820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Out of jealousy she sent Hagar and her son Ishmael away</a:t>
            </a:r>
          </a:p>
          <a:p>
            <a:pPr algn="ctr" eaLnBrk="1" hangingPunct="1">
              <a:buClrTx/>
              <a:buSzTx/>
              <a:buFontTx/>
              <a:buNone/>
            </a:pPr>
            <a:r>
              <a:rPr lang="en-US" sz="2400" b="1" dirty="0">
                <a:solidFill>
                  <a:schemeClr val="tx1"/>
                </a:solidFill>
              </a:rPr>
              <a:t>(Gen. 16:6; 21:9-21: Although God told Abraham to listen</a:t>
            </a:r>
          </a:p>
          <a:p>
            <a:pPr algn="ctr" eaLnBrk="1" hangingPunct="1">
              <a:buClrTx/>
              <a:buSzTx/>
              <a:buFontTx/>
              <a:buNone/>
            </a:pPr>
            <a:r>
              <a:rPr lang="en-US" sz="2400" b="1" dirty="0">
                <a:solidFill>
                  <a:schemeClr val="tx1"/>
                </a:solidFill>
              </a:rPr>
              <a:t>to her wishes)</a:t>
            </a:r>
            <a:endParaRPr lang="en-US" dirty="0"/>
          </a:p>
        </p:txBody>
      </p:sp>
      <p:sp>
        <p:nvSpPr>
          <p:cNvPr id="7" name="Text Box 3"/>
          <p:cNvSpPr txBox="1">
            <a:spLocks noChangeArrowheads="1"/>
          </p:cNvSpPr>
          <p:nvPr/>
        </p:nvSpPr>
        <p:spPr bwMode="auto">
          <a:xfrm>
            <a:off x="0" y="22098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She lied to the Lord about laughing that she would bear a </a:t>
            </a:r>
          </a:p>
          <a:p>
            <a:pPr algn="ctr" eaLnBrk="1" hangingPunct="1">
              <a:buClrTx/>
              <a:buSzTx/>
              <a:buFontTx/>
              <a:buNone/>
            </a:pPr>
            <a:r>
              <a:rPr lang="en-US" sz="2400" b="1" dirty="0">
                <a:solidFill>
                  <a:schemeClr val="tx1"/>
                </a:solidFill>
              </a:rPr>
              <a:t>son (Gen. 18:9-15: It seemed impossible!)</a:t>
            </a:r>
          </a:p>
        </p:txBody>
      </p:sp>
      <p:sp>
        <p:nvSpPr>
          <p:cNvPr id="8" name="Text Box 3"/>
          <p:cNvSpPr txBox="1">
            <a:spLocks noChangeArrowheads="1"/>
          </p:cNvSpPr>
          <p:nvPr/>
        </p:nvSpPr>
        <p:spPr bwMode="auto">
          <a:xfrm>
            <a:off x="7374" y="3216746"/>
            <a:ext cx="5791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Despite her weaknesses, the good </a:t>
            </a:r>
          </a:p>
          <a:p>
            <a:pPr algn="ctr" eaLnBrk="1" hangingPunct="1">
              <a:buClrTx/>
              <a:buSzTx/>
              <a:buFontTx/>
              <a:buNone/>
            </a:pPr>
            <a:r>
              <a:rPr lang="en-US" sz="2400" b="1" dirty="0">
                <a:solidFill>
                  <a:schemeClr val="tx1"/>
                </a:solidFill>
              </a:rPr>
              <a:t>in her life outweighed the negative</a:t>
            </a:r>
          </a:p>
          <a:p>
            <a:pPr algn="ctr" eaLnBrk="1" hangingPunct="1">
              <a:buClrTx/>
              <a:buSzTx/>
              <a:buFontTx/>
              <a:buNone/>
            </a:pPr>
            <a:r>
              <a:rPr lang="en-US" sz="2400" b="1" dirty="0">
                <a:solidFill>
                  <a:schemeClr val="tx1"/>
                </a:solidFill>
              </a:rPr>
              <a:t>for she is highly regarded in the N.T. </a:t>
            </a:r>
          </a:p>
          <a:p>
            <a:pPr algn="ctr" eaLnBrk="1" hangingPunct="1">
              <a:buClrTx/>
              <a:buSzTx/>
              <a:buFontTx/>
              <a:buNone/>
            </a:pPr>
            <a:r>
              <a:rPr lang="en-US" sz="2400" b="1" dirty="0">
                <a:solidFill>
                  <a:schemeClr val="tx1"/>
                </a:solidFill>
              </a:rPr>
              <a:t>as an example of faith and a role </a:t>
            </a:r>
          </a:p>
          <a:p>
            <a:pPr algn="ctr" eaLnBrk="1" hangingPunct="1">
              <a:buClrTx/>
              <a:buSzTx/>
              <a:buFontTx/>
              <a:buNone/>
            </a:pPr>
            <a:r>
              <a:rPr lang="en-US" sz="2400" b="1" dirty="0">
                <a:solidFill>
                  <a:schemeClr val="tx1"/>
                </a:solidFill>
              </a:rPr>
              <a:t>model for wives! </a:t>
            </a:r>
            <a:r>
              <a:rPr lang="en-US" sz="2400" b="1" i="1" dirty="0">
                <a:solidFill>
                  <a:schemeClr val="tx1"/>
                </a:solidFill>
              </a:rPr>
              <a:t>(I Pet. 3:3-6)</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799" y="3040797"/>
            <a:ext cx="3114675" cy="2036219"/>
          </a:xfrm>
          <a:prstGeom prst="rect">
            <a:avLst/>
          </a:prstGeom>
        </p:spPr>
      </p:pic>
      <p:sp>
        <p:nvSpPr>
          <p:cNvPr id="9" name="Text Box 5"/>
          <p:cNvSpPr txBox="1">
            <a:spLocks noChangeArrowheads="1"/>
          </p:cNvSpPr>
          <p:nvPr/>
        </p:nvSpPr>
        <p:spPr bwMode="auto">
          <a:xfrm>
            <a:off x="7374" y="5257800"/>
            <a:ext cx="9153985" cy="120032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a:buClrTx/>
              <a:buSzTx/>
              <a:buFontTx/>
              <a:buNone/>
              <a:defRPr/>
            </a:pPr>
            <a:r>
              <a:rPr lang="en-US" sz="2400" b="1" dirty="0">
                <a:solidFill>
                  <a:srgbClr val="002060"/>
                </a:solidFill>
              </a:rPr>
              <a:t>We all have a conflict between good and evil within</a:t>
            </a:r>
          </a:p>
          <a:p>
            <a:pPr marL="457200" indent="-457200" algn="ctr">
              <a:buClrTx/>
              <a:buSzTx/>
              <a:buFontTx/>
              <a:buNone/>
              <a:defRPr/>
            </a:pPr>
            <a:r>
              <a:rPr lang="en-US" sz="2400" b="1" dirty="0">
                <a:solidFill>
                  <a:srgbClr val="002060"/>
                </a:solidFill>
              </a:rPr>
              <a:t>ourselves (Rom. 7:21-23), and Sarah is an example of one</a:t>
            </a:r>
          </a:p>
          <a:p>
            <a:pPr marL="457200" indent="-457200" algn="ctr">
              <a:buClrTx/>
              <a:buSzTx/>
              <a:buFontTx/>
              <a:buNone/>
              <a:defRPr/>
            </a:pPr>
            <a:r>
              <a:rPr lang="en-US" sz="2400" b="1" dirty="0">
                <a:solidFill>
                  <a:srgbClr val="002060"/>
                </a:solidFill>
              </a:rPr>
              <a:t>who overcame the weaknesses to the glory of God!</a:t>
            </a:r>
          </a:p>
        </p:txBody>
      </p:sp>
    </p:spTree>
    <p:extLst>
      <p:ext uri="{BB962C8B-B14F-4D97-AF65-F5344CB8AC3E}">
        <p14:creationId xmlns:p14="http://schemas.microsoft.com/office/powerpoint/2010/main" val="34948986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53"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Lasting Beauty</a:t>
            </a:r>
          </a:p>
        </p:txBody>
      </p:sp>
      <p:sp>
        <p:nvSpPr>
          <p:cNvPr id="7" name="Text Box 3"/>
          <p:cNvSpPr txBox="1">
            <a:spLocks noChangeArrowheads="1"/>
          </p:cNvSpPr>
          <p:nvPr/>
        </p:nvSpPr>
        <p:spPr bwMode="auto">
          <a:xfrm>
            <a:off x="0" y="762000"/>
            <a:ext cx="91440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Sarah was a physically beautiful woman, one that age</a:t>
            </a:r>
          </a:p>
          <a:p>
            <a:pPr eaLnBrk="1" hangingPunct="1">
              <a:buClrTx/>
              <a:buSzTx/>
              <a:buFontTx/>
              <a:buNone/>
            </a:pPr>
            <a:r>
              <a:rPr lang="en-US" sz="2400" b="1" dirty="0">
                <a:solidFill>
                  <a:schemeClr val="tx1"/>
                </a:solidFill>
              </a:rPr>
              <a:t>seemed not to diminish:</a:t>
            </a:r>
          </a:p>
          <a:p>
            <a:pPr eaLnBrk="1" hangingPunct="1"/>
            <a:r>
              <a:rPr lang="en-US" b="1" dirty="0"/>
              <a:t>Gen. 12:11-15: </a:t>
            </a:r>
            <a:r>
              <a:rPr lang="en-US" dirty="0"/>
              <a:t>About 65 in Egypt – Egyptians taken in by her beauty</a:t>
            </a:r>
          </a:p>
        </p:txBody>
      </p:sp>
      <p:sp>
        <p:nvSpPr>
          <p:cNvPr id="9" name="Text Box 3"/>
          <p:cNvSpPr txBox="1">
            <a:spLocks noChangeArrowheads="1"/>
          </p:cNvSpPr>
          <p:nvPr/>
        </p:nvSpPr>
        <p:spPr bwMode="auto">
          <a:xfrm>
            <a:off x="-9525" y="1899098"/>
            <a:ext cx="9144000" cy="169277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12:14-15</a:t>
            </a:r>
          </a:p>
          <a:p>
            <a:pPr eaLnBrk="1" hangingPunct="1">
              <a:buClrTx/>
              <a:buSzTx/>
              <a:buFontTx/>
              <a:buNone/>
            </a:pPr>
            <a:r>
              <a:rPr lang="en-US" dirty="0">
                <a:solidFill>
                  <a:srgbClr val="002060"/>
                </a:solidFill>
              </a:rPr>
              <a:t>14.  It came about when Abram came into Egypt, the Egyptians saw that the woman was very beautiful.</a:t>
            </a:r>
          </a:p>
          <a:p>
            <a:pPr eaLnBrk="1" hangingPunct="1">
              <a:buClrTx/>
              <a:buSzTx/>
              <a:buFontTx/>
              <a:buNone/>
            </a:pPr>
            <a:r>
              <a:rPr lang="en-US" dirty="0">
                <a:solidFill>
                  <a:srgbClr val="002060"/>
                </a:solidFill>
              </a:rPr>
              <a:t>15.  Pharaoh's officials saw her and praised her to Pharaoh; and the woman was taken into Pharaoh's house.</a:t>
            </a:r>
          </a:p>
        </p:txBody>
      </p:sp>
      <p:sp>
        <p:nvSpPr>
          <p:cNvPr id="10" name="Text Box 3"/>
          <p:cNvSpPr txBox="1">
            <a:spLocks noChangeArrowheads="1"/>
          </p:cNvSpPr>
          <p:nvPr/>
        </p:nvSpPr>
        <p:spPr bwMode="auto">
          <a:xfrm>
            <a:off x="0" y="3713304"/>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b="1" dirty="0"/>
              <a:t>Gen. 20:2: </a:t>
            </a:r>
            <a:r>
              <a:rPr lang="en-US" dirty="0"/>
              <a:t>90 years old in </a:t>
            </a:r>
            <a:r>
              <a:rPr lang="en-US" dirty="0" err="1"/>
              <a:t>Gerar</a:t>
            </a:r>
            <a:r>
              <a:rPr lang="en-US" dirty="0"/>
              <a:t> – Abimelech the king of </a:t>
            </a:r>
            <a:r>
              <a:rPr lang="en-US" dirty="0" err="1"/>
              <a:t>Gerar</a:t>
            </a:r>
            <a:r>
              <a:rPr lang="en-US" dirty="0"/>
              <a:t> took her into his house. </a:t>
            </a:r>
          </a:p>
        </p:txBody>
      </p:sp>
      <p:sp>
        <p:nvSpPr>
          <p:cNvPr id="8" name="Text Box 3">
            <a:extLst>
              <a:ext uri="{FF2B5EF4-FFF2-40B4-BE49-F238E27FC236}">
                <a16:creationId xmlns:a16="http://schemas.microsoft.com/office/drawing/2014/main" id="{A8AB4849-61C7-431A-A13C-3D62094FD6E0}"/>
              </a:ext>
            </a:extLst>
          </p:cNvPr>
          <p:cNvSpPr txBox="1">
            <a:spLocks noChangeArrowheads="1"/>
          </p:cNvSpPr>
          <p:nvPr/>
        </p:nvSpPr>
        <p:spPr bwMode="auto">
          <a:xfrm>
            <a:off x="-9525" y="4421190"/>
            <a:ext cx="9144000" cy="169277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Gen. 20:1-2</a:t>
            </a:r>
          </a:p>
          <a:p>
            <a:pPr eaLnBrk="1" hangingPunct="1">
              <a:buClrTx/>
              <a:buSzTx/>
              <a:buFontTx/>
              <a:buNone/>
            </a:pPr>
            <a:r>
              <a:rPr lang="en-US" dirty="0">
                <a:solidFill>
                  <a:srgbClr val="002060"/>
                </a:solidFill>
              </a:rPr>
              <a:t>1.  Now Abraham journeyed from there toward the land of the Negev, and settled between Kadesh and </a:t>
            </a:r>
            <a:r>
              <a:rPr lang="en-US" dirty="0" err="1">
                <a:solidFill>
                  <a:srgbClr val="002060"/>
                </a:solidFill>
              </a:rPr>
              <a:t>Shur</a:t>
            </a:r>
            <a:r>
              <a:rPr lang="en-US" dirty="0">
                <a:solidFill>
                  <a:srgbClr val="002060"/>
                </a:solidFill>
              </a:rPr>
              <a:t>; then he sojourned in </a:t>
            </a:r>
            <a:r>
              <a:rPr lang="en-US" dirty="0" err="1">
                <a:solidFill>
                  <a:srgbClr val="002060"/>
                </a:solidFill>
              </a:rPr>
              <a:t>Gerar</a:t>
            </a:r>
            <a:r>
              <a:rPr lang="en-US" dirty="0">
                <a:solidFill>
                  <a:srgbClr val="002060"/>
                </a:solidFill>
              </a:rPr>
              <a:t>.</a:t>
            </a:r>
          </a:p>
          <a:p>
            <a:pPr eaLnBrk="1" hangingPunct="1">
              <a:buClrTx/>
              <a:buSzTx/>
              <a:buFontTx/>
              <a:buNone/>
            </a:pPr>
            <a:r>
              <a:rPr lang="en-US" dirty="0">
                <a:solidFill>
                  <a:srgbClr val="002060"/>
                </a:solidFill>
              </a:rPr>
              <a:t>2.  Abraham said of Sarah his wife, "She is my sister." So Abimelech king of </a:t>
            </a:r>
            <a:r>
              <a:rPr lang="en-US" dirty="0" err="1">
                <a:solidFill>
                  <a:srgbClr val="002060"/>
                </a:solidFill>
              </a:rPr>
              <a:t>Gerar</a:t>
            </a:r>
            <a:r>
              <a:rPr lang="en-US" dirty="0">
                <a:solidFill>
                  <a:srgbClr val="002060"/>
                </a:solidFill>
              </a:rPr>
              <a:t> sent and took Sarah.</a:t>
            </a:r>
          </a:p>
        </p:txBody>
      </p:sp>
    </p:spTree>
    <p:extLst>
      <p:ext uri="{BB962C8B-B14F-4D97-AF65-F5344CB8AC3E}">
        <p14:creationId xmlns:p14="http://schemas.microsoft.com/office/powerpoint/2010/main" val="39901333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Lasting Beauty</a:t>
            </a:r>
          </a:p>
        </p:txBody>
      </p:sp>
      <p:sp>
        <p:nvSpPr>
          <p:cNvPr id="7" name="Text Box 3"/>
          <p:cNvSpPr txBox="1">
            <a:spLocks noChangeArrowheads="1"/>
          </p:cNvSpPr>
          <p:nvPr/>
        </p:nvSpPr>
        <p:spPr bwMode="auto">
          <a:xfrm>
            <a:off x="0" y="76200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chemeClr val="tx1"/>
                </a:solidFill>
              </a:rPr>
              <a:t>Problems with just physical beauty:</a:t>
            </a:r>
          </a:p>
          <a:p>
            <a:pPr eaLnBrk="1" hangingPunct="1"/>
            <a:r>
              <a:rPr lang="en-US" dirty="0"/>
              <a:t>“Beauty is in the eye of the beholder” and the criteria has changed throughout the years: features, figure, hair color, etc. </a:t>
            </a:r>
            <a:r>
              <a:rPr lang="en-US" i="1" dirty="0"/>
              <a:t>(Not going to appeal to everyone)</a:t>
            </a:r>
          </a:p>
        </p:txBody>
      </p:sp>
      <p:sp>
        <p:nvSpPr>
          <p:cNvPr id="10" name="Text Box 3"/>
          <p:cNvSpPr txBox="1">
            <a:spLocks noChangeArrowheads="1"/>
          </p:cNvSpPr>
          <p:nvPr/>
        </p:nvSpPr>
        <p:spPr bwMode="auto">
          <a:xfrm>
            <a:off x="-9525" y="2145775"/>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We can misjudge a person solely based upon looks – I Sam. 16:7: God looks at the heart.</a:t>
            </a:r>
          </a:p>
        </p:txBody>
      </p:sp>
      <p:sp>
        <p:nvSpPr>
          <p:cNvPr id="8" name="Text Box 3"/>
          <p:cNvSpPr txBox="1">
            <a:spLocks noChangeArrowheads="1"/>
          </p:cNvSpPr>
          <p:nvPr/>
        </p:nvSpPr>
        <p:spPr bwMode="auto">
          <a:xfrm>
            <a:off x="0" y="2860883"/>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Added responsibility to be appealing inside and out! – Prov. 11:22</a:t>
            </a:r>
          </a:p>
        </p:txBody>
      </p:sp>
      <p:sp>
        <p:nvSpPr>
          <p:cNvPr id="11" name="Text Box 3"/>
          <p:cNvSpPr txBox="1">
            <a:spLocks noChangeArrowheads="1"/>
          </p:cNvSpPr>
          <p:nvPr/>
        </p:nvSpPr>
        <p:spPr bwMode="auto">
          <a:xfrm>
            <a:off x="0" y="3260993"/>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Physical beauty diminishes with age – Prov. 31:30: “Beauty is passing” (NKJV); “fleeting” (NIV).</a:t>
            </a:r>
          </a:p>
        </p:txBody>
      </p:sp>
      <p:sp>
        <p:nvSpPr>
          <p:cNvPr id="12" name="Text Box 3"/>
          <p:cNvSpPr txBox="1">
            <a:spLocks noChangeArrowheads="1"/>
          </p:cNvSpPr>
          <p:nvPr/>
        </p:nvSpPr>
        <p:spPr bwMode="auto">
          <a:xfrm>
            <a:off x="-24273" y="3950777"/>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dirty="0"/>
              <a:t>Death destroys – Gen. 23:1-4: Death separates and destroys the beautiful (Abraham wanted to bury his dead out of his sight).</a:t>
            </a:r>
          </a:p>
        </p:txBody>
      </p:sp>
    </p:spTree>
    <p:extLst>
      <p:ext uri="{BB962C8B-B14F-4D97-AF65-F5344CB8AC3E}">
        <p14:creationId xmlns:p14="http://schemas.microsoft.com/office/powerpoint/2010/main" val="340509870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8"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Sarah: God Changed Her Name</a:t>
            </a:r>
          </a:p>
        </p:txBody>
      </p:sp>
      <p:sp>
        <p:nvSpPr>
          <p:cNvPr id="174082" name="Rectangle 2"/>
          <p:cNvSpPr>
            <a:spLocks noGrp="1" noChangeArrowheads="1"/>
          </p:cNvSpPr>
          <p:nvPr>
            <p:ph type="title"/>
          </p:nvPr>
        </p:nvSpPr>
        <p:spPr>
          <a:xfrm>
            <a:off x="-9525" y="0"/>
            <a:ext cx="9153525" cy="560388"/>
          </a:xfrm>
        </p:spPr>
        <p:txBody>
          <a:bodyPr/>
          <a:lstStyle/>
          <a:p>
            <a:pPr eaLnBrk="1" hangingPunct="1">
              <a:defRPr/>
            </a:pPr>
            <a:r>
              <a:rPr lang="en-US" sz="3600" b="1" u="sng" dirty="0">
                <a:solidFill>
                  <a:srgbClr val="66FFFF"/>
                </a:solidFill>
                <a:cs typeface="Times New Roman" pitchFamily="18" charset="0"/>
              </a:rPr>
              <a:t>Lasting Beauty</a:t>
            </a:r>
          </a:p>
        </p:txBody>
      </p:sp>
      <p:sp>
        <p:nvSpPr>
          <p:cNvPr id="7" name="Text Box 3"/>
          <p:cNvSpPr txBox="1">
            <a:spLocks noChangeArrowheads="1"/>
          </p:cNvSpPr>
          <p:nvPr/>
        </p:nvSpPr>
        <p:spPr bwMode="auto">
          <a:xfrm>
            <a:off x="0" y="76200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sz="2400" b="1" dirty="0">
                <a:solidFill>
                  <a:schemeClr val="tx1"/>
                </a:solidFill>
              </a:rPr>
              <a:t>God’s description of a beautiful woman is what’s inside –</a:t>
            </a:r>
          </a:p>
          <a:p>
            <a:pPr algn="ctr" eaLnBrk="1" hangingPunct="1">
              <a:buClrTx/>
              <a:buSzTx/>
              <a:buFontTx/>
              <a:buNone/>
            </a:pPr>
            <a:r>
              <a:rPr lang="en-US" sz="2400" b="1" dirty="0">
                <a:solidFill>
                  <a:schemeClr val="tx1"/>
                </a:solidFill>
              </a:rPr>
              <a:t>Prov. 31:30: It takes a godly woman to be truly beautiful,</a:t>
            </a:r>
          </a:p>
          <a:p>
            <a:pPr algn="ctr" eaLnBrk="1" hangingPunct="1">
              <a:buClrTx/>
              <a:buSzTx/>
              <a:buFontTx/>
              <a:buNone/>
            </a:pPr>
            <a:r>
              <a:rPr lang="en-US" sz="2400" b="1" dirty="0">
                <a:solidFill>
                  <a:schemeClr val="tx1"/>
                </a:solidFill>
              </a:rPr>
              <a:t>and praised by the Lord! </a:t>
            </a:r>
          </a:p>
        </p:txBody>
      </p:sp>
      <p:sp>
        <p:nvSpPr>
          <p:cNvPr id="9" name="Text Box 3"/>
          <p:cNvSpPr txBox="1">
            <a:spLocks noChangeArrowheads="1"/>
          </p:cNvSpPr>
          <p:nvPr/>
        </p:nvSpPr>
        <p:spPr bwMode="auto">
          <a:xfrm>
            <a:off x="-9525" y="2057400"/>
            <a:ext cx="9144000" cy="1077218"/>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sz="2400" b="1" dirty="0">
                <a:solidFill>
                  <a:srgbClr val="000000"/>
                </a:solidFill>
              </a:rPr>
              <a:t>Prov. 31:30</a:t>
            </a:r>
          </a:p>
          <a:p>
            <a:pPr eaLnBrk="1" hangingPunct="1">
              <a:buClrTx/>
              <a:buSzTx/>
              <a:buFontTx/>
              <a:buNone/>
            </a:pPr>
            <a:r>
              <a:rPr lang="en-US" dirty="0">
                <a:solidFill>
                  <a:srgbClr val="002060"/>
                </a:solidFill>
              </a:rPr>
              <a:t>30.  Charm is deceitful and beauty is vain, But a woman who fears the LORD, she shall be praised. </a:t>
            </a:r>
          </a:p>
        </p:txBody>
      </p:sp>
      <p:sp>
        <p:nvSpPr>
          <p:cNvPr id="8" name="Text Box 5"/>
          <p:cNvSpPr txBox="1">
            <a:spLocks noChangeArrowheads="1"/>
          </p:cNvSpPr>
          <p:nvPr/>
        </p:nvSpPr>
        <p:spPr bwMode="auto">
          <a:xfrm>
            <a:off x="-4349" y="3577024"/>
            <a:ext cx="9144000" cy="461665"/>
          </a:xfrm>
          <a:prstGeom prst="rect">
            <a:avLst/>
          </a:prstGeom>
          <a:solidFill>
            <a:srgbClr val="FFCCFF"/>
          </a:solidFill>
          <a:ln/>
        </p:spPr>
        <p:style>
          <a:lnRef idx="0">
            <a:schemeClr val="accent3"/>
          </a:lnRef>
          <a:fillRef idx="3">
            <a:schemeClr val="accent3"/>
          </a:fillRef>
          <a:effectRef idx="3">
            <a:schemeClr val="accent3"/>
          </a:effectRef>
          <a:fontRef idx="minor">
            <a:schemeClr val="lt1"/>
          </a:fontRef>
        </p:style>
        <p:txBody>
          <a:bodyPr>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None/>
            </a:pPr>
            <a:r>
              <a:rPr lang="en-US" sz="2400" b="1" dirty="0">
                <a:solidFill>
                  <a:srgbClr val="FF0000"/>
                </a:solidFill>
              </a:rPr>
              <a:t>God changed </a:t>
            </a:r>
            <a:r>
              <a:rPr lang="en-US" sz="2400" b="1" dirty="0" err="1">
                <a:solidFill>
                  <a:srgbClr val="FF0000"/>
                </a:solidFill>
              </a:rPr>
              <a:t>Sarai’s</a:t>
            </a:r>
            <a:r>
              <a:rPr lang="en-US" sz="2400" b="1" dirty="0">
                <a:solidFill>
                  <a:srgbClr val="FF0000"/>
                </a:solidFill>
              </a:rPr>
              <a:t> name to Sarah!</a:t>
            </a:r>
            <a:endParaRPr lang="en-US" sz="2400" b="1" i="1" dirty="0">
              <a:solidFill>
                <a:srgbClr val="FF0000"/>
              </a:solidFill>
            </a:endParaRPr>
          </a:p>
        </p:txBody>
      </p:sp>
      <p:sp>
        <p:nvSpPr>
          <p:cNvPr id="11" name="Text Box 5"/>
          <p:cNvSpPr txBox="1">
            <a:spLocks noChangeArrowheads="1"/>
          </p:cNvSpPr>
          <p:nvPr/>
        </p:nvSpPr>
        <p:spPr bwMode="auto">
          <a:xfrm>
            <a:off x="7374" y="4481095"/>
            <a:ext cx="9153985" cy="120032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a:buClrTx/>
              <a:buSzTx/>
              <a:buFontTx/>
              <a:buNone/>
              <a:defRPr/>
            </a:pPr>
            <a:r>
              <a:rPr lang="en-US" sz="2400" b="1" dirty="0">
                <a:solidFill>
                  <a:srgbClr val="002060"/>
                </a:solidFill>
              </a:rPr>
              <a:t>Sarah’s inner beauty of character outlasts her physical</a:t>
            </a:r>
          </a:p>
          <a:p>
            <a:pPr marL="457200" indent="-457200" algn="ctr">
              <a:buClrTx/>
              <a:buSzTx/>
              <a:buFontTx/>
              <a:buNone/>
              <a:defRPr/>
            </a:pPr>
            <a:r>
              <a:rPr lang="en-US" sz="2400" b="1" dirty="0">
                <a:solidFill>
                  <a:srgbClr val="002060"/>
                </a:solidFill>
              </a:rPr>
              <a:t>beauty in that she is a godly role model and an example of</a:t>
            </a:r>
          </a:p>
          <a:p>
            <a:pPr marL="457200" indent="-457200" algn="ctr">
              <a:buClrTx/>
              <a:buSzTx/>
              <a:buFontTx/>
              <a:buNone/>
              <a:defRPr/>
            </a:pPr>
            <a:r>
              <a:rPr lang="en-US" sz="2400" b="1" dirty="0">
                <a:solidFill>
                  <a:srgbClr val="002060"/>
                </a:solidFill>
              </a:rPr>
              <a:t>faithfulness still today!</a:t>
            </a:r>
          </a:p>
        </p:txBody>
      </p:sp>
    </p:spTree>
    <p:extLst>
      <p:ext uri="{BB962C8B-B14F-4D97-AF65-F5344CB8AC3E}">
        <p14:creationId xmlns:p14="http://schemas.microsoft.com/office/powerpoint/2010/main" val="13852538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8" grpId="0" animBg="1"/>
      <p:bldP spid="11" grpId="0" animBg="1"/>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Designs\Textured.pot</Template>
  <TotalTime>5738</TotalTime>
  <Words>2521</Words>
  <Application>Microsoft Office PowerPoint</Application>
  <PresentationFormat>On-screen Show (4:3)</PresentationFormat>
  <Paragraphs>211</Paragraphs>
  <Slides>16</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Ameretto</vt:lpstr>
      <vt:lpstr>Arial</vt:lpstr>
      <vt:lpstr>Calisto MT</vt:lpstr>
      <vt:lpstr>Tahoma</vt:lpstr>
      <vt:lpstr>Times New Roman</vt:lpstr>
      <vt:lpstr>Tw Cen MT</vt:lpstr>
      <vt:lpstr>Wingdings</vt:lpstr>
      <vt:lpstr>Textured</vt:lpstr>
      <vt:lpstr>Droplet</vt:lpstr>
      <vt:lpstr>Sarah: God Changed Her Name</vt:lpstr>
      <vt:lpstr>Intro </vt:lpstr>
      <vt:lpstr>Intro </vt:lpstr>
      <vt:lpstr>Intro</vt:lpstr>
      <vt:lpstr>Conflict of Good and Evil</vt:lpstr>
      <vt:lpstr>Conflict of Good and Evil</vt:lpstr>
      <vt:lpstr>Lasting Beauty</vt:lpstr>
      <vt:lpstr>Lasting Beauty</vt:lpstr>
      <vt:lpstr>Lasting Beauty</vt:lpstr>
      <vt:lpstr>Example of Faithfulness</vt:lpstr>
      <vt:lpstr>Example of Faithfulness</vt:lpstr>
      <vt:lpstr>Example of Faithfulness</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Sarah: God Changed Her Name (GWS 2)</dc:title>
  <dc:subject>02/17/2019</dc:subject>
  <dc:creator>DarkWolf</dc:creator>
  <dc:description>Godly Women Series 2019 Part 2</dc:description>
  <cp:lastModifiedBy>Nathan Morrison</cp:lastModifiedBy>
  <cp:revision>16</cp:revision>
  <dcterms:created xsi:type="dcterms:W3CDTF">2005-06-04T23:49:02Z</dcterms:created>
  <dcterms:modified xsi:type="dcterms:W3CDTF">2019-02-19T19:03:09Z</dcterms:modified>
</cp:coreProperties>
</file>