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Lst>
  <p:notesMasterIdLst>
    <p:notesMasterId r:id="rId25"/>
  </p:notesMasterIdLst>
  <p:handoutMasterIdLst>
    <p:handoutMasterId r:id="rId26"/>
  </p:handoutMasterIdLst>
  <p:sldIdLst>
    <p:sldId id="256" r:id="rId10"/>
    <p:sldId id="454" r:id="rId11"/>
    <p:sldId id="501" r:id="rId12"/>
    <p:sldId id="494" r:id="rId13"/>
    <p:sldId id="528" r:id="rId14"/>
    <p:sldId id="530" r:id="rId15"/>
    <p:sldId id="535" r:id="rId16"/>
    <p:sldId id="536" r:id="rId17"/>
    <p:sldId id="538" r:id="rId18"/>
    <p:sldId id="539" r:id="rId19"/>
    <p:sldId id="543" r:id="rId20"/>
    <p:sldId id="544" r:id="rId21"/>
    <p:sldId id="545" r:id="rId22"/>
    <p:sldId id="548" r:id="rId23"/>
    <p:sldId id="490" r:id="rId24"/>
  </p:sldIdLst>
  <p:sldSz cx="9144000" cy="6858000" type="screen4x3"/>
  <p:notesSz cx="6858000" cy="9144000"/>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FF"/>
    <a:srgbClr val="00000C"/>
    <a:srgbClr val="FFFF00"/>
    <a:srgbClr val="66FFFF"/>
    <a:srgbClr val="CCFF33"/>
    <a:srgbClr val="FF0066"/>
    <a:srgbClr val="FFFFFF"/>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9" autoAdjust="0"/>
  </p:normalViewPr>
  <p:slideViewPr>
    <p:cSldViewPr snapToObjects="1">
      <p:cViewPr varScale="1">
        <p:scale>
          <a:sx n="95" d="100"/>
          <a:sy n="95"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A Specific Request</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Prepared by Nathan L Morrison / 05-14-06</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t>By Nathan L Morrison for Sunday January 6</a:t>
            </a:r>
            <a:r>
              <a:rPr lang="en-US" sz="1200" baseline="30000" dirty="0"/>
              <a:t>th</a:t>
            </a:r>
            <a:r>
              <a:rPr lang="en-US" sz="1200"/>
              <a:t>, 2019</a:t>
            </a:r>
            <a:endParaRPr lang="en-US" sz="1200" dirty="0"/>
          </a:p>
          <a:p>
            <a:pPr eaLnBrk="1" hangingPunct="1"/>
            <a:r>
              <a:rPr lang="en-US" sz="1200" dirty="0"/>
              <a:t>All Scripture given is from the NASB, unless otherwise stated</a:t>
            </a:r>
          </a:p>
          <a:p>
            <a:pPr eaLnBrk="1" hangingPunct="1"/>
            <a:endParaRPr lang="en-US" sz="1000" dirty="0"/>
          </a:p>
          <a:p>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11</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12</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13</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14</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15</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1: Cave at </a:t>
            </a:r>
            <a:r>
              <a:rPr lang="en-US" dirty="0" err="1"/>
              <a:t>Adullum</a:t>
            </a:r>
            <a:endParaRPr lang="en-US" dirty="0"/>
          </a:p>
          <a:p>
            <a:endParaRPr lang="en-US" dirty="0"/>
          </a:p>
          <a:p>
            <a:r>
              <a:rPr lang="en-US" dirty="0"/>
              <a:t>Image 2: Cave at </a:t>
            </a:r>
            <a:r>
              <a:rPr lang="en-US" dirty="0" err="1"/>
              <a:t>En</a:t>
            </a:r>
            <a:r>
              <a:rPr lang="en-US" dirty="0"/>
              <a:t> </a:t>
            </a:r>
            <a:r>
              <a:rPr lang="en-US" dirty="0" err="1"/>
              <a:t>Gedi</a:t>
            </a:r>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3</a:t>
            </a:fld>
            <a:endParaRPr lang="en-US" dirty="0"/>
          </a:p>
        </p:txBody>
      </p:sp>
    </p:spTree>
    <p:extLst>
      <p:ext uri="{BB962C8B-B14F-4D97-AF65-F5344CB8AC3E}">
        <p14:creationId xmlns:p14="http://schemas.microsoft.com/office/powerpoint/2010/main" val="159019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4</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5</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6</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7</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8</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9</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10</a:t>
            </a:fld>
            <a:endParaRPr lang="en-US" dirty="0"/>
          </a:p>
        </p:txBody>
      </p:sp>
    </p:spTree>
    <p:extLst>
      <p:ext uri="{BB962C8B-B14F-4D97-AF65-F5344CB8AC3E}">
        <p14:creationId xmlns:p14="http://schemas.microsoft.com/office/powerpoint/2010/main" val="24153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Holy Spirit Of The Past, Present, &amp; Future</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Holy Spirit Of The Past, Present, &amp; Future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Holy Spirit Of The Past, Present, &amp; Future</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Holy Spirit Of The Past, Present, &amp; Future</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Holy Spirit Of The Past, Present, &amp; Future</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Holy Spirit Of The Past, Present, &amp; Future</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Holy Spirit Of The Past, Present, &amp; Future</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Holy Spirit Of The Past, Present, &amp; Future</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Holy Spirit Of The Past, Present, &amp; Future</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Holy Spirit Of The Past, Present, &amp; Future</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916" y="228600"/>
            <a:ext cx="9144000" cy="2209800"/>
          </a:xfrm>
        </p:spPr>
        <p:txBody>
          <a:bodyPr/>
          <a:lstStyle/>
          <a:p>
            <a:pPr eaLnBrk="1" hangingPunct="1"/>
            <a:r>
              <a:rPr lang="en-US" sz="6000" b="1" u="sng" dirty="0">
                <a:solidFill>
                  <a:srgbClr val="FFC000"/>
                </a:solidFill>
                <a:cs typeface="Times New Roman" pitchFamily="18" charset="0"/>
              </a:rPr>
              <a:t>The Holy Spirit Of The Past, Present, &amp; Future</a:t>
            </a:r>
          </a:p>
        </p:txBody>
      </p:sp>
      <p:sp>
        <p:nvSpPr>
          <p:cNvPr id="10243" name="Rectangle 3"/>
          <p:cNvSpPr>
            <a:spLocks noGrp="1" noChangeArrowheads="1"/>
          </p:cNvSpPr>
          <p:nvPr>
            <p:ph type="subTitle" idx="1"/>
          </p:nvPr>
        </p:nvSpPr>
        <p:spPr>
          <a:xfrm>
            <a:off x="4916" y="2703094"/>
            <a:ext cx="9144000" cy="689811"/>
          </a:xfrm>
        </p:spPr>
        <p:txBody>
          <a:bodyPr/>
          <a:lstStyle/>
          <a:p>
            <a:pPr eaLnBrk="1" hangingPunct="1"/>
            <a:r>
              <a:rPr lang="en-US" sz="3600" b="1" dirty="0"/>
              <a:t>Text: James 1:18-25</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407653"/>
            <a:ext cx="4620127" cy="34650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600" b="1" u="sng" dirty="0">
                <a:solidFill>
                  <a:srgbClr val="FFC000"/>
                </a:solidFill>
                <a:cs typeface="Times New Roman" pitchFamily="18" charset="0"/>
              </a:rPr>
              <a:t>Future</a:t>
            </a:r>
          </a:p>
        </p:txBody>
      </p:sp>
      <p:sp>
        <p:nvSpPr>
          <p:cNvPr id="14339" name="Footer Placeholder 4"/>
          <p:cNvSpPr>
            <a:spLocks noGrp="1"/>
          </p:cNvSpPr>
          <p:nvPr>
            <p:ph type="ftr" sz="quarter" idx="11"/>
          </p:nvPr>
        </p:nvSpPr>
        <p:spPr>
          <a:xfrm>
            <a:off x="-9832" y="6558116"/>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Holy Spirit Of The Past, Present, &amp; Future</a:t>
            </a:r>
            <a:endParaRPr lang="en-US" sz="1400" b="0" dirty="0"/>
          </a:p>
        </p:txBody>
      </p:sp>
      <p:sp>
        <p:nvSpPr>
          <p:cNvPr id="11" name="Text Box 4"/>
          <p:cNvSpPr txBox="1">
            <a:spLocks noChangeArrowheads="1"/>
          </p:cNvSpPr>
          <p:nvPr/>
        </p:nvSpPr>
        <p:spPr bwMode="auto">
          <a:xfrm>
            <a:off x="4916" y="762000"/>
            <a:ext cx="9139084" cy="2000548"/>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Mt. 7:13-14</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13.  "Enter through the narrow gate; for the </a:t>
            </a:r>
            <a:r>
              <a:rPr lang="en-US" sz="2000"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gate is wide </a:t>
            </a:r>
            <a:r>
              <a:rPr lang="en-US" sz="2000" b="0" dirty="0">
                <a:solidFill>
                  <a:srgbClr val="002060"/>
                </a:solidFill>
              </a:rPr>
              <a:t>and the </a:t>
            </a:r>
            <a:r>
              <a:rPr lang="en-US" sz="2000"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way is broad that leads to destruction</a:t>
            </a:r>
            <a:r>
              <a:rPr lang="en-US" sz="2000" b="0" dirty="0">
                <a:solidFill>
                  <a:srgbClr val="002060"/>
                </a:solidFill>
              </a:rPr>
              <a:t>, and there are many who enter through it.</a:t>
            </a:r>
          </a:p>
          <a:p>
            <a:pPr marL="571500" indent="-571500" algn="l" eaLnBrk="1" hangingPunct="1">
              <a:tabLst>
                <a:tab pos="406400" algn="l"/>
                <a:tab pos="457200" algn="l"/>
                <a:tab pos="749300" algn="l"/>
              </a:tabLst>
            </a:pPr>
            <a:r>
              <a:rPr lang="en-US" sz="2000" b="0" dirty="0">
                <a:solidFill>
                  <a:srgbClr val="002060"/>
                </a:solidFill>
              </a:rPr>
              <a:t>14.  "For the gate is small and the way is narrow that leads to life, and there are few who find it.</a:t>
            </a:r>
          </a:p>
        </p:txBody>
      </p:sp>
      <p:sp>
        <p:nvSpPr>
          <p:cNvPr id="6" name="Text Box 3"/>
          <p:cNvSpPr txBox="1">
            <a:spLocks noChangeArrowheads="1"/>
          </p:cNvSpPr>
          <p:nvPr/>
        </p:nvSpPr>
        <p:spPr bwMode="auto">
          <a:xfrm>
            <a:off x="4916" y="2895600"/>
            <a:ext cx="9146868" cy="2308324"/>
          </a:xfrm>
          <a:prstGeom prst="rect">
            <a:avLst/>
          </a:prstGeom>
          <a:noFill/>
          <a:ln w="9525">
            <a:noFill/>
            <a:miter lim="800000"/>
            <a:headEnd/>
            <a:tailEnd/>
          </a:ln>
        </p:spPr>
        <p:txBody>
          <a:bodyPr wrap="square">
            <a:spAutoFit/>
          </a:bodyPr>
          <a:lstStyle/>
          <a:p>
            <a:pPr algn="l">
              <a:defRPr/>
            </a:pPr>
            <a:r>
              <a:rPr lang="en-US" dirty="0">
                <a:solidFill>
                  <a:schemeClr val="tx1"/>
                </a:solidFill>
              </a:rPr>
              <a:t>Broad Road: leads to Hell (Mt. 7:13-14)</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Eph. 5:3-6: </a:t>
            </a:r>
            <a:r>
              <a:rPr lang="en-US" sz="2000" b="0" dirty="0"/>
              <a:t>The immoral have no inheritance with Christ (wrath of God)!</a:t>
            </a:r>
          </a:p>
          <a:p>
            <a:pPr marL="457200" indent="-457200" algn="l">
              <a:buClr>
                <a:schemeClr val="tx2"/>
              </a:buClr>
              <a:buSzPct val="115000"/>
              <a:buFont typeface="Wingdings" pitchFamily="2" charset="2"/>
              <a:buChar char="Ø"/>
              <a:defRPr/>
            </a:pPr>
            <a:r>
              <a:rPr lang="en-US" sz="2000" dirty="0"/>
              <a:t>II Thess. 1:7-9: </a:t>
            </a:r>
            <a:r>
              <a:rPr lang="en-US" sz="2000" b="0" dirty="0"/>
              <a:t>Eternal separation from God!</a:t>
            </a:r>
          </a:p>
          <a:p>
            <a:pPr marL="457200" indent="-457200" algn="l">
              <a:buClr>
                <a:schemeClr val="tx2"/>
              </a:buClr>
              <a:buSzPct val="115000"/>
              <a:buFont typeface="Wingdings" pitchFamily="2" charset="2"/>
              <a:buChar char="Ø"/>
              <a:defRPr/>
            </a:pPr>
            <a:r>
              <a:rPr lang="en-US" sz="2000" dirty="0"/>
              <a:t>Rev. 20:11-15: </a:t>
            </a:r>
            <a:r>
              <a:rPr lang="en-US" sz="2000" b="0" dirty="0"/>
              <a:t>2</a:t>
            </a:r>
            <a:r>
              <a:rPr lang="en-US" sz="2000" b="0" baseline="30000" dirty="0"/>
              <a:t>nd</a:t>
            </a:r>
            <a:r>
              <a:rPr lang="en-US" sz="2000" b="0" dirty="0"/>
              <a:t> Death! (lake of burning fire – Rev. 21:8)</a:t>
            </a:r>
          </a:p>
          <a:p>
            <a:pPr marL="457200" indent="-457200" algn="l">
              <a:buClr>
                <a:schemeClr val="tx2"/>
              </a:buClr>
              <a:buSzPct val="115000"/>
              <a:buFont typeface="Wingdings" pitchFamily="2" charset="2"/>
              <a:buChar char="Ø"/>
              <a:defRPr/>
            </a:pPr>
            <a:r>
              <a:rPr lang="en-US" sz="2000" dirty="0"/>
              <a:t>Mt. 25:41, 46: “</a:t>
            </a:r>
            <a:r>
              <a:rPr lang="en-US" sz="2000" b="0" dirty="0"/>
              <a:t>Eternal fire,” “Eternal punishment” </a:t>
            </a:r>
          </a:p>
          <a:p>
            <a:pPr marL="457200" indent="-457200" algn="l">
              <a:buClr>
                <a:schemeClr val="tx2"/>
              </a:buClr>
              <a:buSzPct val="115000"/>
              <a:buFont typeface="Wingdings" pitchFamily="2" charset="2"/>
              <a:buChar char="Ø"/>
              <a:defRPr/>
            </a:pPr>
            <a:r>
              <a:rPr lang="en-US" sz="2000" i="1" dirty="0"/>
              <a:t>Mk. 9:43-48: </a:t>
            </a:r>
            <a:r>
              <a:rPr lang="en-US" sz="2000" b="0" dirty="0"/>
              <a:t>“Where their worm does not die,</a:t>
            </a:r>
          </a:p>
          <a:p>
            <a:pPr lvl="1" algn="l">
              <a:buClr>
                <a:schemeClr val="tx2"/>
              </a:buClr>
              <a:buSzPct val="115000"/>
              <a:defRPr/>
            </a:pPr>
            <a:r>
              <a:rPr lang="en-US" sz="2000" b="0" dirty="0"/>
              <a:t>and the fire is not quenched”</a:t>
            </a:r>
            <a:endParaRPr lang="en-US" sz="20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7608" y="4343400"/>
            <a:ext cx="2706392" cy="2525342"/>
          </a:xfrm>
          <a:prstGeom prst="rect">
            <a:avLst/>
          </a:prstGeom>
        </p:spPr>
      </p:pic>
    </p:spTree>
    <p:extLst>
      <p:ext uri="{BB962C8B-B14F-4D97-AF65-F5344CB8AC3E}">
        <p14:creationId xmlns:p14="http://schemas.microsoft.com/office/powerpoint/2010/main" val="13025339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left)">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left)">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left)">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ipe(left)">
                                      <p:cBhvr>
                                        <p:cTn id="42" dur="500"/>
                                        <p:tgtEl>
                                          <p:spTgt spid="6">
                                            <p:txEl>
                                              <p:pRg st="5" end="5"/>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wipe(left)">
                                      <p:cBhvr>
                                        <p:cTn id="4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600" b="1" u="sng" dirty="0">
                <a:solidFill>
                  <a:srgbClr val="FFC000"/>
                </a:solidFill>
                <a:cs typeface="Times New Roman" pitchFamily="18" charset="0"/>
              </a:rPr>
              <a:t>Future</a:t>
            </a:r>
          </a:p>
        </p:txBody>
      </p:sp>
      <p:sp>
        <p:nvSpPr>
          <p:cNvPr id="14339" name="Footer Placeholder 4"/>
          <p:cNvSpPr>
            <a:spLocks noGrp="1"/>
          </p:cNvSpPr>
          <p:nvPr>
            <p:ph type="ftr" sz="quarter" idx="11"/>
          </p:nvPr>
        </p:nvSpPr>
        <p:spPr>
          <a:xfrm>
            <a:off x="-9832" y="6558116"/>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Holy Spirit Of The Past, Present, &amp; Future</a:t>
            </a:r>
            <a:endParaRPr lang="en-US" sz="1400" b="0" dirty="0"/>
          </a:p>
        </p:txBody>
      </p:sp>
      <p:sp>
        <p:nvSpPr>
          <p:cNvPr id="11" name="Text Box 4"/>
          <p:cNvSpPr txBox="1">
            <a:spLocks noChangeArrowheads="1"/>
          </p:cNvSpPr>
          <p:nvPr/>
        </p:nvSpPr>
        <p:spPr bwMode="auto">
          <a:xfrm>
            <a:off x="4916" y="762000"/>
            <a:ext cx="9139084" cy="1692771"/>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Mt. 7:13-14</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13.  "Enter through the </a:t>
            </a:r>
            <a:r>
              <a:rPr lang="en-US" sz="2000"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narrow gate</a:t>
            </a:r>
            <a:r>
              <a:rPr lang="en-US" sz="2000" b="0" dirty="0">
                <a:solidFill>
                  <a:srgbClr val="002060"/>
                </a:solidFill>
              </a:rPr>
              <a:t>; for the gate is wide and the way is broad that leads to destruction, and there are many who enter through it.</a:t>
            </a:r>
          </a:p>
          <a:p>
            <a:pPr marL="571500" indent="-571500" algn="l" eaLnBrk="1" hangingPunct="1">
              <a:tabLst>
                <a:tab pos="406400" algn="l"/>
                <a:tab pos="457200" algn="l"/>
                <a:tab pos="749300" algn="l"/>
              </a:tabLst>
            </a:pPr>
            <a:r>
              <a:rPr lang="en-US" sz="2000" b="0" dirty="0">
                <a:solidFill>
                  <a:srgbClr val="002060"/>
                </a:solidFill>
              </a:rPr>
              <a:t>14.  "For the </a:t>
            </a:r>
            <a:r>
              <a:rPr lang="en-US" sz="2000"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gate is small and the way is narrow that leads to life</a:t>
            </a:r>
            <a:r>
              <a:rPr lang="en-US" sz="2000" b="0" dirty="0">
                <a:solidFill>
                  <a:srgbClr val="002060"/>
                </a:solidFill>
              </a:rPr>
              <a:t>, and there are few who find it.</a:t>
            </a:r>
          </a:p>
        </p:txBody>
      </p:sp>
      <p:sp>
        <p:nvSpPr>
          <p:cNvPr id="6" name="Text Box 3"/>
          <p:cNvSpPr txBox="1">
            <a:spLocks noChangeArrowheads="1"/>
          </p:cNvSpPr>
          <p:nvPr/>
        </p:nvSpPr>
        <p:spPr bwMode="auto">
          <a:xfrm>
            <a:off x="4916" y="2590800"/>
            <a:ext cx="9146868" cy="3231654"/>
          </a:xfrm>
          <a:prstGeom prst="rect">
            <a:avLst/>
          </a:prstGeom>
          <a:noFill/>
          <a:ln w="9525">
            <a:noFill/>
            <a:miter lim="800000"/>
            <a:headEnd/>
            <a:tailEnd/>
          </a:ln>
        </p:spPr>
        <p:txBody>
          <a:bodyPr wrap="square">
            <a:spAutoFit/>
          </a:bodyPr>
          <a:lstStyle/>
          <a:p>
            <a:pPr algn="l">
              <a:defRPr/>
            </a:pPr>
            <a:r>
              <a:rPr lang="en-US" dirty="0">
                <a:solidFill>
                  <a:schemeClr val="tx1"/>
                </a:solidFill>
              </a:rPr>
              <a:t>Narrow road: leads to Heaven (Mt. 7:13-14)</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I Pet. 1:1-5: </a:t>
            </a:r>
            <a:r>
              <a:rPr lang="en-US" sz="2000" b="0" dirty="0"/>
              <a:t>Inheritance reserved in Heaven</a:t>
            </a:r>
          </a:p>
          <a:p>
            <a:pPr marL="914400" lvl="1" indent="-457200" algn="l">
              <a:buClr>
                <a:schemeClr val="tx2"/>
              </a:buClr>
              <a:buSzPct val="115000"/>
              <a:buFont typeface="Wingdings" panose="05000000000000000000" pitchFamily="2" charset="2"/>
              <a:buChar char="§"/>
              <a:defRPr/>
            </a:pPr>
            <a:r>
              <a:rPr lang="en-US" sz="2000" dirty="0"/>
              <a:t>Rom. 8:16-17: </a:t>
            </a:r>
            <a:r>
              <a:rPr lang="en-US" sz="2000" b="0" dirty="0"/>
              <a:t>Fellow heirs with Christ (In Heaven – Col. 3:1-3)</a:t>
            </a:r>
          </a:p>
          <a:p>
            <a:pPr marL="457200" indent="-457200" algn="l">
              <a:buClr>
                <a:schemeClr val="tx2"/>
              </a:buClr>
              <a:buSzPct val="115000"/>
              <a:buFont typeface="Wingdings" pitchFamily="2" charset="2"/>
              <a:buChar char="Ø"/>
              <a:defRPr/>
            </a:pPr>
            <a:r>
              <a:rPr lang="en-US" sz="2000" dirty="0"/>
              <a:t>Rev. 2:10; 3:21: </a:t>
            </a:r>
            <a:r>
              <a:rPr lang="en-US" sz="2000" b="0" dirty="0"/>
              <a:t>Overcoming our present (trials &amp; tribulations) will ensure our future with Christ in His glory (James 1:2-4, 12)</a:t>
            </a:r>
          </a:p>
          <a:p>
            <a:pPr marL="457200" indent="-457200" algn="l">
              <a:buClr>
                <a:schemeClr val="tx2"/>
              </a:buClr>
              <a:buSzPct val="115000"/>
              <a:buFont typeface="Wingdings" pitchFamily="2" charset="2"/>
              <a:buChar char="Ø"/>
              <a:defRPr/>
            </a:pPr>
            <a:r>
              <a:rPr lang="en-US" sz="2000" dirty="0"/>
              <a:t>Rev. 21:3-7: </a:t>
            </a:r>
            <a:r>
              <a:rPr lang="en-US" sz="2000" b="0" dirty="0"/>
              <a:t>“He who overcomes” will inherit the home of God.</a:t>
            </a:r>
          </a:p>
          <a:p>
            <a:pPr marL="914400" lvl="1" indent="-457200" algn="l">
              <a:buClr>
                <a:schemeClr val="tx2"/>
              </a:buClr>
              <a:buSzPct val="115000"/>
              <a:buFont typeface="Wingdings" panose="05000000000000000000" pitchFamily="2" charset="2"/>
              <a:buChar char="§"/>
              <a:defRPr/>
            </a:pPr>
            <a:r>
              <a:rPr lang="en-US" sz="2000" i="1" dirty="0"/>
              <a:t>Eph. 5:3-6: </a:t>
            </a:r>
            <a:r>
              <a:rPr lang="en-US" sz="2000" b="0" dirty="0"/>
              <a:t>No immoral person has </a:t>
            </a:r>
          </a:p>
          <a:p>
            <a:pPr lvl="2" algn="l">
              <a:buClr>
                <a:schemeClr val="tx2"/>
              </a:buClr>
              <a:buSzPct val="115000"/>
              <a:defRPr/>
            </a:pPr>
            <a:r>
              <a:rPr lang="en-US" sz="2000" b="0" dirty="0"/>
              <a:t>inheritance with Christ! </a:t>
            </a:r>
          </a:p>
          <a:p>
            <a:pPr marL="457200" indent="-457200" algn="l">
              <a:buClr>
                <a:schemeClr val="tx2"/>
              </a:buClr>
              <a:buSzPct val="115000"/>
              <a:buFont typeface="Wingdings" panose="05000000000000000000" pitchFamily="2" charset="2"/>
              <a:buChar char="Ø"/>
              <a:defRPr/>
            </a:pPr>
            <a:r>
              <a:rPr lang="en-US" sz="2000" dirty="0"/>
              <a:t>Mt. 25:34, 46: </a:t>
            </a:r>
            <a:r>
              <a:rPr lang="en-US" sz="2000" b="0" dirty="0"/>
              <a:t>To the righteous on His </a:t>
            </a:r>
          </a:p>
          <a:p>
            <a:pPr lvl="1" algn="l">
              <a:buClr>
                <a:schemeClr val="tx2"/>
              </a:buClr>
              <a:buSzPct val="115000"/>
              <a:defRPr/>
            </a:pPr>
            <a:r>
              <a:rPr lang="en-US" sz="2000" b="0" dirty="0"/>
              <a:t>right Jesus will invite into His home!</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905" y="4572000"/>
            <a:ext cx="3882096" cy="2290916"/>
          </a:xfrm>
          <a:prstGeom prst="rect">
            <a:avLst/>
          </a:prstGeom>
        </p:spPr>
      </p:pic>
    </p:spTree>
    <p:extLst>
      <p:ext uri="{BB962C8B-B14F-4D97-AF65-F5344CB8AC3E}">
        <p14:creationId xmlns:p14="http://schemas.microsoft.com/office/powerpoint/2010/main" val="38475943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left)">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left)">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left)">
                                      <p:cBhvr>
                                        <p:cTn id="36" dur="500"/>
                                        <p:tgtEl>
                                          <p:spTgt spid="6">
                                            <p:txEl>
                                              <p:pRg st="4" end="4"/>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wipe(left)">
                                      <p:cBhvr>
                                        <p:cTn id="40" dur="500"/>
                                        <p:tgtEl>
                                          <p:spTgt spid="6">
                                            <p:txEl>
                                              <p:pRg st="5" end="5"/>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wipe(left)">
                                      <p:cBhvr>
                                        <p:cTn id="43" dur="500"/>
                                        <p:tgtEl>
                                          <p:spTgt spid="6">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wipe(left)">
                                      <p:cBhvr>
                                        <p:cTn id="48" dur="500"/>
                                        <p:tgtEl>
                                          <p:spTgt spid="6">
                                            <p:txEl>
                                              <p:pRg st="7" end="7"/>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wipe(left)">
                                      <p:cBhvr>
                                        <p:cTn id="5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600" b="1" u="sng" dirty="0">
                <a:solidFill>
                  <a:srgbClr val="FFC000"/>
                </a:solidFill>
                <a:cs typeface="Times New Roman" pitchFamily="18" charset="0"/>
              </a:rPr>
              <a:t>Future</a:t>
            </a:r>
          </a:p>
        </p:txBody>
      </p:sp>
      <p:sp>
        <p:nvSpPr>
          <p:cNvPr id="14339" name="Footer Placeholder 4"/>
          <p:cNvSpPr>
            <a:spLocks noGrp="1"/>
          </p:cNvSpPr>
          <p:nvPr>
            <p:ph type="ftr" sz="quarter" idx="11"/>
          </p:nvPr>
        </p:nvSpPr>
        <p:spPr>
          <a:xfrm>
            <a:off x="-9832" y="6558116"/>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Holy Spirit Of The Past, Present, &amp; Future</a:t>
            </a:r>
            <a:endParaRPr lang="en-US" sz="1400" b="0" dirty="0"/>
          </a:p>
        </p:txBody>
      </p:sp>
      <p:sp>
        <p:nvSpPr>
          <p:cNvPr id="8" name="Text Box 8"/>
          <p:cNvSpPr txBox="1">
            <a:spLocks noChangeArrowheads="1"/>
          </p:cNvSpPr>
          <p:nvPr/>
        </p:nvSpPr>
        <p:spPr bwMode="auto">
          <a:xfrm>
            <a:off x="152400" y="2789378"/>
            <a:ext cx="4075470" cy="1569660"/>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rgbClr val="0000FF"/>
                </a:solidFill>
              </a:rPr>
              <a:t>Two futures await… </a:t>
            </a:r>
          </a:p>
          <a:p>
            <a:pPr eaLnBrk="1" hangingPunct="1"/>
            <a:r>
              <a:rPr lang="en-US" dirty="0">
                <a:solidFill>
                  <a:srgbClr val="0000FF"/>
                </a:solidFill>
              </a:rPr>
              <a:t>Eternal Punishment </a:t>
            </a:r>
          </a:p>
          <a:p>
            <a:pPr eaLnBrk="1" hangingPunct="1"/>
            <a:r>
              <a:rPr lang="en-US" dirty="0">
                <a:solidFill>
                  <a:srgbClr val="0000FF"/>
                </a:solidFill>
              </a:rPr>
              <a:t>&amp; Eternal Life! </a:t>
            </a:r>
          </a:p>
          <a:p>
            <a:pPr eaLnBrk="1" hangingPunct="1"/>
            <a:r>
              <a:rPr lang="en-US" i="1" dirty="0">
                <a:solidFill>
                  <a:srgbClr val="0000FF"/>
                </a:solidFill>
              </a:rPr>
              <a:t>(Mt. 25:46)</a:t>
            </a:r>
            <a:endParaRPr lang="en-US" b="0" i="1" dirty="0">
              <a:solidFill>
                <a:srgbClr val="0000FF"/>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747616"/>
            <a:ext cx="4167204" cy="5653184"/>
          </a:xfrm>
          <a:prstGeom prst="rect">
            <a:avLst/>
          </a:prstGeom>
        </p:spPr>
      </p:pic>
    </p:spTree>
    <p:extLst>
      <p:ext uri="{BB962C8B-B14F-4D97-AF65-F5344CB8AC3E}">
        <p14:creationId xmlns:p14="http://schemas.microsoft.com/office/powerpoint/2010/main" val="42270236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600" b="1" u="sng" dirty="0">
                <a:solidFill>
                  <a:srgbClr val="FFC000"/>
                </a:solidFill>
                <a:cs typeface="Times New Roman" pitchFamily="18" charset="0"/>
              </a:rPr>
              <a:t>Conclusion</a:t>
            </a:r>
          </a:p>
        </p:txBody>
      </p:sp>
      <p:sp>
        <p:nvSpPr>
          <p:cNvPr id="14339" name="Footer Placeholder 4"/>
          <p:cNvSpPr>
            <a:spLocks noGrp="1"/>
          </p:cNvSpPr>
          <p:nvPr>
            <p:ph type="ftr" sz="quarter" idx="11"/>
          </p:nvPr>
        </p:nvSpPr>
        <p:spPr>
          <a:xfrm>
            <a:off x="2402758"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Holy Spirit Of The Past, Present, &amp; Future</a:t>
            </a:r>
            <a:endParaRPr lang="en-US" sz="1400" b="0" dirty="0"/>
          </a:p>
        </p:txBody>
      </p:sp>
      <p:sp>
        <p:nvSpPr>
          <p:cNvPr id="11" name="Text Box 4"/>
          <p:cNvSpPr txBox="1">
            <a:spLocks noChangeArrowheads="1"/>
          </p:cNvSpPr>
          <p:nvPr/>
        </p:nvSpPr>
        <p:spPr bwMode="auto">
          <a:xfrm>
            <a:off x="-2458" y="888355"/>
            <a:ext cx="9139084" cy="5386090"/>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James 1:18-25</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18.  In the exercise of His will He brought us forth by the word of truth, so that we would be a kind of first fruits among His creatures.</a:t>
            </a:r>
          </a:p>
          <a:p>
            <a:pPr marL="571500" indent="-571500" algn="l" eaLnBrk="1" hangingPunct="1">
              <a:tabLst>
                <a:tab pos="406400" algn="l"/>
                <a:tab pos="457200" algn="l"/>
                <a:tab pos="749300" algn="l"/>
              </a:tabLst>
            </a:pPr>
            <a:r>
              <a:rPr lang="en-US" sz="2000" b="0" dirty="0">
                <a:solidFill>
                  <a:srgbClr val="002060"/>
                </a:solidFill>
              </a:rPr>
              <a:t>19.  This you know, my beloved brethren. But everyone must be quick to hear, slow to speak and slow to anger;</a:t>
            </a:r>
          </a:p>
          <a:p>
            <a:pPr marL="571500" indent="-571500" algn="l" eaLnBrk="1" hangingPunct="1">
              <a:tabLst>
                <a:tab pos="406400" algn="l"/>
                <a:tab pos="457200" algn="l"/>
                <a:tab pos="749300" algn="l"/>
              </a:tabLst>
            </a:pPr>
            <a:r>
              <a:rPr lang="en-US" sz="2000" b="0" dirty="0">
                <a:solidFill>
                  <a:srgbClr val="002060"/>
                </a:solidFill>
              </a:rPr>
              <a:t>20.  for the anger of man does not achieve the righteousness of God.</a:t>
            </a:r>
          </a:p>
          <a:p>
            <a:pPr marL="571500" indent="-571500" algn="l" eaLnBrk="1" hangingPunct="1">
              <a:tabLst>
                <a:tab pos="406400" algn="l"/>
                <a:tab pos="457200" algn="l"/>
                <a:tab pos="749300" algn="l"/>
              </a:tabLst>
            </a:pPr>
            <a:r>
              <a:rPr lang="en-US" sz="2000" b="0" dirty="0">
                <a:solidFill>
                  <a:srgbClr val="002060"/>
                </a:solidFill>
              </a:rPr>
              <a:t>21.  Therefore, putting aside all filthiness and all that remains of wickedness, in humility receive the word implanted, which is able to save your souls.</a:t>
            </a:r>
          </a:p>
          <a:p>
            <a:pPr marL="571500" indent="-571500" algn="l" eaLnBrk="1" hangingPunct="1">
              <a:tabLst>
                <a:tab pos="406400" algn="l"/>
                <a:tab pos="457200" algn="l"/>
                <a:tab pos="749300" algn="l"/>
              </a:tabLst>
            </a:pPr>
            <a:r>
              <a:rPr lang="en-US" sz="2000" b="0" dirty="0">
                <a:solidFill>
                  <a:srgbClr val="002060"/>
                </a:solidFill>
              </a:rPr>
              <a:t>22.  But prove yourselves doers of the word, and not merely hearers who delude themselves.</a:t>
            </a:r>
          </a:p>
          <a:p>
            <a:pPr marL="571500" indent="-571500" algn="l" eaLnBrk="1" hangingPunct="1">
              <a:tabLst>
                <a:tab pos="406400" algn="l"/>
                <a:tab pos="457200" algn="l"/>
                <a:tab pos="749300" algn="l"/>
              </a:tabLst>
            </a:pPr>
            <a:r>
              <a:rPr lang="en-US" sz="2000" b="0" dirty="0">
                <a:solidFill>
                  <a:srgbClr val="002060"/>
                </a:solidFill>
              </a:rPr>
              <a:t>23.  For if anyone is a hearer of the word and not a doer, he is like a man who looks at his natural face in a mirror;</a:t>
            </a:r>
          </a:p>
          <a:p>
            <a:pPr marL="571500" indent="-571500" algn="l" eaLnBrk="1" hangingPunct="1">
              <a:tabLst>
                <a:tab pos="406400" algn="l"/>
                <a:tab pos="457200" algn="l"/>
                <a:tab pos="749300" algn="l"/>
              </a:tabLst>
            </a:pPr>
            <a:r>
              <a:rPr lang="en-US" sz="2000" b="0" dirty="0">
                <a:solidFill>
                  <a:srgbClr val="002060"/>
                </a:solidFill>
              </a:rPr>
              <a:t>24.  for once he has looked at himself and gone away, he has immediately forgotten what kind of person he was.</a:t>
            </a:r>
          </a:p>
          <a:p>
            <a:pPr marL="571500" indent="-571500" algn="l" eaLnBrk="1" hangingPunct="1">
              <a:tabLst>
                <a:tab pos="406400" algn="l"/>
                <a:tab pos="457200" algn="l"/>
                <a:tab pos="749300" algn="l"/>
              </a:tabLst>
            </a:pPr>
            <a:r>
              <a:rPr lang="en-US" sz="2000" b="0" dirty="0">
                <a:solidFill>
                  <a:srgbClr val="002060"/>
                </a:solidFill>
              </a:rPr>
              <a:t>25.  But one who looks intently at the perfect law, the law of liberty, and abides by it, not having become a forgetful hearer but an effectual doer, this man will be blessed in what he does.</a:t>
            </a:r>
          </a:p>
        </p:txBody>
      </p:sp>
    </p:spTree>
    <p:extLst>
      <p:ext uri="{BB962C8B-B14F-4D97-AF65-F5344CB8AC3E}">
        <p14:creationId xmlns:p14="http://schemas.microsoft.com/office/powerpoint/2010/main" val="24940214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600" b="1" u="sng" dirty="0">
                <a:solidFill>
                  <a:srgbClr val="FFC000"/>
                </a:solidFill>
                <a:cs typeface="Times New Roman" pitchFamily="18" charset="0"/>
              </a:rPr>
              <a:t>Conclusion</a:t>
            </a:r>
          </a:p>
        </p:txBody>
      </p:sp>
      <p:sp>
        <p:nvSpPr>
          <p:cNvPr id="14339" name="Footer Placeholder 4"/>
          <p:cNvSpPr>
            <a:spLocks noGrp="1"/>
          </p:cNvSpPr>
          <p:nvPr>
            <p:ph type="ftr" sz="quarter" idx="11"/>
          </p:nvPr>
        </p:nvSpPr>
        <p:spPr>
          <a:xfrm>
            <a:off x="-9832"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Holy Spirit Of The Past, Present, &amp; Future</a:t>
            </a:r>
            <a:endParaRPr lang="en-US" sz="1400" b="0" dirty="0"/>
          </a:p>
        </p:txBody>
      </p:sp>
      <p:sp>
        <p:nvSpPr>
          <p:cNvPr id="6" name="Text Box 3"/>
          <p:cNvSpPr txBox="1">
            <a:spLocks noChangeArrowheads="1"/>
          </p:cNvSpPr>
          <p:nvPr/>
        </p:nvSpPr>
        <p:spPr bwMode="auto">
          <a:xfrm>
            <a:off x="-9832" y="838200"/>
            <a:ext cx="9146868" cy="2062103"/>
          </a:xfrm>
          <a:prstGeom prst="rect">
            <a:avLst/>
          </a:prstGeom>
          <a:noFill/>
          <a:ln w="9525">
            <a:noFill/>
            <a:miter lim="800000"/>
            <a:headEnd/>
            <a:tailEnd/>
          </a:ln>
        </p:spPr>
        <p:txBody>
          <a:bodyPr wrap="square">
            <a:spAutoFit/>
          </a:bodyPr>
          <a:lstStyle/>
          <a:p>
            <a:pPr algn="l">
              <a:defRPr/>
            </a:pPr>
            <a:r>
              <a:rPr lang="en-US" dirty="0">
                <a:solidFill>
                  <a:schemeClr val="tx1"/>
                </a:solidFill>
              </a:rPr>
              <a:t>Js. 1:18-25: The Scriptures are a mirror that provide a look at our past, present and future…</a:t>
            </a:r>
            <a:endParaRPr lang="en-US" i="1" dirty="0">
              <a:solidFill>
                <a:schemeClr val="tx1"/>
              </a:solidFill>
            </a:endParaRPr>
          </a:p>
          <a:p>
            <a:pPr marL="914400" lvl="1" indent="-457200" algn="l">
              <a:buClr>
                <a:schemeClr val="tx2"/>
              </a:buClr>
              <a:buSzPct val="115000"/>
              <a:buFont typeface="Wingdings" panose="05000000000000000000" pitchFamily="2" charset="2"/>
              <a:buChar char="ü"/>
              <a:defRPr/>
            </a:pPr>
            <a:r>
              <a:rPr lang="en-US" sz="2000" dirty="0"/>
              <a:t>Past life: </a:t>
            </a:r>
            <a:r>
              <a:rPr lang="en-US" sz="2000" b="0" dirty="0"/>
              <a:t>Vs. 21: filthiness, wickedness</a:t>
            </a:r>
          </a:p>
          <a:p>
            <a:pPr marL="914400" lvl="1" indent="-457200" algn="l">
              <a:buClr>
                <a:schemeClr val="tx2"/>
              </a:buClr>
              <a:buSzPct val="115000"/>
              <a:buFont typeface="Wingdings" panose="05000000000000000000" pitchFamily="2" charset="2"/>
              <a:buChar char="ü"/>
              <a:defRPr/>
            </a:pPr>
            <a:r>
              <a:rPr lang="en-US" sz="2000" dirty="0"/>
              <a:t>Present:</a:t>
            </a:r>
            <a:r>
              <a:rPr lang="en-US" sz="2000" b="0" dirty="0"/>
              <a:t> Vs. 21: humbly receive the word of God</a:t>
            </a:r>
          </a:p>
          <a:p>
            <a:pPr marL="914400" lvl="1" indent="-457200" algn="l">
              <a:buClr>
                <a:schemeClr val="tx2"/>
              </a:buClr>
              <a:buSzPct val="115000"/>
              <a:buFont typeface="Wingdings" panose="05000000000000000000" pitchFamily="2" charset="2"/>
              <a:buChar char="ü"/>
              <a:defRPr/>
            </a:pPr>
            <a:r>
              <a:rPr lang="en-US" sz="2000" dirty="0"/>
              <a:t>Future:</a:t>
            </a:r>
            <a:r>
              <a:rPr lang="en-US" sz="2000" b="0" dirty="0"/>
              <a:t> Vs. 21, 25: the word will save our souls, being a doer of the word blesses one in what he does!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343400"/>
            <a:ext cx="3352800" cy="2514600"/>
          </a:xfrm>
          <a:prstGeom prst="rect">
            <a:avLst/>
          </a:prstGeom>
        </p:spPr>
      </p:pic>
      <p:sp>
        <p:nvSpPr>
          <p:cNvPr id="9" name="Text Box 8"/>
          <p:cNvSpPr txBox="1">
            <a:spLocks noChangeArrowheads="1"/>
          </p:cNvSpPr>
          <p:nvPr/>
        </p:nvSpPr>
        <p:spPr bwMode="auto">
          <a:xfrm>
            <a:off x="51620" y="4815870"/>
            <a:ext cx="5633884" cy="1200329"/>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rgbClr val="0000FF"/>
                </a:solidFill>
              </a:rPr>
              <a:t>Learn from the past to live</a:t>
            </a:r>
          </a:p>
          <a:p>
            <a:pPr eaLnBrk="1" hangingPunct="1"/>
            <a:r>
              <a:rPr lang="en-US" dirty="0">
                <a:solidFill>
                  <a:srgbClr val="0000FF"/>
                </a:solidFill>
              </a:rPr>
              <a:t>righteously in the present to enjoy</a:t>
            </a:r>
          </a:p>
          <a:p>
            <a:pPr eaLnBrk="1" hangingPunct="1"/>
            <a:r>
              <a:rPr lang="en-US" dirty="0">
                <a:solidFill>
                  <a:srgbClr val="0000FF"/>
                </a:solidFill>
              </a:rPr>
              <a:t>an eternal future with the Lord!</a:t>
            </a:r>
            <a:endParaRPr lang="en-US" b="0" i="1" dirty="0">
              <a:solidFill>
                <a:srgbClr val="0000FF"/>
              </a:solidFill>
            </a:endParaRPr>
          </a:p>
        </p:txBody>
      </p:sp>
      <p:sp>
        <p:nvSpPr>
          <p:cNvPr id="11" name="Text Box 3"/>
          <p:cNvSpPr txBox="1">
            <a:spLocks noChangeArrowheads="1"/>
          </p:cNvSpPr>
          <p:nvPr/>
        </p:nvSpPr>
        <p:spPr bwMode="auto">
          <a:xfrm>
            <a:off x="4916" y="3352800"/>
            <a:ext cx="9146868" cy="830997"/>
          </a:xfrm>
          <a:prstGeom prst="rect">
            <a:avLst/>
          </a:prstGeom>
          <a:solidFill>
            <a:srgbClr val="FFCCFF"/>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defRPr/>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When confronted with the future, one can change life completely to conform to God’s pattern!</a:t>
            </a:r>
            <a:endParaRPr lang="en-US"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8871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additive="base">
                                        <p:cTn id="16"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13112402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25146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Holy Spirit Of The Past, Present, &amp; Future</a:t>
            </a:r>
            <a:endParaRPr lang="en-US" sz="1400" b="0" dirty="0"/>
          </a:p>
        </p:txBody>
      </p:sp>
      <p:sp>
        <p:nvSpPr>
          <p:cNvPr id="12" name="Text Box 3"/>
          <p:cNvSpPr txBox="1">
            <a:spLocks noChangeArrowheads="1"/>
          </p:cNvSpPr>
          <p:nvPr/>
        </p:nvSpPr>
        <p:spPr bwMode="auto">
          <a:xfrm>
            <a:off x="-14748" y="1075611"/>
            <a:ext cx="9144000" cy="2308324"/>
          </a:xfrm>
          <a:prstGeom prst="rect">
            <a:avLst/>
          </a:prstGeom>
          <a:noFill/>
          <a:ln w="9525">
            <a:noFill/>
            <a:miter lim="800000"/>
            <a:headEnd/>
            <a:tailEnd/>
          </a:ln>
        </p:spPr>
        <p:txBody>
          <a:bodyPr>
            <a:spAutoFit/>
          </a:bodyPr>
          <a:lstStyle/>
          <a:p>
            <a:pPr marL="457200" indent="-457200" algn="l">
              <a:defRPr/>
            </a:pPr>
            <a:r>
              <a:rPr lang="en-US" i="1" u="sng" dirty="0">
                <a:solidFill>
                  <a:schemeClr val="tx1"/>
                </a:solidFill>
              </a:rPr>
              <a:t>A Christmas Carol</a:t>
            </a:r>
            <a:r>
              <a:rPr lang="en-US" dirty="0">
                <a:solidFill>
                  <a:schemeClr val="tx1"/>
                </a:solidFill>
              </a:rPr>
              <a:t> by Charles Dickens (1843)</a:t>
            </a:r>
          </a:p>
          <a:p>
            <a:pPr marL="457200" indent="-457200" algn="l">
              <a:buClr>
                <a:schemeClr val="tx2"/>
              </a:buClr>
              <a:buSzPct val="115000"/>
              <a:buFont typeface="Wingdings" panose="05000000000000000000" pitchFamily="2" charset="2"/>
              <a:buChar char="v"/>
              <a:defRPr/>
            </a:pPr>
            <a:r>
              <a:rPr lang="en-US" sz="2000" b="0" dirty="0"/>
              <a:t>Miserly man is visited by three spirits…</a:t>
            </a:r>
          </a:p>
          <a:p>
            <a:pPr marL="914400" lvl="1" indent="-457200" algn="l">
              <a:buClr>
                <a:schemeClr val="tx2"/>
              </a:buClr>
              <a:buSzPct val="115000"/>
              <a:buFont typeface="Wingdings" panose="05000000000000000000" pitchFamily="2" charset="2"/>
              <a:buChar char="ü"/>
              <a:defRPr/>
            </a:pPr>
            <a:r>
              <a:rPr lang="en-US" sz="2000" b="0" dirty="0"/>
              <a:t>Ghost of Christmas Past: caused regret </a:t>
            </a:r>
          </a:p>
          <a:p>
            <a:pPr marL="914400" lvl="1" indent="-457200" algn="l">
              <a:buClr>
                <a:schemeClr val="tx2"/>
              </a:buClr>
              <a:buSzPct val="115000"/>
              <a:buFont typeface="Wingdings" panose="05000000000000000000" pitchFamily="2" charset="2"/>
              <a:buChar char="ü"/>
              <a:defRPr/>
            </a:pPr>
            <a:r>
              <a:rPr lang="en-US" sz="2000" b="0" dirty="0"/>
              <a:t>Ghost of Christmas Present: caused guilt </a:t>
            </a:r>
          </a:p>
          <a:p>
            <a:pPr marL="914400" lvl="1" indent="-457200" algn="l">
              <a:buClr>
                <a:schemeClr val="tx2"/>
              </a:buClr>
              <a:buSzPct val="115000"/>
              <a:buFont typeface="Wingdings" panose="05000000000000000000" pitchFamily="2" charset="2"/>
              <a:buChar char="ü"/>
              <a:defRPr/>
            </a:pPr>
            <a:r>
              <a:rPr lang="en-US" sz="2000" b="0" dirty="0"/>
              <a:t>Ghost of Christmas Future: caused fear</a:t>
            </a:r>
          </a:p>
          <a:p>
            <a:pPr marL="457200" indent="-457200" algn="l">
              <a:buClr>
                <a:schemeClr val="tx2"/>
              </a:buClr>
              <a:buSzPct val="115000"/>
              <a:buFont typeface="Wingdings" panose="05000000000000000000" pitchFamily="2" charset="2"/>
              <a:buChar char="v"/>
              <a:defRPr/>
            </a:pPr>
            <a:r>
              <a:rPr lang="en-US" sz="2000" b="0" dirty="0"/>
              <a:t>Miserly man changes ways so completely he is barely recognized by friends &amp; family!</a:t>
            </a:r>
          </a:p>
        </p:txBody>
      </p:sp>
      <p:sp>
        <p:nvSpPr>
          <p:cNvPr id="8" name="Text Box 15"/>
          <p:cNvSpPr txBox="1">
            <a:spLocks noChangeArrowheads="1"/>
          </p:cNvSpPr>
          <p:nvPr/>
        </p:nvSpPr>
        <p:spPr bwMode="auto">
          <a:xfrm>
            <a:off x="0" y="3733800"/>
            <a:ext cx="91440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l"/>
            <a:r>
              <a:rPr lang="en-US" altLang="en-US" dirty="0">
                <a:latin typeface="Tahoma" pitchFamily="34" charset="0"/>
              </a:rPr>
              <a:t>Dickens’ story not even 200 years old and has been told </a:t>
            </a:r>
          </a:p>
          <a:p>
            <a:pPr algn="l"/>
            <a:r>
              <a:rPr lang="en-US" altLang="en-US" dirty="0">
                <a:latin typeface="Tahoma" pitchFamily="34" charset="0"/>
              </a:rPr>
              <a:t>and retold in books and movies, taught &amp; analyzed, and </a:t>
            </a:r>
          </a:p>
          <a:p>
            <a:pPr algn="l"/>
            <a:r>
              <a:rPr lang="en-US" altLang="en-US" dirty="0">
                <a:latin typeface="Tahoma" pitchFamily="34" charset="0"/>
              </a:rPr>
              <a:t>every retelling gets the moral of the story: </a:t>
            </a:r>
            <a:endParaRPr lang="en-US" altLang="en-US" sz="2800" dirty="0">
              <a:latin typeface="Tahoma" pitchFamily="34" charset="0"/>
            </a:endParaRPr>
          </a:p>
          <a:p>
            <a:pPr algn="l" eaLnBrk="0" hangingPunct="0">
              <a:buClr>
                <a:schemeClr val="tx2"/>
              </a:buClr>
              <a:buSzPct val="115000"/>
              <a:buFont typeface="Wingdings" panose="05000000000000000000" pitchFamily="2" charset="2"/>
              <a:buChar char="v"/>
            </a:pPr>
            <a:r>
              <a:rPr lang="en-US" altLang="en-US" sz="2000" b="0" dirty="0">
                <a:solidFill>
                  <a:srgbClr val="FFFF00"/>
                </a:solidFill>
                <a:latin typeface="Tahoma" pitchFamily="34" charset="0"/>
              </a:rPr>
              <a:t>Our past cannot be changed, but the lessons of the past can be learned to shape our present, and our present paves the road to our future.</a:t>
            </a:r>
          </a:p>
          <a:p>
            <a:pPr algn="l" eaLnBrk="0" hangingPunct="0">
              <a:buClr>
                <a:schemeClr val="tx2"/>
              </a:buClr>
              <a:buSzPct val="115000"/>
              <a:buFont typeface="Wingdings" panose="05000000000000000000" pitchFamily="2" charset="2"/>
              <a:buChar char="v"/>
            </a:pPr>
            <a:r>
              <a:rPr lang="en-US" altLang="en-US" sz="2000" b="0" dirty="0">
                <a:solidFill>
                  <a:srgbClr val="FFFF00"/>
                </a:solidFill>
                <a:latin typeface="Tahoma" pitchFamily="34" charset="0"/>
              </a:rPr>
              <a:t>It is a story of redemption, but a fictional story – one that even scholars and atheists get the message!  </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500"/>
                                        <p:tgtEl>
                                          <p:spTgt spid="12">
                                            <p:txEl>
                                              <p:pRg st="1" end="1"/>
                                            </p:txEl>
                                          </p:spTgt>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 calcmode="lin" valueType="num">
                                      <p:cBhvr additive="base">
                                        <p:cTn id="20"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animEffect transition="in" filter="wipe(left)">
                                      <p:cBhvr>
                                        <p:cTn id="30" dur="500"/>
                                        <p:tgtEl>
                                          <p:spTgt spid="1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500"/>
                                        <p:tgtEl>
                                          <p:spTgt spid="8">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fade">
                                      <p:cBhvr>
                                        <p:cTn id="38" dur="500"/>
                                        <p:tgtEl>
                                          <p:spTgt spid="8">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500"/>
                                        <p:tgtEl>
                                          <p:spTgt spid="8">
                                            <p:txEl>
                                              <p:pRg st="2" end="2"/>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wipe(left)">
                                      <p:cBhvr>
                                        <p:cTn id="45" dur="500"/>
                                        <p:tgtEl>
                                          <p:spTgt spid="8">
                                            <p:txEl>
                                              <p:pRg st="3" end="3"/>
                                            </p:txEl>
                                          </p:spTgt>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wipe(left)">
                                      <p:cBhvr>
                                        <p:cTn id="4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Holy Spirit Of The Past, Present, &amp; Future</a:t>
            </a:r>
            <a:endParaRPr lang="en-US" sz="1400" b="0" dirty="0"/>
          </a:p>
        </p:txBody>
      </p:sp>
      <p:sp>
        <p:nvSpPr>
          <p:cNvPr id="9" name="Text Box 3"/>
          <p:cNvSpPr txBox="1">
            <a:spLocks noChangeArrowheads="1"/>
          </p:cNvSpPr>
          <p:nvPr/>
        </p:nvSpPr>
        <p:spPr bwMode="auto">
          <a:xfrm>
            <a:off x="0" y="760737"/>
            <a:ext cx="9144000" cy="3416320"/>
          </a:xfrm>
          <a:prstGeom prst="rect">
            <a:avLst/>
          </a:prstGeom>
          <a:noFill/>
          <a:ln w="9525">
            <a:noFill/>
            <a:miter lim="800000"/>
            <a:headEnd/>
            <a:tailEnd/>
          </a:ln>
        </p:spPr>
        <p:txBody>
          <a:bodyPr>
            <a:spAutoFit/>
          </a:bodyPr>
          <a:lstStyle/>
          <a:p>
            <a:pPr algn="l">
              <a:defRPr/>
            </a:pPr>
            <a:r>
              <a:rPr lang="en-US" dirty="0">
                <a:solidFill>
                  <a:schemeClr val="tx1"/>
                </a:solidFill>
              </a:rPr>
              <a:t>The word of God, inspired by the Holy Spirit, is thousands of years old, and the message of redemption in the gospel of Jesus is 2,000 years old and yet so many people miss its point!</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It shows us not just our past but the past of others; their mistakes and strengths</a:t>
            </a:r>
          </a:p>
          <a:p>
            <a:pPr marL="457200" indent="-457200" algn="l">
              <a:buClr>
                <a:schemeClr val="tx2"/>
              </a:buClr>
              <a:buSzPct val="115000"/>
              <a:buFont typeface="Wingdings" pitchFamily="2" charset="2"/>
              <a:buChar char="Ø"/>
              <a:defRPr/>
            </a:pPr>
            <a:r>
              <a:rPr lang="en-US" sz="2000" dirty="0"/>
              <a:t>It shows us how we are to learn from the past to live in our present</a:t>
            </a:r>
          </a:p>
          <a:p>
            <a:pPr marL="457200" indent="-457200" algn="l">
              <a:buClr>
                <a:schemeClr val="tx2"/>
              </a:buClr>
              <a:buSzPct val="115000"/>
              <a:buFont typeface="Wingdings" pitchFamily="2" charset="2"/>
              <a:buChar char="Ø"/>
              <a:defRPr/>
            </a:pPr>
            <a:r>
              <a:rPr lang="en-US" sz="2000" dirty="0"/>
              <a:t>It shows us the two possible futures that await based on how we live our present</a:t>
            </a:r>
            <a:endParaRPr lang="en-US" sz="2000" b="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736" y="4481052"/>
            <a:ext cx="3169264" cy="2376948"/>
          </a:xfrm>
          <a:prstGeom prst="rect">
            <a:avLst/>
          </a:prstGeom>
        </p:spPr>
      </p:pic>
      <p:sp>
        <p:nvSpPr>
          <p:cNvPr id="8" name="Text Box 8"/>
          <p:cNvSpPr txBox="1">
            <a:spLocks noChangeArrowheads="1"/>
          </p:cNvSpPr>
          <p:nvPr/>
        </p:nvSpPr>
        <p:spPr bwMode="auto">
          <a:xfrm>
            <a:off x="0" y="4884696"/>
            <a:ext cx="5812913" cy="1569660"/>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rgbClr val="0000FF"/>
                </a:solidFill>
              </a:rPr>
              <a:t>As we look to the New Year let us </a:t>
            </a:r>
          </a:p>
          <a:p>
            <a:pPr eaLnBrk="1" hangingPunct="1"/>
            <a:r>
              <a:rPr lang="en-US" dirty="0">
                <a:solidFill>
                  <a:srgbClr val="0000FF"/>
                </a:solidFill>
              </a:rPr>
              <a:t>recognize the Holy Spirit reveals our</a:t>
            </a:r>
          </a:p>
          <a:p>
            <a:pPr eaLnBrk="1" hangingPunct="1"/>
            <a:r>
              <a:rPr lang="en-US" dirty="0">
                <a:solidFill>
                  <a:srgbClr val="0000FF"/>
                </a:solidFill>
              </a:rPr>
              <a:t>past, &amp; is our guide to the present &amp;</a:t>
            </a:r>
          </a:p>
          <a:p>
            <a:pPr eaLnBrk="1" hangingPunct="1"/>
            <a:r>
              <a:rPr lang="en-US" dirty="0">
                <a:solidFill>
                  <a:srgbClr val="0000FF"/>
                </a:solidFill>
              </a:rPr>
              <a:t>future!</a:t>
            </a:r>
            <a:endParaRPr lang="en-US" b="0" dirty="0">
              <a:solidFill>
                <a:srgbClr val="0000FF"/>
              </a:solidFill>
            </a:endParaRPr>
          </a:p>
        </p:txBody>
      </p:sp>
    </p:spTree>
    <p:extLst>
      <p:ext uri="{BB962C8B-B14F-4D97-AF65-F5344CB8AC3E}">
        <p14:creationId xmlns:p14="http://schemas.microsoft.com/office/powerpoint/2010/main" val="3325777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ipe(left)">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600" b="1" u="sng" dirty="0">
                <a:solidFill>
                  <a:srgbClr val="FFC000"/>
                </a:solidFill>
                <a:cs typeface="Times New Roman" pitchFamily="18" charset="0"/>
              </a:rPr>
              <a:t>Past</a:t>
            </a:r>
          </a:p>
        </p:txBody>
      </p:sp>
      <p:sp>
        <p:nvSpPr>
          <p:cNvPr id="14339" name="Footer Placeholder 4"/>
          <p:cNvSpPr>
            <a:spLocks noGrp="1"/>
          </p:cNvSpPr>
          <p:nvPr>
            <p:ph type="ftr" sz="quarter" idx="11"/>
          </p:nvPr>
        </p:nvSpPr>
        <p:spPr>
          <a:xfrm>
            <a:off x="2330719"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Holy Spirit Of The Past, Present, &amp; Future</a:t>
            </a:r>
            <a:endParaRPr lang="en-US" sz="1400" b="0" dirty="0"/>
          </a:p>
        </p:txBody>
      </p:sp>
      <p:sp>
        <p:nvSpPr>
          <p:cNvPr id="7" name="Text Box 3"/>
          <p:cNvSpPr txBox="1">
            <a:spLocks noChangeArrowheads="1"/>
          </p:cNvSpPr>
          <p:nvPr/>
        </p:nvSpPr>
        <p:spPr bwMode="auto">
          <a:xfrm>
            <a:off x="-12700" y="710088"/>
            <a:ext cx="9146868" cy="2369880"/>
          </a:xfrm>
          <a:prstGeom prst="rect">
            <a:avLst/>
          </a:prstGeom>
          <a:noFill/>
          <a:ln w="9525">
            <a:noFill/>
            <a:miter lim="800000"/>
            <a:headEnd/>
            <a:tailEnd/>
          </a:ln>
        </p:spPr>
        <p:txBody>
          <a:bodyPr wrap="square">
            <a:spAutoFit/>
          </a:bodyPr>
          <a:lstStyle/>
          <a:p>
            <a:pPr algn="l">
              <a:defRPr/>
            </a:pPr>
            <a:r>
              <a:rPr lang="en-US" dirty="0">
                <a:solidFill>
                  <a:schemeClr val="tx1"/>
                </a:solidFill>
              </a:rPr>
              <a:t>God has revealed the past of others for our benefit &amp; example!</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Gal. 3:24-26: </a:t>
            </a:r>
            <a:r>
              <a:rPr lang="en-US" sz="2000" b="0" dirty="0"/>
              <a:t>The Law (of Moses) is a tutor to bring men to Christ.</a:t>
            </a:r>
          </a:p>
          <a:p>
            <a:pPr marL="457200" indent="-457200" algn="l">
              <a:buClr>
                <a:schemeClr val="tx2"/>
              </a:buClr>
              <a:buSzPct val="115000"/>
              <a:buFont typeface="Wingdings" pitchFamily="2" charset="2"/>
              <a:buChar char="Ø"/>
              <a:defRPr/>
            </a:pPr>
            <a:r>
              <a:rPr lang="en-US" sz="2000" dirty="0"/>
              <a:t>Rom. 15:4-6: </a:t>
            </a:r>
            <a:r>
              <a:rPr lang="en-US" sz="2000" b="0" dirty="0"/>
              <a:t>“Whatever was written in earlier times was written for our instruction.”</a:t>
            </a:r>
          </a:p>
          <a:p>
            <a:pPr marL="457200" indent="-457200" algn="l">
              <a:buClr>
                <a:schemeClr val="tx2"/>
              </a:buClr>
              <a:buSzPct val="115000"/>
              <a:buFont typeface="Wingdings" pitchFamily="2" charset="2"/>
              <a:buChar char="Ø"/>
              <a:defRPr/>
            </a:pPr>
            <a:r>
              <a:rPr lang="en-US" sz="2000" dirty="0"/>
              <a:t>I Cor. 10:5-12: </a:t>
            </a:r>
            <a:r>
              <a:rPr lang="en-US" sz="2000" b="0" dirty="0"/>
              <a:t>Christians are to learn from Israel’s past: not to repeat her mistakes!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3379">
            <a:off x="939098" y="3212771"/>
            <a:ext cx="2783243" cy="314846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33940">
            <a:off x="4880793" y="3214761"/>
            <a:ext cx="3875278" cy="2644877"/>
          </a:xfrm>
          <a:prstGeom prst="rect">
            <a:avLst/>
          </a:prstGeom>
        </p:spPr>
      </p:pic>
    </p:spTree>
    <p:extLst>
      <p:ext uri="{BB962C8B-B14F-4D97-AF65-F5344CB8AC3E}">
        <p14:creationId xmlns:p14="http://schemas.microsoft.com/office/powerpoint/2010/main" val="16633079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600" b="1" u="sng" dirty="0">
                <a:solidFill>
                  <a:srgbClr val="FFC000"/>
                </a:solidFill>
                <a:cs typeface="Times New Roman" pitchFamily="18" charset="0"/>
              </a:rPr>
              <a:t>Past</a:t>
            </a:r>
          </a:p>
        </p:txBody>
      </p:sp>
      <p:sp>
        <p:nvSpPr>
          <p:cNvPr id="14339" name="Footer Placeholder 4"/>
          <p:cNvSpPr>
            <a:spLocks noGrp="1"/>
          </p:cNvSpPr>
          <p:nvPr>
            <p:ph type="ftr" sz="quarter" idx="11"/>
          </p:nvPr>
        </p:nvSpPr>
        <p:spPr>
          <a:xfrm>
            <a:off x="2402758"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Holy Spirit Of The Past, Present, &amp; Future</a:t>
            </a:r>
            <a:endParaRPr lang="en-US" sz="1400" b="0" dirty="0"/>
          </a:p>
        </p:txBody>
      </p:sp>
      <p:sp>
        <p:nvSpPr>
          <p:cNvPr id="11" name="Text Box 4"/>
          <p:cNvSpPr txBox="1">
            <a:spLocks noChangeArrowheads="1"/>
          </p:cNvSpPr>
          <p:nvPr/>
        </p:nvSpPr>
        <p:spPr bwMode="auto">
          <a:xfrm>
            <a:off x="4916" y="762000"/>
            <a:ext cx="9139084" cy="2923877"/>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 Cor. 6:9-11</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9.  Or do you not know that the unrighteous will not inherit the kingdom of God? Do not be deceived; neither fornicators, nor idolaters, nor adulterers, nor effeminate, nor homosexuals,</a:t>
            </a:r>
          </a:p>
          <a:p>
            <a:pPr marL="571500" indent="-571500" algn="l" eaLnBrk="1" hangingPunct="1">
              <a:tabLst>
                <a:tab pos="406400" algn="l"/>
                <a:tab pos="457200" algn="l"/>
                <a:tab pos="749300" algn="l"/>
              </a:tabLst>
            </a:pPr>
            <a:r>
              <a:rPr lang="en-US" sz="2000" b="0" dirty="0">
                <a:solidFill>
                  <a:srgbClr val="002060"/>
                </a:solidFill>
              </a:rPr>
              <a:t>10.  nor thieves, nor the covetous, nor drunkards, nor revilers, nor swindlers, will inherit the kingdom of God.</a:t>
            </a:r>
          </a:p>
          <a:p>
            <a:pPr marL="571500" indent="-571500" algn="l" eaLnBrk="1" hangingPunct="1">
              <a:tabLst>
                <a:tab pos="406400" algn="l"/>
                <a:tab pos="457200" algn="l"/>
                <a:tab pos="749300" algn="l"/>
              </a:tabLst>
            </a:pPr>
            <a:r>
              <a:rPr lang="en-US" sz="2000" b="0" dirty="0">
                <a:solidFill>
                  <a:srgbClr val="002060"/>
                </a:solidFill>
              </a:rPr>
              <a:t>11.  Such were some of you; but you were washed, but you were sanctified, but you were justified in the name of the Lord Jesus Christ and in the Spirit of our God.</a:t>
            </a:r>
          </a:p>
        </p:txBody>
      </p:sp>
      <p:sp>
        <p:nvSpPr>
          <p:cNvPr id="6" name="Text Box 3"/>
          <p:cNvSpPr txBox="1">
            <a:spLocks noChangeArrowheads="1"/>
          </p:cNvSpPr>
          <p:nvPr/>
        </p:nvSpPr>
        <p:spPr bwMode="auto">
          <a:xfrm>
            <a:off x="4916" y="3962400"/>
            <a:ext cx="9146868" cy="1692771"/>
          </a:xfrm>
          <a:prstGeom prst="rect">
            <a:avLst/>
          </a:prstGeom>
          <a:noFill/>
          <a:ln w="9525">
            <a:noFill/>
            <a:miter lim="800000"/>
            <a:headEnd/>
            <a:tailEnd/>
          </a:ln>
        </p:spPr>
        <p:txBody>
          <a:bodyPr wrap="square">
            <a:spAutoFit/>
          </a:bodyPr>
          <a:lstStyle/>
          <a:p>
            <a:pPr algn="l">
              <a:defRPr/>
            </a:pPr>
            <a:r>
              <a:rPr lang="en-US" dirty="0">
                <a:solidFill>
                  <a:schemeClr val="tx1"/>
                </a:solidFill>
              </a:rPr>
              <a:t>God reveals our past…</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I Cor. 6:9-11:</a:t>
            </a:r>
          </a:p>
          <a:p>
            <a:pPr marL="914400" lvl="1" indent="-457200" algn="l">
              <a:buClr>
                <a:schemeClr val="tx2"/>
              </a:buClr>
              <a:buSzPct val="115000"/>
              <a:buFont typeface="Wingdings" panose="05000000000000000000" pitchFamily="2" charset="2"/>
              <a:buChar char="§"/>
              <a:defRPr/>
            </a:pPr>
            <a:r>
              <a:rPr lang="en-US" sz="2000" dirty="0"/>
              <a:t>Past life: </a:t>
            </a:r>
            <a:r>
              <a:rPr lang="en-US" sz="2000" b="0" dirty="0"/>
              <a:t>Walked in all manner of sin.</a:t>
            </a:r>
          </a:p>
          <a:p>
            <a:pPr marL="914400" lvl="1" indent="-457200" algn="l">
              <a:buClr>
                <a:schemeClr val="tx2"/>
              </a:buClr>
              <a:buSzPct val="115000"/>
              <a:buFont typeface="Wingdings" panose="05000000000000000000" pitchFamily="2" charset="2"/>
              <a:buChar char="§"/>
              <a:defRPr/>
            </a:pPr>
            <a:r>
              <a:rPr lang="en-US" sz="2000" dirty="0"/>
              <a:t>Present:</a:t>
            </a:r>
            <a:r>
              <a:rPr lang="en-US" sz="2000" b="0" dirty="0"/>
              <a:t> Washed, sanctified, and justified in Christ.</a:t>
            </a:r>
          </a:p>
          <a:p>
            <a:pPr marL="914400" lvl="1" indent="-457200" algn="l">
              <a:buClr>
                <a:schemeClr val="tx2"/>
              </a:buClr>
              <a:buSzPct val="115000"/>
              <a:buFont typeface="Wingdings" panose="05000000000000000000" pitchFamily="2" charset="2"/>
              <a:buChar char="§"/>
              <a:defRPr/>
            </a:pPr>
            <a:r>
              <a:rPr lang="en-US" sz="2000" dirty="0"/>
              <a:t>Future:</a:t>
            </a:r>
            <a:r>
              <a:rPr lang="en-US" sz="2000" b="0" dirty="0"/>
              <a:t> Former sins would disqualify one’s entrance to heaven</a:t>
            </a:r>
          </a:p>
        </p:txBody>
      </p:sp>
    </p:spTree>
    <p:extLst>
      <p:ext uri="{BB962C8B-B14F-4D97-AF65-F5344CB8AC3E}">
        <p14:creationId xmlns:p14="http://schemas.microsoft.com/office/powerpoint/2010/main" val="37686764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600" b="1" u="sng" dirty="0">
                <a:solidFill>
                  <a:srgbClr val="FFC000"/>
                </a:solidFill>
                <a:cs typeface="Times New Roman" pitchFamily="18" charset="0"/>
              </a:rPr>
              <a:t>Past</a:t>
            </a:r>
          </a:p>
        </p:txBody>
      </p:sp>
      <p:sp>
        <p:nvSpPr>
          <p:cNvPr id="14339" name="Footer Placeholder 4"/>
          <p:cNvSpPr>
            <a:spLocks noGrp="1"/>
          </p:cNvSpPr>
          <p:nvPr>
            <p:ph type="ftr" sz="quarter" idx="11"/>
          </p:nvPr>
        </p:nvSpPr>
        <p:spPr>
          <a:xfrm>
            <a:off x="2389034"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Holy Spirit Of The Past, Present, &amp; Future</a:t>
            </a:r>
            <a:endParaRPr lang="en-US" sz="1400" b="0" dirty="0"/>
          </a:p>
        </p:txBody>
      </p:sp>
      <p:sp>
        <p:nvSpPr>
          <p:cNvPr id="7" name="Text Box 3"/>
          <p:cNvSpPr txBox="1">
            <a:spLocks noChangeArrowheads="1"/>
          </p:cNvSpPr>
          <p:nvPr/>
        </p:nvSpPr>
        <p:spPr bwMode="auto">
          <a:xfrm>
            <a:off x="-12700" y="710088"/>
            <a:ext cx="9146868" cy="2923877"/>
          </a:xfrm>
          <a:prstGeom prst="rect">
            <a:avLst/>
          </a:prstGeom>
          <a:noFill/>
          <a:ln w="9525">
            <a:noFill/>
            <a:miter lim="800000"/>
            <a:headEnd/>
            <a:tailEnd/>
          </a:ln>
        </p:spPr>
        <p:txBody>
          <a:bodyPr wrap="square">
            <a:spAutoFit/>
          </a:bodyPr>
          <a:lstStyle/>
          <a:p>
            <a:pPr algn="l">
              <a:defRPr/>
            </a:pPr>
            <a:r>
              <a:rPr lang="en-US" dirty="0">
                <a:solidFill>
                  <a:schemeClr val="tx1"/>
                </a:solidFill>
              </a:rPr>
              <a:t>God reveals our past…</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Eph. 2:11-13: </a:t>
            </a:r>
            <a:r>
              <a:rPr lang="en-US" sz="2000" b="0" dirty="0"/>
              <a:t>Ephesians - their former way of life (2:3: “children of wrath”) excluded them from God but Christ’s blood brought them near to Him.</a:t>
            </a:r>
          </a:p>
          <a:p>
            <a:pPr marL="457200" indent="-457200" algn="l">
              <a:buClr>
                <a:schemeClr val="tx2"/>
              </a:buClr>
              <a:buSzPct val="115000"/>
              <a:buFont typeface="Wingdings" pitchFamily="2" charset="2"/>
              <a:buChar char="Ø"/>
              <a:defRPr/>
            </a:pPr>
            <a:r>
              <a:rPr lang="en-US" sz="2000" dirty="0"/>
              <a:t>II Pet. 2:20-22: </a:t>
            </a:r>
            <a:r>
              <a:rPr lang="en-US" sz="2000" b="0" dirty="0"/>
              <a:t>The message to all saints is:</a:t>
            </a:r>
          </a:p>
          <a:p>
            <a:pPr marL="914400" lvl="1" indent="-457200" algn="l">
              <a:buClr>
                <a:schemeClr val="tx2"/>
              </a:buClr>
              <a:buSzPct val="115000"/>
              <a:buFont typeface="Wingdings" panose="05000000000000000000" pitchFamily="2" charset="2"/>
              <a:buChar char="§"/>
              <a:defRPr/>
            </a:pPr>
            <a:r>
              <a:rPr lang="en-US" sz="2000" b="0" dirty="0"/>
              <a:t>Learn from the sins of the past and do not desire them.</a:t>
            </a:r>
          </a:p>
          <a:p>
            <a:pPr marL="914400" lvl="1" indent="-457200" algn="l">
              <a:buClr>
                <a:schemeClr val="tx2"/>
              </a:buClr>
              <a:buSzPct val="115000"/>
              <a:buFont typeface="Wingdings" panose="05000000000000000000" pitchFamily="2" charset="2"/>
              <a:buChar char="§"/>
              <a:defRPr/>
            </a:pPr>
            <a:r>
              <a:rPr lang="en-US" sz="2000" b="0" dirty="0"/>
              <a:t>If one turns back to former way of life, they are worse off than the first because they know better, and know what they have given up.</a:t>
            </a:r>
          </a:p>
          <a:p>
            <a:pPr marL="457200" indent="-457200" algn="l">
              <a:buClr>
                <a:schemeClr val="tx2"/>
              </a:buClr>
              <a:buSzPct val="115000"/>
              <a:buFont typeface="Wingdings" pitchFamily="2" charset="2"/>
              <a:buChar char="Ø"/>
              <a:defRPr/>
            </a:pPr>
            <a:r>
              <a:rPr lang="en-US" sz="2000" dirty="0"/>
              <a:t>Rom. 6:6: </a:t>
            </a:r>
            <a:r>
              <a:rPr lang="en-US" sz="2000" b="0" dirty="0"/>
              <a:t>Our “old self” ought to remain dead (crucified)!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867150"/>
            <a:ext cx="2686050" cy="2686050"/>
          </a:xfrm>
          <a:prstGeom prst="rect">
            <a:avLst/>
          </a:prstGeom>
        </p:spPr>
      </p:pic>
      <p:sp>
        <p:nvSpPr>
          <p:cNvPr id="8" name="Text Box 8"/>
          <p:cNvSpPr txBox="1">
            <a:spLocks noChangeArrowheads="1"/>
          </p:cNvSpPr>
          <p:nvPr/>
        </p:nvSpPr>
        <p:spPr bwMode="auto">
          <a:xfrm>
            <a:off x="0" y="4610010"/>
            <a:ext cx="6096000" cy="1200329"/>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rgbClr val="0000FF"/>
                </a:solidFill>
              </a:rPr>
              <a:t>The past will shape our present; </a:t>
            </a:r>
          </a:p>
          <a:p>
            <a:pPr eaLnBrk="1" hangingPunct="1"/>
            <a:r>
              <a:rPr lang="en-US" dirty="0">
                <a:solidFill>
                  <a:srgbClr val="0000FF"/>
                </a:solidFill>
              </a:rPr>
              <a:t>we need to learn the right lessons</a:t>
            </a:r>
          </a:p>
          <a:p>
            <a:pPr eaLnBrk="1" hangingPunct="1"/>
            <a:r>
              <a:rPr lang="en-US" dirty="0">
                <a:solidFill>
                  <a:srgbClr val="0000FF"/>
                </a:solidFill>
              </a:rPr>
              <a:t>from the past!</a:t>
            </a:r>
            <a:endParaRPr lang="en-US" b="0" dirty="0">
              <a:solidFill>
                <a:srgbClr val="0000FF"/>
              </a:solidFill>
            </a:endParaRPr>
          </a:p>
        </p:txBody>
      </p:sp>
    </p:spTree>
    <p:extLst>
      <p:ext uri="{BB962C8B-B14F-4D97-AF65-F5344CB8AC3E}">
        <p14:creationId xmlns:p14="http://schemas.microsoft.com/office/powerpoint/2010/main" val="4817528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500"/>
                                        <p:tgtEl>
                                          <p:spTgt spid="7">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left)">
                                      <p:cBhvr>
                                        <p:cTn id="20" dur="500"/>
                                        <p:tgtEl>
                                          <p:spTgt spid="7">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left)">
                                      <p:cBhvr>
                                        <p:cTn id="24" dur="5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left)">
                                      <p:cBhvr>
                                        <p:cTn id="29" dur="500"/>
                                        <p:tgtEl>
                                          <p:spTgt spid="7">
                                            <p:txEl>
                                              <p:pRg st="5" end="5"/>
                                            </p:txEl>
                                          </p:spTgt>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600" b="1" u="sng" dirty="0">
                <a:solidFill>
                  <a:srgbClr val="FFC000"/>
                </a:solidFill>
                <a:cs typeface="Times New Roman" pitchFamily="18" charset="0"/>
              </a:rPr>
              <a:t>Present</a:t>
            </a:r>
          </a:p>
        </p:txBody>
      </p:sp>
      <p:sp>
        <p:nvSpPr>
          <p:cNvPr id="14339" name="Footer Placeholder 4"/>
          <p:cNvSpPr>
            <a:spLocks noGrp="1"/>
          </p:cNvSpPr>
          <p:nvPr>
            <p:ph type="ftr" sz="quarter" idx="11"/>
          </p:nvPr>
        </p:nvSpPr>
        <p:spPr>
          <a:xfrm>
            <a:off x="2400341"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Holy Spirit Of The Past, Present, &amp; Future</a:t>
            </a:r>
            <a:endParaRPr lang="en-US" sz="1400" b="0" dirty="0"/>
          </a:p>
        </p:txBody>
      </p:sp>
      <p:sp>
        <p:nvSpPr>
          <p:cNvPr id="7" name="Text Box 3"/>
          <p:cNvSpPr txBox="1">
            <a:spLocks noChangeArrowheads="1"/>
          </p:cNvSpPr>
          <p:nvPr/>
        </p:nvSpPr>
        <p:spPr bwMode="auto">
          <a:xfrm>
            <a:off x="-2868" y="1066800"/>
            <a:ext cx="9146868" cy="1754326"/>
          </a:xfrm>
          <a:prstGeom prst="rect">
            <a:avLst/>
          </a:prstGeom>
          <a:noFill/>
          <a:ln w="9525">
            <a:noFill/>
            <a:miter lim="800000"/>
            <a:headEnd/>
            <a:tailEnd/>
          </a:ln>
        </p:spPr>
        <p:txBody>
          <a:bodyPr wrap="square">
            <a:spAutoFit/>
          </a:bodyPr>
          <a:lstStyle/>
          <a:p>
            <a:pPr algn="l">
              <a:defRPr/>
            </a:pPr>
            <a:r>
              <a:rPr lang="en-US" dirty="0">
                <a:solidFill>
                  <a:schemeClr val="tx1"/>
                </a:solidFill>
              </a:rPr>
              <a:t>God revealed the present we are to live in based on lessons of the past!</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Rom. 6:1-2: </a:t>
            </a:r>
            <a:r>
              <a:rPr lang="en-US" sz="2000" b="0" dirty="0"/>
              <a:t>Those who have obeyed the gospel must not continue in sin.</a:t>
            </a:r>
          </a:p>
          <a:p>
            <a:pPr marL="457200" indent="-457200" algn="l">
              <a:buClr>
                <a:schemeClr val="tx2"/>
              </a:buClr>
              <a:buSzPct val="115000"/>
              <a:buFont typeface="Wingdings" pitchFamily="2" charset="2"/>
              <a:buChar char="Ø"/>
              <a:defRPr/>
            </a:pPr>
            <a:r>
              <a:rPr lang="en-US" sz="2000" dirty="0"/>
              <a:t>Eph. 4:17-24: </a:t>
            </a:r>
            <a:r>
              <a:rPr lang="en-US" sz="2000" b="0" dirty="0"/>
              <a:t>We are to put away old self (past sins) and put on new self (obedient child of God).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386" y="3048000"/>
            <a:ext cx="4404360" cy="3300984"/>
          </a:xfrm>
          <a:prstGeom prst="rect">
            <a:avLst/>
          </a:prstGeom>
        </p:spPr>
      </p:pic>
    </p:spTree>
    <p:extLst>
      <p:ext uri="{BB962C8B-B14F-4D97-AF65-F5344CB8AC3E}">
        <p14:creationId xmlns:p14="http://schemas.microsoft.com/office/powerpoint/2010/main" val="12149980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600" b="1" u="sng" dirty="0">
                <a:solidFill>
                  <a:srgbClr val="FFC000"/>
                </a:solidFill>
                <a:cs typeface="Times New Roman" pitchFamily="18" charset="0"/>
              </a:rPr>
              <a:t>Present</a:t>
            </a:r>
          </a:p>
        </p:txBody>
      </p:sp>
      <p:sp>
        <p:nvSpPr>
          <p:cNvPr id="14339" name="Footer Placeholder 4"/>
          <p:cNvSpPr>
            <a:spLocks noGrp="1"/>
          </p:cNvSpPr>
          <p:nvPr>
            <p:ph type="ftr" sz="quarter" idx="11"/>
          </p:nvPr>
        </p:nvSpPr>
        <p:spPr>
          <a:xfrm>
            <a:off x="-9832" y="6558116"/>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Holy Spirit Of The Past, Present, &amp; Future</a:t>
            </a:r>
            <a:endParaRPr lang="en-US" sz="1400" b="0" dirty="0"/>
          </a:p>
        </p:txBody>
      </p:sp>
      <p:sp>
        <p:nvSpPr>
          <p:cNvPr id="11" name="Text Box 4"/>
          <p:cNvSpPr txBox="1">
            <a:spLocks noChangeArrowheads="1"/>
          </p:cNvSpPr>
          <p:nvPr/>
        </p:nvSpPr>
        <p:spPr bwMode="auto">
          <a:xfrm>
            <a:off x="4916" y="762000"/>
            <a:ext cx="9139084" cy="2308324"/>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Gal. 5:22-25</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22.  But the fruit of the Spirit is love, joy, peace, patience, kindness, goodness, faithfulness,</a:t>
            </a:r>
          </a:p>
          <a:p>
            <a:pPr marL="571500" indent="-571500" algn="l" eaLnBrk="1" hangingPunct="1">
              <a:tabLst>
                <a:tab pos="406400" algn="l"/>
                <a:tab pos="457200" algn="l"/>
                <a:tab pos="749300" algn="l"/>
              </a:tabLst>
            </a:pPr>
            <a:r>
              <a:rPr lang="en-US" sz="2000" b="0" dirty="0">
                <a:solidFill>
                  <a:srgbClr val="002060"/>
                </a:solidFill>
              </a:rPr>
              <a:t>23.  gentleness, self-control; against such things there is no law.</a:t>
            </a:r>
          </a:p>
          <a:p>
            <a:pPr marL="571500" indent="-571500" algn="l" eaLnBrk="1" hangingPunct="1">
              <a:tabLst>
                <a:tab pos="406400" algn="l"/>
                <a:tab pos="457200" algn="l"/>
                <a:tab pos="749300" algn="l"/>
              </a:tabLst>
            </a:pPr>
            <a:r>
              <a:rPr lang="en-US" sz="2000" b="0" dirty="0">
                <a:solidFill>
                  <a:srgbClr val="002060"/>
                </a:solidFill>
              </a:rPr>
              <a:t>24.  Now those who belong to Christ Jesus have crucified the flesh with its passions and desires.</a:t>
            </a:r>
          </a:p>
          <a:p>
            <a:pPr marL="571500" indent="-571500" algn="l" eaLnBrk="1" hangingPunct="1">
              <a:tabLst>
                <a:tab pos="406400" algn="l"/>
                <a:tab pos="457200" algn="l"/>
                <a:tab pos="749300" algn="l"/>
              </a:tabLst>
            </a:pPr>
            <a:r>
              <a:rPr lang="en-US" sz="2000" b="0" dirty="0">
                <a:solidFill>
                  <a:srgbClr val="002060"/>
                </a:solidFill>
              </a:rPr>
              <a:t>25.  If we live by the Spirit, let us also walk by the Spirit.</a:t>
            </a:r>
          </a:p>
        </p:txBody>
      </p:sp>
      <p:sp>
        <p:nvSpPr>
          <p:cNvPr id="6" name="Text Box 3"/>
          <p:cNvSpPr txBox="1">
            <a:spLocks noChangeArrowheads="1"/>
          </p:cNvSpPr>
          <p:nvPr/>
        </p:nvSpPr>
        <p:spPr bwMode="auto">
          <a:xfrm>
            <a:off x="4916" y="3429000"/>
            <a:ext cx="9146868" cy="2677656"/>
          </a:xfrm>
          <a:prstGeom prst="rect">
            <a:avLst/>
          </a:prstGeom>
          <a:noFill/>
          <a:ln w="9525">
            <a:noFill/>
            <a:miter lim="800000"/>
            <a:headEnd/>
            <a:tailEnd/>
          </a:ln>
        </p:spPr>
        <p:txBody>
          <a:bodyPr wrap="square">
            <a:spAutoFit/>
          </a:bodyPr>
          <a:lstStyle/>
          <a:p>
            <a:pPr algn="l">
              <a:defRPr/>
            </a:pPr>
            <a:r>
              <a:rPr lang="en-US" dirty="0">
                <a:solidFill>
                  <a:schemeClr val="tx1"/>
                </a:solidFill>
              </a:rPr>
              <a:t>God reveals the present way of life for His children to be pleasing to Him…</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Gal. 5:22-25:</a:t>
            </a:r>
          </a:p>
          <a:p>
            <a:pPr marL="914400" lvl="1" indent="-457200" algn="l">
              <a:buClr>
                <a:schemeClr val="tx2"/>
              </a:buClr>
              <a:buSzPct val="115000"/>
              <a:buFont typeface="Wingdings" panose="05000000000000000000" pitchFamily="2" charset="2"/>
              <a:buChar char="§"/>
              <a:defRPr/>
            </a:pPr>
            <a:r>
              <a:rPr lang="en-US" sz="2000" dirty="0"/>
              <a:t>Past:</a:t>
            </a:r>
            <a:r>
              <a:rPr lang="en-US" sz="2000" b="0" dirty="0"/>
              <a:t> “Deeds of the flesh” – </a:t>
            </a:r>
            <a:r>
              <a:rPr lang="en-US" sz="2000" dirty="0"/>
              <a:t>Gal. 5:19-21</a:t>
            </a:r>
          </a:p>
          <a:p>
            <a:pPr marL="914400" lvl="1" indent="-457200" algn="l">
              <a:buClr>
                <a:schemeClr val="tx2"/>
              </a:buClr>
              <a:buSzPct val="115000"/>
              <a:buFont typeface="Wingdings" panose="05000000000000000000" pitchFamily="2" charset="2"/>
              <a:buChar char="§"/>
              <a:defRPr/>
            </a:pPr>
            <a:r>
              <a:rPr lang="en-US" sz="2000" dirty="0"/>
              <a:t>Present:</a:t>
            </a:r>
            <a:r>
              <a:rPr lang="en-US" sz="2000" b="0" dirty="0"/>
              <a:t> Walk in the present according to the </a:t>
            </a:r>
          </a:p>
          <a:p>
            <a:pPr lvl="2" algn="l">
              <a:buClr>
                <a:schemeClr val="tx2"/>
              </a:buClr>
              <a:buSzPct val="115000"/>
              <a:defRPr/>
            </a:pPr>
            <a:r>
              <a:rPr lang="en-US" sz="2000" b="0" dirty="0"/>
              <a:t>“Fruit of the Spirit!” </a:t>
            </a:r>
          </a:p>
          <a:p>
            <a:pPr marL="914400" lvl="1" indent="-457200" algn="l">
              <a:buClr>
                <a:schemeClr val="tx2"/>
              </a:buClr>
              <a:buSzPct val="115000"/>
              <a:buFont typeface="Wingdings" panose="05000000000000000000" pitchFamily="2" charset="2"/>
              <a:buChar char="§"/>
              <a:defRPr/>
            </a:pPr>
            <a:r>
              <a:rPr lang="en-US" sz="2000" b="0" dirty="0"/>
              <a:t>To “walk in the Spirit” requires us to crucify our</a:t>
            </a:r>
          </a:p>
          <a:p>
            <a:pPr lvl="2" algn="l">
              <a:buClr>
                <a:schemeClr val="tx2"/>
              </a:buClr>
              <a:buSzPct val="115000"/>
              <a:defRPr/>
            </a:pPr>
            <a:r>
              <a:rPr lang="en-US" sz="2000" b="0" dirty="0"/>
              <a:t>“flesh with its passions &amp; desires!”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424" y="4210935"/>
            <a:ext cx="2703576" cy="2651981"/>
          </a:xfrm>
          <a:prstGeom prst="rect">
            <a:avLst/>
          </a:prstGeom>
        </p:spPr>
      </p:pic>
    </p:spTree>
    <p:extLst>
      <p:ext uri="{BB962C8B-B14F-4D97-AF65-F5344CB8AC3E}">
        <p14:creationId xmlns:p14="http://schemas.microsoft.com/office/powerpoint/2010/main" val="3122552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left)">
                                      <p:cBhvr>
                                        <p:cTn id="25" dur="500"/>
                                        <p:tgtEl>
                                          <p:spTgt spid="6">
                                            <p:txEl>
                                              <p:pRg st="2" end="2"/>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500"/>
                                        <p:tgtEl>
                                          <p:spTgt spid="6">
                                            <p:txEl>
                                              <p:pRg st="3" end="3"/>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wipe(left)">
                                      <p:cBhvr>
                                        <p:cTn id="36" dur="500"/>
                                        <p:tgtEl>
                                          <p:spTgt spid="6">
                                            <p:txEl>
                                              <p:pRg st="5" end="5"/>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ipe(left)">
                                      <p:cBhvr>
                                        <p:cTn id="3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600" b="1" u="sng" dirty="0">
                <a:solidFill>
                  <a:srgbClr val="FFC000"/>
                </a:solidFill>
                <a:cs typeface="Times New Roman" pitchFamily="18" charset="0"/>
              </a:rPr>
              <a:t>Present</a:t>
            </a:r>
          </a:p>
        </p:txBody>
      </p:sp>
      <p:sp>
        <p:nvSpPr>
          <p:cNvPr id="14339" name="Footer Placeholder 4"/>
          <p:cNvSpPr>
            <a:spLocks noGrp="1"/>
          </p:cNvSpPr>
          <p:nvPr>
            <p:ph type="ftr" sz="quarter" idx="11"/>
          </p:nvPr>
        </p:nvSpPr>
        <p:spPr>
          <a:xfrm>
            <a:off x="-127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The Holy Spirit Of The Past, Present, &amp; Future</a:t>
            </a:r>
            <a:endParaRPr lang="en-US" sz="1400" b="0" dirty="0"/>
          </a:p>
        </p:txBody>
      </p:sp>
      <p:sp>
        <p:nvSpPr>
          <p:cNvPr id="7" name="Text Box 3"/>
          <p:cNvSpPr txBox="1">
            <a:spLocks noChangeArrowheads="1"/>
          </p:cNvSpPr>
          <p:nvPr/>
        </p:nvSpPr>
        <p:spPr bwMode="auto">
          <a:xfrm>
            <a:off x="-12700" y="710088"/>
            <a:ext cx="9146868" cy="2923877"/>
          </a:xfrm>
          <a:prstGeom prst="rect">
            <a:avLst/>
          </a:prstGeom>
          <a:noFill/>
          <a:ln w="9525">
            <a:noFill/>
            <a:miter lim="800000"/>
            <a:headEnd/>
            <a:tailEnd/>
          </a:ln>
        </p:spPr>
        <p:txBody>
          <a:bodyPr wrap="square">
            <a:spAutoFit/>
          </a:bodyPr>
          <a:lstStyle/>
          <a:p>
            <a:pPr algn="l">
              <a:defRPr/>
            </a:pPr>
            <a:r>
              <a:rPr lang="en-US" dirty="0">
                <a:solidFill>
                  <a:schemeClr val="tx1"/>
                </a:solidFill>
              </a:rPr>
              <a:t>God reveals our present…</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Rom. 6:6 (Eph. 4:22; Col. 3:9): </a:t>
            </a:r>
            <a:r>
              <a:rPr lang="en-US" sz="2000" b="0" dirty="0"/>
              <a:t>Our “old self” is to be crucified, “laid aside” </a:t>
            </a:r>
            <a:r>
              <a:rPr lang="en-US" sz="2000" b="0" i="1" dirty="0"/>
              <a:t>(Gal. 5:22-25).</a:t>
            </a:r>
          </a:p>
          <a:p>
            <a:pPr marL="457200" indent="-457200" algn="l">
              <a:buClr>
                <a:schemeClr val="tx2"/>
              </a:buClr>
              <a:buSzPct val="115000"/>
              <a:buFont typeface="Wingdings" pitchFamily="2" charset="2"/>
              <a:buChar char="Ø"/>
              <a:defRPr/>
            </a:pPr>
            <a:r>
              <a:rPr lang="en-US" sz="2000" dirty="0"/>
              <a:t>Eph. 5:1-4, 7-10: </a:t>
            </a:r>
            <a:r>
              <a:rPr lang="en-US" sz="2000" b="0" dirty="0"/>
              <a:t>We are to imitate God – and expose the deeds of darkness </a:t>
            </a:r>
            <a:r>
              <a:rPr lang="en-US" sz="2000" dirty="0"/>
              <a:t>(5:11-12) </a:t>
            </a:r>
            <a:r>
              <a:rPr lang="en-US" sz="2000" b="0" dirty="0"/>
              <a:t>– Walk in the light, not in the darkness (past life)!</a:t>
            </a:r>
          </a:p>
          <a:p>
            <a:pPr marL="457200" indent="-457200" algn="l">
              <a:buClr>
                <a:schemeClr val="tx2"/>
              </a:buClr>
              <a:buSzPct val="115000"/>
              <a:buFont typeface="Wingdings" pitchFamily="2" charset="2"/>
              <a:buChar char="Ø"/>
              <a:defRPr/>
            </a:pPr>
            <a:r>
              <a:rPr lang="en-US" sz="2000" dirty="0"/>
              <a:t>Titus 2:11-14: </a:t>
            </a:r>
            <a:r>
              <a:rPr lang="en-US" sz="2000" b="0" dirty="0"/>
              <a:t>We are to “live sensibly, righteously and godly in the present age” looking ahead to the future when Christ comes again!</a:t>
            </a:r>
          </a:p>
          <a:p>
            <a:pPr marL="914400" lvl="1" indent="-457200" algn="l">
              <a:buClr>
                <a:schemeClr val="tx2"/>
              </a:buClr>
              <a:buSzPct val="115000"/>
              <a:buFont typeface="Wingdings" panose="05000000000000000000" pitchFamily="2" charset="2"/>
              <a:buChar char="§"/>
              <a:defRPr/>
            </a:pPr>
            <a:r>
              <a:rPr lang="en-US" sz="2000" i="1" dirty="0"/>
              <a:t>II Pet. 3:10-12: </a:t>
            </a:r>
            <a:r>
              <a:rPr lang="en-US" sz="2000" b="0" dirty="0"/>
              <a:t>Knowing the future, our present should reflect our knowledge: holy conduct &amp; godliness.</a:t>
            </a:r>
          </a:p>
        </p:txBody>
      </p:sp>
      <p:sp>
        <p:nvSpPr>
          <p:cNvPr id="8" name="Text Box 8"/>
          <p:cNvSpPr txBox="1">
            <a:spLocks noChangeArrowheads="1"/>
          </p:cNvSpPr>
          <p:nvPr/>
        </p:nvSpPr>
        <p:spPr bwMode="auto">
          <a:xfrm>
            <a:off x="0" y="4610010"/>
            <a:ext cx="5334000" cy="1200329"/>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rgbClr val="0000FF"/>
                </a:solidFill>
              </a:rPr>
              <a:t>Our present paves the road for</a:t>
            </a:r>
          </a:p>
          <a:p>
            <a:pPr eaLnBrk="1" hangingPunct="1"/>
            <a:r>
              <a:rPr lang="en-US" dirty="0">
                <a:solidFill>
                  <a:srgbClr val="0000FF"/>
                </a:solidFill>
              </a:rPr>
              <a:t>the future so we must make sure</a:t>
            </a:r>
          </a:p>
          <a:p>
            <a:pPr eaLnBrk="1" hangingPunct="1"/>
            <a:r>
              <a:rPr lang="en-US" dirty="0">
                <a:solidFill>
                  <a:srgbClr val="0000FF"/>
                </a:solidFill>
              </a:rPr>
              <a:t>we take the right road!</a:t>
            </a:r>
            <a:endParaRPr lang="en-US" b="0" dirty="0">
              <a:solidFill>
                <a:srgbClr val="0000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677" y="3976663"/>
            <a:ext cx="3706323" cy="2467021"/>
          </a:xfrm>
          <a:prstGeom prst="rect">
            <a:avLst/>
          </a:prstGeom>
        </p:spPr>
      </p:pic>
    </p:spTree>
    <p:extLst>
      <p:ext uri="{BB962C8B-B14F-4D97-AF65-F5344CB8AC3E}">
        <p14:creationId xmlns:p14="http://schemas.microsoft.com/office/powerpoint/2010/main" val="24781163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wipe(left)">
                                      <p:cBhvr>
                                        <p:cTn id="31" dur="500"/>
                                        <p:tgtEl>
                                          <p:spTgt spid="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6669</TotalTime>
  <Words>2076</Words>
  <Application>Microsoft Office PowerPoint</Application>
  <PresentationFormat>On-screen Show (4:3)</PresentationFormat>
  <Paragraphs>194</Paragraphs>
  <Slides>15</Slides>
  <Notes>14</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15</vt:i4>
      </vt:variant>
    </vt:vector>
  </HeadingPairs>
  <TitlesOfParts>
    <vt:vector size="30" baseType="lpstr">
      <vt:lpstr>Ameretto</vt:lpstr>
      <vt:lpstr>Arial</vt:lpstr>
      <vt:lpstr>Calisto MT</vt:lpstr>
      <vt:lpstr>Tahoma</vt:lpstr>
      <vt:lpstr>Times New Roman</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The Holy Spirit Of The Past, Present, &amp; Future</vt:lpstr>
      <vt:lpstr>Intro</vt:lpstr>
      <vt:lpstr>Intro</vt:lpstr>
      <vt:lpstr>Past</vt:lpstr>
      <vt:lpstr>Past</vt:lpstr>
      <vt:lpstr>Past</vt:lpstr>
      <vt:lpstr>Present</vt:lpstr>
      <vt:lpstr>Present</vt:lpstr>
      <vt:lpstr>Present</vt:lpstr>
      <vt:lpstr>Future</vt:lpstr>
      <vt:lpstr>Future</vt:lpstr>
      <vt:lpstr>Future</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Spirit Of The Past, Present, &amp; Future</dc:title>
  <dc:subject>01/06/2019</dc:subject>
  <dc:creator>DarkWolf</dc:creator>
  <cp:lastModifiedBy>Nathan Morrison</cp:lastModifiedBy>
  <cp:revision>8</cp:revision>
  <dcterms:created xsi:type="dcterms:W3CDTF">2005-06-04T23:49:02Z</dcterms:created>
  <dcterms:modified xsi:type="dcterms:W3CDTF">2019-01-06T03:38:38Z</dcterms:modified>
</cp:coreProperties>
</file>