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9" r:id="rId1"/>
  </p:sldMasterIdLst>
  <p:notesMasterIdLst>
    <p:notesMasterId r:id="rId21"/>
  </p:notesMasterIdLst>
  <p:handoutMasterIdLst>
    <p:handoutMasterId r:id="rId22"/>
  </p:handoutMasterIdLst>
  <p:sldIdLst>
    <p:sldId id="256" r:id="rId2"/>
    <p:sldId id="263" r:id="rId3"/>
    <p:sldId id="424" r:id="rId4"/>
    <p:sldId id="293" r:id="rId5"/>
    <p:sldId id="410" r:id="rId6"/>
    <p:sldId id="426" r:id="rId7"/>
    <p:sldId id="430" r:id="rId8"/>
    <p:sldId id="431" r:id="rId9"/>
    <p:sldId id="434" r:id="rId10"/>
    <p:sldId id="435" r:id="rId11"/>
    <p:sldId id="439" r:id="rId12"/>
    <p:sldId id="440" r:id="rId13"/>
    <p:sldId id="441" r:id="rId14"/>
    <p:sldId id="444" r:id="rId15"/>
    <p:sldId id="327" r:id="rId16"/>
    <p:sldId id="446" r:id="rId17"/>
    <p:sldId id="420" r:id="rId18"/>
    <p:sldId id="448" r:id="rId19"/>
    <p:sldId id="422"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000FF"/>
    <a:srgbClr val="FFCCFF"/>
    <a:srgbClr val="FF99FF"/>
    <a:srgbClr val="CCFF33"/>
    <a:srgbClr val="FF0066"/>
    <a:srgbClr val="66FFFF"/>
    <a:srgbClr val="EEF25A"/>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409" autoAdjust="0"/>
  </p:normalViewPr>
  <p:slideViewPr>
    <p:cSldViewPr snapToObjects="1">
      <p:cViewPr varScale="1">
        <p:scale>
          <a:sx n="95" d="100"/>
          <a:sy n="95" d="100"/>
        </p:scale>
        <p:origin x="53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Object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solidFill>
                  <a:schemeClr val="tx1"/>
                </a:solidFill>
                <a:latin typeface="Times New Roman" pitchFamily="18" charset="0"/>
              </a:defRPr>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solidFill>
                  <a:schemeClr val="tx1"/>
                </a:solidFill>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solidFill>
                  <a:schemeClr val="tx1"/>
                </a:solidFill>
                <a:latin typeface="Times New Roman" pitchFamily="18" charset="0"/>
              </a:defRPr>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solidFill>
                  <a:schemeClr val="tx1"/>
                </a:solidFill>
                <a:latin typeface="Times New Roman" pitchFamily="18" charset="0"/>
              </a:defRPr>
            </a:lvl1pPr>
          </a:lstStyle>
          <a:p>
            <a:pPr>
              <a:defRPr/>
            </a:pPr>
            <a:fld id="{46DE05AB-3C5E-4E83-BEC0-8D221A55DA3B}" type="slidenum">
              <a:rPr lang="en-US"/>
              <a:pPr>
                <a:defRPr/>
              </a:pPr>
              <a:t>‹#›</a:t>
            </a:fld>
            <a:endParaRPr lang="en-US"/>
          </a:p>
        </p:txBody>
      </p:sp>
    </p:spTree>
    <p:extLst>
      <p:ext uri="{BB962C8B-B14F-4D97-AF65-F5344CB8AC3E}">
        <p14:creationId xmlns:p14="http://schemas.microsoft.com/office/powerpoint/2010/main" val="3282425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solidFill>
                  <a:schemeClr val="tx1"/>
                </a:solidFill>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solidFill>
                  <a:schemeClr val="tx1"/>
                </a:solidFill>
                <a:latin typeface="Times New Roman" pitchFamily="18" charset="0"/>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solidFill>
                  <a:schemeClr val="tx1"/>
                </a:solidFill>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solidFill>
                  <a:schemeClr val="tx1"/>
                </a:solidFill>
                <a:latin typeface="Times New Roman" pitchFamily="18" charset="0"/>
              </a:defRPr>
            </a:lvl1pPr>
          </a:lstStyle>
          <a:p>
            <a:pPr>
              <a:defRPr/>
            </a:pPr>
            <a:fld id="{C6363818-F781-4FC8-8AA9-01ED9D5B6750}" type="slidenum">
              <a:rPr lang="en-US"/>
              <a:pPr>
                <a:defRPr/>
              </a:pPr>
              <a:t>‹#›</a:t>
            </a:fld>
            <a:endParaRPr lang="en-US"/>
          </a:p>
        </p:txBody>
      </p:sp>
    </p:spTree>
    <p:extLst>
      <p:ext uri="{BB962C8B-B14F-4D97-AF65-F5344CB8AC3E}">
        <p14:creationId xmlns:p14="http://schemas.microsoft.com/office/powerpoint/2010/main" val="4401387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Prepared by Nathan L Morrison</a:t>
            </a:r>
          </a:p>
          <a:p>
            <a:pPr eaLnBrk="1" hangingPunct="1"/>
            <a:r>
              <a:rPr lang="en-US" dirty="0"/>
              <a:t>All Scripture given is from NASB unless otherwise stated!</a:t>
            </a:r>
          </a:p>
          <a:p>
            <a:pPr eaLnBrk="1" hangingPunct="1"/>
            <a:endParaRPr lang="en-US" dirty="0"/>
          </a:p>
          <a:p>
            <a:pPr eaLnBrk="1" hangingPunct="1"/>
            <a:r>
              <a:rPr lang="en-US" dirty="0"/>
              <a:t>For further study, or if questions, please Call: 804-277-1983 or Visit www.courthousechurchofcrist.com</a:t>
            </a:r>
          </a:p>
          <a:p>
            <a:pPr eaLnBrk="1" hangingPunct="1"/>
            <a:r>
              <a:rPr lang="en-US" dirty="0"/>
              <a:t>Based on a lesson by Richard Thetford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 in Scripture mine!</a:t>
            </a:r>
          </a:p>
        </p:txBody>
      </p:sp>
      <p:sp>
        <p:nvSpPr>
          <p:cNvPr id="4" name="Slide Number Placeholder 3"/>
          <p:cNvSpPr>
            <a:spLocks noGrp="1"/>
          </p:cNvSpPr>
          <p:nvPr>
            <p:ph type="sldNum" sz="quarter" idx="10"/>
          </p:nvPr>
        </p:nvSpPr>
        <p:spPr/>
        <p:txBody>
          <a:bodyPr/>
          <a:lstStyle/>
          <a:p>
            <a:pPr>
              <a:defRPr/>
            </a:pPr>
            <a:fld id="{C6363818-F781-4FC8-8AA9-01ED9D5B6750}" type="slidenum">
              <a:rPr lang="en-US" smtClean="0"/>
              <a:pPr>
                <a:defRPr/>
              </a:pPr>
              <a:t>8</a:t>
            </a:fld>
            <a:endParaRPr lang="en-US"/>
          </a:p>
        </p:txBody>
      </p:sp>
    </p:spTree>
    <p:extLst>
      <p:ext uri="{BB962C8B-B14F-4D97-AF65-F5344CB8AC3E}">
        <p14:creationId xmlns:p14="http://schemas.microsoft.com/office/powerpoint/2010/main" val="3812377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 in Scripture mine!</a:t>
            </a:r>
          </a:p>
        </p:txBody>
      </p:sp>
      <p:sp>
        <p:nvSpPr>
          <p:cNvPr id="4" name="Slide Number Placeholder 3"/>
          <p:cNvSpPr>
            <a:spLocks noGrp="1"/>
          </p:cNvSpPr>
          <p:nvPr>
            <p:ph type="sldNum" sz="quarter" idx="10"/>
          </p:nvPr>
        </p:nvSpPr>
        <p:spPr/>
        <p:txBody>
          <a:bodyPr/>
          <a:lstStyle/>
          <a:p>
            <a:pPr>
              <a:defRPr/>
            </a:pPr>
            <a:fld id="{C6363818-F781-4FC8-8AA9-01ED9D5B6750}" type="slidenum">
              <a:rPr lang="en-US" smtClean="0"/>
              <a:pPr>
                <a:defRPr/>
              </a:pPr>
              <a:t>12</a:t>
            </a:fld>
            <a:endParaRPr lang="en-US"/>
          </a:p>
        </p:txBody>
      </p:sp>
    </p:spTree>
    <p:extLst>
      <p:ext uri="{BB962C8B-B14F-4D97-AF65-F5344CB8AC3E}">
        <p14:creationId xmlns:p14="http://schemas.microsoft.com/office/powerpoint/2010/main" val="701915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 in Scripture mine!</a:t>
            </a:r>
          </a:p>
        </p:txBody>
      </p:sp>
      <p:sp>
        <p:nvSpPr>
          <p:cNvPr id="4" name="Slide Number Placeholder 3"/>
          <p:cNvSpPr>
            <a:spLocks noGrp="1"/>
          </p:cNvSpPr>
          <p:nvPr>
            <p:ph type="sldNum" sz="quarter" idx="10"/>
          </p:nvPr>
        </p:nvSpPr>
        <p:spPr/>
        <p:txBody>
          <a:bodyPr/>
          <a:lstStyle/>
          <a:p>
            <a:pPr>
              <a:defRPr/>
            </a:pPr>
            <a:fld id="{C6363818-F781-4FC8-8AA9-01ED9D5B6750}" type="slidenum">
              <a:rPr lang="en-US" smtClean="0"/>
              <a:pPr>
                <a:defRPr/>
              </a:pPr>
              <a:t>13</a:t>
            </a:fld>
            <a:endParaRPr lang="en-US"/>
          </a:p>
        </p:txBody>
      </p:sp>
    </p:spTree>
    <p:extLst>
      <p:ext uri="{BB962C8B-B14F-4D97-AF65-F5344CB8AC3E}">
        <p14:creationId xmlns:p14="http://schemas.microsoft.com/office/powerpoint/2010/main" val="3388366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19</a:t>
            </a:fld>
            <a:endParaRPr lang="en-US">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pPr>
              <a:defRPr/>
            </a:pPr>
            <a:endParaRPr lang="en-US"/>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pPr>
              <a:defRPr/>
            </a:pPr>
            <a:r>
              <a:rPr lang="en-US"/>
              <a:t>Sin Will Always...</a:t>
            </a:r>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pPr>
              <a:defRPr/>
            </a:pPr>
            <a:fld id="{A1B58901-147D-4B2A-B111-D8A63CD0A540}" type="slidenum">
              <a:rPr lang="en-US" smtClean="0"/>
              <a:pPr>
                <a:defRPr/>
              </a:pPr>
              <a:t>‹#›</a:t>
            </a:fld>
            <a:endParaRPr lang="en-US"/>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26866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Sin Will Always...</a:t>
            </a:r>
          </a:p>
        </p:txBody>
      </p:sp>
      <p:sp>
        <p:nvSpPr>
          <p:cNvPr id="6" name="Slide Number Placeholder 5"/>
          <p:cNvSpPr>
            <a:spLocks noGrp="1"/>
          </p:cNvSpPr>
          <p:nvPr>
            <p:ph type="sldNum" sz="quarter" idx="12"/>
          </p:nvPr>
        </p:nvSpPr>
        <p:spPr/>
        <p:txBody>
          <a:bodyPr/>
          <a:lstStyle/>
          <a:p>
            <a:pPr>
              <a:defRPr/>
            </a:pPr>
            <a:fld id="{2A9C7DAD-C8DA-4B5A-9335-03E48EAD2993}" type="slidenum">
              <a:rPr lang="en-US" smtClean="0"/>
              <a:pPr>
                <a:defRPr/>
              </a:pPr>
              <a:t>‹#›</a:t>
            </a:fld>
            <a:endParaRPr lang="en-US"/>
          </a:p>
        </p:txBody>
      </p:sp>
    </p:spTree>
    <p:extLst>
      <p:ext uri="{BB962C8B-B14F-4D97-AF65-F5344CB8AC3E}">
        <p14:creationId xmlns:p14="http://schemas.microsoft.com/office/powerpoint/2010/main" val="2001059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Sin Will Always...</a:t>
            </a:r>
          </a:p>
        </p:txBody>
      </p:sp>
      <p:sp>
        <p:nvSpPr>
          <p:cNvPr id="6" name="Slide Number Placeholder 5"/>
          <p:cNvSpPr>
            <a:spLocks noGrp="1"/>
          </p:cNvSpPr>
          <p:nvPr>
            <p:ph type="sldNum" sz="quarter" idx="12"/>
          </p:nvPr>
        </p:nvSpPr>
        <p:spPr/>
        <p:txBody>
          <a:bodyPr/>
          <a:lstStyle/>
          <a:p>
            <a:pPr>
              <a:defRPr/>
            </a:pPr>
            <a:fld id="{1DCCCEA3-6700-475E-9A2C-CB68DEE574DD}" type="slidenum">
              <a:rPr lang="en-US" smtClean="0"/>
              <a:pPr>
                <a:defRPr/>
              </a:pPr>
              <a:t>‹#›</a:t>
            </a:fld>
            <a:endParaRPr lang="en-US"/>
          </a:p>
        </p:txBody>
      </p:sp>
    </p:spTree>
    <p:extLst>
      <p:ext uri="{BB962C8B-B14F-4D97-AF65-F5344CB8AC3E}">
        <p14:creationId xmlns:p14="http://schemas.microsoft.com/office/powerpoint/2010/main" val="2050192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Sin Will Always...</a:t>
            </a:r>
          </a:p>
        </p:txBody>
      </p:sp>
      <p:sp>
        <p:nvSpPr>
          <p:cNvPr id="6" name="Slide Number Placeholder 5"/>
          <p:cNvSpPr>
            <a:spLocks noGrp="1"/>
          </p:cNvSpPr>
          <p:nvPr>
            <p:ph type="sldNum" sz="quarter" idx="12"/>
          </p:nvPr>
        </p:nvSpPr>
        <p:spPr/>
        <p:txBody>
          <a:bodyPr/>
          <a:lstStyle/>
          <a:p>
            <a:pPr>
              <a:defRPr/>
            </a:pPr>
            <a:fld id="{7A39CC8D-B42E-4CB3-A94D-80A9BD63CFCC}" type="slidenum">
              <a:rPr lang="en-US" smtClean="0"/>
              <a:pPr>
                <a:defRPr/>
              </a:pPr>
              <a:t>‹#›</a:t>
            </a:fld>
            <a:endParaRPr lang="en-US"/>
          </a:p>
        </p:txBody>
      </p:sp>
    </p:spTree>
    <p:extLst>
      <p:ext uri="{BB962C8B-B14F-4D97-AF65-F5344CB8AC3E}">
        <p14:creationId xmlns:p14="http://schemas.microsoft.com/office/powerpoint/2010/main" val="818807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pPr>
              <a:defRPr/>
            </a:pPr>
            <a:endParaRPr lang="en-US"/>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pPr>
              <a:defRPr/>
            </a:pPr>
            <a:r>
              <a:rPr lang="en-US"/>
              <a:t>Sin Will Always...</a:t>
            </a:r>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pPr>
              <a:defRPr/>
            </a:pPr>
            <a:fld id="{E88FAEDE-00E3-4DC0-A711-74A1457D86D7}" type="slidenum">
              <a:rPr lang="en-US" smtClean="0"/>
              <a:pPr>
                <a:defRPr/>
              </a:pPr>
              <a:t>‹#›</a:t>
            </a:fld>
            <a:endParaRPr lang="en-US"/>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30836581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Sin Will Always...</a:t>
            </a:r>
          </a:p>
        </p:txBody>
      </p:sp>
      <p:sp>
        <p:nvSpPr>
          <p:cNvPr id="7" name="Slide Number Placeholder 6"/>
          <p:cNvSpPr>
            <a:spLocks noGrp="1"/>
          </p:cNvSpPr>
          <p:nvPr>
            <p:ph type="sldNum" sz="quarter" idx="12"/>
          </p:nvPr>
        </p:nvSpPr>
        <p:spPr/>
        <p:txBody>
          <a:bodyPr/>
          <a:lstStyle/>
          <a:p>
            <a:pPr>
              <a:defRPr/>
            </a:pPr>
            <a:fld id="{FBECA2F3-07D8-4AB1-97AD-12789CBCEA52}" type="slidenum">
              <a:rPr lang="en-US" smtClean="0"/>
              <a:pPr>
                <a:defRPr/>
              </a:pPr>
              <a:t>‹#›</a:t>
            </a:fld>
            <a:endParaRPr lang="en-US"/>
          </a:p>
        </p:txBody>
      </p:sp>
    </p:spTree>
    <p:extLst>
      <p:ext uri="{BB962C8B-B14F-4D97-AF65-F5344CB8AC3E}">
        <p14:creationId xmlns:p14="http://schemas.microsoft.com/office/powerpoint/2010/main" val="3490939286"/>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Sin Will Always...</a:t>
            </a:r>
          </a:p>
        </p:txBody>
      </p:sp>
      <p:sp>
        <p:nvSpPr>
          <p:cNvPr id="9" name="Slide Number Placeholder 8"/>
          <p:cNvSpPr>
            <a:spLocks noGrp="1"/>
          </p:cNvSpPr>
          <p:nvPr>
            <p:ph type="sldNum" sz="quarter" idx="12"/>
          </p:nvPr>
        </p:nvSpPr>
        <p:spPr/>
        <p:txBody>
          <a:bodyPr/>
          <a:lstStyle/>
          <a:p>
            <a:pPr>
              <a:defRPr/>
            </a:pPr>
            <a:fld id="{FF3C6795-3776-4DC7-B3A6-BDB8A5190BA5}" type="slidenum">
              <a:rPr lang="en-US" smtClean="0"/>
              <a:pPr>
                <a:defRPr/>
              </a:pPr>
              <a:t>‹#›</a:t>
            </a:fld>
            <a:endParaRPr lang="en-US"/>
          </a:p>
        </p:txBody>
      </p:sp>
    </p:spTree>
    <p:extLst>
      <p:ext uri="{BB962C8B-B14F-4D97-AF65-F5344CB8AC3E}">
        <p14:creationId xmlns:p14="http://schemas.microsoft.com/office/powerpoint/2010/main" val="2280195281"/>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Sin Will Always...</a:t>
            </a:r>
          </a:p>
        </p:txBody>
      </p:sp>
      <p:sp>
        <p:nvSpPr>
          <p:cNvPr id="5" name="Slide Number Placeholder 4"/>
          <p:cNvSpPr>
            <a:spLocks noGrp="1"/>
          </p:cNvSpPr>
          <p:nvPr>
            <p:ph type="sldNum" sz="quarter" idx="12"/>
          </p:nvPr>
        </p:nvSpPr>
        <p:spPr/>
        <p:txBody>
          <a:bodyPr/>
          <a:lstStyle/>
          <a:p>
            <a:pPr>
              <a:defRPr/>
            </a:pPr>
            <a:fld id="{F4CC0C0B-1D4A-4FB3-B70B-BED1F4F7A392}" type="slidenum">
              <a:rPr lang="en-US" smtClean="0"/>
              <a:pPr>
                <a:defRPr/>
              </a:pPr>
              <a:t>‹#›</a:t>
            </a:fld>
            <a:endParaRPr lang="en-US"/>
          </a:p>
        </p:txBody>
      </p:sp>
    </p:spTree>
    <p:extLst>
      <p:ext uri="{BB962C8B-B14F-4D97-AF65-F5344CB8AC3E}">
        <p14:creationId xmlns:p14="http://schemas.microsoft.com/office/powerpoint/2010/main" val="3669504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Sin Will Always...</a:t>
            </a:r>
          </a:p>
        </p:txBody>
      </p:sp>
      <p:sp>
        <p:nvSpPr>
          <p:cNvPr id="4" name="Slide Number Placeholder 3"/>
          <p:cNvSpPr>
            <a:spLocks noGrp="1"/>
          </p:cNvSpPr>
          <p:nvPr>
            <p:ph type="sldNum" sz="quarter" idx="12"/>
          </p:nvPr>
        </p:nvSpPr>
        <p:spPr/>
        <p:txBody>
          <a:bodyPr/>
          <a:lstStyle/>
          <a:p>
            <a:pPr>
              <a:defRPr/>
            </a:pPr>
            <a:fld id="{FC24EC09-68C8-48A4-B59F-8C3F199C8F17}" type="slidenum">
              <a:rPr lang="en-US" smtClean="0"/>
              <a:pPr>
                <a:defRPr/>
              </a:pPr>
              <a:t>‹#›</a:t>
            </a:fld>
            <a:endParaRPr lang="en-US"/>
          </a:p>
        </p:txBody>
      </p:sp>
    </p:spTree>
    <p:extLst>
      <p:ext uri="{BB962C8B-B14F-4D97-AF65-F5344CB8AC3E}">
        <p14:creationId xmlns:p14="http://schemas.microsoft.com/office/powerpoint/2010/main" val="3067473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73789" y="6375679"/>
            <a:ext cx="925016" cy="348462"/>
          </a:xfrm>
        </p:spPr>
        <p:txBody>
          <a:bodyPr/>
          <a:lstStyle/>
          <a:p>
            <a:pPr>
              <a:defRPr/>
            </a:pPr>
            <a:endParaRPr lang="en-US"/>
          </a:p>
        </p:txBody>
      </p:sp>
      <p:sp>
        <p:nvSpPr>
          <p:cNvPr id="6" name="Footer Placeholder 5"/>
          <p:cNvSpPr>
            <a:spLocks noGrp="1"/>
          </p:cNvSpPr>
          <p:nvPr>
            <p:ph type="ftr" sz="quarter" idx="11"/>
          </p:nvPr>
        </p:nvSpPr>
        <p:spPr>
          <a:xfrm>
            <a:off x="1577716" y="6375679"/>
            <a:ext cx="2611634" cy="345796"/>
          </a:xfrm>
        </p:spPr>
        <p:txBody>
          <a:bodyPr/>
          <a:lstStyle/>
          <a:p>
            <a:pPr>
              <a:defRPr/>
            </a:pPr>
            <a:r>
              <a:rPr lang="en-US"/>
              <a:t>Sin Will Always...</a:t>
            </a:r>
          </a:p>
        </p:txBody>
      </p:sp>
      <p:sp>
        <p:nvSpPr>
          <p:cNvPr id="7" name="Slide Number Placeholder 6"/>
          <p:cNvSpPr>
            <a:spLocks noGrp="1"/>
          </p:cNvSpPr>
          <p:nvPr>
            <p:ph type="sldNum" sz="quarter" idx="12"/>
          </p:nvPr>
        </p:nvSpPr>
        <p:spPr>
          <a:xfrm>
            <a:off x="4268261" y="6375679"/>
            <a:ext cx="924342" cy="345796"/>
          </a:xfrm>
        </p:spPr>
        <p:txBody>
          <a:bodyPr/>
          <a:lstStyle/>
          <a:p>
            <a:pPr>
              <a:defRPr/>
            </a:pPr>
            <a:fld id="{8DB788F3-B865-4370-90DA-9B56F6FA91EA}" type="slidenum">
              <a:rPr lang="en-US" smtClean="0"/>
              <a:pPr>
                <a:defRPr/>
              </a:pPr>
              <a:t>‹#›</a:t>
            </a:fld>
            <a:endParaRPr lang="en-US"/>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63598062"/>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74463" y="6375679"/>
            <a:ext cx="924342" cy="348462"/>
          </a:xfrm>
        </p:spPr>
        <p:txBody>
          <a:bodyPr/>
          <a:lstStyle/>
          <a:p>
            <a:pPr>
              <a:defRPr/>
            </a:pPr>
            <a:endParaRPr lang="en-US"/>
          </a:p>
        </p:txBody>
      </p:sp>
      <p:sp>
        <p:nvSpPr>
          <p:cNvPr id="6" name="Footer Placeholder 5"/>
          <p:cNvSpPr>
            <a:spLocks noGrp="1"/>
          </p:cNvSpPr>
          <p:nvPr>
            <p:ph type="ftr" sz="quarter" idx="11"/>
          </p:nvPr>
        </p:nvSpPr>
        <p:spPr>
          <a:xfrm>
            <a:off x="1577716" y="6375679"/>
            <a:ext cx="2611634" cy="345796"/>
          </a:xfrm>
        </p:spPr>
        <p:txBody>
          <a:bodyPr/>
          <a:lstStyle/>
          <a:p>
            <a:pPr>
              <a:defRPr/>
            </a:pPr>
            <a:r>
              <a:rPr lang="en-US"/>
              <a:t>Sin Will Always...</a:t>
            </a:r>
          </a:p>
        </p:txBody>
      </p:sp>
      <p:sp>
        <p:nvSpPr>
          <p:cNvPr id="7" name="Slide Number Placeholder 6"/>
          <p:cNvSpPr>
            <a:spLocks noGrp="1"/>
          </p:cNvSpPr>
          <p:nvPr>
            <p:ph type="sldNum" sz="quarter" idx="12"/>
          </p:nvPr>
        </p:nvSpPr>
        <p:spPr>
          <a:xfrm>
            <a:off x="4256153" y="6375679"/>
            <a:ext cx="947460" cy="345796"/>
          </a:xfrm>
        </p:spPr>
        <p:txBody>
          <a:bodyPr/>
          <a:lstStyle/>
          <a:p>
            <a:pPr>
              <a:defRPr/>
            </a:pPr>
            <a:fld id="{BFF70A97-A838-4243-8EAC-C9455EB7CB7C}" type="slidenum">
              <a:rPr lang="en-US" smtClean="0"/>
              <a:pPr>
                <a:defRPr/>
              </a:pPr>
              <a:t>‹#›</a:t>
            </a:fld>
            <a:endParaRPr lang="en-US"/>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67956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pPr>
              <a:defRPr/>
            </a:pPr>
            <a:endParaRPr lang="en-US"/>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pPr>
              <a:defRPr/>
            </a:pPr>
            <a:r>
              <a:rPr lang="en-US"/>
              <a:t>Sin Will Always...</a:t>
            </a:r>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pPr>
              <a:defRPr/>
            </a:pPr>
            <a:fld id="{428779FA-532F-4F81-B16E-978871D555DC}" type="slidenum">
              <a:rPr lang="en-US" smtClean="0"/>
              <a:pPr>
                <a:defRPr/>
              </a:pPr>
              <a:t>‹#›</a:t>
            </a:fld>
            <a:endParaRPr lang="en-US"/>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364103727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dt="0"/>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0" pos="594">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Grp="1" noChangeArrowheads="1"/>
          </p:cNvSpPr>
          <p:nvPr>
            <p:ph type="ctrTitle"/>
          </p:nvPr>
        </p:nvSpPr>
        <p:spPr>
          <a:xfrm>
            <a:off x="228600" y="88558"/>
            <a:ext cx="8915400" cy="673442"/>
          </a:xfrm>
        </p:spPr>
        <p:txBody>
          <a:bodyPr>
            <a:prstTxWarp prst="textStop">
              <a:avLst/>
            </a:prstTxWarp>
          </a:bodyPr>
          <a:lstStyle/>
          <a:p>
            <a:pPr>
              <a:defRPr/>
            </a:pPr>
            <a:r>
              <a:rPr lang="en-US" sz="3600" b="1" u="sng" dirty="0">
                <a:solidFill>
                  <a:schemeClr val="tx1"/>
                </a:solidFill>
              </a:rPr>
              <a:t>Sin Will Always…</a:t>
            </a:r>
            <a:endParaRPr lang="en-US" sz="2800" b="1" dirty="0">
              <a:solidFill>
                <a:schemeClr val="tx1"/>
              </a:solidFill>
            </a:endParaRPr>
          </a:p>
        </p:txBody>
      </p:sp>
      <p:pic>
        <p:nvPicPr>
          <p:cNvPr id="3075" name="Picture 2" descr="Samson-Pillars_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57450" y="1219200"/>
            <a:ext cx="4229100" cy="412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2">
            <a:extLst>
              <a:ext uri="{FF2B5EF4-FFF2-40B4-BE49-F238E27FC236}">
                <a16:creationId xmlns:a16="http://schemas.microsoft.com/office/drawing/2014/main" id="{332A3E33-99ED-4934-95F8-64457DBE434E}"/>
              </a:ext>
            </a:extLst>
          </p:cNvPr>
          <p:cNvSpPr txBox="1">
            <a:spLocks noChangeArrowheads="1"/>
          </p:cNvSpPr>
          <p:nvPr/>
        </p:nvSpPr>
        <p:spPr>
          <a:xfrm>
            <a:off x="228600" y="5791200"/>
            <a:ext cx="8915400" cy="673442"/>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7500" kern="1200" cap="all" spc="600" baseline="0">
                <a:solidFill>
                  <a:schemeClr val="tx2"/>
                </a:solidFill>
                <a:latin typeface="+mj-lt"/>
                <a:ea typeface="+mj-ea"/>
                <a:cs typeface="+mj-cs"/>
              </a:defRPr>
            </a:lvl1pPr>
          </a:lstStyle>
          <a:p>
            <a:pPr>
              <a:defRPr/>
            </a:pPr>
            <a:r>
              <a:rPr lang="en-US" sz="2800" b="1" dirty="0">
                <a:solidFill>
                  <a:srgbClr val="FF0000"/>
                </a:solidFill>
              </a:rPr>
              <a:t>Text: Judges 16:4-30; Rom. 6:11-13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762000" y="-13570"/>
            <a:ext cx="8153400" cy="609600"/>
          </a:xfrm>
        </p:spPr>
        <p:txBody>
          <a:bodyPr/>
          <a:lstStyle/>
          <a:p>
            <a:pPr eaLnBrk="1" hangingPunct="1">
              <a:defRPr/>
            </a:pPr>
            <a:r>
              <a:rPr lang="en-US" sz="3200" b="1" u="sng" dirty="0">
                <a:solidFill>
                  <a:schemeClr val="tx1"/>
                </a:solidFill>
              </a:rPr>
              <a:t>Sin Keeps Us Longer Than We Want to Stay</a:t>
            </a:r>
          </a:p>
        </p:txBody>
      </p:sp>
      <p:sp>
        <p:nvSpPr>
          <p:cNvPr id="6" name="Footer Placeholder 3"/>
          <p:cNvSpPr>
            <a:spLocks noGrp="1"/>
          </p:cNvSpPr>
          <p:nvPr>
            <p:ph type="ftr" sz="quarter" idx="11"/>
          </p:nvPr>
        </p:nvSpPr>
        <p:spPr>
          <a:xfrm>
            <a:off x="3124200" y="6553200"/>
            <a:ext cx="2895600" cy="304800"/>
          </a:xfrm>
        </p:spPr>
        <p:txBody>
          <a:bodyPr/>
          <a:lstStyle/>
          <a:p>
            <a:pPr>
              <a:defRPr/>
            </a:pPr>
            <a:r>
              <a:rPr lang="en-US"/>
              <a:t>Sin Will Always...</a:t>
            </a:r>
            <a:endParaRPr lang="en-US" dirty="0"/>
          </a:p>
        </p:txBody>
      </p:sp>
      <p:sp>
        <p:nvSpPr>
          <p:cNvPr id="134160" name="Text Box 16"/>
          <p:cNvSpPr txBox="1">
            <a:spLocks noChangeArrowheads="1"/>
          </p:cNvSpPr>
          <p:nvPr/>
        </p:nvSpPr>
        <p:spPr bwMode="auto">
          <a:xfrm>
            <a:off x="762000" y="849312"/>
            <a:ext cx="815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dirty="0">
                <a:solidFill>
                  <a:srgbClr val="FF0000"/>
                </a:solidFill>
                <a:effectLst>
                  <a:glow rad="228600">
                    <a:schemeClr val="accent1">
                      <a:satMod val="175000"/>
                      <a:alpha val="40000"/>
                    </a:schemeClr>
                  </a:glow>
                </a:effectLst>
              </a:rPr>
              <a:t>Don’t let sin control you! </a:t>
            </a:r>
          </a:p>
        </p:txBody>
      </p:sp>
      <p:sp>
        <p:nvSpPr>
          <p:cNvPr id="10" name="Text Box 44"/>
          <p:cNvSpPr txBox="1">
            <a:spLocks noChangeArrowheads="1"/>
          </p:cNvSpPr>
          <p:nvPr/>
        </p:nvSpPr>
        <p:spPr bwMode="auto">
          <a:xfrm>
            <a:off x="762000" y="1524000"/>
            <a:ext cx="8153400" cy="2923877"/>
          </a:xfrm>
          <a:prstGeom prst="rect">
            <a:avLst/>
          </a:prstGeom>
          <a:solidFill>
            <a:schemeClr val="bg1">
              <a:lumMod val="85000"/>
            </a:schemeClr>
          </a:solidFill>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7030A0"/>
                </a:solidFill>
              </a:rPr>
              <a:t>Rom. 6:11-13 (Rom. 7:22-23)</a:t>
            </a:r>
          </a:p>
          <a:p>
            <a:pPr eaLnBrk="1" hangingPunct="1"/>
            <a:r>
              <a:rPr lang="en-US" sz="2000" b="0" dirty="0">
                <a:solidFill>
                  <a:srgbClr val="002060"/>
                </a:solidFill>
              </a:rPr>
              <a:t>11.  Even so consider yourselves to be dead to sin, but alive to God in Christ Jesus.</a:t>
            </a:r>
          </a:p>
          <a:p>
            <a:pPr eaLnBrk="1" hangingPunct="1"/>
            <a:r>
              <a:rPr lang="en-US" sz="2000" b="0" dirty="0">
                <a:solidFill>
                  <a:srgbClr val="002060"/>
                </a:solidFill>
              </a:rPr>
              <a:t>12.  Therefore do not let sin reign in your mortal body so that you obey its lusts,</a:t>
            </a:r>
          </a:p>
          <a:p>
            <a:pPr eaLnBrk="1" hangingPunct="1"/>
            <a:r>
              <a:rPr lang="en-US" sz="2000" b="0" dirty="0">
                <a:solidFill>
                  <a:srgbClr val="002060"/>
                </a:solidFill>
              </a:rPr>
              <a:t>13.  and do not go on presenting the members of your body to sin as instruments of unrighteousness; but present yourselves to God as those alive from the dead, and your members as instruments of righteousness to God.</a:t>
            </a:r>
          </a:p>
        </p:txBody>
      </p:sp>
      <p:sp>
        <p:nvSpPr>
          <p:cNvPr id="14" name="Text Box 44"/>
          <p:cNvSpPr txBox="1">
            <a:spLocks noChangeArrowheads="1"/>
          </p:cNvSpPr>
          <p:nvPr/>
        </p:nvSpPr>
        <p:spPr bwMode="auto">
          <a:xfrm>
            <a:off x="762000" y="4808041"/>
            <a:ext cx="8153400" cy="1384995"/>
          </a:xfrm>
          <a:prstGeom prst="rect">
            <a:avLst/>
          </a:prstGeom>
          <a:solidFill>
            <a:schemeClr val="bg1">
              <a:lumMod val="85000"/>
            </a:schemeClr>
          </a:solidFill>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7030A0"/>
                </a:solidFill>
              </a:rPr>
              <a:t>Eph. 4:22</a:t>
            </a:r>
          </a:p>
          <a:p>
            <a:pPr eaLnBrk="1" hangingPunct="1"/>
            <a:r>
              <a:rPr lang="en-US" sz="2000" b="0" dirty="0">
                <a:solidFill>
                  <a:srgbClr val="002060"/>
                </a:solidFill>
              </a:rPr>
              <a:t>22.  that, in reference to your former manner of life, you lay aside the old self, which is being corrupted in accordance with the lusts of deceit,</a:t>
            </a:r>
          </a:p>
        </p:txBody>
      </p:sp>
    </p:spTree>
    <p:extLst>
      <p:ext uri="{BB962C8B-B14F-4D97-AF65-F5344CB8AC3E}">
        <p14:creationId xmlns:p14="http://schemas.microsoft.com/office/powerpoint/2010/main" val="30406650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34160"/>
                                        </p:tgtEl>
                                        <p:attrNameLst>
                                          <p:attrName>style.visibility</p:attrName>
                                        </p:attrNameLst>
                                      </p:cBhvr>
                                      <p:to>
                                        <p:strVal val="visible"/>
                                      </p:to>
                                    </p:set>
                                    <p:anim calcmode="lin" valueType="num">
                                      <p:cBhvr additive="base">
                                        <p:cTn id="7" dur="500" fill="hold"/>
                                        <p:tgtEl>
                                          <p:spTgt spid="134160"/>
                                        </p:tgtEl>
                                        <p:attrNameLst>
                                          <p:attrName>ppt_x</p:attrName>
                                        </p:attrNameLst>
                                      </p:cBhvr>
                                      <p:tavLst>
                                        <p:tav tm="0">
                                          <p:val>
                                            <p:strVal val="#ppt_x"/>
                                          </p:val>
                                        </p:tav>
                                        <p:tav tm="100000">
                                          <p:val>
                                            <p:strVal val="#ppt_x"/>
                                          </p:val>
                                        </p:tav>
                                      </p:tavLst>
                                    </p:anim>
                                    <p:anim calcmode="lin" valueType="num">
                                      <p:cBhvr additive="base">
                                        <p:cTn id="8" dur="500" fill="hold"/>
                                        <p:tgtEl>
                                          <p:spTgt spid="13416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60" grpId="0"/>
      <p:bldP spid="10"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0"/>
            <a:ext cx="8229600" cy="609600"/>
          </a:xfrm>
        </p:spPr>
        <p:txBody>
          <a:bodyPr>
            <a:normAutofit fontScale="90000"/>
          </a:bodyPr>
          <a:lstStyle/>
          <a:p>
            <a:pPr algn="ctr">
              <a:defRPr/>
            </a:pPr>
            <a:r>
              <a:rPr lang="en-US" sz="3400" b="1" u="sng" dirty="0">
                <a:solidFill>
                  <a:schemeClr val="tx1"/>
                </a:solidFill>
              </a:rPr>
              <a:t>Sin Keeps Us Longer Than We Want to Stay </a:t>
            </a:r>
          </a:p>
        </p:txBody>
      </p:sp>
      <p:sp>
        <p:nvSpPr>
          <p:cNvPr id="6" name="Footer Placeholder 3"/>
          <p:cNvSpPr>
            <a:spLocks noGrp="1"/>
          </p:cNvSpPr>
          <p:nvPr>
            <p:ph type="ftr" sz="quarter" idx="11"/>
          </p:nvPr>
        </p:nvSpPr>
        <p:spPr>
          <a:xfrm>
            <a:off x="3124200" y="6553200"/>
            <a:ext cx="2895600" cy="304800"/>
          </a:xfrm>
        </p:spPr>
        <p:txBody>
          <a:bodyPr/>
          <a:lstStyle/>
          <a:p>
            <a:pPr>
              <a:defRPr/>
            </a:pPr>
            <a:r>
              <a:rPr lang="en-US"/>
              <a:t>Sin Will Always...</a:t>
            </a:r>
            <a:endParaRPr lang="en-US" dirty="0"/>
          </a:p>
        </p:txBody>
      </p:sp>
      <p:sp>
        <p:nvSpPr>
          <p:cNvPr id="15406" name="Text Box 46"/>
          <p:cNvSpPr txBox="1">
            <a:spLocks noChangeArrowheads="1"/>
          </p:cNvSpPr>
          <p:nvPr/>
        </p:nvSpPr>
        <p:spPr bwMode="auto">
          <a:xfrm>
            <a:off x="685800" y="838200"/>
            <a:ext cx="8229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0000"/>
                </a:solidFill>
              </a:rPr>
              <a:t>Knowing God’s word will help us to control sin!</a:t>
            </a:r>
          </a:p>
          <a:p>
            <a:pPr eaLnBrk="1" hangingPunct="1">
              <a:buClr>
                <a:schemeClr val="accent1"/>
              </a:buClr>
              <a:buSzPct val="115000"/>
              <a:buFont typeface="Wingdings" pitchFamily="2" charset="2"/>
              <a:buChar char="Ø"/>
            </a:pPr>
            <a:r>
              <a:rPr lang="en-US" sz="2000" dirty="0">
                <a:solidFill>
                  <a:schemeClr val="tx2"/>
                </a:solidFill>
              </a:rPr>
              <a:t>Eph. 4:23-24: </a:t>
            </a:r>
            <a:r>
              <a:rPr lang="en-US" sz="2000" b="0" dirty="0">
                <a:solidFill>
                  <a:schemeClr val="tx2"/>
                </a:solidFill>
              </a:rPr>
              <a:t>The “new self” is “created in righteousness.”</a:t>
            </a:r>
          </a:p>
          <a:p>
            <a:pPr eaLnBrk="1" hangingPunct="1">
              <a:buClr>
                <a:schemeClr val="accent1"/>
              </a:buClr>
              <a:buSzPct val="115000"/>
              <a:buFont typeface="Wingdings" pitchFamily="2" charset="2"/>
              <a:buChar char="Ø"/>
            </a:pPr>
            <a:r>
              <a:rPr lang="en-US" sz="2000" dirty="0">
                <a:solidFill>
                  <a:schemeClr val="tx2"/>
                </a:solidFill>
              </a:rPr>
              <a:t>Jn. 8:31-32: </a:t>
            </a:r>
            <a:r>
              <a:rPr lang="en-US" sz="2000" b="0" dirty="0">
                <a:solidFill>
                  <a:schemeClr val="tx2"/>
                </a:solidFill>
              </a:rPr>
              <a:t>Jesus said, “If you abide in My word” then the truth sets you free! (Self-Control </a:t>
            </a:r>
            <a:r>
              <a:rPr lang="en-US" sz="2000" b="0">
                <a:solidFill>
                  <a:schemeClr val="tx2"/>
                </a:solidFill>
              </a:rPr>
              <a:t>is key </a:t>
            </a:r>
            <a:r>
              <a:rPr lang="en-US" sz="2000" b="0" dirty="0">
                <a:solidFill>
                  <a:schemeClr val="tx2"/>
                </a:solidFill>
              </a:rPr>
              <a:t>to avoiding sin – Gal. 5:22-23)</a:t>
            </a:r>
          </a:p>
        </p:txBody>
      </p:sp>
      <p:pic>
        <p:nvPicPr>
          <p:cNvPr id="3" name="Picture 2">
            <a:extLst>
              <a:ext uri="{FF2B5EF4-FFF2-40B4-BE49-F238E27FC236}">
                <a16:creationId xmlns:a16="http://schemas.microsoft.com/office/drawing/2014/main" id="{899585FA-7AFB-427D-90D0-BA0230AD9B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1952" y="2286000"/>
            <a:ext cx="3380095" cy="3145366"/>
          </a:xfrm>
          <a:prstGeom prst="rect">
            <a:avLst/>
          </a:prstGeom>
        </p:spPr>
      </p:pic>
      <p:sp>
        <p:nvSpPr>
          <p:cNvPr id="8" name="Text Box 45">
            <a:extLst>
              <a:ext uri="{FF2B5EF4-FFF2-40B4-BE49-F238E27FC236}">
                <a16:creationId xmlns:a16="http://schemas.microsoft.com/office/drawing/2014/main" id="{44C402F3-8891-4D74-89D7-D5602B8E2813}"/>
              </a:ext>
            </a:extLst>
          </p:cNvPr>
          <p:cNvSpPr txBox="1">
            <a:spLocks noChangeArrowheads="1"/>
          </p:cNvSpPr>
          <p:nvPr/>
        </p:nvSpPr>
        <p:spPr bwMode="auto">
          <a:xfrm>
            <a:off x="685800" y="5544597"/>
            <a:ext cx="8229600" cy="830997"/>
          </a:xfrm>
          <a:prstGeom prst="rect">
            <a:avLst/>
          </a:prstGeom>
          <a:ln/>
          <a:extLst/>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dirty="0">
                <a:solidFill>
                  <a:srgbClr val="FFFF00"/>
                </a:solidFill>
              </a:rPr>
              <a:t>Samson’s sin kept him longer than he had intended</a:t>
            </a:r>
          </a:p>
          <a:p>
            <a:pPr algn="ctr" eaLnBrk="1" hangingPunct="1"/>
            <a:r>
              <a:rPr lang="en-US" dirty="0">
                <a:solidFill>
                  <a:srgbClr val="FFFF00"/>
                </a:solidFill>
              </a:rPr>
              <a:t>(“he was a grinder in the prison”)!</a:t>
            </a:r>
          </a:p>
        </p:txBody>
      </p:sp>
    </p:spTree>
    <p:extLst>
      <p:ext uri="{BB962C8B-B14F-4D97-AF65-F5344CB8AC3E}">
        <p14:creationId xmlns:p14="http://schemas.microsoft.com/office/powerpoint/2010/main" val="253727222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406">
                                            <p:txEl>
                                              <p:pRg st="0" end="0"/>
                                            </p:txEl>
                                          </p:spTgt>
                                        </p:tgtEl>
                                        <p:attrNameLst>
                                          <p:attrName>style.visibility</p:attrName>
                                        </p:attrNameLst>
                                      </p:cBhvr>
                                      <p:to>
                                        <p:strVal val="visible"/>
                                      </p:to>
                                    </p:set>
                                    <p:animEffect transition="in" filter="fade">
                                      <p:cBhvr>
                                        <p:cTn id="7" dur="500"/>
                                        <p:tgtEl>
                                          <p:spTgt spid="1540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406">
                                            <p:txEl>
                                              <p:pRg st="1" end="1"/>
                                            </p:txEl>
                                          </p:spTgt>
                                        </p:tgtEl>
                                        <p:attrNameLst>
                                          <p:attrName>style.visibility</p:attrName>
                                        </p:attrNameLst>
                                      </p:cBhvr>
                                      <p:to>
                                        <p:strVal val="visible"/>
                                      </p:to>
                                    </p:set>
                                    <p:animEffect transition="in" filter="wipe(left)">
                                      <p:cBhvr>
                                        <p:cTn id="11" dur="500"/>
                                        <p:tgtEl>
                                          <p:spTgt spid="15406">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406">
                                            <p:txEl>
                                              <p:pRg st="2" end="2"/>
                                            </p:txEl>
                                          </p:spTgt>
                                        </p:tgtEl>
                                        <p:attrNameLst>
                                          <p:attrName>style.visibility</p:attrName>
                                        </p:attrNameLst>
                                      </p:cBhvr>
                                      <p:to>
                                        <p:strVal val="visible"/>
                                      </p:to>
                                    </p:set>
                                    <p:animEffect transition="in" filter="wipe(left)">
                                      <p:cBhvr>
                                        <p:cTn id="15" dur="500"/>
                                        <p:tgtEl>
                                          <p:spTgt spid="15406">
                                            <p:txEl>
                                              <p:pRg st="2" end="2"/>
                                            </p:txEl>
                                          </p:spTgt>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0"/>
            <a:ext cx="8229600" cy="609600"/>
          </a:xfrm>
        </p:spPr>
        <p:txBody>
          <a:bodyPr>
            <a:normAutofit/>
          </a:bodyPr>
          <a:lstStyle/>
          <a:p>
            <a:pPr algn="ctr">
              <a:defRPr/>
            </a:pPr>
            <a:r>
              <a:rPr lang="en-US" sz="3400" b="1" u="sng" dirty="0">
                <a:solidFill>
                  <a:schemeClr val="tx1"/>
                </a:solidFill>
              </a:rPr>
              <a:t>Sin Costs Us More Than We Want to Pay</a:t>
            </a:r>
          </a:p>
        </p:txBody>
      </p:sp>
      <p:sp>
        <p:nvSpPr>
          <p:cNvPr id="6" name="Footer Placeholder 3"/>
          <p:cNvSpPr>
            <a:spLocks noGrp="1"/>
          </p:cNvSpPr>
          <p:nvPr>
            <p:ph type="ftr" sz="quarter" idx="11"/>
          </p:nvPr>
        </p:nvSpPr>
        <p:spPr>
          <a:xfrm>
            <a:off x="3124200" y="6553200"/>
            <a:ext cx="2895600" cy="304800"/>
          </a:xfrm>
        </p:spPr>
        <p:txBody>
          <a:bodyPr/>
          <a:lstStyle/>
          <a:p>
            <a:pPr>
              <a:defRPr/>
            </a:pPr>
            <a:r>
              <a:rPr lang="en-US"/>
              <a:t>Sin Will Always...</a:t>
            </a:r>
            <a:endParaRPr lang="en-US" dirty="0"/>
          </a:p>
        </p:txBody>
      </p:sp>
      <p:sp>
        <p:nvSpPr>
          <p:cNvPr id="15404" name="Text Box 44"/>
          <p:cNvSpPr txBox="1">
            <a:spLocks noChangeArrowheads="1"/>
          </p:cNvSpPr>
          <p:nvPr/>
        </p:nvSpPr>
        <p:spPr bwMode="auto">
          <a:xfrm>
            <a:off x="685800" y="613974"/>
            <a:ext cx="8229600" cy="6001643"/>
          </a:xfrm>
          <a:prstGeom prst="rect">
            <a:avLst/>
          </a:prstGeom>
          <a:solidFill>
            <a:schemeClr val="bg1">
              <a:lumMod val="85000"/>
            </a:schemeClr>
          </a:solidFill>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7030A0"/>
                </a:solidFill>
              </a:rPr>
              <a:t>Jud. 16:22-27 </a:t>
            </a:r>
          </a:p>
          <a:p>
            <a:pPr eaLnBrk="1" hangingPunct="1"/>
            <a:r>
              <a:rPr lang="en-US" sz="2000" b="0" dirty="0">
                <a:solidFill>
                  <a:srgbClr val="002060"/>
                </a:solidFill>
              </a:rPr>
              <a:t>22.  However, the hair of his head began to grow again after it was shaved off.</a:t>
            </a:r>
          </a:p>
          <a:p>
            <a:pPr eaLnBrk="1" hangingPunct="1"/>
            <a:r>
              <a:rPr lang="en-US" sz="2000" b="0" dirty="0">
                <a:solidFill>
                  <a:srgbClr val="002060"/>
                </a:solidFill>
              </a:rPr>
              <a:t>23.  Now the lords of the Philistines assembled to offer a great sacrifice to Dagon their god, and to rejoice, for they said, "Our god has given Samson our enemy into our hands."</a:t>
            </a:r>
          </a:p>
          <a:p>
            <a:pPr eaLnBrk="1" hangingPunct="1"/>
            <a:r>
              <a:rPr lang="en-US" sz="2000" b="0" dirty="0">
                <a:solidFill>
                  <a:srgbClr val="002060"/>
                </a:solidFill>
              </a:rPr>
              <a:t>24.  When the people saw him, they praised their god, for they said, "Our god has given our enemy into our hands, Even the destroyer of our country, Who has slain many of us."</a:t>
            </a:r>
          </a:p>
          <a:p>
            <a:pPr eaLnBrk="1" hangingPunct="1"/>
            <a:r>
              <a:rPr lang="en-US" sz="2000" b="0" dirty="0">
                <a:solidFill>
                  <a:srgbClr val="002060"/>
                </a:solidFill>
              </a:rPr>
              <a:t>25.  It so happened when they were in high spirits, that they said, "Call for Samson, that he may amuse us." So they called for Samson from the prison, and he entertained them. And they made him stand between the pillars.</a:t>
            </a:r>
          </a:p>
          <a:p>
            <a:pPr eaLnBrk="1" hangingPunct="1"/>
            <a:r>
              <a:rPr lang="en-US" sz="2000" b="0" dirty="0">
                <a:solidFill>
                  <a:srgbClr val="002060"/>
                </a:solidFill>
              </a:rPr>
              <a:t>26.  Then Samson said to the boy who was holding his hand, "Let me feel the pillars on which the house rests, that I may lean against them."</a:t>
            </a:r>
          </a:p>
          <a:p>
            <a:pPr eaLnBrk="1" hangingPunct="1"/>
            <a:r>
              <a:rPr lang="en-US" sz="2000" b="0" dirty="0">
                <a:solidFill>
                  <a:srgbClr val="002060"/>
                </a:solidFill>
              </a:rPr>
              <a:t>27.  Now the house was full of men and women, and all the lords of the Philistines were there. And about 3,000 men and women were on the roof looking on while Samson was amusing them.</a:t>
            </a:r>
          </a:p>
        </p:txBody>
      </p:sp>
    </p:spTree>
    <p:extLst>
      <p:ext uri="{BB962C8B-B14F-4D97-AF65-F5344CB8AC3E}">
        <p14:creationId xmlns:p14="http://schemas.microsoft.com/office/powerpoint/2010/main" val="201246799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404"/>
                                        </p:tgtEl>
                                        <p:attrNameLst>
                                          <p:attrName>style.visibility</p:attrName>
                                        </p:attrNameLst>
                                      </p:cBhvr>
                                      <p:to>
                                        <p:strVal val="visible"/>
                                      </p:to>
                                    </p:set>
                                    <p:animEffect transition="in" filter="fade">
                                      <p:cBhvr>
                                        <p:cTn id="7" dur="500"/>
                                        <p:tgtEl>
                                          <p:spTgt spid="15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0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0"/>
            <a:ext cx="8229600" cy="609600"/>
          </a:xfrm>
        </p:spPr>
        <p:txBody>
          <a:bodyPr>
            <a:normAutofit/>
          </a:bodyPr>
          <a:lstStyle/>
          <a:p>
            <a:pPr algn="ctr">
              <a:defRPr/>
            </a:pPr>
            <a:r>
              <a:rPr lang="en-US" sz="3400" b="1" u="sng" dirty="0">
                <a:solidFill>
                  <a:schemeClr val="tx1"/>
                </a:solidFill>
              </a:rPr>
              <a:t>Sin Costs Us More Than We Want to Pay</a:t>
            </a:r>
          </a:p>
        </p:txBody>
      </p:sp>
      <p:sp>
        <p:nvSpPr>
          <p:cNvPr id="6" name="Footer Placeholder 3"/>
          <p:cNvSpPr>
            <a:spLocks noGrp="1"/>
          </p:cNvSpPr>
          <p:nvPr>
            <p:ph type="ftr" sz="quarter" idx="11"/>
          </p:nvPr>
        </p:nvSpPr>
        <p:spPr>
          <a:xfrm>
            <a:off x="3124200" y="6553200"/>
            <a:ext cx="2895600" cy="304800"/>
          </a:xfrm>
        </p:spPr>
        <p:txBody>
          <a:bodyPr/>
          <a:lstStyle/>
          <a:p>
            <a:pPr>
              <a:defRPr/>
            </a:pPr>
            <a:r>
              <a:rPr lang="en-US"/>
              <a:t>Sin Will Always...</a:t>
            </a:r>
            <a:endParaRPr lang="en-US" dirty="0"/>
          </a:p>
        </p:txBody>
      </p:sp>
      <p:sp>
        <p:nvSpPr>
          <p:cNvPr id="15404" name="Text Box 44"/>
          <p:cNvSpPr txBox="1">
            <a:spLocks noChangeArrowheads="1"/>
          </p:cNvSpPr>
          <p:nvPr/>
        </p:nvSpPr>
        <p:spPr bwMode="auto">
          <a:xfrm>
            <a:off x="685800" y="613974"/>
            <a:ext cx="8229600" cy="1692771"/>
          </a:xfrm>
          <a:prstGeom prst="rect">
            <a:avLst/>
          </a:prstGeom>
          <a:solidFill>
            <a:schemeClr val="bg1">
              <a:lumMod val="85000"/>
            </a:schemeClr>
          </a:solidFill>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7030A0"/>
                </a:solidFill>
              </a:rPr>
              <a:t>Jud. 16:30 </a:t>
            </a:r>
          </a:p>
          <a:p>
            <a:pPr eaLnBrk="1" hangingPunct="1"/>
            <a:r>
              <a:rPr lang="en-US" sz="2000" b="0" dirty="0">
                <a:solidFill>
                  <a:srgbClr val="002060"/>
                </a:solidFill>
              </a:rPr>
              <a:t>30.  And Samson said, "Let me die with the Philistines!" And he bent with all his might so that the house fell on the lords and all the people who were in it. So the dead whom he killed at his death were more than those whom he killed in his life.</a:t>
            </a:r>
          </a:p>
        </p:txBody>
      </p:sp>
      <p:pic>
        <p:nvPicPr>
          <p:cNvPr id="5" name="Picture 4">
            <a:extLst>
              <a:ext uri="{FF2B5EF4-FFF2-40B4-BE49-F238E27FC236}">
                <a16:creationId xmlns:a16="http://schemas.microsoft.com/office/drawing/2014/main" id="{2ED7120A-3D87-47E8-A4B3-509578A1A1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2362200"/>
            <a:ext cx="3142268" cy="4191000"/>
          </a:xfrm>
          <a:prstGeom prst="rect">
            <a:avLst/>
          </a:prstGeom>
        </p:spPr>
      </p:pic>
      <p:sp>
        <p:nvSpPr>
          <p:cNvPr id="9" name="Text Box 16">
            <a:extLst>
              <a:ext uri="{FF2B5EF4-FFF2-40B4-BE49-F238E27FC236}">
                <a16:creationId xmlns:a16="http://schemas.microsoft.com/office/drawing/2014/main" id="{7E8E2450-55E3-4DA4-98FA-D7714F1BD8A7}"/>
              </a:ext>
            </a:extLst>
          </p:cNvPr>
          <p:cNvSpPr txBox="1">
            <a:spLocks noChangeArrowheads="1"/>
          </p:cNvSpPr>
          <p:nvPr/>
        </p:nvSpPr>
        <p:spPr bwMode="auto">
          <a:xfrm>
            <a:off x="4010967" y="3680430"/>
            <a:ext cx="4876800" cy="1569660"/>
          </a:xfrm>
          <a:prstGeom prst="rect">
            <a:avLst/>
          </a:prstGeom>
          <a:solidFill>
            <a:srgbClr val="FFCCFF"/>
          </a:solidFill>
          <a:ln>
            <a:solidFill>
              <a:schemeClr val="accent5"/>
            </a:solidFill>
          </a:ln>
          <a:extLst/>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dirty="0">
                <a:solidFill>
                  <a:srgbClr val="FF0000"/>
                </a:solidFill>
              </a:rPr>
              <a:t>Samson’s carelessness with</a:t>
            </a:r>
          </a:p>
          <a:p>
            <a:pPr algn="ctr" eaLnBrk="1" hangingPunct="1"/>
            <a:r>
              <a:rPr lang="en-US" dirty="0">
                <a:solidFill>
                  <a:srgbClr val="FF0000"/>
                </a:solidFill>
              </a:rPr>
              <a:t>God’s blessing cost him his</a:t>
            </a:r>
          </a:p>
          <a:p>
            <a:pPr algn="ctr" eaLnBrk="1" hangingPunct="1"/>
            <a:r>
              <a:rPr lang="en-US" dirty="0">
                <a:solidFill>
                  <a:srgbClr val="FF0000"/>
                </a:solidFill>
              </a:rPr>
              <a:t>freedom, his strength, his</a:t>
            </a:r>
          </a:p>
          <a:p>
            <a:pPr algn="ctr" eaLnBrk="1" hangingPunct="1"/>
            <a:r>
              <a:rPr lang="en-US" dirty="0">
                <a:solidFill>
                  <a:srgbClr val="FF0000"/>
                </a:solidFill>
              </a:rPr>
              <a:t>sight, his dignity, and his life!</a:t>
            </a:r>
          </a:p>
        </p:txBody>
      </p:sp>
    </p:spTree>
    <p:extLst>
      <p:ext uri="{BB962C8B-B14F-4D97-AF65-F5344CB8AC3E}">
        <p14:creationId xmlns:p14="http://schemas.microsoft.com/office/powerpoint/2010/main" val="29107124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404"/>
                                        </p:tgtEl>
                                        <p:attrNameLst>
                                          <p:attrName>style.visibility</p:attrName>
                                        </p:attrNameLst>
                                      </p:cBhvr>
                                      <p:to>
                                        <p:strVal val="visible"/>
                                      </p:to>
                                    </p:set>
                                    <p:animEffect transition="in" filter="fade">
                                      <p:cBhvr>
                                        <p:cTn id="7" dur="500"/>
                                        <p:tgtEl>
                                          <p:spTgt spid="154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04"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0"/>
            <a:ext cx="8229600" cy="609600"/>
          </a:xfrm>
        </p:spPr>
        <p:txBody>
          <a:bodyPr>
            <a:normAutofit/>
          </a:bodyPr>
          <a:lstStyle/>
          <a:p>
            <a:pPr algn="ctr">
              <a:defRPr/>
            </a:pPr>
            <a:r>
              <a:rPr lang="en-US" sz="3400" b="1" u="sng" dirty="0">
                <a:solidFill>
                  <a:schemeClr val="tx1"/>
                </a:solidFill>
              </a:rPr>
              <a:t>Sin Costs Us More Than We Want to Pay</a:t>
            </a:r>
          </a:p>
        </p:txBody>
      </p:sp>
      <p:sp>
        <p:nvSpPr>
          <p:cNvPr id="6" name="Footer Placeholder 3"/>
          <p:cNvSpPr>
            <a:spLocks noGrp="1"/>
          </p:cNvSpPr>
          <p:nvPr>
            <p:ph type="ftr" sz="quarter" idx="11"/>
          </p:nvPr>
        </p:nvSpPr>
        <p:spPr>
          <a:xfrm>
            <a:off x="3124200" y="6553200"/>
            <a:ext cx="2895600" cy="304800"/>
          </a:xfrm>
        </p:spPr>
        <p:txBody>
          <a:bodyPr/>
          <a:lstStyle/>
          <a:p>
            <a:pPr>
              <a:defRPr/>
            </a:pPr>
            <a:r>
              <a:rPr lang="en-US"/>
              <a:t>Sin Will Always...</a:t>
            </a:r>
            <a:endParaRPr lang="en-US" dirty="0"/>
          </a:p>
        </p:txBody>
      </p:sp>
      <p:sp>
        <p:nvSpPr>
          <p:cNvPr id="15406" name="Text Box 46"/>
          <p:cNvSpPr txBox="1">
            <a:spLocks noChangeArrowheads="1"/>
          </p:cNvSpPr>
          <p:nvPr/>
        </p:nvSpPr>
        <p:spPr bwMode="auto">
          <a:xfrm>
            <a:off x="685800" y="838200"/>
            <a:ext cx="8229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0000"/>
                </a:solidFill>
              </a:rPr>
              <a:t>Choosing sin will cost us:</a:t>
            </a:r>
          </a:p>
          <a:p>
            <a:pPr eaLnBrk="1" hangingPunct="1">
              <a:buClr>
                <a:schemeClr val="accent1"/>
              </a:buClr>
              <a:buSzPct val="115000"/>
              <a:buFont typeface="Wingdings" panose="05000000000000000000" pitchFamily="2" charset="2"/>
              <a:buChar char="v"/>
            </a:pPr>
            <a:r>
              <a:rPr lang="en-US" sz="2000" dirty="0">
                <a:solidFill>
                  <a:schemeClr val="tx2"/>
                </a:solidFill>
              </a:rPr>
              <a:t>Our soul </a:t>
            </a:r>
            <a:r>
              <a:rPr lang="en-US" sz="2000" b="0" dirty="0">
                <a:solidFill>
                  <a:schemeClr val="tx2"/>
                </a:solidFill>
              </a:rPr>
              <a:t>– Rom. 6:23 (Mt. 16:26; Lk. 12:20-21)</a:t>
            </a:r>
          </a:p>
          <a:p>
            <a:pPr eaLnBrk="1" hangingPunct="1">
              <a:buClr>
                <a:schemeClr val="accent1"/>
              </a:buClr>
              <a:buSzPct val="115000"/>
              <a:buFont typeface="Wingdings" panose="05000000000000000000" pitchFamily="2" charset="2"/>
              <a:buChar char="v"/>
            </a:pPr>
            <a:r>
              <a:rPr lang="en-US" sz="2000" dirty="0">
                <a:solidFill>
                  <a:schemeClr val="tx2"/>
                </a:solidFill>
              </a:rPr>
              <a:t>God’s fellowship </a:t>
            </a:r>
            <a:r>
              <a:rPr lang="en-US" sz="2000" b="0" dirty="0">
                <a:solidFill>
                  <a:schemeClr val="tx2"/>
                </a:solidFill>
              </a:rPr>
              <a:t>– II Jn. 9</a:t>
            </a:r>
          </a:p>
          <a:p>
            <a:pPr eaLnBrk="1" hangingPunct="1">
              <a:buClr>
                <a:schemeClr val="accent1"/>
              </a:buClr>
              <a:buSzPct val="115000"/>
              <a:buFont typeface="Wingdings" panose="05000000000000000000" pitchFamily="2" charset="2"/>
              <a:buChar char="v"/>
            </a:pPr>
            <a:r>
              <a:rPr lang="en-US" sz="2000" dirty="0">
                <a:solidFill>
                  <a:schemeClr val="tx2"/>
                </a:solidFill>
              </a:rPr>
              <a:t>Separation from God </a:t>
            </a:r>
            <a:r>
              <a:rPr lang="en-US" sz="2000" b="0" dirty="0">
                <a:solidFill>
                  <a:schemeClr val="tx2"/>
                </a:solidFill>
              </a:rPr>
              <a:t>– Is. 59:1-2 (Eph. 2:12; II Thess. 1:9;       I Pet. 3:12)</a:t>
            </a:r>
          </a:p>
          <a:p>
            <a:pPr eaLnBrk="1" hangingPunct="1">
              <a:buClr>
                <a:schemeClr val="accent1"/>
              </a:buClr>
              <a:buSzPct val="115000"/>
              <a:buFont typeface="Wingdings" panose="05000000000000000000" pitchFamily="2" charset="2"/>
              <a:buChar char="v"/>
            </a:pPr>
            <a:r>
              <a:rPr lang="en-US" sz="2000" dirty="0">
                <a:solidFill>
                  <a:schemeClr val="tx2"/>
                </a:solidFill>
              </a:rPr>
              <a:t>Our dignity and honor </a:t>
            </a:r>
            <a:r>
              <a:rPr lang="en-US" sz="2000" b="0" dirty="0">
                <a:solidFill>
                  <a:schemeClr val="tx2"/>
                </a:solidFill>
              </a:rPr>
              <a:t>– Eph. 5:11-12</a:t>
            </a:r>
          </a:p>
          <a:p>
            <a:pPr eaLnBrk="1" hangingPunct="1">
              <a:buClr>
                <a:schemeClr val="accent1"/>
              </a:buClr>
              <a:buSzPct val="115000"/>
              <a:buFont typeface="Wingdings" panose="05000000000000000000" pitchFamily="2" charset="2"/>
              <a:buChar char="v"/>
            </a:pPr>
            <a:r>
              <a:rPr lang="en-US" sz="2000" dirty="0">
                <a:solidFill>
                  <a:schemeClr val="tx2"/>
                </a:solidFill>
              </a:rPr>
              <a:t>Heaven</a:t>
            </a:r>
            <a:r>
              <a:rPr lang="en-US" sz="2000" b="0" dirty="0">
                <a:solidFill>
                  <a:schemeClr val="tx2"/>
                </a:solidFill>
              </a:rPr>
              <a:t> – Rev. 21:7-8; 22:14-15</a:t>
            </a:r>
          </a:p>
        </p:txBody>
      </p:sp>
      <p:sp>
        <p:nvSpPr>
          <p:cNvPr id="7" name="Text Box 16">
            <a:extLst>
              <a:ext uri="{FF2B5EF4-FFF2-40B4-BE49-F238E27FC236}">
                <a16:creationId xmlns:a16="http://schemas.microsoft.com/office/drawing/2014/main" id="{491471A9-1B89-4BAE-AFAC-0E98858E0EF9}"/>
              </a:ext>
            </a:extLst>
          </p:cNvPr>
          <p:cNvSpPr txBox="1">
            <a:spLocks noChangeArrowheads="1"/>
          </p:cNvSpPr>
          <p:nvPr/>
        </p:nvSpPr>
        <p:spPr bwMode="auto">
          <a:xfrm>
            <a:off x="689149" y="3677484"/>
            <a:ext cx="8229600" cy="830997"/>
          </a:xfrm>
          <a:prstGeom prst="rect">
            <a:avLst/>
          </a:prstGeom>
          <a:solidFill>
            <a:srgbClr val="FFCCFF"/>
          </a:solidFill>
          <a:ln>
            <a:solidFill>
              <a:schemeClr val="accent5"/>
            </a:solidFill>
          </a:ln>
          <a:extLst/>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dirty="0">
                <a:solidFill>
                  <a:srgbClr val="FF0000"/>
                </a:solidFill>
              </a:rPr>
              <a:t>Sin isn’t a game to be played…</a:t>
            </a:r>
          </a:p>
          <a:p>
            <a:pPr algn="ctr" eaLnBrk="1" hangingPunct="1"/>
            <a:r>
              <a:rPr lang="en-US" dirty="0">
                <a:solidFill>
                  <a:srgbClr val="FF0000"/>
                </a:solidFill>
              </a:rPr>
              <a:t>it has serious consequences!</a:t>
            </a:r>
          </a:p>
        </p:txBody>
      </p:sp>
      <p:sp>
        <p:nvSpPr>
          <p:cNvPr id="9" name="Text Box 45">
            <a:extLst>
              <a:ext uri="{FF2B5EF4-FFF2-40B4-BE49-F238E27FC236}">
                <a16:creationId xmlns:a16="http://schemas.microsoft.com/office/drawing/2014/main" id="{02A22CA6-3B55-4DD5-8002-93F9E0EF1A00}"/>
              </a:ext>
            </a:extLst>
          </p:cNvPr>
          <p:cNvSpPr txBox="1">
            <a:spLocks noChangeArrowheads="1"/>
          </p:cNvSpPr>
          <p:nvPr/>
        </p:nvSpPr>
        <p:spPr bwMode="auto">
          <a:xfrm>
            <a:off x="684963" y="5253136"/>
            <a:ext cx="8229600" cy="461665"/>
          </a:xfrm>
          <a:prstGeom prst="rect">
            <a:avLst/>
          </a:prstGeom>
          <a:ln/>
          <a:extLst/>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dirty="0">
                <a:solidFill>
                  <a:srgbClr val="FFFF00"/>
                </a:solidFill>
              </a:rPr>
              <a:t>Samson’s sin cost him everything, even his life!</a:t>
            </a:r>
          </a:p>
        </p:txBody>
      </p:sp>
    </p:spTree>
    <p:extLst>
      <p:ext uri="{BB962C8B-B14F-4D97-AF65-F5344CB8AC3E}">
        <p14:creationId xmlns:p14="http://schemas.microsoft.com/office/powerpoint/2010/main" val="249534085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406">
                                            <p:txEl>
                                              <p:pRg st="0" end="0"/>
                                            </p:txEl>
                                          </p:spTgt>
                                        </p:tgtEl>
                                        <p:attrNameLst>
                                          <p:attrName>style.visibility</p:attrName>
                                        </p:attrNameLst>
                                      </p:cBhvr>
                                      <p:to>
                                        <p:strVal val="visible"/>
                                      </p:to>
                                    </p:set>
                                    <p:animEffect transition="in" filter="fade">
                                      <p:cBhvr>
                                        <p:cTn id="7" dur="500"/>
                                        <p:tgtEl>
                                          <p:spTgt spid="15406">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5406">
                                            <p:txEl>
                                              <p:pRg st="1" end="1"/>
                                            </p:txEl>
                                          </p:spTgt>
                                        </p:tgtEl>
                                        <p:attrNameLst>
                                          <p:attrName>style.visibility</p:attrName>
                                        </p:attrNameLst>
                                      </p:cBhvr>
                                      <p:to>
                                        <p:strVal val="visible"/>
                                      </p:to>
                                    </p:set>
                                    <p:anim calcmode="lin" valueType="num">
                                      <p:cBhvr additive="base">
                                        <p:cTn id="11" dur="500" fill="hold"/>
                                        <p:tgtEl>
                                          <p:spTgt spid="15406">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5406">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5406">
                                            <p:txEl>
                                              <p:pRg st="2" end="2"/>
                                            </p:txEl>
                                          </p:spTgt>
                                        </p:tgtEl>
                                        <p:attrNameLst>
                                          <p:attrName>style.visibility</p:attrName>
                                        </p:attrNameLst>
                                      </p:cBhvr>
                                      <p:to>
                                        <p:strVal val="visible"/>
                                      </p:to>
                                    </p:set>
                                    <p:anim calcmode="lin" valueType="num">
                                      <p:cBhvr additive="base">
                                        <p:cTn id="16" dur="500" fill="hold"/>
                                        <p:tgtEl>
                                          <p:spTgt spid="15406">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5406">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15406">
                                            <p:txEl>
                                              <p:pRg st="3" end="3"/>
                                            </p:txEl>
                                          </p:spTgt>
                                        </p:tgtEl>
                                        <p:attrNameLst>
                                          <p:attrName>style.visibility</p:attrName>
                                        </p:attrNameLst>
                                      </p:cBhvr>
                                      <p:to>
                                        <p:strVal val="visible"/>
                                      </p:to>
                                    </p:set>
                                    <p:anim calcmode="lin" valueType="num">
                                      <p:cBhvr additive="base">
                                        <p:cTn id="21" dur="500" fill="hold"/>
                                        <p:tgtEl>
                                          <p:spTgt spid="15406">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5406">
                                            <p:txEl>
                                              <p:pRg st="3" end="3"/>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15406">
                                            <p:txEl>
                                              <p:pRg st="4" end="4"/>
                                            </p:txEl>
                                          </p:spTgt>
                                        </p:tgtEl>
                                        <p:attrNameLst>
                                          <p:attrName>style.visibility</p:attrName>
                                        </p:attrNameLst>
                                      </p:cBhvr>
                                      <p:to>
                                        <p:strVal val="visible"/>
                                      </p:to>
                                    </p:set>
                                    <p:anim calcmode="lin" valueType="num">
                                      <p:cBhvr additive="base">
                                        <p:cTn id="26" dur="500" fill="hold"/>
                                        <p:tgtEl>
                                          <p:spTgt spid="15406">
                                            <p:txEl>
                                              <p:pRg st="4" end="4"/>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5406">
                                            <p:txEl>
                                              <p:pRg st="4" end="4"/>
                                            </p:txEl>
                                          </p:spTgt>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nodeType="afterEffect">
                                  <p:stCondLst>
                                    <p:cond delay="0"/>
                                  </p:stCondLst>
                                  <p:childTnLst>
                                    <p:set>
                                      <p:cBhvr>
                                        <p:cTn id="30" dur="1" fill="hold">
                                          <p:stCondLst>
                                            <p:cond delay="0"/>
                                          </p:stCondLst>
                                        </p:cTn>
                                        <p:tgtEl>
                                          <p:spTgt spid="15406">
                                            <p:txEl>
                                              <p:pRg st="5" end="5"/>
                                            </p:txEl>
                                          </p:spTgt>
                                        </p:tgtEl>
                                        <p:attrNameLst>
                                          <p:attrName>style.visibility</p:attrName>
                                        </p:attrNameLst>
                                      </p:cBhvr>
                                      <p:to>
                                        <p:strVal val="visible"/>
                                      </p:to>
                                    </p:set>
                                    <p:anim calcmode="lin" valueType="num">
                                      <p:cBhvr additive="base">
                                        <p:cTn id="31" dur="500" fill="hold"/>
                                        <p:tgtEl>
                                          <p:spTgt spid="15406">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40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685800" y="0"/>
            <a:ext cx="8229600" cy="609600"/>
          </a:xfrm>
        </p:spPr>
        <p:txBody>
          <a:bodyPr/>
          <a:lstStyle/>
          <a:p>
            <a:pPr algn="ctr" eaLnBrk="1" hangingPunct="1">
              <a:defRPr/>
            </a:pPr>
            <a:r>
              <a:rPr lang="en-US" sz="3200" b="1" u="sng" dirty="0">
                <a:solidFill>
                  <a:schemeClr val="tx1"/>
                </a:solidFill>
              </a:rPr>
              <a:t>Conclusion </a:t>
            </a:r>
          </a:p>
        </p:txBody>
      </p:sp>
      <p:sp>
        <p:nvSpPr>
          <p:cNvPr id="6" name="Footer Placeholder 3"/>
          <p:cNvSpPr>
            <a:spLocks noGrp="1"/>
          </p:cNvSpPr>
          <p:nvPr>
            <p:ph type="ftr" sz="quarter" idx="11"/>
          </p:nvPr>
        </p:nvSpPr>
        <p:spPr>
          <a:xfrm>
            <a:off x="3124200" y="6553200"/>
            <a:ext cx="2895600" cy="304800"/>
          </a:xfrm>
        </p:spPr>
        <p:txBody>
          <a:bodyPr/>
          <a:lstStyle/>
          <a:p>
            <a:pPr>
              <a:defRPr/>
            </a:pPr>
            <a:r>
              <a:rPr lang="en-US"/>
              <a:t>Sin Will Always...</a:t>
            </a:r>
            <a:endParaRPr lang="en-US" dirty="0"/>
          </a:p>
        </p:txBody>
      </p:sp>
      <p:sp>
        <p:nvSpPr>
          <p:cNvPr id="175113" name="Text Box 9"/>
          <p:cNvSpPr txBox="1">
            <a:spLocks noChangeArrowheads="1"/>
          </p:cNvSpPr>
          <p:nvPr/>
        </p:nvSpPr>
        <p:spPr bwMode="auto">
          <a:xfrm>
            <a:off x="685800" y="629697"/>
            <a:ext cx="82296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0000"/>
                </a:solidFill>
              </a:rPr>
              <a:t>Samson was playing a game with Delilah </a:t>
            </a:r>
          </a:p>
          <a:p>
            <a:pPr eaLnBrk="1" hangingPunct="1"/>
            <a:r>
              <a:rPr lang="en-US" dirty="0">
                <a:solidFill>
                  <a:srgbClr val="FF0000"/>
                </a:solidFill>
              </a:rPr>
              <a:t>(enjoying sin) – </a:t>
            </a:r>
            <a:r>
              <a:rPr lang="en-US" i="1" dirty="0">
                <a:solidFill>
                  <a:srgbClr val="FF0000"/>
                </a:solidFill>
              </a:rPr>
              <a:t>A Mighty Man of Weakness!</a:t>
            </a:r>
          </a:p>
          <a:p>
            <a:pPr eaLnBrk="1" hangingPunct="1">
              <a:buClr>
                <a:schemeClr val="accent1"/>
              </a:buClr>
              <a:buSzPct val="115000"/>
              <a:buFont typeface="Wingdings" pitchFamily="2" charset="2"/>
              <a:buChar char="Ø"/>
            </a:pPr>
            <a:r>
              <a:rPr lang="en-US" sz="2000" dirty="0">
                <a:solidFill>
                  <a:schemeClr val="tx2"/>
                </a:solidFill>
              </a:rPr>
              <a:t>Many today do the same! </a:t>
            </a:r>
          </a:p>
        </p:txBody>
      </p:sp>
      <p:sp>
        <p:nvSpPr>
          <p:cNvPr id="175114" name="Text Box 10"/>
          <p:cNvSpPr txBox="1">
            <a:spLocks noChangeArrowheads="1"/>
          </p:cNvSpPr>
          <p:nvPr/>
        </p:nvSpPr>
        <p:spPr bwMode="auto">
          <a:xfrm>
            <a:off x="685800" y="1979060"/>
            <a:ext cx="82296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0000"/>
                </a:solidFill>
              </a:rPr>
              <a:t>He went farther than he wanted to and it cost him</a:t>
            </a:r>
          </a:p>
          <a:p>
            <a:pPr eaLnBrk="1" hangingPunct="1"/>
            <a:r>
              <a:rPr lang="en-US" dirty="0">
                <a:solidFill>
                  <a:srgbClr val="FF0000"/>
                </a:solidFill>
              </a:rPr>
              <a:t>his strength and fellowship with God </a:t>
            </a:r>
          </a:p>
          <a:p>
            <a:pPr eaLnBrk="1" hangingPunct="1">
              <a:buClr>
                <a:schemeClr val="accent1"/>
              </a:buClr>
              <a:buSzPct val="115000"/>
              <a:buFont typeface="Wingdings" pitchFamily="2" charset="2"/>
              <a:buChar char="Ø"/>
            </a:pPr>
            <a:r>
              <a:rPr lang="en-US" sz="2000" b="0" dirty="0">
                <a:solidFill>
                  <a:schemeClr val="tx2"/>
                </a:solidFill>
              </a:rPr>
              <a:t>Letting sin reign in their lives has led many into sexual immorality, drinking, addictions, lying, &amp; theft</a:t>
            </a:r>
          </a:p>
        </p:txBody>
      </p:sp>
      <p:sp>
        <p:nvSpPr>
          <p:cNvPr id="8" name="Text Box 16">
            <a:extLst>
              <a:ext uri="{FF2B5EF4-FFF2-40B4-BE49-F238E27FC236}">
                <a16:creationId xmlns:a16="http://schemas.microsoft.com/office/drawing/2014/main" id="{D6535549-70B1-434C-8A59-E993D3044636}"/>
              </a:ext>
            </a:extLst>
          </p:cNvPr>
          <p:cNvSpPr txBox="1">
            <a:spLocks noChangeArrowheads="1"/>
          </p:cNvSpPr>
          <p:nvPr/>
        </p:nvSpPr>
        <p:spPr bwMode="auto">
          <a:xfrm>
            <a:off x="674914" y="3737190"/>
            <a:ext cx="8229600" cy="830997"/>
          </a:xfrm>
          <a:prstGeom prst="rect">
            <a:avLst/>
          </a:prstGeom>
          <a:solidFill>
            <a:srgbClr val="FFCCFF"/>
          </a:solidFill>
          <a:ln>
            <a:solidFill>
              <a:schemeClr val="accent5"/>
            </a:solidFill>
          </a:ln>
          <a:extLst/>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dirty="0">
                <a:solidFill>
                  <a:srgbClr val="FF0000"/>
                </a:solidFill>
              </a:rPr>
              <a:t>We need to see sin for what it is: </a:t>
            </a:r>
          </a:p>
          <a:p>
            <a:pPr algn="ctr" eaLnBrk="1" hangingPunct="1"/>
            <a:r>
              <a:rPr lang="en-US" dirty="0">
                <a:solidFill>
                  <a:srgbClr val="FF0000"/>
                </a:solidFill>
              </a:rPr>
              <a:t>deceptive, passing! </a:t>
            </a:r>
            <a:r>
              <a:rPr lang="en-US" i="1" dirty="0">
                <a:solidFill>
                  <a:srgbClr val="FF0000"/>
                </a:solidFill>
              </a:rPr>
              <a:t>(Heb. 11:24-25)</a:t>
            </a:r>
          </a:p>
        </p:txBody>
      </p:sp>
      <p:sp>
        <p:nvSpPr>
          <p:cNvPr id="7" name="Text Box 10">
            <a:extLst>
              <a:ext uri="{FF2B5EF4-FFF2-40B4-BE49-F238E27FC236}">
                <a16:creationId xmlns:a16="http://schemas.microsoft.com/office/drawing/2014/main" id="{B5170053-B1C9-4AE1-B143-E45727EF5EE4}"/>
              </a:ext>
            </a:extLst>
          </p:cNvPr>
          <p:cNvSpPr txBox="1">
            <a:spLocks noChangeArrowheads="1"/>
          </p:cNvSpPr>
          <p:nvPr/>
        </p:nvSpPr>
        <p:spPr bwMode="auto">
          <a:xfrm>
            <a:off x="711758" y="5089531"/>
            <a:ext cx="8229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0000"/>
                </a:solidFill>
              </a:rPr>
              <a:t>Sin will always… </a:t>
            </a:r>
          </a:p>
          <a:p>
            <a:pPr eaLnBrk="1" hangingPunct="1">
              <a:buClr>
                <a:schemeClr val="accent1"/>
              </a:buClr>
              <a:buSzPct val="115000"/>
              <a:buFont typeface="Wingdings" pitchFamily="2" charset="2"/>
              <a:buChar char="Ø"/>
            </a:pPr>
            <a:r>
              <a:rPr lang="en-US" sz="2000" b="0" dirty="0">
                <a:solidFill>
                  <a:schemeClr val="tx2"/>
                </a:solidFill>
              </a:rPr>
              <a:t>Take us farther than we wanted to go</a:t>
            </a:r>
          </a:p>
          <a:p>
            <a:pPr eaLnBrk="1" hangingPunct="1">
              <a:buClr>
                <a:schemeClr val="accent1"/>
              </a:buClr>
              <a:buSzPct val="115000"/>
              <a:buFont typeface="Wingdings" pitchFamily="2" charset="2"/>
              <a:buChar char="Ø"/>
            </a:pPr>
            <a:r>
              <a:rPr lang="en-US" sz="2000" b="0" dirty="0">
                <a:solidFill>
                  <a:schemeClr val="tx2"/>
                </a:solidFill>
              </a:rPr>
              <a:t>Keep us longer than we wanted to stay</a:t>
            </a:r>
          </a:p>
          <a:p>
            <a:pPr eaLnBrk="1" hangingPunct="1">
              <a:buClr>
                <a:schemeClr val="accent1"/>
              </a:buClr>
              <a:buSzPct val="115000"/>
              <a:buFont typeface="Wingdings" pitchFamily="2" charset="2"/>
              <a:buChar char="Ø"/>
            </a:pPr>
            <a:r>
              <a:rPr lang="en-US" sz="2000" b="0" dirty="0">
                <a:solidFill>
                  <a:schemeClr val="tx2"/>
                </a:solidFill>
              </a:rPr>
              <a:t>Cost us more than we wanted to pay</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5113">
                                            <p:txEl>
                                              <p:pRg st="0" end="0"/>
                                            </p:txEl>
                                          </p:spTgt>
                                        </p:tgtEl>
                                        <p:attrNameLst>
                                          <p:attrName>style.visibility</p:attrName>
                                        </p:attrNameLst>
                                      </p:cBhvr>
                                      <p:to>
                                        <p:strVal val="visible"/>
                                      </p:to>
                                    </p:set>
                                    <p:animEffect transition="in" filter="fade">
                                      <p:cBhvr>
                                        <p:cTn id="7" dur="500"/>
                                        <p:tgtEl>
                                          <p:spTgt spid="17511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5113">
                                            <p:txEl>
                                              <p:pRg st="1" end="1"/>
                                            </p:txEl>
                                          </p:spTgt>
                                        </p:tgtEl>
                                        <p:attrNameLst>
                                          <p:attrName>style.visibility</p:attrName>
                                        </p:attrNameLst>
                                      </p:cBhvr>
                                      <p:to>
                                        <p:strVal val="visible"/>
                                      </p:to>
                                    </p:set>
                                    <p:animEffect transition="in" filter="fade">
                                      <p:cBhvr>
                                        <p:cTn id="10" dur="500"/>
                                        <p:tgtEl>
                                          <p:spTgt spid="175113">
                                            <p:txEl>
                                              <p:pRg st="1" end="1"/>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75113">
                                            <p:txEl>
                                              <p:pRg st="2" end="2"/>
                                            </p:txEl>
                                          </p:spTgt>
                                        </p:tgtEl>
                                        <p:attrNameLst>
                                          <p:attrName>style.visibility</p:attrName>
                                        </p:attrNameLst>
                                      </p:cBhvr>
                                      <p:to>
                                        <p:strVal val="visible"/>
                                      </p:to>
                                    </p:set>
                                    <p:animEffect transition="in" filter="wipe(left)">
                                      <p:cBhvr>
                                        <p:cTn id="14" dur="500"/>
                                        <p:tgtEl>
                                          <p:spTgt spid="17511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75114">
                                            <p:txEl>
                                              <p:pRg st="0" end="0"/>
                                            </p:txEl>
                                          </p:spTgt>
                                        </p:tgtEl>
                                        <p:attrNameLst>
                                          <p:attrName>style.visibility</p:attrName>
                                        </p:attrNameLst>
                                      </p:cBhvr>
                                      <p:to>
                                        <p:strVal val="visible"/>
                                      </p:to>
                                    </p:set>
                                    <p:animEffect transition="in" filter="fade">
                                      <p:cBhvr>
                                        <p:cTn id="19" dur="500"/>
                                        <p:tgtEl>
                                          <p:spTgt spid="175114">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75114">
                                            <p:txEl>
                                              <p:pRg st="1" end="1"/>
                                            </p:txEl>
                                          </p:spTgt>
                                        </p:tgtEl>
                                        <p:attrNameLst>
                                          <p:attrName>style.visibility</p:attrName>
                                        </p:attrNameLst>
                                      </p:cBhvr>
                                      <p:to>
                                        <p:strVal val="visible"/>
                                      </p:to>
                                    </p:set>
                                    <p:animEffect transition="in" filter="fade">
                                      <p:cBhvr>
                                        <p:cTn id="22" dur="500"/>
                                        <p:tgtEl>
                                          <p:spTgt spid="175114">
                                            <p:txEl>
                                              <p:pRg st="1" end="1"/>
                                            </p:txEl>
                                          </p:spTgt>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175114">
                                            <p:txEl>
                                              <p:pRg st="2" end="2"/>
                                            </p:txEl>
                                          </p:spTgt>
                                        </p:tgtEl>
                                        <p:attrNameLst>
                                          <p:attrName>style.visibility</p:attrName>
                                        </p:attrNameLst>
                                      </p:cBhvr>
                                      <p:to>
                                        <p:strVal val="visible"/>
                                      </p:to>
                                    </p:set>
                                    <p:animEffect transition="in" filter="wipe(left)">
                                      <p:cBhvr>
                                        <p:cTn id="26" dur="500"/>
                                        <p:tgtEl>
                                          <p:spTgt spid="17511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fade">
                                      <p:cBhvr>
                                        <p:cTn id="36" dur="500"/>
                                        <p:tgtEl>
                                          <p:spTgt spid="7">
                                            <p:txEl>
                                              <p:pRg st="0" end="0"/>
                                            </p:txEl>
                                          </p:spTgt>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7">
                                            <p:txEl>
                                              <p:pRg st="1" end="1"/>
                                            </p:txEl>
                                          </p:spTgt>
                                        </p:tgtEl>
                                        <p:attrNameLst>
                                          <p:attrName>style.visibility</p:attrName>
                                        </p:attrNameLst>
                                      </p:cBhvr>
                                      <p:to>
                                        <p:strVal val="visible"/>
                                      </p:to>
                                    </p:set>
                                    <p:animEffect transition="in" filter="wipe(left)">
                                      <p:cBhvr>
                                        <p:cTn id="40" dur="500"/>
                                        <p:tgtEl>
                                          <p:spTgt spid="7">
                                            <p:txEl>
                                              <p:pRg st="1" end="1"/>
                                            </p:txEl>
                                          </p:spTgt>
                                        </p:tgtEl>
                                      </p:cBhvr>
                                    </p:animEffect>
                                  </p:childTnLst>
                                </p:cTn>
                              </p:par>
                            </p:childTnLst>
                          </p:cTn>
                        </p:par>
                        <p:par>
                          <p:cTn id="41" fill="hold">
                            <p:stCondLst>
                              <p:cond delay="1000"/>
                            </p:stCondLst>
                            <p:childTnLst>
                              <p:par>
                                <p:cTn id="42" presetID="22" presetClass="entr" presetSubtype="8" fill="hold" nodeType="afterEffect">
                                  <p:stCondLst>
                                    <p:cond delay="0"/>
                                  </p:stCondLst>
                                  <p:childTnLst>
                                    <p:set>
                                      <p:cBhvr>
                                        <p:cTn id="43" dur="1" fill="hold">
                                          <p:stCondLst>
                                            <p:cond delay="0"/>
                                          </p:stCondLst>
                                        </p:cTn>
                                        <p:tgtEl>
                                          <p:spTgt spid="7">
                                            <p:txEl>
                                              <p:pRg st="2" end="2"/>
                                            </p:txEl>
                                          </p:spTgt>
                                        </p:tgtEl>
                                        <p:attrNameLst>
                                          <p:attrName>style.visibility</p:attrName>
                                        </p:attrNameLst>
                                      </p:cBhvr>
                                      <p:to>
                                        <p:strVal val="visible"/>
                                      </p:to>
                                    </p:set>
                                    <p:animEffect transition="in" filter="wipe(left)">
                                      <p:cBhvr>
                                        <p:cTn id="44" dur="500"/>
                                        <p:tgtEl>
                                          <p:spTgt spid="7">
                                            <p:txEl>
                                              <p:pRg st="2" end="2"/>
                                            </p:txEl>
                                          </p:spTgt>
                                        </p:tgtEl>
                                      </p:cBhvr>
                                    </p:animEffect>
                                  </p:childTnLst>
                                </p:cTn>
                              </p:par>
                            </p:childTnLst>
                          </p:cTn>
                        </p:par>
                        <p:par>
                          <p:cTn id="45" fill="hold">
                            <p:stCondLst>
                              <p:cond delay="1500"/>
                            </p:stCondLst>
                            <p:childTnLst>
                              <p:par>
                                <p:cTn id="46" presetID="22" presetClass="entr" presetSubtype="8" fill="hold" nodeType="afterEffect">
                                  <p:stCondLst>
                                    <p:cond delay="0"/>
                                  </p:stCondLst>
                                  <p:childTnLst>
                                    <p:set>
                                      <p:cBhvr>
                                        <p:cTn id="47" dur="1" fill="hold">
                                          <p:stCondLst>
                                            <p:cond delay="0"/>
                                          </p:stCondLst>
                                        </p:cTn>
                                        <p:tgtEl>
                                          <p:spTgt spid="7">
                                            <p:txEl>
                                              <p:pRg st="3" end="3"/>
                                            </p:txEl>
                                          </p:spTgt>
                                        </p:tgtEl>
                                        <p:attrNameLst>
                                          <p:attrName>style.visibility</p:attrName>
                                        </p:attrNameLst>
                                      </p:cBhvr>
                                      <p:to>
                                        <p:strVal val="visible"/>
                                      </p:to>
                                    </p:set>
                                    <p:animEffect transition="in" filter="wipe(left)">
                                      <p:cBhvr>
                                        <p:cTn id="48"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685800" y="0"/>
            <a:ext cx="8229600" cy="609600"/>
          </a:xfrm>
        </p:spPr>
        <p:txBody>
          <a:bodyPr/>
          <a:lstStyle/>
          <a:p>
            <a:pPr algn="ctr" eaLnBrk="1" hangingPunct="1">
              <a:defRPr/>
            </a:pPr>
            <a:r>
              <a:rPr lang="en-US" sz="3200" b="1" u="sng" dirty="0">
                <a:solidFill>
                  <a:schemeClr val="tx1"/>
                </a:solidFill>
              </a:rPr>
              <a:t>Conclusion </a:t>
            </a:r>
          </a:p>
        </p:txBody>
      </p:sp>
      <p:sp>
        <p:nvSpPr>
          <p:cNvPr id="6" name="Footer Placeholder 3"/>
          <p:cNvSpPr>
            <a:spLocks noGrp="1"/>
          </p:cNvSpPr>
          <p:nvPr>
            <p:ph type="ftr" sz="quarter" idx="11"/>
          </p:nvPr>
        </p:nvSpPr>
        <p:spPr>
          <a:xfrm>
            <a:off x="3124200" y="6553200"/>
            <a:ext cx="2895600" cy="304800"/>
          </a:xfrm>
        </p:spPr>
        <p:txBody>
          <a:bodyPr/>
          <a:lstStyle/>
          <a:p>
            <a:pPr>
              <a:defRPr/>
            </a:pPr>
            <a:r>
              <a:rPr lang="en-US"/>
              <a:t>Sin Will Always...</a:t>
            </a:r>
            <a:endParaRPr lang="en-US" dirty="0"/>
          </a:p>
        </p:txBody>
      </p:sp>
      <p:sp>
        <p:nvSpPr>
          <p:cNvPr id="175113" name="Text Box 9"/>
          <p:cNvSpPr txBox="1">
            <a:spLocks noChangeArrowheads="1"/>
          </p:cNvSpPr>
          <p:nvPr/>
        </p:nvSpPr>
        <p:spPr bwMode="auto">
          <a:xfrm>
            <a:off x="685800" y="914400"/>
            <a:ext cx="8229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0000"/>
                </a:solidFill>
              </a:rPr>
              <a:t>Mt. 16:26: Nothing in life is worth losing your soul! </a:t>
            </a:r>
          </a:p>
          <a:p>
            <a:pPr eaLnBrk="1" hangingPunct="1">
              <a:buClr>
                <a:schemeClr val="accent1"/>
              </a:buClr>
              <a:buSzPct val="115000"/>
              <a:buFont typeface="Wingdings" pitchFamily="2" charset="2"/>
              <a:buChar char="Ø"/>
            </a:pPr>
            <a:r>
              <a:rPr lang="en-US" sz="2000" i="1" dirty="0">
                <a:solidFill>
                  <a:schemeClr val="tx2"/>
                </a:solidFill>
              </a:rPr>
              <a:t>Lk. 14:26-33: </a:t>
            </a:r>
            <a:r>
              <a:rPr lang="en-US" sz="2000" b="0" dirty="0">
                <a:solidFill>
                  <a:schemeClr val="tx2"/>
                </a:solidFill>
              </a:rPr>
              <a:t>Other things in our lives can come between us and Christ – He must be 1st!</a:t>
            </a:r>
          </a:p>
          <a:p>
            <a:pPr eaLnBrk="1" hangingPunct="1">
              <a:buClr>
                <a:schemeClr val="accent1"/>
              </a:buClr>
              <a:buSzPct val="115000"/>
              <a:buFont typeface="Wingdings" pitchFamily="2" charset="2"/>
              <a:buChar char="Ø"/>
            </a:pPr>
            <a:r>
              <a:rPr lang="en-US" sz="2000" i="1" dirty="0">
                <a:solidFill>
                  <a:schemeClr val="tx2"/>
                </a:solidFill>
              </a:rPr>
              <a:t>Lk. 9:23: </a:t>
            </a:r>
            <a:r>
              <a:rPr lang="en-US" sz="2000" b="0" dirty="0">
                <a:solidFill>
                  <a:schemeClr val="tx2"/>
                </a:solidFill>
              </a:rPr>
              <a:t>We must take up our cross daily!</a:t>
            </a:r>
            <a:r>
              <a:rPr lang="en-US" sz="2000" dirty="0">
                <a:solidFill>
                  <a:schemeClr val="tx2"/>
                </a:solidFill>
              </a:rPr>
              <a:t> </a:t>
            </a:r>
          </a:p>
        </p:txBody>
      </p:sp>
      <p:pic>
        <p:nvPicPr>
          <p:cNvPr id="5" name="Picture 4">
            <a:extLst>
              <a:ext uri="{FF2B5EF4-FFF2-40B4-BE49-F238E27FC236}">
                <a16:creationId xmlns:a16="http://schemas.microsoft.com/office/drawing/2014/main" id="{FFBBA1B9-D9DE-44D5-9F98-FC88B47683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2299395"/>
            <a:ext cx="5715000" cy="4286250"/>
          </a:xfrm>
          <a:prstGeom prst="rect">
            <a:avLst/>
          </a:prstGeom>
        </p:spPr>
      </p:pic>
    </p:spTree>
    <p:extLst>
      <p:ext uri="{BB962C8B-B14F-4D97-AF65-F5344CB8AC3E}">
        <p14:creationId xmlns:p14="http://schemas.microsoft.com/office/powerpoint/2010/main" val="52390824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5113">
                                            <p:txEl>
                                              <p:pRg st="0" end="0"/>
                                            </p:txEl>
                                          </p:spTgt>
                                        </p:tgtEl>
                                        <p:attrNameLst>
                                          <p:attrName>style.visibility</p:attrName>
                                        </p:attrNameLst>
                                      </p:cBhvr>
                                      <p:to>
                                        <p:strVal val="visible"/>
                                      </p:to>
                                    </p:set>
                                    <p:animEffect transition="in" filter="fade">
                                      <p:cBhvr>
                                        <p:cTn id="7" dur="500"/>
                                        <p:tgtEl>
                                          <p:spTgt spid="175113">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75113">
                                            <p:txEl>
                                              <p:pRg st="1" end="1"/>
                                            </p:txEl>
                                          </p:spTgt>
                                        </p:tgtEl>
                                        <p:attrNameLst>
                                          <p:attrName>style.visibility</p:attrName>
                                        </p:attrNameLst>
                                      </p:cBhvr>
                                      <p:to>
                                        <p:strVal val="visible"/>
                                      </p:to>
                                    </p:set>
                                    <p:animEffect transition="in" filter="wipe(left)">
                                      <p:cBhvr>
                                        <p:cTn id="17" dur="500"/>
                                        <p:tgtEl>
                                          <p:spTgt spid="175113">
                                            <p:txEl>
                                              <p:pRg st="1" end="1"/>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75113">
                                            <p:txEl>
                                              <p:pRg st="2" end="2"/>
                                            </p:txEl>
                                          </p:spTgt>
                                        </p:tgtEl>
                                        <p:attrNameLst>
                                          <p:attrName>style.visibility</p:attrName>
                                        </p:attrNameLst>
                                      </p:cBhvr>
                                      <p:to>
                                        <p:strVal val="visible"/>
                                      </p:to>
                                    </p:set>
                                    <p:animEffect transition="in" filter="wipe(left)">
                                      <p:cBhvr>
                                        <p:cTn id="21" dur="500"/>
                                        <p:tgtEl>
                                          <p:spTgt spid="1751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685800" y="0"/>
            <a:ext cx="8229600" cy="609600"/>
          </a:xfrm>
        </p:spPr>
        <p:txBody>
          <a:bodyPr/>
          <a:lstStyle/>
          <a:p>
            <a:pPr algn="ctr" eaLnBrk="1" hangingPunct="1">
              <a:defRPr/>
            </a:pPr>
            <a:r>
              <a:rPr lang="en-US" sz="3200" b="1" u="sng" dirty="0">
                <a:solidFill>
                  <a:schemeClr val="tx1"/>
                </a:solidFill>
              </a:rPr>
              <a:t>Conclusion </a:t>
            </a:r>
          </a:p>
        </p:txBody>
      </p:sp>
      <p:sp>
        <p:nvSpPr>
          <p:cNvPr id="6" name="Footer Placeholder 3"/>
          <p:cNvSpPr>
            <a:spLocks noGrp="1"/>
          </p:cNvSpPr>
          <p:nvPr>
            <p:ph type="ftr" sz="quarter" idx="11"/>
          </p:nvPr>
        </p:nvSpPr>
        <p:spPr>
          <a:xfrm>
            <a:off x="3124200" y="6553200"/>
            <a:ext cx="2895600" cy="304800"/>
          </a:xfrm>
        </p:spPr>
        <p:txBody>
          <a:bodyPr/>
          <a:lstStyle/>
          <a:p>
            <a:pPr>
              <a:defRPr/>
            </a:pPr>
            <a:r>
              <a:rPr lang="en-US"/>
              <a:t>Sin Will Always...</a:t>
            </a:r>
            <a:endParaRPr lang="en-US" dirty="0"/>
          </a:p>
        </p:txBody>
      </p:sp>
      <p:sp>
        <p:nvSpPr>
          <p:cNvPr id="9" name="Text Box 3"/>
          <p:cNvSpPr txBox="1">
            <a:spLocks noChangeArrowheads="1"/>
          </p:cNvSpPr>
          <p:nvPr/>
        </p:nvSpPr>
        <p:spPr bwMode="auto">
          <a:xfrm>
            <a:off x="716782" y="2438400"/>
            <a:ext cx="8229600" cy="3539430"/>
          </a:xfrm>
          <a:prstGeom prst="rect">
            <a:avLst/>
          </a:prstGeom>
          <a:solidFill>
            <a:schemeClr val="bg1">
              <a:lumMod val="85000"/>
            </a:schemeClr>
          </a:solidFill>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7030A0"/>
                </a:solidFill>
              </a:rPr>
              <a:t>Jud. 16:28-30 </a:t>
            </a:r>
            <a:r>
              <a:rPr lang="en-US" i="1" dirty="0">
                <a:solidFill>
                  <a:srgbClr val="7030A0"/>
                </a:solidFill>
              </a:rPr>
              <a:t>(I Pet. 3:12)</a:t>
            </a:r>
          </a:p>
          <a:p>
            <a:pPr eaLnBrk="1" hangingPunct="1">
              <a:buClr>
                <a:schemeClr val="accent1"/>
              </a:buClr>
              <a:buSzPct val="115000"/>
            </a:pPr>
            <a:r>
              <a:rPr lang="en-US" sz="2000" b="0" dirty="0">
                <a:solidFill>
                  <a:srgbClr val="002060"/>
                </a:solidFill>
              </a:rPr>
              <a:t>28.  Then Samson called to the LORD and said, "O Lord GOD, please remember me and please strengthen me just this time, O God, that I may at once be avenged of the Philistines for my two eyes."</a:t>
            </a:r>
          </a:p>
          <a:p>
            <a:pPr eaLnBrk="1" hangingPunct="1">
              <a:buClr>
                <a:schemeClr val="accent1"/>
              </a:buClr>
              <a:buSzPct val="115000"/>
            </a:pPr>
            <a:r>
              <a:rPr lang="en-US" sz="2000" b="0" dirty="0">
                <a:solidFill>
                  <a:srgbClr val="002060"/>
                </a:solidFill>
              </a:rPr>
              <a:t>29.  Samson grasped the two middle pillars on which the house rested, and braced himself against them, the one with his right hand and the other with his left.</a:t>
            </a:r>
          </a:p>
          <a:p>
            <a:pPr eaLnBrk="1" hangingPunct="1">
              <a:buClr>
                <a:schemeClr val="accent1"/>
              </a:buClr>
              <a:buSzPct val="115000"/>
            </a:pPr>
            <a:r>
              <a:rPr lang="en-US" sz="2000" b="0" dirty="0">
                <a:solidFill>
                  <a:srgbClr val="002060"/>
                </a:solidFill>
              </a:rPr>
              <a:t>30.  And Samson said, "Let me die with the Philistines!" And he bent with all his might so that the house fell on the lords and all the people who were in it. So the dead whom he killed at his death were more than those whom he killed in his life.</a:t>
            </a:r>
          </a:p>
        </p:txBody>
      </p:sp>
      <p:sp>
        <p:nvSpPr>
          <p:cNvPr id="12" name="Text Box 16"/>
          <p:cNvSpPr txBox="1">
            <a:spLocks noChangeArrowheads="1"/>
          </p:cNvSpPr>
          <p:nvPr/>
        </p:nvSpPr>
        <p:spPr bwMode="auto">
          <a:xfrm>
            <a:off x="685800" y="904220"/>
            <a:ext cx="8229600" cy="830997"/>
          </a:xfrm>
          <a:prstGeom prst="rect">
            <a:avLst/>
          </a:prstGeom>
          <a:solidFill>
            <a:srgbClr val="FFCCFF"/>
          </a:solidFill>
          <a:ln>
            <a:solidFill>
              <a:schemeClr val="accent5"/>
            </a:solidFill>
          </a:ln>
          <a:extLst/>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dirty="0">
                <a:solidFill>
                  <a:srgbClr val="FF0000"/>
                </a:solidFill>
              </a:rPr>
              <a:t>The Lesson: We can repent as long as we still draw</a:t>
            </a:r>
          </a:p>
          <a:p>
            <a:pPr algn="ctr" eaLnBrk="1" hangingPunct="1"/>
            <a:r>
              <a:rPr lang="en-US" dirty="0">
                <a:solidFill>
                  <a:srgbClr val="FF0000"/>
                </a:solidFill>
              </a:rPr>
              <a:t>breath, no matter how bad things get!</a:t>
            </a:r>
            <a:endParaRPr lang="en-US" i="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685800" y="0"/>
            <a:ext cx="8229600" cy="609600"/>
          </a:xfrm>
        </p:spPr>
        <p:txBody>
          <a:bodyPr/>
          <a:lstStyle/>
          <a:p>
            <a:pPr algn="ctr" eaLnBrk="1" hangingPunct="1">
              <a:defRPr/>
            </a:pPr>
            <a:r>
              <a:rPr lang="en-US" sz="3200" b="1" u="sng" dirty="0">
                <a:solidFill>
                  <a:schemeClr val="tx1"/>
                </a:solidFill>
              </a:rPr>
              <a:t>Conclusion </a:t>
            </a:r>
          </a:p>
        </p:txBody>
      </p:sp>
      <p:sp>
        <p:nvSpPr>
          <p:cNvPr id="6" name="Footer Placeholder 3"/>
          <p:cNvSpPr>
            <a:spLocks noGrp="1"/>
          </p:cNvSpPr>
          <p:nvPr>
            <p:ph type="ftr" sz="quarter" idx="11"/>
          </p:nvPr>
        </p:nvSpPr>
        <p:spPr>
          <a:xfrm>
            <a:off x="3346856" y="6553200"/>
            <a:ext cx="2895600" cy="304800"/>
          </a:xfrm>
        </p:spPr>
        <p:txBody>
          <a:bodyPr/>
          <a:lstStyle/>
          <a:p>
            <a:pPr>
              <a:defRPr/>
            </a:pPr>
            <a:r>
              <a:rPr lang="en-US"/>
              <a:t>Sin Will Always...</a:t>
            </a:r>
            <a:endParaRPr lang="en-US" dirty="0"/>
          </a:p>
        </p:txBody>
      </p:sp>
      <p:sp>
        <p:nvSpPr>
          <p:cNvPr id="13" name="Text Box 45"/>
          <p:cNvSpPr txBox="1">
            <a:spLocks noChangeArrowheads="1"/>
          </p:cNvSpPr>
          <p:nvPr/>
        </p:nvSpPr>
        <p:spPr bwMode="auto">
          <a:xfrm>
            <a:off x="685800" y="914400"/>
            <a:ext cx="8229600" cy="830997"/>
          </a:xfrm>
          <a:prstGeom prst="rect">
            <a:avLst/>
          </a:prstGeom>
          <a:solidFill>
            <a:srgbClr val="0000FF"/>
          </a:solidFill>
          <a:ln/>
          <a:extLst/>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dirty="0">
                <a:solidFill>
                  <a:srgbClr val="FFCC00"/>
                </a:solidFill>
              </a:rPr>
              <a:t>Don’t “let sin reign in your mortal body so that you obey its lusts!” </a:t>
            </a:r>
            <a:r>
              <a:rPr lang="en-US" i="1" dirty="0">
                <a:solidFill>
                  <a:srgbClr val="FFCC00"/>
                </a:solidFill>
              </a:rPr>
              <a:t>(Rom. 6:12) </a:t>
            </a:r>
            <a:endParaRPr lang="en-US" dirty="0">
              <a:solidFill>
                <a:srgbClr val="FFCC00"/>
              </a:solidFill>
            </a:endParaRPr>
          </a:p>
        </p:txBody>
      </p:sp>
      <p:pic>
        <p:nvPicPr>
          <p:cNvPr id="3" name="Picture 2">
            <a:extLst>
              <a:ext uri="{FF2B5EF4-FFF2-40B4-BE49-F238E27FC236}">
                <a16:creationId xmlns:a16="http://schemas.microsoft.com/office/drawing/2014/main" id="{A678C328-1701-4C2D-A717-CE926A44CF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8078" y="2196845"/>
            <a:ext cx="4153155" cy="4018788"/>
          </a:xfrm>
          <a:prstGeom prst="rect">
            <a:avLst/>
          </a:prstGeom>
        </p:spPr>
      </p:pic>
    </p:spTree>
    <p:extLst>
      <p:ext uri="{BB962C8B-B14F-4D97-AF65-F5344CB8AC3E}">
        <p14:creationId xmlns:p14="http://schemas.microsoft.com/office/powerpoint/2010/main" val="101849861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457200" y="1066800"/>
            <a:ext cx="8534400" cy="3539430"/>
          </a:xfrm>
          <a:prstGeom prst="rect">
            <a:avLst/>
          </a:prstGeom>
          <a:noFill/>
          <a:ln w="9525">
            <a:noFill/>
            <a:miter lim="800000"/>
            <a:headEnd/>
            <a:tailEnd/>
          </a:ln>
          <a:effectLst/>
        </p:spPr>
        <p:txBody>
          <a:bodyPr wrap="square">
            <a:spAutoFit/>
          </a:bodyPr>
          <a:lstStyle/>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Hear The Gospel (Jn. 5:24; Rom. 10:17)</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Believe In Christ (Jn. 3:16-18; Jn. 8:24)</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Repent Of Sins (Lk. 13:35; Acts 2:38)</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Confess Christ (Mt. 10:32; Rom. 10:10)</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 Baptized (Mk. 16:16; Acts 22:16)</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algn="ctr" fontAlgn="auto">
              <a:spcBef>
                <a:spcPts val="0"/>
              </a:spcBef>
              <a:spcAft>
                <a:spcPts val="0"/>
              </a:spcAft>
              <a:buNone/>
              <a:defRPr/>
            </a:pPr>
            <a:r>
              <a:rPr lang="en-US" sz="4000" b="1" u="sng" dirty="0">
                <a:solidFill>
                  <a:srgbClr val="0000FF"/>
                </a:solidFill>
                <a:effectLst>
                  <a:outerShdw blurRad="38100" dist="38100" dir="2700000" algn="tl">
                    <a:srgbClr val="FFFFFF"/>
                  </a:outerShdw>
                </a:effectLst>
                <a:latin typeface="Calisto MT" pitchFamily="18" charset="0"/>
              </a:rPr>
              <a:t>For The Erring Saint:</a:t>
            </a:r>
            <a:r>
              <a:rPr lang="en-US" sz="4000" b="1" dirty="0">
                <a:solidFill>
                  <a:srgbClr val="0000FF"/>
                </a:solidFill>
                <a:effectLst>
                  <a:outerShdw blurRad="38100" dist="38100" dir="2700000" algn="tl">
                    <a:srgbClr val="FFFFFF"/>
                  </a:outerShdw>
                </a:effectLst>
                <a:latin typeface="Calisto MT" pitchFamily="18" charset="0"/>
              </a:rPr>
              <a:t> </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Repent (Acts 8:22), Confess (I Jn. 1:9),</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
        <p:nvSpPr>
          <p:cNvPr id="2" name="Footer Placeholder 1">
            <a:extLst>
              <a:ext uri="{FF2B5EF4-FFF2-40B4-BE49-F238E27FC236}">
                <a16:creationId xmlns:a16="http://schemas.microsoft.com/office/drawing/2014/main" id="{B0D1D7A1-CCEB-4448-AD4A-D8046F727F3E}"/>
              </a:ext>
            </a:extLst>
          </p:cNvPr>
          <p:cNvSpPr>
            <a:spLocks noGrp="1"/>
          </p:cNvSpPr>
          <p:nvPr>
            <p:ph type="ftr" sz="quarter" idx="11"/>
          </p:nvPr>
        </p:nvSpPr>
        <p:spPr/>
        <p:txBody>
          <a:bodyPr/>
          <a:lstStyle/>
          <a:p>
            <a:pPr>
              <a:defRPr/>
            </a:pPr>
            <a:r>
              <a:rPr lang="en-US"/>
              <a:t>Sin Will Always...</a:t>
            </a:r>
          </a:p>
        </p:txBody>
      </p:sp>
    </p:spTree>
    <p:extLst>
      <p:ext uri="{BB962C8B-B14F-4D97-AF65-F5344CB8AC3E}">
        <p14:creationId xmlns:p14="http://schemas.microsoft.com/office/powerpoint/2010/main" val="2031049882"/>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2000"/>
                                        <p:tgtEl>
                                          <p:spTgt spid="6147">
                                            <p:txEl>
                                              <p:pRg st="0" end="0"/>
                                            </p:txEl>
                                          </p:spTgt>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2000"/>
                                        <p:tgtEl>
                                          <p:spTgt spid="6147">
                                            <p:txEl>
                                              <p:pRg st="1" end="1"/>
                                            </p:txEl>
                                          </p:spTgt>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2000"/>
                                        <p:tgtEl>
                                          <p:spTgt spid="6147">
                                            <p:txEl>
                                              <p:pRg st="2" end="2"/>
                                            </p:txEl>
                                          </p:spTgt>
                                        </p:tgtEl>
                                      </p:cBhvr>
                                    </p:animEffect>
                                  </p:childTnLst>
                                </p:cTn>
                              </p:par>
                            </p:childTnLst>
                          </p:cTn>
                        </p:par>
                        <p:par>
                          <p:cTn id="16" fill="hold">
                            <p:stCondLst>
                              <p:cond delay="6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2000"/>
                                        <p:tgtEl>
                                          <p:spTgt spid="6147">
                                            <p:txEl>
                                              <p:pRg st="3" end="3"/>
                                            </p:txEl>
                                          </p:spTgt>
                                        </p:tgtEl>
                                      </p:cBhvr>
                                    </p:animEffect>
                                  </p:childTnLst>
                                </p:cTn>
                              </p:par>
                            </p:childTnLst>
                          </p:cTn>
                        </p:par>
                        <p:par>
                          <p:cTn id="20" fill="hold">
                            <p:stCondLst>
                              <p:cond delay="8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2000"/>
                                        <p:tgtEl>
                                          <p:spTgt spid="6147">
                                            <p:txEl>
                                              <p:pRg st="4" end="4"/>
                                            </p:txEl>
                                          </p:spTgt>
                                        </p:tgtEl>
                                      </p:cBhvr>
                                    </p:animEffect>
                                  </p:childTnLst>
                                </p:cTn>
                              </p:par>
                            </p:childTnLst>
                          </p:cTn>
                        </p:par>
                        <p:par>
                          <p:cTn id="24" fill="hold">
                            <p:stCondLst>
                              <p:cond delay="10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2000"/>
                                        <p:tgtEl>
                                          <p:spTgt spid="6147">
                                            <p:txEl>
                                              <p:pRg st="5" end="5"/>
                                            </p:tx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14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0"/>
            <a:ext cx="8229600" cy="609600"/>
          </a:xfrm>
        </p:spPr>
        <p:txBody>
          <a:bodyPr/>
          <a:lstStyle/>
          <a:p>
            <a:pPr algn="ctr" eaLnBrk="1" hangingPunct="1">
              <a:defRPr/>
            </a:pPr>
            <a:r>
              <a:rPr lang="en-US" sz="3400" b="1" u="sng" dirty="0">
                <a:solidFill>
                  <a:schemeClr val="tx1"/>
                </a:solidFill>
              </a:rPr>
              <a:t>Intro </a:t>
            </a:r>
          </a:p>
        </p:txBody>
      </p:sp>
      <p:sp>
        <p:nvSpPr>
          <p:cNvPr id="6" name="Footer Placeholder 3"/>
          <p:cNvSpPr>
            <a:spLocks noGrp="1"/>
          </p:cNvSpPr>
          <p:nvPr>
            <p:ph type="ftr" sz="quarter" idx="11"/>
          </p:nvPr>
        </p:nvSpPr>
        <p:spPr>
          <a:xfrm>
            <a:off x="3124200" y="6553200"/>
            <a:ext cx="2895600" cy="304800"/>
          </a:xfrm>
        </p:spPr>
        <p:txBody>
          <a:bodyPr/>
          <a:lstStyle/>
          <a:p>
            <a:pPr>
              <a:defRPr/>
            </a:pPr>
            <a:r>
              <a:rPr lang="en-US"/>
              <a:t>Sin Will Always...</a:t>
            </a:r>
            <a:endParaRPr lang="en-US" dirty="0"/>
          </a:p>
        </p:txBody>
      </p:sp>
      <p:sp>
        <p:nvSpPr>
          <p:cNvPr id="15404" name="Text Box 44"/>
          <p:cNvSpPr txBox="1">
            <a:spLocks noChangeArrowheads="1"/>
          </p:cNvSpPr>
          <p:nvPr/>
        </p:nvSpPr>
        <p:spPr bwMode="auto">
          <a:xfrm>
            <a:off x="685800" y="1524000"/>
            <a:ext cx="8229600" cy="1692771"/>
          </a:xfrm>
          <a:prstGeom prst="rect">
            <a:avLst/>
          </a:prstGeom>
          <a:solidFill>
            <a:schemeClr val="bg1">
              <a:lumMod val="85000"/>
            </a:schemeClr>
          </a:solidFill>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7030A0"/>
                </a:solidFill>
              </a:rPr>
              <a:t>Heb. 11:24-25</a:t>
            </a:r>
          </a:p>
          <a:p>
            <a:pPr eaLnBrk="1" hangingPunct="1"/>
            <a:r>
              <a:rPr lang="en-US" sz="2000" b="0" dirty="0">
                <a:solidFill>
                  <a:srgbClr val="002060"/>
                </a:solidFill>
              </a:rPr>
              <a:t>24.  By faith Moses, when he had grown up, refused to be called the son of Pharaoh's daughter,</a:t>
            </a:r>
          </a:p>
          <a:p>
            <a:pPr eaLnBrk="1" hangingPunct="1"/>
            <a:r>
              <a:rPr lang="en-US" sz="2000" b="0" dirty="0">
                <a:solidFill>
                  <a:srgbClr val="002060"/>
                </a:solidFill>
              </a:rPr>
              <a:t>25.  choosing rather to endure ill-treatment with the people of God than to enjoy the passing pleasures of sin,</a:t>
            </a:r>
          </a:p>
        </p:txBody>
      </p:sp>
      <p:sp>
        <p:nvSpPr>
          <p:cNvPr id="15405" name="Text Box 45"/>
          <p:cNvSpPr txBox="1">
            <a:spLocks noChangeArrowheads="1"/>
          </p:cNvSpPr>
          <p:nvPr/>
        </p:nvSpPr>
        <p:spPr bwMode="auto">
          <a:xfrm>
            <a:off x="609600" y="776603"/>
            <a:ext cx="8305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sz="3200" dirty="0">
                <a:solidFill>
                  <a:srgbClr val="FF0000"/>
                </a:solidFill>
                <a:effectLst>
                  <a:glow rad="228600">
                    <a:schemeClr val="accent1">
                      <a:satMod val="175000"/>
                      <a:alpha val="40000"/>
                    </a:schemeClr>
                  </a:glow>
                </a:effectLst>
              </a:rPr>
              <a:t>Sin never delivers what it offers!</a:t>
            </a:r>
          </a:p>
        </p:txBody>
      </p:sp>
      <p:sp>
        <p:nvSpPr>
          <p:cNvPr id="15406" name="Text Box 46"/>
          <p:cNvSpPr txBox="1">
            <a:spLocks noChangeArrowheads="1"/>
          </p:cNvSpPr>
          <p:nvPr/>
        </p:nvSpPr>
        <p:spPr bwMode="auto">
          <a:xfrm>
            <a:off x="685800" y="3666756"/>
            <a:ext cx="8229600"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0000"/>
                </a:solidFill>
              </a:rPr>
              <a:t>Sin is deceptive and despite what we think we may</a:t>
            </a:r>
          </a:p>
          <a:p>
            <a:pPr eaLnBrk="1" hangingPunct="1"/>
            <a:r>
              <a:rPr lang="en-US" dirty="0">
                <a:solidFill>
                  <a:srgbClr val="FF0000"/>
                </a:solidFill>
              </a:rPr>
              <a:t>get out of it, “passing pleasures” is what we will</a:t>
            </a:r>
          </a:p>
          <a:p>
            <a:pPr eaLnBrk="1" hangingPunct="1"/>
            <a:r>
              <a:rPr lang="en-US" dirty="0">
                <a:solidFill>
                  <a:srgbClr val="FF0000"/>
                </a:solidFill>
              </a:rPr>
              <a:t>receive!</a:t>
            </a:r>
          </a:p>
          <a:p>
            <a:pPr eaLnBrk="1" hangingPunct="1">
              <a:buClr>
                <a:schemeClr val="accent1"/>
              </a:buClr>
              <a:buSzPct val="115000"/>
              <a:buFont typeface="Wingdings" pitchFamily="2" charset="2"/>
              <a:buChar char="Ø"/>
            </a:pPr>
            <a:r>
              <a:rPr lang="en-US" sz="2000" dirty="0">
                <a:solidFill>
                  <a:schemeClr val="tx2"/>
                </a:solidFill>
              </a:rPr>
              <a:t>Mt. 6:2, 5, 16: </a:t>
            </a:r>
            <a:r>
              <a:rPr lang="en-US" sz="2000" b="0" dirty="0">
                <a:solidFill>
                  <a:schemeClr val="tx2"/>
                </a:solidFill>
              </a:rPr>
              <a:t>Jesus said of hypocrites, “they have their reward in full.”</a:t>
            </a:r>
          </a:p>
          <a:p>
            <a:pPr eaLnBrk="1" hangingPunct="1">
              <a:buClr>
                <a:schemeClr val="accent1"/>
              </a:buClr>
              <a:buSzPct val="115000"/>
              <a:buFont typeface="Wingdings" pitchFamily="2" charset="2"/>
              <a:buChar char="Ø"/>
            </a:pPr>
            <a:r>
              <a:rPr lang="en-US" sz="2000" dirty="0">
                <a:solidFill>
                  <a:schemeClr val="tx2"/>
                </a:solidFill>
              </a:rPr>
              <a:t>Mt. 6:3-4, 6, 17-18: </a:t>
            </a:r>
            <a:r>
              <a:rPr lang="en-US" sz="2000" b="0" dirty="0">
                <a:solidFill>
                  <a:schemeClr val="tx2"/>
                </a:solidFill>
              </a:rPr>
              <a:t>Contrast reward from sin and reward by God!</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5405"/>
                                        </p:tgtEl>
                                        <p:attrNameLst>
                                          <p:attrName>style.visibility</p:attrName>
                                        </p:attrNameLst>
                                      </p:cBhvr>
                                      <p:to>
                                        <p:strVal val="visible"/>
                                      </p:to>
                                    </p:set>
                                    <p:anim calcmode="lin" valueType="num">
                                      <p:cBhvr additive="base">
                                        <p:cTn id="7" dur="500" fill="hold"/>
                                        <p:tgtEl>
                                          <p:spTgt spid="15405"/>
                                        </p:tgtEl>
                                        <p:attrNameLst>
                                          <p:attrName>ppt_x</p:attrName>
                                        </p:attrNameLst>
                                      </p:cBhvr>
                                      <p:tavLst>
                                        <p:tav tm="0">
                                          <p:val>
                                            <p:strVal val="#ppt_x"/>
                                          </p:val>
                                        </p:tav>
                                        <p:tav tm="100000">
                                          <p:val>
                                            <p:strVal val="#ppt_x"/>
                                          </p:val>
                                        </p:tav>
                                      </p:tavLst>
                                    </p:anim>
                                    <p:anim calcmode="lin" valueType="num">
                                      <p:cBhvr additive="base">
                                        <p:cTn id="8" dur="500" fill="hold"/>
                                        <p:tgtEl>
                                          <p:spTgt spid="1540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40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406">
                                            <p:txEl>
                                              <p:pRg st="0" end="0"/>
                                            </p:txEl>
                                          </p:spTgt>
                                        </p:tgtEl>
                                        <p:attrNameLst>
                                          <p:attrName>style.visibility</p:attrName>
                                        </p:attrNameLst>
                                      </p:cBhvr>
                                      <p:to>
                                        <p:strVal val="visible"/>
                                      </p:to>
                                    </p:set>
                                    <p:animEffect transition="in" filter="fade">
                                      <p:cBhvr>
                                        <p:cTn id="17" dur="500"/>
                                        <p:tgtEl>
                                          <p:spTgt spid="15406">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5406">
                                            <p:txEl>
                                              <p:pRg st="1" end="1"/>
                                            </p:txEl>
                                          </p:spTgt>
                                        </p:tgtEl>
                                        <p:attrNameLst>
                                          <p:attrName>style.visibility</p:attrName>
                                        </p:attrNameLst>
                                      </p:cBhvr>
                                      <p:to>
                                        <p:strVal val="visible"/>
                                      </p:to>
                                    </p:set>
                                    <p:animEffect transition="in" filter="fade">
                                      <p:cBhvr>
                                        <p:cTn id="20" dur="500"/>
                                        <p:tgtEl>
                                          <p:spTgt spid="15406">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5406">
                                            <p:txEl>
                                              <p:pRg st="2" end="2"/>
                                            </p:txEl>
                                          </p:spTgt>
                                        </p:tgtEl>
                                        <p:attrNameLst>
                                          <p:attrName>style.visibility</p:attrName>
                                        </p:attrNameLst>
                                      </p:cBhvr>
                                      <p:to>
                                        <p:strVal val="visible"/>
                                      </p:to>
                                    </p:set>
                                    <p:animEffect transition="in" filter="fade">
                                      <p:cBhvr>
                                        <p:cTn id="23" dur="500"/>
                                        <p:tgtEl>
                                          <p:spTgt spid="15406">
                                            <p:txEl>
                                              <p:pRg st="2" end="2"/>
                                            </p:txEl>
                                          </p:spTgt>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15406">
                                            <p:txEl>
                                              <p:pRg st="3" end="3"/>
                                            </p:txEl>
                                          </p:spTgt>
                                        </p:tgtEl>
                                        <p:attrNameLst>
                                          <p:attrName>style.visibility</p:attrName>
                                        </p:attrNameLst>
                                      </p:cBhvr>
                                      <p:to>
                                        <p:strVal val="visible"/>
                                      </p:to>
                                    </p:set>
                                    <p:animEffect transition="in" filter="wipe(left)">
                                      <p:cBhvr>
                                        <p:cTn id="27" dur="500"/>
                                        <p:tgtEl>
                                          <p:spTgt spid="15406">
                                            <p:txEl>
                                              <p:pRg st="3" end="3"/>
                                            </p:txEl>
                                          </p:spTgt>
                                        </p:tgtEl>
                                      </p:cBhvr>
                                    </p:animEffect>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15406">
                                            <p:txEl>
                                              <p:pRg st="4" end="4"/>
                                            </p:txEl>
                                          </p:spTgt>
                                        </p:tgtEl>
                                        <p:attrNameLst>
                                          <p:attrName>style.visibility</p:attrName>
                                        </p:attrNameLst>
                                      </p:cBhvr>
                                      <p:to>
                                        <p:strVal val="visible"/>
                                      </p:to>
                                    </p:set>
                                    <p:animEffect transition="in" filter="wipe(left)">
                                      <p:cBhvr>
                                        <p:cTn id="31" dur="500"/>
                                        <p:tgtEl>
                                          <p:spTgt spid="1540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04" grpId="0" animBg="1"/>
      <p:bldP spid="1540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19295" y="0"/>
            <a:ext cx="8196106" cy="609600"/>
          </a:xfrm>
        </p:spPr>
        <p:txBody>
          <a:bodyPr/>
          <a:lstStyle/>
          <a:p>
            <a:pPr algn="ctr" eaLnBrk="1" hangingPunct="1">
              <a:defRPr/>
            </a:pPr>
            <a:r>
              <a:rPr lang="en-US" sz="3400" b="1" u="sng" dirty="0">
                <a:solidFill>
                  <a:schemeClr val="tx1"/>
                </a:solidFill>
              </a:rPr>
              <a:t>Intro </a:t>
            </a:r>
          </a:p>
        </p:txBody>
      </p:sp>
      <p:sp>
        <p:nvSpPr>
          <p:cNvPr id="6" name="Footer Placeholder 3"/>
          <p:cNvSpPr>
            <a:spLocks noGrp="1"/>
          </p:cNvSpPr>
          <p:nvPr>
            <p:ph type="ftr" sz="quarter" idx="11"/>
          </p:nvPr>
        </p:nvSpPr>
        <p:spPr>
          <a:xfrm>
            <a:off x="3124200" y="6553200"/>
            <a:ext cx="2895600" cy="304800"/>
          </a:xfrm>
        </p:spPr>
        <p:txBody>
          <a:bodyPr/>
          <a:lstStyle/>
          <a:p>
            <a:pPr>
              <a:defRPr/>
            </a:pPr>
            <a:r>
              <a:rPr lang="en-US"/>
              <a:t>Sin Will Always...</a:t>
            </a:r>
            <a:endParaRPr lang="en-US" dirty="0"/>
          </a:p>
        </p:txBody>
      </p:sp>
      <p:sp>
        <p:nvSpPr>
          <p:cNvPr id="15404" name="Text Box 44"/>
          <p:cNvSpPr txBox="1">
            <a:spLocks noChangeArrowheads="1"/>
          </p:cNvSpPr>
          <p:nvPr/>
        </p:nvSpPr>
        <p:spPr bwMode="auto">
          <a:xfrm>
            <a:off x="719295" y="620222"/>
            <a:ext cx="8153400" cy="3908762"/>
          </a:xfrm>
          <a:prstGeom prst="rect">
            <a:avLst/>
          </a:prstGeom>
          <a:solidFill>
            <a:schemeClr val="bg1">
              <a:lumMod val="85000"/>
            </a:schemeClr>
          </a:solidFill>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sz="3200" dirty="0">
                <a:solidFill>
                  <a:srgbClr val="7030A0"/>
                </a:solidFill>
              </a:rPr>
              <a:t>Rom. 6:11-13</a:t>
            </a:r>
          </a:p>
          <a:p>
            <a:pPr eaLnBrk="1" hangingPunct="1"/>
            <a:r>
              <a:rPr lang="en-US" b="0" dirty="0">
                <a:solidFill>
                  <a:srgbClr val="002060"/>
                </a:solidFill>
              </a:rPr>
              <a:t>11.  Even so consider yourselves to be dead to sin, but alive to God in Christ Jesus.</a:t>
            </a:r>
          </a:p>
          <a:p>
            <a:pPr eaLnBrk="1" hangingPunct="1"/>
            <a:r>
              <a:rPr lang="en-US" b="0" dirty="0">
                <a:solidFill>
                  <a:srgbClr val="002060"/>
                </a:solidFill>
              </a:rPr>
              <a:t>12.  Therefore do not let sin reign in your mortal body so that you obey its lusts,</a:t>
            </a:r>
          </a:p>
          <a:p>
            <a:pPr eaLnBrk="1" hangingPunct="1"/>
            <a:r>
              <a:rPr lang="en-US" b="0" dirty="0">
                <a:solidFill>
                  <a:srgbClr val="002060"/>
                </a:solidFill>
              </a:rPr>
              <a:t>13.  and do not go on presenting the members of your body to sin as instruments of unrighteousness; but present yourselves to God as those alive from the dead, and your members as instruments of righteousness to God.</a:t>
            </a:r>
          </a:p>
        </p:txBody>
      </p:sp>
      <p:sp>
        <p:nvSpPr>
          <p:cNvPr id="8" name="Text Box 45"/>
          <p:cNvSpPr txBox="1">
            <a:spLocks noChangeArrowheads="1"/>
          </p:cNvSpPr>
          <p:nvPr/>
        </p:nvSpPr>
        <p:spPr bwMode="auto">
          <a:xfrm>
            <a:off x="685800" y="4948238"/>
            <a:ext cx="8229600" cy="1569660"/>
          </a:xfrm>
          <a:prstGeom prst="rect">
            <a:avLst/>
          </a:prstGeom>
          <a:ln/>
          <a:extLst/>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sz="3200" dirty="0">
                <a:solidFill>
                  <a:srgbClr val="FFFF00"/>
                </a:solidFill>
              </a:rPr>
              <a:t>Samson’s life </a:t>
            </a:r>
            <a:r>
              <a:rPr lang="en-US" sz="3200" i="1" dirty="0">
                <a:solidFill>
                  <a:srgbClr val="FFFF00"/>
                </a:solidFill>
              </a:rPr>
              <a:t>(Judges 16) </a:t>
            </a:r>
            <a:r>
              <a:rPr lang="en-US" sz="3200" dirty="0">
                <a:solidFill>
                  <a:srgbClr val="FFFF00"/>
                </a:solidFill>
              </a:rPr>
              <a:t>serves as warning not to “let sin reign” in our lives! </a:t>
            </a:r>
            <a:r>
              <a:rPr lang="en-US" sz="3200" i="1" dirty="0">
                <a:solidFill>
                  <a:srgbClr val="FFFF00"/>
                </a:solidFill>
              </a:rPr>
              <a:t>(Mighty Man of Weakness!)</a:t>
            </a:r>
          </a:p>
        </p:txBody>
      </p:sp>
    </p:spTree>
    <p:extLst>
      <p:ext uri="{BB962C8B-B14F-4D97-AF65-F5344CB8AC3E}">
        <p14:creationId xmlns:p14="http://schemas.microsoft.com/office/powerpoint/2010/main" val="251972688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404"/>
                                        </p:tgtEl>
                                        <p:attrNameLst>
                                          <p:attrName>style.visibility</p:attrName>
                                        </p:attrNameLst>
                                      </p:cBhvr>
                                      <p:to>
                                        <p:strVal val="visible"/>
                                      </p:to>
                                    </p:set>
                                    <p:animEffect transition="in" filter="fade">
                                      <p:cBhvr>
                                        <p:cTn id="7" dur="500"/>
                                        <p:tgtEl>
                                          <p:spTgt spid="1540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04"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685800" y="0"/>
            <a:ext cx="8229600" cy="609600"/>
          </a:xfrm>
        </p:spPr>
        <p:txBody>
          <a:bodyPr/>
          <a:lstStyle/>
          <a:p>
            <a:pPr eaLnBrk="1" hangingPunct="1">
              <a:defRPr/>
            </a:pPr>
            <a:r>
              <a:rPr lang="en-US" sz="3200" b="1" u="sng" dirty="0">
                <a:solidFill>
                  <a:schemeClr val="tx1"/>
                </a:solidFill>
              </a:rPr>
              <a:t>Sin Takes Us Farther Than We Want to Go</a:t>
            </a:r>
          </a:p>
        </p:txBody>
      </p:sp>
      <p:sp>
        <p:nvSpPr>
          <p:cNvPr id="6" name="Footer Placeholder 3"/>
          <p:cNvSpPr>
            <a:spLocks noGrp="1"/>
          </p:cNvSpPr>
          <p:nvPr>
            <p:ph type="ftr" sz="quarter" idx="11"/>
          </p:nvPr>
        </p:nvSpPr>
        <p:spPr>
          <a:xfrm>
            <a:off x="2978924" y="6600818"/>
            <a:ext cx="2895600" cy="304800"/>
          </a:xfrm>
        </p:spPr>
        <p:txBody>
          <a:bodyPr/>
          <a:lstStyle/>
          <a:p>
            <a:pPr>
              <a:defRPr/>
            </a:pPr>
            <a:r>
              <a:rPr lang="en-US"/>
              <a:t>Sin Will Always...</a:t>
            </a:r>
            <a:endParaRPr lang="en-US" dirty="0"/>
          </a:p>
        </p:txBody>
      </p:sp>
      <p:sp>
        <p:nvSpPr>
          <p:cNvPr id="5124" name="Text Box 16"/>
          <p:cNvSpPr txBox="1">
            <a:spLocks noChangeArrowheads="1"/>
          </p:cNvSpPr>
          <p:nvPr/>
        </p:nvSpPr>
        <p:spPr bwMode="auto">
          <a:xfrm>
            <a:off x="685800" y="639745"/>
            <a:ext cx="8229600"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0000"/>
                </a:solidFill>
              </a:rPr>
              <a:t>Jud. 16:4-14 </a:t>
            </a:r>
          </a:p>
          <a:p>
            <a:pPr eaLnBrk="1" hangingPunct="1">
              <a:buClr>
                <a:schemeClr val="accent1"/>
              </a:buClr>
              <a:buSzPct val="115000"/>
              <a:buFont typeface="Wingdings" pitchFamily="2" charset="2"/>
              <a:buChar char="Ø"/>
            </a:pPr>
            <a:r>
              <a:rPr lang="en-US" sz="2000" b="0" dirty="0">
                <a:solidFill>
                  <a:schemeClr val="tx2"/>
                </a:solidFill>
              </a:rPr>
              <a:t>Samson played a game that wasn’t a game with Delilah and the Philistines.</a:t>
            </a:r>
          </a:p>
          <a:p>
            <a:pPr eaLnBrk="1" hangingPunct="1">
              <a:buClr>
                <a:schemeClr val="accent1"/>
              </a:buClr>
              <a:buSzPct val="115000"/>
              <a:buFont typeface="Wingdings" pitchFamily="2" charset="2"/>
              <a:buChar char="Ø"/>
            </a:pPr>
            <a:r>
              <a:rPr lang="en-US" sz="2000" b="0" dirty="0">
                <a:solidFill>
                  <a:schemeClr val="tx2"/>
                </a:solidFill>
              </a:rPr>
              <a:t>He knew she was full of deceit yet continued to allow her to entice him.</a:t>
            </a:r>
          </a:p>
          <a:p>
            <a:pPr marL="800100" lvl="1" indent="-342900" eaLnBrk="1" hangingPunct="1">
              <a:buClr>
                <a:schemeClr val="accent1"/>
              </a:buClr>
              <a:buSzPct val="115000"/>
              <a:buFont typeface="Wingdings" pitchFamily="2" charset="2"/>
              <a:buChar char="§"/>
            </a:pPr>
            <a:r>
              <a:rPr lang="en-US" sz="2000" dirty="0">
                <a:solidFill>
                  <a:schemeClr val="tx2"/>
                </a:solidFill>
              </a:rPr>
              <a:t>Jud. 16:5:</a:t>
            </a:r>
            <a:r>
              <a:rPr lang="en-US" sz="2000" b="0" dirty="0">
                <a:solidFill>
                  <a:schemeClr val="tx2"/>
                </a:solidFill>
              </a:rPr>
              <a:t> She was willing to betray him for great reward! (5500 pieces of silver)</a:t>
            </a:r>
          </a:p>
          <a:p>
            <a:pPr eaLnBrk="1" hangingPunct="1">
              <a:buClr>
                <a:schemeClr val="accent1"/>
              </a:buClr>
              <a:buSzPct val="115000"/>
              <a:buFont typeface="Wingdings" pitchFamily="2" charset="2"/>
              <a:buChar char="Ø"/>
            </a:pPr>
            <a:r>
              <a:rPr lang="en-US" sz="2000" b="0" dirty="0">
                <a:solidFill>
                  <a:schemeClr val="tx2"/>
                </a:solidFill>
              </a:rPr>
              <a:t>Three times he played her game and three times she bound him, but found she was tricked.</a:t>
            </a:r>
          </a:p>
        </p:txBody>
      </p:sp>
      <p:sp>
        <p:nvSpPr>
          <p:cNvPr id="29" name="Text Box 16">
            <a:extLst>
              <a:ext uri="{FF2B5EF4-FFF2-40B4-BE49-F238E27FC236}">
                <a16:creationId xmlns:a16="http://schemas.microsoft.com/office/drawing/2014/main" id="{AECBE269-9577-4873-AE3C-DF4F41EDE535}"/>
              </a:ext>
            </a:extLst>
          </p:cNvPr>
          <p:cNvSpPr txBox="1">
            <a:spLocks noChangeArrowheads="1"/>
          </p:cNvSpPr>
          <p:nvPr/>
        </p:nvSpPr>
        <p:spPr bwMode="auto">
          <a:xfrm>
            <a:off x="685800" y="3686012"/>
            <a:ext cx="8229600" cy="461665"/>
          </a:xfrm>
          <a:prstGeom prst="rect">
            <a:avLst/>
          </a:prstGeom>
          <a:solidFill>
            <a:srgbClr val="FFCCFF"/>
          </a:solidFill>
          <a:ln>
            <a:solidFill>
              <a:schemeClr val="accent5"/>
            </a:solidFill>
          </a:ln>
          <a:extLst/>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dirty="0">
                <a:solidFill>
                  <a:srgbClr val="FF0000"/>
                </a:solidFill>
              </a:rPr>
              <a:t>He was playing with fire and was lying to her!</a:t>
            </a:r>
          </a:p>
        </p:txBody>
      </p:sp>
      <p:pic>
        <p:nvPicPr>
          <p:cNvPr id="3" name="Picture 2">
            <a:extLst>
              <a:ext uri="{FF2B5EF4-FFF2-40B4-BE49-F238E27FC236}">
                <a16:creationId xmlns:a16="http://schemas.microsoft.com/office/drawing/2014/main" id="{F5ED3B19-14D9-40EB-9DC5-474CEDCC2F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4624" y="4270068"/>
            <a:ext cx="3124200" cy="23431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animEffect transition="in" filter="fade">
                                      <p:cBhvr>
                                        <p:cTn id="7" dur="500"/>
                                        <p:tgtEl>
                                          <p:spTgt spid="512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animEffect transition="in" filter="wipe(left)">
                                      <p:cBhvr>
                                        <p:cTn id="11" dur="500"/>
                                        <p:tgtEl>
                                          <p:spTgt spid="512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animEffect transition="in" filter="wipe(left)">
                                      <p:cBhvr>
                                        <p:cTn id="15" dur="500"/>
                                        <p:tgtEl>
                                          <p:spTgt spid="5124">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animEffect transition="in" filter="wipe(left)">
                                      <p:cBhvr>
                                        <p:cTn id="19" dur="500"/>
                                        <p:tgtEl>
                                          <p:spTgt spid="5124">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5124">
                                            <p:txEl>
                                              <p:pRg st="4" end="4"/>
                                            </p:txEl>
                                          </p:spTgt>
                                        </p:tgtEl>
                                        <p:attrNameLst>
                                          <p:attrName>style.visibility</p:attrName>
                                        </p:attrNameLst>
                                      </p:cBhvr>
                                      <p:to>
                                        <p:strVal val="visible"/>
                                      </p:to>
                                    </p:set>
                                    <p:animEffect transition="in" filter="wipe(left)">
                                      <p:cBhvr>
                                        <p:cTn id="23" dur="500"/>
                                        <p:tgtEl>
                                          <p:spTgt spid="5124">
                                            <p:txEl>
                                              <p:pRg st="4" end="4"/>
                                            </p:txEl>
                                          </p:spTgt>
                                        </p:tgtEl>
                                      </p:cBhvr>
                                    </p:animEffect>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dissolve">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685800" y="0"/>
            <a:ext cx="8229600" cy="609600"/>
          </a:xfrm>
        </p:spPr>
        <p:txBody>
          <a:bodyPr/>
          <a:lstStyle/>
          <a:p>
            <a:pPr eaLnBrk="1" hangingPunct="1">
              <a:defRPr/>
            </a:pPr>
            <a:r>
              <a:rPr lang="en-US" sz="3200" b="1" u="sng" dirty="0">
                <a:solidFill>
                  <a:schemeClr val="tx1"/>
                </a:solidFill>
              </a:rPr>
              <a:t>Sin Takes Us Farther Than We Want to Go</a:t>
            </a:r>
          </a:p>
        </p:txBody>
      </p:sp>
      <p:sp>
        <p:nvSpPr>
          <p:cNvPr id="6" name="Footer Placeholder 3"/>
          <p:cNvSpPr>
            <a:spLocks noGrp="1"/>
          </p:cNvSpPr>
          <p:nvPr>
            <p:ph type="ftr" sz="quarter" idx="11"/>
          </p:nvPr>
        </p:nvSpPr>
        <p:spPr>
          <a:xfrm>
            <a:off x="3124200" y="6553200"/>
            <a:ext cx="2895600" cy="304800"/>
          </a:xfrm>
        </p:spPr>
        <p:txBody>
          <a:bodyPr/>
          <a:lstStyle/>
          <a:p>
            <a:pPr>
              <a:defRPr/>
            </a:pPr>
            <a:r>
              <a:rPr lang="en-US"/>
              <a:t>Sin Will Always...</a:t>
            </a:r>
            <a:endParaRPr lang="en-US" dirty="0"/>
          </a:p>
        </p:txBody>
      </p:sp>
      <p:sp>
        <p:nvSpPr>
          <p:cNvPr id="6148" name="Text Box 16"/>
          <p:cNvSpPr txBox="1">
            <a:spLocks noChangeArrowheads="1"/>
          </p:cNvSpPr>
          <p:nvPr/>
        </p:nvSpPr>
        <p:spPr bwMode="auto">
          <a:xfrm>
            <a:off x="762000" y="990600"/>
            <a:ext cx="8153400" cy="5016758"/>
          </a:xfrm>
          <a:prstGeom prst="rect">
            <a:avLst/>
          </a:prstGeom>
          <a:solidFill>
            <a:schemeClr val="bg1">
              <a:lumMod val="85000"/>
            </a:schemeClr>
          </a:solidFill>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sz="3200" dirty="0">
                <a:solidFill>
                  <a:srgbClr val="7030A0"/>
                </a:solidFill>
              </a:rPr>
              <a:t>Jud. 16:15-20 (vss. 15-17) </a:t>
            </a:r>
          </a:p>
          <a:p>
            <a:pPr eaLnBrk="1" hangingPunct="1">
              <a:buClr>
                <a:schemeClr val="accent1"/>
              </a:buClr>
              <a:buSzPct val="115000"/>
            </a:pPr>
            <a:r>
              <a:rPr lang="en-US" b="0" dirty="0">
                <a:solidFill>
                  <a:srgbClr val="002060"/>
                </a:solidFill>
              </a:rPr>
              <a:t>15.  Then she said to him, "How can you say, 'I love you,' when your heart is not with me? You have deceived me these three times and have not told me where your great strength is."</a:t>
            </a:r>
          </a:p>
          <a:p>
            <a:pPr eaLnBrk="1" hangingPunct="1">
              <a:buClr>
                <a:schemeClr val="accent1"/>
              </a:buClr>
              <a:buSzPct val="115000"/>
            </a:pPr>
            <a:r>
              <a:rPr lang="en-US" b="0" dirty="0">
                <a:solidFill>
                  <a:srgbClr val="002060"/>
                </a:solidFill>
              </a:rPr>
              <a:t>16.  It came about when she pressed him daily with her words and urged him, that his soul was annoyed to death.</a:t>
            </a:r>
          </a:p>
          <a:p>
            <a:pPr eaLnBrk="1" hangingPunct="1">
              <a:buClr>
                <a:schemeClr val="accent1"/>
              </a:buClr>
              <a:buSzPct val="115000"/>
            </a:pPr>
            <a:r>
              <a:rPr lang="en-US" b="0" dirty="0">
                <a:solidFill>
                  <a:srgbClr val="002060"/>
                </a:solidFill>
              </a:rPr>
              <a:t>17.  So he told her all that was in his heart and said to her, "A razor has never come on my head, for I have been a Nazirite to God from my mother's womb. If I am shaved, then my strength will leave me and I will become weak and be like any other man."</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685800" y="0"/>
            <a:ext cx="8229600" cy="609600"/>
          </a:xfrm>
        </p:spPr>
        <p:txBody>
          <a:bodyPr/>
          <a:lstStyle/>
          <a:p>
            <a:pPr eaLnBrk="1" hangingPunct="1">
              <a:defRPr/>
            </a:pPr>
            <a:r>
              <a:rPr lang="en-US" sz="3200" b="1" u="sng" dirty="0">
                <a:solidFill>
                  <a:schemeClr val="tx1"/>
                </a:solidFill>
              </a:rPr>
              <a:t>Sin Takes Us Farther Than We Want to Go</a:t>
            </a:r>
          </a:p>
        </p:txBody>
      </p:sp>
      <p:sp>
        <p:nvSpPr>
          <p:cNvPr id="6" name="Footer Placeholder 3"/>
          <p:cNvSpPr>
            <a:spLocks noGrp="1"/>
          </p:cNvSpPr>
          <p:nvPr>
            <p:ph type="ftr" sz="quarter" idx="11"/>
          </p:nvPr>
        </p:nvSpPr>
        <p:spPr>
          <a:xfrm>
            <a:off x="3124200" y="6553200"/>
            <a:ext cx="2895600" cy="304800"/>
          </a:xfrm>
        </p:spPr>
        <p:txBody>
          <a:bodyPr/>
          <a:lstStyle/>
          <a:p>
            <a:pPr>
              <a:defRPr/>
            </a:pPr>
            <a:r>
              <a:rPr lang="en-US"/>
              <a:t>Sin Will Always...</a:t>
            </a:r>
            <a:endParaRPr lang="en-US" dirty="0"/>
          </a:p>
        </p:txBody>
      </p:sp>
      <p:sp>
        <p:nvSpPr>
          <p:cNvPr id="6148" name="Text Box 16"/>
          <p:cNvSpPr txBox="1">
            <a:spLocks noChangeArrowheads="1"/>
          </p:cNvSpPr>
          <p:nvPr/>
        </p:nvSpPr>
        <p:spPr bwMode="auto">
          <a:xfrm>
            <a:off x="762000" y="609600"/>
            <a:ext cx="8153400" cy="5632311"/>
          </a:xfrm>
          <a:prstGeom prst="rect">
            <a:avLst/>
          </a:prstGeom>
          <a:solidFill>
            <a:schemeClr val="bg1">
              <a:lumMod val="85000"/>
            </a:schemeClr>
          </a:solidFill>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7030A0"/>
                </a:solidFill>
              </a:rPr>
              <a:t>Jud. 16:15-20 (vss. 18-20)</a:t>
            </a:r>
          </a:p>
          <a:p>
            <a:pPr eaLnBrk="1" hangingPunct="1">
              <a:buClr>
                <a:schemeClr val="accent1"/>
              </a:buClr>
              <a:buSzPct val="115000"/>
            </a:pPr>
            <a:r>
              <a:rPr lang="en-US" b="0" dirty="0">
                <a:solidFill>
                  <a:srgbClr val="002060"/>
                </a:solidFill>
              </a:rPr>
              <a:t>18.  When Delilah saw that he had told her all that was in his heart, she sent and called the lords of the Philistines, saying, "Come up once more, for he has told me all that is in his heart." Then the lords of the Philistines came up to her and brought the money in their hands.</a:t>
            </a:r>
          </a:p>
          <a:p>
            <a:pPr eaLnBrk="1" hangingPunct="1">
              <a:buClr>
                <a:schemeClr val="accent1"/>
              </a:buClr>
              <a:buSzPct val="115000"/>
            </a:pPr>
            <a:r>
              <a:rPr lang="en-US" b="0" dirty="0">
                <a:solidFill>
                  <a:srgbClr val="002060"/>
                </a:solidFill>
              </a:rPr>
              <a:t>19.  She made him sleep on her knees, and called for a man and had him shave off the seven locks of his hair. Then she began to afflict him, and his strength left him.</a:t>
            </a:r>
          </a:p>
          <a:p>
            <a:pPr eaLnBrk="1" hangingPunct="1">
              <a:buClr>
                <a:schemeClr val="accent1"/>
              </a:buClr>
              <a:buSzPct val="115000"/>
            </a:pPr>
            <a:r>
              <a:rPr lang="en-US" b="0" dirty="0">
                <a:solidFill>
                  <a:srgbClr val="002060"/>
                </a:solidFill>
              </a:rPr>
              <a:t>20.  She said, "The Philistines are upon you, Samson!" And he awoke from his sleep and said, "I will go out as at other times and shake myself free." But he did not know that the LORD had departed from him.</a:t>
            </a:r>
          </a:p>
        </p:txBody>
      </p:sp>
    </p:spTree>
    <p:extLst>
      <p:ext uri="{BB962C8B-B14F-4D97-AF65-F5344CB8AC3E}">
        <p14:creationId xmlns:p14="http://schemas.microsoft.com/office/powerpoint/2010/main" val="353827983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685800" y="0"/>
            <a:ext cx="8229600" cy="609600"/>
          </a:xfrm>
        </p:spPr>
        <p:txBody>
          <a:bodyPr/>
          <a:lstStyle/>
          <a:p>
            <a:pPr eaLnBrk="1" hangingPunct="1">
              <a:defRPr/>
            </a:pPr>
            <a:r>
              <a:rPr lang="en-US" sz="3200" b="1" u="sng" dirty="0">
                <a:solidFill>
                  <a:schemeClr val="tx1"/>
                </a:solidFill>
              </a:rPr>
              <a:t>Sin Takes Us Farther Than We Want to Go</a:t>
            </a:r>
          </a:p>
        </p:txBody>
      </p:sp>
      <p:sp>
        <p:nvSpPr>
          <p:cNvPr id="6" name="Footer Placeholder 3"/>
          <p:cNvSpPr>
            <a:spLocks noGrp="1"/>
          </p:cNvSpPr>
          <p:nvPr>
            <p:ph type="ftr" sz="quarter" idx="11"/>
          </p:nvPr>
        </p:nvSpPr>
        <p:spPr>
          <a:xfrm>
            <a:off x="3124200" y="6553200"/>
            <a:ext cx="2895600" cy="304800"/>
          </a:xfrm>
        </p:spPr>
        <p:txBody>
          <a:bodyPr/>
          <a:lstStyle/>
          <a:p>
            <a:pPr>
              <a:defRPr/>
            </a:pPr>
            <a:r>
              <a:rPr lang="en-US"/>
              <a:t>Sin Will Always...</a:t>
            </a:r>
            <a:endParaRPr lang="en-US" dirty="0"/>
          </a:p>
        </p:txBody>
      </p:sp>
      <p:sp>
        <p:nvSpPr>
          <p:cNvPr id="8" name="Text Box 16"/>
          <p:cNvSpPr txBox="1">
            <a:spLocks noChangeArrowheads="1"/>
          </p:cNvSpPr>
          <p:nvPr/>
        </p:nvSpPr>
        <p:spPr bwMode="auto">
          <a:xfrm>
            <a:off x="685800" y="610320"/>
            <a:ext cx="8229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0000"/>
                </a:solidFill>
              </a:rPr>
              <a:t>Sin, if not checked, will always progress further into</a:t>
            </a:r>
          </a:p>
          <a:p>
            <a:pPr eaLnBrk="1" hangingPunct="1"/>
            <a:r>
              <a:rPr lang="en-US" dirty="0">
                <a:solidFill>
                  <a:srgbClr val="FF0000"/>
                </a:solidFill>
              </a:rPr>
              <a:t>evil!</a:t>
            </a:r>
          </a:p>
          <a:p>
            <a:pPr eaLnBrk="1" hangingPunct="1">
              <a:buClr>
                <a:schemeClr val="accent1"/>
              </a:buClr>
              <a:buSzPct val="115000"/>
              <a:buFont typeface="Wingdings" pitchFamily="2" charset="2"/>
              <a:buChar char="Ø"/>
            </a:pPr>
            <a:r>
              <a:rPr lang="en-US" sz="2000" i="1" dirty="0">
                <a:solidFill>
                  <a:schemeClr val="tx2"/>
                </a:solidFill>
              </a:rPr>
              <a:t>II Tim. 2:16-18:</a:t>
            </a:r>
            <a:r>
              <a:rPr lang="en-US" sz="2000" b="0" i="1" dirty="0">
                <a:solidFill>
                  <a:schemeClr val="tx2"/>
                </a:solidFill>
              </a:rPr>
              <a:t> </a:t>
            </a:r>
            <a:r>
              <a:rPr lang="en-US" sz="2000" b="0" dirty="0">
                <a:solidFill>
                  <a:schemeClr val="tx2"/>
                </a:solidFill>
              </a:rPr>
              <a:t>False (evil) doctrines will spread like cancer (NKJV).</a:t>
            </a:r>
          </a:p>
          <a:p>
            <a:pPr eaLnBrk="1" hangingPunct="1">
              <a:buClr>
                <a:schemeClr val="accent1"/>
              </a:buClr>
              <a:buSzPct val="115000"/>
              <a:buFont typeface="Wingdings" pitchFamily="2" charset="2"/>
              <a:buChar char="Ø"/>
            </a:pPr>
            <a:r>
              <a:rPr lang="en-US" sz="2000" i="1" dirty="0">
                <a:solidFill>
                  <a:schemeClr val="tx2"/>
                </a:solidFill>
              </a:rPr>
              <a:t>II Tim. 3:13: </a:t>
            </a:r>
            <a:r>
              <a:rPr lang="en-US" sz="2000" b="0" dirty="0">
                <a:solidFill>
                  <a:schemeClr val="tx2"/>
                </a:solidFill>
              </a:rPr>
              <a:t>Evil men will “proceed from bad to worse.”</a:t>
            </a:r>
            <a:endParaRPr lang="en-US" sz="2000" b="0" i="1" dirty="0">
              <a:solidFill>
                <a:schemeClr val="tx2"/>
              </a:solidFill>
            </a:endParaRPr>
          </a:p>
        </p:txBody>
      </p:sp>
      <p:pic>
        <p:nvPicPr>
          <p:cNvPr id="3" name="Picture 2">
            <a:extLst>
              <a:ext uri="{FF2B5EF4-FFF2-40B4-BE49-F238E27FC236}">
                <a16:creationId xmlns:a16="http://schemas.microsoft.com/office/drawing/2014/main" id="{BAB1EE3E-D40D-4A73-A6AD-D296CAB791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2999" y="2478012"/>
            <a:ext cx="5118002" cy="3281919"/>
          </a:xfrm>
          <a:prstGeom prst="rect">
            <a:avLst/>
          </a:prstGeom>
        </p:spPr>
      </p:pic>
      <p:sp>
        <p:nvSpPr>
          <p:cNvPr id="10" name="Text Box 45">
            <a:extLst>
              <a:ext uri="{FF2B5EF4-FFF2-40B4-BE49-F238E27FC236}">
                <a16:creationId xmlns:a16="http://schemas.microsoft.com/office/drawing/2014/main" id="{6285F750-5EAD-4900-828A-A3468E64BCA2}"/>
              </a:ext>
            </a:extLst>
          </p:cNvPr>
          <p:cNvSpPr txBox="1">
            <a:spLocks noChangeArrowheads="1"/>
          </p:cNvSpPr>
          <p:nvPr/>
        </p:nvSpPr>
        <p:spPr bwMode="auto">
          <a:xfrm>
            <a:off x="685800" y="5765712"/>
            <a:ext cx="8229600" cy="830997"/>
          </a:xfrm>
          <a:prstGeom prst="rect">
            <a:avLst/>
          </a:prstGeom>
          <a:ln/>
          <a:extLst/>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dirty="0">
                <a:solidFill>
                  <a:srgbClr val="FFFF00"/>
                </a:solidFill>
              </a:rPr>
              <a:t>Samson’s sin took him farther than he wanted to go!</a:t>
            </a:r>
          </a:p>
        </p:txBody>
      </p:sp>
    </p:spTree>
    <p:extLst>
      <p:ext uri="{BB962C8B-B14F-4D97-AF65-F5344CB8AC3E}">
        <p14:creationId xmlns:p14="http://schemas.microsoft.com/office/powerpoint/2010/main" val="30582048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wipe(left)">
                                      <p:cBhvr>
                                        <p:cTn id="14" dur="500"/>
                                        <p:tgtEl>
                                          <p:spTgt spid="8">
                                            <p:txEl>
                                              <p:pRg st="2" end="2"/>
                                            </p:txEl>
                                          </p:spTgt>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wipe(left)">
                                      <p:cBhvr>
                                        <p:cTn id="18" dur="500"/>
                                        <p:tgtEl>
                                          <p:spTgt spid="8">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500"/>
                            </p:stCondLst>
                            <p:childTnLst>
                              <p:par>
                                <p:cTn id="27" presetID="31"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1000" fill="hold"/>
                                        <p:tgtEl>
                                          <p:spTgt spid="3"/>
                                        </p:tgtEl>
                                        <p:attrNameLst>
                                          <p:attrName>ppt_w</p:attrName>
                                        </p:attrNameLst>
                                      </p:cBhvr>
                                      <p:tavLst>
                                        <p:tav tm="0">
                                          <p:val>
                                            <p:fltVal val="0"/>
                                          </p:val>
                                        </p:tav>
                                        <p:tav tm="100000">
                                          <p:val>
                                            <p:strVal val="#ppt_w"/>
                                          </p:val>
                                        </p:tav>
                                      </p:tavLst>
                                    </p:anim>
                                    <p:anim calcmode="lin" valueType="num">
                                      <p:cBhvr>
                                        <p:cTn id="30" dur="1000" fill="hold"/>
                                        <p:tgtEl>
                                          <p:spTgt spid="3"/>
                                        </p:tgtEl>
                                        <p:attrNameLst>
                                          <p:attrName>ppt_h</p:attrName>
                                        </p:attrNameLst>
                                      </p:cBhvr>
                                      <p:tavLst>
                                        <p:tav tm="0">
                                          <p:val>
                                            <p:fltVal val="0"/>
                                          </p:val>
                                        </p:tav>
                                        <p:tav tm="100000">
                                          <p:val>
                                            <p:strVal val="#ppt_h"/>
                                          </p:val>
                                        </p:tav>
                                      </p:tavLst>
                                    </p:anim>
                                    <p:anim calcmode="lin" valueType="num">
                                      <p:cBhvr>
                                        <p:cTn id="31" dur="1000" fill="hold"/>
                                        <p:tgtEl>
                                          <p:spTgt spid="3"/>
                                        </p:tgtEl>
                                        <p:attrNameLst>
                                          <p:attrName>style.rotation</p:attrName>
                                        </p:attrNameLst>
                                      </p:cBhvr>
                                      <p:tavLst>
                                        <p:tav tm="0">
                                          <p:val>
                                            <p:fltVal val="90"/>
                                          </p:val>
                                        </p:tav>
                                        <p:tav tm="100000">
                                          <p:val>
                                            <p:fltVal val="0"/>
                                          </p:val>
                                        </p:tav>
                                      </p:tavLst>
                                    </p:anim>
                                    <p:animEffect transition="in" filter="fade">
                                      <p:cBhvr>
                                        <p:cTn id="3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0"/>
            <a:ext cx="8229600" cy="609600"/>
          </a:xfrm>
        </p:spPr>
        <p:txBody>
          <a:bodyPr>
            <a:normAutofit fontScale="90000"/>
          </a:bodyPr>
          <a:lstStyle/>
          <a:p>
            <a:pPr algn="ctr">
              <a:defRPr/>
            </a:pPr>
            <a:r>
              <a:rPr lang="en-US" sz="3400" b="1" u="sng" dirty="0">
                <a:solidFill>
                  <a:schemeClr val="tx1"/>
                </a:solidFill>
              </a:rPr>
              <a:t>Sin Keeps Us Longer Than We Want to Stay </a:t>
            </a:r>
          </a:p>
        </p:txBody>
      </p:sp>
      <p:sp>
        <p:nvSpPr>
          <p:cNvPr id="6" name="Footer Placeholder 3"/>
          <p:cNvSpPr>
            <a:spLocks noGrp="1"/>
          </p:cNvSpPr>
          <p:nvPr>
            <p:ph type="ftr" sz="quarter" idx="11"/>
          </p:nvPr>
        </p:nvSpPr>
        <p:spPr>
          <a:xfrm>
            <a:off x="3124200" y="6553200"/>
            <a:ext cx="2895600" cy="304800"/>
          </a:xfrm>
        </p:spPr>
        <p:txBody>
          <a:bodyPr/>
          <a:lstStyle/>
          <a:p>
            <a:pPr>
              <a:defRPr/>
            </a:pPr>
            <a:r>
              <a:rPr lang="en-US"/>
              <a:t>Sin Will Always...</a:t>
            </a:r>
            <a:endParaRPr lang="en-US" dirty="0"/>
          </a:p>
        </p:txBody>
      </p:sp>
      <p:sp>
        <p:nvSpPr>
          <p:cNvPr id="15404" name="Text Box 44"/>
          <p:cNvSpPr txBox="1">
            <a:spLocks noChangeArrowheads="1"/>
          </p:cNvSpPr>
          <p:nvPr/>
        </p:nvSpPr>
        <p:spPr bwMode="auto">
          <a:xfrm>
            <a:off x="685800" y="677614"/>
            <a:ext cx="8229600" cy="2616101"/>
          </a:xfrm>
          <a:prstGeom prst="rect">
            <a:avLst/>
          </a:prstGeom>
          <a:solidFill>
            <a:schemeClr val="bg1">
              <a:lumMod val="85000"/>
            </a:schemeClr>
          </a:solidFill>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7030A0"/>
                </a:solidFill>
              </a:rPr>
              <a:t>Jud. 16:20-21 </a:t>
            </a:r>
          </a:p>
          <a:p>
            <a:pPr eaLnBrk="1" hangingPunct="1"/>
            <a:r>
              <a:rPr lang="en-US" sz="2000" b="0" dirty="0">
                <a:solidFill>
                  <a:srgbClr val="002060"/>
                </a:solidFill>
              </a:rPr>
              <a:t>20.  She said, "The Philistines are upon you, Samson!" And he awoke from his sleep and said, "I will go out as at other times and shake myself free." </a:t>
            </a:r>
            <a:r>
              <a:rPr lang="en-US" sz="2000" i="1" dirty="0">
                <a:solidFill>
                  <a:srgbClr val="002060"/>
                </a:solidFill>
                <a:effectLst>
                  <a:glow rad="228600">
                    <a:schemeClr val="accent5">
                      <a:satMod val="175000"/>
                      <a:alpha val="40000"/>
                    </a:schemeClr>
                  </a:glow>
                </a:effectLst>
              </a:rPr>
              <a:t>But he did not know that the LORD had departed from him.</a:t>
            </a:r>
          </a:p>
          <a:p>
            <a:pPr eaLnBrk="1" hangingPunct="1"/>
            <a:r>
              <a:rPr lang="en-US" sz="2000" b="0" dirty="0">
                <a:solidFill>
                  <a:srgbClr val="002060"/>
                </a:solidFill>
              </a:rPr>
              <a:t>21.  Then the Philistines seized him and gouged out his eyes; and they brought him down to Gaza and bound him with bronze chains, and he was a grinder in the prison.</a:t>
            </a:r>
          </a:p>
        </p:txBody>
      </p:sp>
      <p:pic>
        <p:nvPicPr>
          <p:cNvPr id="3" name="Picture 2">
            <a:extLst>
              <a:ext uri="{FF2B5EF4-FFF2-40B4-BE49-F238E27FC236}">
                <a16:creationId xmlns:a16="http://schemas.microsoft.com/office/drawing/2014/main" id="{034FF8B8-B071-44B2-8343-AF791978D1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3416808"/>
            <a:ext cx="3657600" cy="3136392"/>
          </a:xfrm>
          <a:prstGeom prst="rect">
            <a:avLst/>
          </a:prstGeom>
        </p:spPr>
      </p:pic>
      <p:sp>
        <p:nvSpPr>
          <p:cNvPr id="9" name="Text Box 16">
            <a:extLst>
              <a:ext uri="{FF2B5EF4-FFF2-40B4-BE49-F238E27FC236}">
                <a16:creationId xmlns:a16="http://schemas.microsoft.com/office/drawing/2014/main" id="{680D2A09-5A8C-4A5A-BD53-22A037F7FFAF}"/>
              </a:ext>
            </a:extLst>
          </p:cNvPr>
          <p:cNvSpPr txBox="1">
            <a:spLocks noChangeArrowheads="1"/>
          </p:cNvSpPr>
          <p:nvPr/>
        </p:nvSpPr>
        <p:spPr bwMode="auto">
          <a:xfrm>
            <a:off x="685800" y="3405027"/>
            <a:ext cx="8229600" cy="461665"/>
          </a:xfrm>
          <a:prstGeom prst="rect">
            <a:avLst/>
          </a:prstGeom>
          <a:solidFill>
            <a:srgbClr val="FFCCFF"/>
          </a:solidFill>
          <a:ln>
            <a:solidFill>
              <a:schemeClr val="accent5"/>
            </a:solidFill>
          </a:ln>
          <a:extLst/>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dirty="0">
                <a:solidFill>
                  <a:srgbClr val="FF0000"/>
                </a:solidFill>
              </a:rPr>
              <a:t>He played with fire and got burned!</a:t>
            </a:r>
          </a:p>
        </p:txBody>
      </p:sp>
    </p:spTree>
    <p:extLst>
      <p:ext uri="{BB962C8B-B14F-4D97-AF65-F5344CB8AC3E}">
        <p14:creationId xmlns:p14="http://schemas.microsoft.com/office/powerpoint/2010/main" val="12898571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404"/>
                                        </p:tgtEl>
                                        <p:attrNameLst>
                                          <p:attrName>style.visibility</p:attrName>
                                        </p:attrNameLst>
                                      </p:cBhvr>
                                      <p:to>
                                        <p:strVal val="visible"/>
                                      </p:to>
                                    </p:set>
                                    <p:animEffect transition="in" filter="fade">
                                      <p:cBhvr>
                                        <p:cTn id="7" dur="500"/>
                                        <p:tgtEl>
                                          <p:spTgt spid="154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04"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0"/>
            <a:ext cx="8229600" cy="609600"/>
          </a:xfrm>
        </p:spPr>
        <p:txBody>
          <a:bodyPr>
            <a:normAutofit fontScale="90000"/>
          </a:bodyPr>
          <a:lstStyle/>
          <a:p>
            <a:pPr algn="ctr">
              <a:defRPr/>
            </a:pPr>
            <a:r>
              <a:rPr lang="en-US" sz="3400" b="1" u="sng" dirty="0">
                <a:solidFill>
                  <a:schemeClr val="tx1"/>
                </a:solidFill>
              </a:rPr>
              <a:t>Sin Keeps Us Longer Than We Want to Stay </a:t>
            </a:r>
          </a:p>
        </p:txBody>
      </p:sp>
      <p:sp>
        <p:nvSpPr>
          <p:cNvPr id="6" name="Footer Placeholder 3"/>
          <p:cNvSpPr>
            <a:spLocks noGrp="1"/>
          </p:cNvSpPr>
          <p:nvPr>
            <p:ph type="ftr" sz="quarter" idx="11"/>
          </p:nvPr>
        </p:nvSpPr>
        <p:spPr>
          <a:xfrm>
            <a:off x="3124200" y="6553200"/>
            <a:ext cx="2895600" cy="304800"/>
          </a:xfrm>
        </p:spPr>
        <p:txBody>
          <a:bodyPr/>
          <a:lstStyle/>
          <a:p>
            <a:pPr>
              <a:defRPr/>
            </a:pPr>
            <a:r>
              <a:rPr lang="en-US"/>
              <a:t>Sin Will Always...</a:t>
            </a:r>
            <a:endParaRPr lang="en-US" dirty="0"/>
          </a:p>
        </p:txBody>
      </p:sp>
      <p:sp>
        <p:nvSpPr>
          <p:cNvPr id="15406" name="Text Box 46"/>
          <p:cNvSpPr txBox="1">
            <a:spLocks noChangeArrowheads="1"/>
          </p:cNvSpPr>
          <p:nvPr/>
        </p:nvSpPr>
        <p:spPr bwMode="auto">
          <a:xfrm>
            <a:off x="685800" y="609600"/>
            <a:ext cx="8229600"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0000"/>
                </a:solidFill>
              </a:rPr>
              <a:t>Once in sin, sometimes hard to get out!</a:t>
            </a:r>
          </a:p>
          <a:p>
            <a:pPr eaLnBrk="1" hangingPunct="1">
              <a:buClr>
                <a:schemeClr val="accent1"/>
              </a:buClr>
              <a:buSzPct val="115000"/>
              <a:buFont typeface="Wingdings" pitchFamily="2" charset="2"/>
              <a:buChar char="Ø"/>
            </a:pPr>
            <a:r>
              <a:rPr lang="en-US" sz="2000" dirty="0">
                <a:solidFill>
                  <a:schemeClr val="tx2"/>
                </a:solidFill>
              </a:rPr>
              <a:t>Prov. 23:29-35: </a:t>
            </a:r>
            <a:r>
              <a:rPr lang="en-US" sz="2000" b="0" dirty="0">
                <a:solidFill>
                  <a:schemeClr val="tx2"/>
                </a:solidFill>
              </a:rPr>
              <a:t>One drink leads to another and another.</a:t>
            </a:r>
          </a:p>
          <a:p>
            <a:pPr eaLnBrk="1" hangingPunct="1">
              <a:buClr>
                <a:schemeClr val="accent1"/>
              </a:buClr>
              <a:buSzPct val="115000"/>
              <a:buFont typeface="Wingdings" pitchFamily="2" charset="2"/>
              <a:buChar char="Ø"/>
            </a:pPr>
            <a:r>
              <a:rPr lang="en-US" sz="2000" dirty="0">
                <a:solidFill>
                  <a:schemeClr val="tx2"/>
                </a:solidFill>
              </a:rPr>
              <a:t>Prov. 7: </a:t>
            </a:r>
            <a:r>
              <a:rPr lang="en-US" sz="2000" b="0" dirty="0">
                <a:solidFill>
                  <a:schemeClr val="tx2"/>
                </a:solidFill>
              </a:rPr>
              <a:t>The enticements of adultery and harlotry have ruined marriages and have brought men to destruction! “As an ox goes to the slaughter” (7:22). </a:t>
            </a:r>
          </a:p>
          <a:p>
            <a:pPr eaLnBrk="1" hangingPunct="1">
              <a:buClr>
                <a:schemeClr val="accent1"/>
              </a:buClr>
              <a:buSzPct val="115000"/>
              <a:buFont typeface="Wingdings" pitchFamily="2" charset="2"/>
              <a:buChar char="Ø"/>
            </a:pPr>
            <a:r>
              <a:rPr lang="en-US" sz="2000" dirty="0">
                <a:solidFill>
                  <a:schemeClr val="tx2"/>
                </a:solidFill>
              </a:rPr>
              <a:t>II Pet. 2:19: </a:t>
            </a:r>
            <a:r>
              <a:rPr lang="en-US" sz="2000" b="0" dirty="0">
                <a:solidFill>
                  <a:schemeClr val="tx2"/>
                </a:solidFill>
              </a:rPr>
              <a:t>Sin makes one a “slave of corruption” as does addicting habits: drugs, and alcohol – never good to lose control (Gal. 5:23; II Pet. 1:6)</a:t>
            </a:r>
          </a:p>
        </p:txBody>
      </p:sp>
      <p:pic>
        <p:nvPicPr>
          <p:cNvPr id="10" name="Picture 9">
            <a:extLst>
              <a:ext uri="{FF2B5EF4-FFF2-40B4-BE49-F238E27FC236}">
                <a16:creationId xmlns:a16="http://schemas.microsoft.com/office/drawing/2014/main" id="{A2C86743-09F1-4500-BAD3-478289A1F1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7569" y="3327350"/>
            <a:ext cx="4448861" cy="3124200"/>
          </a:xfrm>
          <a:prstGeom prst="rect">
            <a:avLst/>
          </a:prstGeom>
        </p:spPr>
      </p:pic>
    </p:spTree>
    <p:extLst>
      <p:ext uri="{BB962C8B-B14F-4D97-AF65-F5344CB8AC3E}">
        <p14:creationId xmlns:p14="http://schemas.microsoft.com/office/powerpoint/2010/main" val="11624761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406">
                                            <p:txEl>
                                              <p:pRg st="0" end="0"/>
                                            </p:txEl>
                                          </p:spTgt>
                                        </p:tgtEl>
                                        <p:attrNameLst>
                                          <p:attrName>style.visibility</p:attrName>
                                        </p:attrNameLst>
                                      </p:cBhvr>
                                      <p:to>
                                        <p:strVal val="visible"/>
                                      </p:to>
                                    </p:set>
                                    <p:animEffect transition="in" filter="fade">
                                      <p:cBhvr>
                                        <p:cTn id="7" dur="500"/>
                                        <p:tgtEl>
                                          <p:spTgt spid="1540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406">
                                            <p:txEl>
                                              <p:pRg st="1" end="1"/>
                                            </p:txEl>
                                          </p:spTgt>
                                        </p:tgtEl>
                                        <p:attrNameLst>
                                          <p:attrName>style.visibility</p:attrName>
                                        </p:attrNameLst>
                                      </p:cBhvr>
                                      <p:to>
                                        <p:strVal val="visible"/>
                                      </p:to>
                                    </p:set>
                                    <p:animEffect transition="in" filter="wipe(left)">
                                      <p:cBhvr>
                                        <p:cTn id="11" dur="500"/>
                                        <p:tgtEl>
                                          <p:spTgt spid="15406">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406">
                                            <p:txEl>
                                              <p:pRg st="2" end="2"/>
                                            </p:txEl>
                                          </p:spTgt>
                                        </p:tgtEl>
                                        <p:attrNameLst>
                                          <p:attrName>style.visibility</p:attrName>
                                        </p:attrNameLst>
                                      </p:cBhvr>
                                      <p:to>
                                        <p:strVal val="visible"/>
                                      </p:to>
                                    </p:set>
                                    <p:animEffect transition="in" filter="wipe(left)">
                                      <p:cBhvr>
                                        <p:cTn id="15" dur="500"/>
                                        <p:tgtEl>
                                          <p:spTgt spid="15406">
                                            <p:txEl>
                                              <p:pRg st="2" end="2"/>
                                            </p:txEl>
                                          </p:spTgt>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5406">
                                            <p:txEl>
                                              <p:pRg st="3" end="3"/>
                                            </p:txEl>
                                          </p:spTgt>
                                        </p:tgtEl>
                                        <p:attrNameLst>
                                          <p:attrName>style.visibility</p:attrName>
                                        </p:attrNameLst>
                                      </p:cBhvr>
                                      <p:to>
                                        <p:strVal val="visible"/>
                                      </p:to>
                                    </p:set>
                                    <p:animEffect transition="in" filter="wipe(left)">
                                      <p:cBhvr>
                                        <p:cTn id="25" dur="500"/>
                                        <p:tgtEl>
                                          <p:spTgt spid="1540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TM10001106[[fn=Badge]]</Template>
  <TotalTime>3445</TotalTime>
  <Words>2152</Words>
  <Application>Microsoft Office PowerPoint</Application>
  <PresentationFormat>On-screen Show (4:3)</PresentationFormat>
  <Paragraphs>156</Paragraphs>
  <Slides>19</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Ameretto</vt:lpstr>
      <vt:lpstr>Arial</vt:lpstr>
      <vt:lpstr>Calisto MT</vt:lpstr>
      <vt:lpstr>Gill Sans MT</vt:lpstr>
      <vt:lpstr>Impact</vt:lpstr>
      <vt:lpstr>Tahoma</vt:lpstr>
      <vt:lpstr>Times New Roman</vt:lpstr>
      <vt:lpstr>Wingdings</vt:lpstr>
      <vt:lpstr>Badge</vt:lpstr>
      <vt:lpstr>Sin Will Always…</vt:lpstr>
      <vt:lpstr>Intro </vt:lpstr>
      <vt:lpstr>Intro </vt:lpstr>
      <vt:lpstr>Sin Takes Us Farther Than We Want to Go</vt:lpstr>
      <vt:lpstr>Sin Takes Us Farther Than We Want to Go</vt:lpstr>
      <vt:lpstr>Sin Takes Us Farther Than We Want to Go</vt:lpstr>
      <vt:lpstr>Sin Takes Us Farther Than We Want to Go</vt:lpstr>
      <vt:lpstr>Sin Keeps Us Longer Than We Want to Stay </vt:lpstr>
      <vt:lpstr>Sin Keeps Us Longer Than We Want to Stay </vt:lpstr>
      <vt:lpstr>Sin Keeps Us Longer Than We Want to Stay</vt:lpstr>
      <vt:lpstr>Sin Keeps Us Longer Than We Want to Stay </vt:lpstr>
      <vt:lpstr>Sin Costs Us More Than We Want to Pay</vt:lpstr>
      <vt:lpstr>Sin Costs Us More Than We Want to Pay</vt:lpstr>
      <vt:lpstr>Sin Costs Us More Than We Want to Pay</vt:lpstr>
      <vt:lpstr>Conclusion </vt:lpstr>
      <vt:lpstr>Conclusion </vt:lpstr>
      <vt:lpstr>Conclusion </vt:lpstr>
      <vt:lpstr>Conclusion </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 Will Always...</dc:title>
  <dc:subject>11/04/2018</dc:subject>
  <dc:creator>DarkWolf</dc:creator>
  <dc:description>Based on a lesson by Richard Thetford</dc:description>
  <cp:lastModifiedBy>Nathan Morrison</cp:lastModifiedBy>
  <cp:revision>26</cp:revision>
  <dcterms:created xsi:type="dcterms:W3CDTF">2005-06-04T23:49:02Z</dcterms:created>
  <dcterms:modified xsi:type="dcterms:W3CDTF">2018-11-04T05:41:15Z</dcterms:modified>
</cp:coreProperties>
</file>