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1"/>
  </p:sldMasterIdLst>
  <p:notesMasterIdLst>
    <p:notesMasterId r:id="rId24"/>
  </p:notesMasterIdLst>
  <p:handoutMasterIdLst>
    <p:handoutMasterId r:id="rId25"/>
  </p:handoutMasterIdLst>
  <p:sldIdLst>
    <p:sldId id="256" r:id="rId2"/>
    <p:sldId id="263" r:id="rId3"/>
    <p:sldId id="424" r:id="rId4"/>
    <p:sldId id="426" r:id="rId5"/>
    <p:sldId id="310" r:id="rId6"/>
    <p:sldId id="364" r:id="rId7"/>
    <p:sldId id="366" r:id="rId8"/>
    <p:sldId id="316" r:id="rId9"/>
    <p:sldId id="349" r:id="rId10"/>
    <p:sldId id="368" r:id="rId11"/>
    <p:sldId id="319" r:id="rId12"/>
    <p:sldId id="370" r:id="rId13"/>
    <p:sldId id="351" r:id="rId14"/>
    <p:sldId id="353" r:id="rId15"/>
    <p:sldId id="372" r:id="rId16"/>
    <p:sldId id="356" r:id="rId17"/>
    <p:sldId id="374" r:id="rId18"/>
    <p:sldId id="360" r:id="rId19"/>
    <p:sldId id="361" r:id="rId20"/>
    <p:sldId id="299" r:id="rId21"/>
    <p:sldId id="345" r:id="rId22"/>
    <p:sldId id="422" r:id="rId23"/>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00"/>
    <a:srgbClr val="FF0066"/>
    <a:srgbClr val="FFFFFF"/>
    <a:srgbClr val="FFCC00"/>
    <a:srgbClr val="66FFFF"/>
    <a:srgbClr val="CCFF33"/>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400" autoAdjust="0"/>
  </p:normalViewPr>
  <p:slideViewPr>
    <p:cSldViewPr snapToObjects="1">
      <p:cViewPr varScale="1">
        <p:scale>
          <a:sx n="95" d="100"/>
          <a:sy n="95" d="100"/>
        </p:scale>
        <p:origin x="5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fld id="{2CCCAA78-8AD6-433D-83F2-91D22FED8F17}" type="slidenum">
              <a:rPr lang="en-US"/>
              <a:pPr/>
              <a:t>‹#›</a:t>
            </a:fld>
            <a:endParaRPr lang="en-US"/>
          </a:p>
        </p:txBody>
      </p:sp>
    </p:spTree>
    <p:extLst>
      <p:ext uri="{BB962C8B-B14F-4D97-AF65-F5344CB8AC3E}">
        <p14:creationId xmlns:p14="http://schemas.microsoft.com/office/powerpoint/2010/main" val="1566383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fld id="{F7A3278E-ED5F-4FB4-A2CE-082A88CFAD9C}" type="slidenum">
              <a:rPr lang="en-US"/>
              <a:pPr/>
              <a:t>‹#›</a:t>
            </a:fld>
            <a:endParaRPr lang="en-US"/>
          </a:p>
        </p:txBody>
      </p:sp>
    </p:spTree>
    <p:extLst>
      <p:ext uri="{BB962C8B-B14F-4D97-AF65-F5344CB8AC3E}">
        <p14:creationId xmlns:p14="http://schemas.microsoft.com/office/powerpoint/2010/main" val="31523436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dirty="0"/>
              <a:t>Prepared By Nathan L Morrison</a:t>
            </a:r>
          </a:p>
          <a:p>
            <a:r>
              <a:rPr lang="en-US" dirty="0"/>
              <a:t>All Scripture given is from NASB unless otherwise stated</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www.courthousechurchofcrist.com</a:t>
            </a:r>
          </a:p>
          <a:p>
            <a:endParaRPr lang="en-US" dirty="0"/>
          </a:p>
          <a:p>
            <a:r>
              <a:rPr lang="en-US" dirty="0"/>
              <a:t>Images:</a:t>
            </a:r>
          </a:p>
          <a:p>
            <a:r>
              <a:rPr lang="en-US" dirty="0"/>
              <a:t>Map of Ephesus</a:t>
            </a:r>
          </a:p>
          <a:p>
            <a:r>
              <a:rPr lang="en-US" dirty="0"/>
              <a:t>Garden Walkway in Ephesus</a:t>
            </a:r>
          </a:p>
          <a:p>
            <a:endParaRPr lang="en-US"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1442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dirty="0"/>
              <a:t>Image:</a:t>
            </a:r>
          </a:p>
          <a:p>
            <a:r>
              <a:rPr lang="en-US" dirty="0" err="1"/>
              <a:t>Celsus</a:t>
            </a:r>
            <a:r>
              <a:rPr lang="en-US" dirty="0"/>
              <a:t> Library Ruins</a:t>
            </a:r>
          </a:p>
          <a:p>
            <a:endParaRPr lang="en-US" dirty="0"/>
          </a:p>
          <a:p>
            <a:r>
              <a:rPr lang="en-US" dirty="0"/>
              <a:t>The library was built to house over 12,000 scrolls!</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13601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dirty="0"/>
              <a:t>Image:</a:t>
            </a:r>
          </a:p>
          <a:p>
            <a:r>
              <a:rPr lang="en-US" dirty="0" err="1"/>
              <a:t>Celsus</a:t>
            </a:r>
            <a:r>
              <a:rPr lang="en-US" dirty="0"/>
              <a:t> Library Ruins</a:t>
            </a:r>
          </a:p>
          <a:p>
            <a:endParaRPr lang="en-US" dirty="0"/>
          </a:p>
          <a:p>
            <a:r>
              <a:rPr lang="en-US" dirty="0"/>
              <a:t>The library was built to house over 12,000 scrolls!</a:t>
            </a:r>
          </a:p>
          <a:p>
            <a:endParaRPr lang="en-US" dirty="0"/>
          </a:p>
          <a:p>
            <a:r>
              <a:rPr lang="en-US" dirty="0"/>
              <a:t>Image: </a:t>
            </a:r>
          </a:p>
          <a:p>
            <a:r>
              <a:rPr lang="en-US" dirty="0"/>
              <a:t>An empty tomb</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24047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dirty="0"/>
              <a:t>Image:</a:t>
            </a:r>
          </a:p>
          <a:p>
            <a:r>
              <a:rPr lang="en-US" dirty="0"/>
              <a:t>Hadrian’s Temple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9231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22</a:t>
            </a:fld>
            <a:endParaRPr lang="en-US">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29220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20778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dirty="0"/>
              <a:t>Image:</a:t>
            </a:r>
          </a:p>
          <a:p>
            <a:r>
              <a:rPr lang="en-US" dirty="0"/>
              <a:t>Artist’s rendering of Diana’s Temple in Ephesus</a:t>
            </a:r>
          </a:p>
          <a:p>
            <a:endParaRPr lang="en-US" dirty="0"/>
          </a:p>
          <a:p>
            <a:r>
              <a:rPr lang="en-US" dirty="0"/>
              <a:t>The temple no longer stands and the site had to be excavated to find the</a:t>
            </a:r>
            <a:r>
              <a:rPr lang="en-US" baseline="0" dirty="0"/>
              <a:t> remains (1869 A.D.).</a:t>
            </a:r>
          </a:p>
          <a:p>
            <a:r>
              <a:rPr lang="en-US" dirty="0"/>
              <a:t>Artists can render</a:t>
            </a:r>
            <a:r>
              <a:rPr lang="en-US" baseline="0" dirty="0"/>
              <a:t> what they imagine it looked like based off detailed accounts of its structure.</a:t>
            </a:r>
            <a:endParaRPr lang="en-US" dirty="0"/>
          </a:p>
        </p:txBody>
      </p:sp>
    </p:spTree>
    <p:extLst>
      <p:ext uri="{BB962C8B-B14F-4D97-AF65-F5344CB8AC3E}">
        <p14:creationId xmlns:p14="http://schemas.microsoft.com/office/powerpoint/2010/main" val="1521051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48683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dirty="0"/>
              <a:t>Image:</a:t>
            </a:r>
            <a:endParaRPr lang="en-US" baseline="0" dirty="0"/>
          </a:p>
          <a:p>
            <a:r>
              <a:rPr lang="en-US" baseline="0" dirty="0"/>
              <a:t>To-scale Model of Diana’s Temple in </a:t>
            </a:r>
            <a:r>
              <a:rPr lang="en-US" baseline="0" dirty="0" err="1"/>
              <a:t>Miniaturk</a:t>
            </a:r>
            <a:r>
              <a:rPr lang="en-US" baseline="0" dirty="0"/>
              <a:t> Park, Istanbul, Turkey</a:t>
            </a:r>
          </a:p>
          <a:p>
            <a:r>
              <a:rPr lang="en-US" dirty="0"/>
              <a:t>http://en.wikipedia.org/wiki/Temple_of_Artemis</a:t>
            </a:r>
          </a:p>
          <a:p>
            <a:endParaRPr lang="en-US" dirty="0"/>
          </a:p>
          <a:p>
            <a:r>
              <a:rPr lang="en-US" dirty="0"/>
              <a:t>Image: </a:t>
            </a:r>
          </a:p>
          <a:p>
            <a:r>
              <a:rPr lang="en-US" dirty="0"/>
              <a:t>An empty tomb</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Ephesus: Before &amp; After Conversion</a:t>
            </a:r>
          </a:p>
        </p:txBody>
      </p:sp>
      <p:sp>
        <p:nvSpPr>
          <p:cNvPr id="6" name="Slide Number Placeholder 5"/>
          <p:cNvSpPr>
            <a:spLocks noGrp="1"/>
          </p:cNvSpPr>
          <p:nvPr>
            <p:ph type="sldNum" sz="quarter" idx="12"/>
          </p:nvPr>
        </p:nvSpPr>
        <p:spPr/>
        <p:txBody>
          <a:bodyPr/>
          <a:lstStyle/>
          <a:p>
            <a:fld id="{BB5EEE8C-A8D2-4870-8123-A81EC03DE694}"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Ephesus: Before &amp; After Conversion</a:t>
            </a:r>
          </a:p>
        </p:txBody>
      </p:sp>
      <p:sp>
        <p:nvSpPr>
          <p:cNvPr id="6" name="Slide Number Placeholder 5"/>
          <p:cNvSpPr>
            <a:spLocks noGrp="1"/>
          </p:cNvSpPr>
          <p:nvPr>
            <p:ph type="sldNum" sz="quarter" idx="12"/>
          </p:nvPr>
        </p:nvSpPr>
        <p:spPr/>
        <p:txBody>
          <a:bodyPr/>
          <a:lstStyle/>
          <a:p>
            <a:fld id="{3D53CD66-B010-412E-9473-847BF7AAEC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Ephesus: Before &amp; After Conversion</a:t>
            </a:r>
          </a:p>
        </p:txBody>
      </p:sp>
      <p:sp>
        <p:nvSpPr>
          <p:cNvPr id="6" name="Slide Number Placeholder 5"/>
          <p:cNvSpPr>
            <a:spLocks noGrp="1"/>
          </p:cNvSpPr>
          <p:nvPr>
            <p:ph type="sldNum" sz="quarter" idx="12"/>
          </p:nvPr>
        </p:nvSpPr>
        <p:spPr/>
        <p:txBody>
          <a:bodyPr/>
          <a:lstStyle/>
          <a:p>
            <a:fld id="{EE257CDF-7643-4F2F-9F43-8FA84AEBF71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Sin Will Always...</a:t>
            </a:r>
          </a:p>
        </p:txBody>
      </p:sp>
      <p:sp>
        <p:nvSpPr>
          <p:cNvPr id="7" name="Slide Number Placeholder 6"/>
          <p:cNvSpPr>
            <a:spLocks noGrp="1"/>
          </p:cNvSpPr>
          <p:nvPr>
            <p:ph type="sldNum" sz="quarter" idx="12"/>
          </p:nvPr>
        </p:nvSpPr>
        <p:spPr/>
        <p:txBody>
          <a:bodyPr/>
          <a:lstStyle/>
          <a:p>
            <a:pPr>
              <a:defRPr/>
            </a:pPr>
            <a:fld id="{FBECA2F3-07D8-4AB1-97AD-12789CBCEA52}" type="slidenum">
              <a:rPr lang="en-US" smtClean="0"/>
              <a:pPr>
                <a:defRPr/>
              </a:pPr>
              <a:t>‹#›</a:t>
            </a:fld>
            <a:endParaRPr lang="en-US"/>
          </a:p>
        </p:txBody>
      </p:sp>
    </p:spTree>
    <p:extLst>
      <p:ext uri="{BB962C8B-B14F-4D97-AF65-F5344CB8AC3E}">
        <p14:creationId xmlns:p14="http://schemas.microsoft.com/office/powerpoint/2010/main" val="4103871464"/>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Ephesus: Before &amp; After Conversion</a:t>
            </a:r>
          </a:p>
        </p:txBody>
      </p:sp>
      <p:sp>
        <p:nvSpPr>
          <p:cNvPr id="6" name="Slide Number Placeholder 5"/>
          <p:cNvSpPr>
            <a:spLocks noGrp="1"/>
          </p:cNvSpPr>
          <p:nvPr>
            <p:ph type="sldNum" sz="quarter" idx="12"/>
          </p:nvPr>
        </p:nvSpPr>
        <p:spPr/>
        <p:txBody>
          <a:bodyPr/>
          <a:lstStyle/>
          <a:p>
            <a:fld id="{472BACB9-0807-4D0C-A816-F10EE5B36054}"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Ephesus: Before &amp; After Conversion</a:t>
            </a:r>
          </a:p>
        </p:txBody>
      </p:sp>
      <p:sp>
        <p:nvSpPr>
          <p:cNvPr id="6" name="Slide Number Placeholder 5"/>
          <p:cNvSpPr>
            <a:spLocks noGrp="1"/>
          </p:cNvSpPr>
          <p:nvPr>
            <p:ph type="sldNum" sz="quarter" idx="12"/>
          </p:nvPr>
        </p:nvSpPr>
        <p:spPr/>
        <p:txBody>
          <a:bodyPr/>
          <a:lstStyle/>
          <a:p>
            <a:fld id="{FE0831B9-279E-4D77-A3BE-6358486EB6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Ephesus: Before &amp; After Conversion</a:t>
            </a:r>
          </a:p>
        </p:txBody>
      </p:sp>
      <p:sp>
        <p:nvSpPr>
          <p:cNvPr id="7" name="Slide Number Placeholder 6"/>
          <p:cNvSpPr>
            <a:spLocks noGrp="1"/>
          </p:cNvSpPr>
          <p:nvPr>
            <p:ph type="sldNum" sz="quarter" idx="12"/>
          </p:nvPr>
        </p:nvSpPr>
        <p:spPr/>
        <p:txBody>
          <a:bodyPr/>
          <a:lstStyle/>
          <a:p>
            <a:fld id="{2698F7EF-7A05-4F50-81B8-29746F2FD45D}"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Ephesus: Before &amp; After Conversion</a:t>
            </a:r>
          </a:p>
        </p:txBody>
      </p:sp>
      <p:sp>
        <p:nvSpPr>
          <p:cNvPr id="9" name="Slide Number Placeholder 8"/>
          <p:cNvSpPr>
            <a:spLocks noGrp="1"/>
          </p:cNvSpPr>
          <p:nvPr>
            <p:ph type="sldNum" sz="quarter" idx="12"/>
          </p:nvPr>
        </p:nvSpPr>
        <p:spPr/>
        <p:txBody>
          <a:bodyPr/>
          <a:lstStyle/>
          <a:p>
            <a:fld id="{0D3C21C0-5688-45A1-91EA-469C753AF8B8}"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Ephesus: Before &amp; After Conversion</a:t>
            </a:r>
          </a:p>
        </p:txBody>
      </p:sp>
      <p:sp>
        <p:nvSpPr>
          <p:cNvPr id="5" name="Slide Number Placeholder 4"/>
          <p:cNvSpPr>
            <a:spLocks noGrp="1"/>
          </p:cNvSpPr>
          <p:nvPr>
            <p:ph type="sldNum" sz="quarter" idx="12"/>
          </p:nvPr>
        </p:nvSpPr>
        <p:spPr/>
        <p:txBody>
          <a:bodyPr/>
          <a:lstStyle/>
          <a:p>
            <a:fld id="{3DBE7656-51F6-49C5-9198-F5402B22A5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Ephesus: Before &amp; After Conversion</a:t>
            </a:r>
          </a:p>
        </p:txBody>
      </p:sp>
      <p:sp>
        <p:nvSpPr>
          <p:cNvPr id="4" name="Slide Number Placeholder 3"/>
          <p:cNvSpPr>
            <a:spLocks noGrp="1"/>
          </p:cNvSpPr>
          <p:nvPr>
            <p:ph type="sldNum" sz="quarter" idx="12"/>
          </p:nvPr>
        </p:nvSpPr>
        <p:spPr/>
        <p:txBody>
          <a:bodyPr/>
          <a:lstStyle/>
          <a:p>
            <a:fld id="{2F333485-3B47-4B71-9836-7EB7360126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Ephesus: Before &amp; After Conversion</a:t>
            </a:r>
          </a:p>
        </p:txBody>
      </p:sp>
      <p:sp>
        <p:nvSpPr>
          <p:cNvPr id="7" name="Slide Number Placeholder 6"/>
          <p:cNvSpPr>
            <a:spLocks noGrp="1"/>
          </p:cNvSpPr>
          <p:nvPr>
            <p:ph type="sldNum" sz="quarter" idx="12"/>
          </p:nvPr>
        </p:nvSpPr>
        <p:spPr/>
        <p:txBody>
          <a:bodyPr/>
          <a:lstStyle/>
          <a:p>
            <a:fld id="{AAD192CF-CB09-48F8-88EF-F8A2ABFC98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Ephesus: Before &amp; After Conversion</a:t>
            </a:r>
          </a:p>
        </p:txBody>
      </p:sp>
      <p:sp>
        <p:nvSpPr>
          <p:cNvPr id="7" name="Slide Number Placeholder 6"/>
          <p:cNvSpPr>
            <a:spLocks noGrp="1"/>
          </p:cNvSpPr>
          <p:nvPr>
            <p:ph type="sldNum" sz="quarter" idx="12"/>
          </p:nvPr>
        </p:nvSpPr>
        <p:spPr/>
        <p:txBody>
          <a:bodyPr/>
          <a:lstStyle/>
          <a:p>
            <a:fld id="{5957D853-0716-4629-877B-4B28730FB00F}"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a:t>Ephesus: Before &amp; After Conversion</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400CBF1-BB05-4D25-BE01-A304B50A68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sldNum="0"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0" y="381000"/>
            <a:ext cx="9144000" cy="2971800"/>
          </a:xfrm>
        </p:spPr>
        <p:txBody>
          <a:bodyPr/>
          <a:lstStyle/>
          <a:p>
            <a:pPr marL="182880" indent="0" algn="ctr">
              <a:buNone/>
            </a:pPr>
            <a:r>
              <a:rPr lang="en-US" sz="4000" b="1" u="sng" dirty="0">
                <a:solidFill>
                  <a:srgbClr val="FF0000"/>
                </a:solidFill>
                <a:effectLst/>
                <a:cs typeface="Times New Roman" pitchFamily="18" charset="0"/>
              </a:rPr>
              <a:t>Ephesus: Before &amp; After Conversion</a:t>
            </a:r>
            <a:br>
              <a:rPr lang="en-US" sz="3200" dirty="0">
                <a:solidFill>
                  <a:srgbClr val="FF0000"/>
                </a:solidFill>
              </a:rPr>
            </a:br>
            <a:br>
              <a:rPr lang="en-US" sz="3200" dirty="0">
                <a:solidFill>
                  <a:srgbClr val="FF0000"/>
                </a:solidFill>
              </a:rPr>
            </a:br>
            <a:r>
              <a:rPr lang="en-US" sz="3600" b="1" dirty="0">
                <a:solidFill>
                  <a:schemeClr val="tx1"/>
                </a:solidFill>
                <a:effectLst/>
              </a:rPr>
              <a:t>Text: </a:t>
            </a:r>
            <a:r>
              <a:rPr lang="en-US" sz="3600" b="1" dirty="0">
                <a:solidFill>
                  <a:schemeClr val="tx1"/>
                </a:solidFill>
                <a:effectLst/>
                <a:cs typeface="Times New Roman" pitchFamily="18" charset="0"/>
              </a:rPr>
              <a:t>Eph. 2:1-18 </a:t>
            </a:r>
            <a:br>
              <a:rPr lang="en-US" sz="3200" b="1" dirty="0">
                <a:solidFill>
                  <a:schemeClr val="tx1"/>
                </a:solidFill>
                <a:cs typeface="Times New Roman" pitchFamily="18" charset="0"/>
              </a:rPr>
            </a:br>
            <a:br>
              <a:rPr lang="en-US" sz="3200" b="1" dirty="0">
                <a:solidFill>
                  <a:schemeClr val="tx1"/>
                </a:solidFill>
              </a:rPr>
            </a:br>
            <a:endParaRPr lang="en-US" sz="3200" b="1"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2853813"/>
            <a:ext cx="4174821" cy="28956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581400"/>
            <a:ext cx="4294229" cy="2895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381000" y="6490417"/>
            <a:ext cx="3352801" cy="365125"/>
          </a:xfrm>
        </p:spPr>
        <p:txBody>
          <a:bodyPr/>
          <a:lstStyle/>
          <a:p>
            <a:r>
              <a:rPr lang="en-US"/>
              <a:t>Ephesus: Before &amp; After Conversion</a:t>
            </a:r>
            <a:endParaRPr lang="en-US" dirty="0"/>
          </a:p>
        </p:txBody>
      </p:sp>
      <p:sp>
        <p:nvSpPr>
          <p:cNvPr id="154626" name="Rectangle 2"/>
          <p:cNvSpPr>
            <a:spLocks noGrp="1" noChangeArrowheads="1"/>
          </p:cNvSpPr>
          <p:nvPr>
            <p:ph type="title"/>
          </p:nvPr>
        </p:nvSpPr>
        <p:spPr>
          <a:xfrm>
            <a:off x="0" y="0"/>
            <a:ext cx="9144000" cy="609600"/>
          </a:xfrm>
        </p:spPr>
        <p:txBody>
          <a:bodyPr>
            <a:normAutofit fontScale="90000"/>
          </a:bodyPr>
          <a:lstStyle/>
          <a:p>
            <a:pPr marL="0" indent="0">
              <a:buNone/>
            </a:pPr>
            <a:r>
              <a:rPr lang="en-US" sz="3200" i="1" u="sng" dirty="0">
                <a:solidFill>
                  <a:srgbClr val="FF0000"/>
                </a:solidFill>
                <a:effectLst/>
                <a:latin typeface="Arial" panose="020B0604020202020204" pitchFamily="34" charset="0"/>
                <a:cs typeface="Arial" panose="020B0604020202020204" pitchFamily="34" charset="0"/>
              </a:rPr>
              <a:t>Before</a:t>
            </a:r>
            <a:r>
              <a:rPr lang="en-US" sz="3200" u="sng" dirty="0">
                <a:solidFill>
                  <a:srgbClr val="FF0000"/>
                </a:solidFill>
                <a:effectLst/>
                <a:latin typeface="Arial" panose="020B0604020202020204" pitchFamily="34" charset="0"/>
                <a:cs typeface="Arial" panose="020B0604020202020204" pitchFamily="34" charset="0"/>
              </a:rPr>
              <a:t> Conversion, One </a:t>
            </a:r>
            <a:br>
              <a:rPr lang="en-US" sz="3200" u="sng" dirty="0">
                <a:solidFill>
                  <a:srgbClr val="FF0000"/>
                </a:solidFill>
                <a:effectLst/>
                <a:latin typeface="Arial" panose="020B0604020202020204" pitchFamily="34" charset="0"/>
                <a:cs typeface="Arial" panose="020B0604020202020204" pitchFamily="34" charset="0"/>
              </a:rPr>
            </a:br>
            <a:r>
              <a:rPr lang="en-US" sz="3200" u="sng" dirty="0">
                <a:solidFill>
                  <a:srgbClr val="FF0000"/>
                </a:solidFill>
                <a:effectLst/>
                <a:latin typeface="Arial" panose="020B0604020202020204" pitchFamily="34" charset="0"/>
                <a:cs typeface="Arial" panose="020B0604020202020204" pitchFamily="34" charset="0"/>
              </a:rPr>
              <a:t>“Walks According to the Course of This World”</a:t>
            </a:r>
            <a:endParaRPr lang="en-US" sz="3200" b="1" u="sng" dirty="0">
              <a:solidFill>
                <a:srgbClr val="FF0000"/>
              </a:solidFill>
              <a:effectLst/>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492D1DD6-9BF4-451B-8AE8-DB880FCE5F4E}"/>
              </a:ext>
            </a:extLst>
          </p:cNvPr>
          <p:cNvGraphicFramePr>
            <a:graphicFrameLocks noGrp="1"/>
          </p:cNvGraphicFramePr>
          <p:nvPr>
            <p:extLst>
              <p:ext uri="{D42A27DB-BD31-4B8C-83A1-F6EECF244321}">
                <p14:modId xmlns:p14="http://schemas.microsoft.com/office/powerpoint/2010/main" val="2235097097"/>
              </p:ext>
            </p:extLst>
          </p:nvPr>
        </p:nvGraphicFramePr>
        <p:xfrm>
          <a:off x="381000" y="1397000"/>
          <a:ext cx="8534400" cy="213360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753006186"/>
                    </a:ext>
                  </a:extLst>
                </a:gridCol>
                <a:gridCol w="4267200">
                  <a:extLst>
                    <a:ext uri="{9D8B030D-6E8A-4147-A177-3AD203B41FA5}">
                      <a16:colId xmlns:a16="http://schemas.microsoft.com/office/drawing/2014/main" val="1691378926"/>
                    </a:ext>
                  </a:extLst>
                </a:gridCol>
              </a:tblGrid>
              <a:tr h="370840">
                <a:tc>
                  <a:txBody>
                    <a:bodyPr/>
                    <a:lstStyle/>
                    <a:p>
                      <a:pPr algn="ctr"/>
                      <a:r>
                        <a:rPr lang="en-US" sz="3200" i="1" dirty="0">
                          <a:latin typeface="Arial" panose="020B0604020202020204" pitchFamily="34" charset="0"/>
                          <a:cs typeface="Arial" panose="020B0604020202020204" pitchFamily="34" charset="0"/>
                        </a:rPr>
                        <a:t>BEFORE</a:t>
                      </a:r>
                      <a:r>
                        <a:rPr lang="en-US" sz="3200" dirty="0">
                          <a:latin typeface="Arial" panose="020B0604020202020204" pitchFamily="34" charset="0"/>
                          <a:cs typeface="Arial" panose="020B0604020202020204" pitchFamily="34" charset="0"/>
                        </a:rPr>
                        <a:t> Conversion</a:t>
                      </a:r>
                    </a:p>
                  </a:txBody>
                  <a:tcPr/>
                </a:tc>
                <a:tc>
                  <a:txBody>
                    <a:bodyPr/>
                    <a:lstStyle/>
                    <a:p>
                      <a:pPr algn="ctr"/>
                      <a:r>
                        <a:rPr lang="en-US" sz="3200" i="1" dirty="0">
                          <a:latin typeface="Arial" panose="020B0604020202020204" pitchFamily="34" charset="0"/>
                          <a:cs typeface="Arial" panose="020B0604020202020204" pitchFamily="34" charset="0"/>
                        </a:rPr>
                        <a:t>AFTER</a:t>
                      </a:r>
                      <a:r>
                        <a:rPr lang="en-US" sz="3200" dirty="0">
                          <a:latin typeface="Arial" panose="020B0604020202020204" pitchFamily="34" charset="0"/>
                          <a:cs typeface="Arial" panose="020B0604020202020204" pitchFamily="34" charset="0"/>
                        </a:rPr>
                        <a:t> Conversion</a:t>
                      </a:r>
                    </a:p>
                  </a:txBody>
                  <a:tcPr/>
                </a:tc>
                <a:extLst>
                  <a:ext uri="{0D108BD9-81ED-4DB2-BD59-A6C34878D82A}">
                    <a16:rowId xmlns:a16="http://schemas.microsoft.com/office/drawing/2014/main" val="3385227726"/>
                  </a:ext>
                </a:extLst>
              </a:tr>
              <a:tr h="370840">
                <a:tc>
                  <a:txBody>
                    <a:bodyPr/>
                    <a:lstStyle/>
                    <a:p>
                      <a:pPr algn="ctr"/>
                      <a:r>
                        <a:rPr lang="en-US" sz="2800" i="1" dirty="0">
                          <a:latin typeface="Arial" panose="020B0604020202020204" pitchFamily="34" charset="0"/>
                          <a:cs typeface="Arial" panose="020B0604020202020204" pitchFamily="34" charset="0"/>
                        </a:rPr>
                        <a:t>Dead in Sins</a:t>
                      </a:r>
                    </a:p>
                  </a:txBody>
                  <a:tcPr/>
                </a:tc>
                <a:tc>
                  <a:txBody>
                    <a:bodyPr/>
                    <a:lstStyle/>
                    <a:p>
                      <a:pPr algn="ctr"/>
                      <a:r>
                        <a:rPr lang="en-US" sz="2800" i="1" dirty="0">
                          <a:latin typeface="Arial" panose="020B0604020202020204" pitchFamily="34" charset="0"/>
                          <a:cs typeface="Arial" panose="020B0604020202020204" pitchFamily="34" charset="0"/>
                        </a:rPr>
                        <a:t>Alive in Christ</a:t>
                      </a:r>
                    </a:p>
                  </a:txBody>
                  <a:tcPr/>
                </a:tc>
                <a:extLst>
                  <a:ext uri="{0D108BD9-81ED-4DB2-BD59-A6C34878D82A}">
                    <a16:rowId xmlns:a16="http://schemas.microsoft.com/office/drawing/2014/main" val="925004363"/>
                  </a:ext>
                </a:extLst>
              </a:tr>
              <a:tr h="370840">
                <a:tc>
                  <a:txBody>
                    <a:bodyPr/>
                    <a:lstStyle/>
                    <a:p>
                      <a:pPr algn="ctr"/>
                      <a:r>
                        <a:rPr lang="en-US" sz="2800" b="1" dirty="0">
                          <a:latin typeface="Arial" panose="020B0604020202020204" pitchFamily="34" charset="0"/>
                          <a:cs typeface="Arial" panose="020B0604020202020204" pitchFamily="34" charset="0"/>
                        </a:rPr>
                        <a:t>Walks After the World</a:t>
                      </a:r>
                    </a:p>
                  </a:txBody>
                  <a:tcPr/>
                </a:tc>
                <a:tc>
                  <a:txBody>
                    <a:bodyPr/>
                    <a:lstStyle/>
                    <a:p>
                      <a:pPr algn="ctr"/>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1573220"/>
                  </a:ext>
                </a:extLst>
              </a:tr>
              <a:tr h="370840">
                <a:tc>
                  <a:txBody>
                    <a:bodyPr/>
                    <a:lstStyle/>
                    <a:p>
                      <a:pPr algn="ctr"/>
                      <a:endParaRPr lang="en-US" sz="2800">
                        <a:latin typeface="Arial" panose="020B0604020202020204" pitchFamily="34" charset="0"/>
                        <a:cs typeface="Arial" panose="020B0604020202020204" pitchFamily="34" charset="0"/>
                      </a:endParaRPr>
                    </a:p>
                  </a:txBody>
                  <a:tcPr/>
                </a:tc>
                <a:tc>
                  <a:txBody>
                    <a:bodyPr/>
                    <a:lstStyle/>
                    <a:p>
                      <a:pPr algn="ctr"/>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3091908"/>
                  </a:ext>
                </a:extLst>
              </a:tr>
            </a:tbl>
          </a:graphicData>
        </a:graphic>
      </p:graphicFrame>
      <p:pic>
        <p:nvPicPr>
          <p:cNvPr id="5" name="Picture 4">
            <a:extLst>
              <a:ext uri="{FF2B5EF4-FFF2-40B4-BE49-F238E27FC236}">
                <a16:creationId xmlns:a16="http://schemas.microsoft.com/office/drawing/2014/main" id="{811A2AAE-D616-4424-B013-E6BAC6351D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4137896"/>
            <a:ext cx="2837823" cy="1891882"/>
          </a:xfrm>
          <a:prstGeom prst="rect">
            <a:avLst/>
          </a:prstGeom>
        </p:spPr>
      </p:pic>
    </p:spTree>
    <p:extLst>
      <p:ext uri="{BB962C8B-B14F-4D97-AF65-F5344CB8AC3E}">
        <p14:creationId xmlns:p14="http://schemas.microsoft.com/office/powerpoint/2010/main" val="40840961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a:xfrm>
            <a:off x="228600" y="6492874"/>
            <a:ext cx="3352801" cy="365125"/>
          </a:xfrm>
        </p:spPr>
        <p:txBody>
          <a:bodyPr/>
          <a:lstStyle/>
          <a:p>
            <a:r>
              <a:rPr lang="en-US"/>
              <a:t>Ephesus: Before &amp; After Conversion</a:t>
            </a:r>
            <a:endParaRPr lang="en-US" dirty="0"/>
          </a:p>
        </p:txBody>
      </p:sp>
      <p:sp>
        <p:nvSpPr>
          <p:cNvPr id="178178" name="Rectangle 2"/>
          <p:cNvSpPr>
            <a:spLocks noGrp="1" noChangeArrowheads="1"/>
          </p:cNvSpPr>
          <p:nvPr>
            <p:ph type="title"/>
          </p:nvPr>
        </p:nvSpPr>
        <p:spPr>
          <a:xfrm>
            <a:off x="0" y="-1"/>
            <a:ext cx="9144000" cy="1562117"/>
          </a:xfrm>
        </p:spPr>
        <p:txBody>
          <a:bodyPr>
            <a:noAutofit/>
          </a:bodyPr>
          <a:lstStyle/>
          <a:p>
            <a:pPr marL="0" indent="0">
              <a:buNone/>
            </a:pPr>
            <a:r>
              <a:rPr lang="en-US" sz="2800" i="1" u="sng" dirty="0">
                <a:solidFill>
                  <a:srgbClr val="FF0000"/>
                </a:solidFill>
                <a:effectLst/>
                <a:latin typeface="Arial" panose="020B0604020202020204" pitchFamily="34" charset="0"/>
                <a:cs typeface="Arial" panose="020B0604020202020204" pitchFamily="34" charset="0"/>
              </a:rPr>
              <a:t>Before</a:t>
            </a:r>
            <a:r>
              <a:rPr lang="en-US" sz="2800" u="sng" dirty="0">
                <a:solidFill>
                  <a:srgbClr val="FF0000"/>
                </a:solidFill>
                <a:effectLst/>
                <a:latin typeface="Arial" panose="020B0604020202020204" pitchFamily="34" charset="0"/>
                <a:cs typeface="Arial" panose="020B0604020202020204" pitchFamily="34" charset="0"/>
              </a:rPr>
              <a:t> Conversion, One </a:t>
            </a:r>
            <a:br>
              <a:rPr lang="en-US" sz="2800" u="sng" dirty="0">
                <a:solidFill>
                  <a:srgbClr val="FF0000"/>
                </a:solidFill>
                <a:effectLst/>
                <a:latin typeface="Arial" panose="020B0604020202020204" pitchFamily="34" charset="0"/>
                <a:cs typeface="Arial" panose="020B0604020202020204" pitchFamily="34" charset="0"/>
              </a:rPr>
            </a:br>
            <a:r>
              <a:rPr lang="en-US" sz="2800" u="sng" dirty="0">
                <a:solidFill>
                  <a:srgbClr val="FF0000"/>
                </a:solidFill>
                <a:effectLst/>
                <a:latin typeface="Arial" panose="020B0604020202020204" pitchFamily="34" charset="0"/>
                <a:cs typeface="Arial" panose="020B0604020202020204" pitchFamily="34" charset="0"/>
              </a:rPr>
              <a:t>“Walks According to the Course of This World”</a:t>
            </a:r>
            <a:endParaRPr lang="en-US" sz="2800" b="1" u="sng" dirty="0">
              <a:solidFill>
                <a:srgbClr val="FF0000"/>
              </a:solidFill>
              <a:effectLst/>
              <a:latin typeface="Arial" panose="020B0604020202020204" pitchFamily="34" charset="0"/>
              <a:cs typeface="Arial" panose="020B0604020202020204" pitchFamily="34" charset="0"/>
            </a:endParaRPr>
          </a:p>
        </p:txBody>
      </p:sp>
      <p:sp>
        <p:nvSpPr>
          <p:cNvPr id="178181" name="Text Box 5"/>
          <p:cNvSpPr txBox="1">
            <a:spLocks noChangeArrowheads="1"/>
          </p:cNvSpPr>
          <p:nvPr/>
        </p:nvSpPr>
        <p:spPr bwMode="auto">
          <a:xfrm>
            <a:off x="-3494" y="259800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latin typeface="Tahoma" pitchFamily="34" charset="0"/>
              </a:rPr>
              <a:t>The “course” of “this world” means the “cycle or present</a:t>
            </a:r>
          </a:p>
          <a:p>
            <a:pPr algn="ctr"/>
            <a:r>
              <a:rPr lang="en-US" dirty="0">
                <a:latin typeface="Tahoma" pitchFamily="34" charset="0"/>
              </a:rPr>
              <a:t>round of things” (Vine, Vol. I, p. 249) </a:t>
            </a:r>
          </a:p>
        </p:txBody>
      </p:sp>
      <p:sp>
        <p:nvSpPr>
          <p:cNvPr id="178183" name="Text Box 7"/>
          <p:cNvSpPr txBox="1">
            <a:spLocks noChangeArrowheads="1"/>
          </p:cNvSpPr>
          <p:nvPr/>
        </p:nvSpPr>
        <p:spPr bwMode="auto">
          <a:xfrm>
            <a:off x="-24428" y="4558876"/>
            <a:ext cx="60296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Char char="Ø"/>
            </a:pPr>
            <a:r>
              <a:rPr lang="en-US" sz="2000" dirty="0">
                <a:solidFill>
                  <a:srgbClr val="002060"/>
                </a:solidFill>
                <a:latin typeface="Tahoma" pitchFamily="34" charset="0"/>
              </a:rPr>
              <a:t>Gal. 5:19-21: </a:t>
            </a:r>
            <a:r>
              <a:rPr lang="en-US" sz="2000" b="0" dirty="0">
                <a:solidFill>
                  <a:srgbClr val="002060"/>
                </a:solidFill>
                <a:latin typeface="Tahoma" pitchFamily="34" charset="0"/>
              </a:rPr>
              <a:t>The “works of the flesh” – 2:3</a:t>
            </a:r>
          </a:p>
        </p:txBody>
      </p:sp>
      <p:sp>
        <p:nvSpPr>
          <p:cNvPr id="178184" name="Text Box 8"/>
          <p:cNvSpPr txBox="1">
            <a:spLocks noChangeArrowheads="1"/>
          </p:cNvSpPr>
          <p:nvPr/>
        </p:nvSpPr>
        <p:spPr bwMode="auto">
          <a:xfrm>
            <a:off x="0" y="4895773"/>
            <a:ext cx="62582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Char char="Ø"/>
            </a:pPr>
            <a:r>
              <a:rPr lang="en-US" sz="2000" dirty="0">
                <a:solidFill>
                  <a:srgbClr val="002060"/>
                </a:solidFill>
                <a:latin typeface="Tahoma" pitchFamily="34" charset="0"/>
              </a:rPr>
              <a:t>I Cor. 6:9-10: </a:t>
            </a:r>
            <a:r>
              <a:rPr lang="en-US" sz="2000" b="0" dirty="0">
                <a:solidFill>
                  <a:srgbClr val="002060"/>
                </a:solidFill>
                <a:latin typeface="Tahoma" pitchFamily="34" charset="0"/>
              </a:rPr>
              <a:t>Unrighteousness </a:t>
            </a:r>
            <a:r>
              <a:rPr lang="en-US" sz="2000" dirty="0">
                <a:solidFill>
                  <a:srgbClr val="002060"/>
                </a:solidFill>
                <a:latin typeface="Tahoma" pitchFamily="34" charset="0"/>
              </a:rPr>
              <a:t>(Eph. 2:2; 5:6)</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835" y="4554633"/>
            <a:ext cx="2877165" cy="2291075"/>
          </a:xfrm>
          <a:prstGeom prst="rect">
            <a:avLst/>
          </a:prstGeom>
        </p:spPr>
      </p:pic>
      <p:sp>
        <p:nvSpPr>
          <p:cNvPr id="13" name="Text Box 4"/>
          <p:cNvSpPr txBox="1">
            <a:spLocks noChangeArrowheads="1"/>
          </p:cNvSpPr>
          <p:nvPr/>
        </p:nvSpPr>
        <p:spPr bwMode="auto">
          <a:xfrm>
            <a:off x="0" y="1146524"/>
            <a:ext cx="9158748" cy="1384995"/>
          </a:xfrm>
          <a:prstGeom prst="rect">
            <a:avLst/>
          </a:prstGeom>
          <a:solidFill>
            <a:schemeClr val="accent1"/>
          </a:solidFill>
          <a:ln>
            <a:no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FFC000"/>
                </a:solidFill>
                <a:latin typeface="Tahoma" pitchFamily="34" charset="0"/>
              </a:rPr>
              <a:t>Eph. 2:2</a:t>
            </a:r>
          </a:p>
          <a:p>
            <a:pPr>
              <a:buClr>
                <a:schemeClr val="accent1"/>
              </a:buClr>
              <a:buSzPct val="115000"/>
              <a:buFont typeface="Wingdings" pitchFamily="2" charset="2"/>
              <a:buNone/>
            </a:pPr>
            <a:r>
              <a:rPr lang="en-US" sz="2000" b="0" dirty="0">
                <a:solidFill>
                  <a:srgbClr val="FFFF00"/>
                </a:solidFill>
                <a:latin typeface="Tahoma" pitchFamily="34" charset="0"/>
              </a:rPr>
              <a:t>2.    in which you formerly walked according to the course of this world, according to the prince of the power of the air, of the spirit that is now working in the sons of disobedience.</a:t>
            </a:r>
          </a:p>
        </p:txBody>
      </p:sp>
      <p:sp>
        <p:nvSpPr>
          <p:cNvPr id="14" name="Text Box 5"/>
          <p:cNvSpPr txBox="1">
            <a:spLocks noChangeArrowheads="1"/>
          </p:cNvSpPr>
          <p:nvPr/>
        </p:nvSpPr>
        <p:spPr bwMode="auto">
          <a:xfrm>
            <a:off x="-3494" y="3511608"/>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latin typeface="Tahoma" pitchFamily="34" charset="0"/>
              </a:rPr>
              <a:t>Some characteristics of the “course of this world”:</a:t>
            </a:r>
          </a:p>
          <a:p>
            <a:pPr>
              <a:buClr>
                <a:schemeClr val="accent1"/>
              </a:buClr>
              <a:buSzPct val="115000"/>
              <a:buFont typeface="Wingdings" pitchFamily="2" charset="2"/>
              <a:buChar char="Ø"/>
            </a:pPr>
            <a:r>
              <a:rPr lang="en-US" sz="2000" dirty="0">
                <a:solidFill>
                  <a:srgbClr val="002060"/>
                </a:solidFill>
                <a:latin typeface="Tahoma" pitchFamily="34" charset="0"/>
              </a:rPr>
              <a:t>Eph. 4:17: </a:t>
            </a:r>
            <a:r>
              <a:rPr lang="en-US" sz="2000" b="0" dirty="0">
                <a:solidFill>
                  <a:srgbClr val="002060"/>
                </a:solidFill>
                <a:latin typeface="Tahoma" pitchFamily="34" charset="0"/>
              </a:rPr>
              <a:t>A vain mind (futile, empty, profitless)</a:t>
            </a:r>
          </a:p>
          <a:p>
            <a:pPr>
              <a:buClr>
                <a:schemeClr val="accent1"/>
              </a:buClr>
              <a:buSzPct val="115000"/>
              <a:buFont typeface="Wingdings" pitchFamily="2" charset="2"/>
              <a:buChar char="Ø"/>
            </a:pPr>
            <a:r>
              <a:rPr lang="en-US" sz="2000" dirty="0">
                <a:solidFill>
                  <a:srgbClr val="002060"/>
                </a:solidFill>
                <a:latin typeface="Tahoma" pitchFamily="34" charset="0"/>
              </a:rPr>
              <a:t>Eph. 4:19: </a:t>
            </a:r>
            <a:r>
              <a:rPr lang="en-US" sz="2000" b="0" dirty="0">
                <a:solidFill>
                  <a:srgbClr val="002060"/>
                </a:solidFill>
                <a:latin typeface="Tahoma" pitchFamily="34" charset="0"/>
              </a:rPr>
              <a:t>A life devoted to lasciviousness and uncleanness</a:t>
            </a:r>
          </a:p>
        </p:txBody>
      </p:sp>
      <p:sp>
        <p:nvSpPr>
          <p:cNvPr id="16" name="Text Box 5"/>
          <p:cNvSpPr txBox="1">
            <a:spLocks noChangeArrowheads="1"/>
          </p:cNvSpPr>
          <p:nvPr/>
        </p:nvSpPr>
        <p:spPr bwMode="auto">
          <a:xfrm>
            <a:off x="-33031" y="5370039"/>
            <a:ext cx="6046838"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latin typeface="Tahoma" pitchFamily="34" charset="0"/>
              </a:rPr>
              <a:t>The life of one walking “according to </a:t>
            </a:r>
          </a:p>
          <a:p>
            <a:r>
              <a:rPr lang="en-US" dirty="0">
                <a:latin typeface="Tahoma" pitchFamily="34" charset="0"/>
              </a:rPr>
              <a:t>the course of this world” is:</a:t>
            </a:r>
          </a:p>
          <a:p>
            <a:pPr>
              <a:buClr>
                <a:schemeClr val="accent1"/>
              </a:buClr>
              <a:buSzPct val="115000"/>
              <a:buFont typeface="Wingdings" pitchFamily="2" charset="2"/>
              <a:buChar char="Ø"/>
            </a:pPr>
            <a:r>
              <a:rPr lang="en-US" sz="2000" dirty="0">
                <a:solidFill>
                  <a:srgbClr val="002060"/>
                </a:solidFill>
                <a:latin typeface="Tahoma" pitchFamily="34" charset="0"/>
              </a:rPr>
              <a:t>I Pet. 1:18: </a:t>
            </a:r>
            <a:r>
              <a:rPr lang="en-US" sz="2000" b="0" dirty="0">
                <a:solidFill>
                  <a:srgbClr val="002060"/>
                </a:solidFill>
                <a:latin typeface="Tahoma" pitchFamily="34" charset="0"/>
              </a:rPr>
              <a:t>A “futile” life (Rom. 6:21) </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17818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4"/>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78183"/>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7818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utoUpdateAnimBg="0"/>
      <p:bldP spid="178183" grpId="0" autoUpdateAnimBg="0"/>
      <p:bldP spid="178184" grpId="0" autoUpdateAnimBg="0"/>
      <p:bldP spid="13" grpId="0" animBg="1"/>
      <p:bldP spid="14" grpId="0" autoUpdateAnimBg="0"/>
      <p:bldP spid="1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381000" y="6490417"/>
            <a:ext cx="3352801" cy="365125"/>
          </a:xfrm>
        </p:spPr>
        <p:txBody>
          <a:bodyPr/>
          <a:lstStyle/>
          <a:p>
            <a:r>
              <a:rPr lang="en-US"/>
              <a:t>Ephesus: Before &amp; After Conversion</a:t>
            </a:r>
            <a:endParaRPr lang="en-US" dirty="0"/>
          </a:p>
        </p:txBody>
      </p:sp>
      <p:sp>
        <p:nvSpPr>
          <p:cNvPr id="154626" name="Rectangle 2"/>
          <p:cNvSpPr>
            <a:spLocks noGrp="1" noChangeArrowheads="1"/>
          </p:cNvSpPr>
          <p:nvPr>
            <p:ph type="title"/>
          </p:nvPr>
        </p:nvSpPr>
        <p:spPr>
          <a:xfrm>
            <a:off x="0" y="0"/>
            <a:ext cx="9144000" cy="609600"/>
          </a:xfrm>
        </p:spPr>
        <p:txBody>
          <a:bodyPr>
            <a:normAutofit fontScale="90000"/>
          </a:bodyPr>
          <a:lstStyle/>
          <a:p>
            <a:pPr marL="0" indent="0">
              <a:buNone/>
            </a:pPr>
            <a:r>
              <a:rPr lang="en-US" sz="3200" i="1" u="sng" dirty="0">
                <a:solidFill>
                  <a:srgbClr val="FF0000"/>
                </a:solidFill>
                <a:effectLst/>
                <a:latin typeface="Arial" panose="020B0604020202020204" pitchFamily="34" charset="0"/>
                <a:cs typeface="Arial" panose="020B0604020202020204" pitchFamily="34" charset="0"/>
              </a:rPr>
              <a:t>After</a:t>
            </a:r>
            <a:r>
              <a:rPr lang="en-US" sz="3200" u="sng" dirty="0">
                <a:solidFill>
                  <a:srgbClr val="FF0000"/>
                </a:solidFill>
                <a:effectLst/>
                <a:latin typeface="Arial" panose="020B0604020202020204" pitchFamily="34" charset="0"/>
                <a:cs typeface="Arial" panose="020B0604020202020204" pitchFamily="34" charset="0"/>
              </a:rPr>
              <a:t> Conversion, One “Walks in Good Works”</a:t>
            </a:r>
            <a:endParaRPr lang="en-US" sz="3200" b="1" u="sng" dirty="0">
              <a:solidFill>
                <a:srgbClr val="FF0000"/>
              </a:solidFill>
              <a:effectLst/>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492D1DD6-9BF4-451B-8AE8-DB880FCE5F4E}"/>
              </a:ext>
            </a:extLst>
          </p:cNvPr>
          <p:cNvGraphicFramePr>
            <a:graphicFrameLocks noGrp="1"/>
          </p:cNvGraphicFramePr>
          <p:nvPr>
            <p:extLst>
              <p:ext uri="{D42A27DB-BD31-4B8C-83A1-F6EECF244321}">
                <p14:modId xmlns:p14="http://schemas.microsoft.com/office/powerpoint/2010/main" val="1882451016"/>
              </p:ext>
            </p:extLst>
          </p:nvPr>
        </p:nvGraphicFramePr>
        <p:xfrm>
          <a:off x="381000" y="1397000"/>
          <a:ext cx="8534400" cy="213360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753006186"/>
                    </a:ext>
                  </a:extLst>
                </a:gridCol>
                <a:gridCol w="4267200">
                  <a:extLst>
                    <a:ext uri="{9D8B030D-6E8A-4147-A177-3AD203B41FA5}">
                      <a16:colId xmlns:a16="http://schemas.microsoft.com/office/drawing/2014/main" val="1691378926"/>
                    </a:ext>
                  </a:extLst>
                </a:gridCol>
              </a:tblGrid>
              <a:tr h="370840">
                <a:tc>
                  <a:txBody>
                    <a:bodyPr/>
                    <a:lstStyle/>
                    <a:p>
                      <a:pPr algn="ctr"/>
                      <a:r>
                        <a:rPr lang="en-US" sz="3200" i="1" dirty="0">
                          <a:latin typeface="Arial" panose="020B0604020202020204" pitchFamily="34" charset="0"/>
                          <a:cs typeface="Arial" panose="020B0604020202020204" pitchFamily="34" charset="0"/>
                        </a:rPr>
                        <a:t>BEFORE</a:t>
                      </a:r>
                      <a:r>
                        <a:rPr lang="en-US" sz="3200" dirty="0">
                          <a:latin typeface="Arial" panose="020B0604020202020204" pitchFamily="34" charset="0"/>
                          <a:cs typeface="Arial" panose="020B0604020202020204" pitchFamily="34" charset="0"/>
                        </a:rPr>
                        <a:t> Conversion</a:t>
                      </a:r>
                    </a:p>
                  </a:txBody>
                  <a:tcPr/>
                </a:tc>
                <a:tc>
                  <a:txBody>
                    <a:bodyPr/>
                    <a:lstStyle/>
                    <a:p>
                      <a:pPr algn="ctr"/>
                      <a:r>
                        <a:rPr lang="en-US" sz="3200" i="1" dirty="0">
                          <a:latin typeface="Arial" panose="020B0604020202020204" pitchFamily="34" charset="0"/>
                          <a:cs typeface="Arial" panose="020B0604020202020204" pitchFamily="34" charset="0"/>
                        </a:rPr>
                        <a:t>AFTER</a:t>
                      </a:r>
                      <a:r>
                        <a:rPr lang="en-US" sz="3200" dirty="0">
                          <a:latin typeface="Arial" panose="020B0604020202020204" pitchFamily="34" charset="0"/>
                          <a:cs typeface="Arial" panose="020B0604020202020204" pitchFamily="34" charset="0"/>
                        </a:rPr>
                        <a:t> Conversion</a:t>
                      </a:r>
                    </a:p>
                  </a:txBody>
                  <a:tcPr/>
                </a:tc>
                <a:extLst>
                  <a:ext uri="{0D108BD9-81ED-4DB2-BD59-A6C34878D82A}">
                    <a16:rowId xmlns:a16="http://schemas.microsoft.com/office/drawing/2014/main" val="3385227726"/>
                  </a:ext>
                </a:extLst>
              </a:tr>
              <a:tr h="370840">
                <a:tc>
                  <a:txBody>
                    <a:bodyPr/>
                    <a:lstStyle/>
                    <a:p>
                      <a:pPr algn="ctr"/>
                      <a:r>
                        <a:rPr lang="en-US" sz="2800" i="1" dirty="0">
                          <a:latin typeface="Arial" panose="020B0604020202020204" pitchFamily="34" charset="0"/>
                          <a:cs typeface="Arial" panose="020B0604020202020204" pitchFamily="34" charset="0"/>
                        </a:rPr>
                        <a:t>Dead in Sins</a:t>
                      </a:r>
                    </a:p>
                  </a:txBody>
                  <a:tcPr/>
                </a:tc>
                <a:tc>
                  <a:txBody>
                    <a:bodyPr/>
                    <a:lstStyle/>
                    <a:p>
                      <a:pPr algn="ctr"/>
                      <a:r>
                        <a:rPr lang="en-US" sz="2800" i="1" dirty="0">
                          <a:latin typeface="Arial" panose="020B0604020202020204" pitchFamily="34" charset="0"/>
                          <a:cs typeface="Arial" panose="020B0604020202020204" pitchFamily="34" charset="0"/>
                        </a:rPr>
                        <a:t>Alive in Christ</a:t>
                      </a:r>
                    </a:p>
                  </a:txBody>
                  <a:tcPr/>
                </a:tc>
                <a:extLst>
                  <a:ext uri="{0D108BD9-81ED-4DB2-BD59-A6C34878D82A}">
                    <a16:rowId xmlns:a16="http://schemas.microsoft.com/office/drawing/2014/main" val="925004363"/>
                  </a:ext>
                </a:extLst>
              </a:tr>
              <a:tr h="370840">
                <a:tc>
                  <a:txBody>
                    <a:bodyPr/>
                    <a:lstStyle/>
                    <a:p>
                      <a:pPr algn="ctr"/>
                      <a:r>
                        <a:rPr lang="en-US" sz="2800" dirty="0">
                          <a:latin typeface="Arial" panose="020B0604020202020204" pitchFamily="34" charset="0"/>
                          <a:cs typeface="Arial" panose="020B0604020202020204" pitchFamily="34" charset="0"/>
                        </a:rPr>
                        <a:t>Walks After the World</a:t>
                      </a:r>
                    </a:p>
                  </a:txBody>
                  <a:tcPr/>
                </a:tc>
                <a:tc>
                  <a:txBody>
                    <a:bodyPr/>
                    <a:lstStyle/>
                    <a:p>
                      <a:pPr algn="ctr"/>
                      <a:r>
                        <a:rPr lang="en-US" sz="2800" b="1" dirty="0">
                          <a:latin typeface="Arial" panose="020B0604020202020204" pitchFamily="34" charset="0"/>
                          <a:cs typeface="Arial" panose="020B0604020202020204" pitchFamily="34" charset="0"/>
                        </a:rPr>
                        <a:t>Walks in Good Works</a:t>
                      </a:r>
                    </a:p>
                  </a:txBody>
                  <a:tcPr/>
                </a:tc>
                <a:extLst>
                  <a:ext uri="{0D108BD9-81ED-4DB2-BD59-A6C34878D82A}">
                    <a16:rowId xmlns:a16="http://schemas.microsoft.com/office/drawing/2014/main" val="2111573220"/>
                  </a:ext>
                </a:extLst>
              </a:tr>
              <a:tr h="370840">
                <a:tc>
                  <a:txBody>
                    <a:bodyPr/>
                    <a:lstStyle/>
                    <a:p>
                      <a:pPr algn="ctr"/>
                      <a:endParaRPr lang="en-US" sz="2800">
                        <a:latin typeface="Arial" panose="020B0604020202020204" pitchFamily="34" charset="0"/>
                        <a:cs typeface="Arial" panose="020B0604020202020204" pitchFamily="34" charset="0"/>
                      </a:endParaRPr>
                    </a:p>
                  </a:txBody>
                  <a:tcPr/>
                </a:tc>
                <a:tc>
                  <a:txBody>
                    <a:bodyPr/>
                    <a:lstStyle/>
                    <a:p>
                      <a:pPr algn="ctr"/>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3091908"/>
                  </a:ext>
                </a:extLst>
              </a:tr>
            </a:tbl>
          </a:graphicData>
        </a:graphic>
      </p:graphicFrame>
      <p:pic>
        <p:nvPicPr>
          <p:cNvPr id="5" name="Picture 4">
            <a:extLst>
              <a:ext uri="{FF2B5EF4-FFF2-40B4-BE49-F238E27FC236}">
                <a16:creationId xmlns:a16="http://schemas.microsoft.com/office/drawing/2014/main" id="{811A2AAE-D616-4424-B013-E6BAC6351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43" y="3810000"/>
            <a:ext cx="3657600" cy="2438400"/>
          </a:xfrm>
          <a:prstGeom prst="rect">
            <a:avLst/>
          </a:prstGeom>
        </p:spPr>
      </p:pic>
      <p:pic>
        <p:nvPicPr>
          <p:cNvPr id="4" name="Picture 3" descr="A picture containing person, indoor, clothing, man&#10;&#10;Description automatically generated">
            <a:extLst>
              <a:ext uri="{FF2B5EF4-FFF2-40B4-BE49-F238E27FC236}">
                <a16:creationId xmlns:a16="http://schemas.microsoft.com/office/drawing/2014/main" id="{8852C30B-E3E4-4894-AE0D-1FC71C72D8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3678764"/>
            <a:ext cx="2401610" cy="2994215"/>
          </a:xfrm>
          <a:prstGeom prst="rect">
            <a:avLst/>
          </a:prstGeom>
        </p:spPr>
      </p:pic>
    </p:spTree>
    <p:extLst>
      <p:ext uri="{BB962C8B-B14F-4D97-AF65-F5344CB8AC3E}">
        <p14:creationId xmlns:p14="http://schemas.microsoft.com/office/powerpoint/2010/main" val="1671310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52400" y="6492875"/>
            <a:ext cx="3352801" cy="365125"/>
          </a:xfrm>
        </p:spPr>
        <p:txBody>
          <a:bodyPr/>
          <a:lstStyle/>
          <a:p>
            <a:r>
              <a:rPr lang="en-US"/>
              <a:t>Ephesus: Before &amp; After Conversion</a:t>
            </a:r>
            <a:endParaRPr lang="en-US" dirty="0"/>
          </a:p>
        </p:txBody>
      </p:sp>
      <p:sp>
        <p:nvSpPr>
          <p:cNvPr id="173058" name="Rectangle 2"/>
          <p:cNvSpPr>
            <a:spLocks noGrp="1" noChangeArrowheads="1"/>
          </p:cNvSpPr>
          <p:nvPr>
            <p:ph type="title"/>
          </p:nvPr>
        </p:nvSpPr>
        <p:spPr>
          <a:xfrm>
            <a:off x="0" y="0"/>
            <a:ext cx="9144000" cy="609600"/>
          </a:xfrm>
        </p:spPr>
        <p:txBody>
          <a:bodyPr>
            <a:normAutofit fontScale="90000"/>
          </a:bodyPr>
          <a:lstStyle/>
          <a:p>
            <a:pPr marL="0" indent="0">
              <a:buNone/>
            </a:pPr>
            <a:r>
              <a:rPr lang="en-US" sz="3200" b="1" i="1" u="sng" dirty="0">
                <a:solidFill>
                  <a:srgbClr val="FF0000"/>
                </a:solidFill>
                <a:effectLst/>
                <a:latin typeface="Arial" panose="020B0604020202020204" pitchFamily="34" charset="0"/>
                <a:cs typeface="Arial" panose="020B0604020202020204" pitchFamily="34" charset="0"/>
              </a:rPr>
              <a:t>After</a:t>
            </a:r>
            <a:r>
              <a:rPr lang="en-US" sz="3200" b="1" u="sng" dirty="0">
                <a:solidFill>
                  <a:srgbClr val="FF0000"/>
                </a:solidFill>
                <a:effectLst/>
                <a:latin typeface="Arial" panose="020B0604020202020204" pitchFamily="34" charset="0"/>
                <a:cs typeface="Arial" panose="020B0604020202020204" pitchFamily="34" charset="0"/>
              </a:rPr>
              <a:t> Conversion, </a:t>
            </a:r>
            <a:r>
              <a:rPr lang="en-US" sz="3200" u="sng" dirty="0">
                <a:solidFill>
                  <a:srgbClr val="FF0000"/>
                </a:solidFill>
                <a:effectLst/>
                <a:latin typeface="Arial" panose="020B0604020202020204" pitchFamily="34" charset="0"/>
                <a:cs typeface="Arial" panose="020B0604020202020204" pitchFamily="34" charset="0"/>
              </a:rPr>
              <a:t>One “Walks in Good Works”</a:t>
            </a:r>
            <a:endParaRPr lang="en-US" sz="3600" b="1" u="sng" dirty="0">
              <a:solidFill>
                <a:srgbClr val="FF0000"/>
              </a:solidFill>
              <a:effectLst/>
              <a:latin typeface="Arial" panose="020B0604020202020204" pitchFamily="34" charset="0"/>
              <a:cs typeface="Arial" panose="020B0604020202020204" pitchFamily="34" charset="0"/>
            </a:endParaRPr>
          </a:p>
        </p:txBody>
      </p:sp>
      <p:sp>
        <p:nvSpPr>
          <p:cNvPr id="6" name="Text Box 4"/>
          <p:cNvSpPr txBox="1">
            <a:spLocks noChangeArrowheads="1"/>
          </p:cNvSpPr>
          <p:nvPr/>
        </p:nvSpPr>
        <p:spPr bwMode="auto">
          <a:xfrm>
            <a:off x="0" y="838200"/>
            <a:ext cx="9144000" cy="1077218"/>
          </a:xfrm>
          <a:prstGeom prst="rect">
            <a:avLst/>
          </a:prstGeom>
          <a:solidFill>
            <a:schemeClr val="accent1"/>
          </a:solidFill>
          <a:ln>
            <a:no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FFC000"/>
                </a:solidFill>
                <a:latin typeface="Tahoma" pitchFamily="34" charset="0"/>
              </a:rPr>
              <a:t>Eph. 2:10</a:t>
            </a:r>
          </a:p>
          <a:p>
            <a:pPr>
              <a:buClr>
                <a:schemeClr val="accent1"/>
              </a:buClr>
              <a:buSzPct val="115000"/>
              <a:buFont typeface="Wingdings" pitchFamily="2" charset="2"/>
              <a:buNone/>
            </a:pPr>
            <a:r>
              <a:rPr lang="en-US" sz="2000" b="0" dirty="0">
                <a:solidFill>
                  <a:srgbClr val="FFFF00"/>
                </a:solidFill>
                <a:latin typeface="Tahoma" pitchFamily="34" charset="0"/>
              </a:rPr>
              <a:t>10.  For we are His workmanship, created in Christ Jesus for good works, which God prepared beforehand so that we would walk in them.</a:t>
            </a:r>
          </a:p>
        </p:txBody>
      </p:sp>
      <p:sp>
        <p:nvSpPr>
          <p:cNvPr id="7" name="Text Box 5"/>
          <p:cNvSpPr txBox="1">
            <a:spLocks noChangeArrowheads="1"/>
          </p:cNvSpPr>
          <p:nvPr/>
        </p:nvSpPr>
        <p:spPr bwMode="auto">
          <a:xfrm>
            <a:off x="0" y="2511148"/>
            <a:ext cx="914400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latin typeface="Tahoma" pitchFamily="34" charset="0"/>
              </a:rPr>
              <a:t>“Good” (in connection with works), “describes that which,</a:t>
            </a:r>
          </a:p>
          <a:p>
            <a:r>
              <a:rPr lang="en-US" dirty="0">
                <a:latin typeface="Tahoma" pitchFamily="34" charset="0"/>
              </a:rPr>
              <a:t>being good in its character to constitution, is beneficial in</a:t>
            </a:r>
          </a:p>
          <a:p>
            <a:r>
              <a:rPr lang="en-US" dirty="0">
                <a:latin typeface="Tahoma" pitchFamily="34" charset="0"/>
              </a:rPr>
              <a:t>its effect” (Vine, Col. II, p. 163)”:</a:t>
            </a:r>
          </a:p>
          <a:p>
            <a:pPr>
              <a:buClr>
                <a:schemeClr val="accent1"/>
              </a:buClr>
              <a:buSzPct val="115000"/>
              <a:buFont typeface="Wingdings" pitchFamily="2" charset="2"/>
              <a:buChar char="Ø"/>
            </a:pPr>
            <a:r>
              <a:rPr lang="en-US" sz="2000" dirty="0">
                <a:solidFill>
                  <a:srgbClr val="002060"/>
                </a:solidFill>
                <a:latin typeface="Tahoma" pitchFamily="34" charset="0"/>
              </a:rPr>
              <a:t>II Tim. 3:16-17: </a:t>
            </a:r>
            <a:r>
              <a:rPr lang="en-US" sz="2000" b="0" dirty="0">
                <a:solidFill>
                  <a:srgbClr val="002060"/>
                </a:solidFill>
                <a:latin typeface="Tahoma" pitchFamily="34" charset="0"/>
              </a:rPr>
              <a:t>These “good works” are set forth in God’s word</a:t>
            </a:r>
          </a:p>
          <a:p>
            <a:pPr>
              <a:buClr>
                <a:schemeClr val="accent1"/>
              </a:buClr>
              <a:buSzPct val="115000"/>
              <a:buFont typeface="Wingdings" pitchFamily="2" charset="2"/>
              <a:buChar char="Ø"/>
            </a:pPr>
            <a:r>
              <a:rPr lang="en-US" sz="2000" dirty="0">
                <a:solidFill>
                  <a:srgbClr val="002060"/>
                </a:solidFill>
                <a:latin typeface="Tahoma" pitchFamily="34" charset="0"/>
              </a:rPr>
              <a:t>Eph. 3:20-21: </a:t>
            </a:r>
            <a:r>
              <a:rPr lang="en-US" sz="2000" b="0" dirty="0">
                <a:solidFill>
                  <a:srgbClr val="002060"/>
                </a:solidFill>
                <a:latin typeface="Tahoma" pitchFamily="34" charset="0"/>
              </a:rPr>
              <a:t>After conversion, one can use his life to the glory of God </a:t>
            </a:r>
          </a:p>
          <a:p>
            <a:pPr>
              <a:buClr>
                <a:schemeClr val="accent1"/>
              </a:buClr>
              <a:buSzPct val="115000"/>
              <a:buFont typeface="Wingdings" pitchFamily="2" charset="2"/>
              <a:buChar char="Ø"/>
            </a:pPr>
            <a:r>
              <a:rPr lang="en-US" sz="2000" dirty="0">
                <a:solidFill>
                  <a:srgbClr val="002060"/>
                </a:solidFill>
                <a:latin typeface="Tahoma" pitchFamily="34" charset="0"/>
              </a:rPr>
              <a:t>Eph. 5:7-17: </a:t>
            </a:r>
            <a:r>
              <a:rPr lang="en-US" sz="2000" b="0" dirty="0">
                <a:solidFill>
                  <a:srgbClr val="002060"/>
                </a:solidFill>
                <a:latin typeface="Tahoma" pitchFamily="34" charset="0"/>
              </a:rPr>
              <a:t>Walk in the light, walk as being wise, know God’s will!</a:t>
            </a:r>
          </a:p>
          <a:p>
            <a:pPr>
              <a:buClr>
                <a:schemeClr val="accent1"/>
              </a:buClr>
              <a:buSzPct val="115000"/>
              <a:buFont typeface="Wingdings" pitchFamily="2" charset="2"/>
              <a:buChar char="Ø"/>
            </a:pPr>
            <a:r>
              <a:rPr lang="en-US" sz="2000" dirty="0">
                <a:solidFill>
                  <a:srgbClr val="002060"/>
                </a:solidFill>
                <a:latin typeface="Tahoma" pitchFamily="34" charset="0"/>
              </a:rPr>
              <a:t>Mt. 5:16: </a:t>
            </a:r>
            <a:r>
              <a:rPr lang="en-US" sz="2000" b="0" dirty="0">
                <a:solidFill>
                  <a:srgbClr val="002060"/>
                </a:solidFill>
                <a:latin typeface="Tahoma" pitchFamily="34" charset="0"/>
              </a:rPr>
              <a:t>One may use his life to lead others to glorify God</a:t>
            </a:r>
          </a:p>
        </p:txBody>
      </p:sp>
    </p:spTree>
    <p:extLst>
      <p:ext uri="{BB962C8B-B14F-4D97-AF65-F5344CB8AC3E}">
        <p14:creationId xmlns:p14="http://schemas.microsoft.com/office/powerpoint/2010/main" val="28857924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52400" y="6492875"/>
            <a:ext cx="3352801" cy="365125"/>
          </a:xfrm>
        </p:spPr>
        <p:txBody>
          <a:bodyPr/>
          <a:lstStyle/>
          <a:p>
            <a:r>
              <a:rPr lang="en-US"/>
              <a:t>Ephesus: Before &amp; After Conversion</a:t>
            </a:r>
            <a:endParaRPr lang="en-US" dirty="0"/>
          </a:p>
        </p:txBody>
      </p:sp>
      <p:sp>
        <p:nvSpPr>
          <p:cNvPr id="173058" name="Rectangle 2"/>
          <p:cNvSpPr>
            <a:spLocks noGrp="1" noChangeArrowheads="1"/>
          </p:cNvSpPr>
          <p:nvPr>
            <p:ph type="title"/>
          </p:nvPr>
        </p:nvSpPr>
        <p:spPr>
          <a:xfrm>
            <a:off x="0" y="0"/>
            <a:ext cx="9144000" cy="609600"/>
          </a:xfrm>
        </p:spPr>
        <p:txBody>
          <a:bodyPr>
            <a:normAutofit fontScale="90000"/>
          </a:bodyPr>
          <a:lstStyle/>
          <a:p>
            <a:pPr marL="0" indent="0">
              <a:buNone/>
            </a:pPr>
            <a:r>
              <a:rPr lang="en-US" sz="3200" b="1" i="1" u="sng" dirty="0">
                <a:solidFill>
                  <a:srgbClr val="FF0000"/>
                </a:solidFill>
                <a:effectLst/>
                <a:latin typeface="Arial" panose="020B0604020202020204" pitchFamily="34" charset="0"/>
                <a:cs typeface="Arial" panose="020B0604020202020204" pitchFamily="34" charset="0"/>
              </a:rPr>
              <a:t>After </a:t>
            </a:r>
            <a:r>
              <a:rPr lang="en-US" sz="3200" b="1" u="sng" dirty="0">
                <a:solidFill>
                  <a:srgbClr val="FF0000"/>
                </a:solidFill>
                <a:effectLst/>
                <a:latin typeface="Arial" panose="020B0604020202020204" pitchFamily="34" charset="0"/>
                <a:cs typeface="Arial" panose="020B0604020202020204" pitchFamily="34" charset="0"/>
              </a:rPr>
              <a:t>Conversion, One “Walks in Good Works”</a:t>
            </a:r>
            <a:endParaRPr lang="en-US" sz="3600" b="1" u="sng" dirty="0">
              <a:solidFill>
                <a:srgbClr val="FF0000"/>
              </a:solidFill>
              <a:effectLst/>
              <a:latin typeface="Arial" panose="020B0604020202020204" pitchFamily="34" charset="0"/>
              <a:cs typeface="Arial" panose="020B0604020202020204" pitchFamily="34" charset="0"/>
            </a:endParaRPr>
          </a:p>
        </p:txBody>
      </p:sp>
      <p:sp>
        <p:nvSpPr>
          <p:cNvPr id="8" name="Text Box 44"/>
          <p:cNvSpPr txBox="1">
            <a:spLocks noChangeArrowheads="1"/>
          </p:cNvSpPr>
          <p:nvPr/>
        </p:nvSpPr>
        <p:spPr bwMode="auto">
          <a:xfrm>
            <a:off x="0" y="1373932"/>
            <a:ext cx="426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0000FF"/>
                </a:solidFill>
                <a:latin typeface="Tahoma" pitchFamily="34" charset="0"/>
              </a:rPr>
              <a:t>Before: Walked according to the world!</a:t>
            </a:r>
            <a:endParaRPr lang="en-US" i="1" dirty="0">
              <a:solidFill>
                <a:srgbClr val="0000FF"/>
              </a:solidFill>
              <a:latin typeface="Tahoma" pitchFamily="34" charset="0"/>
            </a:endParaRPr>
          </a:p>
        </p:txBody>
      </p:sp>
      <p:sp>
        <p:nvSpPr>
          <p:cNvPr id="9" name="Text Box 44"/>
          <p:cNvSpPr txBox="1">
            <a:spLocks noChangeArrowheads="1"/>
          </p:cNvSpPr>
          <p:nvPr/>
        </p:nvSpPr>
        <p:spPr bwMode="auto">
          <a:xfrm>
            <a:off x="4847304" y="1373932"/>
            <a:ext cx="42966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0000FF"/>
                </a:solidFill>
                <a:latin typeface="Tahoma" pitchFamily="34" charset="0"/>
              </a:rPr>
              <a:t>After: Walks in good </a:t>
            </a:r>
          </a:p>
          <a:p>
            <a:pPr algn="ctr"/>
            <a:r>
              <a:rPr lang="en-US" dirty="0">
                <a:solidFill>
                  <a:srgbClr val="0000FF"/>
                </a:solidFill>
                <a:latin typeface="Tahoma" pitchFamily="34" charset="0"/>
              </a:rPr>
              <a:t>works!</a:t>
            </a:r>
            <a:endParaRPr lang="en-US" i="1" dirty="0">
              <a:solidFill>
                <a:srgbClr val="0000FF"/>
              </a:solidFill>
              <a:latin typeface="Tahoma"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92" y="2745315"/>
            <a:ext cx="4027615" cy="320717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7176" y="2745315"/>
            <a:ext cx="4277032" cy="3207774"/>
          </a:xfrm>
          <a:prstGeom prst="rect">
            <a:avLst/>
          </a:prstGeom>
        </p:spPr>
      </p:pic>
    </p:spTree>
    <p:extLst>
      <p:ext uri="{BB962C8B-B14F-4D97-AF65-F5344CB8AC3E}">
        <p14:creationId xmlns:p14="http://schemas.microsoft.com/office/powerpoint/2010/main" val="22716909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2" presetClass="entr" presetSubtype="1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381000" y="6490417"/>
            <a:ext cx="3352801" cy="365125"/>
          </a:xfrm>
        </p:spPr>
        <p:txBody>
          <a:bodyPr/>
          <a:lstStyle/>
          <a:p>
            <a:r>
              <a:rPr lang="en-US"/>
              <a:t>Ephesus: Before &amp; After Conversion</a:t>
            </a:r>
            <a:endParaRPr lang="en-US" dirty="0"/>
          </a:p>
        </p:txBody>
      </p:sp>
      <p:sp>
        <p:nvSpPr>
          <p:cNvPr id="154626" name="Rectangle 2"/>
          <p:cNvSpPr>
            <a:spLocks noGrp="1" noChangeArrowheads="1"/>
          </p:cNvSpPr>
          <p:nvPr>
            <p:ph type="title"/>
          </p:nvPr>
        </p:nvSpPr>
        <p:spPr>
          <a:xfrm>
            <a:off x="0" y="0"/>
            <a:ext cx="9144000" cy="609600"/>
          </a:xfrm>
        </p:spPr>
        <p:txBody>
          <a:bodyPr>
            <a:normAutofit/>
          </a:bodyPr>
          <a:lstStyle/>
          <a:p>
            <a:pPr marL="0" indent="0">
              <a:buNone/>
            </a:pPr>
            <a:r>
              <a:rPr lang="en-US" sz="3200" i="1" u="sng" dirty="0">
                <a:solidFill>
                  <a:srgbClr val="FF0000"/>
                </a:solidFill>
                <a:effectLst/>
                <a:latin typeface="Arial" panose="020B0604020202020204" pitchFamily="34" charset="0"/>
                <a:cs typeface="Arial" panose="020B0604020202020204" pitchFamily="34" charset="0"/>
              </a:rPr>
              <a:t>Before </a:t>
            </a:r>
            <a:r>
              <a:rPr lang="en-US" sz="3200" u="sng" dirty="0">
                <a:solidFill>
                  <a:srgbClr val="FF0000"/>
                </a:solidFill>
                <a:effectLst/>
                <a:latin typeface="Arial" panose="020B0604020202020204" pitchFamily="34" charset="0"/>
                <a:cs typeface="Arial" panose="020B0604020202020204" pitchFamily="34" charset="0"/>
              </a:rPr>
              <a:t>Conversion, One Is a “Child of Wrath”</a:t>
            </a:r>
            <a:endParaRPr lang="en-US" sz="3200" b="1" u="sng" dirty="0">
              <a:solidFill>
                <a:srgbClr val="FF0000"/>
              </a:solidFill>
              <a:effectLst/>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492D1DD6-9BF4-451B-8AE8-DB880FCE5F4E}"/>
              </a:ext>
            </a:extLst>
          </p:cNvPr>
          <p:cNvGraphicFramePr>
            <a:graphicFrameLocks noGrp="1"/>
          </p:cNvGraphicFramePr>
          <p:nvPr>
            <p:extLst>
              <p:ext uri="{D42A27DB-BD31-4B8C-83A1-F6EECF244321}">
                <p14:modId xmlns:p14="http://schemas.microsoft.com/office/powerpoint/2010/main" val="1031626151"/>
              </p:ext>
            </p:extLst>
          </p:nvPr>
        </p:nvGraphicFramePr>
        <p:xfrm>
          <a:off x="381000" y="1031875"/>
          <a:ext cx="8534400" cy="213360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753006186"/>
                    </a:ext>
                  </a:extLst>
                </a:gridCol>
                <a:gridCol w="4267200">
                  <a:extLst>
                    <a:ext uri="{9D8B030D-6E8A-4147-A177-3AD203B41FA5}">
                      <a16:colId xmlns:a16="http://schemas.microsoft.com/office/drawing/2014/main" val="1691378926"/>
                    </a:ext>
                  </a:extLst>
                </a:gridCol>
              </a:tblGrid>
              <a:tr h="370840">
                <a:tc>
                  <a:txBody>
                    <a:bodyPr/>
                    <a:lstStyle/>
                    <a:p>
                      <a:pPr algn="ctr"/>
                      <a:r>
                        <a:rPr lang="en-US" sz="3200" i="1" dirty="0">
                          <a:latin typeface="Arial" panose="020B0604020202020204" pitchFamily="34" charset="0"/>
                          <a:cs typeface="Arial" panose="020B0604020202020204" pitchFamily="34" charset="0"/>
                        </a:rPr>
                        <a:t>BEFORE</a:t>
                      </a:r>
                      <a:r>
                        <a:rPr lang="en-US" sz="3200" dirty="0">
                          <a:latin typeface="Arial" panose="020B0604020202020204" pitchFamily="34" charset="0"/>
                          <a:cs typeface="Arial" panose="020B0604020202020204" pitchFamily="34" charset="0"/>
                        </a:rPr>
                        <a:t> Conversion</a:t>
                      </a:r>
                    </a:p>
                  </a:txBody>
                  <a:tcPr/>
                </a:tc>
                <a:tc>
                  <a:txBody>
                    <a:bodyPr/>
                    <a:lstStyle/>
                    <a:p>
                      <a:pPr algn="ctr"/>
                      <a:r>
                        <a:rPr lang="en-US" sz="3200" i="1" dirty="0">
                          <a:latin typeface="Arial" panose="020B0604020202020204" pitchFamily="34" charset="0"/>
                          <a:cs typeface="Arial" panose="020B0604020202020204" pitchFamily="34" charset="0"/>
                        </a:rPr>
                        <a:t>AFTER</a:t>
                      </a:r>
                      <a:r>
                        <a:rPr lang="en-US" sz="3200" dirty="0">
                          <a:latin typeface="Arial" panose="020B0604020202020204" pitchFamily="34" charset="0"/>
                          <a:cs typeface="Arial" panose="020B0604020202020204" pitchFamily="34" charset="0"/>
                        </a:rPr>
                        <a:t> Conversion</a:t>
                      </a:r>
                    </a:p>
                  </a:txBody>
                  <a:tcPr/>
                </a:tc>
                <a:extLst>
                  <a:ext uri="{0D108BD9-81ED-4DB2-BD59-A6C34878D82A}">
                    <a16:rowId xmlns:a16="http://schemas.microsoft.com/office/drawing/2014/main" val="3385227726"/>
                  </a:ext>
                </a:extLst>
              </a:tr>
              <a:tr h="370840">
                <a:tc>
                  <a:txBody>
                    <a:bodyPr/>
                    <a:lstStyle/>
                    <a:p>
                      <a:pPr algn="ctr"/>
                      <a:r>
                        <a:rPr lang="en-US" sz="2800" i="1" dirty="0">
                          <a:latin typeface="Arial" panose="020B0604020202020204" pitchFamily="34" charset="0"/>
                          <a:cs typeface="Arial" panose="020B0604020202020204" pitchFamily="34" charset="0"/>
                        </a:rPr>
                        <a:t>Dead in Sins</a:t>
                      </a:r>
                    </a:p>
                  </a:txBody>
                  <a:tcPr/>
                </a:tc>
                <a:tc>
                  <a:txBody>
                    <a:bodyPr/>
                    <a:lstStyle/>
                    <a:p>
                      <a:pPr algn="ctr"/>
                      <a:r>
                        <a:rPr lang="en-US" sz="2800" i="1" dirty="0">
                          <a:latin typeface="Arial" panose="020B0604020202020204" pitchFamily="34" charset="0"/>
                          <a:cs typeface="Arial" panose="020B0604020202020204" pitchFamily="34" charset="0"/>
                        </a:rPr>
                        <a:t>Alive in Christ</a:t>
                      </a:r>
                    </a:p>
                  </a:txBody>
                  <a:tcPr/>
                </a:tc>
                <a:extLst>
                  <a:ext uri="{0D108BD9-81ED-4DB2-BD59-A6C34878D82A}">
                    <a16:rowId xmlns:a16="http://schemas.microsoft.com/office/drawing/2014/main" val="925004363"/>
                  </a:ext>
                </a:extLst>
              </a:tr>
              <a:tr h="370840">
                <a:tc>
                  <a:txBody>
                    <a:bodyPr/>
                    <a:lstStyle/>
                    <a:p>
                      <a:pPr algn="ctr"/>
                      <a:r>
                        <a:rPr lang="en-US" sz="2800" i="1" dirty="0">
                          <a:latin typeface="Arial" panose="020B0604020202020204" pitchFamily="34" charset="0"/>
                          <a:cs typeface="Arial" panose="020B0604020202020204" pitchFamily="34" charset="0"/>
                        </a:rPr>
                        <a:t>Walks After the World</a:t>
                      </a:r>
                    </a:p>
                  </a:txBody>
                  <a:tcPr/>
                </a:tc>
                <a:tc>
                  <a:txBody>
                    <a:bodyPr/>
                    <a:lstStyle/>
                    <a:p>
                      <a:pPr algn="ctr"/>
                      <a:r>
                        <a:rPr lang="en-US" sz="2800" i="1" dirty="0">
                          <a:latin typeface="Arial" panose="020B0604020202020204" pitchFamily="34" charset="0"/>
                          <a:cs typeface="Arial" panose="020B0604020202020204" pitchFamily="34" charset="0"/>
                        </a:rPr>
                        <a:t>Walks in Good Works</a:t>
                      </a:r>
                    </a:p>
                  </a:txBody>
                  <a:tcPr/>
                </a:tc>
                <a:extLst>
                  <a:ext uri="{0D108BD9-81ED-4DB2-BD59-A6C34878D82A}">
                    <a16:rowId xmlns:a16="http://schemas.microsoft.com/office/drawing/2014/main" val="2111573220"/>
                  </a:ext>
                </a:extLst>
              </a:tr>
              <a:tr h="370840">
                <a:tc>
                  <a:txBody>
                    <a:bodyPr/>
                    <a:lstStyle/>
                    <a:p>
                      <a:pPr algn="ctr"/>
                      <a:r>
                        <a:rPr lang="en-US" sz="2800" b="1" dirty="0">
                          <a:latin typeface="Arial" panose="020B0604020202020204" pitchFamily="34" charset="0"/>
                          <a:cs typeface="Arial" panose="020B0604020202020204" pitchFamily="34" charset="0"/>
                        </a:rPr>
                        <a:t>Child of Wrath</a:t>
                      </a:r>
                    </a:p>
                  </a:txBody>
                  <a:tcPr/>
                </a:tc>
                <a:tc>
                  <a:txBody>
                    <a:bodyPr/>
                    <a:lstStyle/>
                    <a:p>
                      <a:pPr algn="ctr"/>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3091908"/>
                  </a:ext>
                </a:extLst>
              </a:tr>
            </a:tbl>
          </a:graphicData>
        </a:graphic>
      </p:graphicFrame>
      <p:pic>
        <p:nvPicPr>
          <p:cNvPr id="5" name="Picture 4">
            <a:extLst>
              <a:ext uri="{FF2B5EF4-FFF2-40B4-BE49-F238E27FC236}">
                <a16:creationId xmlns:a16="http://schemas.microsoft.com/office/drawing/2014/main" id="{811A2AAE-D616-4424-B013-E6BAC6351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63" y="3242864"/>
            <a:ext cx="3130137" cy="3229968"/>
          </a:xfrm>
          <a:prstGeom prst="rect">
            <a:avLst/>
          </a:prstGeom>
        </p:spPr>
      </p:pic>
    </p:spTree>
    <p:extLst>
      <p:ext uri="{BB962C8B-B14F-4D97-AF65-F5344CB8AC3E}">
        <p14:creationId xmlns:p14="http://schemas.microsoft.com/office/powerpoint/2010/main" val="34203237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381000" y="6490417"/>
            <a:ext cx="3352801" cy="365125"/>
          </a:xfrm>
        </p:spPr>
        <p:txBody>
          <a:bodyPr/>
          <a:lstStyle/>
          <a:p>
            <a:r>
              <a:rPr lang="en-US"/>
              <a:t>Ephesus: Before &amp; After Conversion</a:t>
            </a:r>
            <a:endParaRPr lang="en-US" dirty="0"/>
          </a:p>
        </p:txBody>
      </p:sp>
      <p:sp>
        <p:nvSpPr>
          <p:cNvPr id="154626" name="Rectangle 2"/>
          <p:cNvSpPr>
            <a:spLocks noGrp="1" noChangeArrowheads="1"/>
          </p:cNvSpPr>
          <p:nvPr>
            <p:ph type="title"/>
          </p:nvPr>
        </p:nvSpPr>
        <p:spPr>
          <a:xfrm>
            <a:off x="0" y="0"/>
            <a:ext cx="9144000" cy="609600"/>
          </a:xfrm>
        </p:spPr>
        <p:txBody>
          <a:bodyPr>
            <a:noAutofit/>
          </a:bodyPr>
          <a:lstStyle/>
          <a:p>
            <a:pPr marL="0" indent="0">
              <a:buNone/>
            </a:pPr>
            <a:r>
              <a:rPr lang="en-US" sz="2800" i="1" u="sng" dirty="0">
                <a:solidFill>
                  <a:srgbClr val="FF0000"/>
                </a:solidFill>
                <a:effectLst/>
                <a:latin typeface="Arial" panose="020B0604020202020204" pitchFamily="34" charset="0"/>
                <a:cs typeface="Arial" panose="020B0604020202020204" pitchFamily="34" charset="0"/>
              </a:rPr>
              <a:t>Before </a:t>
            </a:r>
            <a:r>
              <a:rPr lang="en-US" sz="2800" u="sng" dirty="0">
                <a:solidFill>
                  <a:srgbClr val="FF0000"/>
                </a:solidFill>
                <a:effectLst/>
                <a:latin typeface="Arial" panose="020B0604020202020204" pitchFamily="34" charset="0"/>
                <a:cs typeface="Arial" panose="020B0604020202020204" pitchFamily="34" charset="0"/>
              </a:rPr>
              <a:t>Conversion, One Is a “Child of Wrath”</a:t>
            </a:r>
            <a:endParaRPr lang="en-US" sz="2800" b="1" u="sng" dirty="0">
              <a:solidFill>
                <a:srgbClr val="FF0000"/>
              </a:solidFill>
              <a:effectLst/>
              <a:latin typeface="Arial" panose="020B0604020202020204" pitchFamily="34" charset="0"/>
              <a:cs typeface="Arial" panose="020B0604020202020204" pitchFamily="34" charset="0"/>
            </a:endParaRPr>
          </a:p>
        </p:txBody>
      </p:sp>
      <p:sp>
        <p:nvSpPr>
          <p:cNvPr id="154628" name="Text Box 4"/>
          <p:cNvSpPr txBox="1">
            <a:spLocks noChangeArrowheads="1"/>
          </p:cNvSpPr>
          <p:nvPr/>
        </p:nvSpPr>
        <p:spPr bwMode="auto">
          <a:xfrm>
            <a:off x="9832" y="2276917"/>
            <a:ext cx="914400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latin typeface="Tahoma" pitchFamily="34" charset="0"/>
              </a:rPr>
              <a:t>The same book of Ephesians, which reveals God’s great </a:t>
            </a:r>
          </a:p>
          <a:p>
            <a:r>
              <a:rPr lang="en-US" dirty="0">
                <a:latin typeface="Tahoma" pitchFamily="34" charset="0"/>
              </a:rPr>
              <a:t>love, mercy, and grace (Eph. 2:4-5), also reveals His </a:t>
            </a:r>
          </a:p>
          <a:p>
            <a:r>
              <a:rPr lang="en-US" dirty="0">
                <a:latin typeface="Tahoma" pitchFamily="34" charset="0"/>
              </a:rPr>
              <a:t>Wrath (Eph. 5:6)</a:t>
            </a:r>
            <a:endParaRPr lang="en-US" i="1" dirty="0">
              <a:latin typeface="Tahoma" pitchFamily="34" charset="0"/>
            </a:endParaRPr>
          </a:p>
          <a:p>
            <a:pPr>
              <a:buClr>
                <a:schemeClr val="accent1"/>
              </a:buClr>
              <a:buSzPct val="115000"/>
              <a:buFont typeface="Wingdings" pitchFamily="2" charset="2"/>
              <a:buChar char="Ø"/>
            </a:pPr>
            <a:r>
              <a:rPr lang="en-US" sz="2000" dirty="0">
                <a:solidFill>
                  <a:srgbClr val="002060"/>
                </a:solidFill>
                <a:latin typeface="Tahoma" pitchFamily="34" charset="0"/>
              </a:rPr>
              <a:t>Eph. 5:6: </a:t>
            </a:r>
            <a:r>
              <a:rPr lang="en-US" sz="2000" b="0" dirty="0">
                <a:solidFill>
                  <a:srgbClr val="002060"/>
                </a:solidFill>
                <a:latin typeface="Tahoma" pitchFamily="34" charset="0"/>
              </a:rPr>
              <a:t>The “children of disobedience” shall know the wrath of God.</a:t>
            </a:r>
          </a:p>
          <a:p>
            <a:pPr>
              <a:buClr>
                <a:schemeClr val="accent1"/>
              </a:buClr>
              <a:buSzPct val="115000"/>
              <a:buFont typeface="Wingdings" pitchFamily="2" charset="2"/>
              <a:buChar char="Ø"/>
            </a:pPr>
            <a:r>
              <a:rPr lang="en-US" sz="2000" dirty="0">
                <a:solidFill>
                  <a:srgbClr val="002060"/>
                </a:solidFill>
                <a:latin typeface="Tahoma" pitchFamily="34" charset="0"/>
              </a:rPr>
              <a:t>Heb. 10:26,31: </a:t>
            </a:r>
            <a:r>
              <a:rPr lang="en-US" sz="2000" b="0" dirty="0">
                <a:solidFill>
                  <a:srgbClr val="002060"/>
                </a:solidFill>
                <a:latin typeface="Tahoma" pitchFamily="34" charset="0"/>
              </a:rPr>
              <a:t>To sin willfully is to expect judgment. </a:t>
            </a:r>
          </a:p>
          <a:p>
            <a:pPr>
              <a:buClr>
                <a:schemeClr val="accent1"/>
              </a:buClr>
              <a:buSzPct val="115000"/>
              <a:buFont typeface="Wingdings" pitchFamily="2" charset="2"/>
              <a:buChar char="Ø"/>
            </a:pPr>
            <a:r>
              <a:rPr lang="en-US" sz="2000" dirty="0">
                <a:solidFill>
                  <a:srgbClr val="002060"/>
                </a:solidFill>
                <a:latin typeface="Tahoma" pitchFamily="34" charset="0"/>
              </a:rPr>
              <a:t>II Cor. 5:10-11: </a:t>
            </a:r>
            <a:r>
              <a:rPr lang="en-US" sz="2000" b="0" dirty="0">
                <a:solidFill>
                  <a:srgbClr val="002060"/>
                </a:solidFill>
                <a:latin typeface="Tahoma" pitchFamily="34" charset="0"/>
              </a:rPr>
              <a:t>Paul sought to lead men to salvation in Christ.</a:t>
            </a:r>
          </a:p>
          <a:p>
            <a:pPr>
              <a:buClr>
                <a:schemeClr val="accent1"/>
              </a:buClr>
              <a:buSzPct val="115000"/>
              <a:buFont typeface="Wingdings" pitchFamily="2" charset="2"/>
              <a:buChar char="Ø"/>
            </a:pPr>
            <a:r>
              <a:rPr lang="en-US" sz="2000" dirty="0">
                <a:solidFill>
                  <a:srgbClr val="002060"/>
                </a:solidFill>
                <a:latin typeface="Tahoma" pitchFamily="34" charset="0"/>
              </a:rPr>
              <a:t>Rom. 2:5-10: </a:t>
            </a:r>
            <a:r>
              <a:rPr lang="en-US" sz="2000" b="0" dirty="0">
                <a:solidFill>
                  <a:srgbClr val="002060"/>
                </a:solidFill>
                <a:latin typeface="Tahoma" pitchFamily="34" charset="0"/>
              </a:rPr>
              <a:t>The “day of wrath” is the </a:t>
            </a:r>
            <a:r>
              <a:rPr lang="en-US" sz="2000" dirty="0">
                <a:solidFill>
                  <a:srgbClr val="002060"/>
                </a:solidFill>
                <a:latin typeface="Tahoma" pitchFamily="34" charset="0"/>
              </a:rPr>
              <a:t>Day of Judgment.</a:t>
            </a:r>
          </a:p>
        </p:txBody>
      </p:sp>
      <p:sp>
        <p:nvSpPr>
          <p:cNvPr id="11" name="Text Box 4"/>
          <p:cNvSpPr txBox="1">
            <a:spLocks noChangeArrowheads="1"/>
          </p:cNvSpPr>
          <p:nvPr/>
        </p:nvSpPr>
        <p:spPr bwMode="auto">
          <a:xfrm>
            <a:off x="-7375" y="762000"/>
            <a:ext cx="9161207" cy="1384995"/>
          </a:xfrm>
          <a:prstGeom prst="rect">
            <a:avLst/>
          </a:prstGeom>
          <a:solidFill>
            <a:schemeClr val="accent1"/>
          </a:solidFill>
          <a:ln>
            <a:no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FFC000"/>
                </a:solidFill>
                <a:latin typeface="Tahoma" pitchFamily="34" charset="0"/>
              </a:rPr>
              <a:t>Eph. 2:3</a:t>
            </a:r>
          </a:p>
          <a:p>
            <a:pPr>
              <a:buClr>
                <a:schemeClr val="accent1"/>
              </a:buClr>
              <a:buSzPct val="115000"/>
              <a:buFont typeface="Wingdings" pitchFamily="2" charset="2"/>
              <a:buNone/>
            </a:pPr>
            <a:r>
              <a:rPr lang="en-US" sz="2000" b="0" dirty="0">
                <a:solidFill>
                  <a:srgbClr val="FFFF00"/>
                </a:solidFill>
                <a:latin typeface="Tahoma" pitchFamily="34" charset="0"/>
              </a:rPr>
              <a:t>3.    Among them we too all formerly lived in the lusts of our flesh, indulging the desires of the flesh and of the mind, and were by nature children of wrath, even as the rest.</a:t>
            </a:r>
          </a:p>
        </p:txBody>
      </p:sp>
      <p:sp>
        <p:nvSpPr>
          <p:cNvPr id="9" name="Text Box 4"/>
          <p:cNvSpPr txBox="1">
            <a:spLocks noChangeArrowheads="1"/>
          </p:cNvSpPr>
          <p:nvPr/>
        </p:nvSpPr>
        <p:spPr bwMode="auto">
          <a:xfrm>
            <a:off x="0" y="5181600"/>
            <a:ext cx="54937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latin typeface="Tahoma" pitchFamily="34" charset="0"/>
              </a:rPr>
              <a:t>Men have never sinned with </a:t>
            </a:r>
          </a:p>
          <a:p>
            <a:pPr algn="ctr"/>
            <a:r>
              <a:rPr lang="en-US" dirty="0">
                <a:latin typeface="Tahoma" pitchFamily="34" charset="0"/>
              </a:rPr>
              <a:t>impunity! </a:t>
            </a:r>
            <a:r>
              <a:rPr lang="en-US" i="1" dirty="0">
                <a:latin typeface="Tahoma" pitchFamily="34" charset="0"/>
              </a:rPr>
              <a:t>(Gen. 3; Rom. 6:23)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668602"/>
            <a:ext cx="3048000" cy="2186940"/>
          </a:xfrm>
          <a:prstGeom prst="rect">
            <a:avLst/>
          </a:prstGeom>
        </p:spPr>
      </p:pic>
    </p:spTree>
    <p:extLst>
      <p:ext uri="{BB962C8B-B14F-4D97-AF65-F5344CB8AC3E}">
        <p14:creationId xmlns:p14="http://schemas.microsoft.com/office/powerpoint/2010/main" val="1535319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46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autoUpdateAnimBg="0"/>
      <p:bldP spid="11" grpId="0" animBg="1"/>
      <p:bldP spid="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381000" y="6490417"/>
            <a:ext cx="3352801" cy="365125"/>
          </a:xfrm>
        </p:spPr>
        <p:txBody>
          <a:bodyPr/>
          <a:lstStyle/>
          <a:p>
            <a:r>
              <a:rPr lang="en-US"/>
              <a:t>Ephesus: Before &amp; After Conversion</a:t>
            </a:r>
            <a:endParaRPr lang="en-US" dirty="0"/>
          </a:p>
        </p:txBody>
      </p:sp>
      <p:sp>
        <p:nvSpPr>
          <p:cNvPr id="154626" name="Rectangle 2"/>
          <p:cNvSpPr>
            <a:spLocks noGrp="1" noChangeArrowheads="1"/>
          </p:cNvSpPr>
          <p:nvPr>
            <p:ph type="title"/>
          </p:nvPr>
        </p:nvSpPr>
        <p:spPr>
          <a:xfrm>
            <a:off x="0" y="0"/>
            <a:ext cx="9144000" cy="609600"/>
          </a:xfrm>
        </p:spPr>
        <p:txBody>
          <a:bodyPr>
            <a:normAutofit/>
          </a:bodyPr>
          <a:lstStyle/>
          <a:p>
            <a:pPr marL="0" indent="0">
              <a:buNone/>
            </a:pPr>
            <a:r>
              <a:rPr lang="en-US" sz="3200" i="1" u="sng" dirty="0">
                <a:solidFill>
                  <a:srgbClr val="FF0000"/>
                </a:solidFill>
                <a:effectLst/>
                <a:latin typeface="Arial" panose="020B0604020202020204" pitchFamily="34" charset="0"/>
                <a:cs typeface="Arial" panose="020B0604020202020204" pitchFamily="34" charset="0"/>
              </a:rPr>
              <a:t>After</a:t>
            </a:r>
            <a:r>
              <a:rPr lang="en-US" sz="3200" u="sng" dirty="0">
                <a:solidFill>
                  <a:srgbClr val="FF0000"/>
                </a:solidFill>
                <a:effectLst/>
                <a:latin typeface="Arial" panose="020B0604020202020204" pitchFamily="34" charset="0"/>
                <a:cs typeface="Arial" panose="020B0604020202020204" pitchFamily="34" charset="0"/>
              </a:rPr>
              <a:t> Conversion, One Is a Child of God</a:t>
            </a:r>
            <a:endParaRPr lang="en-US" sz="3200" b="1" u="sng" dirty="0">
              <a:solidFill>
                <a:srgbClr val="FF0000"/>
              </a:solidFill>
              <a:effectLst/>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492D1DD6-9BF4-451B-8AE8-DB880FCE5F4E}"/>
              </a:ext>
            </a:extLst>
          </p:cNvPr>
          <p:cNvGraphicFramePr>
            <a:graphicFrameLocks noGrp="1"/>
          </p:cNvGraphicFramePr>
          <p:nvPr>
            <p:extLst>
              <p:ext uri="{D42A27DB-BD31-4B8C-83A1-F6EECF244321}">
                <p14:modId xmlns:p14="http://schemas.microsoft.com/office/powerpoint/2010/main" val="294882933"/>
              </p:ext>
            </p:extLst>
          </p:nvPr>
        </p:nvGraphicFramePr>
        <p:xfrm>
          <a:off x="381000" y="1031875"/>
          <a:ext cx="8534400" cy="213360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753006186"/>
                    </a:ext>
                  </a:extLst>
                </a:gridCol>
                <a:gridCol w="4267200">
                  <a:extLst>
                    <a:ext uri="{9D8B030D-6E8A-4147-A177-3AD203B41FA5}">
                      <a16:colId xmlns:a16="http://schemas.microsoft.com/office/drawing/2014/main" val="1691378926"/>
                    </a:ext>
                  </a:extLst>
                </a:gridCol>
              </a:tblGrid>
              <a:tr h="370840">
                <a:tc>
                  <a:txBody>
                    <a:bodyPr/>
                    <a:lstStyle/>
                    <a:p>
                      <a:pPr algn="ctr"/>
                      <a:r>
                        <a:rPr lang="en-US" sz="3200" i="1" dirty="0">
                          <a:latin typeface="Arial" panose="020B0604020202020204" pitchFamily="34" charset="0"/>
                          <a:cs typeface="Arial" panose="020B0604020202020204" pitchFamily="34" charset="0"/>
                        </a:rPr>
                        <a:t>BEFORE</a:t>
                      </a:r>
                      <a:r>
                        <a:rPr lang="en-US" sz="3200" dirty="0">
                          <a:latin typeface="Arial" panose="020B0604020202020204" pitchFamily="34" charset="0"/>
                          <a:cs typeface="Arial" panose="020B0604020202020204" pitchFamily="34" charset="0"/>
                        </a:rPr>
                        <a:t> Conversion</a:t>
                      </a:r>
                    </a:p>
                  </a:txBody>
                  <a:tcPr/>
                </a:tc>
                <a:tc>
                  <a:txBody>
                    <a:bodyPr/>
                    <a:lstStyle/>
                    <a:p>
                      <a:pPr algn="ctr"/>
                      <a:r>
                        <a:rPr lang="en-US" sz="3200" i="1" dirty="0">
                          <a:latin typeface="Arial" panose="020B0604020202020204" pitchFamily="34" charset="0"/>
                          <a:cs typeface="Arial" panose="020B0604020202020204" pitchFamily="34" charset="0"/>
                        </a:rPr>
                        <a:t>AFTER</a:t>
                      </a:r>
                      <a:r>
                        <a:rPr lang="en-US" sz="3200" dirty="0">
                          <a:latin typeface="Arial" panose="020B0604020202020204" pitchFamily="34" charset="0"/>
                          <a:cs typeface="Arial" panose="020B0604020202020204" pitchFamily="34" charset="0"/>
                        </a:rPr>
                        <a:t> Conversion</a:t>
                      </a:r>
                    </a:p>
                  </a:txBody>
                  <a:tcPr/>
                </a:tc>
                <a:extLst>
                  <a:ext uri="{0D108BD9-81ED-4DB2-BD59-A6C34878D82A}">
                    <a16:rowId xmlns:a16="http://schemas.microsoft.com/office/drawing/2014/main" val="3385227726"/>
                  </a:ext>
                </a:extLst>
              </a:tr>
              <a:tr h="370840">
                <a:tc>
                  <a:txBody>
                    <a:bodyPr/>
                    <a:lstStyle/>
                    <a:p>
                      <a:pPr algn="ctr"/>
                      <a:r>
                        <a:rPr lang="en-US" sz="2800" i="1" dirty="0">
                          <a:latin typeface="Arial" panose="020B0604020202020204" pitchFamily="34" charset="0"/>
                          <a:cs typeface="Arial" panose="020B0604020202020204" pitchFamily="34" charset="0"/>
                        </a:rPr>
                        <a:t>Dead in Sins</a:t>
                      </a:r>
                    </a:p>
                  </a:txBody>
                  <a:tcPr/>
                </a:tc>
                <a:tc>
                  <a:txBody>
                    <a:bodyPr/>
                    <a:lstStyle/>
                    <a:p>
                      <a:pPr algn="ctr"/>
                      <a:r>
                        <a:rPr lang="en-US" sz="2800" i="1" dirty="0">
                          <a:latin typeface="Arial" panose="020B0604020202020204" pitchFamily="34" charset="0"/>
                          <a:cs typeface="Arial" panose="020B0604020202020204" pitchFamily="34" charset="0"/>
                        </a:rPr>
                        <a:t>Alive in Christ</a:t>
                      </a:r>
                    </a:p>
                  </a:txBody>
                  <a:tcPr/>
                </a:tc>
                <a:extLst>
                  <a:ext uri="{0D108BD9-81ED-4DB2-BD59-A6C34878D82A}">
                    <a16:rowId xmlns:a16="http://schemas.microsoft.com/office/drawing/2014/main" val="925004363"/>
                  </a:ext>
                </a:extLst>
              </a:tr>
              <a:tr h="370840">
                <a:tc>
                  <a:txBody>
                    <a:bodyPr/>
                    <a:lstStyle/>
                    <a:p>
                      <a:pPr algn="ctr"/>
                      <a:r>
                        <a:rPr lang="en-US" sz="2800" i="1" dirty="0">
                          <a:latin typeface="Arial" panose="020B0604020202020204" pitchFamily="34" charset="0"/>
                          <a:cs typeface="Arial" panose="020B0604020202020204" pitchFamily="34" charset="0"/>
                        </a:rPr>
                        <a:t>Walks After the World</a:t>
                      </a:r>
                    </a:p>
                  </a:txBody>
                  <a:tcPr/>
                </a:tc>
                <a:tc>
                  <a:txBody>
                    <a:bodyPr/>
                    <a:lstStyle/>
                    <a:p>
                      <a:pPr algn="ctr"/>
                      <a:r>
                        <a:rPr lang="en-US" sz="2800" i="1" dirty="0">
                          <a:latin typeface="Arial" panose="020B0604020202020204" pitchFamily="34" charset="0"/>
                          <a:cs typeface="Arial" panose="020B0604020202020204" pitchFamily="34" charset="0"/>
                        </a:rPr>
                        <a:t>Walks in Good Works</a:t>
                      </a:r>
                    </a:p>
                  </a:txBody>
                  <a:tcPr/>
                </a:tc>
                <a:extLst>
                  <a:ext uri="{0D108BD9-81ED-4DB2-BD59-A6C34878D82A}">
                    <a16:rowId xmlns:a16="http://schemas.microsoft.com/office/drawing/2014/main" val="2111573220"/>
                  </a:ext>
                </a:extLst>
              </a:tr>
              <a:tr h="370840">
                <a:tc>
                  <a:txBody>
                    <a:bodyPr/>
                    <a:lstStyle/>
                    <a:p>
                      <a:pPr algn="ctr"/>
                      <a:r>
                        <a:rPr lang="en-US" sz="2800" dirty="0">
                          <a:latin typeface="Arial" panose="020B0604020202020204" pitchFamily="34" charset="0"/>
                          <a:cs typeface="Arial" panose="020B0604020202020204" pitchFamily="34" charset="0"/>
                        </a:rPr>
                        <a:t>Child of Wrath</a:t>
                      </a:r>
                    </a:p>
                  </a:txBody>
                  <a:tcPr/>
                </a:tc>
                <a:tc>
                  <a:txBody>
                    <a:bodyPr/>
                    <a:lstStyle/>
                    <a:p>
                      <a:pPr algn="ctr"/>
                      <a:r>
                        <a:rPr lang="en-US" sz="2800" b="1" dirty="0">
                          <a:latin typeface="Arial" panose="020B0604020202020204" pitchFamily="34" charset="0"/>
                          <a:cs typeface="Arial" panose="020B0604020202020204" pitchFamily="34" charset="0"/>
                        </a:rPr>
                        <a:t>Child of God</a:t>
                      </a:r>
                    </a:p>
                  </a:txBody>
                  <a:tcPr/>
                </a:tc>
                <a:extLst>
                  <a:ext uri="{0D108BD9-81ED-4DB2-BD59-A6C34878D82A}">
                    <a16:rowId xmlns:a16="http://schemas.microsoft.com/office/drawing/2014/main" val="1103091908"/>
                  </a:ext>
                </a:extLst>
              </a:tr>
            </a:tbl>
          </a:graphicData>
        </a:graphic>
      </p:graphicFrame>
      <p:pic>
        <p:nvPicPr>
          <p:cNvPr id="5" name="Picture 4">
            <a:extLst>
              <a:ext uri="{FF2B5EF4-FFF2-40B4-BE49-F238E27FC236}">
                <a16:creationId xmlns:a16="http://schemas.microsoft.com/office/drawing/2014/main" id="{811A2AAE-D616-4424-B013-E6BAC6351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63" y="3242864"/>
            <a:ext cx="3130137" cy="3229968"/>
          </a:xfrm>
          <a:prstGeom prst="rect">
            <a:avLst/>
          </a:prstGeom>
        </p:spPr>
      </p:pic>
      <p:pic>
        <p:nvPicPr>
          <p:cNvPr id="4" name="Picture 3" descr="A blurry image of a person&#10;&#10;Description automatically generated">
            <a:extLst>
              <a:ext uri="{FF2B5EF4-FFF2-40B4-BE49-F238E27FC236}">
                <a16:creationId xmlns:a16="http://schemas.microsoft.com/office/drawing/2014/main" id="{A04690F6-CC9E-4553-BBF8-D1CA8AA3E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3335932"/>
            <a:ext cx="3836427" cy="3043832"/>
          </a:xfrm>
          <a:prstGeom prst="rect">
            <a:avLst/>
          </a:prstGeom>
        </p:spPr>
      </p:pic>
    </p:spTree>
    <p:extLst>
      <p:ext uri="{BB962C8B-B14F-4D97-AF65-F5344CB8AC3E}">
        <p14:creationId xmlns:p14="http://schemas.microsoft.com/office/powerpoint/2010/main" val="10419536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52400" y="6492875"/>
            <a:ext cx="3352801" cy="365125"/>
          </a:xfrm>
        </p:spPr>
        <p:txBody>
          <a:bodyPr/>
          <a:lstStyle/>
          <a:p>
            <a:r>
              <a:rPr lang="en-US"/>
              <a:t>Ephesus: Before &amp; After Conversion</a:t>
            </a:r>
            <a:endParaRPr lang="en-US" dirty="0"/>
          </a:p>
        </p:txBody>
      </p:sp>
      <p:sp>
        <p:nvSpPr>
          <p:cNvPr id="173058" name="Rectangle 2"/>
          <p:cNvSpPr>
            <a:spLocks noGrp="1" noChangeArrowheads="1"/>
          </p:cNvSpPr>
          <p:nvPr>
            <p:ph type="title"/>
          </p:nvPr>
        </p:nvSpPr>
        <p:spPr>
          <a:xfrm>
            <a:off x="0" y="0"/>
            <a:ext cx="9144000" cy="609600"/>
          </a:xfrm>
        </p:spPr>
        <p:txBody>
          <a:bodyPr>
            <a:normAutofit/>
          </a:bodyPr>
          <a:lstStyle/>
          <a:p>
            <a:pPr marL="0" indent="0">
              <a:buNone/>
            </a:pPr>
            <a:r>
              <a:rPr lang="en-US" sz="3200" b="1" i="1" u="sng" dirty="0">
                <a:solidFill>
                  <a:srgbClr val="FF0000"/>
                </a:solidFill>
                <a:effectLst/>
                <a:latin typeface="Arial" panose="020B0604020202020204" pitchFamily="34" charset="0"/>
                <a:cs typeface="Arial" panose="020B0604020202020204" pitchFamily="34" charset="0"/>
              </a:rPr>
              <a:t>After</a:t>
            </a:r>
            <a:r>
              <a:rPr lang="en-US" sz="3200" b="1" u="sng" dirty="0">
                <a:solidFill>
                  <a:srgbClr val="FF0000"/>
                </a:solidFill>
                <a:effectLst/>
                <a:latin typeface="Arial" panose="020B0604020202020204" pitchFamily="34" charset="0"/>
                <a:cs typeface="Arial" panose="020B0604020202020204" pitchFamily="34" charset="0"/>
              </a:rPr>
              <a:t> Conversion, </a:t>
            </a:r>
            <a:r>
              <a:rPr lang="en-US" sz="3200" u="sng" dirty="0">
                <a:solidFill>
                  <a:srgbClr val="FF0000"/>
                </a:solidFill>
                <a:effectLst/>
                <a:latin typeface="Arial" panose="020B0604020202020204" pitchFamily="34" charset="0"/>
                <a:cs typeface="Arial" panose="020B0604020202020204" pitchFamily="34" charset="0"/>
              </a:rPr>
              <a:t>One Is a Child of God</a:t>
            </a:r>
            <a:endParaRPr lang="en-US" sz="3600" b="1" u="sng" dirty="0">
              <a:solidFill>
                <a:srgbClr val="FF0000"/>
              </a:solidFill>
              <a:effectLst/>
              <a:latin typeface="Arial" panose="020B0604020202020204" pitchFamily="34" charset="0"/>
              <a:cs typeface="Arial" panose="020B0604020202020204" pitchFamily="34" charset="0"/>
            </a:endParaRPr>
          </a:p>
        </p:txBody>
      </p:sp>
      <p:sp>
        <p:nvSpPr>
          <p:cNvPr id="6" name="Text Box 4"/>
          <p:cNvSpPr txBox="1">
            <a:spLocks noChangeArrowheads="1"/>
          </p:cNvSpPr>
          <p:nvPr/>
        </p:nvSpPr>
        <p:spPr bwMode="auto">
          <a:xfrm>
            <a:off x="0" y="838200"/>
            <a:ext cx="9144000" cy="2616101"/>
          </a:xfrm>
          <a:prstGeom prst="rect">
            <a:avLst/>
          </a:prstGeom>
          <a:solidFill>
            <a:schemeClr val="accent1"/>
          </a:solidFill>
          <a:ln>
            <a:no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FFC000"/>
                </a:solidFill>
                <a:latin typeface="Tahoma" pitchFamily="34" charset="0"/>
              </a:rPr>
              <a:t>Eph. 2:16-19</a:t>
            </a:r>
          </a:p>
          <a:p>
            <a:pPr>
              <a:buClr>
                <a:schemeClr val="accent1"/>
              </a:buClr>
              <a:buSzPct val="115000"/>
              <a:buFont typeface="Wingdings" pitchFamily="2" charset="2"/>
              <a:buNone/>
            </a:pPr>
            <a:r>
              <a:rPr lang="en-US" sz="2000" b="0" dirty="0">
                <a:solidFill>
                  <a:srgbClr val="FFFF00"/>
                </a:solidFill>
                <a:latin typeface="Tahoma" pitchFamily="34" charset="0"/>
              </a:rPr>
              <a:t>16.  and might reconcile them both in one body to God through the cross, by it having put to death the enmity. </a:t>
            </a:r>
          </a:p>
          <a:p>
            <a:pPr>
              <a:buClr>
                <a:schemeClr val="accent1"/>
              </a:buClr>
              <a:buSzPct val="115000"/>
              <a:buFont typeface="Wingdings" pitchFamily="2" charset="2"/>
              <a:buNone/>
            </a:pPr>
            <a:r>
              <a:rPr lang="en-US" sz="2000" b="0" dirty="0">
                <a:solidFill>
                  <a:srgbClr val="FFFF00"/>
                </a:solidFill>
                <a:latin typeface="Tahoma" pitchFamily="34" charset="0"/>
              </a:rPr>
              <a:t>17.  AND HE CAME AND PREACHED PEACE TO YOU WHO WERE FAR AWAY, AND PEACE TO THOSE WHO WERE NEAR; </a:t>
            </a:r>
          </a:p>
          <a:p>
            <a:pPr>
              <a:buClr>
                <a:schemeClr val="accent1"/>
              </a:buClr>
              <a:buSzPct val="115000"/>
              <a:buFont typeface="Wingdings" pitchFamily="2" charset="2"/>
              <a:buNone/>
            </a:pPr>
            <a:r>
              <a:rPr lang="en-US" sz="2000" b="0" dirty="0">
                <a:solidFill>
                  <a:srgbClr val="FFFF00"/>
                </a:solidFill>
                <a:latin typeface="Tahoma" pitchFamily="34" charset="0"/>
              </a:rPr>
              <a:t>18.  for through Him we both have our access in one Spirit to the Father. </a:t>
            </a:r>
          </a:p>
          <a:p>
            <a:pPr>
              <a:buClr>
                <a:schemeClr val="accent1"/>
              </a:buClr>
              <a:buSzPct val="115000"/>
              <a:buFont typeface="Wingdings" pitchFamily="2" charset="2"/>
              <a:buNone/>
            </a:pPr>
            <a:r>
              <a:rPr lang="en-US" sz="2000" b="0" dirty="0">
                <a:solidFill>
                  <a:srgbClr val="FFFF00"/>
                </a:solidFill>
                <a:latin typeface="Tahoma" pitchFamily="34" charset="0"/>
              </a:rPr>
              <a:t>19.  So then you are no longer strangers and aliens, but you are fellow citizens with the saints, and are of God's household, </a:t>
            </a:r>
          </a:p>
        </p:txBody>
      </p:sp>
      <p:sp>
        <p:nvSpPr>
          <p:cNvPr id="7" name="Text Box 5"/>
          <p:cNvSpPr txBox="1">
            <a:spLocks noChangeArrowheads="1"/>
          </p:cNvSpPr>
          <p:nvPr/>
        </p:nvSpPr>
        <p:spPr bwMode="auto">
          <a:xfrm>
            <a:off x="4916" y="43434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latin typeface="Tahoma" pitchFamily="34" charset="0"/>
              </a:rPr>
              <a:t>Rom. 8:14-17: He is an “heir of God” and the inheritance</a:t>
            </a:r>
          </a:p>
          <a:p>
            <a:pPr algn="ctr"/>
            <a:r>
              <a:rPr lang="en-US" dirty="0">
                <a:latin typeface="Tahoma" pitchFamily="34" charset="0"/>
              </a:rPr>
              <a:t>is “reserved in heaven” </a:t>
            </a:r>
            <a:r>
              <a:rPr lang="en-US" i="1" dirty="0">
                <a:latin typeface="Tahoma" pitchFamily="34" charset="0"/>
              </a:rPr>
              <a:t>(I Peter 1:3-5) – “Saved from the wrath of God” (Rom. 5:8-10)</a:t>
            </a:r>
          </a:p>
        </p:txBody>
      </p:sp>
    </p:spTree>
    <p:extLst>
      <p:ext uri="{BB962C8B-B14F-4D97-AF65-F5344CB8AC3E}">
        <p14:creationId xmlns:p14="http://schemas.microsoft.com/office/powerpoint/2010/main" val="19583641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52400" y="6492875"/>
            <a:ext cx="3352801" cy="365125"/>
          </a:xfrm>
        </p:spPr>
        <p:txBody>
          <a:bodyPr/>
          <a:lstStyle/>
          <a:p>
            <a:r>
              <a:rPr lang="en-US"/>
              <a:t>Ephesus: Before &amp; After Conversion</a:t>
            </a:r>
            <a:endParaRPr lang="en-US" dirty="0"/>
          </a:p>
        </p:txBody>
      </p:sp>
      <p:sp>
        <p:nvSpPr>
          <p:cNvPr id="173058" name="Rectangle 2"/>
          <p:cNvSpPr>
            <a:spLocks noGrp="1" noChangeArrowheads="1"/>
          </p:cNvSpPr>
          <p:nvPr>
            <p:ph type="title"/>
          </p:nvPr>
        </p:nvSpPr>
        <p:spPr>
          <a:xfrm>
            <a:off x="0" y="0"/>
            <a:ext cx="9144000" cy="609600"/>
          </a:xfrm>
        </p:spPr>
        <p:txBody>
          <a:bodyPr>
            <a:normAutofit/>
          </a:bodyPr>
          <a:lstStyle/>
          <a:p>
            <a:pPr marL="0" indent="0">
              <a:buNone/>
            </a:pPr>
            <a:r>
              <a:rPr lang="en-US" sz="3200" b="1" i="1" u="sng" dirty="0">
                <a:solidFill>
                  <a:srgbClr val="FF0000"/>
                </a:solidFill>
                <a:effectLst/>
                <a:latin typeface="Arial" panose="020B0604020202020204" pitchFamily="34" charset="0"/>
                <a:cs typeface="Arial" panose="020B0604020202020204" pitchFamily="34" charset="0"/>
              </a:rPr>
              <a:t>After </a:t>
            </a:r>
            <a:r>
              <a:rPr lang="en-US" sz="3200" b="1" u="sng" dirty="0">
                <a:solidFill>
                  <a:srgbClr val="FF0000"/>
                </a:solidFill>
                <a:effectLst/>
                <a:latin typeface="Arial" panose="020B0604020202020204" pitchFamily="34" charset="0"/>
                <a:cs typeface="Arial" panose="020B0604020202020204" pitchFamily="34" charset="0"/>
              </a:rPr>
              <a:t>Conversion, One Is a Child of God</a:t>
            </a:r>
            <a:endParaRPr lang="en-US" sz="3600" b="1" u="sng" dirty="0">
              <a:solidFill>
                <a:srgbClr val="FF0000"/>
              </a:solidFill>
              <a:effectLst/>
              <a:latin typeface="Arial" panose="020B0604020202020204" pitchFamily="34" charset="0"/>
              <a:cs typeface="Arial" panose="020B0604020202020204" pitchFamily="34" charset="0"/>
            </a:endParaRPr>
          </a:p>
        </p:txBody>
      </p:sp>
      <p:sp>
        <p:nvSpPr>
          <p:cNvPr id="8" name="Text Box 44"/>
          <p:cNvSpPr txBox="1">
            <a:spLocks noChangeArrowheads="1"/>
          </p:cNvSpPr>
          <p:nvPr/>
        </p:nvSpPr>
        <p:spPr bwMode="auto">
          <a:xfrm>
            <a:off x="10985" y="1143000"/>
            <a:ext cx="37228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0000FF"/>
                </a:solidFill>
                <a:latin typeface="Tahoma" pitchFamily="34" charset="0"/>
              </a:rPr>
              <a:t>Before: Child of Wrath</a:t>
            </a:r>
            <a:endParaRPr lang="en-US" i="1" dirty="0">
              <a:solidFill>
                <a:srgbClr val="0000FF"/>
              </a:solidFill>
              <a:latin typeface="Tahoma" pitchFamily="34" charset="0"/>
            </a:endParaRPr>
          </a:p>
        </p:txBody>
      </p:sp>
      <p:sp>
        <p:nvSpPr>
          <p:cNvPr id="9" name="Text Box 44"/>
          <p:cNvSpPr txBox="1">
            <a:spLocks noChangeArrowheads="1"/>
          </p:cNvSpPr>
          <p:nvPr/>
        </p:nvSpPr>
        <p:spPr bwMode="auto">
          <a:xfrm>
            <a:off x="6009968" y="1142999"/>
            <a:ext cx="31340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0000FF"/>
                </a:solidFill>
                <a:latin typeface="Tahoma" pitchFamily="34" charset="0"/>
              </a:rPr>
              <a:t>After: Child of God</a:t>
            </a:r>
            <a:endParaRPr lang="en-US" i="1" dirty="0">
              <a:solidFill>
                <a:srgbClr val="0000FF"/>
              </a:solidFill>
              <a:latin typeface="Tahom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57" y="2318200"/>
            <a:ext cx="2599469" cy="368428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9968" y="2286000"/>
            <a:ext cx="2981632" cy="3738748"/>
          </a:xfrm>
          <a:prstGeom prst="rect">
            <a:avLst/>
          </a:prstGeom>
        </p:spPr>
      </p:pic>
    </p:spTree>
    <p:extLst>
      <p:ext uri="{BB962C8B-B14F-4D97-AF65-F5344CB8AC3E}">
        <p14:creationId xmlns:p14="http://schemas.microsoft.com/office/powerpoint/2010/main" val="7485912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2" presetClass="entr" presetSubtype="1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0" y="6492875"/>
            <a:ext cx="3352801" cy="365125"/>
          </a:xfrm>
        </p:spPr>
        <p:txBody>
          <a:bodyPr/>
          <a:lstStyle/>
          <a:p>
            <a:r>
              <a:rPr lang="en-US"/>
              <a:t>Ephesus: Before &amp; After Conversion</a:t>
            </a:r>
            <a:endParaRPr lang="en-US" dirty="0"/>
          </a:p>
        </p:txBody>
      </p:sp>
      <p:sp>
        <p:nvSpPr>
          <p:cNvPr id="15362" name="Rectangle 2"/>
          <p:cNvSpPr>
            <a:spLocks noGrp="1" noChangeArrowheads="1"/>
          </p:cNvSpPr>
          <p:nvPr>
            <p:ph type="title"/>
          </p:nvPr>
        </p:nvSpPr>
        <p:spPr>
          <a:xfrm>
            <a:off x="0" y="0"/>
            <a:ext cx="9144000" cy="602397"/>
          </a:xfrm>
        </p:spPr>
        <p:txBody>
          <a:bodyPr>
            <a:noAutofit/>
          </a:bodyPr>
          <a:lstStyle/>
          <a:p>
            <a:pPr marL="0" indent="0">
              <a:buNone/>
            </a:pPr>
            <a:r>
              <a:rPr lang="en-US" sz="4000" b="1" u="sng" dirty="0">
                <a:solidFill>
                  <a:srgbClr val="FF0000"/>
                </a:solidFill>
                <a:effectLst/>
                <a:latin typeface="Arial" panose="020B0604020202020204" pitchFamily="34" charset="0"/>
                <a:cs typeface="Arial" panose="020B0604020202020204" pitchFamily="34" charset="0"/>
              </a:rPr>
              <a:t>Intro</a:t>
            </a:r>
            <a:r>
              <a:rPr lang="en-US" sz="4000" b="1" u="sng" dirty="0">
                <a:solidFill>
                  <a:srgbClr val="FF0000"/>
                </a:solidFill>
                <a:latin typeface="Arial" panose="020B0604020202020204" pitchFamily="34" charset="0"/>
                <a:cs typeface="Arial" panose="020B0604020202020204" pitchFamily="34" charset="0"/>
              </a:rPr>
              <a:t> </a:t>
            </a:r>
          </a:p>
        </p:txBody>
      </p:sp>
      <p:sp>
        <p:nvSpPr>
          <p:cNvPr id="15401" name="Text Box 41"/>
          <p:cNvSpPr txBox="1">
            <a:spLocks noChangeArrowheads="1"/>
          </p:cNvSpPr>
          <p:nvPr/>
        </p:nvSpPr>
        <p:spPr bwMode="auto">
          <a:xfrm>
            <a:off x="-14748" y="9144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latin typeface="Tahoma" pitchFamily="34" charset="0"/>
              </a:rPr>
              <a:t>The Ephesian saints stand as examples of obedience to</a:t>
            </a:r>
          </a:p>
          <a:p>
            <a:pPr algn="ctr"/>
            <a:r>
              <a:rPr lang="en-US" dirty="0">
                <a:latin typeface="Tahoma" pitchFamily="34" charset="0"/>
              </a:rPr>
              <a:t>God’s word </a:t>
            </a:r>
          </a:p>
        </p:txBody>
      </p:sp>
      <p:sp>
        <p:nvSpPr>
          <p:cNvPr id="15404" name="Text Box 44"/>
          <p:cNvSpPr txBox="1">
            <a:spLocks noChangeArrowheads="1"/>
          </p:cNvSpPr>
          <p:nvPr/>
        </p:nvSpPr>
        <p:spPr bwMode="auto">
          <a:xfrm>
            <a:off x="-14748" y="236220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latin typeface="Tahoma" pitchFamily="34" charset="0"/>
              </a:rPr>
              <a:t>Once they obeyed they also demonstrated the transforming power of the gospel!</a:t>
            </a:r>
          </a:p>
          <a:p>
            <a:pPr algn="ctr"/>
            <a:endParaRPr lang="en-US" dirty="0">
              <a:latin typeface="Tahoma" pitchFamily="34" charset="0"/>
            </a:endParaRPr>
          </a:p>
          <a:p>
            <a:pPr algn="ctr"/>
            <a:r>
              <a:rPr lang="en-US" dirty="0">
                <a:latin typeface="Tahoma" pitchFamily="34" charset="0"/>
              </a:rPr>
              <a:t>A Before &amp; After Picture!</a:t>
            </a:r>
          </a:p>
        </p:txBody>
      </p:sp>
      <p:pic>
        <p:nvPicPr>
          <p:cNvPr id="3" name="Picture 2" descr="Water next to the ocean&#10;&#10;Description automatically generated">
            <a:extLst>
              <a:ext uri="{FF2B5EF4-FFF2-40B4-BE49-F238E27FC236}">
                <a16:creationId xmlns:a16="http://schemas.microsoft.com/office/drawing/2014/main" id="{6ACC28C4-FAEC-41E5-AB83-1611C31071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4574" y="4144716"/>
            <a:ext cx="3654852" cy="27392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4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04"/>
                                        </p:tgtEl>
                                        <p:attrNameLst>
                                          <p:attrName>style.visibility</p:attrName>
                                        </p:attrNameLst>
                                      </p:cBhvr>
                                      <p:to>
                                        <p:strVal val="visible"/>
                                      </p:to>
                                    </p:se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1" grpId="0" autoUpdateAnimBg="0"/>
      <p:bldP spid="154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955" y="6486627"/>
            <a:ext cx="3352801" cy="365125"/>
          </a:xfrm>
        </p:spPr>
        <p:txBody>
          <a:bodyPr/>
          <a:lstStyle/>
          <a:p>
            <a:r>
              <a:rPr lang="en-US"/>
              <a:t>Ephesus: Before &amp; After Conversion</a:t>
            </a:r>
            <a:endParaRPr lang="en-US" dirty="0"/>
          </a:p>
        </p:txBody>
      </p:sp>
      <p:sp>
        <p:nvSpPr>
          <p:cNvPr id="142338" name="Rectangle 2"/>
          <p:cNvSpPr>
            <a:spLocks noGrp="1" noChangeArrowheads="1"/>
          </p:cNvSpPr>
          <p:nvPr>
            <p:ph type="title"/>
          </p:nvPr>
        </p:nvSpPr>
        <p:spPr>
          <a:xfrm>
            <a:off x="0" y="0"/>
            <a:ext cx="9144000" cy="609600"/>
          </a:xfrm>
        </p:spPr>
        <p:txBody>
          <a:bodyPr/>
          <a:lstStyle/>
          <a:p>
            <a:pPr marL="0" indent="0">
              <a:buNone/>
            </a:pPr>
            <a:r>
              <a:rPr lang="en-US" sz="4000" b="1" u="sng" dirty="0">
                <a:solidFill>
                  <a:srgbClr val="FF0000"/>
                </a:solidFill>
                <a:effectLst/>
                <a:latin typeface="Arial" panose="020B0604020202020204" pitchFamily="34" charset="0"/>
                <a:cs typeface="Arial" panose="020B0604020202020204" pitchFamily="34" charset="0"/>
              </a:rPr>
              <a:t>Conclusion </a:t>
            </a:r>
          </a:p>
        </p:txBody>
      </p:sp>
      <p:sp>
        <p:nvSpPr>
          <p:cNvPr id="142346" name="Text Box 10"/>
          <p:cNvSpPr txBox="1">
            <a:spLocks noChangeArrowheads="1"/>
          </p:cNvSpPr>
          <p:nvPr/>
        </p:nvSpPr>
        <p:spPr bwMode="auto">
          <a:xfrm>
            <a:off x="0" y="3849976"/>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latin typeface="Tahoma" pitchFamily="34" charset="0"/>
              </a:rPr>
              <a:t>There is a great change involved in conversion! </a:t>
            </a:r>
          </a:p>
          <a:p>
            <a:pPr algn="ctr"/>
            <a:endParaRPr lang="en-US" dirty="0">
              <a:latin typeface="Tahoma" pitchFamily="34" charset="0"/>
            </a:endParaRPr>
          </a:p>
          <a:p>
            <a:pPr algn="ctr"/>
            <a:r>
              <a:rPr lang="en-US" dirty="0">
                <a:latin typeface="Tahoma" pitchFamily="34" charset="0"/>
              </a:rPr>
              <a:t>This change demonstrates the love of God, the power of </a:t>
            </a:r>
          </a:p>
          <a:p>
            <a:pPr algn="ctr"/>
            <a:r>
              <a:rPr lang="en-US" dirty="0">
                <a:latin typeface="Tahoma" pitchFamily="34" charset="0"/>
              </a:rPr>
              <a:t>Christ’s blood, and the power of the gospel </a:t>
            </a:r>
            <a:r>
              <a:rPr lang="en-US" i="1" dirty="0">
                <a:latin typeface="Tahoma" pitchFamily="34" charset="0"/>
              </a:rPr>
              <a:t>(Rom. 1:16)</a:t>
            </a:r>
          </a:p>
        </p:txBody>
      </p:sp>
      <p:sp>
        <p:nvSpPr>
          <p:cNvPr id="8" name="Text Box 4"/>
          <p:cNvSpPr txBox="1">
            <a:spLocks noChangeArrowheads="1"/>
          </p:cNvSpPr>
          <p:nvPr/>
        </p:nvSpPr>
        <p:spPr bwMode="auto">
          <a:xfrm>
            <a:off x="0" y="838200"/>
            <a:ext cx="9144000" cy="1384995"/>
          </a:xfrm>
          <a:prstGeom prst="rect">
            <a:avLst/>
          </a:prstGeom>
          <a:solidFill>
            <a:schemeClr val="accent1"/>
          </a:solidFill>
          <a:ln>
            <a:no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FFC000"/>
                </a:solidFill>
                <a:latin typeface="Tahoma" pitchFamily="34" charset="0"/>
              </a:rPr>
              <a:t>Eph. 1:13</a:t>
            </a:r>
          </a:p>
          <a:p>
            <a:pPr>
              <a:buClr>
                <a:schemeClr val="accent1"/>
              </a:buClr>
              <a:buSzPct val="115000"/>
              <a:buFont typeface="Wingdings" pitchFamily="2" charset="2"/>
              <a:buNone/>
            </a:pPr>
            <a:r>
              <a:rPr lang="en-US" sz="2000" b="0" dirty="0">
                <a:solidFill>
                  <a:srgbClr val="FFFF00"/>
                </a:solidFill>
                <a:latin typeface="Tahoma" pitchFamily="34" charset="0"/>
              </a:rPr>
              <a:t>13.  In Him, you also, after listening to the message of truth, the gospel of your salvation--having also believed, you were sealed in Him with the Holy Spirit of promise, </a:t>
            </a:r>
          </a:p>
        </p:txBody>
      </p:sp>
      <p:sp>
        <p:nvSpPr>
          <p:cNvPr id="9" name="Text Box 4"/>
          <p:cNvSpPr txBox="1">
            <a:spLocks noChangeArrowheads="1"/>
          </p:cNvSpPr>
          <p:nvPr/>
        </p:nvSpPr>
        <p:spPr bwMode="auto">
          <a:xfrm>
            <a:off x="0" y="2481980"/>
            <a:ext cx="9144000" cy="1077218"/>
          </a:xfrm>
          <a:prstGeom prst="rect">
            <a:avLst/>
          </a:prstGeom>
          <a:solidFill>
            <a:schemeClr val="accent1"/>
          </a:solidFill>
          <a:ln>
            <a:no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FFC000"/>
                </a:solidFill>
                <a:latin typeface="Tahoma" pitchFamily="34" charset="0"/>
              </a:rPr>
              <a:t>Rom. 1:16</a:t>
            </a:r>
          </a:p>
          <a:p>
            <a:pPr>
              <a:buClr>
                <a:schemeClr val="accent1"/>
              </a:buClr>
              <a:buSzPct val="115000"/>
              <a:buFont typeface="Wingdings" pitchFamily="2" charset="2"/>
              <a:buNone/>
            </a:pPr>
            <a:r>
              <a:rPr lang="en-US" sz="2000" b="0" dirty="0">
                <a:solidFill>
                  <a:srgbClr val="FFFF00"/>
                </a:solidFill>
                <a:latin typeface="Tahoma" pitchFamily="34" charset="0"/>
              </a:rPr>
              <a:t>16.  For I am not ashamed of the gospel, for it is the power of God for salvation to everyone who believes, to the Jew first and also to the Greek. </a:t>
            </a:r>
          </a:p>
        </p:txBody>
      </p:sp>
      <p:pic>
        <p:nvPicPr>
          <p:cNvPr id="3" name="Picture 2" descr="A picture containing indoor&#10;&#10;Description automatically generated">
            <a:extLst>
              <a:ext uri="{FF2B5EF4-FFF2-40B4-BE49-F238E27FC236}">
                <a16:creationId xmlns:a16="http://schemas.microsoft.com/office/drawing/2014/main" id="{210E63DB-415D-42B3-93A9-BE64C86020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5419636"/>
            <a:ext cx="3962400" cy="16326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42346"/>
                                        </p:tgtEl>
                                        <p:attrNameLst>
                                          <p:attrName>style.visibility</p:attrName>
                                        </p:attrNameLst>
                                      </p:cBhvr>
                                      <p:to>
                                        <p:strVal val="visible"/>
                                      </p:to>
                                    </p:set>
                                    <p:anim calcmode="lin" valueType="num">
                                      <p:cBhvr>
                                        <p:cTn id="13" dur="500" fill="hold"/>
                                        <p:tgtEl>
                                          <p:spTgt spid="142346"/>
                                        </p:tgtEl>
                                        <p:attrNameLst>
                                          <p:attrName>ppt_w</p:attrName>
                                        </p:attrNameLst>
                                      </p:cBhvr>
                                      <p:tavLst>
                                        <p:tav tm="0">
                                          <p:val>
                                            <p:fltVal val="0"/>
                                          </p:val>
                                        </p:tav>
                                        <p:tav tm="100000">
                                          <p:val>
                                            <p:strVal val="#ppt_w"/>
                                          </p:val>
                                        </p:tav>
                                      </p:tavLst>
                                    </p:anim>
                                    <p:anim calcmode="lin" valueType="num">
                                      <p:cBhvr>
                                        <p:cTn id="14" dur="500" fill="hold"/>
                                        <p:tgtEl>
                                          <p:spTgt spid="142346"/>
                                        </p:tgtEl>
                                        <p:attrNameLst>
                                          <p:attrName>ppt_h</p:attrName>
                                        </p:attrNameLst>
                                      </p:cBhvr>
                                      <p:tavLst>
                                        <p:tav tm="0">
                                          <p:val>
                                            <p:fltVal val="0"/>
                                          </p:val>
                                        </p:tav>
                                        <p:tav tm="100000">
                                          <p:val>
                                            <p:strVal val="#ppt_h"/>
                                          </p:val>
                                        </p:tav>
                                      </p:tavLst>
                                    </p:anim>
                                    <p:animEffect transition="in" filter="fade">
                                      <p:cBhvr>
                                        <p:cTn id="15" dur="500"/>
                                        <p:tgtEl>
                                          <p:spTgt spid="14234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6" grpId="0"/>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152400" y="6490417"/>
            <a:ext cx="3352801" cy="365125"/>
          </a:xfrm>
        </p:spPr>
        <p:txBody>
          <a:bodyPr/>
          <a:lstStyle/>
          <a:p>
            <a:r>
              <a:rPr lang="en-US"/>
              <a:t>Ephesus: Before &amp; After Conversion</a:t>
            </a:r>
            <a:endParaRPr lang="en-US" dirty="0"/>
          </a:p>
        </p:txBody>
      </p:sp>
      <p:sp>
        <p:nvSpPr>
          <p:cNvPr id="219138" name="Rectangle 2"/>
          <p:cNvSpPr>
            <a:spLocks noGrp="1" noChangeArrowheads="1"/>
          </p:cNvSpPr>
          <p:nvPr>
            <p:ph type="title"/>
          </p:nvPr>
        </p:nvSpPr>
        <p:spPr>
          <a:xfrm>
            <a:off x="0" y="0"/>
            <a:ext cx="9144000" cy="609600"/>
          </a:xfrm>
        </p:spPr>
        <p:txBody>
          <a:bodyPr/>
          <a:lstStyle/>
          <a:p>
            <a:pPr marL="0" indent="0">
              <a:buNone/>
            </a:pPr>
            <a:r>
              <a:rPr lang="en-US" sz="4000" b="1" u="sng" dirty="0">
                <a:solidFill>
                  <a:srgbClr val="FF0000"/>
                </a:solidFill>
                <a:effectLst/>
                <a:latin typeface="Arial" panose="020B0604020202020204" pitchFamily="34" charset="0"/>
                <a:cs typeface="Arial" panose="020B0604020202020204" pitchFamily="34" charset="0"/>
              </a:rPr>
              <a:t>Conclusion</a:t>
            </a:r>
            <a:r>
              <a:rPr lang="en-US" sz="4000" b="1" u="sng" dirty="0">
                <a:solidFill>
                  <a:schemeClr val="hlink"/>
                </a:solidFill>
                <a:latin typeface="Arial" panose="020B0604020202020204" pitchFamily="34" charset="0"/>
                <a:cs typeface="Arial" panose="020B0604020202020204" pitchFamily="34" charset="0"/>
              </a:rPr>
              <a:t> </a:t>
            </a:r>
          </a:p>
        </p:txBody>
      </p:sp>
      <p:graphicFrame>
        <p:nvGraphicFramePr>
          <p:cNvPr id="11" name="Table 10">
            <a:extLst>
              <a:ext uri="{FF2B5EF4-FFF2-40B4-BE49-F238E27FC236}">
                <a16:creationId xmlns:a16="http://schemas.microsoft.com/office/drawing/2014/main" id="{ADDBF509-C690-4F9B-B5C7-B334897B3FE7}"/>
              </a:ext>
            </a:extLst>
          </p:cNvPr>
          <p:cNvGraphicFramePr>
            <a:graphicFrameLocks noGrp="1"/>
          </p:cNvGraphicFramePr>
          <p:nvPr>
            <p:extLst>
              <p:ext uri="{D42A27DB-BD31-4B8C-83A1-F6EECF244321}">
                <p14:modId xmlns:p14="http://schemas.microsoft.com/office/powerpoint/2010/main" val="3002883104"/>
              </p:ext>
            </p:extLst>
          </p:nvPr>
        </p:nvGraphicFramePr>
        <p:xfrm>
          <a:off x="381000" y="1031875"/>
          <a:ext cx="8534400" cy="213360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753006186"/>
                    </a:ext>
                  </a:extLst>
                </a:gridCol>
                <a:gridCol w="4267200">
                  <a:extLst>
                    <a:ext uri="{9D8B030D-6E8A-4147-A177-3AD203B41FA5}">
                      <a16:colId xmlns:a16="http://schemas.microsoft.com/office/drawing/2014/main" val="1691378926"/>
                    </a:ext>
                  </a:extLst>
                </a:gridCol>
              </a:tblGrid>
              <a:tr h="370840">
                <a:tc>
                  <a:txBody>
                    <a:bodyPr/>
                    <a:lstStyle/>
                    <a:p>
                      <a:pPr algn="ctr"/>
                      <a:r>
                        <a:rPr lang="en-US" sz="3200" i="1" dirty="0">
                          <a:latin typeface="Arial" panose="020B0604020202020204" pitchFamily="34" charset="0"/>
                          <a:cs typeface="Arial" panose="020B0604020202020204" pitchFamily="34" charset="0"/>
                        </a:rPr>
                        <a:t>BEFORE</a:t>
                      </a:r>
                      <a:r>
                        <a:rPr lang="en-US" sz="3200" dirty="0">
                          <a:latin typeface="Arial" panose="020B0604020202020204" pitchFamily="34" charset="0"/>
                          <a:cs typeface="Arial" panose="020B0604020202020204" pitchFamily="34" charset="0"/>
                        </a:rPr>
                        <a:t> Conversion</a:t>
                      </a:r>
                    </a:p>
                  </a:txBody>
                  <a:tcPr/>
                </a:tc>
                <a:tc>
                  <a:txBody>
                    <a:bodyPr/>
                    <a:lstStyle/>
                    <a:p>
                      <a:pPr algn="ctr"/>
                      <a:r>
                        <a:rPr lang="en-US" sz="3200" i="1" dirty="0">
                          <a:latin typeface="Arial" panose="020B0604020202020204" pitchFamily="34" charset="0"/>
                          <a:cs typeface="Arial" panose="020B0604020202020204" pitchFamily="34" charset="0"/>
                        </a:rPr>
                        <a:t>AFTER</a:t>
                      </a:r>
                      <a:r>
                        <a:rPr lang="en-US" sz="3200" dirty="0">
                          <a:latin typeface="Arial" panose="020B0604020202020204" pitchFamily="34" charset="0"/>
                          <a:cs typeface="Arial" panose="020B0604020202020204" pitchFamily="34" charset="0"/>
                        </a:rPr>
                        <a:t> Conversion</a:t>
                      </a:r>
                    </a:p>
                  </a:txBody>
                  <a:tcPr/>
                </a:tc>
                <a:extLst>
                  <a:ext uri="{0D108BD9-81ED-4DB2-BD59-A6C34878D82A}">
                    <a16:rowId xmlns:a16="http://schemas.microsoft.com/office/drawing/2014/main" val="3385227726"/>
                  </a:ext>
                </a:extLst>
              </a:tr>
              <a:tr h="370840">
                <a:tc>
                  <a:txBody>
                    <a:bodyPr/>
                    <a:lstStyle/>
                    <a:p>
                      <a:pPr algn="ctr"/>
                      <a:r>
                        <a:rPr lang="en-US" sz="2800" b="1" i="0" dirty="0">
                          <a:latin typeface="Arial" panose="020B0604020202020204" pitchFamily="34" charset="0"/>
                          <a:cs typeface="Arial" panose="020B0604020202020204" pitchFamily="34" charset="0"/>
                        </a:rPr>
                        <a:t>Dead in Sins</a:t>
                      </a:r>
                    </a:p>
                  </a:txBody>
                  <a:tcPr/>
                </a:tc>
                <a:tc>
                  <a:txBody>
                    <a:bodyPr/>
                    <a:lstStyle/>
                    <a:p>
                      <a:pPr algn="ctr"/>
                      <a:r>
                        <a:rPr lang="en-US" sz="2800" b="1" i="0" dirty="0">
                          <a:latin typeface="Arial" panose="020B0604020202020204" pitchFamily="34" charset="0"/>
                          <a:cs typeface="Arial" panose="020B0604020202020204" pitchFamily="34" charset="0"/>
                        </a:rPr>
                        <a:t>Alive in Christ</a:t>
                      </a:r>
                    </a:p>
                  </a:txBody>
                  <a:tcPr/>
                </a:tc>
                <a:extLst>
                  <a:ext uri="{0D108BD9-81ED-4DB2-BD59-A6C34878D82A}">
                    <a16:rowId xmlns:a16="http://schemas.microsoft.com/office/drawing/2014/main" val="925004363"/>
                  </a:ext>
                </a:extLst>
              </a:tr>
              <a:tr h="370840">
                <a:tc>
                  <a:txBody>
                    <a:bodyPr/>
                    <a:lstStyle/>
                    <a:p>
                      <a:pPr algn="ctr"/>
                      <a:r>
                        <a:rPr lang="en-US" sz="2800" b="1" i="0" dirty="0">
                          <a:latin typeface="Arial" panose="020B0604020202020204" pitchFamily="34" charset="0"/>
                          <a:cs typeface="Arial" panose="020B0604020202020204" pitchFamily="34" charset="0"/>
                        </a:rPr>
                        <a:t>Walks After the World</a:t>
                      </a:r>
                    </a:p>
                  </a:txBody>
                  <a:tcPr/>
                </a:tc>
                <a:tc>
                  <a:txBody>
                    <a:bodyPr/>
                    <a:lstStyle/>
                    <a:p>
                      <a:pPr algn="ctr"/>
                      <a:r>
                        <a:rPr lang="en-US" sz="2800" b="1" i="0" dirty="0">
                          <a:latin typeface="Arial" panose="020B0604020202020204" pitchFamily="34" charset="0"/>
                          <a:cs typeface="Arial" panose="020B0604020202020204" pitchFamily="34" charset="0"/>
                        </a:rPr>
                        <a:t>Walks in Good Works</a:t>
                      </a:r>
                    </a:p>
                  </a:txBody>
                  <a:tcPr/>
                </a:tc>
                <a:extLst>
                  <a:ext uri="{0D108BD9-81ED-4DB2-BD59-A6C34878D82A}">
                    <a16:rowId xmlns:a16="http://schemas.microsoft.com/office/drawing/2014/main" val="2111573220"/>
                  </a:ext>
                </a:extLst>
              </a:tr>
              <a:tr h="370840">
                <a:tc>
                  <a:txBody>
                    <a:bodyPr/>
                    <a:lstStyle/>
                    <a:p>
                      <a:pPr algn="ctr"/>
                      <a:r>
                        <a:rPr lang="en-US" sz="2800" b="1" i="0" dirty="0">
                          <a:latin typeface="Arial" panose="020B0604020202020204" pitchFamily="34" charset="0"/>
                          <a:cs typeface="Arial" panose="020B0604020202020204" pitchFamily="34" charset="0"/>
                        </a:rPr>
                        <a:t>Child of Wrath</a:t>
                      </a:r>
                    </a:p>
                  </a:txBody>
                  <a:tcPr/>
                </a:tc>
                <a:tc>
                  <a:txBody>
                    <a:bodyPr/>
                    <a:lstStyle/>
                    <a:p>
                      <a:pPr algn="ctr"/>
                      <a:r>
                        <a:rPr lang="en-US" sz="2800" b="1" i="0" dirty="0">
                          <a:latin typeface="Arial" panose="020B0604020202020204" pitchFamily="34" charset="0"/>
                          <a:cs typeface="Arial" panose="020B0604020202020204" pitchFamily="34" charset="0"/>
                        </a:rPr>
                        <a:t>Child of God</a:t>
                      </a:r>
                    </a:p>
                  </a:txBody>
                  <a:tcPr/>
                </a:tc>
                <a:extLst>
                  <a:ext uri="{0D108BD9-81ED-4DB2-BD59-A6C34878D82A}">
                    <a16:rowId xmlns:a16="http://schemas.microsoft.com/office/drawing/2014/main" val="1103091908"/>
                  </a:ext>
                </a:extLst>
              </a:tr>
            </a:tbl>
          </a:graphicData>
        </a:graphic>
      </p:graphicFrame>
      <p:pic>
        <p:nvPicPr>
          <p:cNvPr id="3" name="Picture 2">
            <a:extLst>
              <a:ext uri="{FF2B5EF4-FFF2-40B4-BE49-F238E27FC236}">
                <a16:creationId xmlns:a16="http://schemas.microsoft.com/office/drawing/2014/main" id="{EAA8A9C4-BE7D-491E-A4CF-127D91470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336" y="4469495"/>
            <a:ext cx="3351357" cy="1882836"/>
          </a:xfrm>
          <a:prstGeom prst="rect">
            <a:avLst/>
          </a:prstGeom>
        </p:spPr>
      </p:pic>
      <p:sp>
        <p:nvSpPr>
          <p:cNvPr id="12" name="Text Box 10">
            <a:extLst>
              <a:ext uri="{FF2B5EF4-FFF2-40B4-BE49-F238E27FC236}">
                <a16:creationId xmlns:a16="http://schemas.microsoft.com/office/drawing/2014/main" id="{F87DFAFC-FDA8-4A69-82C3-E11092385D9C}"/>
              </a:ext>
            </a:extLst>
          </p:cNvPr>
          <p:cNvSpPr txBox="1">
            <a:spLocks noChangeArrowheads="1"/>
          </p:cNvSpPr>
          <p:nvPr/>
        </p:nvSpPr>
        <p:spPr bwMode="auto">
          <a:xfrm>
            <a:off x="-7375" y="34290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ln>
                  <a:solidFill>
                    <a:srgbClr val="FFFF00"/>
                  </a:solidFill>
                </a:ln>
                <a:effectLst>
                  <a:glow rad="139700">
                    <a:srgbClr val="FFC000">
                      <a:alpha val="40000"/>
                    </a:srgbClr>
                  </a:glow>
                </a:effectLst>
                <a:latin typeface="Tahoma" pitchFamily="34" charset="0"/>
              </a:rPr>
              <a:t>The gospel changes lives from darkness of sin to light and</a:t>
            </a:r>
          </a:p>
          <a:p>
            <a:pPr algn="ctr"/>
            <a:r>
              <a:rPr lang="en-US" dirty="0">
                <a:ln>
                  <a:solidFill>
                    <a:srgbClr val="FFFF00"/>
                  </a:solidFill>
                </a:ln>
                <a:effectLst>
                  <a:glow rad="139700">
                    <a:srgbClr val="FFC000">
                      <a:alpha val="40000"/>
                    </a:srgbClr>
                  </a:glow>
                </a:effectLst>
                <a:latin typeface="Tahoma" pitchFamily="34" charset="0"/>
              </a:rPr>
              <a:t>the hope of Heaven!</a:t>
            </a:r>
            <a:endParaRPr lang="en-US" i="1" dirty="0">
              <a:ln>
                <a:solidFill>
                  <a:srgbClr val="FFFF00"/>
                </a:solidFill>
              </a:ln>
              <a:effectLst>
                <a:glow rad="139700">
                  <a:srgbClr val="FFC000">
                    <a:alpha val="40000"/>
                  </a:srgbClr>
                </a:glow>
              </a:effectLst>
              <a:latin typeface="Tahoma" pitchFamily="34" charset="0"/>
            </a:endParaRPr>
          </a:p>
        </p:txBody>
      </p:sp>
      <p:sp>
        <p:nvSpPr>
          <p:cNvPr id="13" name="Text Box 6">
            <a:extLst>
              <a:ext uri="{FF2B5EF4-FFF2-40B4-BE49-F238E27FC236}">
                <a16:creationId xmlns:a16="http://schemas.microsoft.com/office/drawing/2014/main" id="{7BDE98F8-C5CB-43BA-BF71-B47FF465C638}"/>
              </a:ext>
            </a:extLst>
          </p:cNvPr>
          <p:cNvSpPr txBox="1">
            <a:spLocks noChangeArrowheads="1"/>
          </p:cNvSpPr>
          <p:nvPr/>
        </p:nvSpPr>
        <p:spPr bwMode="auto">
          <a:xfrm>
            <a:off x="161" y="4810748"/>
            <a:ext cx="56461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003300"/>
                </a:solidFill>
                <a:latin typeface="Tahoma" pitchFamily="34" charset="0"/>
              </a:rPr>
              <a:t>The gospel is God’s power to save! </a:t>
            </a:r>
          </a:p>
          <a:p>
            <a:pPr algn="ctr"/>
            <a:endParaRPr lang="en-US" dirty="0">
              <a:solidFill>
                <a:srgbClr val="003300"/>
              </a:solidFill>
              <a:latin typeface="Tahoma" pitchFamily="34" charset="0"/>
            </a:endParaRPr>
          </a:p>
          <a:p>
            <a:pPr algn="ctr"/>
            <a:r>
              <a:rPr lang="en-US" i="1" dirty="0">
                <a:solidFill>
                  <a:srgbClr val="003300"/>
                </a:solidFill>
                <a:latin typeface="Tahoma" pitchFamily="34" charset="0"/>
              </a:rPr>
              <a:t>Have you obeyed its call?</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effectLst/>
                <a:latin typeface="Ameretto"/>
              </a:rPr>
              <a:t>“What Must I Do To Be Saved?”</a:t>
            </a:r>
          </a:p>
        </p:txBody>
      </p:sp>
      <p:sp>
        <p:nvSpPr>
          <p:cNvPr id="6147" name="Text Box 3"/>
          <p:cNvSpPr txBox="1">
            <a:spLocks noChangeArrowheads="1"/>
          </p:cNvSpPr>
          <p:nvPr/>
        </p:nvSpPr>
        <p:spPr bwMode="auto">
          <a:xfrm>
            <a:off x="457200" y="1066800"/>
            <a:ext cx="85344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Saint:</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031049882"/>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0" y="6492875"/>
            <a:ext cx="3352801" cy="365125"/>
          </a:xfrm>
        </p:spPr>
        <p:txBody>
          <a:bodyPr/>
          <a:lstStyle/>
          <a:p>
            <a:r>
              <a:rPr lang="en-US"/>
              <a:t>Ephesus: Before &amp; After Conversion</a:t>
            </a:r>
            <a:endParaRPr lang="en-US" dirty="0"/>
          </a:p>
        </p:txBody>
      </p:sp>
      <p:sp>
        <p:nvSpPr>
          <p:cNvPr id="15362" name="Rectangle 2"/>
          <p:cNvSpPr>
            <a:spLocks noGrp="1" noChangeArrowheads="1"/>
          </p:cNvSpPr>
          <p:nvPr>
            <p:ph type="title"/>
          </p:nvPr>
        </p:nvSpPr>
        <p:spPr>
          <a:xfrm>
            <a:off x="0" y="0"/>
            <a:ext cx="9144000" cy="602397"/>
          </a:xfrm>
        </p:spPr>
        <p:txBody>
          <a:bodyPr>
            <a:noAutofit/>
          </a:bodyPr>
          <a:lstStyle/>
          <a:p>
            <a:pPr marL="0" indent="0">
              <a:buNone/>
            </a:pPr>
            <a:r>
              <a:rPr lang="en-US" sz="4000" b="1" u="sng" dirty="0">
                <a:solidFill>
                  <a:srgbClr val="FF0000"/>
                </a:solidFill>
                <a:effectLst/>
                <a:latin typeface="Arial" panose="020B0604020202020204" pitchFamily="34" charset="0"/>
                <a:cs typeface="Arial" panose="020B0604020202020204" pitchFamily="34" charset="0"/>
              </a:rPr>
              <a:t>Intro</a:t>
            </a:r>
            <a:r>
              <a:rPr lang="en-US" sz="4000" b="1" u="sng" dirty="0">
                <a:solidFill>
                  <a:srgbClr val="FF0000"/>
                </a:solidFill>
                <a:latin typeface="Arial" panose="020B0604020202020204" pitchFamily="34" charset="0"/>
                <a:cs typeface="Arial" panose="020B0604020202020204" pitchFamily="34" charset="0"/>
              </a:rPr>
              <a:t> </a:t>
            </a:r>
          </a:p>
        </p:txBody>
      </p:sp>
      <p:sp>
        <p:nvSpPr>
          <p:cNvPr id="15401" name="Text Box 41"/>
          <p:cNvSpPr txBox="1">
            <a:spLocks noChangeArrowheads="1"/>
          </p:cNvSpPr>
          <p:nvPr/>
        </p:nvSpPr>
        <p:spPr bwMode="auto">
          <a:xfrm>
            <a:off x="-14748" y="76506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latin typeface="Tahoma" pitchFamily="34" charset="0"/>
              </a:rPr>
              <a:t>“Before” and “After” Advertisements are effective!</a:t>
            </a:r>
          </a:p>
        </p:txBody>
      </p:sp>
      <p:pic>
        <p:nvPicPr>
          <p:cNvPr id="3" name="Picture 2" descr="A picture containing tennis, woman, racket&#10;&#10;Description automatically generated">
            <a:extLst>
              <a:ext uri="{FF2B5EF4-FFF2-40B4-BE49-F238E27FC236}">
                <a16:creationId xmlns:a16="http://schemas.microsoft.com/office/drawing/2014/main" id="{A107A328-A33C-4E6F-A2D9-938EDE267D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314740"/>
            <a:ext cx="4572000" cy="2985135"/>
          </a:xfrm>
          <a:prstGeom prst="rect">
            <a:avLst/>
          </a:prstGeom>
        </p:spPr>
      </p:pic>
      <p:pic>
        <p:nvPicPr>
          <p:cNvPr id="5" name="Picture 4" descr="A close up of a person&#10;&#10;Description automatically generated">
            <a:extLst>
              <a:ext uri="{FF2B5EF4-FFF2-40B4-BE49-F238E27FC236}">
                <a16:creationId xmlns:a16="http://schemas.microsoft.com/office/drawing/2014/main" id="{F35C7AEE-8C56-460F-8D59-20D0EA66FB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6477" y="3957561"/>
            <a:ext cx="4343400" cy="2835878"/>
          </a:xfrm>
          <a:prstGeom prst="rect">
            <a:avLst/>
          </a:prstGeom>
        </p:spPr>
      </p:pic>
      <p:pic>
        <p:nvPicPr>
          <p:cNvPr id="8" name="Picture 7" descr="A close up of a womans face&#10;&#10;Description automatically generated">
            <a:extLst>
              <a:ext uri="{FF2B5EF4-FFF2-40B4-BE49-F238E27FC236}">
                <a16:creationId xmlns:a16="http://schemas.microsoft.com/office/drawing/2014/main" id="{E40888BF-E09D-437C-82B3-7A3A198D91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2264" y="1249343"/>
            <a:ext cx="3171825" cy="2619375"/>
          </a:xfrm>
          <a:prstGeom prst="rect">
            <a:avLst/>
          </a:prstGeom>
        </p:spPr>
      </p:pic>
      <p:pic>
        <p:nvPicPr>
          <p:cNvPr id="14" name="Picture 13" descr="A squirrel in the grass&#10;&#10;Description automatically generated">
            <a:extLst>
              <a:ext uri="{FF2B5EF4-FFF2-40B4-BE49-F238E27FC236}">
                <a16:creationId xmlns:a16="http://schemas.microsoft.com/office/drawing/2014/main" id="{E413F803-1985-4D9C-BDA7-36AFB003CC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990" y="4387881"/>
            <a:ext cx="4222820" cy="2120394"/>
          </a:xfrm>
          <a:prstGeom prst="rect">
            <a:avLst/>
          </a:prstGeom>
        </p:spPr>
      </p:pic>
    </p:spTree>
    <p:extLst>
      <p:ext uri="{BB962C8B-B14F-4D97-AF65-F5344CB8AC3E}">
        <p14:creationId xmlns:p14="http://schemas.microsoft.com/office/powerpoint/2010/main" val="27200746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401"/>
                                        </p:tgtEl>
                                        <p:attrNameLst>
                                          <p:attrName>style.visibility</p:attrName>
                                        </p:attrNameLst>
                                      </p:cBhvr>
                                      <p:to>
                                        <p:strVal val="visible"/>
                                      </p:to>
                                    </p:set>
                                  </p:childTnLst>
                                </p:cTn>
                              </p:par>
                            </p:childTnLst>
                          </p:cTn>
                        </p:par>
                        <p:par>
                          <p:cTn id="7" fill="hold">
                            <p:stCondLst>
                              <p:cond delay="500"/>
                            </p:stCondLst>
                            <p:childTnLst>
                              <p:par>
                                <p:cTn id="8" presetID="3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0" y="6492875"/>
            <a:ext cx="3352801" cy="365125"/>
          </a:xfrm>
        </p:spPr>
        <p:txBody>
          <a:bodyPr/>
          <a:lstStyle/>
          <a:p>
            <a:r>
              <a:rPr lang="en-US"/>
              <a:t>Ephesus: Before &amp; After Conversion</a:t>
            </a:r>
            <a:endParaRPr lang="en-US" dirty="0"/>
          </a:p>
        </p:txBody>
      </p:sp>
      <p:sp>
        <p:nvSpPr>
          <p:cNvPr id="15362" name="Rectangle 2"/>
          <p:cNvSpPr>
            <a:spLocks noGrp="1" noChangeArrowheads="1"/>
          </p:cNvSpPr>
          <p:nvPr>
            <p:ph type="title"/>
          </p:nvPr>
        </p:nvSpPr>
        <p:spPr>
          <a:xfrm>
            <a:off x="0" y="0"/>
            <a:ext cx="9144000" cy="602397"/>
          </a:xfrm>
        </p:spPr>
        <p:txBody>
          <a:bodyPr>
            <a:noAutofit/>
          </a:bodyPr>
          <a:lstStyle/>
          <a:p>
            <a:pPr marL="0" indent="0">
              <a:buNone/>
            </a:pPr>
            <a:r>
              <a:rPr lang="en-US" sz="4000" b="1" u="sng" dirty="0">
                <a:solidFill>
                  <a:srgbClr val="FF0000"/>
                </a:solidFill>
                <a:effectLst/>
                <a:latin typeface="Arial" panose="020B0604020202020204" pitchFamily="34" charset="0"/>
                <a:cs typeface="Arial" panose="020B0604020202020204" pitchFamily="34" charset="0"/>
              </a:rPr>
              <a:t>Intro</a:t>
            </a:r>
            <a:r>
              <a:rPr lang="en-US" sz="4000" b="1" u="sng" dirty="0">
                <a:solidFill>
                  <a:srgbClr val="FF0000"/>
                </a:solidFill>
                <a:latin typeface="Arial" panose="020B0604020202020204" pitchFamily="34" charset="0"/>
                <a:cs typeface="Arial" panose="020B0604020202020204" pitchFamily="34" charset="0"/>
              </a:rPr>
              <a:t> </a:t>
            </a:r>
          </a:p>
        </p:txBody>
      </p:sp>
      <p:sp>
        <p:nvSpPr>
          <p:cNvPr id="10" name="Text Box 44"/>
          <p:cNvSpPr txBox="1">
            <a:spLocks noChangeArrowheads="1"/>
          </p:cNvSpPr>
          <p:nvPr/>
        </p:nvSpPr>
        <p:spPr bwMode="auto">
          <a:xfrm>
            <a:off x="-14748" y="115167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latin typeface="Tahoma" pitchFamily="34" charset="0"/>
              </a:rPr>
              <a:t>Ephesian saints stand as a “Before and After” picture of the gospel! (Eph. 2:1-18; Rom. 1:16)</a:t>
            </a:r>
          </a:p>
        </p:txBody>
      </p:sp>
      <p:sp>
        <p:nvSpPr>
          <p:cNvPr id="11" name="Text Box 44"/>
          <p:cNvSpPr txBox="1">
            <a:spLocks noChangeArrowheads="1"/>
          </p:cNvSpPr>
          <p:nvPr/>
        </p:nvSpPr>
        <p:spPr bwMode="auto">
          <a:xfrm>
            <a:off x="-9833" y="4953000"/>
            <a:ext cx="916366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0000FF"/>
                </a:solidFill>
                <a:latin typeface="Tahoma" pitchFamily="34" charset="0"/>
              </a:rPr>
              <a:t>True conversion to Christ involves a real change of heart,</a:t>
            </a:r>
          </a:p>
          <a:p>
            <a:pPr algn="ctr"/>
            <a:r>
              <a:rPr lang="en-US" dirty="0">
                <a:solidFill>
                  <a:srgbClr val="0000FF"/>
                </a:solidFill>
                <a:latin typeface="Tahoma" pitchFamily="34" charset="0"/>
              </a:rPr>
              <a:t>life, and spiritual state! </a:t>
            </a:r>
            <a:r>
              <a:rPr lang="en-US" i="1" dirty="0">
                <a:solidFill>
                  <a:srgbClr val="0000FF"/>
                </a:solidFill>
                <a:latin typeface="Tahoma" pitchFamily="34" charset="0"/>
              </a:rPr>
              <a:t>(Mt. 18:3; Acts 3:19) </a:t>
            </a:r>
          </a:p>
        </p:txBody>
      </p:sp>
      <p:graphicFrame>
        <p:nvGraphicFramePr>
          <p:cNvPr id="8" name="Table 7">
            <a:extLst>
              <a:ext uri="{FF2B5EF4-FFF2-40B4-BE49-F238E27FC236}">
                <a16:creationId xmlns:a16="http://schemas.microsoft.com/office/drawing/2014/main" id="{B7C9B14E-8782-4A16-8C49-D0421E7C3D71}"/>
              </a:ext>
            </a:extLst>
          </p:cNvPr>
          <p:cNvGraphicFramePr>
            <a:graphicFrameLocks noGrp="1"/>
          </p:cNvGraphicFramePr>
          <p:nvPr>
            <p:extLst>
              <p:ext uri="{D42A27DB-BD31-4B8C-83A1-F6EECF244321}">
                <p14:modId xmlns:p14="http://schemas.microsoft.com/office/powerpoint/2010/main" val="230397302"/>
              </p:ext>
            </p:extLst>
          </p:nvPr>
        </p:nvGraphicFramePr>
        <p:xfrm>
          <a:off x="304799" y="2362200"/>
          <a:ext cx="8534400" cy="213360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753006186"/>
                    </a:ext>
                  </a:extLst>
                </a:gridCol>
                <a:gridCol w="4267200">
                  <a:extLst>
                    <a:ext uri="{9D8B030D-6E8A-4147-A177-3AD203B41FA5}">
                      <a16:colId xmlns:a16="http://schemas.microsoft.com/office/drawing/2014/main" val="1691378926"/>
                    </a:ext>
                  </a:extLst>
                </a:gridCol>
              </a:tblGrid>
              <a:tr h="370840">
                <a:tc>
                  <a:txBody>
                    <a:bodyPr/>
                    <a:lstStyle/>
                    <a:p>
                      <a:pPr algn="ctr"/>
                      <a:r>
                        <a:rPr lang="en-US" sz="3200" i="1" dirty="0">
                          <a:latin typeface="Arial" panose="020B0604020202020204" pitchFamily="34" charset="0"/>
                          <a:cs typeface="Arial" panose="020B0604020202020204" pitchFamily="34" charset="0"/>
                        </a:rPr>
                        <a:t>BEFORE</a:t>
                      </a:r>
                      <a:r>
                        <a:rPr lang="en-US" sz="3200" dirty="0">
                          <a:latin typeface="Arial" panose="020B0604020202020204" pitchFamily="34" charset="0"/>
                          <a:cs typeface="Arial" panose="020B0604020202020204" pitchFamily="34" charset="0"/>
                        </a:rPr>
                        <a:t> Conversion</a:t>
                      </a:r>
                    </a:p>
                  </a:txBody>
                  <a:tcPr/>
                </a:tc>
                <a:tc>
                  <a:txBody>
                    <a:bodyPr/>
                    <a:lstStyle/>
                    <a:p>
                      <a:pPr algn="ctr"/>
                      <a:r>
                        <a:rPr lang="en-US" sz="3200" i="1" dirty="0">
                          <a:latin typeface="Arial" panose="020B0604020202020204" pitchFamily="34" charset="0"/>
                          <a:cs typeface="Arial" panose="020B0604020202020204" pitchFamily="34" charset="0"/>
                        </a:rPr>
                        <a:t>AFTER</a:t>
                      </a:r>
                      <a:r>
                        <a:rPr lang="en-US" sz="3200" dirty="0">
                          <a:latin typeface="Arial" panose="020B0604020202020204" pitchFamily="34" charset="0"/>
                          <a:cs typeface="Arial" panose="020B0604020202020204" pitchFamily="34" charset="0"/>
                        </a:rPr>
                        <a:t> Conversion</a:t>
                      </a:r>
                    </a:p>
                  </a:txBody>
                  <a:tcPr/>
                </a:tc>
                <a:extLst>
                  <a:ext uri="{0D108BD9-81ED-4DB2-BD59-A6C34878D82A}">
                    <a16:rowId xmlns:a16="http://schemas.microsoft.com/office/drawing/2014/main" val="3385227726"/>
                  </a:ext>
                </a:extLst>
              </a:tr>
              <a:tr h="370840">
                <a:tc>
                  <a:txBody>
                    <a:bodyPr/>
                    <a:lstStyle/>
                    <a:p>
                      <a:pPr algn="ctr"/>
                      <a:r>
                        <a:rPr lang="en-US" sz="2800" i="1" dirty="0">
                          <a:latin typeface="Arial" panose="020B0604020202020204" pitchFamily="34" charset="0"/>
                          <a:cs typeface="Arial" panose="020B0604020202020204" pitchFamily="34" charset="0"/>
                        </a:rPr>
                        <a:t>Dead in Sins</a:t>
                      </a:r>
                    </a:p>
                  </a:txBody>
                  <a:tcPr/>
                </a:tc>
                <a:tc>
                  <a:txBody>
                    <a:bodyPr/>
                    <a:lstStyle/>
                    <a:p>
                      <a:pPr algn="ctr"/>
                      <a:r>
                        <a:rPr lang="en-US" sz="2800" i="1" dirty="0">
                          <a:latin typeface="Arial" panose="020B0604020202020204" pitchFamily="34" charset="0"/>
                          <a:cs typeface="Arial" panose="020B0604020202020204" pitchFamily="34" charset="0"/>
                        </a:rPr>
                        <a:t>Alive in Christ</a:t>
                      </a:r>
                    </a:p>
                  </a:txBody>
                  <a:tcPr/>
                </a:tc>
                <a:extLst>
                  <a:ext uri="{0D108BD9-81ED-4DB2-BD59-A6C34878D82A}">
                    <a16:rowId xmlns:a16="http://schemas.microsoft.com/office/drawing/2014/main" val="925004363"/>
                  </a:ext>
                </a:extLst>
              </a:tr>
              <a:tr h="370840">
                <a:tc>
                  <a:txBody>
                    <a:bodyPr/>
                    <a:lstStyle/>
                    <a:p>
                      <a:pPr algn="ctr"/>
                      <a:r>
                        <a:rPr lang="en-US" sz="2800" i="1" dirty="0">
                          <a:latin typeface="Arial" panose="020B0604020202020204" pitchFamily="34" charset="0"/>
                          <a:cs typeface="Arial" panose="020B0604020202020204" pitchFamily="34" charset="0"/>
                        </a:rPr>
                        <a:t>Walks After the World</a:t>
                      </a:r>
                    </a:p>
                  </a:txBody>
                  <a:tcPr/>
                </a:tc>
                <a:tc>
                  <a:txBody>
                    <a:bodyPr/>
                    <a:lstStyle/>
                    <a:p>
                      <a:pPr algn="ctr"/>
                      <a:r>
                        <a:rPr lang="en-US" sz="2800" i="1" dirty="0">
                          <a:latin typeface="Arial" panose="020B0604020202020204" pitchFamily="34" charset="0"/>
                          <a:cs typeface="Arial" panose="020B0604020202020204" pitchFamily="34" charset="0"/>
                        </a:rPr>
                        <a:t>Walks in Good Works</a:t>
                      </a:r>
                    </a:p>
                  </a:txBody>
                  <a:tcPr/>
                </a:tc>
                <a:extLst>
                  <a:ext uri="{0D108BD9-81ED-4DB2-BD59-A6C34878D82A}">
                    <a16:rowId xmlns:a16="http://schemas.microsoft.com/office/drawing/2014/main" val="2111573220"/>
                  </a:ext>
                </a:extLst>
              </a:tr>
              <a:tr h="370840">
                <a:tc>
                  <a:txBody>
                    <a:bodyPr/>
                    <a:lstStyle/>
                    <a:p>
                      <a:pPr algn="ctr"/>
                      <a:r>
                        <a:rPr lang="en-US" sz="2800" dirty="0">
                          <a:latin typeface="Arial" panose="020B0604020202020204" pitchFamily="34" charset="0"/>
                          <a:cs typeface="Arial" panose="020B0604020202020204" pitchFamily="34" charset="0"/>
                        </a:rPr>
                        <a:t>Child of Wrath</a:t>
                      </a:r>
                    </a:p>
                  </a:txBody>
                  <a:tcPr/>
                </a:tc>
                <a:tc>
                  <a:txBody>
                    <a:bodyPr/>
                    <a:lstStyle/>
                    <a:p>
                      <a:pPr algn="ctr"/>
                      <a:r>
                        <a:rPr lang="en-US" sz="2800" dirty="0">
                          <a:latin typeface="Arial" panose="020B0604020202020204" pitchFamily="34" charset="0"/>
                          <a:cs typeface="Arial" panose="020B0604020202020204" pitchFamily="34" charset="0"/>
                        </a:rPr>
                        <a:t>Child of God</a:t>
                      </a:r>
                    </a:p>
                  </a:txBody>
                  <a:tcPr/>
                </a:tc>
                <a:extLst>
                  <a:ext uri="{0D108BD9-81ED-4DB2-BD59-A6C34878D82A}">
                    <a16:rowId xmlns:a16="http://schemas.microsoft.com/office/drawing/2014/main" val="1103091908"/>
                  </a:ext>
                </a:extLst>
              </a:tr>
            </a:tbl>
          </a:graphicData>
        </a:graphic>
      </p:graphicFrame>
    </p:spTree>
    <p:extLst>
      <p:ext uri="{BB962C8B-B14F-4D97-AF65-F5344CB8AC3E}">
        <p14:creationId xmlns:p14="http://schemas.microsoft.com/office/powerpoint/2010/main" val="41596752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381000" y="6490417"/>
            <a:ext cx="3352801" cy="365125"/>
          </a:xfrm>
        </p:spPr>
        <p:txBody>
          <a:bodyPr/>
          <a:lstStyle/>
          <a:p>
            <a:r>
              <a:rPr lang="en-US"/>
              <a:t>Ephesus: Before &amp; After Conversion</a:t>
            </a:r>
            <a:endParaRPr lang="en-US" dirty="0"/>
          </a:p>
        </p:txBody>
      </p:sp>
      <p:sp>
        <p:nvSpPr>
          <p:cNvPr id="154626" name="Rectangle 2"/>
          <p:cNvSpPr>
            <a:spLocks noGrp="1" noChangeArrowheads="1"/>
          </p:cNvSpPr>
          <p:nvPr>
            <p:ph type="title"/>
          </p:nvPr>
        </p:nvSpPr>
        <p:spPr>
          <a:xfrm>
            <a:off x="0" y="0"/>
            <a:ext cx="9144000" cy="609600"/>
          </a:xfrm>
        </p:spPr>
        <p:txBody>
          <a:bodyPr>
            <a:normAutofit/>
          </a:bodyPr>
          <a:lstStyle/>
          <a:p>
            <a:pPr marL="0" indent="0">
              <a:buNone/>
            </a:pPr>
            <a:r>
              <a:rPr lang="en-US" sz="3200" i="1" u="sng" dirty="0">
                <a:solidFill>
                  <a:srgbClr val="FF0000"/>
                </a:solidFill>
                <a:effectLst/>
                <a:latin typeface="Arial" panose="020B0604020202020204" pitchFamily="34" charset="0"/>
                <a:cs typeface="Arial" panose="020B0604020202020204" pitchFamily="34" charset="0"/>
              </a:rPr>
              <a:t>Before </a:t>
            </a:r>
            <a:r>
              <a:rPr lang="en-US" sz="3200" u="sng" dirty="0">
                <a:solidFill>
                  <a:srgbClr val="FF0000"/>
                </a:solidFill>
                <a:effectLst/>
                <a:latin typeface="Arial" panose="020B0604020202020204" pitchFamily="34" charset="0"/>
                <a:cs typeface="Arial" panose="020B0604020202020204" pitchFamily="34" charset="0"/>
              </a:rPr>
              <a:t>Conversion, One Is “Dead in Sins” </a:t>
            </a:r>
            <a:endParaRPr lang="en-US" sz="3200" b="1" u="sng" dirty="0">
              <a:solidFill>
                <a:srgbClr val="FF0000"/>
              </a:solidFill>
              <a:effectLst/>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492D1DD6-9BF4-451B-8AE8-DB880FCE5F4E}"/>
              </a:ext>
            </a:extLst>
          </p:cNvPr>
          <p:cNvGraphicFramePr>
            <a:graphicFrameLocks noGrp="1"/>
          </p:cNvGraphicFramePr>
          <p:nvPr>
            <p:extLst>
              <p:ext uri="{D42A27DB-BD31-4B8C-83A1-F6EECF244321}">
                <p14:modId xmlns:p14="http://schemas.microsoft.com/office/powerpoint/2010/main" val="1478093186"/>
              </p:ext>
            </p:extLst>
          </p:nvPr>
        </p:nvGraphicFramePr>
        <p:xfrm>
          <a:off x="381000" y="1397000"/>
          <a:ext cx="8534400" cy="213360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753006186"/>
                    </a:ext>
                  </a:extLst>
                </a:gridCol>
                <a:gridCol w="4267200">
                  <a:extLst>
                    <a:ext uri="{9D8B030D-6E8A-4147-A177-3AD203B41FA5}">
                      <a16:colId xmlns:a16="http://schemas.microsoft.com/office/drawing/2014/main" val="1691378926"/>
                    </a:ext>
                  </a:extLst>
                </a:gridCol>
              </a:tblGrid>
              <a:tr h="370840">
                <a:tc>
                  <a:txBody>
                    <a:bodyPr/>
                    <a:lstStyle/>
                    <a:p>
                      <a:pPr algn="ctr"/>
                      <a:r>
                        <a:rPr lang="en-US" sz="3200" i="1" dirty="0">
                          <a:latin typeface="Arial" panose="020B0604020202020204" pitchFamily="34" charset="0"/>
                          <a:cs typeface="Arial" panose="020B0604020202020204" pitchFamily="34" charset="0"/>
                        </a:rPr>
                        <a:t>BEFORE</a:t>
                      </a:r>
                      <a:r>
                        <a:rPr lang="en-US" sz="3200" dirty="0">
                          <a:latin typeface="Arial" panose="020B0604020202020204" pitchFamily="34" charset="0"/>
                          <a:cs typeface="Arial" panose="020B0604020202020204" pitchFamily="34" charset="0"/>
                        </a:rPr>
                        <a:t> Conversion</a:t>
                      </a:r>
                    </a:p>
                  </a:txBody>
                  <a:tcPr/>
                </a:tc>
                <a:tc>
                  <a:txBody>
                    <a:bodyPr/>
                    <a:lstStyle/>
                    <a:p>
                      <a:pPr algn="ctr"/>
                      <a:r>
                        <a:rPr lang="en-US" sz="3200" i="1" dirty="0">
                          <a:latin typeface="Arial" panose="020B0604020202020204" pitchFamily="34" charset="0"/>
                          <a:cs typeface="Arial" panose="020B0604020202020204" pitchFamily="34" charset="0"/>
                        </a:rPr>
                        <a:t>AFTER</a:t>
                      </a:r>
                      <a:r>
                        <a:rPr lang="en-US" sz="3200" dirty="0">
                          <a:latin typeface="Arial" panose="020B0604020202020204" pitchFamily="34" charset="0"/>
                          <a:cs typeface="Arial" panose="020B0604020202020204" pitchFamily="34" charset="0"/>
                        </a:rPr>
                        <a:t> Conversion</a:t>
                      </a:r>
                    </a:p>
                  </a:txBody>
                  <a:tcPr/>
                </a:tc>
                <a:extLst>
                  <a:ext uri="{0D108BD9-81ED-4DB2-BD59-A6C34878D82A}">
                    <a16:rowId xmlns:a16="http://schemas.microsoft.com/office/drawing/2014/main" val="3385227726"/>
                  </a:ext>
                </a:extLst>
              </a:tr>
              <a:tr h="370840">
                <a:tc>
                  <a:txBody>
                    <a:bodyPr/>
                    <a:lstStyle/>
                    <a:p>
                      <a:pPr algn="ctr"/>
                      <a:r>
                        <a:rPr lang="en-US" sz="2800" b="1" dirty="0">
                          <a:latin typeface="Arial" panose="020B0604020202020204" pitchFamily="34" charset="0"/>
                          <a:cs typeface="Arial" panose="020B0604020202020204" pitchFamily="34" charset="0"/>
                        </a:rPr>
                        <a:t>Dead in Sins</a:t>
                      </a:r>
                    </a:p>
                  </a:txBody>
                  <a:tcPr/>
                </a:tc>
                <a:tc>
                  <a:txBody>
                    <a:bodyPr/>
                    <a:lstStyle/>
                    <a:p>
                      <a:pPr algn="ctr"/>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5004363"/>
                  </a:ext>
                </a:extLst>
              </a:tr>
              <a:tr h="370840">
                <a:tc>
                  <a:txBody>
                    <a:bodyPr/>
                    <a:lstStyle/>
                    <a:p>
                      <a:pPr algn="ctr"/>
                      <a:endParaRPr lang="en-US" sz="2800" dirty="0">
                        <a:latin typeface="Arial" panose="020B0604020202020204" pitchFamily="34" charset="0"/>
                        <a:cs typeface="Arial" panose="020B0604020202020204" pitchFamily="34" charset="0"/>
                      </a:endParaRPr>
                    </a:p>
                  </a:txBody>
                  <a:tcPr/>
                </a:tc>
                <a:tc>
                  <a:txBody>
                    <a:bodyPr/>
                    <a:lstStyle/>
                    <a:p>
                      <a:pPr algn="ctr"/>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1573220"/>
                  </a:ext>
                </a:extLst>
              </a:tr>
              <a:tr h="370840">
                <a:tc>
                  <a:txBody>
                    <a:bodyPr/>
                    <a:lstStyle/>
                    <a:p>
                      <a:pPr algn="ctr"/>
                      <a:endParaRPr lang="en-US" sz="2800">
                        <a:latin typeface="Arial" panose="020B0604020202020204" pitchFamily="34" charset="0"/>
                        <a:cs typeface="Arial" panose="020B0604020202020204" pitchFamily="34" charset="0"/>
                      </a:endParaRPr>
                    </a:p>
                  </a:txBody>
                  <a:tcPr/>
                </a:tc>
                <a:tc>
                  <a:txBody>
                    <a:bodyPr/>
                    <a:lstStyle/>
                    <a:p>
                      <a:pPr algn="ctr"/>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3091908"/>
                  </a:ext>
                </a:extLst>
              </a:tr>
            </a:tbl>
          </a:graphicData>
        </a:graphic>
      </p:graphicFrame>
      <p:pic>
        <p:nvPicPr>
          <p:cNvPr id="5" name="Picture 4" descr="A drawing of a cartoon character&#10;&#10;Description automatically generated">
            <a:extLst>
              <a:ext uri="{FF2B5EF4-FFF2-40B4-BE49-F238E27FC236}">
                <a16:creationId xmlns:a16="http://schemas.microsoft.com/office/drawing/2014/main" id="{811A2AAE-D616-4424-B013-E6BAC6351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664926"/>
            <a:ext cx="2837823" cy="28378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381000" y="6490417"/>
            <a:ext cx="3352801" cy="365125"/>
          </a:xfrm>
        </p:spPr>
        <p:txBody>
          <a:bodyPr/>
          <a:lstStyle/>
          <a:p>
            <a:r>
              <a:rPr lang="en-US"/>
              <a:t>Ephesus: Before &amp; After Conversion</a:t>
            </a:r>
            <a:endParaRPr lang="en-US" dirty="0"/>
          </a:p>
        </p:txBody>
      </p:sp>
      <p:sp>
        <p:nvSpPr>
          <p:cNvPr id="154626" name="Rectangle 2"/>
          <p:cNvSpPr>
            <a:spLocks noGrp="1" noChangeArrowheads="1"/>
          </p:cNvSpPr>
          <p:nvPr>
            <p:ph type="title"/>
          </p:nvPr>
        </p:nvSpPr>
        <p:spPr>
          <a:xfrm>
            <a:off x="0" y="0"/>
            <a:ext cx="9144000" cy="609600"/>
          </a:xfrm>
        </p:spPr>
        <p:txBody>
          <a:bodyPr>
            <a:normAutofit/>
          </a:bodyPr>
          <a:lstStyle/>
          <a:p>
            <a:pPr marL="0" indent="0">
              <a:buNone/>
            </a:pPr>
            <a:r>
              <a:rPr lang="en-US" sz="3200" i="1" u="sng" dirty="0">
                <a:solidFill>
                  <a:srgbClr val="FF0000"/>
                </a:solidFill>
                <a:effectLst/>
                <a:latin typeface="Arial" panose="020B0604020202020204" pitchFamily="34" charset="0"/>
                <a:cs typeface="Arial" panose="020B0604020202020204" pitchFamily="34" charset="0"/>
              </a:rPr>
              <a:t>Before </a:t>
            </a:r>
            <a:r>
              <a:rPr lang="en-US" sz="3200" u="sng" dirty="0">
                <a:solidFill>
                  <a:srgbClr val="FF0000"/>
                </a:solidFill>
                <a:effectLst/>
                <a:latin typeface="Arial" panose="020B0604020202020204" pitchFamily="34" charset="0"/>
                <a:cs typeface="Arial" panose="020B0604020202020204" pitchFamily="34" charset="0"/>
              </a:rPr>
              <a:t>Conversion, One Is “Dead in Sins” </a:t>
            </a:r>
            <a:endParaRPr lang="en-US" sz="3200" b="1" u="sng" dirty="0">
              <a:solidFill>
                <a:srgbClr val="FF0000"/>
              </a:solidFill>
              <a:effectLst/>
              <a:latin typeface="Arial" panose="020B0604020202020204" pitchFamily="34" charset="0"/>
              <a:cs typeface="Arial" panose="020B0604020202020204" pitchFamily="34" charset="0"/>
            </a:endParaRPr>
          </a:p>
        </p:txBody>
      </p:sp>
      <p:sp>
        <p:nvSpPr>
          <p:cNvPr id="154628" name="Text Box 4"/>
          <p:cNvSpPr txBox="1">
            <a:spLocks noChangeArrowheads="1"/>
          </p:cNvSpPr>
          <p:nvPr/>
        </p:nvSpPr>
        <p:spPr bwMode="auto">
          <a:xfrm>
            <a:off x="0" y="1676400"/>
            <a:ext cx="9144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latin typeface="Tahoma" pitchFamily="34" charset="0"/>
              </a:rPr>
              <a:t>“Dead” means separated</a:t>
            </a:r>
            <a:endParaRPr lang="en-US" i="1" dirty="0">
              <a:latin typeface="Tahoma" pitchFamily="34" charset="0"/>
            </a:endParaRPr>
          </a:p>
          <a:p>
            <a:pPr>
              <a:buClr>
                <a:schemeClr val="accent1"/>
              </a:buClr>
              <a:buSzPct val="115000"/>
              <a:buFont typeface="Wingdings" pitchFamily="2" charset="2"/>
              <a:buChar char="Ø"/>
            </a:pPr>
            <a:r>
              <a:rPr lang="en-US" sz="2000" dirty="0">
                <a:solidFill>
                  <a:srgbClr val="002060"/>
                </a:solidFill>
                <a:latin typeface="Tahoma" pitchFamily="34" charset="0"/>
              </a:rPr>
              <a:t>Js. 2:26: </a:t>
            </a:r>
            <a:r>
              <a:rPr lang="en-US" sz="2000" b="0" dirty="0">
                <a:solidFill>
                  <a:srgbClr val="002060"/>
                </a:solidFill>
                <a:latin typeface="Tahoma" pitchFamily="34" charset="0"/>
              </a:rPr>
              <a:t>Physical death results when the spirit of man is separated from the fleshly body. </a:t>
            </a:r>
          </a:p>
          <a:p>
            <a:pPr>
              <a:buClr>
                <a:schemeClr val="accent1"/>
              </a:buClr>
              <a:buSzPct val="115000"/>
              <a:buFont typeface="Wingdings" pitchFamily="2" charset="2"/>
              <a:buChar char="Ø"/>
            </a:pPr>
            <a:r>
              <a:rPr lang="en-US" sz="2000" i="1" dirty="0">
                <a:solidFill>
                  <a:srgbClr val="002060"/>
                </a:solidFill>
                <a:latin typeface="Tahoma" pitchFamily="34" charset="0"/>
              </a:rPr>
              <a:t>Eph. 2:1: </a:t>
            </a:r>
            <a:r>
              <a:rPr lang="en-US" sz="2000" b="0" dirty="0">
                <a:solidFill>
                  <a:srgbClr val="002060"/>
                </a:solidFill>
                <a:latin typeface="Tahoma" pitchFamily="34" charset="0"/>
              </a:rPr>
              <a:t>Spiritual death, or separation from God because of man’s sins and transgressions.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297" y="4381894"/>
            <a:ext cx="3485535" cy="2481022"/>
          </a:xfrm>
          <a:prstGeom prst="rect">
            <a:avLst/>
          </a:prstGeom>
        </p:spPr>
      </p:pic>
      <p:sp>
        <p:nvSpPr>
          <p:cNvPr id="10" name="Text Box 8"/>
          <p:cNvSpPr txBox="1">
            <a:spLocks noChangeArrowheads="1"/>
          </p:cNvSpPr>
          <p:nvPr/>
        </p:nvSpPr>
        <p:spPr bwMode="auto">
          <a:xfrm>
            <a:off x="9832" y="4582778"/>
            <a:ext cx="565846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Char char="Ø"/>
            </a:pPr>
            <a:r>
              <a:rPr lang="en-US" sz="2000" dirty="0">
                <a:solidFill>
                  <a:srgbClr val="002060"/>
                </a:solidFill>
                <a:latin typeface="Tahoma" pitchFamily="34" charset="0"/>
              </a:rPr>
              <a:t>Eph. 2:3: </a:t>
            </a:r>
            <a:r>
              <a:rPr lang="en-US" sz="2000" b="0" dirty="0">
                <a:solidFill>
                  <a:srgbClr val="002060"/>
                </a:solidFill>
                <a:latin typeface="Tahoma" pitchFamily="34" charset="0"/>
              </a:rPr>
              <a:t>“Indulging the desires of the flesh and of the mind.”</a:t>
            </a:r>
            <a:endParaRPr lang="en-US" sz="2000" b="0" i="1" dirty="0">
              <a:solidFill>
                <a:srgbClr val="002060"/>
              </a:solidFill>
              <a:latin typeface="Tahoma" pitchFamily="34" charset="0"/>
            </a:endParaRPr>
          </a:p>
        </p:txBody>
      </p:sp>
      <p:sp>
        <p:nvSpPr>
          <p:cNvPr id="11" name="Text Box 4"/>
          <p:cNvSpPr txBox="1">
            <a:spLocks noChangeArrowheads="1"/>
          </p:cNvSpPr>
          <p:nvPr/>
        </p:nvSpPr>
        <p:spPr bwMode="auto">
          <a:xfrm>
            <a:off x="-31956" y="764318"/>
            <a:ext cx="9175955" cy="769441"/>
          </a:xfrm>
          <a:prstGeom prst="rect">
            <a:avLst/>
          </a:prstGeom>
          <a:solidFill>
            <a:schemeClr val="accent1"/>
          </a:solidFill>
          <a:ln>
            <a:no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FFC000"/>
                </a:solidFill>
                <a:latin typeface="Tahoma" pitchFamily="34" charset="0"/>
              </a:rPr>
              <a:t>Eph. 2:1</a:t>
            </a:r>
          </a:p>
          <a:p>
            <a:pPr>
              <a:buClr>
                <a:schemeClr val="accent1"/>
              </a:buClr>
              <a:buSzPct val="115000"/>
              <a:buFont typeface="Wingdings" pitchFamily="2" charset="2"/>
              <a:buNone/>
            </a:pPr>
            <a:r>
              <a:rPr lang="en-US" sz="2000" b="0" dirty="0">
                <a:solidFill>
                  <a:srgbClr val="FFFF00"/>
                </a:solidFill>
                <a:latin typeface="Tahoma" pitchFamily="34" charset="0"/>
              </a:rPr>
              <a:t>1.   And you were dead in your trespasses and sins, </a:t>
            </a:r>
          </a:p>
        </p:txBody>
      </p:sp>
      <p:sp>
        <p:nvSpPr>
          <p:cNvPr id="12" name="Text Box 4"/>
          <p:cNvSpPr txBox="1">
            <a:spLocks noChangeArrowheads="1"/>
          </p:cNvSpPr>
          <p:nvPr/>
        </p:nvSpPr>
        <p:spPr bwMode="auto">
          <a:xfrm>
            <a:off x="-17207" y="350556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latin typeface="Tahoma" pitchFamily="34" charset="0"/>
              </a:rPr>
              <a:t>Spiritual death, or separation from God, is caused by:</a:t>
            </a:r>
            <a:endParaRPr lang="en-US" i="1" dirty="0">
              <a:latin typeface="Tahoma" pitchFamily="34" charset="0"/>
            </a:endParaRPr>
          </a:p>
          <a:p>
            <a:pPr>
              <a:buClr>
                <a:schemeClr val="accent1"/>
              </a:buClr>
              <a:buSzPct val="115000"/>
              <a:buFont typeface="Wingdings" pitchFamily="2" charset="2"/>
              <a:buChar char="Ø"/>
            </a:pPr>
            <a:r>
              <a:rPr lang="en-US" sz="2000" dirty="0">
                <a:solidFill>
                  <a:srgbClr val="002060"/>
                </a:solidFill>
                <a:latin typeface="Tahoma" pitchFamily="34" charset="0"/>
              </a:rPr>
              <a:t>Eph. 2:2: </a:t>
            </a:r>
            <a:r>
              <a:rPr lang="en-US" sz="2000" b="0" dirty="0">
                <a:solidFill>
                  <a:srgbClr val="002060"/>
                </a:solidFill>
                <a:latin typeface="Tahoma" pitchFamily="34" charset="0"/>
              </a:rPr>
              <a:t>Men walking “according to the course of this world.” </a:t>
            </a:r>
          </a:p>
          <a:p>
            <a:pPr>
              <a:buClr>
                <a:schemeClr val="accent1"/>
              </a:buClr>
              <a:buSzPct val="115000"/>
              <a:buFont typeface="Wingdings" pitchFamily="2" charset="2"/>
              <a:buChar char="Ø"/>
            </a:pPr>
            <a:r>
              <a:rPr lang="en-US" sz="2000" dirty="0">
                <a:solidFill>
                  <a:srgbClr val="002060"/>
                </a:solidFill>
                <a:latin typeface="Tahoma" pitchFamily="34" charset="0"/>
              </a:rPr>
              <a:t>Eph. 2:2: </a:t>
            </a:r>
            <a:r>
              <a:rPr lang="en-US" sz="2000" b="0" dirty="0">
                <a:solidFill>
                  <a:srgbClr val="002060"/>
                </a:solidFill>
                <a:latin typeface="Tahoma" pitchFamily="34" charset="0"/>
              </a:rPr>
              <a:t>Having a spirit of “disobedience.”</a:t>
            </a:r>
          </a:p>
        </p:txBody>
      </p:sp>
    </p:spTree>
    <p:extLst>
      <p:ext uri="{BB962C8B-B14F-4D97-AF65-F5344CB8AC3E}">
        <p14:creationId xmlns:p14="http://schemas.microsoft.com/office/powerpoint/2010/main" val="13535236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46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autoUpdateAnimBg="0"/>
      <p:bldP spid="10" grpId="0" autoUpdateAnimBg="0"/>
      <p:bldP spid="11" grpId="0" animBg="1"/>
      <p:bldP spid="1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381000" y="6490417"/>
            <a:ext cx="3352801" cy="365125"/>
          </a:xfrm>
        </p:spPr>
        <p:txBody>
          <a:bodyPr/>
          <a:lstStyle/>
          <a:p>
            <a:r>
              <a:rPr lang="en-US"/>
              <a:t>Ephesus: Before &amp; After Conversion</a:t>
            </a:r>
            <a:endParaRPr lang="en-US" dirty="0"/>
          </a:p>
        </p:txBody>
      </p:sp>
      <p:sp>
        <p:nvSpPr>
          <p:cNvPr id="154626" name="Rectangle 2"/>
          <p:cNvSpPr>
            <a:spLocks noGrp="1" noChangeArrowheads="1"/>
          </p:cNvSpPr>
          <p:nvPr>
            <p:ph type="title"/>
          </p:nvPr>
        </p:nvSpPr>
        <p:spPr>
          <a:xfrm>
            <a:off x="0" y="0"/>
            <a:ext cx="9144000" cy="609600"/>
          </a:xfrm>
        </p:spPr>
        <p:txBody>
          <a:bodyPr>
            <a:normAutofit/>
          </a:bodyPr>
          <a:lstStyle/>
          <a:p>
            <a:pPr marL="0" indent="0">
              <a:buNone/>
            </a:pPr>
            <a:r>
              <a:rPr lang="en-US" sz="3200" i="1" u="sng" dirty="0">
                <a:solidFill>
                  <a:srgbClr val="FF0000"/>
                </a:solidFill>
                <a:effectLst/>
                <a:latin typeface="Arial" panose="020B0604020202020204" pitchFamily="34" charset="0"/>
                <a:cs typeface="Arial" panose="020B0604020202020204" pitchFamily="34" charset="0"/>
              </a:rPr>
              <a:t>After </a:t>
            </a:r>
            <a:r>
              <a:rPr lang="en-US" sz="3200" u="sng" dirty="0">
                <a:solidFill>
                  <a:srgbClr val="FF0000"/>
                </a:solidFill>
                <a:effectLst/>
                <a:latin typeface="Arial" panose="020B0604020202020204" pitchFamily="34" charset="0"/>
                <a:cs typeface="Arial" panose="020B0604020202020204" pitchFamily="34" charset="0"/>
              </a:rPr>
              <a:t>Conversion, One Is “Dead to Sins” </a:t>
            </a:r>
            <a:endParaRPr lang="en-US" sz="3200" b="1" u="sng" dirty="0">
              <a:solidFill>
                <a:srgbClr val="FF0000"/>
              </a:solidFill>
              <a:effectLst/>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492D1DD6-9BF4-451B-8AE8-DB880FCE5F4E}"/>
              </a:ext>
            </a:extLst>
          </p:cNvPr>
          <p:cNvGraphicFramePr>
            <a:graphicFrameLocks noGrp="1"/>
          </p:cNvGraphicFramePr>
          <p:nvPr>
            <p:extLst>
              <p:ext uri="{D42A27DB-BD31-4B8C-83A1-F6EECF244321}">
                <p14:modId xmlns:p14="http://schemas.microsoft.com/office/powerpoint/2010/main" val="3185564057"/>
              </p:ext>
            </p:extLst>
          </p:nvPr>
        </p:nvGraphicFramePr>
        <p:xfrm>
          <a:off x="381000" y="889056"/>
          <a:ext cx="8534400" cy="256032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753006186"/>
                    </a:ext>
                  </a:extLst>
                </a:gridCol>
                <a:gridCol w="4267200">
                  <a:extLst>
                    <a:ext uri="{9D8B030D-6E8A-4147-A177-3AD203B41FA5}">
                      <a16:colId xmlns:a16="http://schemas.microsoft.com/office/drawing/2014/main" val="1691378926"/>
                    </a:ext>
                  </a:extLst>
                </a:gridCol>
              </a:tblGrid>
              <a:tr h="370840">
                <a:tc>
                  <a:txBody>
                    <a:bodyPr/>
                    <a:lstStyle/>
                    <a:p>
                      <a:pPr algn="ctr"/>
                      <a:r>
                        <a:rPr lang="en-US" sz="3200" i="1" dirty="0">
                          <a:latin typeface="Arial" panose="020B0604020202020204" pitchFamily="34" charset="0"/>
                          <a:cs typeface="Arial" panose="020B0604020202020204" pitchFamily="34" charset="0"/>
                        </a:rPr>
                        <a:t>BEFORE</a:t>
                      </a:r>
                      <a:r>
                        <a:rPr lang="en-US" sz="3200" dirty="0">
                          <a:latin typeface="Arial" panose="020B0604020202020204" pitchFamily="34" charset="0"/>
                          <a:cs typeface="Arial" panose="020B0604020202020204" pitchFamily="34" charset="0"/>
                        </a:rPr>
                        <a:t> Conversion</a:t>
                      </a:r>
                    </a:p>
                  </a:txBody>
                  <a:tcPr/>
                </a:tc>
                <a:tc>
                  <a:txBody>
                    <a:bodyPr/>
                    <a:lstStyle/>
                    <a:p>
                      <a:pPr algn="ctr"/>
                      <a:r>
                        <a:rPr lang="en-US" sz="3200" i="1" dirty="0">
                          <a:latin typeface="Arial" panose="020B0604020202020204" pitchFamily="34" charset="0"/>
                          <a:cs typeface="Arial" panose="020B0604020202020204" pitchFamily="34" charset="0"/>
                        </a:rPr>
                        <a:t>AFTER</a:t>
                      </a:r>
                      <a:r>
                        <a:rPr lang="en-US" sz="3200" dirty="0">
                          <a:latin typeface="Arial" panose="020B0604020202020204" pitchFamily="34" charset="0"/>
                          <a:cs typeface="Arial" panose="020B0604020202020204" pitchFamily="34" charset="0"/>
                        </a:rPr>
                        <a:t> Conversion</a:t>
                      </a:r>
                    </a:p>
                  </a:txBody>
                  <a:tcPr/>
                </a:tc>
                <a:extLst>
                  <a:ext uri="{0D108BD9-81ED-4DB2-BD59-A6C34878D82A}">
                    <a16:rowId xmlns:a16="http://schemas.microsoft.com/office/drawing/2014/main" val="3385227726"/>
                  </a:ext>
                </a:extLst>
              </a:tr>
              <a:tr h="370840">
                <a:tc>
                  <a:txBody>
                    <a:bodyPr/>
                    <a:lstStyle/>
                    <a:p>
                      <a:pPr algn="ctr"/>
                      <a:r>
                        <a:rPr lang="en-US" sz="2800" dirty="0">
                          <a:latin typeface="Arial" panose="020B0604020202020204" pitchFamily="34" charset="0"/>
                          <a:cs typeface="Arial" panose="020B0604020202020204" pitchFamily="34" charset="0"/>
                        </a:rPr>
                        <a:t>Dead in Sins</a:t>
                      </a:r>
                    </a:p>
                  </a:txBody>
                  <a:tcPr/>
                </a:tc>
                <a:tc>
                  <a:txBody>
                    <a:bodyPr/>
                    <a:lstStyle/>
                    <a:p>
                      <a:pPr algn="ctr"/>
                      <a:r>
                        <a:rPr lang="en-US" sz="2800" b="1" dirty="0">
                          <a:latin typeface="Arial" panose="020B0604020202020204" pitchFamily="34" charset="0"/>
                          <a:cs typeface="Arial" panose="020B0604020202020204" pitchFamily="34" charset="0"/>
                        </a:rPr>
                        <a:t>Dead to Sin &amp; Alive in Christ</a:t>
                      </a:r>
                    </a:p>
                  </a:txBody>
                  <a:tcPr/>
                </a:tc>
                <a:extLst>
                  <a:ext uri="{0D108BD9-81ED-4DB2-BD59-A6C34878D82A}">
                    <a16:rowId xmlns:a16="http://schemas.microsoft.com/office/drawing/2014/main" val="925004363"/>
                  </a:ext>
                </a:extLst>
              </a:tr>
              <a:tr h="370840">
                <a:tc>
                  <a:txBody>
                    <a:bodyPr/>
                    <a:lstStyle/>
                    <a:p>
                      <a:pPr algn="ctr"/>
                      <a:endParaRPr lang="en-US" sz="2800" dirty="0">
                        <a:latin typeface="Arial" panose="020B0604020202020204" pitchFamily="34" charset="0"/>
                        <a:cs typeface="Arial" panose="020B0604020202020204" pitchFamily="34" charset="0"/>
                      </a:endParaRPr>
                    </a:p>
                  </a:txBody>
                  <a:tcPr/>
                </a:tc>
                <a:tc>
                  <a:txBody>
                    <a:bodyPr/>
                    <a:lstStyle/>
                    <a:p>
                      <a:pPr algn="ctr"/>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1573220"/>
                  </a:ext>
                </a:extLst>
              </a:tr>
              <a:tr h="370840">
                <a:tc>
                  <a:txBody>
                    <a:bodyPr/>
                    <a:lstStyle/>
                    <a:p>
                      <a:pPr algn="ctr"/>
                      <a:endParaRPr lang="en-US" sz="2800">
                        <a:latin typeface="Arial" panose="020B0604020202020204" pitchFamily="34" charset="0"/>
                        <a:cs typeface="Arial" panose="020B0604020202020204" pitchFamily="34" charset="0"/>
                      </a:endParaRPr>
                    </a:p>
                  </a:txBody>
                  <a:tcPr/>
                </a:tc>
                <a:tc>
                  <a:txBody>
                    <a:bodyPr/>
                    <a:lstStyle/>
                    <a:p>
                      <a:pPr algn="ctr"/>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3091908"/>
                  </a:ext>
                </a:extLst>
              </a:tr>
            </a:tbl>
          </a:graphicData>
        </a:graphic>
      </p:graphicFrame>
      <p:pic>
        <p:nvPicPr>
          <p:cNvPr id="5" name="Picture 4" descr="A drawing of a cartoon character&#10;&#10;Description automatically generated">
            <a:extLst>
              <a:ext uri="{FF2B5EF4-FFF2-40B4-BE49-F238E27FC236}">
                <a16:creationId xmlns:a16="http://schemas.microsoft.com/office/drawing/2014/main" id="{811A2AAE-D616-4424-B013-E6BAC6351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664926"/>
            <a:ext cx="2837823" cy="2837823"/>
          </a:xfrm>
          <a:prstGeom prst="rect">
            <a:avLst/>
          </a:prstGeom>
        </p:spPr>
      </p:pic>
      <p:pic>
        <p:nvPicPr>
          <p:cNvPr id="8" name="Picture 7" descr="A person standing in front of a body of water&#10;&#10;Description automatically generated">
            <a:extLst>
              <a:ext uri="{FF2B5EF4-FFF2-40B4-BE49-F238E27FC236}">
                <a16:creationId xmlns:a16="http://schemas.microsoft.com/office/drawing/2014/main" id="{21A6979D-C8A5-4D4B-B85E-52A1CBF8C3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3352" y="3664925"/>
            <a:ext cx="2732086" cy="2825491"/>
          </a:xfrm>
          <a:prstGeom prst="rect">
            <a:avLst/>
          </a:prstGeom>
        </p:spPr>
      </p:pic>
    </p:spTree>
    <p:extLst>
      <p:ext uri="{BB962C8B-B14F-4D97-AF65-F5344CB8AC3E}">
        <p14:creationId xmlns:p14="http://schemas.microsoft.com/office/powerpoint/2010/main" val="32803634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52400" y="6492875"/>
            <a:ext cx="3352801" cy="365125"/>
          </a:xfrm>
        </p:spPr>
        <p:txBody>
          <a:bodyPr/>
          <a:lstStyle/>
          <a:p>
            <a:r>
              <a:rPr lang="en-US"/>
              <a:t>Ephesus: Before &amp; After Conversion</a:t>
            </a:r>
            <a:endParaRPr lang="en-US" dirty="0"/>
          </a:p>
        </p:txBody>
      </p:sp>
      <p:sp>
        <p:nvSpPr>
          <p:cNvPr id="173058" name="Rectangle 2"/>
          <p:cNvSpPr>
            <a:spLocks noGrp="1" noChangeArrowheads="1"/>
          </p:cNvSpPr>
          <p:nvPr>
            <p:ph type="title"/>
          </p:nvPr>
        </p:nvSpPr>
        <p:spPr>
          <a:xfrm>
            <a:off x="0" y="0"/>
            <a:ext cx="9144000" cy="609600"/>
          </a:xfrm>
        </p:spPr>
        <p:txBody>
          <a:bodyPr>
            <a:normAutofit/>
          </a:bodyPr>
          <a:lstStyle/>
          <a:p>
            <a:pPr marL="0" indent="0">
              <a:buNone/>
            </a:pPr>
            <a:r>
              <a:rPr lang="en-US" sz="3200" b="1" i="1" u="sng" dirty="0">
                <a:solidFill>
                  <a:srgbClr val="FF0000"/>
                </a:solidFill>
                <a:effectLst/>
                <a:latin typeface="Arial" panose="020B0604020202020204" pitchFamily="34" charset="0"/>
                <a:cs typeface="Arial" panose="020B0604020202020204" pitchFamily="34" charset="0"/>
              </a:rPr>
              <a:t>After </a:t>
            </a:r>
            <a:r>
              <a:rPr lang="en-US" sz="3200" b="1" u="sng" dirty="0">
                <a:solidFill>
                  <a:srgbClr val="FF0000"/>
                </a:solidFill>
                <a:effectLst/>
                <a:latin typeface="Arial" panose="020B0604020202020204" pitchFamily="34" charset="0"/>
                <a:cs typeface="Arial" panose="020B0604020202020204" pitchFamily="34" charset="0"/>
              </a:rPr>
              <a:t>Conversion, One Is “Dead to Sins” </a:t>
            </a:r>
          </a:p>
        </p:txBody>
      </p:sp>
      <p:sp>
        <p:nvSpPr>
          <p:cNvPr id="173063" name="Text Box 7"/>
          <p:cNvSpPr txBox="1">
            <a:spLocks noChangeArrowheads="1"/>
          </p:cNvSpPr>
          <p:nvPr/>
        </p:nvSpPr>
        <p:spPr bwMode="auto">
          <a:xfrm>
            <a:off x="14748" y="568050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latin typeface="Tahoma" pitchFamily="34" charset="0"/>
              </a:rPr>
              <a:t>Eph. 2:4-5: Though dead in our sins, He “made us alive </a:t>
            </a:r>
          </a:p>
          <a:p>
            <a:pPr algn="ctr"/>
            <a:r>
              <a:rPr lang="en-US" dirty="0">
                <a:latin typeface="Tahoma" pitchFamily="34" charset="0"/>
              </a:rPr>
              <a:t>together with Christ”</a:t>
            </a:r>
            <a:endParaRPr lang="en-US" sz="2000" b="0" dirty="0">
              <a:solidFill>
                <a:srgbClr val="002060"/>
              </a:solidFill>
              <a:latin typeface="Tahoma" pitchFamily="34" charset="0"/>
            </a:endParaRPr>
          </a:p>
        </p:txBody>
      </p:sp>
      <p:sp>
        <p:nvSpPr>
          <p:cNvPr id="6" name="Text Box 4"/>
          <p:cNvSpPr txBox="1">
            <a:spLocks noChangeArrowheads="1"/>
          </p:cNvSpPr>
          <p:nvPr/>
        </p:nvSpPr>
        <p:spPr bwMode="auto">
          <a:xfrm>
            <a:off x="0" y="762000"/>
            <a:ext cx="9144000" cy="4770537"/>
          </a:xfrm>
          <a:prstGeom prst="rect">
            <a:avLst/>
          </a:prstGeom>
          <a:solidFill>
            <a:schemeClr val="accent1"/>
          </a:solidFill>
          <a:ln>
            <a:no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FFC000"/>
                </a:solidFill>
                <a:latin typeface="Tahoma" pitchFamily="34" charset="0"/>
              </a:rPr>
              <a:t>Rom. 6:1-7</a:t>
            </a:r>
          </a:p>
          <a:p>
            <a:pPr>
              <a:buClr>
                <a:schemeClr val="accent1"/>
              </a:buClr>
              <a:buSzPct val="115000"/>
              <a:buFont typeface="Wingdings" pitchFamily="2" charset="2"/>
              <a:buNone/>
            </a:pPr>
            <a:r>
              <a:rPr lang="en-US" sz="2000" b="0" dirty="0">
                <a:solidFill>
                  <a:srgbClr val="FFFF00"/>
                </a:solidFill>
                <a:latin typeface="Tahoma" pitchFamily="34" charset="0"/>
              </a:rPr>
              <a:t>1.  What shall we say then? Are we to continue in sin so that grace may increase? </a:t>
            </a:r>
          </a:p>
          <a:p>
            <a:pPr>
              <a:buClr>
                <a:schemeClr val="accent1"/>
              </a:buClr>
              <a:buSzPct val="115000"/>
              <a:buFont typeface="Wingdings" pitchFamily="2" charset="2"/>
              <a:buNone/>
            </a:pPr>
            <a:r>
              <a:rPr lang="en-US" sz="2000" b="0" dirty="0">
                <a:solidFill>
                  <a:srgbClr val="FFFF00"/>
                </a:solidFill>
                <a:latin typeface="Tahoma" pitchFamily="34" charset="0"/>
              </a:rPr>
              <a:t>2.  May it never be! How shall we who died to sin still live in it? </a:t>
            </a:r>
          </a:p>
          <a:p>
            <a:pPr>
              <a:buClr>
                <a:schemeClr val="accent1"/>
              </a:buClr>
              <a:buSzPct val="115000"/>
              <a:buFont typeface="Wingdings" pitchFamily="2" charset="2"/>
              <a:buNone/>
            </a:pPr>
            <a:r>
              <a:rPr lang="en-US" sz="2000" b="0" dirty="0">
                <a:solidFill>
                  <a:srgbClr val="FFFF00"/>
                </a:solidFill>
                <a:latin typeface="Tahoma" pitchFamily="34" charset="0"/>
              </a:rPr>
              <a:t>3.  Or do you not know that all of us who have been baptized into Christ Jesus have been baptized into His death? </a:t>
            </a:r>
          </a:p>
          <a:p>
            <a:pPr>
              <a:buClr>
                <a:schemeClr val="accent1"/>
              </a:buClr>
              <a:buSzPct val="115000"/>
              <a:buFont typeface="Wingdings" pitchFamily="2" charset="2"/>
              <a:buNone/>
            </a:pPr>
            <a:r>
              <a:rPr lang="en-US" sz="2000" b="0" dirty="0">
                <a:solidFill>
                  <a:srgbClr val="FFFF00"/>
                </a:solidFill>
                <a:latin typeface="Tahoma" pitchFamily="34" charset="0"/>
              </a:rPr>
              <a:t>4.  Therefore we have been buried with Him through baptism into death, so that as Christ was raised from the dead through the glory of the Father, so we too might walk in newness of life. </a:t>
            </a:r>
          </a:p>
          <a:p>
            <a:pPr>
              <a:buClr>
                <a:schemeClr val="accent1"/>
              </a:buClr>
              <a:buSzPct val="115000"/>
              <a:buFont typeface="Wingdings" pitchFamily="2" charset="2"/>
              <a:buNone/>
            </a:pPr>
            <a:r>
              <a:rPr lang="en-US" sz="2000" b="0" dirty="0">
                <a:solidFill>
                  <a:srgbClr val="FFFF00"/>
                </a:solidFill>
                <a:latin typeface="Tahoma" pitchFamily="34" charset="0"/>
              </a:rPr>
              <a:t>5.  For if we have become united with Him in the likeness of His death, certainly we shall also be in the likeness of His resurrection, </a:t>
            </a:r>
          </a:p>
          <a:p>
            <a:pPr>
              <a:buClr>
                <a:schemeClr val="accent1"/>
              </a:buClr>
              <a:buSzPct val="115000"/>
              <a:buFont typeface="Wingdings" pitchFamily="2" charset="2"/>
              <a:buNone/>
            </a:pPr>
            <a:r>
              <a:rPr lang="en-US" sz="2000" b="0" dirty="0">
                <a:solidFill>
                  <a:srgbClr val="FFFF00"/>
                </a:solidFill>
                <a:latin typeface="Tahoma" pitchFamily="34" charset="0"/>
              </a:rPr>
              <a:t>6.  knowing this, that our old self was crucified with Him, in order that our body of sin might be done away with, so that we would no longer be slaves to sin; </a:t>
            </a:r>
          </a:p>
          <a:p>
            <a:pPr>
              <a:buClr>
                <a:schemeClr val="accent1"/>
              </a:buClr>
              <a:buSzPct val="115000"/>
              <a:buFont typeface="Wingdings" pitchFamily="2" charset="2"/>
              <a:buNone/>
            </a:pPr>
            <a:r>
              <a:rPr lang="en-US" sz="2000" b="0" dirty="0">
                <a:solidFill>
                  <a:srgbClr val="FFFF00"/>
                </a:solidFill>
                <a:latin typeface="Tahoma" pitchFamily="34" charset="0"/>
              </a:rPr>
              <a:t>7.  for he who has died is freed from sin. </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73063"/>
                                        </p:tgtEl>
                                        <p:attrNameLst>
                                          <p:attrName>style.visibility</p:attrName>
                                        </p:attrNameLst>
                                      </p:cBhvr>
                                      <p:to>
                                        <p:strVal val="visible"/>
                                      </p:to>
                                    </p:set>
                                    <p:anim calcmode="lin" valueType="num">
                                      <p:cBhvr>
                                        <p:cTn id="11" dur="500" fill="hold"/>
                                        <p:tgtEl>
                                          <p:spTgt spid="173063"/>
                                        </p:tgtEl>
                                        <p:attrNameLst>
                                          <p:attrName>ppt_w</p:attrName>
                                        </p:attrNameLst>
                                      </p:cBhvr>
                                      <p:tavLst>
                                        <p:tav tm="0">
                                          <p:val>
                                            <p:fltVal val="0"/>
                                          </p:val>
                                        </p:tav>
                                        <p:tav tm="100000">
                                          <p:val>
                                            <p:strVal val="#ppt_w"/>
                                          </p:val>
                                        </p:tav>
                                      </p:tavLst>
                                    </p:anim>
                                    <p:anim calcmode="lin" valueType="num">
                                      <p:cBhvr>
                                        <p:cTn id="12" dur="500" fill="hold"/>
                                        <p:tgtEl>
                                          <p:spTgt spid="173063"/>
                                        </p:tgtEl>
                                        <p:attrNameLst>
                                          <p:attrName>ppt_h</p:attrName>
                                        </p:attrNameLst>
                                      </p:cBhvr>
                                      <p:tavLst>
                                        <p:tav tm="0">
                                          <p:val>
                                            <p:fltVal val="0"/>
                                          </p:val>
                                        </p:tav>
                                        <p:tav tm="100000">
                                          <p:val>
                                            <p:strVal val="#ppt_h"/>
                                          </p:val>
                                        </p:tav>
                                      </p:tavLst>
                                    </p:anim>
                                    <p:animEffect transition="in" filter="fade">
                                      <p:cBhvr>
                                        <p:cTn id="13" dur="500"/>
                                        <p:tgtEl>
                                          <p:spTgt spid="173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3"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52400" y="6492875"/>
            <a:ext cx="3352801" cy="365125"/>
          </a:xfrm>
        </p:spPr>
        <p:txBody>
          <a:bodyPr/>
          <a:lstStyle/>
          <a:p>
            <a:r>
              <a:rPr lang="en-US"/>
              <a:t>Ephesus: Before &amp; After Conversion</a:t>
            </a:r>
            <a:endParaRPr lang="en-US" dirty="0"/>
          </a:p>
        </p:txBody>
      </p:sp>
      <p:sp>
        <p:nvSpPr>
          <p:cNvPr id="173058" name="Rectangle 2"/>
          <p:cNvSpPr>
            <a:spLocks noGrp="1" noChangeArrowheads="1"/>
          </p:cNvSpPr>
          <p:nvPr>
            <p:ph type="title"/>
          </p:nvPr>
        </p:nvSpPr>
        <p:spPr>
          <a:xfrm>
            <a:off x="0" y="0"/>
            <a:ext cx="9144000" cy="609600"/>
          </a:xfrm>
        </p:spPr>
        <p:txBody>
          <a:bodyPr>
            <a:normAutofit/>
          </a:bodyPr>
          <a:lstStyle/>
          <a:p>
            <a:pPr marL="0" indent="0">
              <a:buNone/>
            </a:pPr>
            <a:r>
              <a:rPr lang="en-US" sz="3200" b="1" i="1" u="sng" dirty="0">
                <a:solidFill>
                  <a:srgbClr val="FF0000"/>
                </a:solidFill>
                <a:effectLst/>
                <a:latin typeface="Arial" panose="020B0604020202020204" pitchFamily="34" charset="0"/>
                <a:cs typeface="Arial" panose="020B0604020202020204" pitchFamily="34" charset="0"/>
              </a:rPr>
              <a:t>After</a:t>
            </a:r>
            <a:r>
              <a:rPr lang="en-US" sz="3200" b="1" u="sng" dirty="0">
                <a:solidFill>
                  <a:srgbClr val="FF0000"/>
                </a:solidFill>
                <a:effectLst/>
                <a:latin typeface="Arial" panose="020B0604020202020204" pitchFamily="34" charset="0"/>
                <a:cs typeface="Arial" panose="020B0604020202020204" pitchFamily="34" charset="0"/>
              </a:rPr>
              <a:t> Conversion, One Is “Dead to Sins” </a:t>
            </a:r>
          </a:p>
        </p:txBody>
      </p:sp>
      <p:sp>
        <p:nvSpPr>
          <p:cNvPr id="8" name="Text Box 44"/>
          <p:cNvSpPr txBox="1">
            <a:spLocks noChangeArrowheads="1"/>
          </p:cNvSpPr>
          <p:nvPr/>
        </p:nvSpPr>
        <p:spPr bwMode="auto">
          <a:xfrm>
            <a:off x="1" y="1569051"/>
            <a:ext cx="426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0000FF"/>
                </a:solidFill>
                <a:latin typeface="Tahoma" pitchFamily="34" charset="0"/>
              </a:rPr>
              <a:t>Before: Dead in sin! </a:t>
            </a:r>
            <a:endParaRPr lang="en-US" i="1" dirty="0">
              <a:solidFill>
                <a:srgbClr val="0000FF"/>
              </a:solidFill>
              <a:latin typeface="Tahoma"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590800"/>
            <a:ext cx="4267200" cy="32004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2" y="2590800"/>
            <a:ext cx="4267200" cy="3200400"/>
          </a:xfrm>
          <a:prstGeom prst="rect">
            <a:avLst/>
          </a:prstGeom>
        </p:spPr>
      </p:pic>
      <p:sp>
        <p:nvSpPr>
          <p:cNvPr id="9" name="Text Box 44"/>
          <p:cNvSpPr txBox="1">
            <a:spLocks noChangeArrowheads="1"/>
          </p:cNvSpPr>
          <p:nvPr/>
        </p:nvSpPr>
        <p:spPr bwMode="auto">
          <a:xfrm>
            <a:off x="4866968" y="1569051"/>
            <a:ext cx="42966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0000FF"/>
                </a:solidFill>
                <a:latin typeface="Tahoma" pitchFamily="34" charset="0"/>
              </a:rPr>
              <a:t>After: Alive in Christ!</a:t>
            </a:r>
            <a:endParaRPr lang="en-US" i="1" dirty="0">
              <a:solidFill>
                <a:srgbClr val="0000FF"/>
              </a:solidFill>
              <a:latin typeface="Tahoma" pitchFamily="34" charset="0"/>
            </a:endParaRPr>
          </a:p>
        </p:txBody>
      </p:sp>
    </p:spTree>
    <p:extLst>
      <p:ext uri="{BB962C8B-B14F-4D97-AF65-F5344CB8AC3E}">
        <p14:creationId xmlns:p14="http://schemas.microsoft.com/office/powerpoint/2010/main" val="27636977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2" presetClass="entr" presetSubtype="1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2754</TotalTime>
  <Words>1847</Words>
  <Application>Microsoft Office PowerPoint</Application>
  <PresentationFormat>On-screen Show (4:3)</PresentationFormat>
  <Paragraphs>220</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Ameretto</vt:lpstr>
      <vt:lpstr>Arial</vt:lpstr>
      <vt:lpstr>Calisto MT</vt:lpstr>
      <vt:lpstr>Georgia</vt:lpstr>
      <vt:lpstr>Tahoma</vt:lpstr>
      <vt:lpstr>Times New Roman</vt:lpstr>
      <vt:lpstr>Trebuchet MS</vt:lpstr>
      <vt:lpstr>Wingdings</vt:lpstr>
      <vt:lpstr>Slipstream</vt:lpstr>
      <vt:lpstr>Ephesus: Before &amp; After Conversion  Text: Eph. 2:1-18   </vt:lpstr>
      <vt:lpstr>Intro </vt:lpstr>
      <vt:lpstr>Intro </vt:lpstr>
      <vt:lpstr>Intro </vt:lpstr>
      <vt:lpstr>Before Conversion, One Is “Dead in Sins” </vt:lpstr>
      <vt:lpstr>Before Conversion, One Is “Dead in Sins” </vt:lpstr>
      <vt:lpstr>After Conversion, One Is “Dead to Sins” </vt:lpstr>
      <vt:lpstr>After Conversion, One Is “Dead to Sins” </vt:lpstr>
      <vt:lpstr>After Conversion, One Is “Dead to Sins” </vt:lpstr>
      <vt:lpstr>Before Conversion, One  “Walks According to the Course of This World”</vt:lpstr>
      <vt:lpstr>Before Conversion, One  “Walks According to the Course of This World”</vt:lpstr>
      <vt:lpstr>After Conversion, One “Walks in Good Works”</vt:lpstr>
      <vt:lpstr>After Conversion, One “Walks in Good Works”</vt:lpstr>
      <vt:lpstr>After Conversion, One “Walks in Good Works”</vt:lpstr>
      <vt:lpstr>Before Conversion, One Is a “Child of Wrath”</vt:lpstr>
      <vt:lpstr>Before Conversion, One Is a “Child of Wrath”</vt:lpstr>
      <vt:lpstr>After Conversion, One Is a Child of God</vt:lpstr>
      <vt:lpstr>After Conversion, One Is a Child of God</vt:lpstr>
      <vt:lpstr>After Conversion, One Is a Child of God</vt:lpstr>
      <vt:lpstr>Conclusion </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Ephesus: Before &amp; After Conversion</dc:title>
  <dc:subject>11/18/2018</dc:subject>
  <dc:creator>DarkWolf</dc:creator>
  <cp:lastModifiedBy>Nathan Morrison</cp:lastModifiedBy>
  <cp:revision>25</cp:revision>
  <dcterms:created xsi:type="dcterms:W3CDTF">2005-06-04T23:49:02Z</dcterms:created>
  <dcterms:modified xsi:type="dcterms:W3CDTF">2018-11-16T18:11:43Z</dcterms:modified>
</cp:coreProperties>
</file>