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705" r:id="rId1"/>
  </p:sldMasterIdLst>
  <p:notesMasterIdLst>
    <p:notesMasterId r:id="rId26"/>
  </p:notesMasterIdLst>
  <p:handoutMasterIdLst>
    <p:handoutMasterId r:id="rId27"/>
  </p:handoutMasterIdLst>
  <p:sldIdLst>
    <p:sldId id="256" r:id="rId2"/>
    <p:sldId id="437" r:id="rId3"/>
    <p:sldId id="439" r:id="rId4"/>
    <p:sldId id="507" r:id="rId5"/>
    <p:sldId id="389" r:id="rId6"/>
    <p:sldId id="481" r:id="rId7"/>
    <p:sldId id="482" r:id="rId8"/>
    <p:sldId id="483" r:id="rId9"/>
    <p:sldId id="515" r:id="rId10"/>
    <p:sldId id="484" r:id="rId11"/>
    <p:sldId id="489" r:id="rId12"/>
    <p:sldId id="490" r:id="rId13"/>
    <p:sldId id="517" r:id="rId14"/>
    <p:sldId id="491" r:id="rId15"/>
    <p:sldId id="492" r:id="rId16"/>
    <p:sldId id="511" r:id="rId17"/>
    <p:sldId id="513" r:id="rId18"/>
    <p:sldId id="497" r:id="rId19"/>
    <p:sldId id="498" r:id="rId20"/>
    <p:sldId id="509" r:id="rId21"/>
    <p:sldId id="499" r:id="rId22"/>
    <p:sldId id="501" r:id="rId23"/>
    <p:sldId id="505" r:id="rId24"/>
    <p:sldId id="407" r:id="rId25"/>
  </p:sldIdLst>
  <p:sldSz cx="9144000" cy="6858000" type="screen4x3"/>
  <p:notesSz cx="6858000" cy="9144000"/>
  <p:defaultTextStyle>
    <a:defPPr>
      <a:defRPr lang="en-US"/>
    </a:defPPr>
    <a:lvl1pPr algn="ctr" rtl="0" fontAlgn="base">
      <a:spcBef>
        <a:spcPct val="0"/>
      </a:spcBef>
      <a:spcAft>
        <a:spcPct val="0"/>
      </a:spcAft>
      <a:defRPr sz="2400" b="1" kern="1200">
        <a:solidFill>
          <a:srgbClr val="FFFF00"/>
        </a:solidFill>
        <a:latin typeface="Tahoma" pitchFamily="34" charset="0"/>
        <a:ea typeface="+mn-ea"/>
        <a:cs typeface="Times New Roman" pitchFamily="18" charset="0"/>
      </a:defRPr>
    </a:lvl1pPr>
    <a:lvl2pPr marL="4572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2pPr>
    <a:lvl3pPr marL="9144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3pPr>
    <a:lvl4pPr marL="13716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4pPr>
    <a:lvl5pPr marL="1828800" algn="ctr" rtl="0" fontAlgn="base">
      <a:spcBef>
        <a:spcPct val="0"/>
      </a:spcBef>
      <a:spcAft>
        <a:spcPct val="0"/>
      </a:spcAft>
      <a:defRPr sz="2400" b="1" kern="1200">
        <a:solidFill>
          <a:srgbClr val="FFFF00"/>
        </a:solidFill>
        <a:latin typeface="Tahoma" pitchFamily="34" charset="0"/>
        <a:ea typeface="+mn-ea"/>
        <a:cs typeface="Times New Roman" pitchFamily="18" charset="0"/>
      </a:defRPr>
    </a:lvl5pPr>
    <a:lvl6pPr marL="2286000" algn="l" defTabSz="914400" rtl="0" eaLnBrk="1" latinLnBrk="0" hangingPunct="1">
      <a:defRPr sz="2400" b="1" kern="1200">
        <a:solidFill>
          <a:srgbClr val="FFFF00"/>
        </a:solidFill>
        <a:latin typeface="Tahoma" pitchFamily="34" charset="0"/>
        <a:ea typeface="+mn-ea"/>
        <a:cs typeface="Times New Roman" pitchFamily="18" charset="0"/>
      </a:defRPr>
    </a:lvl6pPr>
    <a:lvl7pPr marL="2743200" algn="l" defTabSz="914400" rtl="0" eaLnBrk="1" latinLnBrk="0" hangingPunct="1">
      <a:defRPr sz="2400" b="1" kern="1200">
        <a:solidFill>
          <a:srgbClr val="FFFF00"/>
        </a:solidFill>
        <a:latin typeface="Tahoma" pitchFamily="34" charset="0"/>
        <a:ea typeface="+mn-ea"/>
        <a:cs typeface="Times New Roman" pitchFamily="18" charset="0"/>
      </a:defRPr>
    </a:lvl7pPr>
    <a:lvl8pPr marL="3200400" algn="l" defTabSz="914400" rtl="0" eaLnBrk="1" latinLnBrk="0" hangingPunct="1">
      <a:defRPr sz="2400" b="1" kern="1200">
        <a:solidFill>
          <a:srgbClr val="FFFF00"/>
        </a:solidFill>
        <a:latin typeface="Tahoma" pitchFamily="34" charset="0"/>
        <a:ea typeface="+mn-ea"/>
        <a:cs typeface="Times New Roman" pitchFamily="18" charset="0"/>
      </a:defRPr>
    </a:lvl8pPr>
    <a:lvl9pPr marL="3657600" algn="l" defTabSz="914400" rtl="0" eaLnBrk="1" latinLnBrk="0" hangingPunct="1">
      <a:defRPr sz="2400" b="1" kern="1200">
        <a:solidFill>
          <a:srgbClr val="FFFF00"/>
        </a:solidFill>
        <a:latin typeface="Tahoma" pitchFamily="34" charset="0"/>
        <a:ea typeface="+mn-ea"/>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FF"/>
    <a:srgbClr val="FF0000"/>
    <a:srgbClr val="008000"/>
    <a:srgbClr val="000000"/>
    <a:srgbClr val="FFCCFF"/>
    <a:srgbClr val="FF0066"/>
    <a:srgbClr val="FFCC00"/>
    <a:srgbClr val="FF9933"/>
    <a:srgbClr val="66FFFF"/>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87" autoAdjust="0"/>
    <p:restoredTop sz="86409" autoAdjust="0"/>
  </p:normalViewPr>
  <p:slideViewPr>
    <p:cSldViewPr snapToObjects="1">
      <p:cViewPr varScale="1">
        <p:scale>
          <a:sx n="59" d="100"/>
          <a:sy n="59" d="100"/>
        </p:scale>
        <p:origin x="972" y="7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00" d="100"/>
        <a:sy n="100" d="100"/>
      </p:scale>
      <p:origin x="0" y="0"/>
    </p:cViewPr>
  </p:sorterViewPr>
  <p:notesViewPr>
    <p:cSldViewPr snapToObjects="1">
      <p:cViewPr varScale="1">
        <p:scale>
          <a:sx n="84" d="100"/>
          <a:sy n="84" d="100"/>
        </p:scale>
        <p:origin x="3828" y="90"/>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handoutMaster" Target="handoutMasters/handoutMaster1.xml"/><Relationship Id="rId30"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2530"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n-US"/>
          </a:p>
        </p:txBody>
      </p:sp>
      <p:sp>
        <p:nvSpPr>
          <p:cNvPr id="22531"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22532"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n-US"/>
          </a:p>
        </p:txBody>
      </p:sp>
      <p:sp>
        <p:nvSpPr>
          <p:cNvPr id="22533"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BBF7DCEB-F51D-4271-9335-8DB71C411BC9}" type="slidenum">
              <a:rPr lang="en-US"/>
              <a:pPr>
                <a:defRPr/>
              </a:pPr>
              <a:t>‹#›</a:t>
            </a:fld>
            <a:endParaRPr lang="en-US"/>
          </a:p>
        </p:txBody>
      </p:sp>
    </p:spTree>
    <p:extLst>
      <p:ext uri="{BB962C8B-B14F-4D97-AF65-F5344CB8AC3E}">
        <p14:creationId xmlns:p14="http://schemas.microsoft.com/office/powerpoint/2010/main" val="26903619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n-US"/>
          </a:p>
        </p:txBody>
      </p:sp>
      <p:sp>
        <p:nvSpPr>
          <p:cNvPr id="3075" name="Rectangle 3"/>
          <p:cNvSpPr>
            <a:spLocks noGrp="1" noChangeArrowheads="1"/>
          </p:cNvSpPr>
          <p:nvPr>
            <p:ph type="dt" idx="1"/>
          </p:nvPr>
        </p:nvSpPr>
        <p:spPr bwMode="auto">
          <a:xfrm>
            <a:off x="388620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b="0" smtClean="0">
                <a:solidFill>
                  <a:schemeClr val="tx1"/>
                </a:solidFill>
                <a:latin typeface="Times New Roman" pitchFamily="18" charset="0"/>
              </a:defRPr>
            </a:lvl1pPr>
          </a:lstStyle>
          <a:p>
            <a:pPr>
              <a:defRPr/>
            </a:pPr>
            <a:endParaRPr lang="en-US"/>
          </a:p>
        </p:txBody>
      </p:sp>
      <p:sp>
        <p:nvSpPr>
          <p:cNvPr id="1741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3077"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3078"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l">
              <a:defRPr sz="1200" b="0" smtClean="0">
                <a:solidFill>
                  <a:schemeClr val="tx1"/>
                </a:solidFill>
                <a:latin typeface="Times New Roman" pitchFamily="18" charset="0"/>
              </a:defRPr>
            </a:lvl1pPr>
          </a:lstStyle>
          <a:p>
            <a:pPr>
              <a:defRPr/>
            </a:pPr>
            <a:endParaRPr lang="en-US"/>
          </a:p>
        </p:txBody>
      </p:sp>
      <p:sp>
        <p:nvSpPr>
          <p:cNvPr id="3079"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b="0" smtClean="0">
                <a:solidFill>
                  <a:schemeClr val="tx1"/>
                </a:solidFill>
                <a:latin typeface="Times New Roman" pitchFamily="18" charset="0"/>
              </a:defRPr>
            </a:lvl1pPr>
          </a:lstStyle>
          <a:p>
            <a:pPr>
              <a:defRPr/>
            </a:pPr>
            <a:fld id="{FDB7F8CA-FFC3-460F-AD21-851992DD6832}" type="slidenum">
              <a:rPr lang="en-US"/>
              <a:pPr>
                <a:defRPr/>
              </a:pPr>
              <a:t>‹#›</a:t>
            </a:fld>
            <a:endParaRPr lang="en-US"/>
          </a:p>
        </p:txBody>
      </p:sp>
    </p:spTree>
    <p:extLst>
      <p:ext uri="{BB962C8B-B14F-4D97-AF65-F5344CB8AC3E}">
        <p14:creationId xmlns:p14="http://schemas.microsoft.com/office/powerpoint/2010/main" val="20866441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Times New Roman" pitchFamily="18" charset="0"/>
        <a:ea typeface="+mn-ea"/>
        <a:cs typeface="+mn-cs"/>
      </a:defRPr>
    </a:lvl1pPr>
    <a:lvl2pPr marL="45720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9144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371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18288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latin typeface="Tahoma" pitchFamily="34" charset="0"/>
                <a:ea typeface="Tahoma" pitchFamily="34" charset="0"/>
                <a:cs typeface="Tahoma" pitchFamily="34" charset="0"/>
              </a:rPr>
              <a:t>By Nathan L Morrison</a:t>
            </a:r>
          </a:p>
          <a:p>
            <a:pPr eaLnBrk="1" hangingPunct="1"/>
            <a:r>
              <a:rPr lang="en-US" dirty="0">
                <a:latin typeface="Tahoma" pitchFamily="34" charset="0"/>
                <a:ea typeface="Tahoma" pitchFamily="34" charset="0"/>
                <a:cs typeface="Tahoma" pitchFamily="34" charset="0"/>
              </a:rPr>
              <a:t>All Scripture given is from NASB unless</a:t>
            </a:r>
            <a:r>
              <a:rPr lang="en-US" baseline="0" dirty="0">
                <a:latin typeface="Tahoma" pitchFamily="34" charset="0"/>
                <a:ea typeface="Tahoma" pitchFamily="34" charset="0"/>
                <a:cs typeface="Tahoma" pitchFamily="34" charset="0"/>
              </a:rPr>
              <a:t> otherwise stated</a:t>
            </a:r>
          </a:p>
          <a:p>
            <a:pPr eaLnBrk="1" hangingPunct="1"/>
            <a:endParaRPr lang="en-US" baseline="0" dirty="0">
              <a:latin typeface="Tahoma" pitchFamily="34" charset="0"/>
              <a:ea typeface="Tahoma" pitchFamily="34" charset="0"/>
              <a:cs typeface="Tahoma" pitchFamily="34" charset="0"/>
            </a:endParaRPr>
          </a:p>
          <a:p>
            <a:pPr eaLnBrk="1" hangingPunct="1"/>
            <a:r>
              <a:rPr lang="en-US" baseline="0" dirty="0">
                <a:latin typeface="Tahoma" pitchFamily="34" charset="0"/>
                <a:ea typeface="Tahoma" pitchFamily="34" charset="0"/>
                <a:cs typeface="Tahoma" pitchFamily="34" charset="0"/>
              </a:rPr>
              <a:t>For further study or if questions, Call: 804-277-1983, or Visit: www.courthousechurchofchrist.com</a:t>
            </a:r>
          </a:p>
          <a:p>
            <a:pPr eaLnBrk="1" hangingPunct="1"/>
            <a:endParaRPr lang="en-US" baseline="0" dirty="0">
              <a:latin typeface="Tahoma" pitchFamily="34" charset="0"/>
              <a:ea typeface="Tahoma" pitchFamily="34" charset="0"/>
              <a:cs typeface="Tahoma" pitchFamily="34" charset="0"/>
            </a:endParaRPr>
          </a:p>
          <a:p>
            <a:pPr eaLnBrk="1" hangingPunct="1"/>
            <a:r>
              <a:rPr lang="en-US" baseline="0" dirty="0">
                <a:latin typeface="Tahoma" pitchFamily="34" charset="0"/>
                <a:ea typeface="Tahoma" pitchFamily="34" charset="0"/>
                <a:cs typeface="Tahoma" pitchFamily="34" charset="0"/>
              </a:rPr>
              <a:t>Based on an article by B.C. </a:t>
            </a:r>
            <a:r>
              <a:rPr lang="en-US" baseline="0" dirty="0" err="1">
                <a:latin typeface="Tahoma" pitchFamily="34" charset="0"/>
                <a:ea typeface="Tahoma" pitchFamily="34" charset="0"/>
                <a:cs typeface="Tahoma" pitchFamily="34" charset="0"/>
              </a:rPr>
              <a:t>Goodpasture</a:t>
            </a:r>
            <a:r>
              <a:rPr lang="en-US" baseline="0" dirty="0">
                <a:latin typeface="Tahoma" pitchFamily="34" charset="0"/>
                <a:ea typeface="Tahoma" pitchFamily="34" charset="0"/>
                <a:cs typeface="Tahoma" pitchFamily="34" charset="0"/>
              </a:rPr>
              <a:t>, 1970</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Image: Muhammad</a:t>
            </a:r>
            <a:r>
              <a:rPr lang="en-US" baseline="0" dirty="0"/>
              <a:t> receiving the revelation from the angel Gabriel</a:t>
            </a:r>
            <a:endParaRPr lang="en-US" dirty="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Image: Joseph Smith, Jr. portrait</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Image: Mary Baker Eddy, portrait</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306853927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23990157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938273366"/>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Image: Hittite-Egyptian peace treaty between King </a:t>
            </a:r>
            <a:r>
              <a:rPr lang="en-US" dirty="0" err="1"/>
              <a:t>Hattusili</a:t>
            </a:r>
            <a:r>
              <a:rPr lang="en-US" dirty="0"/>
              <a:t> III and </a:t>
            </a:r>
            <a:r>
              <a:rPr lang="en-US" dirty="0" err="1"/>
              <a:t>Ramesses</a:t>
            </a:r>
            <a:r>
              <a:rPr lang="en-US" dirty="0"/>
              <a:t> II (circa 1258 BC)</a:t>
            </a:r>
          </a:p>
          <a:p>
            <a:pPr eaLnBrk="1" hangingPunct="1"/>
            <a:r>
              <a:rPr lang="sv-SE" dirty="0"/>
              <a:t>Hittites: http://en.wikipedia.org/wiki/Hittites ; https://www.gotquestions.org/Hittites.html ; http://apologeticspress.org/apcontent.aspx?category=13&amp;article=888 ; http://christianapologeticsalliance.com/2013/08/07/convince-me-theres-a-god-archaeology-2/</a:t>
            </a:r>
            <a:endParaRPr lang="en-US" dirty="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Image: The “Pilate Inscription” or “Pilate Stone,” found in 1961 by Italian archaeologists led by Dr. Antonio </a:t>
            </a:r>
            <a:r>
              <a:rPr lang="en-US" dirty="0" err="1"/>
              <a:t>Frova</a:t>
            </a:r>
            <a:r>
              <a:rPr lang="en-US" dirty="0"/>
              <a:t> </a:t>
            </a:r>
          </a:p>
          <a:p>
            <a:pPr eaLnBrk="1" hangingPunct="1"/>
            <a:r>
              <a:rPr lang="en-US" dirty="0"/>
              <a:t>http://en.wikipedia.org/wiki/Pilate_Stone</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Image: Horace painting by Anton von Werner</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http://en.wikipedia.org/wiki/Historical_reliability_of_the_Acts_of_the_Apostles</a:t>
            </a:r>
          </a:p>
          <a:p>
            <a:pPr eaLnBrk="1" hangingPunct="1"/>
            <a:r>
              <a:rPr lang="en-US" dirty="0"/>
              <a:t>http://www.macedoniantruth.org/forum/showthread.php?t=5630</a:t>
            </a:r>
          </a:p>
          <a:p>
            <a:pPr eaLnBrk="1" hangingPunct="1"/>
            <a:r>
              <a:rPr lang="en-US" dirty="0"/>
              <a:t>http://bethyada.blogspot.com/2010/10/politarches-and-vardar-gate-inscription.html</a:t>
            </a:r>
          </a:p>
          <a:p>
            <a:pPr eaLnBrk="1" hangingPunct="1"/>
            <a:endParaRPr lang="en-US" dirty="0"/>
          </a:p>
        </p:txBody>
      </p:sp>
    </p:spTree>
    <p:extLst>
      <p:ext uri="{BB962C8B-B14F-4D97-AF65-F5344CB8AC3E}">
        <p14:creationId xmlns:p14="http://schemas.microsoft.com/office/powerpoint/2010/main" val="4189921401"/>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4" name="Rectangle 2"/>
          <p:cNvSpPr>
            <a:spLocks noGrp="1" noRot="1" noChangeAspect="1" noChangeArrowheads="1" noTextEdit="1"/>
          </p:cNvSpPr>
          <p:nvPr>
            <p:ph type="sldImg"/>
          </p:nvPr>
        </p:nvSpPr>
        <p:spPr>
          <a:ln/>
        </p:spPr>
      </p:sp>
      <p:sp>
        <p:nvSpPr>
          <p:cNvPr id="18435"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baseline="0" dirty="0">
              <a:latin typeface="Tahoma" pitchFamily="34" charset="0"/>
              <a:ea typeface="Tahoma" pitchFamily="34" charset="0"/>
              <a:cs typeface="Tahoma" pitchFamily="34" charset="0"/>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Slide Image Placeholder 1"/>
          <p:cNvSpPr>
            <a:spLocks noGrp="1" noRot="1" noChangeAspect="1" noTextEdit="1"/>
          </p:cNvSpPr>
          <p:nvPr>
            <p:ph type="sldImg"/>
          </p:nvPr>
        </p:nvSpPr>
        <p:spPr bwMode="auto">
          <a:noFill/>
          <a:ln>
            <a:solidFill>
              <a:srgbClr val="000000"/>
            </a:solidFill>
            <a:miter lim="800000"/>
            <a:headEnd/>
            <a:tailEnd/>
          </a:ln>
        </p:spPr>
      </p:sp>
      <p:sp>
        <p:nvSpPr>
          <p:cNvPr id="14339"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a:p>
        </p:txBody>
      </p:sp>
      <p:sp>
        <p:nvSpPr>
          <p:cNvPr id="14340" name="Slide Number Placeholder 3"/>
          <p:cNvSpPr>
            <a:spLocks noGrp="1"/>
          </p:cNvSpPr>
          <p:nvPr>
            <p:ph type="sldNum" sz="quarter" idx="5"/>
          </p:nvPr>
        </p:nvSpPr>
        <p:spPr bwMode="auto">
          <a:noFill/>
          <a:ln>
            <a:miter lim="800000"/>
            <a:headEnd/>
            <a:tailEnd/>
          </a:ln>
        </p:spPr>
        <p:txBody>
          <a:bodyPr wrap="square" numCol="1" anchorCtr="0" compatLnSpc="1">
            <a:prstTxWarp prst="textNoShape">
              <a:avLst/>
            </a:prstTxWarp>
          </a:bodyPr>
          <a:lstStyle/>
          <a:p>
            <a:fld id="{1CA56929-04EA-4D56-B721-08B52E09F4C2}" type="slidenum">
              <a:rPr lang="en-US" smtClean="0">
                <a:cs typeface="Arial" pitchFamily="34" charset="0"/>
              </a:rPr>
              <a:pPr/>
              <a:t>24</a:t>
            </a:fld>
            <a:endParaRPr lang="en-US">
              <a:cs typeface="Arial" pitchFamily="34"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Rot="1" noChangeAspect="1" noChangeArrowheads="1" noTextEdit="1"/>
          </p:cNvSpPr>
          <p:nvPr>
            <p:ph type="sldImg"/>
          </p:nvPr>
        </p:nvSpPr>
        <p:spPr>
          <a:ln/>
        </p:spPr>
      </p:sp>
      <p:sp>
        <p:nvSpPr>
          <p:cNvPr id="19459"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a:p>
        </p:txBody>
      </p:sp>
    </p:spTree>
    <p:extLst>
      <p:ext uri="{BB962C8B-B14F-4D97-AF65-F5344CB8AC3E}">
        <p14:creationId xmlns:p14="http://schemas.microsoft.com/office/powerpoint/2010/main" val="357954198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Image: Bust of Aristotle</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Image: Bust of Josephus</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Image: Samuel</a:t>
            </a:r>
            <a:r>
              <a:rPr lang="en-US" baseline="0" dirty="0"/>
              <a:t> Johnson, portrait by Joshua Reynolds</a:t>
            </a:r>
            <a:endParaRPr lang="en-US" dirty="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r>
              <a:rPr lang="en-US" dirty="0"/>
              <a:t>Image: Lord Byron</a:t>
            </a:r>
            <a:r>
              <a:rPr lang="en-US" baseline="0" dirty="0"/>
              <a:t>, portrait by Thomas Phillips</a:t>
            </a:r>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Rectangle 2"/>
          <p:cNvSpPr>
            <a:spLocks noGrp="1" noRot="1" noChangeAspect="1" noChangeArrowheads="1" noTextEdit="1"/>
          </p:cNvSpPr>
          <p:nvPr>
            <p:ph type="sldImg"/>
          </p:nvPr>
        </p:nvSpPr>
        <p:spPr>
          <a:ln/>
        </p:spPr>
      </p:sp>
      <p:sp>
        <p:nvSpPr>
          <p:cNvPr id="21507" name="Rectangle 3"/>
          <p:cNvSpPr>
            <a:spLocks noGrp="1" noChangeArrowheads="1"/>
          </p:cNvSpPr>
          <p:nvPr>
            <p:ph type="body" idx="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eaLnBrk="1" hangingPunct="1"/>
            <a:endParaRPr lang="en-US" dirty="0"/>
          </a:p>
        </p:txBody>
      </p:sp>
    </p:spTree>
    <p:extLst>
      <p:ext uri="{BB962C8B-B14F-4D97-AF65-F5344CB8AC3E}">
        <p14:creationId xmlns:p14="http://schemas.microsoft.com/office/powerpoint/2010/main" val="1415918599"/>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Ref idx="1003">
        <a:schemeClr val="bg2"/>
      </p:bgRef>
    </p:bg>
    <p:spTree>
      <p:nvGrpSpPr>
        <p:cNvPr id="1" name=""/>
        <p:cNvGrpSpPr/>
        <p:nvPr/>
      </p:nvGrpSpPr>
      <p:grpSpPr>
        <a:xfrm>
          <a:off x="0" y="0"/>
          <a:ext cx="0" cy="0"/>
          <a:chOff x="0" y="0"/>
          <a:chExt cx="0" cy="0"/>
        </a:xfrm>
      </p:grpSpPr>
      <p:pic>
        <p:nvPicPr>
          <p:cNvPr id="7" name="Picture 6" descr="CoverOverlay.png"/>
          <p:cNvPicPr>
            <a:picLocks noChangeAspect="1"/>
          </p:cNvPicPr>
          <p:nvPr/>
        </p:nvPicPr>
        <p:blipFill>
          <a:blip r:embed="rId2" cstate="print"/>
          <a:stretch>
            <a:fillRect/>
          </a:stretch>
        </p:blipFill>
        <p:spPr>
          <a:xfrm>
            <a:off x="0" y="0"/>
            <a:ext cx="9144000" cy="6858000"/>
          </a:xfrm>
          <a:prstGeom prst="rect">
            <a:avLst/>
          </a:prstGeom>
        </p:spPr>
      </p:pic>
      <p:sp>
        <p:nvSpPr>
          <p:cNvPr id="4" name="Date Placeholder 3"/>
          <p:cNvSpPr>
            <a:spLocks noGrp="1"/>
          </p:cNvSpPr>
          <p:nvPr>
            <p:ph type="dt" sz="half" idx="10"/>
          </p:nvPr>
        </p:nvSpPr>
        <p:spPr/>
        <p:txBody>
          <a:bodyPr/>
          <a:lstStyle>
            <a:lvl1pPr>
              <a:defRPr>
                <a:solidFill>
                  <a:schemeClr val="tx2"/>
                </a:solidFill>
              </a:defRPr>
            </a:lvl1pPr>
          </a:lstStyle>
          <a:p>
            <a:pPr>
              <a:defRPr/>
            </a:pPr>
            <a:endParaRPr lang="en-US"/>
          </a:p>
        </p:txBody>
      </p:sp>
      <p:sp>
        <p:nvSpPr>
          <p:cNvPr id="5" name="Footer Placeholder 4"/>
          <p:cNvSpPr>
            <a:spLocks noGrp="1"/>
          </p:cNvSpPr>
          <p:nvPr>
            <p:ph type="ftr" sz="quarter" idx="11"/>
          </p:nvPr>
        </p:nvSpPr>
        <p:spPr/>
        <p:txBody>
          <a:bodyPr/>
          <a:lstStyle>
            <a:lvl1pPr>
              <a:defRPr>
                <a:solidFill>
                  <a:schemeClr val="tx2"/>
                </a:solidFill>
              </a:defRPr>
            </a:lvl1pPr>
          </a:lstStyle>
          <a:p>
            <a:pPr>
              <a:defRPr/>
            </a:pPr>
            <a:r>
              <a:rPr lang="en-US"/>
              <a:t>“Even The Noble Homer Nods”</a:t>
            </a:r>
          </a:p>
        </p:txBody>
      </p:sp>
      <p:sp>
        <p:nvSpPr>
          <p:cNvPr id="6" name="Slide Number Placeholder 5"/>
          <p:cNvSpPr>
            <a:spLocks noGrp="1"/>
          </p:cNvSpPr>
          <p:nvPr>
            <p:ph type="sldNum" sz="quarter" idx="12"/>
          </p:nvPr>
        </p:nvSpPr>
        <p:spPr/>
        <p:txBody>
          <a:bodyPr/>
          <a:lstStyle>
            <a:lvl1pPr>
              <a:defRPr>
                <a:solidFill>
                  <a:schemeClr val="tx2"/>
                </a:solidFill>
              </a:defRPr>
            </a:lvl1pPr>
          </a:lstStyle>
          <a:p>
            <a:pPr>
              <a:defRPr/>
            </a:pPr>
            <a:fld id="{3FEA3FB8-BE9E-4AB8-B89C-D2E7D0673A01}" type="slidenum">
              <a:rPr lang="en-US" smtClean="0"/>
              <a:pPr>
                <a:defRPr/>
              </a:pPr>
              <a:t>‹#›</a:t>
            </a:fld>
            <a:endParaRPr lang="en-US"/>
          </a:p>
        </p:txBody>
      </p:sp>
      <p:grpSp>
        <p:nvGrpSpPr>
          <p:cNvPr id="8" name="Group 7"/>
          <p:cNvGrpSpPr/>
          <p:nvPr/>
        </p:nvGrpSpPr>
        <p:grpSpPr>
          <a:xfrm>
            <a:off x="1194101" y="2887530"/>
            <a:ext cx="6779110" cy="923330"/>
            <a:chOff x="1172584" y="1381459"/>
            <a:chExt cx="6779110" cy="923330"/>
          </a:xfrm>
          <a:effectLst>
            <a:outerShdw blurRad="38100" dist="12700" dir="16200000" rotWithShape="0">
              <a:prstClr val="black">
                <a:alpha val="30000"/>
              </a:prstClr>
            </a:outerShdw>
          </a:effectLst>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ln w="3175">
                    <a:solidFill>
                      <a:schemeClr val="tx2">
                        <a:alpha val="60000"/>
                      </a:schemeClr>
                    </a:solidFill>
                  </a:ln>
                  <a:solidFill>
                    <a:schemeClr val="tx2">
                      <a:lumMod val="90000"/>
                    </a:schemeClr>
                  </a:solidFill>
                  <a:effectLst>
                    <a:outerShdw blurRad="34925" dist="12700" dir="14400000" algn="ctr" rotWithShape="0">
                      <a:srgbClr val="000000">
                        <a:alpha val="21000"/>
                      </a:srgbClr>
                    </a:outerShdw>
                  </a:effectLst>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2930"/>
              <a:ext cx="3119718" cy="1588"/>
            </a:xfrm>
            <a:prstGeom prst="line">
              <a:avLst/>
            </a:prstGeom>
            <a:ln>
              <a:solidFill>
                <a:schemeClr val="tx2">
                  <a:lumMod val="9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ctrTitle"/>
          </p:nvPr>
        </p:nvSpPr>
        <p:spPr>
          <a:xfrm>
            <a:off x="1183341" y="1387737"/>
            <a:ext cx="6777318" cy="1731982"/>
          </a:xfrm>
        </p:spPr>
        <p:txBody>
          <a:bodyPr anchor="b"/>
          <a:lstStyle>
            <a:lvl1pPr>
              <a:defRPr>
                <a:ln w="3175">
                  <a:solidFill>
                    <a:schemeClr val="tx1">
                      <a:alpha val="65000"/>
                    </a:schemeClr>
                  </a:solidFill>
                </a:ln>
                <a:solidFill>
                  <a:schemeClr val="tx1"/>
                </a:solidFill>
                <a:effectLst>
                  <a:outerShdw blurRad="25400" dist="12700" dir="14220000" rotWithShape="0">
                    <a:prstClr val="black">
                      <a:alpha val="50000"/>
                    </a:prstClr>
                  </a:outerShdw>
                </a:effectLst>
              </a:defRPr>
            </a:lvl1pPr>
          </a:lstStyle>
          <a:p>
            <a:r>
              <a:rPr lang="en-US"/>
              <a:t>Click to edit Master title style</a:t>
            </a:r>
            <a:endParaRPr lang="en-US" dirty="0"/>
          </a:p>
        </p:txBody>
      </p:sp>
      <p:sp>
        <p:nvSpPr>
          <p:cNvPr id="3" name="Subtitle 2"/>
          <p:cNvSpPr>
            <a:spLocks noGrp="1"/>
          </p:cNvSpPr>
          <p:nvPr>
            <p:ph type="subTitle" idx="1"/>
          </p:nvPr>
        </p:nvSpPr>
        <p:spPr>
          <a:xfrm>
            <a:off x="1371600" y="3767862"/>
            <a:ext cx="6400800" cy="1752600"/>
          </a:xfrm>
        </p:spPr>
        <p:txBody>
          <a:bodyPr/>
          <a:lstStyle>
            <a:lvl1pPr marL="0" indent="0" algn="ctr">
              <a:buNone/>
              <a:defRPr>
                <a:solidFill>
                  <a:schemeClr val="tx1"/>
                </a:solidFill>
                <a:effectLst>
                  <a:outerShdw blurRad="34925" dist="12700" dir="14400000" rotWithShape="0">
                    <a:prstClr val="black">
                      <a:alpha val="21000"/>
                    </a:prst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nchor="ct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“Even The Noble Homer Nods”</a:t>
            </a:r>
          </a:p>
        </p:txBody>
      </p:sp>
      <p:sp>
        <p:nvSpPr>
          <p:cNvPr id="6" name="Slide Number Placeholder 5"/>
          <p:cNvSpPr>
            <a:spLocks noGrp="1"/>
          </p:cNvSpPr>
          <p:nvPr>
            <p:ph type="sldNum" sz="quarter" idx="12"/>
          </p:nvPr>
        </p:nvSpPr>
        <p:spPr/>
        <p:txBody>
          <a:bodyPr/>
          <a:lstStyle/>
          <a:p>
            <a:pPr>
              <a:defRPr/>
            </a:pPr>
            <a:fld id="{28476362-56CE-49E7-9374-9877809FD931}" type="slidenum">
              <a:rPr lang="en-US" smtClean="0"/>
              <a:pPr>
                <a:defRPr/>
              </a:pPr>
              <a:t>‹#›</a:t>
            </a:fld>
            <a:endParaRPr lang="en-US"/>
          </a:p>
        </p:txBody>
      </p:sp>
      <p:grpSp>
        <p:nvGrpSpPr>
          <p:cNvPr id="11" name="Group 10"/>
          <p:cNvGrpSpPr/>
          <p:nvPr/>
        </p:nvGrpSpPr>
        <p:grpSpPr>
          <a:xfrm>
            <a:off x="1172584" y="1392217"/>
            <a:ext cx="6779110" cy="923330"/>
            <a:chOff x="1172584" y="1381459"/>
            <a:chExt cx="6779110" cy="923330"/>
          </a:xfrm>
        </p:grpSpPr>
        <p:sp>
          <p:nvSpPr>
            <p:cNvPr id="15" name="TextBox 14"/>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6" name="Straight Connector 15"/>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66560" y="559398"/>
            <a:ext cx="1678193" cy="5566765"/>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88488" y="849854"/>
            <a:ext cx="5507917" cy="5023821"/>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“Even The Noble Homer Nods”</a:t>
            </a:r>
          </a:p>
        </p:txBody>
      </p:sp>
      <p:sp>
        <p:nvSpPr>
          <p:cNvPr id="6" name="Slide Number Placeholder 5"/>
          <p:cNvSpPr>
            <a:spLocks noGrp="1"/>
          </p:cNvSpPr>
          <p:nvPr>
            <p:ph type="sldNum" sz="quarter" idx="12"/>
          </p:nvPr>
        </p:nvSpPr>
        <p:spPr/>
        <p:txBody>
          <a:bodyPr/>
          <a:lstStyle/>
          <a:p>
            <a:pPr>
              <a:defRPr/>
            </a:pPr>
            <a:fld id="{A14CAB3F-9F2B-44B1-8E0E-17D4988814A3}" type="slidenum">
              <a:rPr lang="en-US" smtClean="0"/>
              <a:pPr>
                <a:defRPr/>
              </a:pPr>
              <a:t>‹#›</a:t>
            </a:fld>
            <a:endParaRPr lang="en-US"/>
          </a:p>
        </p:txBody>
      </p:sp>
      <p:grpSp>
        <p:nvGrpSpPr>
          <p:cNvPr id="11" name="Group 10"/>
          <p:cNvGrpSpPr/>
          <p:nvPr/>
        </p:nvGrpSpPr>
        <p:grpSpPr>
          <a:xfrm rot="5400000">
            <a:off x="3909050" y="2880823"/>
            <a:ext cx="5480154" cy="923330"/>
            <a:chOff x="1815339" y="1381459"/>
            <a:chExt cx="5480154" cy="923330"/>
          </a:xfrm>
        </p:grpSpPr>
        <p:sp>
          <p:nvSpPr>
            <p:cNvPr id="12" name="TextBox 11"/>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3" name="Straight Connector 12"/>
            <p:cNvCxnSpPr/>
            <p:nvPr/>
          </p:nvCxnSpPr>
          <p:spPr>
            <a:xfrm flipH="1" flipV="1">
              <a:off x="1815339" y="1924709"/>
              <a:ext cx="2468880" cy="2505"/>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0800000">
              <a:off x="4826613" y="1927417"/>
              <a:ext cx="2468880"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woObj">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6858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2286000"/>
            <a:ext cx="3810000" cy="41148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lvl1pPr>
              <a:defRPr/>
            </a:lvl1pPr>
          </a:lstStyle>
          <a:p>
            <a:pPr>
              <a:defRPr/>
            </a:pPr>
            <a:endParaRPr lang="en-US"/>
          </a:p>
        </p:txBody>
      </p:sp>
      <p:sp>
        <p:nvSpPr>
          <p:cNvPr id="6" name="Footer Placeholder 5"/>
          <p:cNvSpPr>
            <a:spLocks noGrp="1"/>
          </p:cNvSpPr>
          <p:nvPr>
            <p:ph type="ftr" sz="quarter" idx="11"/>
          </p:nvPr>
        </p:nvSpPr>
        <p:spPr/>
        <p:txBody>
          <a:bodyPr/>
          <a:lstStyle>
            <a:lvl1pPr>
              <a:defRPr/>
            </a:lvl1pPr>
          </a:lstStyle>
          <a:p>
            <a:pPr>
              <a:defRPr/>
            </a:pPr>
            <a:r>
              <a:rPr lang="en-US"/>
              <a:t>“Walk In Newness Of Life”</a:t>
            </a:r>
          </a:p>
        </p:txBody>
      </p:sp>
      <p:sp>
        <p:nvSpPr>
          <p:cNvPr id="7" name="Slide Number Placeholder 6"/>
          <p:cNvSpPr>
            <a:spLocks noGrp="1"/>
          </p:cNvSpPr>
          <p:nvPr>
            <p:ph type="sldNum" sz="quarter" idx="12"/>
          </p:nvPr>
        </p:nvSpPr>
        <p:spPr/>
        <p:txBody>
          <a:bodyPr/>
          <a:lstStyle>
            <a:lvl1pPr>
              <a:defRPr/>
            </a:lvl1pPr>
          </a:lstStyle>
          <a:p>
            <a:pPr>
              <a:defRPr/>
            </a:pPr>
            <a:fld id="{432DC284-8275-40C1-AFEB-9B3199AA8FCB}" type="slidenum">
              <a:rPr lang="en-US" smtClean="0"/>
              <a:pPr>
                <a:defRPr/>
              </a:pPr>
              <a:t>‹#›</a:t>
            </a:fld>
            <a:endParaRPr lang="en-US"/>
          </a:p>
        </p:txBody>
      </p:sp>
    </p:spTree>
    <p:extLst>
      <p:ext uri="{BB962C8B-B14F-4D97-AF65-F5344CB8AC3E}">
        <p14:creationId xmlns:p14="http://schemas.microsoft.com/office/powerpoint/2010/main" val="19932371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bg>
      <p:bgRef idx="1002">
        <a:schemeClr val="bg1"/>
      </p:bgRef>
    </p:bg>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“Even The Noble Homer Nods”</a:t>
            </a:r>
          </a:p>
        </p:txBody>
      </p:sp>
      <p:sp>
        <p:nvSpPr>
          <p:cNvPr id="6" name="Slide Number Placeholder 5"/>
          <p:cNvSpPr>
            <a:spLocks noGrp="1"/>
          </p:cNvSpPr>
          <p:nvPr>
            <p:ph type="sldNum" sz="quarter" idx="12"/>
          </p:nvPr>
        </p:nvSpPr>
        <p:spPr/>
        <p:txBody>
          <a:bodyPr/>
          <a:lstStyle/>
          <a:p>
            <a:pPr>
              <a:defRPr/>
            </a:pPr>
            <a:fld id="{7943FEB4-9BED-4D02-A0B7-D75A032A11AE}" type="slidenum">
              <a:rPr lang="en-US" smtClean="0"/>
              <a:pPr>
                <a:defRPr/>
              </a:pPr>
              <a:t>‹#›</a:t>
            </a:fld>
            <a:endParaRPr lang="en-US"/>
          </a:p>
        </p:txBody>
      </p:sp>
      <p:sp>
        <p:nvSpPr>
          <p:cNvPr id="11" name="Title 10"/>
          <p:cNvSpPr>
            <a:spLocks noGrp="1"/>
          </p:cNvSpPr>
          <p:nvPr>
            <p:ph type="title"/>
          </p:nvPr>
        </p:nvSpPr>
        <p:spPr/>
        <p:txBody>
          <a:bodyPr/>
          <a:lstStyle/>
          <a:p>
            <a:r>
              <a:rPr lang="en-US"/>
              <a:t>Click to edit Master title style</a:t>
            </a:r>
          </a:p>
        </p:txBody>
      </p:sp>
      <p:grpSp>
        <p:nvGrpSpPr>
          <p:cNvPr id="12" name="Group 11"/>
          <p:cNvGrpSpPr/>
          <p:nvPr/>
        </p:nvGrpSpPr>
        <p:grpSpPr>
          <a:xfrm>
            <a:off x="1172584" y="1392217"/>
            <a:ext cx="6779110" cy="923330"/>
            <a:chOff x="1172584" y="1381459"/>
            <a:chExt cx="6779110" cy="923330"/>
          </a:xfrm>
        </p:grpSpPr>
        <p:sp>
          <p:nvSpPr>
            <p:cNvPr id="13" name="TextBox 12"/>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4" name="Straight Connector 13"/>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overrideClrMapping bg1="lt1" tx1="dk1" bg2="lt2" tx2="dk2" accent1="accent1" accent2="accent2" accent3="accent3" accent4="accent4" accent5="accent5" accent6="accent6" hlink="hlink" folHlink="folHlink"/>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pic>
        <p:nvPicPr>
          <p:cNvPr id="12" name="Picture 11" descr="CoverOverlay.png"/>
          <p:cNvPicPr>
            <a:picLocks noChangeAspect="1"/>
          </p:cNvPicPr>
          <p:nvPr/>
        </p:nvPicPr>
        <p:blipFill>
          <a:blip r:embed="rId2" cstate="print">
            <a:lum/>
          </a:blip>
          <a:stretch>
            <a:fillRect/>
          </a:stretch>
        </p:blipFill>
        <p:spPr>
          <a:xfrm>
            <a:off x="0" y="0"/>
            <a:ext cx="9144000" cy="6858000"/>
          </a:xfrm>
          <a:prstGeom prst="rect">
            <a:avLst/>
          </a:prstGeom>
        </p:spPr>
      </p:pic>
      <p:grpSp>
        <p:nvGrpSpPr>
          <p:cNvPr id="7" name="Group 7"/>
          <p:cNvGrpSpPr/>
          <p:nvPr/>
        </p:nvGrpSpPr>
        <p:grpSpPr>
          <a:xfrm>
            <a:off x="1172584" y="2887579"/>
            <a:ext cx="6779110" cy="923330"/>
            <a:chOff x="1172584" y="1381459"/>
            <a:chExt cx="6779110" cy="923330"/>
          </a:xfrm>
        </p:grpSpPr>
        <p:sp>
          <p:nvSpPr>
            <p:cNvPr id="9" name="TextBox 8"/>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0" name="Straight Connector 9"/>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rot="10800000">
              <a:off x="4831976" y="1927412"/>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2" name="Title 1"/>
          <p:cNvSpPr>
            <a:spLocks noGrp="1"/>
          </p:cNvSpPr>
          <p:nvPr>
            <p:ph type="title"/>
          </p:nvPr>
        </p:nvSpPr>
        <p:spPr>
          <a:xfrm>
            <a:off x="690040" y="1204857"/>
            <a:ext cx="7754713" cy="1910716"/>
          </a:xfrm>
        </p:spPr>
        <p:txBody>
          <a:bodyPr anchor="b"/>
          <a:lstStyle>
            <a:lvl1pPr algn="ctr">
              <a:defRPr sz="5400" b="0" cap="none" baseline="0">
                <a:solidFill>
                  <a:schemeClr val="tx2"/>
                </a:solidFill>
              </a:defRPr>
            </a:lvl1pPr>
          </a:lstStyle>
          <a:p>
            <a:r>
              <a:rPr lang="en-US"/>
              <a:t>Click to edit Master title style</a:t>
            </a:r>
            <a:endParaRPr lang="en-US" dirty="0"/>
          </a:p>
        </p:txBody>
      </p:sp>
      <p:sp>
        <p:nvSpPr>
          <p:cNvPr id="3" name="Text Placeholder 2"/>
          <p:cNvSpPr>
            <a:spLocks noGrp="1"/>
          </p:cNvSpPr>
          <p:nvPr>
            <p:ph type="body" idx="1"/>
          </p:nvPr>
        </p:nvSpPr>
        <p:spPr>
          <a:xfrm>
            <a:off x="699248" y="3767316"/>
            <a:ext cx="7734747" cy="1500187"/>
          </a:xfrm>
        </p:spPr>
        <p:txBody>
          <a:bodyPr anchor="t"/>
          <a:lstStyle>
            <a:lvl1pPr marL="0" indent="0" algn="ct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pPr>
              <a:defRPr/>
            </a:pPr>
            <a:endParaRPr lang="en-US"/>
          </a:p>
        </p:txBody>
      </p:sp>
      <p:sp>
        <p:nvSpPr>
          <p:cNvPr id="5" name="Footer Placeholder 4"/>
          <p:cNvSpPr>
            <a:spLocks noGrp="1"/>
          </p:cNvSpPr>
          <p:nvPr>
            <p:ph type="ftr" sz="quarter" idx="11"/>
          </p:nvPr>
        </p:nvSpPr>
        <p:spPr/>
        <p:txBody>
          <a:bodyPr/>
          <a:lstStyle/>
          <a:p>
            <a:pPr>
              <a:defRPr/>
            </a:pPr>
            <a:r>
              <a:rPr lang="en-US"/>
              <a:t>“Even The Noble Homer Nods”</a:t>
            </a:r>
          </a:p>
        </p:txBody>
      </p:sp>
      <p:sp>
        <p:nvSpPr>
          <p:cNvPr id="6" name="Slide Number Placeholder 5"/>
          <p:cNvSpPr>
            <a:spLocks noGrp="1"/>
          </p:cNvSpPr>
          <p:nvPr>
            <p:ph type="sldNum" sz="quarter" idx="12"/>
          </p:nvPr>
        </p:nvSpPr>
        <p:spPr/>
        <p:txBody>
          <a:bodyPr/>
          <a:lstStyle/>
          <a:p>
            <a:pPr>
              <a:defRPr/>
            </a:pPr>
            <a:fld id="{0021BF3E-1CFE-4066-9C72-01946F6C6899}" type="slidenum">
              <a:rPr lang="en-US" smtClean="0"/>
              <a:pPr>
                <a:defRPr/>
              </a:pPr>
              <a:t>‹#›</a:t>
            </a:fld>
            <a:endParaRPr lang="en-US"/>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“Even The Noble Homer Nods”</a:t>
            </a:r>
          </a:p>
        </p:txBody>
      </p:sp>
      <p:sp>
        <p:nvSpPr>
          <p:cNvPr id="7" name="Slide Number Placeholder 6"/>
          <p:cNvSpPr>
            <a:spLocks noGrp="1"/>
          </p:cNvSpPr>
          <p:nvPr>
            <p:ph type="sldNum" sz="quarter" idx="12"/>
          </p:nvPr>
        </p:nvSpPr>
        <p:spPr/>
        <p:txBody>
          <a:bodyPr/>
          <a:lstStyle/>
          <a:p>
            <a:pPr>
              <a:defRPr/>
            </a:pPr>
            <a:fld id="{AE1C1DE4-B6C9-4BD2-B1EE-56CCEEBDDE41}" type="slidenum">
              <a:rPr lang="en-US" smtClean="0"/>
              <a:pPr>
                <a:defRPr/>
              </a:pPr>
              <a:t>‹#›</a:t>
            </a:fld>
            <a:endParaRPr lang="en-US"/>
          </a:p>
        </p:txBody>
      </p:sp>
      <p:sp>
        <p:nvSpPr>
          <p:cNvPr id="12" name="Title 11"/>
          <p:cNvSpPr>
            <a:spLocks noGrp="1"/>
          </p:cNvSpPr>
          <p:nvPr>
            <p:ph type="title"/>
          </p:nvPr>
        </p:nvSpPr>
        <p:spPr/>
        <p:txBody>
          <a:bodyPr/>
          <a:lstStyle>
            <a:lvl1pPr>
              <a:defRPr>
                <a:solidFill>
                  <a:schemeClr val="tx2"/>
                </a:solidFill>
              </a:defRPr>
            </a:lvl1pPr>
          </a:lstStyle>
          <a:p>
            <a:r>
              <a:rPr lang="en-US"/>
              <a:t>Click to edit Master title style</a:t>
            </a:r>
            <a:endParaRPr lang="en-US" dirty="0"/>
          </a:p>
        </p:txBody>
      </p:sp>
      <p:grpSp>
        <p:nvGrpSpPr>
          <p:cNvPr id="13" name="Group 12"/>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
        <p:nvSpPr>
          <p:cNvPr id="8" name="Content Placeholder 7"/>
          <p:cNvSpPr>
            <a:spLocks noGrp="1"/>
          </p:cNvSpPr>
          <p:nvPr>
            <p:ph sz="quarter" idx="13"/>
          </p:nvPr>
        </p:nvSpPr>
        <p:spPr>
          <a:xfrm>
            <a:off x="685800"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0" name="Content Placeholder 9"/>
          <p:cNvSpPr>
            <a:spLocks noGrp="1"/>
          </p:cNvSpPr>
          <p:nvPr>
            <p:ph sz="quarter" idx="14"/>
          </p:nvPr>
        </p:nvSpPr>
        <p:spPr>
          <a:xfrm>
            <a:off x="4645151" y="2240280"/>
            <a:ext cx="3803904" cy="3877056"/>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1051560" y="2240280"/>
            <a:ext cx="3442446"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88488" y="2947595"/>
            <a:ext cx="3803904"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5002306" y="2240280"/>
            <a:ext cx="3447288" cy="658368"/>
          </a:xfrm>
        </p:spPr>
        <p:txBody>
          <a:bodyPr anchor="b"/>
          <a:lstStyle>
            <a:lvl1pPr marL="0" indent="0" algn="ctr">
              <a:buNone/>
              <a:defRPr sz="24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2944368"/>
            <a:ext cx="3799728" cy="317296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pPr>
              <a:defRPr/>
            </a:pPr>
            <a:endParaRPr lang="en-US"/>
          </a:p>
        </p:txBody>
      </p:sp>
      <p:sp>
        <p:nvSpPr>
          <p:cNvPr id="8" name="Footer Placeholder 7"/>
          <p:cNvSpPr>
            <a:spLocks noGrp="1"/>
          </p:cNvSpPr>
          <p:nvPr>
            <p:ph type="ftr" sz="quarter" idx="11"/>
          </p:nvPr>
        </p:nvSpPr>
        <p:spPr/>
        <p:txBody>
          <a:bodyPr/>
          <a:lstStyle/>
          <a:p>
            <a:pPr>
              <a:defRPr/>
            </a:pPr>
            <a:r>
              <a:rPr lang="en-US"/>
              <a:t>“Even The Noble Homer Nods”</a:t>
            </a:r>
          </a:p>
        </p:txBody>
      </p:sp>
      <p:sp>
        <p:nvSpPr>
          <p:cNvPr id="9" name="Slide Number Placeholder 8"/>
          <p:cNvSpPr>
            <a:spLocks noGrp="1"/>
          </p:cNvSpPr>
          <p:nvPr>
            <p:ph type="sldNum" sz="quarter" idx="12"/>
          </p:nvPr>
        </p:nvSpPr>
        <p:spPr/>
        <p:txBody>
          <a:bodyPr/>
          <a:lstStyle/>
          <a:p>
            <a:pPr>
              <a:defRPr/>
            </a:pPr>
            <a:fld id="{9052AE6C-2E46-4CD4-A61E-C8D0809F71D5}" type="slidenum">
              <a:rPr lang="en-US" smtClean="0"/>
              <a:pPr>
                <a:defRPr/>
              </a:pPr>
              <a:t>‹#›</a:t>
            </a:fld>
            <a:endParaRPr lang="en-US"/>
          </a:p>
        </p:txBody>
      </p:sp>
      <p:grpSp>
        <p:nvGrpSpPr>
          <p:cNvPr id="14" name="Group 13"/>
          <p:cNvGrpSpPr/>
          <p:nvPr/>
        </p:nvGrpSpPr>
        <p:grpSpPr>
          <a:xfrm>
            <a:off x="1172584" y="1392217"/>
            <a:ext cx="6779110" cy="923330"/>
            <a:chOff x="1172584" y="1381459"/>
            <a:chExt cx="6779110" cy="923330"/>
          </a:xfrm>
        </p:grpSpPr>
        <p:sp>
          <p:nvSpPr>
            <p:cNvPr id="16" name="TextBox 15"/>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7" name="Straight Connector 16"/>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pPr>
              <a:defRPr/>
            </a:pPr>
            <a:endParaRPr lang="en-US"/>
          </a:p>
        </p:txBody>
      </p:sp>
      <p:sp>
        <p:nvSpPr>
          <p:cNvPr id="4" name="Footer Placeholder 3"/>
          <p:cNvSpPr>
            <a:spLocks noGrp="1"/>
          </p:cNvSpPr>
          <p:nvPr>
            <p:ph type="ftr" sz="quarter" idx="11"/>
          </p:nvPr>
        </p:nvSpPr>
        <p:spPr/>
        <p:txBody>
          <a:bodyPr/>
          <a:lstStyle/>
          <a:p>
            <a:pPr>
              <a:defRPr/>
            </a:pPr>
            <a:r>
              <a:rPr lang="en-US"/>
              <a:t>“Even The Noble Homer Nods”</a:t>
            </a:r>
          </a:p>
        </p:txBody>
      </p:sp>
      <p:sp>
        <p:nvSpPr>
          <p:cNvPr id="5" name="Slide Number Placeholder 4"/>
          <p:cNvSpPr>
            <a:spLocks noGrp="1"/>
          </p:cNvSpPr>
          <p:nvPr>
            <p:ph type="sldNum" sz="quarter" idx="12"/>
          </p:nvPr>
        </p:nvSpPr>
        <p:spPr/>
        <p:txBody>
          <a:bodyPr/>
          <a:lstStyle/>
          <a:p>
            <a:pPr>
              <a:defRPr/>
            </a:pPr>
            <a:fld id="{87F7E7D7-5125-4DDF-BA36-2B3109B190E3}" type="slidenum">
              <a:rPr lang="en-US" smtClean="0"/>
              <a:pPr>
                <a:defRPr/>
              </a:pPr>
              <a:t>‹#›</a:t>
            </a:fld>
            <a:endParaRPr lang="en-US"/>
          </a:p>
        </p:txBody>
      </p:sp>
      <p:grpSp>
        <p:nvGrpSpPr>
          <p:cNvPr id="10" name="Group 9"/>
          <p:cNvGrpSpPr/>
          <p:nvPr/>
        </p:nvGrpSpPr>
        <p:grpSpPr>
          <a:xfrm>
            <a:off x="1172584" y="1392217"/>
            <a:ext cx="6779110" cy="923330"/>
            <a:chOff x="1172584" y="1381459"/>
            <a:chExt cx="6779110" cy="923330"/>
          </a:xfrm>
        </p:grpSpPr>
        <p:sp>
          <p:nvSpPr>
            <p:cNvPr id="14" name="TextBox 13"/>
            <p:cNvSpPr txBox="1"/>
            <p:nvPr/>
          </p:nvSpPr>
          <p:spPr>
            <a:xfrm>
              <a:off x="4147073" y="1381459"/>
              <a:ext cx="877163" cy="923330"/>
            </a:xfrm>
            <a:prstGeom prst="rect">
              <a:avLst/>
            </a:prstGeom>
            <a:noFill/>
          </p:spPr>
          <p:txBody>
            <a:bodyPr wrap="none" rtlCol="0">
              <a:spAutoFit/>
            </a:bodyPr>
            <a:lstStyle/>
            <a:p>
              <a:r>
                <a:rPr lang="en-US" sz="5400" dirty="0">
                  <a:solidFill>
                    <a:schemeClr val="tx2">
                      <a:lumMod val="60000"/>
                      <a:lumOff val="40000"/>
                    </a:schemeClr>
                  </a:solidFill>
                  <a:latin typeface="Wingdings" pitchFamily="2" charset="2"/>
                </a:rPr>
                <a:t></a:t>
              </a:r>
            </a:p>
          </p:txBody>
        </p:sp>
        <p:cxnSp>
          <p:nvCxnSpPr>
            <p:cNvPr id="15" name="Straight Connector 14"/>
            <p:cNvCxnSpPr/>
            <p:nvPr/>
          </p:nvCxnSpPr>
          <p:spPr>
            <a:xfrm rot="10800000">
              <a:off x="1172584" y="192562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rot="10800000">
              <a:off x="4831976" y="1922650"/>
              <a:ext cx="3119718" cy="1588"/>
            </a:xfrm>
            <a:prstGeom prst="line">
              <a:avLst/>
            </a:prstGeom>
            <a:ln>
              <a:solidFill>
                <a:schemeClr val="tx2">
                  <a:lumMod val="60000"/>
                  <a:lumOff val="40000"/>
                </a:schemeClr>
              </a:solidFill>
            </a:ln>
            <a:effectLst/>
          </p:spPr>
          <p:style>
            <a:lnRef idx="1">
              <a:schemeClr val="accent1"/>
            </a:lnRef>
            <a:fillRef idx="0">
              <a:schemeClr val="accent1"/>
            </a:fillRef>
            <a:effectRef idx="0">
              <a:schemeClr val="accent1"/>
            </a:effectRef>
            <a:fontRef idx="minor">
              <a:schemeClr val="tx1"/>
            </a:fontRef>
          </p:style>
        </p:cxnSp>
      </p:gr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pPr>
              <a:defRPr/>
            </a:pPr>
            <a:endParaRPr lang="en-US"/>
          </a:p>
        </p:txBody>
      </p:sp>
      <p:sp>
        <p:nvSpPr>
          <p:cNvPr id="3" name="Footer Placeholder 2"/>
          <p:cNvSpPr>
            <a:spLocks noGrp="1"/>
          </p:cNvSpPr>
          <p:nvPr>
            <p:ph type="ftr" sz="quarter" idx="11"/>
          </p:nvPr>
        </p:nvSpPr>
        <p:spPr/>
        <p:txBody>
          <a:bodyPr/>
          <a:lstStyle/>
          <a:p>
            <a:pPr>
              <a:defRPr/>
            </a:pPr>
            <a:r>
              <a:rPr lang="en-US"/>
              <a:t>“Even The Noble Homer Nods”</a:t>
            </a:r>
          </a:p>
        </p:txBody>
      </p:sp>
      <p:sp>
        <p:nvSpPr>
          <p:cNvPr id="4" name="Slide Number Placeholder 3"/>
          <p:cNvSpPr>
            <a:spLocks noGrp="1"/>
          </p:cNvSpPr>
          <p:nvPr>
            <p:ph type="sldNum" sz="quarter" idx="12"/>
          </p:nvPr>
        </p:nvSpPr>
        <p:spPr/>
        <p:txBody>
          <a:bodyPr/>
          <a:lstStyle/>
          <a:p>
            <a:pPr>
              <a:defRPr/>
            </a:pPr>
            <a:fld id="{21965594-58F9-44AE-B82F-02BFA4D18ACD}" type="slidenum">
              <a:rPr lang="en-US" smtClean="0"/>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034579" y="1678195"/>
            <a:ext cx="3422483" cy="1886921"/>
          </a:xfrm>
        </p:spPr>
        <p:txBody>
          <a:bodyPr anchor="b"/>
          <a:lstStyle>
            <a:lvl1pPr algn="l">
              <a:defRPr sz="2800" b="0"/>
            </a:lvl1pPr>
          </a:lstStyle>
          <a:p>
            <a:r>
              <a:rPr lang="en-US"/>
              <a:t>Click to edit Master title style</a:t>
            </a:r>
          </a:p>
        </p:txBody>
      </p:sp>
      <p:sp>
        <p:nvSpPr>
          <p:cNvPr id="3" name="Content Placeholder 2"/>
          <p:cNvSpPr>
            <a:spLocks noGrp="1"/>
          </p:cNvSpPr>
          <p:nvPr>
            <p:ph idx="1"/>
          </p:nvPr>
        </p:nvSpPr>
        <p:spPr>
          <a:xfrm>
            <a:off x="692001" y="559398"/>
            <a:ext cx="4116667" cy="5566765"/>
          </a:xfrm>
        </p:spPr>
        <p:txBody>
          <a:bodyPr anchor="ct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034579" y="3603812"/>
            <a:ext cx="3411725" cy="2517289"/>
          </a:xfrm>
        </p:spPr>
        <p:txBody>
          <a:bodyPr>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“Even The Noble Homer Nods”</a:t>
            </a:r>
          </a:p>
        </p:txBody>
      </p:sp>
      <p:sp>
        <p:nvSpPr>
          <p:cNvPr id="7" name="Slide Number Placeholder 6"/>
          <p:cNvSpPr>
            <a:spLocks noGrp="1"/>
          </p:cNvSpPr>
          <p:nvPr>
            <p:ph type="sldNum" sz="quarter" idx="12"/>
          </p:nvPr>
        </p:nvSpPr>
        <p:spPr/>
        <p:txBody>
          <a:bodyPr/>
          <a:lstStyle/>
          <a:p>
            <a:pPr>
              <a:defRPr/>
            </a:pPr>
            <a:fld id="{394EB091-5F5A-44A9-865A-EAF94365BDE0}" type="slidenum">
              <a:rPr lang="en-US" smtClean="0"/>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77731" y="4668818"/>
            <a:ext cx="7767021" cy="644729"/>
          </a:xfrm>
        </p:spPr>
        <p:txBody>
          <a:bodyPr anchor="b"/>
          <a:lstStyle>
            <a:lvl1pPr algn="ctr">
              <a:defRPr sz="2800" b="0"/>
            </a:lvl1pPr>
          </a:lstStyle>
          <a:p>
            <a:r>
              <a:rPr lang="en-US"/>
              <a:t>Click to edit Master title style</a:t>
            </a:r>
          </a:p>
        </p:txBody>
      </p:sp>
      <p:sp>
        <p:nvSpPr>
          <p:cNvPr id="3" name="Picture Placeholder 2"/>
          <p:cNvSpPr>
            <a:spLocks noGrp="1"/>
          </p:cNvSpPr>
          <p:nvPr>
            <p:ph type="pic" idx="1"/>
          </p:nvPr>
        </p:nvSpPr>
        <p:spPr>
          <a:xfrm rot="240000">
            <a:off x="2183792" y="666965"/>
            <a:ext cx="4772156" cy="3598016"/>
          </a:xfrm>
          <a:solidFill>
            <a:srgbClr val="FFFFFF">
              <a:shade val="85000"/>
            </a:srgbClr>
          </a:solidFill>
          <a:ln w="190500" cap="sq">
            <a:solidFill>
              <a:srgbClr val="FFFFFF"/>
            </a:solidFill>
            <a:miter lim="800000"/>
          </a:ln>
          <a:effectLst>
            <a:outerShdw blurRad="65000" dist="50800" dir="12900000" kx="195000" ky="145000" algn="tl" rotWithShape="0">
              <a:srgbClr val="000000">
                <a:alpha val="24000"/>
              </a:srgbClr>
            </a:outerShdw>
          </a:effectLst>
          <a:scene3d>
            <a:camera prst="orthographicFront">
              <a:rot lat="0" lon="0" rev="360000"/>
            </a:camera>
            <a:lightRig rig="twoPt" dir="t">
              <a:rot lat="0" lon="0" rev="7200000"/>
            </a:lightRig>
          </a:scene3d>
          <a:sp3d contourW="12700">
            <a:bevelT w="25400" h="19050"/>
            <a:contourClr>
              <a:srgbClr val="969696"/>
            </a:contourClr>
          </a:sp3d>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88489" y="5324306"/>
            <a:ext cx="7756264" cy="804862"/>
          </a:xfrm>
        </p:spPr>
        <p:txBody>
          <a:bodyPr>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pPr>
              <a:defRPr/>
            </a:pPr>
            <a:endParaRPr lang="en-US"/>
          </a:p>
        </p:txBody>
      </p:sp>
      <p:sp>
        <p:nvSpPr>
          <p:cNvPr id="6" name="Footer Placeholder 5"/>
          <p:cNvSpPr>
            <a:spLocks noGrp="1"/>
          </p:cNvSpPr>
          <p:nvPr>
            <p:ph type="ftr" sz="quarter" idx="11"/>
          </p:nvPr>
        </p:nvSpPr>
        <p:spPr/>
        <p:txBody>
          <a:bodyPr/>
          <a:lstStyle/>
          <a:p>
            <a:pPr>
              <a:defRPr/>
            </a:pPr>
            <a:r>
              <a:rPr lang="en-US"/>
              <a:t>“Even The Noble Homer Nods”</a:t>
            </a:r>
          </a:p>
        </p:txBody>
      </p:sp>
      <p:sp>
        <p:nvSpPr>
          <p:cNvPr id="7" name="Slide Number Placeholder 6"/>
          <p:cNvSpPr>
            <a:spLocks noGrp="1"/>
          </p:cNvSpPr>
          <p:nvPr>
            <p:ph type="sldNum" sz="quarter" idx="12"/>
          </p:nvPr>
        </p:nvSpPr>
        <p:spPr/>
        <p:txBody>
          <a:bodyPr/>
          <a:lstStyle/>
          <a:p>
            <a:pPr>
              <a:defRPr/>
            </a:pPr>
            <a:fld id="{1E977E38-F5C2-4F79-A7F4-CB2FD4D3918F}" type="slidenum">
              <a:rPr lang="en-US" smtClean="0"/>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7" name="Rectangle 6"/>
          <p:cNvSpPr/>
          <p:nvPr/>
        </p:nvSpPr>
        <p:spPr>
          <a:xfrm>
            <a:off x="0" y="0"/>
            <a:ext cx="9144000" cy="6858000"/>
          </a:xfrm>
          <a:prstGeom prst="rect">
            <a:avLst/>
          </a:prstGeom>
          <a:gradFill flip="none" rotWithShape="1">
            <a:gsLst>
              <a:gs pos="83000">
                <a:schemeClr val="bg1">
                  <a:alpha val="11000"/>
                </a:schemeClr>
              </a:gs>
              <a:gs pos="100000">
                <a:schemeClr val="bg2">
                  <a:lumMod val="75000"/>
                  <a:alpha val="23000"/>
                </a:schemeClr>
              </a:gs>
            </a:gsLst>
            <a:path path="rect">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688490" y="570156"/>
            <a:ext cx="7756263" cy="1054250"/>
          </a:xfrm>
          <a:prstGeom prst="rect">
            <a:avLst/>
          </a:prstGeom>
        </p:spPr>
        <p:txBody>
          <a:bodyPr vert="horz" lIns="91440" tIns="45720" rIns="91440" bIns="45720" rtlCol="0" anchor="ctr">
            <a:noAutofit/>
          </a:bodyPr>
          <a:lstStyle/>
          <a:p>
            <a:r>
              <a:rPr lang="en-US"/>
              <a:t>Click to edit Master title style</a:t>
            </a:r>
            <a:endParaRPr lang="en-US" dirty="0"/>
          </a:p>
        </p:txBody>
      </p:sp>
      <p:sp>
        <p:nvSpPr>
          <p:cNvPr id="3" name="Text Placeholder 2"/>
          <p:cNvSpPr>
            <a:spLocks noGrp="1"/>
          </p:cNvSpPr>
          <p:nvPr>
            <p:ph type="body" idx="1"/>
          </p:nvPr>
        </p:nvSpPr>
        <p:spPr>
          <a:xfrm>
            <a:off x="699247" y="2248347"/>
            <a:ext cx="7745505" cy="3877815"/>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360378" y="6161442"/>
            <a:ext cx="2133600" cy="365125"/>
          </a:xfrm>
          <a:prstGeom prst="rect">
            <a:avLst/>
          </a:prstGeom>
        </p:spPr>
        <p:txBody>
          <a:bodyPr vert="horz" lIns="91440" tIns="45720" rIns="91440" bIns="45720" rtlCol="0" anchor="ctr"/>
          <a:lstStyle>
            <a:lvl1pPr algn="l">
              <a:defRPr sz="1200">
                <a:solidFill>
                  <a:schemeClr val="tx2"/>
                </a:solidFill>
              </a:defRPr>
            </a:lvl1pPr>
          </a:lstStyle>
          <a:p>
            <a:pPr>
              <a:defRPr/>
            </a:pPr>
            <a:endParaRPr lang="en-US"/>
          </a:p>
        </p:txBody>
      </p:sp>
      <p:sp>
        <p:nvSpPr>
          <p:cNvPr id="5" name="Footer Placeholder 4"/>
          <p:cNvSpPr>
            <a:spLocks noGrp="1"/>
          </p:cNvSpPr>
          <p:nvPr>
            <p:ph type="ftr" sz="quarter" idx="3"/>
          </p:nvPr>
        </p:nvSpPr>
        <p:spPr>
          <a:xfrm>
            <a:off x="3124200" y="6161442"/>
            <a:ext cx="2895600" cy="365125"/>
          </a:xfrm>
          <a:prstGeom prst="rect">
            <a:avLst/>
          </a:prstGeom>
        </p:spPr>
        <p:txBody>
          <a:bodyPr vert="horz" lIns="91440" tIns="45720" rIns="91440" bIns="45720" rtlCol="0" anchor="ctr"/>
          <a:lstStyle>
            <a:lvl1pPr algn="ctr">
              <a:defRPr sz="1200">
                <a:solidFill>
                  <a:schemeClr val="tx2"/>
                </a:solidFill>
              </a:defRPr>
            </a:lvl1pPr>
          </a:lstStyle>
          <a:p>
            <a:pPr>
              <a:defRPr/>
            </a:pPr>
            <a:r>
              <a:rPr lang="en-US"/>
              <a:t>“Even The Noble Homer Nods”</a:t>
            </a:r>
          </a:p>
        </p:txBody>
      </p:sp>
      <p:sp>
        <p:nvSpPr>
          <p:cNvPr id="6" name="Slide Number Placeholder 5"/>
          <p:cNvSpPr>
            <a:spLocks noGrp="1"/>
          </p:cNvSpPr>
          <p:nvPr>
            <p:ph type="sldNum" sz="quarter" idx="4"/>
          </p:nvPr>
        </p:nvSpPr>
        <p:spPr>
          <a:xfrm>
            <a:off x="6639264" y="6161442"/>
            <a:ext cx="2133600" cy="365125"/>
          </a:xfrm>
          <a:prstGeom prst="rect">
            <a:avLst/>
          </a:prstGeom>
        </p:spPr>
        <p:txBody>
          <a:bodyPr vert="horz" lIns="91440" tIns="45720" rIns="91440" bIns="45720" rtlCol="0" anchor="ctr"/>
          <a:lstStyle>
            <a:lvl1pPr algn="r">
              <a:defRPr sz="1200">
                <a:solidFill>
                  <a:schemeClr val="tx2"/>
                </a:solidFill>
              </a:defRPr>
            </a:lvl1pPr>
          </a:lstStyle>
          <a:p>
            <a:pPr>
              <a:defRPr/>
            </a:pPr>
            <a:fld id="{9C9BDA18-CFB8-482C-9990-A84082B26EB9}" type="slidenum">
              <a:rPr lang="en-US" smtClean="0"/>
              <a:pPr>
                <a:defRPr/>
              </a:pPr>
              <a:t>‹#›</a:t>
            </a:fld>
            <a:endParaRPr lang="en-US"/>
          </a:p>
        </p:txBody>
      </p:sp>
    </p:spTree>
  </p:cSld>
  <p:clrMap bg1="lt1" tx1="dk1" bg2="lt2" tx2="dk2" accent1="accent1" accent2="accent2" accent3="accent3" accent4="accent4" accent5="accent5" accent6="accent6" hlink="hlink" folHlink="folHlink"/>
  <p:sldLayoutIdLst>
    <p:sldLayoutId id="2147483706" r:id="rId1"/>
    <p:sldLayoutId id="2147483707" r:id="rId2"/>
    <p:sldLayoutId id="2147483708" r:id="rId3"/>
    <p:sldLayoutId id="2147483709" r:id="rId4"/>
    <p:sldLayoutId id="2147483710" r:id="rId5"/>
    <p:sldLayoutId id="2147483711" r:id="rId6"/>
    <p:sldLayoutId id="2147483712" r:id="rId7"/>
    <p:sldLayoutId id="2147483713" r:id="rId8"/>
    <p:sldLayoutId id="2147483714" r:id="rId9"/>
    <p:sldLayoutId id="2147483715" r:id="rId10"/>
    <p:sldLayoutId id="2147483716" r:id="rId11"/>
    <p:sldLayoutId id="2147483717" r:id="rId12"/>
  </p:sldLayoutIdLst>
  <p:hf sldNum="0" hdr="0" dt="0"/>
  <p:txStyles>
    <p:titleStyle>
      <a:lvl1pPr algn="ctr" defTabSz="914400" rtl="0" eaLnBrk="1" latinLnBrk="0" hangingPunct="1">
        <a:spcBef>
          <a:spcPct val="0"/>
        </a:spcBef>
        <a:buNone/>
        <a:defRPr sz="5400" kern="1200">
          <a:solidFill>
            <a:schemeClr val="tx2"/>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65760" indent="-365760" algn="l" defTabSz="914400" rtl="0" eaLnBrk="1" latinLnBrk="0" hangingPunct="1">
        <a:spcBef>
          <a:spcPct val="20000"/>
        </a:spcBef>
        <a:buClr>
          <a:schemeClr val="accent1"/>
        </a:buClr>
        <a:buFont typeface="Wingdings" pitchFamily="2" charset="2"/>
        <a:buChar char=""/>
        <a:defRPr sz="2400" kern="1200">
          <a:solidFill>
            <a:schemeClr val="tx1">
              <a:lumMod val="85000"/>
              <a:lumOff val="15000"/>
            </a:schemeClr>
          </a:solidFill>
          <a:latin typeface="+mn-lt"/>
          <a:ea typeface="+mn-ea"/>
          <a:cs typeface="+mn-cs"/>
        </a:defRPr>
      </a:lvl1pPr>
      <a:lvl2pPr marL="777240" indent="-365760" algn="l" defTabSz="914400" rtl="0" eaLnBrk="1" latinLnBrk="0" hangingPunct="1">
        <a:spcBef>
          <a:spcPct val="20000"/>
        </a:spcBef>
        <a:buClr>
          <a:schemeClr val="accent1"/>
        </a:buClr>
        <a:buFont typeface="Wingdings" pitchFamily="2" charset="2"/>
        <a:buChar char=""/>
        <a:defRPr sz="2200" kern="1200">
          <a:solidFill>
            <a:schemeClr val="tx1">
              <a:lumMod val="85000"/>
              <a:lumOff val="15000"/>
            </a:schemeClr>
          </a:solidFill>
          <a:latin typeface="+mn-lt"/>
          <a:ea typeface="+mn-ea"/>
          <a:cs typeface="+mn-cs"/>
        </a:defRPr>
      </a:lvl2pPr>
      <a:lvl3pPr marL="1143000" indent="-365760" algn="l" defTabSz="914400" rtl="0" eaLnBrk="1" latinLnBrk="0" hangingPunct="1">
        <a:spcBef>
          <a:spcPct val="20000"/>
        </a:spcBef>
        <a:buClr>
          <a:schemeClr val="accent1"/>
        </a:buClr>
        <a:buFont typeface="Wingdings" pitchFamily="2" charset="2"/>
        <a:buChar char=""/>
        <a:defRPr sz="2000" kern="1200">
          <a:solidFill>
            <a:schemeClr val="tx1">
              <a:lumMod val="85000"/>
              <a:lumOff val="15000"/>
            </a:schemeClr>
          </a:solidFill>
          <a:latin typeface="+mn-lt"/>
          <a:ea typeface="+mn-ea"/>
          <a:cs typeface="+mn-cs"/>
        </a:defRPr>
      </a:lvl3pPr>
      <a:lvl4pPr marL="1508760" indent="-320040" algn="l" defTabSz="914400" rtl="0" eaLnBrk="1" latinLnBrk="0" hangingPunct="1">
        <a:spcBef>
          <a:spcPct val="20000"/>
        </a:spcBef>
        <a:buClr>
          <a:schemeClr val="accent1"/>
        </a:buClr>
        <a:buFont typeface="Wingdings" pitchFamily="2" charset="2"/>
        <a:buChar char=""/>
        <a:defRPr sz="1800" kern="1200">
          <a:solidFill>
            <a:schemeClr val="tx1">
              <a:lumMod val="85000"/>
              <a:lumOff val="15000"/>
            </a:schemeClr>
          </a:solidFill>
          <a:latin typeface="+mn-lt"/>
          <a:ea typeface="+mn-ea"/>
          <a:cs typeface="+mn-cs"/>
        </a:defRPr>
      </a:lvl4pPr>
      <a:lvl5pPr marL="1828800" indent="-320040" algn="l" defTabSz="914400" rtl="0" eaLnBrk="1" latinLnBrk="0" hangingPunct="1">
        <a:spcBef>
          <a:spcPct val="20000"/>
        </a:spcBef>
        <a:buClr>
          <a:schemeClr val="accent1"/>
        </a:buClr>
        <a:buFont typeface="Wingdings" pitchFamily="2" charset="2"/>
        <a:buChar char=""/>
        <a:defRPr sz="1600" kern="1200">
          <a:solidFill>
            <a:schemeClr val="tx1">
              <a:lumMod val="85000"/>
              <a:lumOff val="15000"/>
            </a:schemeClr>
          </a:solidFill>
          <a:latin typeface="+mn-lt"/>
          <a:ea typeface="+mn-ea"/>
          <a:cs typeface="+mn-cs"/>
        </a:defRPr>
      </a:lvl5pPr>
      <a:lvl6pPr marL="214884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6pPr>
      <a:lvl7pPr marL="246888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7pPr>
      <a:lvl8pPr marL="278892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8pPr>
      <a:lvl9pPr marL="3108960" indent="-274320" algn="l" defTabSz="914400" rtl="0" eaLnBrk="1" latinLnBrk="0" hangingPunct="1">
        <a:spcBef>
          <a:spcPts val="400"/>
        </a:spcBef>
        <a:buClr>
          <a:schemeClr val="accent1"/>
        </a:buClr>
        <a:buFont typeface="Wingdings" pitchFamily="2" charset="2"/>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7.jp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0" name="Rectangle 12"/>
          <p:cNvSpPr>
            <a:spLocks noGrp="1" noChangeArrowheads="1"/>
          </p:cNvSpPr>
          <p:nvPr>
            <p:ph type="ctrTitle"/>
          </p:nvPr>
        </p:nvSpPr>
        <p:spPr>
          <a:xfrm>
            <a:off x="0" y="228600"/>
            <a:ext cx="9144000" cy="3352800"/>
          </a:xfrm>
        </p:spPr>
        <p:txBody>
          <a:bodyPr/>
          <a:lstStyle/>
          <a:p>
            <a:pPr eaLnBrk="1" hangingPunct="1">
              <a:defRPr/>
            </a:pPr>
            <a:r>
              <a:rPr lang="en-US" sz="4400" b="1" u="sng" dirty="0">
                <a:ln w="12700">
                  <a:solidFill>
                    <a:srgbClr val="FFFF00">
                      <a:alpha val="65000"/>
                    </a:srgbClr>
                  </a:solidFill>
                </a:ln>
                <a:solidFill>
                  <a:schemeClr val="accent6">
                    <a:lumMod val="40000"/>
                    <a:lumOff val="60000"/>
                  </a:schemeClr>
                </a:solidFill>
                <a:latin typeface="Arial" pitchFamily="34" charset="0"/>
                <a:cs typeface="Arial" pitchFamily="34" charset="0"/>
              </a:rPr>
              <a:t>“Even The Noble Homer Nods”</a:t>
            </a:r>
            <a:br>
              <a:rPr lang="en-US" sz="4400" b="1" u="sng" dirty="0">
                <a:ln w="12700">
                  <a:solidFill>
                    <a:srgbClr val="FFFF00">
                      <a:alpha val="65000"/>
                    </a:srgbClr>
                  </a:solidFill>
                </a:ln>
                <a:solidFill>
                  <a:schemeClr val="accent6">
                    <a:lumMod val="40000"/>
                    <a:lumOff val="60000"/>
                  </a:schemeClr>
                </a:solidFill>
                <a:latin typeface="Arial" pitchFamily="34" charset="0"/>
                <a:cs typeface="Arial" pitchFamily="34" charset="0"/>
              </a:rPr>
            </a:br>
            <a:br>
              <a:rPr lang="en-US" sz="4400" b="1" u="sng" dirty="0">
                <a:ln w="12700">
                  <a:solidFill>
                    <a:srgbClr val="FFFF00">
                      <a:alpha val="65000"/>
                    </a:srgbClr>
                  </a:solidFill>
                </a:ln>
                <a:solidFill>
                  <a:schemeClr val="accent6">
                    <a:lumMod val="40000"/>
                    <a:lumOff val="60000"/>
                  </a:schemeClr>
                </a:solidFill>
                <a:latin typeface="Arial" pitchFamily="34" charset="0"/>
                <a:cs typeface="Arial" pitchFamily="34" charset="0"/>
              </a:rPr>
            </a:br>
            <a:br>
              <a:rPr lang="en-US" sz="2800" dirty="0">
                <a:solidFill>
                  <a:srgbClr val="66FFFF"/>
                </a:solidFill>
              </a:rPr>
            </a:br>
            <a:r>
              <a:rPr lang="en-US" sz="4000" b="1" dirty="0">
                <a:solidFill>
                  <a:srgbClr val="FFFF00"/>
                </a:solidFill>
                <a:latin typeface="Arial" pitchFamily="34" charset="0"/>
                <a:cs typeface="Arial" pitchFamily="34" charset="0"/>
              </a:rPr>
              <a:t>Text: II Pet. 1:19-21</a:t>
            </a:r>
            <a:br>
              <a:rPr lang="en-US" sz="3200" b="1" dirty="0">
                <a:solidFill>
                  <a:srgbClr val="FFFF00"/>
                </a:solidFill>
                <a:latin typeface="Arial" pitchFamily="34" charset="0"/>
                <a:cs typeface="Arial" pitchFamily="34" charset="0"/>
              </a:rPr>
            </a:br>
            <a:endParaRPr lang="en-US" sz="3200" b="1" dirty="0">
              <a:solidFill>
                <a:schemeClr val="tx1"/>
              </a:solidFill>
              <a:latin typeface="Arial" pitchFamily="34" charset="0"/>
              <a:cs typeface="Arial" pitchFamily="34" charset="0"/>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657600" y="3713550"/>
            <a:ext cx="1905000" cy="2818924"/>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477000"/>
            <a:ext cx="2895600" cy="38100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533400"/>
          </a:xfrm>
        </p:spPr>
        <p:txBody>
          <a:bodyPr/>
          <a:lstStyle/>
          <a:p>
            <a:pPr eaLnBrk="1" hangingPunct="1">
              <a:defRPr/>
            </a:pPr>
            <a:r>
              <a:rPr lang="en-US" sz="3600" b="1" u="sng" dirty="0">
                <a:solidFill>
                  <a:srgbClr val="002060"/>
                </a:solidFill>
                <a:latin typeface="Arial" pitchFamily="34" charset="0"/>
                <a:cs typeface="Arial" pitchFamily="34" charset="0"/>
              </a:rPr>
              <a:t>Religious Writers Also “Nodded”</a:t>
            </a:r>
          </a:p>
        </p:txBody>
      </p:sp>
      <p:sp>
        <p:nvSpPr>
          <p:cNvPr id="9" name="Text Box 3"/>
          <p:cNvSpPr txBox="1">
            <a:spLocks noChangeArrowheads="1"/>
          </p:cNvSpPr>
          <p:nvPr/>
        </p:nvSpPr>
        <p:spPr bwMode="auto">
          <a:xfrm>
            <a:off x="10170" y="914400"/>
            <a:ext cx="7048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Muhammad (c. 26 April 570 – 8 June 632)</a:t>
            </a:r>
          </a:p>
          <a:p>
            <a:pPr eaLnBrk="1" hangingPunct="1"/>
            <a:r>
              <a:rPr lang="en-US" dirty="0">
                <a:solidFill>
                  <a:schemeClr val="tx1"/>
                </a:solidFill>
              </a:rPr>
              <a:t>founded Islam, wrote the Qur’an</a:t>
            </a:r>
            <a:endParaRPr lang="en-US" sz="2800" dirty="0">
              <a:solidFill>
                <a:schemeClr val="tx1"/>
              </a:solidFill>
            </a:endParaRPr>
          </a:p>
        </p:txBody>
      </p:sp>
      <p:sp>
        <p:nvSpPr>
          <p:cNvPr id="11" name="Text Box 3"/>
          <p:cNvSpPr txBox="1">
            <a:spLocks noChangeArrowheads="1"/>
          </p:cNvSpPr>
          <p:nvPr/>
        </p:nvSpPr>
        <p:spPr bwMode="auto">
          <a:xfrm>
            <a:off x="-1" y="2057400"/>
            <a:ext cx="7543801" cy="255454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b="0" dirty="0">
                <a:solidFill>
                  <a:srgbClr val="002060"/>
                </a:solidFill>
              </a:rPr>
              <a:t>The religion of Islam claims that the Qur’an is inspired of God (Allah). </a:t>
            </a:r>
          </a:p>
          <a:p>
            <a:pPr algn="l">
              <a:buClr>
                <a:schemeClr val="accent1"/>
              </a:buClr>
              <a:buSzPct val="115000"/>
              <a:buFont typeface="Wingdings" pitchFamily="2" charset="2"/>
              <a:buChar char="Ø"/>
            </a:pPr>
            <a:r>
              <a:rPr lang="en-US" sz="2000" b="0" dirty="0">
                <a:solidFill>
                  <a:srgbClr val="002060"/>
                </a:solidFill>
              </a:rPr>
              <a:t>It is not for it is flawed by many examples of “nodding.” </a:t>
            </a:r>
          </a:p>
          <a:p>
            <a:pPr algn="l">
              <a:buClr>
                <a:schemeClr val="accent1"/>
              </a:buClr>
              <a:buSzPct val="115000"/>
              <a:buFont typeface="Wingdings" pitchFamily="2" charset="2"/>
              <a:buChar char="Ø"/>
            </a:pPr>
            <a:r>
              <a:rPr lang="en-US" sz="2000" b="0" dirty="0">
                <a:solidFill>
                  <a:srgbClr val="002060"/>
                </a:solidFill>
              </a:rPr>
              <a:t>One example: the Qur’an suggests that the human fetus results from “sperm” (no mention of an egg) that changes into “a clot of congealed blood,” which then becomes bones, later to be covered with flesh (Surah 23:14). </a:t>
            </a:r>
          </a:p>
          <a:p>
            <a:pPr algn="l">
              <a:buClr>
                <a:schemeClr val="accent1"/>
              </a:buClr>
              <a:buSzPct val="115000"/>
              <a:buFont typeface="Wingdings" pitchFamily="2" charset="2"/>
              <a:buChar char="Ø"/>
            </a:pPr>
            <a:r>
              <a:rPr lang="en-US" sz="2000" b="0" dirty="0">
                <a:solidFill>
                  <a:srgbClr val="002060"/>
                </a:solidFill>
              </a:rPr>
              <a:t>This hardly is an accurate description of fetal development!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705600" y="914400"/>
            <a:ext cx="2311851" cy="1740310"/>
          </a:xfrm>
          <a:prstGeom prst="rect">
            <a:avLst/>
          </a:prstGeom>
          <a:scene3d>
            <a:camera prst="perspectiveHeroicExtremeLeftFacing"/>
            <a:lightRig rig="threePt" dir="t"/>
          </a:scene3d>
          <a:sp3d>
            <a:bevelT/>
          </a:sp3d>
        </p:spPr>
      </p:pic>
    </p:spTree>
    <p:extLst>
      <p:ext uri="{BB962C8B-B14F-4D97-AF65-F5344CB8AC3E}">
        <p14:creationId xmlns:p14="http://schemas.microsoft.com/office/powerpoint/2010/main" val="2261411417"/>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477000"/>
            <a:ext cx="2895600" cy="38100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533400"/>
          </a:xfrm>
        </p:spPr>
        <p:txBody>
          <a:bodyPr/>
          <a:lstStyle/>
          <a:p>
            <a:pPr eaLnBrk="1" hangingPunct="1">
              <a:defRPr/>
            </a:pPr>
            <a:r>
              <a:rPr lang="en-US" sz="3600" b="1" u="sng" dirty="0">
                <a:solidFill>
                  <a:srgbClr val="002060"/>
                </a:solidFill>
                <a:latin typeface="Arial" pitchFamily="34" charset="0"/>
                <a:cs typeface="Arial" pitchFamily="34" charset="0"/>
              </a:rPr>
              <a:t>Religious Writers Also “Nodded”</a:t>
            </a:r>
          </a:p>
        </p:txBody>
      </p:sp>
      <p:sp>
        <p:nvSpPr>
          <p:cNvPr id="9" name="Text Box 3"/>
          <p:cNvSpPr txBox="1">
            <a:spLocks noChangeArrowheads="1"/>
          </p:cNvSpPr>
          <p:nvPr/>
        </p:nvSpPr>
        <p:spPr bwMode="auto">
          <a:xfrm>
            <a:off x="10170" y="914400"/>
            <a:ext cx="7048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Joseph Smith, Jr. (Dec. 23, 1805 – June 27,</a:t>
            </a:r>
          </a:p>
          <a:p>
            <a:pPr eaLnBrk="1" hangingPunct="1"/>
            <a:r>
              <a:rPr lang="en-US" dirty="0">
                <a:solidFill>
                  <a:schemeClr val="tx1"/>
                </a:solidFill>
              </a:rPr>
              <a:t>1844) wrote </a:t>
            </a:r>
            <a:r>
              <a:rPr lang="en-US" i="1" dirty="0">
                <a:solidFill>
                  <a:schemeClr val="tx1"/>
                </a:solidFill>
              </a:rPr>
              <a:t>The Book of Mormon</a:t>
            </a:r>
            <a:endParaRPr lang="en-US" sz="2800" i="1" dirty="0">
              <a:solidFill>
                <a:schemeClr val="tx1"/>
              </a:solidFill>
            </a:endParaRPr>
          </a:p>
        </p:txBody>
      </p:sp>
      <p:sp>
        <p:nvSpPr>
          <p:cNvPr id="11" name="Text Box 3"/>
          <p:cNvSpPr txBox="1">
            <a:spLocks noChangeArrowheads="1"/>
          </p:cNvSpPr>
          <p:nvPr/>
        </p:nvSpPr>
        <p:spPr bwMode="auto">
          <a:xfrm>
            <a:off x="-1" y="2057400"/>
            <a:ext cx="7543801" cy="440120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b="0" dirty="0">
                <a:solidFill>
                  <a:srgbClr val="002060"/>
                </a:solidFill>
              </a:rPr>
              <a:t>It claims to be an infallible revelation from God.</a:t>
            </a:r>
          </a:p>
          <a:p>
            <a:pPr algn="l">
              <a:buClr>
                <a:schemeClr val="accent1"/>
              </a:buClr>
              <a:buSzPct val="115000"/>
              <a:buFont typeface="Wingdings" pitchFamily="2" charset="2"/>
              <a:buChar char="Ø"/>
            </a:pPr>
            <a:r>
              <a:rPr lang="en-US" sz="2000" b="0" dirty="0">
                <a:solidFill>
                  <a:srgbClr val="002060"/>
                </a:solidFill>
              </a:rPr>
              <a:t>In Alma 7:10 it is said that Jesus Christ was born in Jerusalem. The Lord was born in that “little town of Bethlehem” (Micah 5:2; Matthew 2:1). </a:t>
            </a:r>
          </a:p>
          <a:p>
            <a:pPr algn="l">
              <a:buClr>
                <a:schemeClr val="accent1"/>
              </a:buClr>
              <a:buSzPct val="115000"/>
              <a:buFont typeface="Wingdings" pitchFamily="2" charset="2"/>
              <a:buChar char="Ø"/>
            </a:pPr>
            <a:r>
              <a:rPr lang="en-US" sz="2000" b="0" dirty="0">
                <a:solidFill>
                  <a:srgbClr val="002060"/>
                </a:solidFill>
              </a:rPr>
              <a:t>A man by the name of Nephi was using a “compass” to find his direction in the sixth century B.C. (1 Nephi 16:10; 2 Nephi 5:12). The mariner’s compass was not in use until 960-1279 AD.  </a:t>
            </a:r>
          </a:p>
          <a:p>
            <a:pPr algn="l">
              <a:buClr>
                <a:schemeClr val="accent1"/>
              </a:buClr>
              <a:buSzPct val="115000"/>
              <a:buFont typeface="Wingdings" pitchFamily="2" charset="2"/>
              <a:buChar char="Ø"/>
            </a:pPr>
            <a:r>
              <a:rPr lang="en-US" sz="2000" b="0" dirty="0">
                <a:solidFill>
                  <a:srgbClr val="002060"/>
                </a:solidFill>
              </a:rPr>
              <a:t>Joseph Smith Jr. also taught that there were people living on the Moon—six feet tall, dressed like Quakers, and with a life span of 1,000 years (Huntington, 1892, 3:263). Brigham Young, Smith’s successor, when asked about this matter, concurred, suggesting that such beings lived on the Sun as well (Young, 13:271).</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990600"/>
            <a:ext cx="1762432" cy="2360126"/>
          </a:xfrm>
          <a:prstGeom prst="rect">
            <a:avLst/>
          </a:prstGeom>
          <a:scene3d>
            <a:camera prst="perspectiveHeroicExtremeLeftFacing"/>
            <a:lightRig rig="threePt" dir="t"/>
          </a:scene3d>
          <a:sp3d>
            <a:bevelT/>
          </a:sp3d>
        </p:spPr>
      </p:pic>
    </p:spTree>
    <p:extLst>
      <p:ext uri="{BB962C8B-B14F-4D97-AF65-F5344CB8AC3E}">
        <p14:creationId xmlns:p14="http://schemas.microsoft.com/office/powerpoint/2010/main" val="215679715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477000"/>
            <a:ext cx="2895600" cy="38100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533400"/>
          </a:xfrm>
        </p:spPr>
        <p:txBody>
          <a:bodyPr/>
          <a:lstStyle/>
          <a:p>
            <a:pPr eaLnBrk="1" hangingPunct="1">
              <a:defRPr/>
            </a:pPr>
            <a:r>
              <a:rPr lang="en-US" sz="3600" b="1" u="sng" dirty="0">
                <a:solidFill>
                  <a:srgbClr val="002060"/>
                </a:solidFill>
                <a:latin typeface="Arial" pitchFamily="34" charset="0"/>
                <a:cs typeface="Arial" pitchFamily="34" charset="0"/>
              </a:rPr>
              <a:t>Religious Writers Also “Nodded”</a:t>
            </a:r>
          </a:p>
        </p:txBody>
      </p:sp>
      <p:sp>
        <p:nvSpPr>
          <p:cNvPr id="9" name="Text Box 3"/>
          <p:cNvSpPr txBox="1">
            <a:spLocks noChangeArrowheads="1"/>
          </p:cNvSpPr>
          <p:nvPr/>
        </p:nvSpPr>
        <p:spPr bwMode="auto">
          <a:xfrm>
            <a:off x="10170" y="914400"/>
            <a:ext cx="7048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Mary Baker Eddy (July 16, 1821 – Dec. 3,</a:t>
            </a:r>
          </a:p>
          <a:p>
            <a:pPr eaLnBrk="1" hangingPunct="1"/>
            <a:r>
              <a:rPr lang="en-US" dirty="0">
                <a:solidFill>
                  <a:schemeClr val="tx1"/>
                </a:solidFill>
              </a:rPr>
              <a:t>1910) founded “Christian Science”</a:t>
            </a:r>
            <a:endParaRPr lang="en-US" sz="2800" i="1" dirty="0">
              <a:solidFill>
                <a:schemeClr val="tx1"/>
              </a:solidFill>
            </a:endParaRPr>
          </a:p>
        </p:txBody>
      </p:sp>
      <p:sp>
        <p:nvSpPr>
          <p:cNvPr id="11" name="Text Box 3"/>
          <p:cNvSpPr txBox="1">
            <a:spLocks noChangeArrowheads="1"/>
          </p:cNvSpPr>
          <p:nvPr/>
        </p:nvSpPr>
        <p:spPr bwMode="auto">
          <a:xfrm>
            <a:off x="-1" y="2057400"/>
            <a:ext cx="7543801"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b="0" dirty="0">
                <a:solidFill>
                  <a:srgbClr val="002060"/>
                </a:solidFill>
              </a:rPr>
              <a:t>She produced a book, </a:t>
            </a:r>
            <a:r>
              <a:rPr lang="en-US" sz="2000" b="0" i="1" dirty="0">
                <a:solidFill>
                  <a:srgbClr val="002060"/>
                </a:solidFill>
              </a:rPr>
              <a:t>Science and Health with Key to the Scriptures</a:t>
            </a:r>
            <a:r>
              <a:rPr lang="en-US" sz="2000" b="0" dirty="0">
                <a:solidFill>
                  <a:srgbClr val="002060"/>
                </a:solidFill>
              </a:rPr>
              <a:t>, which she claimed was co-authored by God.</a:t>
            </a:r>
          </a:p>
          <a:p>
            <a:pPr algn="l">
              <a:buClr>
                <a:schemeClr val="accent1"/>
              </a:buClr>
              <a:buSzPct val="115000"/>
              <a:buFont typeface="Wingdings" pitchFamily="2" charset="2"/>
              <a:buChar char="Ø"/>
            </a:pPr>
            <a:r>
              <a:rPr lang="en-US" sz="2000" b="0" dirty="0">
                <a:solidFill>
                  <a:srgbClr val="002060"/>
                </a:solidFill>
              </a:rPr>
              <a:t>She wrote: “Man is not matter—made up of brains, blood, bones, and other material elements.... Man is spiritual and perfect; and because of this, he must be so understood in Christian Science.... Man is incapable of sin, sickness, and death” (1934, p. 475).</a:t>
            </a:r>
          </a:p>
          <a:p>
            <a:pPr algn="l">
              <a:buClr>
                <a:schemeClr val="accent1"/>
              </a:buClr>
              <a:buSzPct val="115000"/>
              <a:buFont typeface="Wingdings" pitchFamily="2" charset="2"/>
              <a:buChar char="Ø"/>
            </a:pPr>
            <a:r>
              <a:rPr lang="en-US" sz="2000" b="0" dirty="0">
                <a:solidFill>
                  <a:srgbClr val="002060"/>
                </a:solidFill>
              </a:rPr>
              <a:t>In spite of her denial of human mortality, she died December 3, 1910!</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931605"/>
            <a:ext cx="1740310" cy="2271105"/>
          </a:xfrm>
          <a:prstGeom prst="rect">
            <a:avLst/>
          </a:prstGeom>
          <a:scene3d>
            <a:camera prst="perspectiveHeroicExtremeLeftFacing"/>
            <a:lightRig rig="threePt" dir="t"/>
          </a:scene3d>
          <a:sp3d>
            <a:bevelT/>
          </a:sp3d>
        </p:spPr>
      </p:pic>
    </p:spTree>
    <p:extLst>
      <p:ext uri="{BB962C8B-B14F-4D97-AF65-F5344CB8AC3E}">
        <p14:creationId xmlns:p14="http://schemas.microsoft.com/office/powerpoint/2010/main" val="315505223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477000"/>
            <a:ext cx="2895600" cy="38100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533400"/>
          </a:xfrm>
        </p:spPr>
        <p:txBody>
          <a:bodyPr/>
          <a:lstStyle/>
          <a:p>
            <a:pPr>
              <a:defRPr/>
            </a:pPr>
            <a:r>
              <a:rPr lang="en-US" sz="3600" b="1" u="sng" dirty="0">
                <a:solidFill>
                  <a:srgbClr val="002060"/>
                </a:solidFill>
                <a:latin typeface="Arial" pitchFamily="34" charset="0"/>
                <a:cs typeface="Arial" pitchFamily="34" charset="0"/>
              </a:rPr>
              <a:t>Religious Writers Also “Nodded”</a:t>
            </a:r>
          </a:p>
        </p:txBody>
      </p:sp>
      <p:sp>
        <p:nvSpPr>
          <p:cNvPr id="7" name="Text Box 3">
            <a:extLst>
              <a:ext uri="{FF2B5EF4-FFF2-40B4-BE49-F238E27FC236}">
                <a16:creationId xmlns:a16="http://schemas.microsoft.com/office/drawing/2014/main" id="{A625FFEC-434F-4DD6-B8BE-E5A01E01B7B2}"/>
              </a:ext>
            </a:extLst>
          </p:cNvPr>
          <p:cNvSpPr txBox="1">
            <a:spLocks noChangeArrowheads="1"/>
          </p:cNvSpPr>
          <p:nvPr/>
        </p:nvSpPr>
        <p:spPr bwMode="auto">
          <a:xfrm>
            <a:off x="0" y="2133600"/>
            <a:ext cx="7010400" cy="138499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da-DK" sz="2800" dirty="0">
                <a:solidFill>
                  <a:schemeClr val="tx1"/>
                </a:solidFill>
              </a:rPr>
              <a:t>Muhammad (570 – 632)</a:t>
            </a:r>
            <a:endParaRPr lang="en-US" sz="2800" dirty="0">
              <a:solidFill>
                <a:schemeClr val="tx1"/>
              </a:solidFill>
            </a:endParaRPr>
          </a:p>
          <a:p>
            <a:pPr algn="l" eaLnBrk="1" hangingPunct="1"/>
            <a:r>
              <a:rPr lang="en-US" sz="2800" dirty="0">
                <a:solidFill>
                  <a:schemeClr val="tx1"/>
                </a:solidFill>
              </a:rPr>
              <a:t>Joseph Smith, Jr. (1805 – 1844) </a:t>
            </a:r>
          </a:p>
          <a:p>
            <a:pPr algn="l" eaLnBrk="1" hangingPunct="1"/>
            <a:r>
              <a:rPr lang="en-US" sz="2800" dirty="0">
                <a:solidFill>
                  <a:schemeClr val="tx1"/>
                </a:solidFill>
              </a:rPr>
              <a:t>Mary Baker Eddy (1821 – 1910</a:t>
            </a:r>
            <a:r>
              <a:rPr lang="fr-FR" sz="2800" dirty="0">
                <a:solidFill>
                  <a:schemeClr val="tx1"/>
                </a:solidFill>
              </a:rPr>
              <a:t>)</a:t>
            </a:r>
          </a:p>
        </p:txBody>
      </p:sp>
      <p:sp>
        <p:nvSpPr>
          <p:cNvPr id="8" name="Text Box 47">
            <a:extLst>
              <a:ext uri="{FF2B5EF4-FFF2-40B4-BE49-F238E27FC236}">
                <a16:creationId xmlns:a16="http://schemas.microsoft.com/office/drawing/2014/main" id="{9D797BB9-1A44-4303-8AB5-E936CCA24A44}"/>
              </a:ext>
            </a:extLst>
          </p:cNvPr>
          <p:cNvSpPr txBox="1">
            <a:spLocks noChangeArrowheads="1"/>
          </p:cNvSpPr>
          <p:nvPr/>
        </p:nvSpPr>
        <p:spPr bwMode="auto">
          <a:xfrm>
            <a:off x="0" y="5334000"/>
            <a:ext cx="9144000" cy="830997"/>
          </a:xfrm>
          <a:prstGeom prst="rect">
            <a:avLst/>
          </a:prstGeom>
          <a:ln/>
          <a:extLst/>
        </p:spPr>
        <p:style>
          <a:lnRef idx="0">
            <a:schemeClr val="dk1"/>
          </a:lnRef>
          <a:fillRef idx="3">
            <a:schemeClr val="dk1"/>
          </a:fillRef>
          <a:effectRef idx="3">
            <a:schemeClr val="dk1"/>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bg2">
                    <a:lumMod val="75000"/>
                    <a:lumOff val="25000"/>
                  </a:schemeClr>
                </a:solidFill>
              </a:rPr>
              <a:t>Many others who claimed to write for God are known </a:t>
            </a:r>
          </a:p>
          <a:p>
            <a:pPr eaLnBrk="1" hangingPunct="1"/>
            <a:r>
              <a:rPr lang="en-US" dirty="0">
                <a:solidFill>
                  <a:schemeClr val="bg2">
                    <a:lumMod val="75000"/>
                    <a:lumOff val="25000"/>
                  </a:schemeClr>
                </a:solidFill>
              </a:rPr>
              <a:t>to have “nodded” (slip up)!</a:t>
            </a:r>
          </a:p>
        </p:txBody>
      </p:sp>
    </p:spTree>
    <p:extLst>
      <p:ext uri="{BB962C8B-B14F-4D97-AF65-F5344CB8AC3E}">
        <p14:creationId xmlns:p14="http://schemas.microsoft.com/office/powerpoint/2010/main" val="157234726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8"/>
                                        </p:tgtEl>
                                        <p:attrNameLst>
                                          <p:attrName>style.visibility</p:attrName>
                                        </p:attrNameLst>
                                      </p:cBhvr>
                                      <p:to>
                                        <p:strVal val="visible"/>
                                      </p:to>
                                    </p:set>
                                    <p:anim calcmode="lin" valueType="num">
                                      <p:cBhvr>
                                        <p:cTn id="22" dur="500" fill="hold"/>
                                        <p:tgtEl>
                                          <p:spTgt spid="8"/>
                                        </p:tgtEl>
                                        <p:attrNameLst>
                                          <p:attrName>ppt_w</p:attrName>
                                        </p:attrNameLst>
                                      </p:cBhvr>
                                      <p:tavLst>
                                        <p:tav tm="0">
                                          <p:val>
                                            <p:fltVal val="0"/>
                                          </p:val>
                                        </p:tav>
                                        <p:tav tm="100000">
                                          <p:val>
                                            <p:strVal val="#ppt_w"/>
                                          </p:val>
                                        </p:tav>
                                      </p:tavLst>
                                    </p:anim>
                                    <p:anim calcmode="lin" valueType="num">
                                      <p:cBhvr>
                                        <p:cTn id="23" dur="500" fill="hold"/>
                                        <p:tgtEl>
                                          <p:spTgt spid="8"/>
                                        </p:tgtEl>
                                        <p:attrNameLst>
                                          <p:attrName>ppt_h</p:attrName>
                                        </p:attrNameLst>
                                      </p:cBhvr>
                                      <p:tavLst>
                                        <p:tav tm="0">
                                          <p:val>
                                            <p:fltVal val="0"/>
                                          </p:val>
                                        </p:tav>
                                        <p:tav tm="100000">
                                          <p:val>
                                            <p:strVal val="#ppt_h"/>
                                          </p:val>
                                        </p:tav>
                                      </p:tavLst>
                                    </p:anim>
                                    <p:animEffect transition="in" filter="fade">
                                      <p:cBhvr>
                                        <p:cTn id="24"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477000"/>
            <a:ext cx="2895600" cy="38100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533400"/>
          </a:xfrm>
        </p:spPr>
        <p:txBody>
          <a:bodyPr/>
          <a:lstStyle/>
          <a:p>
            <a:pPr eaLnBrk="1" hangingPunct="1">
              <a:defRPr/>
            </a:pPr>
            <a:r>
              <a:rPr lang="en-US" sz="3600" b="1" u="sng" dirty="0">
                <a:solidFill>
                  <a:srgbClr val="002060"/>
                </a:solidFill>
                <a:latin typeface="Arial" pitchFamily="34" charset="0"/>
                <a:cs typeface="Arial" pitchFamily="34" charset="0"/>
              </a:rPr>
              <a:t>Accuracy of the Scriptures</a:t>
            </a:r>
          </a:p>
        </p:txBody>
      </p:sp>
      <p:sp>
        <p:nvSpPr>
          <p:cNvPr id="9" name="Text Box 3"/>
          <p:cNvSpPr txBox="1">
            <a:spLocks noChangeArrowheads="1"/>
          </p:cNvSpPr>
          <p:nvPr/>
        </p:nvSpPr>
        <p:spPr bwMode="auto">
          <a:xfrm>
            <a:off x="0" y="685800"/>
            <a:ext cx="91338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In glaring contrast, the writers of the Biblical records</a:t>
            </a:r>
          </a:p>
          <a:p>
            <a:pPr eaLnBrk="1" hangingPunct="1"/>
            <a:r>
              <a:rPr lang="en-US" dirty="0">
                <a:solidFill>
                  <a:schemeClr val="tx1"/>
                </a:solidFill>
              </a:rPr>
              <a:t>never “nodded”</a:t>
            </a:r>
            <a:endParaRPr lang="en-US" sz="2800" dirty="0">
              <a:solidFill>
                <a:schemeClr val="tx1"/>
              </a:solidFill>
            </a:endParaRPr>
          </a:p>
        </p:txBody>
      </p:sp>
      <p:sp>
        <p:nvSpPr>
          <p:cNvPr id="7" name="Text Box 3"/>
          <p:cNvSpPr txBox="1">
            <a:spLocks noChangeArrowheads="1"/>
          </p:cNvSpPr>
          <p:nvPr/>
        </p:nvSpPr>
        <p:spPr bwMode="auto">
          <a:xfrm>
            <a:off x="0" y="2305332"/>
            <a:ext cx="914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chemeClr val="tx1"/>
                </a:solidFill>
              </a:rPr>
              <a:t>Universe</a:t>
            </a:r>
            <a:endParaRPr lang="en-US" sz="2800" dirty="0">
              <a:solidFill>
                <a:schemeClr val="tx1"/>
              </a:solidFill>
            </a:endParaRPr>
          </a:p>
          <a:p>
            <a:pPr algn="l">
              <a:buClr>
                <a:schemeClr val="accent1"/>
              </a:buClr>
              <a:buSzPct val="115000"/>
              <a:buFont typeface="Wingdings" pitchFamily="2" charset="2"/>
              <a:buChar char="Ø"/>
            </a:pPr>
            <a:r>
              <a:rPr lang="en-US" sz="2000" b="0" dirty="0">
                <a:solidFill>
                  <a:srgbClr val="002060"/>
                </a:solidFill>
              </a:rPr>
              <a:t>Consistent with 1</a:t>
            </a:r>
            <a:r>
              <a:rPr lang="en-US" sz="2000" b="0" baseline="30000" dirty="0">
                <a:solidFill>
                  <a:srgbClr val="002060"/>
                </a:solidFill>
              </a:rPr>
              <a:t>st</a:t>
            </a:r>
            <a:r>
              <a:rPr lang="en-US" sz="2000" b="0" dirty="0">
                <a:solidFill>
                  <a:srgbClr val="002060"/>
                </a:solidFill>
              </a:rPr>
              <a:t> and 2</a:t>
            </a:r>
            <a:r>
              <a:rPr lang="en-US" sz="2000" b="0" baseline="30000" dirty="0">
                <a:solidFill>
                  <a:srgbClr val="002060"/>
                </a:solidFill>
              </a:rPr>
              <a:t>nd</a:t>
            </a:r>
            <a:r>
              <a:rPr lang="en-US" sz="2000" b="0" dirty="0">
                <a:solidFill>
                  <a:srgbClr val="002060"/>
                </a:solidFill>
              </a:rPr>
              <a:t> Laws of Thermodynamics (Gen. 2:1-3; Heb. 1:10-11): Nothing is being created today, and the world is decaying, which means a beginning. </a:t>
            </a:r>
          </a:p>
          <a:p>
            <a:pPr algn="l">
              <a:buClr>
                <a:schemeClr val="accent1"/>
              </a:buClr>
              <a:buSzPct val="115000"/>
              <a:buFont typeface="Wingdings" pitchFamily="2" charset="2"/>
              <a:buChar char="Ø"/>
            </a:pPr>
            <a:r>
              <a:rPr lang="en-US" sz="2000" b="0" dirty="0">
                <a:solidFill>
                  <a:srgbClr val="002060"/>
                </a:solidFill>
              </a:rPr>
              <a:t>Biblical account is perfectly in harmony with the known laws of genetics.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8366" y="1101299"/>
            <a:ext cx="1975464" cy="1481598"/>
          </a:xfrm>
          <a:prstGeom prst="rect">
            <a:avLst/>
          </a:prstGeom>
          <a:scene3d>
            <a:camera prst="orthographicFront"/>
            <a:lightRig rig="threePt" dir="t"/>
          </a:scene3d>
          <a:sp3d>
            <a:bevelT/>
          </a:sp3d>
        </p:spPr>
      </p:pic>
      <p:sp>
        <p:nvSpPr>
          <p:cNvPr id="10" name="Text Box 3"/>
          <p:cNvSpPr txBox="1">
            <a:spLocks noChangeArrowheads="1"/>
          </p:cNvSpPr>
          <p:nvPr/>
        </p:nvSpPr>
        <p:spPr bwMode="auto">
          <a:xfrm>
            <a:off x="0" y="4391166"/>
            <a:ext cx="91440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chemeClr val="tx1"/>
                </a:solidFill>
              </a:rPr>
              <a:t>Medical</a:t>
            </a:r>
            <a:endParaRPr lang="en-US" sz="2800" dirty="0">
              <a:solidFill>
                <a:schemeClr val="tx1"/>
              </a:solidFill>
            </a:endParaRPr>
          </a:p>
          <a:p>
            <a:pPr algn="l">
              <a:buClr>
                <a:schemeClr val="accent1"/>
              </a:buClr>
              <a:buSzPct val="115000"/>
              <a:buFont typeface="Wingdings" pitchFamily="2" charset="2"/>
              <a:buChar char="Ø"/>
            </a:pPr>
            <a:r>
              <a:rPr lang="en-US" sz="2000" b="0" dirty="0">
                <a:solidFill>
                  <a:srgbClr val="002060"/>
                </a:solidFill>
              </a:rPr>
              <a:t>The ancient world’s knowledge of medicine was based on myths and superstitions.</a:t>
            </a:r>
          </a:p>
          <a:p>
            <a:pPr algn="l">
              <a:buClr>
                <a:schemeClr val="accent1"/>
              </a:buClr>
              <a:buSzPct val="115000"/>
              <a:buFont typeface="Wingdings" pitchFamily="2" charset="2"/>
              <a:buChar char="Ø"/>
            </a:pPr>
            <a:r>
              <a:rPr lang="en-US" sz="2000" b="0" dirty="0">
                <a:solidFill>
                  <a:srgbClr val="002060"/>
                </a:solidFill>
              </a:rPr>
              <a:t>No other law code in the whole of ancient history came anywhere near rivaling God’s health regulations! (IE: Disease, and Leprosy treatment)</a:t>
            </a:r>
          </a:p>
        </p:txBody>
      </p:sp>
    </p:spTree>
    <p:extLst>
      <p:ext uri="{BB962C8B-B14F-4D97-AF65-F5344CB8AC3E}">
        <p14:creationId xmlns:p14="http://schemas.microsoft.com/office/powerpoint/2010/main" val="210845483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3"/>
                                        </p:tgtEl>
                                        <p:attrNameLst>
                                          <p:attrName>style.visibility</p:attrName>
                                        </p:attrNameLst>
                                      </p:cBhvr>
                                      <p:to>
                                        <p:strVal val="visible"/>
                                      </p:to>
                                    </p:set>
                                    <p:anim calcmode="lin" valueType="num">
                                      <p:cBhvr>
                                        <p:cTn id="10" dur="500" fill="hold"/>
                                        <p:tgtEl>
                                          <p:spTgt spid="3"/>
                                        </p:tgtEl>
                                        <p:attrNameLst>
                                          <p:attrName>ppt_w</p:attrName>
                                        </p:attrNameLst>
                                      </p:cBhvr>
                                      <p:tavLst>
                                        <p:tav tm="0">
                                          <p:val>
                                            <p:fltVal val="0"/>
                                          </p:val>
                                        </p:tav>
                                        <p:tav tm="100000">
                                          <p:val>
                                            <p:strVal val="#ppt_w"/>
                                          </p:val>
                                        </p:tav>
                                      </p:tavLst>
                                    </p:anim>
                                    <p:anim calcmode="lin" valueType="num">
                                      <p:cBhvr>
                                        <p:cTn id="11" dur="500" fill="hold"/>
                                        <p:tgtEl>
                                          <p:spTgt spid="3"/>
                                        </p:tgtEl>
                                        <p:attrNameLst>
                                          <p:attrName>ppt_h</p:attrName>
                                        </p:attrNameLst>
                                      </p:cBhvr>
                                      <p:tavLst>
                                        <p:tav tm="0">
                                          <p:val>
                                            <p:fltVal val="0"/>
                                          </p:val>
                                        </p:tav>
                                        <p:tav tm="100000">
                                          <p:val>
                                            <p:strVal val="#ppt_h"/>
                                          </p:val>
                                        </p:tav>
                                      </p:tavLst>
                                    </p:anim>
                                    <p:animEffect transition="in" filter="fade">
                                      <p:cBhvr>
                                        <p:cTn id="12" dur="500"/>
                                        <p:tgtEl>
                                          <p:spTgt spid="3"/>
                                        </p:tgtEl>
                                      </p:cBhvr>
                                    </p:animEffect>
                                  </p:childTnLst>
                                </p:cTn>
                              </p:par>
                            </p:childTnLst>
                          </p:cTn>
                        </p:par>
                        <p:par>
                          <p:cTn id="13" fill="hold">
                            <p:stCondLst>
                              <p:cond delay="500"/>
                            </p:stCondLst>
                            <p:childTnLst>
                              <p:par>
                                <p:cTn id="14" presetID="1" presetClass="entr" presetSubtype="0"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 presetClass="entr" presetSubtype="0" fill="hold" grpId="0" nodeType="clickEffect">
                                  <p:stCondLst>
                                    <p:cond delay="0"/>
                                  </p:stCondLst>
                                  <p:childTnLst>
                                    <p:set>
                                      <p:cBhvr>
                                        <p:cTn id="19"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477000"/>
            <a:ext cx="2895600" cy="38100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533400"/>
          </a:xfrm>
        </p:spPr>
        <p:txBody>
          <a:bodyPr/>
          <a:lstStyle/>
          <a:p>
            <a:pPr eaLnBrk="1" hangingPunct="1">
              <a:defRPr/>
            </a:pPr>
            <a:r>
              <a:rPr lang="en-US" sz="3600" b="1" u="sng" dirty="0">
                <a:solidFill>
                  <a:srgbClr val="002060"/>
                </a:solidFill>
                <a:latin typeface="Arial" pitchFamily="34" charset="0"/>
                <a:cs typeface="Arial" pitchFamily="34" charset="0"/>
              </a:rPr>
              <a:t>Accuracy of the Scriptures</a:t>
            </a:r>
          </a:p>
        </p:txBody>
      </p:sp>
      <p:sp>
        <p:nvSpPr>
          <p:cNvPr id="9" name="Text Box 3"/>
          <p:cNvSpPr txBox="1">
            <a:spLocks noChangeArrowheads="1"/>
          </p:cNvSpPr>
          <p:nvPr/>
        </p:nvSpPr>
        <p:spPr bwMode="auto">
          <a:xfrm>
            <a:off x="0" y="685800"/>
            <a:ext cx="91338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In glaring contrast, the writers of the Biblical records</a:t>
            </a:r>
          </a:p>
          <a:p>
            <a:pPr eaLnBrk="1" hangingPunct="1"/>
            <a:r>
              <a:rPr lang="en-US" dirty="0">
                <a:solidFill>
                  <a:schemeClr val="tx1"/>
                </a:solidFill>
              </a:rPr>
              <a:t>never “nodded”</a:t>
            </a:r>
            <a:endParaRPr lang="en-US" sz="2800" dirty="0">
              <a:solidFill>
                <a:schemeClr val="tx1"/>
              </a:solidFill>
            </a:endParaRPr>
          </a:p>
        </p:txBody>
      </p:sp>
      <p:sp>
        <p:nvSpPr>
          <p:cNvPr id="7" name="Text Box 3"/>
          <p:cNvSpPr txBox="1">
            <a:spLocks noChangeArrowheads="1"/>
          </p:cNvSpPr>
          <p:nvPr/>
        </p:nvSpPr>
        <p:spPr bwMode="auto">
          <a:xfrm>
            <a:off x="0" y="2998396"/>
            <a:ext cx="9144000" cy="230832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chemeClr val="tx1"/>
                </a:solidFill>
              </a:rPr>
              <a:t>Geography</a:t>
            </a:r>
            <a:endParaRPr lang="en-US" sz="2800" dirty="0">
              <a:solidFill>
                <a:schemeClr val="tx1"/>
              </a:solidFill>
            </a:endParaRPr>
          </a:p>
          <a:p>
            <a:pPr algn="l">
              <a:buClr>
                <a:schemeClr val="accent1"/>
              </a:buClr>
              <a:buSzPct val="115000"/>
              <a:buFont typeface="Wingdings" pitchFamily="2" charset="2"/>
              <a:buChar char="Ø"/>
            </a:pPr>
            <a:r>
              <a:rPr lang="en-US" sz="2000" b="0" dirty="0">
                <a:solidFill>
                  <a:srgbClr val="002060"/>
                </a:solidFill>
              </a:rPr>
              <a:t>The Bible contains literally hundreds of references to geography and topography.</a:t>
            </a:r>
          </a:p>
          <a:p>
            <a:pPr algn="l">
              <a:buClr>
                <a:schemeClr val="accent1"/>
              </a:buClr>
              <a:buSzPct val="115000"/>
              <a:buFont typeface="Wingdings" pitchFamily="2" charset="2"/>
              <a:buChar char="Ø"/>
            </a:pPr>
            <a:r>
              <a:rPr lang="en-US" sz="2000" b="0" dirty="0">
                <a:solidFill>
                  <a:srgbClr val="002060"/>
                </a:solidFill>
              </a:rPr>
              <a:t>Many archaeologists and historians have used the Scriptures to navigate the old world to find and locate ancient cities and artifacts!</a:t>
            </a:r>
          </a:p>
          <a:p>
            <a:pPr marL="800100" lvl="1" indent="-342900" algn="l">
              <a:buClr>
                <a:schemeClr val="accent1"/>
              </a:buClr>
              <a:buSzPct val="115000"/>
              <a:buFont typeface="Wingdings" panose="05000000000000000000" pitchFamily="2" charset="2"/>
              <a:buChar char="§"/>
            </a:pPr>
            <a:r>
              <a:rPr lang="en-US" sz="2000" dirty="0">
                <a:solidFill>
                  <a:srgbClr val="002060"/>
                </a:solidFill>
              </a:rPr>
              <a:t>Psalm 8:8: </a:t>
            </a:r>
            <a:r>
              <a:rPr lang="en-US" sz="2000" b="0" dirty="0">
                <a:solidFill>
                  <a:srgbClr val="002060"/>
                </a:solidFill>
              </a:rPr>
              <a:t>Paths of the Seas – Discovered by Matthew F. Maury, 1840-1860 AD, he said, “If God said it’s there I will find it!”</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8366" y="1101299"/>
            <a:ext cx="1975464" cy="1481598"/>
          </a:xfrm>
          <a:prstGeom prst="rect">
            <a:avLst/>
          </a:prstGeom>
          <a:scene3d>
            <a:camera prst="orthographicFront"/>
            <a:lightRig rig="threePt" dir="t"/>
          </a:scene3d>
          <a:sp3d>
            <a:bevelT/>
          </a:sp3d>
        </p:spPr>
      </p:pic>
    </p:spTree>
    <p:extLst>
      <p:ext uri="{BB962C8B-B14F-4D97-AF65-F5344CB8AC3E}">
        <p14:creationId xmlns:p14="http://schemas.microsoft.com/office/powerpoint/2010/main" val="309864247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1" presetClass="entr" presetSubtype="0" fill="hold" grpId="0" nodeType="afterEffect">
                                  <p:stCondLst>
                                    <p:cond delay="0"/>
                                  </p:stCondLst>
                                  <p:childTnLst>
                                    <p:set>
                                      <p:cBhvr>
                                        <p:cTn id="12" dur="1" fill="hold">
                                          <p:stCondLst>
                                            <p:cond delay="0"/>
                                          </p:stCondLst>
                                        </p:cTn>
                                        <p:tgtEl>
                                          <p:spTgt spid="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477000"/>
            <a:ext cx="2895600" cy="38100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533400"/>
          </a:xfrm>
        </p:spPr>
        <p:txBody>
          <a:bodyPr/>
          <a:lstStyle/>
          <a:p>
            <a:pPr eaLnBrk="1" hangingPunct="1">
              <a:defRPr/>
            </a:pPr>
            <a:r>
              <a:rPr lang="en-US" sz="3600" b="1" u="sng" dirty="0">
                <a:solidFill>
                  <a:srgbClr val="002060"/>
                </a:solidFill>
                <a:latin typeface="Arial" pitchFamily="34" charset="0"/>
                <a:cs typeface="Arial" pitchFamily="34" charset="0"/>
              </a:rPr>
              <a:t>Accuracy of the Scriptures</a:t>
            </a:r>
          </a:p>
        </p:txBody>
      </p:sp>
      <p:sp>
        <p:nvSpPr>
          <p:cNvPr id="9" name="Text Box 3"/>
          <p:cNvSpPr txBox="1">
            <a:spLocks noChangeArrowheads="1"/>
          </p:cNvSpPr>
          <p:nvPr/>
        </p:nvSpPr>
        <p:spPr bwMode="auto">
          <a:xfrm>
            <a:off x="0" y="685800"/>
            <a:ext cx="91338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In glaring contrast, the writers of </a:t>
            </a:r>
            <a:r>
              <a:rPr lang="en-US">
                <a:solidFill>
                  <a:schemeClr val="tx1"/>
                </a:solidFill>
              </a:rPr>
              <a:t>the Biblical </a:t>
            </a:r>
            <a:r>
              <a:rPr lang="en-US" dirty="0">
                <a:solidFill>
                  <a:schemeClr val="tx1"/>
                </a:solidFill>
              </a:rPr>
              <a:t>records</a:t>
            </a:r>
          </a:p>
          <a:p>
            <a:pPr eaLnBrk="1" hangingPunct="1"/>
            <a:r>
              <a:rPr lang="en-US" dirty="0">
                <a:solidFill>
                  <a:schemeClr val="tx1"/>
                </a:solidFill>
              </a:rPr>
              <a:t>never “nodded”</a:t>
            </a:r>
            <a:endParaRPr lang="en-US" sz="2800" dirty="0">
              <a:solidFill>
                <a:schemeClr val="tx1"/>
              </a:solidFill>
            </a:endParaRPr>
          </a:p>
        </p:txBody>
      </p:sp>
      <p:pic>
        <p:nvPicPr>
          <p:cNvPr id="2" name="Picture 1">
            <a:extLst>
              <a:ext uri="{FF2B5EF4-FFF2-40B4-BE49-F238E27FC236}">
                <a16:creationId xmlns:a16="http://schemas.microsoft.com/office/drawing/2014/main" id="{FF2E488D-18F6-47A3-BE2C-EAA76184446E}"/>
              </a:ext>
            </a:extLst>
          </p:cNvPr>
          <p:cNvPicPr>
            <a:picLocks noChangeAspect="1"/>
          </p:cNvPicPr>
          <p:nvPr/>
        </p:nvPicPr>
        <p:blipFill>
          <a:blip r:embed="rId3"/>
          <a:stretch>
            <a:fillRect/>
          </a:stretch>
        </p:blipFill>
        <p:spPr>
          <a:xfrm>
            <a:off x="1328974" y="1393798"/>
            <a:ext cx="6486051" cy="5524005"/>
          </a:xfrm>
          <a:prstGeom prst="rect">
            <a:avLst/>
          </a:prstGeom>
        </p:spPr>
      </p:pic>
    </p:spTree>
    <p:extLst>
      <p:ext uri="{BB962C8B-B14F-4D97-AF65-F5344CB8AC3E}">
        <p14:creationId xmlns:p14="http://schemas.microsoft.com/office/powerpoint/2010/main" val="273543645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477000"/>
            <a:ext cx="2895600" cy="38100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533400"/>
          </a:xfrm>
        </p:spPr>
        <p:txBody>
          <a:bodyPr/>
          <a:lstStyle/>
          <a:p>
            <a:pPr eaLnBrk="1" hangingPunct="1">
              <a:defRPr/>
            </a:pPr>
            <a:r>
              <a:rPr lang="en-US" sz="3600" b="1" u="sng" dirty="0">
                <a:solidFill>
                  <a:srgbClr val="002060"/>
                </a:solidFill>
                <a:latin typeface="Arial" pitchFamily="34" charset="0"/>
                <a:cs typeface="Arial" pitchFamily="34" charset="0"/>
              </a:rPr>
              <a:t>Accuracy of the Scriptures</a:t>
            </a:r>
          </a:p>
        </p:txBody>
      </p:sp>
      <p:sp>
        <p:nvSpPr>
          <p:cNvPr id="9" name="Text Box 3"/>
          <p:cNvSpPr txBox="1">
            <a:spLocks noChangeArrowheads="1"/>
          </p:cNvSpPr>
          <p:nvPr/>
        </p:nvSpPr>
        <p:spPr bwMode="auto">
          <a:xfrm>
            <a:off x="0" y="685800"/>
            <a:ext cx="91338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In glaring contrast, the writers of </a:t>
            </a:r>
            <a:r>
              <a:rPr lang="en-US">
                <a:solidFill>
                  <a:schemeClr val="tx1"/>
                </a:solidFill>
              </a:rPr>
              <a:t>the Biblical </a:t>
            </a:r>
            <a:r>
              <a:rPr lang="en-US" dirty="0">
                <a:solidFill>
                  <a:schemeClr val="tx1"/>
                </a:solidFill>
              </a:rPr>
              <a:t>records</a:t>
            </a:r>
          </a:p>
          <a:p>
            <a:pPr eaLnBrk="1" hangingPunct="1"/>
            <a:r>
              <a:rPr lang="en-US" dirty="0">
                <a:solidFill>
                  <a:schemeClr val="tx1"/>
                </a:solidFill>
              </a:rPr>
              <a:t>never “nodded”</a:t>
            </a:r>
            <a:endParaRPr lang="en-US" sz="2800" dirty="0">
              <a:solidFill>
                <a:schemeClr val="tx1"/>
              </a:solidFill>
            </a:endParaRP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158366" y="1101299"/>
            <a:ext cx="1975464" cy="1481598"/>
          </a:xfrm>
          <a:prstGeom prst="rect">
            <a:avLst/>
          </a:prstGeom>
          <a:scene3d>
            <a:camera prst="orthographicFront"/>
            <a:lightRig rig="threePt" dir="t"/>
          </a:scene3d>
          <a:sp3d>
            <a:bevelT/>
          </a:sp3d>
        </p:spPr>
      </p:pic>
      <p:sp>
        <p:nvSpPr>
          <p:cNvPr id="7" name="Text Box 3">
            <a:extLst>
              <a:ext uri="{FF2B5EF4-FFF2-40B4-BE49-F238E27FC236}">
                <a16:creationId xmlns:a16="http://schemas.microsoft.com/office/drawing/2014/main" id="{A625FFEC-434F-4DD6-B8BE-E5A01E01B7B2}"/>
              </a:ext>
            </a:extLst>
          </p:cNvPr>
          <p:cNvSpPr txBox="1">
            <a:spLocks noChangeArrowheads="1"/>
          </p:cNvSpPr>
          <p:nvPr/>
        </p:nvSpPr>
        <p:spPr bwMode="auto">
          <a:xfrm>
            <a:off x="0" y="2133600"/>
            <a:ext cx="70104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sz="2800" dirty="0">
                <a:solidFill>
                  <a:schemeClr val="tx1"/>
                </a:solidFill>
              </a:rPr>
              <a:t>Universe</a:t>
            </a:r>
          </a:p>
          <a:p>
            <a:pPr algn="l" eaLnBrk="1" hangingPunct="1"/>
            <a:r>
              <a:rPr lang="en-US" sz="2800" dirty="0">
                <a:solidFill>
                  <a:schemeClr val="tx1"/>
                </a:solidFill>
              </a:rPr>
              <a:t>Medical</a:t>
            </a:r>
          </a:p>
          <a:p>
            <a:pPr algn="l" eaLnBrk="1" hangingPunct="1"/>
            <a:r>
              <a:rPr lang="en-US" sz="2800" dirty="0">
                <a:solidFill>
                  <a:schemeClr val="tx1"/>
                </a:solidFill>
              </a:rPr>
              <a:t>Geography</a:t>
            </a:r>
          </a:p>
          <a:p>
            <a:pPr algn="l" eaLnBrk="1" hangingPunct="1"/>
            <a:r>
              <a:rPr lang="en-US" sz="3200" dirty="0">
                <a:solidFill>
                  <a:schemeClr val="tx1"/>
                </a:solidFill>
              </a:rPr>
              <a:t>Known Scientific Facts!</a:t>
            </a:r>
          </a:p>
        </p:txBody>
      </p:sp>
      <p:sp>
        <p:nvSpPr>
          <p:cNvPr id="10" name="Text Box 47">
            <a:extLst>
              <a:ext uri="{FF2B5EF4-FFF2-40B4-BE49-F238E27FC236}">
                <a16:creationId xmlns:a16="http://schemas.microsoft.com/office/drawing/2014/main" id="{45C7FF49-D093-4D4D-AE96-71443CDA4BC1}"/>
              </a:ext>
            </a:extLst>
          </p:cNvPr>
          <p:cNvSpPr txBox="1">
            <a:spLocks noChangeArrowheads="1"/>
          </p:cNvSpPr>
          <p:nvPr/>
        </p:nvSpPr>
        <p:spPr bwMode="auto">
          <a:xfrm>
            <a:off x="0" y="4829283"/>
            <a:ext cx="9144000" cy="1200329"/>
          </a:xfrm>
          <a:prstGeom prst="rect">
            <a:avLst/>
          </a:prstGeom>
          <a:ln/>
          <a:extLst/>
        </p:spPr>
        <p:style>
          <a:lnRef idx="0">
            <a:schemeClr val="dk1"/>
          </a:lnRef>
          <a:fillRef idx="3">
            <a:schemeClr val="dk1"/>
          </a:fillRef>
          <a:effectRef idx="3">
            <a:schemeClr val="dk1"/>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bg2">
                    <a:lumMod val="75000"/>
                    <a:lumOff val="25000"/>
                  </a:schemeClr>
                </a:solidFill>
              </a:rPr>
              <a:t>There are many other areas where the Scriptures have</a:t>
            </a:r>
          </a:p>
          <a:p>
            <a:pPr eaLnBrk="1" hangingPunct="1"/>
            <a:r>
              <a:rPr lang="en-US" dirty="0">
                <a:solidFill>
                  <a:schemeClr val="bg2">
                    <a:lumMod val="75000"/>
                    <a:lumOff val="25000"/>
                  </a:schemeClr>
                </a:solidFill>
              </a:rPr>
              <a:t>been proven right throughout time, despite the </a:t>
            </a:r>
          </a:p>
          <a:p>
            <a:pPr eaLnBrk="1" hangingPunct="1"/>
            <a:r>
              <a:rPr lang="en-US" dirty="0">
                <a:solidFill>
                  <a:schemeClr val="bg2">
                    <a:lumMod val="75000"/>
                    <a:lumOff val="25000"/>
                  </a:schemeClr>
                </a:solidFill>
              </a:rPr>
              <a:t>“modern wisdom” of the time! (I Cor. 1:19-21, 25)</a:t>
            </a:r>
            <a:endParaRPr lang="en-US" i="1" dirty="0">
              <a:solidFill>
                <a:schemeClr val="bg2">
                  <a:lumMod val="75000"/>
                  <a:lumOff val="25000"/>
                </a:schemeClr>
              </a:solidFill>
            </a:endParaRPr>
          </a:p>
        </p:txBody>
      </p:sp>
    </p:spTree>
    <p:extLst>
      <p:ext uri="{BB962C8B-B14F-4D97-AF65-F5344CB8AC3E}">
        <p14:creationId xmlns:p14="http://schemas.microsoft.com/office/powerpoint/2010/main" val="378458330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7">
                                            <p:txEl>
                                              <p:pRg st="0" end="0"/>
                                            </p:txEl>
                                          </p:spTgt>
                                        </p:tgtEl>
                                        <p:attrNameLst>
                                          <p:attrName>style.visibility</p:attrName>
                                        </p:attrNameLst>
                                      </p:cBhvr>
                                      <p:to>
                                        <p:strVal val="visible"/>
                                      </p:to>
                                    </p:set>
                                    <p:anim calcmode="lin" valueType="num">
                                      <p:cBhvr additive="base">
                                        <p:cTn id="13"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7">
                                            <p:txEl>
                                              <p:pRg st="1" end="1"/>
                                            </p:txEl>
                                          </p:spTgt>
                                        </p:tgtEl>
                                        <p:attrNameLst>
                                          <p:attrName>style.visibility</p:attrName>
                                        </p:attrNameLst>
                                      </p:cBhvr>
                                      <p:to>
                                        <p:strVal val="visible"/>
                                      </p:to>
                                    </p:set>
                                    <p:anim calcmode="lin" valueType="num">
                                      <p:cBhvr additive="base">
                                        <p:cTn id="18"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7">
                                            <p:txEl>
                                              <p:pRg st="2" end="2"/>
                                            </p:txEl>
                                          </p:spTgt>
                                        </p:tgtEl>
                                        <p:attrNameLst>
                                          <p:attrName>style.visibility</p:attrName>
                                        </p:attrNameLst>
                                      </p:cBhvr>
                                      <p:to>
                                        <p:strVal val="visible"/>
                                      </p:to>
                                    </p:set>
                                    <p:anim calcmode="lin" valueType="num">
                                      <p:cBhvr additive="base">
                                        <p:cTn id="23"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7">
                                            <p:txEl>
                                              <p:pRg st="3" end="3"/>
                                            </p:txEl>
                                          </p:spTgt>
                                        </p:tgtEl>
                                        <p:attrNameLst>
                                          <p:attrName>style.visibility</p:attrName>
                                        </p:attrNameLst>
                                      </p:cBhvr>
                                      <p:to>
                                        <p:strVal val="visible"/>
                                      </p:to>
                                    </p:set>
                                    <p:anim calcmode="lin" valueType="num">
                                      <p:cBhvr>
                                        <p:cTn id="28" dur="500" fill="hold"/>
                                        <p:tgtEl>
                                          <p:spTgt spid="7">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7">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7">
                                            <p:txEl>
                                              <p:pRg st="3" end="3"/>
                                            </p:txEl>
                                          </p:spTgt>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10"/>
                                        </p:tgtEl>
                                        <p:attrNameLst>
                                          <p:attrName>style.visibility</p:attrName>
                                        </p:attrNameLst>
                                      </p:cBhvr>
                                      <p:to>
                                        <p:strVal val="visible"/>
                                      </p:to>
                                    </p:set>
                                    <p:anim calcmode="lin" valueType="num">
                                      <p:cBhvr>
                                        <p:cTn id="34" dur="500" fill="hold"/>
                                        <p:tgtEl>
                                          <p:spTgt spid="10"/>
                                        </p:tgtEl>
                                        <p:attrNameLst>
                                          <p:attrName>ppt_w</p:attrName>
                                        </p:attrNameLst>
                                      </p:cBhvr>
                                      <p:tavLst>
                                        <p:tav tm="0">
                                          <p:val>
                                            <p:fltVal val="0"/>
                                          </p:val>
                                        </p:tav>
                                        <p:tav tm="100000">
                                          <p:val>
                                            <p:strVal val="#ppt_w"/>
                                          </p:val>
                                        </p:tav>
                                      </p:tavLst>
                                    </p:anim>
                                    <p:anim calcmode="lin" valueType="num">
                                      <p:cBhvr>
                                        <p:cTn id="35" dur="500" fill="hold"/>
                                        <p:tgtEl>
                                          <p:spTgt spid="10"/>
                                        </p:tgtEl>
                                        <p:attrNameLst>
                                          <p:attrName>ppt_h</p:attrName>
                                        </p:attrNameLst>
                                      </p:cBhvr>
                                      <p:tavLst>
                                        <p:tav tm="0">
                                          <p:val>
                                            <p:fltVal val="0"/>
                                          </p:val>
                                        </p:tav>
                                        <p:tav tm="100000">
                                          <p:val>
                                            <p:strVal val="#ppt_h"/>
                                          </p:val>
                                        </p:tav>
                                      </p:tavLst>
                                    </p:anim>
                                    <p:animEffect transition="in" filter="fade">
                                      <p:cBhvr>
                                        <p:cTn id="36"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587430"/>
            <a:ext cx="2895600" cy="270570"/>
          </a:xfrm>
        </p:spPr>
        <p:txBody>
          <a:bodyPr/>
          <a:lstStyle/>
          <a:p>
            <a:pPr>
              <a:defRPr/>
            </a:pPr>
            <a:r>
              <a:rPr lang="en-US" dirty="0"/>
              <a:t>“Even The Noble Homer Nods”</a:t>
            </a:r>
          </a:p>
        </p:txBody>
      </p:sp>
      <p:sp>
        <p:nvSpPr>
          <p:cNvPr id="263170" name="Rectangle 2"/>
          <p:cNvSpPr>
            <a:spLocks noGrp="1" noChangeArrowheads="1"/>
          </p:cNvSpPr>
          <p:nvPr>
            <p:ph type="title"/>
          </p:nvPr>
        </p:nvSpPr>
        <p:spPr>
          <a:xfrm>
            <a:off x="0" y="12290"/>
            <a:ext cx="9144000" cy="533400"/>
          </a:xfrm>
        </p:spPr>
        <p:txBody>
          <a:bodyPr/>
          <a:lstStyle/>
          <a:p>
            <a:pPr eaLnBrk="1" hangingPunct="1">
              <a:defRPr/>
            </a:pPr>
            <a:r>
              <a:rPr lang="en-US" sz="3600" b="1" u="sng" dirty="0">
                <a:solidFill>
                  <a:srgbClr val="002060"/>
                </a:solidFill>
                <a:latin typeface="Arial" pitchFamily="34" charset="0"/>
                <a:cs typeface="Arial" pitchFamily="34" charset="0"/>
              </a:rPr>
              <a:t>Alleged Slips</a:t>
            </a:r>
          </a:p>
        </p:txBody>
      </p:sp>
      <p:sp>
        <p:nvSpPr>
          <p:cNvPr id="9" name="Text Box 3"/>
          <p:cNvSpPr txBox="1">
            <a:spLocks noChangeArrowheads="1"/>
          </p:cNvSpPr>
          <p:nvPr/>
        </p:nvSpPr>
        <p:spPr bwMode="auto">
          <a:xfrm>
            <a:off x="0" y="685800"/>
            <a:ext cx="91338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Over a span of many centuries, hostile critics of the Bible</a:t>
            </a:r>
          </a:p>
          <a:p>
            <a:pPr eaLnBrk="1" hangingPunct="1"/>
            <a:r>
              <a:rPr lang="en-US" dirty="0">
                <a:solidFill>
                  <a:schemeClr val="tx1"/>
                </a:solidFill>
              </a:rPr>
              <a:t>have charged the sacred writers with “nodding”</a:t>
            </a:r>
            <a:endParaRPr lang="en-US" sz="2800" dirty="0">
              <a:solidFill>
                <a:schemeClr val="tx1"/>
              </a:solidFill>
            </a:endParaRPr>
          </a:p>
        </p:txBody>
      </p:sp>
      <p:sp>
        <p:nvSpPr>
          <p:cNvPr id="7" name="Text Box 3"/>
          <p:cNvSpPr txBox="1">
            <a:spLocks noChangeArrowheads="1"/>
          </p:cNvSpPr>
          <p:nvPr/>
        </p:nvSpPr>
        <p:spPr bwMode="auto">
          <a:xfrm>
            <a:off x="0" y="213485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Time after time, however, when the true facts have come</a:t>
            </a:r>
          </a:p>
          <a:p>
            <a:pPr eaLnBrk="1" hangingPunct="1"/>
            <a:r>
              <a:rPr lang="en-US" dirty="0">
                <a:solidFill>
                  <a:schemeClr val="tx1"/>
                </a:solidFill>
              </a:rPr>
              <a:t>to light, the Scriptures have been vindicated!</a:t>
            </a:r>
            <a:endParaRPr lang="en-US" sz="2800" dirty="0">
              <a:solidFill>
                <a:schemeClr val="tx1"/>
              </a:solidFill>
            </a:endParaRPr>
          </a:p>
        </p:txBody>
      </p:sp>
      <p:sp>
        <p:nvSpPr>
          <p:cNvPr id="10" name="Text Box 3"/>
          <p:cNvSpPr txBox="1">
            <a:spLocks noChangeArrowheads="1"/>
          </p:cNvSpPr>
          <p:nvPr/>
        </p:nvSpPr>
        <p:spPr bwMode="auto">
          <a:xfrm>
            <a:off x="-1" y="3048000"/>
            <a:ext cx="7620001" cy="323165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chemeClr val="tx1"/>
                </a:solidFill>
              </a:rPr>
              <a:t>Hittites</a:t>
            </a:r>
            <a:endParaRPr lang="en-US" sz="2800" dirty="0">
              <a:solidFill>
                <a:schemeClr val="tx1"/>
              </a:solidFill>
            </a:endParaRPr>
          </a:p>
          <a:p>
            <a:pPr algn="l">
              <a:buClr>
                <a:schemeClr val="accent1"/>
              </a:buClr>
              <a:buSzPct val="115000"/>
              <a:buFont typeface="Wingdings" pitchFamily="2" charset="2"/>
              <a:buChar char="Ø"/>
            </a:pPr>
            <a:r>
              <a:rPr lang="en-US" sz="2000" b="0" dirty="0">
                <a:solidFill>
                  <a:srgbClr val="002060"/>
                </a:solidFill>
              </a:rPr>
              <a:t>The Bible mentions the Hittites 47 times, but there was no physical or historical evidence found till 1876 &amp; 1906.</a:t>
            </a:r>
          </a:p>
          <a:p>
            <a:pPr algn="l">
              <a:buClr>
                <a:schemeClr val="accent1"/>
              </a:buClr>
              <a:buSzPct val="115000"/>
              <a:buFont typeface="Wingdings" pitchFamily="2" charset="2"/>
              <a:buChar char="Ø"/>
            </a:pPr>
            <a:r>
              <a:rPr lang="en-US" sz="2000" dirty="0">
                <a:solidFill>
                  <a:srgbClr val="002060"/>
                </a:solidFill>
              </a:rPr>
              <a:t>1876:</a:t>
            </a:r>
            <a:r>
              <a:rPr lang="en-US" sz="2000" b="0" dirty="0">
                <a:solidFill>
                  <a:srgbClr val="002060"/>
                </a:solidFill>
              </a:rPr>
              <a:t> Archibald Sayce found tablets in Turkey and Syria</a:t>
            </a:r>
          </a:p>
          <a:p>
            <a:pPr algn="l">
              <a:buClr>
                <a:schemeClr val="accent1"/>
              </a:buClr>
              <a:buSzPct val="115000"/>
              <a:buFont typeface="Wingdings" pitchFamily="2" charset="2"/>
              <a:buChar char="Ø"/>
            </a:pPr>
            <a:r>
              <a:rPr lang="en-US" sz="2000" dirty="0">
                <a:solidFill>
                  <a:srgbClr val="002060"/>
                </a:solidFill>
              </a:rPr>
              <a:t>1906:</a:t>
            </a:r>
            <a:r>
              <a:rPr lang="en-US" sz="2000" b="0" dirty="0">
                <a:solidFill>
                  <a:srgbClr val="002060"/>
                </a:solidFill>
              </a:rPr>
              <a:t> Hugo Winckler excavated and found:</a:t>
            </a:r>
          </a:p>
          <a:p>
            <a:pPr marL="800100" lvl="1" indent="-342900" algn="l">
              <a:buClr>
                <a:schemeClr val="accent1"/>
              </a:buClr>
              <a:buSzPct val="115000"/>
              <a:buFont typeface="Wingdings" pitchFamily="2" charset="2"/>
              <a:buChar char="§"/>
            </a:pPr>
            <a:r>
              <a:rPr lang="en-US" sz="2000" b="0" dirty="0">
                <a:solidFill>
                  <a:srgbClr val="002060"/>
                </a:solidFill>
              </a:rPr>
              <a:t>5 temples, a fortified citadel, many monumental sculptures, over 10,000 clay tablets, and whole libraries were found along with complete genealogies of the people of the city!</a:t>
            </a:r>
          </a:p>
          <a:p>
            <a:pPr marL="461963" indent="-461963" algn="l">
              <a:buClr>
                <a:schemeClr val="accent1"/>
              </a:buClr>
              <a:buSzPct val="115000"/>
              <a:buFont typeface="Wingdings" pitchFamily="2" charset="2"/>
              <a:buChar char="Ø"/>
            </a:pPr>
            <a:r>
              <a:rPr lang="en-US" sz="2000" b="0" dirty="0">
                <a:solidFill>
                  <a:srgbClr val="002060"/>
                </a:solidFill>
              </a:rPr>
              <a:t>It became one of the largest ancient discoveries ever made!</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315200" y="2965846"/>
            <a:ext cx="1718965" cy="2291953"/>
          </a:xfrm>
          <a:prstGeom prst="rect">
            <a:avLst/>
          </a:prstGeom>
          <a:scene3d>
            <a:camera prst="perspectiveHeroicExtremeLeftFacing"/>
            <a:lightRig rig="threePt" dir="t"/>
          </a:scene3d>
          <a:sp3d>
            <a:bevelT/>
          </a:sp3d>
        </p:spPr>
      </p:pic>
    </p:spTree>
    <p:extLst>
      <p:ext uri="{BB962C8B-B14F-4D97-AF65-F5344CB8AC3E}">
        <p14:creationId xmlns:p14="http://schemas.microsoft.com/office/powerpoint/2010/main" val="155304699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childTnLst>
                                </p:cTn>
                              </p:par>
                            </p:childTnLst>
                          </p:cTn>
                        </p:par>
                        <p:par>
                          <p:cTn id="17" fill="hold">
                            <p:stCondLst>
                              <p:cond delay="0"/>
                            </p:stCondLst>
                            <p:childTnLst>
                              <p:par>
                                <p:cTn id="18" presetID="53" presetClass="entr" presetSubtype="16" fill="hold" nodeType="afterEffect">
                                  <p:stCondLst>
                                    <p:cond delay="0"/>
                                  </p:stCondLst>
                                  <p:childTnLst>
                                    <p:set>
                                      <p:cBhvr>
                                        <p:cTn id="19" dur="1" fill="hold">
                                          <p:stCondLst>
                                            <p:cond delay="0"/>
                                          </p:stCondLst>
                                        </p:cTn>
                                        <p:tgtEl>
                                          <p:spTgt spid="3"/>
                                        </p:tgtEl>
                                        <p:attrNameLst>
                                          <p:attrName>style.visibility</p:attrName>
                                        </p:attrNameLst>
                                      </p:cBhvr>
                                      <p:to>
                                        <p:strVal val="visible"/>
                                      </p:to>
                                    </p:set>
                                    <p:anim calcmode="lin" valueType="num">
                                      <p:cBhvr>
                                        <p:cTn id="20" dur="500" fill="hold"/>
                                        <p:tgtEl>
                                          <p:spTgt spid="3"/>
                                        </p:tgtEl>
                                        <p:attrNameLst>
                                          <p:attrName>ppt_w</p:attrName>
                                        </p:attrNameLst>
                                      </p:cBhvr>
                                      <p:tavLst>
                                        <p:tav tm="0">
                                          <p:val>
                                            <p:fltVal val="0"/>
                                          </p:val>
                                        </p:tav>
                                        <p:tav tm="100000">
                                          <p:val>
                                            <p:strVal val="#ppt_w"/>
                                          </p:val>
                                        </p:tav>
                                      </p:tavLst>
                                    </p:anim>
                                    <p:anim calcmode="lin" valueType="num">
                                      <p:cBhvr>
                                        <p:cTn id="21" dur="500" fill="hold"/>
                                        <p:tgtEl>
                                          <p:spTgt spid="3"/>
                                        </p:tgtEl>
                                        <p:attrNameLst>
                                          <p:attrName>ppt_h</p:attrName>
                                        </p:attrNameLst>
                                      </p:cBhvr>
                                      <p:tavLst>
                                        <p:tav tm="0">
                                          <p:val>
                                            <p:fltVal val="0"/>
                                          </p:val>
                                        </p:tav>
                                        <p:tav tm="100000">
                                          <p:val>
                                            <p:strVal val="#ppt_h"/>
                                          </p:val>
                                        </p:tav>
                                      </p:tavLst>
                                    </p:anim>
                                    <p:animEffect transition="in" filter="fade">
                                      <p:cBhvr>
                                        <p:cTn id="2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7" grpId="0"/>
      <p:bldP spid="10"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587430"/>
            <a:ext cx="2895600" cy="27057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533400"/>
          </a:xfrm>
        </p:spPr>
        <p:txBody>
          <a:bodyPr/>
          <a:lstStyle/>
          <a:p>
            <a:pPr eaLnBrk="1" hangingPunct="1">
              <a:defRPr/>
            </a:pPr>
            <a:r>
              <a:rPr lang="en-US" sz="3600" b="1" u="sng" dirty="0">
                <a:solidFill>
                  <a:srgbClr val="002060"/>
                </a:solidFill>
                <a:latin typeface="Arial" pitchFamily="34" charset="0"/>
                <a:cs typeface="Arial" pitchFamily="34" charset="0"/>
              </a:rPr>
              <a:t>Alleged Slips</a:t>
            </a:r>
          </a:p>
        </p:txBody>
      </p:sp>
      <p:sp>
        <p:nvSpPr>
          <p:cNvPr id="9" name="Text Box 3"/>
          <p:cNvSpPr txBox="1">
            <a:spLocks noChangeArrowheads="1"/>
          </p:cNvSpPr>
          <p:nvPr/>
        </p:nvSpPr>
        <p:spPr bwMode="auto">
          <a:xfrm>
            <a:off x="0" y="685800"/>
            <a:ext cx="91338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Over a span of many centuries, hostile critics of the Bible</a:t>
            </a:r>
          </a:p>
          <a:p>
            <a:pPr eaLnBrk="1" hangingPunct="1"/>
            <a:r>
              <a:rPr lang="en-US" dirty="0">
                <a:solidFill>
                  <a:schemeClr val="tx1"/>
                </a:solidFill>
              </a:rPr>
              <a:t>have charged the sacred writers with “nodding”</a:t>
            </a:r>
            <a:endParaRPr lang="en-US" sz="2800" dirty="0">
              <a:solidFill>
                <a:schemeClr val="tx1"/>
              </a:solidFill>
            </a:endParaRPr>
          </a:p>
        </p:txBody>
      </p:sp>
      <p:sp>
        <p:nvSpPr>
          <p:cNvPr id="7" name="Text Box 3"/>
          <p:cNvSpPr txBox="1">
            <a:spLocks noChangeArrowheads="1"/>
          </p:cNvSpPr>
          <p:nvPr/>
        </p:nvSpPr>
        <p:spPr bwMode="auto">
          <a:xfrm>
            <a:off x="0" y="213485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Time after time the Scriptures have been vindicated!</a:t>
            </a:r>
            <a:endParaRPr lang="en-US" sz="2800" dirty="0">
              <a:solidFill>
                <a:schemeClr val="tx1"/>
              </a:solidFill>
            </a:endParaRPr>
          </a:p>
        </p:txBody>
      </p:sp>
      <p:sp>
        <p:nvSpPr>
          <p:cNvPr id="10" name="Text Box 3"/>
          <p:cNvSpPr txBox="1">
            <a:spLocks noChangeArrowheads="1"/>
          </p:cNvSpPr>
          <p:nvPr/>
        </p:nvSpPr>
        <p:spPr bwMode="auto">
          <a:xfrm>
            <a:off x="0" y="3048000"/>
            <a:ext cx="7620001" cy="353943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chemeClr val="tx1"/>
                </a:solidFill>
              </a:rPr>
              <a:t>Pilate</a:t>
            </a:r>
            <a:endParaRPr lang="en-US" sz="2800" dirty="0">
              <a:solidFill>
                <a:schemeClr val="tx1"/>
              </a:solidFill>
            </a:endParaRPr>
          </a:p>
          <a:p>
            <a:pPr algn="l">
              <a:buClr>
                <a:schemeClr val="accent1"/>
              </a:buClr>
              <a:buSzPct val="115000"/>
              <a:buFont typeface="Wingdings" pitchFamily="2" charset="2"/>
              <a:buChar char="Ø"/>
            </a:pPr>
            <a:r>
              <a:rPr lang="en-US" sz="2000" b="0" dirty="0">
                <a:solidFill>
                  <a:srgbClr val="002060"/>
                </a:solidFill>
              </a:rPr>
              <a:t>Pilate is called “Governor” in the gospels – Mt 27:2 </a:t>
            </a:r>
          </a:p>
          <a:p>
            <a:pPr algn="l">
              <a:buClr>
                <a:schemeClr val="accent1"/>
              </a:buClr>
              <a:buSzPct val="115000"/>
              <a:buFont typeface="Wingdings" pitchFamily="2" charset="2"/>
              <a:buChar char="Ø"/>
            </a:pPr>
            <a:r>
              <a:rPr lang="en-US" sz="2000" dirty="0">
                <a:solidFill>
                  <a:srgbClr val="002060"/>
                </a:solidFill>
              </a:rPr>
              <a:t>Was he governor, prefect or procurator?</a:t>
            </a:r>
          </a:p>
          <a:p>
            <a:pPr algn="l">
              <a:buClr>
                <a:schemeClr val="accent1"/>
              </a:buClr>
              <a:buSzPct val="115000"/>
              <a:buFont typeface="Wingdings" pitchFamily="2" charset="2"/>
              <a:buChar char="Ø"/>
            </a:pPr>
            <a:r>
              <a:rPr lang="en-US" sz="2000" b="0" dirty="0">
                <a:solidFill>
                  <a:srgbClr val="002060"/>
                </a:solidFill>
              </a:rPr>
              <a:t>Josephus calls him all 3: governor, prefect &amp; procurator (written after 44 AD). </a:t>
            </a:r>
            <a:r>
              <a:rPr lang="en-US" sz="2000" dirty="0">
                <a:solidFill>
                  <a:srgbClr val="002060"/>
                </a:solidFill>
              </a:rPr>
              <a:t>Why important?</a:t>
            </a:r>
          </a:p>
          <a:p>
            <a:pPr algn="l">
              <a:buClr>
                <a:schemeClr val="accent1"/>
              </a:buClr>
              <a:buSzPct val="115000"/>
              <a:buFont typeface="Wingdings" pitchFamily="2" charset="2"/>
              <a:buChar char="Ø"/>
            </a:pPr>
            <a:r>
              <a:rPr lang="en-US" sz="2000" b="0" dirty="0">
                <a:solidFill>
                  <a:srgbClr val="002060"/>
                </a:solidFill>
              </a:rPr>
              <a:t>Procurators didn’t have authority to sentence anyone to death before 44 AD. Prefects did (4 BC – 44 AD).</a:t>
            </a:r>
          </a:p>
          <a:p>
            <a:pPr algn="l">
              <a:buClr>
                <a:schemeClr val="accent1"/>
              </a:buClr>
              <a:buSzPct val="115000"/>
              <a:buFont typeface="Wingdings" pitchFamily="2" charset="2"/>
              <a:buChar char="Ø"/>
            </a:pPr>
            <a:r>
              <a:rPr lang="en-US" sz="2000" dirty="0">
                <a:solidFill>
                  <a:srgbClr val="002060"/>
                </a:solidFill>
              </a:rPr>
              <a:t>1961:</a:t>
            </a:r>
            <a:r>
              <a:rPr lang="en-US" sz="2000" b="0" dirty="0">
                <a:solidFill>
                  <a:srgbClr val="002060"/>
                </a:solidFill>
              </a:rPr>
              <a:t> A block of limestone was found in the Roman theatre at Caesarea, the capital of the province of Judea, bearing a damaged dedication by Pilate to a </a:t>
            </a:r>
            <a:r>
              <a:rPr lang="en-US" sz="2000" b="0" dirty="0" err="1">
                <a:solidFill>
                  <a:srgbClr val="002060"/>
                </a:solidFill>
              </a:rPr>
              <a:t>Tiberieum</a:t>
            </a:r>
            <a:r>
              <a:rPr lang="en-US" sz="2000" b="0" dirty="0">
                <a:solidFill>
                  <a:srgbClr val="002060"/>
                </a:solidFill>
              </a:rPr>
              <a:t>. </a:t>
            </a:r>
          </a:p>
          <a:p>
            <a:pPr algn="l">
              <a:buClr>
                <a:schemeClr val="accent1"/>
              </a:buClr>
              <a:buSzPct val="115000"/>
              <a:buFont typeface="Wingdings" pitchFamily="2" charset="2"/>
              <a:buChar char="Ø"/>
            </a:pPr>
            <a:r>
              <a:rPr lang="en-US" sz="2000" b="0" dirty="0">
                <a:solidFill>
                  <a:srgbClr val="002060"/>
                </a:solidFill>
              </a:rPr>
              <a:t>It read, </a:t>
            </a:r>
            <a:r>
              <a:rPr lang="en-US" sz="2000" dirty="0">
                <a:solidFill>
                  <a:srgbClr val="002060"/>
                </a:solidFill>
              </a:rPr>
              <a:t>“Pontius Pilate, prefect of all Judea.”</a:t>
            </a:r>
          </a:p>
        </p:txBody>
      </p:sp>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10400" y="2912715"/>
            <a:ext cx="1971349" cy="1905000"/>
          </a:xfrm>
          <a:prstGeom prst="rect">
            <a:avLst/>
          </a:prstGeom>
          <a:scene3d>
            <a:camera prst="perspectiveHeroicExtremeLeftFacing"/>
            <a:lightRig rig="threePt" dir="t"/>
          </a:scene3d>
          <a:sp3d>
            <a:bevelT/>
          </a:sp3d>
        </p:spPr>
      </p:pic>
    </p:spTree>
    <p:extLst>
      <p:ext uri="{BB962C8B-B14F-4D97-AF65-F5344CB8AC3E}">
        <p14:creationId xmlns:p14="http://schemas.microsoft.com/office/powerpoint/2010/main" val="50128354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553200"/>
            <a:ext cx="2895600" cy="304800"/>
          </a:xfrm>
        </p:spPr>
        <p:txBody>
          <a:bodyPr/>
          <a:lstStyle/>
          <a:p>
            <a:pPr>
              <a:defRPr/>
            </a:pPr>
            <a:r>
              <a:rPr lang="en-US"/>
              <a:t>“Even The Noble Homer Nods”</a:t>
            </a:r>
            <a:endParaRPr lang="en-US" dirty="0"/>
          </a:p>
        </p:txBody>
      </p:sp>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600" b="1" u="sng" dirty="0">
                <a:solidFill>
                  <a:srgbClr val="002060"/>
                </a:solidFill>
                <a:latin typeface="Arial" pitchFamily="34" charset="0"/>
                <a:cs typeface="Arial" pitchFamily="34" charset="0"/>
              </a:rPr>
              <a:t>Intro </a:t>
            </a:r>
          </a:p>
        </p:txBody>
      </p:sp>
      <p:sp>
        <p:nvSpPr>
          <p:cNvPr id="15402" name="Text Box 42"/>
          <p:cNvSpPr txBox="1">
            <a:spLocks noChangeArrowheads="1"/>
          </p:cNvSpPr>
          <p:nvPr/>
        </p:nvSpPr>
        <p:spPr bwMode="auto">
          <a:xfrm>
            <a:off x="0" y="838200"/>
            <a:ext cx="65532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Quintus </a:t>
            </a:r>
            <a:r>
              <a:rPr lang="en-US" dirty="0" err="1">
                <a:solidFill>
                  <a:schemeClr val="tx1"/>
                </a:solidFill>
              </a:rPr>
              <a:t>Horatius</a:t>
            </a:r>
            <a:r>
              <a:rPr lang="en-US" dirty="0">
                <a:solidFill>
                  <a:schemeClr val="tx1"/>
                </a:solidFill>
              </a:rPr>
              <a:t> </a:t>
            </a:r>
            <a:r>
              <a:rPr lang="en-US" dirty="0" err="1">
                <a:solidFill>
                  <a:schemeClr val="tx1"/>
                </a:solidFill>
              </a:rPr>
              <a:t>Flaccus</a:t>
            </a:r>
            <a:r>
              <a:rPr lang="en-US" dirty="0">
                <a:solidFill>
                  <a:schemeClr val="tx1"/>
                </a:solidFill>
              </a:rPr>
              <a:t>; AKA Horace</a:t>
            </a:r>
          </a:p>
          <a:p>
            <a:pPr eaLnBrk="1" hangingPunct="1"/>
            <a:r>
              <a:rPr lang="en-US" dirty="0">
                <a:solidFill>
                  <a:schemeClr val="tx1"/>
                </a:solidFill>
              </a:rPr>
              <a:t>(8 December 65 BC – 27 November 8 BC)</a:t>
            </a:r>
            <a:endParaRPr lang="en-US" sz="2800" dirty="0">
              <a:solidFill>
                <a:schemeClr val="tx1"/>
              </a:solidFill>
            </a:endParaRPr>
          </a:p>
        </p:txBody>
      </p:sp>
      <p:sp>
        <p:nvSpPr>
          <p:cNvPr id="11" name="Text Box 3"/>
          <p:cNvSpPr txBox="1">
            <a:spLocks noChangeArrowheads="1"/>
          </p:cNvSpPr>
          <p:nvPr/>
        </p:nvSpPr>
        <p:spPr bwMode="auto">
          <a:xfrm>
            <a:off x="0" y="2057400"/>
            <a:ext cx="67056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b="0" dirty="0">
                <a:solidFill>
                  <a:srgbClr val="002060"/>
                </a:solidFill>
              </a:rPr>
              <a:t>Homer was the blind Greek poet of the eighth century B.C., well known for his works, </a:t>
            </a:r>
            <a:r>
              <a:rPr lang="en-US" sz="2000" b="0" i="1" u="sng" dirty="0">
                <a:solidFill>
                  <a:srgbClr val="002060"/>
                </a:solidFill>
              </a:rPr>
              <a:t>The Iliad</a:t>
            </a:r>
            <a:r>
              <a:rPr lang="en-US" sz="2000" b="0" dirty="0">
                <a:solidFill>
                  <a:srgbClr val="002060"/>
                </a:solidFill>
              </a:rPr>
              <a:t> and </a:t>
            </a:r>
            <a:r>
              <a:rPr lang="en-US" sz="2000" b="0" i="1" u="sng" dirty="0">
                <a:solidFill>
                  <a:srgbClr val="002060"/>
                </a:solidFill>
              </a:rPr>
              <a:t>The Odyssey</a:t>
            </a:r>
            <a:r>
              <a:rPr lang="en-US" sz="2000" b="0" dirty="0">
                <a:solidFill>
                  <a:srgbClr val="002060"/>
                </a:solidFill>
              </a:rPr>
              <a:t> (which contained errors in his own stories).</a:t>
            </a:r>
          </a:p>
          <a:p>
            <a:pPr algn="l">
              <a:buClr>
                <a:schemeClr val="accent1"/>
              </a:buClr>
              <a:buSzPct val="115000"/>
              <a:buFont typeface="Wingdings" pitchFamily="2" charset="2"/>
              <a:buChar char="Ø"/>
            </a:pPr>
            <a:r>
              <a:rPr lang="en-US" sz="2000" b="0" dirty="0">
                <a:solidFill>
                  <a:srgbClr val="002060"/>
                </a:solidFill>
              </a:rPr>
              <a:t>Horace said: As accomplished as Homer was, he sometimes erred with reference to the facts of the incidents he mentioned </a:t>
            </a:r>
            <a:r>
              <a:rPr lang="en-US" sz="2000" b="0" i="1" dirty="0">
                <a:solidFill>
                  <a:srgbClr val="002060"/>
                </a:solidFill>
              </a:rPr>
              <a:t>(“Homeric Nod”)</a:t>
            </a:r>
          </a:p>
        </p:txBody>
      </p:sp>
      <p:grpSp>
        <p:nvGrpSpPr>
          <p:cNvPr id="2" name="Group 1"/>
          <p:cNvGrpSpPr/>
          <p:nvPr/>
        </p:nvGrpSpPr>
        <p:grpSpPr>
          <a:xfrm>
            <a:off x="6553200" y="221396"/>
            <a:ext cx="2435942" cy="1447801"/>
            <a:chOff x="6553200" y="221396"/>
            <a:chExt cx="2435942" cy="1447801"/>
          </a:xfrm>
        </p:grpSpPr>
        <p:sp>
          <p:nvSpPr>
            <p:cNvPr id="8" name="Horizontal Scroll 7"/>
            <p:cNvSpPr/>
            <p:nvPr/>
          </p:nvSpPr>
          <p:spPr>
            <a:xfrm>
              <a:off x="6553200" y="221396"/>
              <a:ext cx="2435942" cy="1447801"/>
            </a:xfrm>
            <a:prstGeom prst="horizontalScroll">
              <a:avLst/>
            </a:prstGeom>
            <a:solidFill>
              <a:srgbClr val="FEBA76"/>
            </a:solidFill>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0" name="Text Box 3"/>
            <p:cNvSpPr txBox="1">
              <a:spLocks noChangeArrowheads="1"/>
            </p:cNvSpPr>
            <p:nvPr/>
          </p:nvSpPr>
          <p:spPr bwMode="auto">
            <a:xfrm>
              <a:off x="6781800" y="580188"/>
              <a:ext cx="2133600" cy="830997"/>
            </a:xfrm>
            <a:prstGeom prst="rect">
              <a:avLst/>
            </a:prstGeom>
            <a:noFill/>
            <a:ln w="9525">
              <a:solidFill>
                <a:srgbClr val="002060"/>
              </a:solidFill>
              <a:miter lim="800000"/>
              <a:headEnd/>
              <a:tailEnd/>
            </a:ln>
          </p:spPr>
          <p:txBody>
            <a:bodyPr wrap="square">
              <a:spAutoFit/>
            </a:bodyPr>
            <a:lstStyle>
              <a:lvl1pPr marL="457200" indent="-457200" eaLnBrk="0" hangingPunct="0">
                <a:defRPr sz="2400" b="1">
                  <a:solidFill>
                    <a:schemeClr val="tx1"/>
                  </a:solidFill>
                  <a:latin typeface="Tahoma" pitchFamily="34" charset="0"/>
                  <a:cs typeface="Times New Roman" pitchFamily="18" charset="0"/>
                </a:defRPr>
              </a:lvl1pPr>
              <a:lvl2pPr marL="742950" indent="-285750" eaLnBrk="0" hangingPunct="0">
                <a:defRPr sz="2400" b="1">
                  <a:solidFill>
                    <a:schemeClr val="tx1"/>
                  </a:solidFill>
                  <a:latin typeface="Tahoma" pitchFamily="34" charset="0"/>
                  <a:cs typeface="Times New Roman" pitchFamily="18" charset="0"/>
                </a:defRPr>
              </a:lvl2pPr>
              <a:lvl3pPr marL="1143000" indent="-228600" eaLnBrk="0" hangingPunct="0">
                <a:defRPr sz="2400" b="1">
                  <a:solidFill>
                    <a:schemeClr val="tx1"/>
                  </a:solidFill>
                  <a:latin typeface="Tahoma" pitchFamily="34" charset="0"/>
                  <a:cs typeface="Times New Roman" pitchFamily="18" charset="0"/>
                </a:defRPr>
              </a:lvl3pPr>
              <a:lvl4pPr marL="1600200" indent="-228600" eaLnBrk="0" hangingPunct="0">
                <a:defRPr sz="2400" b="1">
                  <a:solidFill>
                    <a:schemeClr val="tx1"/>
                  </a:solidFill>
                  <a:latin typeface="Tahoma" pitchFamily="34" charset="0"/>
                  <a:cs typeface="Times New Roman" pitchFamily="18" charset="0"/>
                </a:defRPr>
              </a:lvl4pPr>
              <a:lvl5pPr marL="2057400" indent="-228600" eaLnBrk="0" hangingPunct="0">
                <a:defRPr sz="2400" b="1">
                  <a:solidFill>
                    <a:schemeClr val="tx1"/>
                  </a:solidFill>
                  <a:latin typeface="Tahoma" pitchFamily="34" charset="0"/>
                  <a:cs typeface="Times New Roman" pitchFamily="18" charset="0"/>
                </a:defRPr>
              </a:lvl5pPr>
              <a:lvl6pPr marL="2514600" indent="-228600" eaLnBrk="0" fontAlgn="base" hangingPunct="0">
                <a:spcBef>
                  <a:spcPct val="0"/>
                </a:spcBef>
                <a:spcAft>
                  <a:spcPct val="0"/>
                </a:spcAft>
                <a:defRPr sz="2400" b="1">
                  <a:solidFill>
                    <a:schemeClr val="tx1"/>
                  </a:solidFill>
                  <a:latin typeface="Tahoma" pitchFamily="34" charset="0"/>
                  <a:cs typeface="Times New Roman" pitchFamily="18" charset="0"/>
                </a:defRPr>
              </a:lvl6pPr>
              <a:lvl7pPr marL="2971800" indent="-228600" eaLnBrk="0" fontAlgn="base" hangingPunct="0">
                <a:spcBef>
                  <a:spcPct val="0"/>
                </a:spcBef>
                <a:spcAft>
                  <a:spcPct val="0"/>
                </a:spcAft>
                <a:defRPr sz="2400" b="1">
                  <a:solidFill>
                    <a:schemeClr val="tx1"/>
                  </a:solidFill>
                  <a:latin typeface="Tahoma" pitchFamily="34" charset="0"/>
                  <a:cs typeface="Times New Roman" pitchFamily="18" charset="0"/>
                </a:defRPr>
              </a:lvl7pPr>
              <a:lvl8pPr marL="3429000" indent="-228600" eaLnBrk="0" fontAlgn="base" hangingPunct="0">
                <a:spcBef>
                  <a:spcPct val="0"/>
                </a:spcBef>
                <a:spcAft>
                  <a:spcPct val="0"/>
                </a:spcAft>
                <a:defRPr sz="2400" b="1">
                  <a:solidFill>
                    <a:schemeClr val="tx1"/>
                  </a:solidFill>
                  <a:latin typeface="Tahoma" pitchFamily="34" charset="0"/>
                  <a:cs typeface="Times New Roman" pitchFamily="18" charset="0"/>
                </a:defRPr>
              </a:lvl8pPr>
              <a:lvl9pPr marL="3886200" indent="-228600" eaLnBrk="0" fontAlgn="base" hangingPunct="0">
                <a:spcBef>
                  <a:spcPct val="0"/>
                </a:spcBef>
                <a:spcAft>
                  <a:spcPct val="0"/>
                </a:spcAft>
                <a:defRPr sz="2400" b="1">
                  <a:solidFill>
                    <a:schemeClr val="tx1"/>
                  </a:solidFill>
                  <a:latin typeface="Tahoma" pitchFamily="34" charset="0"/>
                  <a:cs typeface="Times New Roman" pitchFamily="18" charset="0"/>
                </a:defRPr>
              </a:lvl9pPr>
            </a:lstStyle>
            <a:p>
              <a:pPr eaLnBrk="1" hangingPunct="1"/>
              <a:r>
                <a:rPr lang="en-US" sz="1600" b="0" dirty="0">
                  <a:solidFill>
                    <a:schemeClr val="tx1">
                      <a:lumMod val="95000"/>
                      <a:lumOff val="5000"/>
                    </a:schemeClr>
                  </a:solidFill>
                </a:rPr>
                <a:t>“Sometimes even the </a:t>
              </a:r>
            </a:p>
            <a:p>
              <a:pPr eaLnBrk="1" hangingPunct="1"/>
              <a:r>
                <a:rPr lang="en-US" sz="1600" b="0" dirty="0">
                  <a:solidFill>
                    <a:schemeClr val="tx1">
                      <a:lumMod val="95000"/>
                      <a:lumOff val="5000"/>
                    </a:schemeClr>
                  </a:solidFill>
                </a:rPr>
                <a:t>noble Homer nods” </a:t>
              </a:r>
            </a:p>
            <a:p>
              <a:pPr eaLnBrk="1" hangingPunct="1"/>
              <a:r>
                <a:rPr lang="en-US" sz="1600" b="0" dirty="0">
                  <a:solidFill>
                    <a:schemeClr val="tx1">
                      <a:lumMod val="95000"/>
                      <a:lumOff val="5000"/>
                    </a:schemeClr>
                  </a:solidFill>
                </a:rPr>
                <a:t>(</a:t>
              </a:r>
              <a:r>
                <a:rPr lang="en-US" sz="1600" b="0" dirty="0" err="1">
                  <a:solidFill>
                    <a:schemeClr val="tx1">
                      <a:lumMod val="95000"/>
                      <a:lumOff val="5000"/>
                    </a:schemeClr>
                  </a:solidFill>
                </a:rPr>
                <a:t>Ars</a:t>
              </a:r>
              <a:r>
                <a:rPr lang="en-US" sz="1600" b="0" dirty="0">
                  <a:solidFill>
                    <a:schemeClr val="tx1">
                      <a:lumMod val="95000"/>
                      <a:lumOff val="5000"/>
                    </a:schemeClr>
                  </a:solidFill>
                </a:rPr>
                <a:t> </a:t>
              </a:r>
              <a:r>
                <a:rPr lang="en-US" sz="1600" b="0" dirty="0" err="1">
                  <a:solidFill>
                    <a:schemeClr val="tx1">
                      <a:lumMod val="95000"/>
                      <a:lumOff val="5000"/>
                    </a:schemeClr>
                  </a:solidFill>
                </a:rPr>
                <a:t>Poetica</a:t>
              </a:r>
              <a:r>
                <a:rPr lang="en-US" sz="1600" b="0" dirty="0">
                  <a:solidFill>
                    <a:schemeClr val="tx1">
                      <a:lumMod val="95000"/>
                      <a:lumOff val="5000"/>
                    </a:schemeClr>
                  </a:solidFill>
                </a:rPr>
                <a:t> I.359)</a:t>
              </a:r>
            </a:p>
          </p:txBody>
        </p:sp>
      </p:grpSp>
      <p:sp>
        <p:nvSpPr>
          <p:cNvPr id="13" name="Text Box 42"/>
          <p:cNvSpPr txBox="1">
            <a:spLocks noChangeArrowheads="1"/>
          </p:cNvSpPr>
          <p:nvPr/>
        </p:nvSpPr>
        <p:spPr bwMode="auto">
          <a:xfrm>
            <a:off x="0" y="4653409"/>
            <a:ext cx="6705600" cy="169277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chemeClr val="tx1"/>
                </a:solidFill>
              </a:rPr>
              <a:t>It is true of every human author</a:t>
            </a:r>
            <a:endParaRPr lang="en-US" sz="2800" dirty="0">
              <a:solidFill>
                <a:schemeClr val="tx1"/>
              </a:solidFill>
            </a:endParaRPr>
          </a:p>
          <a:p>
            <a:pPr algn="l">
              <a:buClr>
                <a:schemeClr val="accent1"/>
              </a:buClr>
              <a:buSzPct val="115000"/>
              <a:buFont typeface="Wingdings" pitchFamily="2" charset="2"/>
              <a:buChar char="Ø"/>
            </a:pPr>
            <a:r>
              <a:rPr lang="en-US" sz="2000" b="0" dirty="0">
                <a:solidFill>
                  <a:srgbClr val="002060"/>
                </a:solidFill>
              </a:rPr>
              <a:t>Regardless of their genius and skills, they are still fallible.</a:t>
            </a:r>
          </a:p>
          <a:p>
            <a:pPr algn="l">
              <a:buClr>
                <a:schemeClr val="accent1"/>
              </a:buClr>
              <a:buSzPct val="115000"/>
              <a:buFont typeface="Wingdings" pitchFamily="2" charset="2"/>
              <a:buChar char="Ø"/>
            </a:pPr>
            <a:r>
              <a:rPr lang="en-US" sz="2000" b="0" dirty="0">
                <a:solidFill>
                  <a:srgbClr val="002060"/>
                </a:solidFill>
              </a:rPr>
              <a:t>In spite of great care, they will “nod” or “slip” on occasion.</a:t>
            </a:r>
          </a:p>
        </p:txBody>
      </p:sp>
      <p:grpSp>
        <p:nvGrpSpPr>
          <p:cNvPr id="4" name="Group 3"/>
          <p:cNvGrpSpPr/>
          <p:nvPr/>
        </p:nvGrpSpPr>
        <p:grpSpPr>
          <a:xfrm>
            <a:off x="6890387" y="2085052"/>
            <a:ext cx="1990168" cy="4103632"/>
            <a:chOff x="7540113" y="2085052"/>
            <a:chExt cx="1374058" cy="3356046"/>
          </a:xfrm>
        </p:grpSpPr>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583846" y="2085052"/>
              <a:ext cx="1286592" cy="3017520"/>
            </a:xfrm>
            <a:prstGeom prst="rect">
              <a:avLst/>
            </a:prstGeom>
            <a:scene3d>
              <a:camera prst="orthographicFront"/>
              <a:lightRig rig="threePt" dir="t"/>
            </a:scene3d>
            <a:sp3d>
              <a:bevelT/>
            </a:sp3d>
          </p:spPr>
        </p:pic>
        <p:sp>
          <p:nvSpPr>
            <p:cNvPr id="12" name="Text Box 42"/>
            <p:cNvSpPr txBox="1">
              <a:spLocks noChangeArrowheads="1"/>
            </p:cNvSpPr>
            <p:nvPr/>
          </p:nvSpPr>
          <p:spPr bwMode="auto">
            <a:xfrm>
              <a:off x="7540113" y="5113879"/>
              <a:ext cx="1374058" cy="327219"/>
            </a:xfrm>
            <a:prstGeom prst="rect">
              <a:avLst/>
            </a:prstGeom>
            <a:noFill/>
            <a:ln>
              <a:noFill/>
            </a:ln>
            <a:scene3d>
              <a:camera prst="orthographicFront"/>
              <a:lightRig rig="threePt" dir="t"/>
            </a:scene3d>
            <a:sp3d>
              <a:bevelT/>
            </a:sp3d>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sz="1000" b="0" dirty="0">
                  <a:solidFill>
                    <a:schemeClr val="tx1"/>
                  </a:solidFill>
                </a:rPr>
                <a:t>Horace, painting by</a:t>
              </a:r>
            </a:p>
            <a:p>
              <a:pPr eaLnBrk="1" hangingPunct="1"/>
              <a:r>
                <a:rPr lang="en-US" sz="1000" b="0" dirty="0">
                  <a:solidFill>
                    <a:schemeClr val="tx1"/>
                  </a:solidFill>
                </a:rPr>
                <a:t>Anton von Werner</a:t>
              </a:r>
            </a:p>
          </p:txBody>
        </p:sp>
      </p:grpSp>
    </p:spTree>
    <p:extLst>
      <p:ext uri="{BB962C8B-B14F-4D97-AF65-F5344CB8AC3E}">
        <p14:creationId xmlns:p14="http://schemas.microsoft.com/office/powerpoint/2010/main" val="132973022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40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31" presetClass="entr" presetSubtype="0" fill="hold" nodeType="click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1000"/>
                            </p:stCondLst>
                            <p:childTnLst>
                              <p:par>
                                <p:cTn id="16" presetID="1" presetClass="entr" presetSubtype="0" fill="hold" grpId="0" nodeType="afterEffect">
                                  <p:stCondLst>
                                    <p:cond delay="0"/>
                                  </p:stCondLst>
                                  <p:childTnLst>
                                    <p:set>
                                      <p:cBhvr>
                                        <p:cTn id="17" dur="1" fill="hold">
                                          <p:stCondLst>
                                            <p:cond delay="0"/>
                                          </p:stCondLst>
                                        </p:cTn>
                                        <p:tgtEl>
                                          <p:spTgt spid="11"/>
                                        </p:tgtEl>
                                        <p:attrNameLst>
                                          <p:attrName>style.visibility</p:attrName>
                                        </p:attrNameLst>
                                      </p:cBhvr>
                                      <p:to>
                                        <p:strVal val="visible"/>
                                      </p:to>
                                    </p:se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2" grpId="0"/>
      <p:bldP spid="11" grpId="0"/>
      <p:bldP spid="13"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629400"/>
            <a:ext cx="2895600" cy="228600"/>
          </a:xfrm>
        </p:spPr>
        <p:txBody>
          <a:bodyPr/>
          <a:lstStyle/>
          <a:p>
            <a:pPr>
              <a:defRPr/>
            </a:pPr>
            <a:r>
              <a:rPr lang="en-US" dirty="0"/>
              <a:t>“Even The Noble Homer Nods”</a:t>
            </a:r>
          </a:p>
        </p:txBody>
      </p:sp>
      <p:sp>
        <p:nvSpPr>
          <p:cNvPr id="263170" name="Rectangle 2"/>
          <p:cNvSpPr>
            <a:spLocks noGrp="1" noChangeArrowheads="1"/>
          </p:cNvSpPr>
          <p:nvPr>
            <p:ph type="title"/>
          </p:nvPr>
        </p:nvSpPr>
        <p:spPr>
          <a:xfrm>
            <a:off x="0" y="12290"/>
            <a:ext cx="9144000" cy="533400"/>
          </a:xfrm>
        </p:spPr>
        <p:txBody>
          <a:bodyPr/>
          <a:lstStyle/>
          <a:p>
            <a:pPr eaLnBrk="1" hangingPunct="1">
              <a:defRPr/>
            </a:pPr>
            <a:r>
              <a:rPr lang="en-US" sz="3600" b="1" u="sng" dirty="0">
                <a:solidFill>
                  <a:srgbClr val="002060"/>
                </a:solidFill>
                <a:latin typeface="Arial" pitchFamily="34" charset="0"/>
                <a:cs typeface="Arial" pitchFamily="34" charset="0"/>
              </a:rPr>
              <a:t>Alleged Slips</a:t>
            </a:r>
          </a:p>
        </p:txBody>
      </p:sp>
      <p:sp>
        <p:nvSpPr>
          <p:cNvPr id="9" name="Text Box 3"/>
          <p:cNvSpPr txBox="1">
            <a:spLocks noChangeArrowheads="1"/>
          </p:cNvSpPr>
          <p:nvPr/>
        </p:nvSpPr>
        <p:spPr bwMode="auto">
          <a:xfrm>
            <a:off x="0" y="685800"/>
            <a:ext cx="913383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Over a span of many centuries, hostile critics of the Bible</a:t>
            </a:r>
          </a:p>
          <a:p>
            <a:pPr eaLnBrk="1" hangingPunct="1"/>
            <a:r>
              <a:rPr lang="en-US" dirty="0">
                <a:solidFill>
                  <a:schemeClr val="tx1"/>
                </a:solidFill>
              </a:rPr>
              <a:t>have charged the sacred writers with “nodding”</a:t>
            </a:r>
            <a:endParaRPr lang="en-US" sz="2800" dirty="0">
              <a:solidFill>
                <a:schemeClr val="tx1"/>
              </a:solidFill>
            </a:endParaRPr>
          </a:p>
        </p:txBody>
      </p:sp>
      <p:sp>
        <p:nvSpPr>
          <p:cNvPr id="7" name="Text Box 3"/>
          <p:cNvSpPr txBox="1">
            <a:spLocks noChangeArrowheads="1"/>
          </p:cNvSpPr>
          <p:nvPr/>
        </p:nvSpPr>
        <p:spPr bwMode="auto">
          <a:xfrm>
            <a:off x="0" y="2030200"/>
            <a:ext cx="9144000"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Time after time the Scriptures have been vindicated!</a:t>
            </a:r>
            <a:endParaRPr lang="en-US" sz="2800" dirty="0">
              <a:solidFill>
                <a:schemeClr val="tx1"/>
              </a:solidFill>
            </a:endParaRPr>
          </a:p>
        </p:txBody>
      </p:sp>
      <p:sp>
        <p:nvSpPr>
          <p:cNvPr id="10" name="Text Box 3"/>
          <p:cNvSpPr txBox="1">
            <a:spLocks noChangeArrowheads="1"/>
          </p:cNvSpPr>
          <p:nvPr/>
        </p:nvSpPr>
        <p:spPr bwMode="auto">
          <a:xfrm>
            <a:off x="-5024" y="2526946"/>
            <a:ext cx="6482024" cy="4154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err="1">
                <a:solidFill>
                  <a:schemeClr val="tx1"/>
                </a:solidFill>
              </a:rPr>
              <a:t>Politarchs</a:t>
            </a:r>
            <a:endParaRPr lang="en-US" sz="2800" dirty="0">
              <a:solidFill>
                <a:schemeClr val="tx1"/>
              </a:solidFill>
            </a:endParaRPr>
          </a:p>
          <a:p>
            <a:pPr algn="l">
              <a:buClr>
                <a:schemeClr val="accent1"/>
              </a:buClr>
              <a:buSzPct val="115000"/>
              <a:buFont typeface="Wingdings" pitchFamily="2" charset="2"/>
              <a:buChar char="Ø"/>
            </a:pPr>
            <a:r>
              <a:rPr lang="en-US" sz="2000" b="0" dirty="0" err="1">
                <a:solidFill>
                  <a:srgbClr val="002060"/>
                </a:solidFill>
              </a:rPr>
              <a:t>Politarch</a:t>
            </a:r>
            <a:r>
              <a:rPr lang="en-US" sz="2000" b="0" dirty="0">
                <a:solidFill>
                  <a:srgbClr val="002060"/>
                </a:solidFill>
              </a:rPr>
              <a:t> Inscription on the Vardar Gate in Thessalonica (spanned the Ignatia Way).</a:t>
            </a:r>
          </a:p>
          <a:p>
            <a:pPr algn="l">
              <a:buClr>
                <a:schemeClr val="accent1"/>
              </a:buClr>
              <a:buSzPct val="115000"/>
              <a:buFont typeface="Wingdings" pitchFamily="2" charset="2"/>
              <a:buChar char="Ø"/>
            </a:pPr>
            <a:r>
              <a:rPr lang="en-US" sz="2000" dirty="0">
                <a:solidFill>
                  <a:srgbClr val="002060"/>
                </a:solidFill>
              </a:rPr>
              <a:t>Acts 17:6-8 </a:t>
            </a:r>
            <a:r>
              <a:rPr lang="en-US" sz="2000" b="0" dirty="0">
                <a:solidFill>
                  <a:srgbClr val="002060"/>
                </a:solidFill>
              </a:rPr>
              <a:t>(ESV, NAS): Luke uses the Greek word </a:t>
            </a:r>
            <a:r>
              <a:rPr lang="en-US" sz="2000" b="0" i="1" dirty="0">
                <a:solidFill>
                  <a:srgbClr val="002060"/>
                </a:solidFill>
              </a:rPr>
              <a:t>G4173 </a:t>
            </a:r>
            <a:r>
              <a:rPr lang="en-US" sz="2000" b="0" i="1" dirty="0" err="1">
                <a:solidFill>
                  <a:srgbClr val="002060"/>
                </a:solidFill>
              </a:rPr>
              <a:t>politarchēs</a:t>
            </a:r>
            <a:r>
              <a:rPr lang="en-US" sz="2000" b="0" i="1" dirty="0">
                <a:solidFill>
                  <a:srgbClr val="002060"/>
                </a:solidFill>
              </a:rPr>
              <a:t> [pol-it-</a:t>
            </a:r>
            <a:r>
              <a:rPr lang="en-US" sz="2000" b="0" i="1" dirty="0" err="1">
                <a:solidFill>
                  <a:srgbClr val="002060"/>
                </a:solidFill>
              </a:rPr>
              <a:t>ar</a:t>
            </a:r>
            <a:r>
              <a:rPr lang="en-US" sz="2000" b="0" i="1" dirty="0">
                <a:solidFill>
                  <a:srgbClr val="002060"/>
                </a:solidFill>
              </a:rPr>
              <a:t>'-</a:t>
            </a:r>
            <a:r>
              <a:rPr lang="en-US" sz="2000" b="0" i="1" dirty="0" err="1">
                <a:solidFill>
                  <a:srgbClr val="002060"/>
                </a:solidFill>
              </a:rPr>
              <a:t>khace</a:t>
            </a:r>
            <a:r>
              <a:rPr lang="en-US" sz="2000" b="0" i="1" dirty="0">
                <a:solidFill>
                  <a:srgbClr val="002060"/>
                </a:solidFill>
              </a:rPr>
              <a:t>] </a:t>
            </a:r>
            <a:r>
              <a:rPr lang="en-US" sz="2000" b="0" dirty="0">
                <a:solidFill>
                  <a:srgbClr val="002060"/>
                </a:solidFill>
              </a:rPr>
              <a:t>for</a:t>
            </a:r>
            <a:r>
              <a:rPr lang="en-US" sz="2000" b="0" i="1" dirty="0">
                <a:solidFill>
                  <a:srgbClr val="002060"/>
                </a:solidFill>
              </a:rPr>
              <a:t> </a:t>
            </a:r>
            <a:r>
              <a:rPr lang="en-US" sz="2000" b="0" dirty="0">
                <a:solidFill>
                  <a:srgbClr val="002060"/>
                </a:solidFill>
              </a:rPr>
              <a:t>“city authorities” (ASV, KJV, NKJ: “the rulers of the city”).</a:t>
            </a:r>
          </a:p>
          <a:p>
            <a:pPr algn="l">
              <a:buClr>
                <a:schemeClr val="accent1"/>
              </a:buClr>
              <a:buSzPct val="115000"/>
              <a:buFont typeface="Wingdings" pitchFamily="2" charset="2"/>
              <a:buChar char="Ø"/>
            </a:pPr>
            <a:r>
              <a:rPr lang="en-US" sz="2000" b="0" dirty="0">
                <a:solidFill>
                  <a:srgbClr val="002060"/>
                </a:solidFill>
              </a:rPr>
              <a:t>It occurs here twice but nowhere else in extant Greek literature. This led to a claim that Luke was in error. </a:t>
            </a:r>
          </a:p>
          <a:p>
            <a:pPr algn="l">
              <a:buClr>
                <a:schemeClr val="accent1"/>
              </a:buClr>
              <a:buSzPct val="115000"/>
              <a:buFont typeface="Wingdings" pitchFamily="2" charset="2"/>
              <a:buChar char="Ø"/>
            </a:pPr>
            <a:r>
              <a:rPr lang="en-US" sz="2000" dirty="0">
                <a:solidFill>
                  <a:srgbClr val="002060"/>
                </a:solidFill>
              </a:rPr>
              <a:t>1867:</a:t>
            </a:r>
            <a:r>
              <a:rPr lang="en-US" sz="2000" b="0" dirty="0">
                <a:solidFill>
                  <a:srgbClr val="002060"/>
                </a:solidFill>
              </a:rPr>
              <a:t> An inscription was found on the city gate, known as the Vardar Gate that says, </a:t>
            </a:r>
            <a:r>
              <a:rPr lang="en-US" sz="2000" dirty="0">
                <a:solidFill>
                  <a:srgbClr val="002060"/>
                </a:solidFill>
              </a:rPr>
              <a:t>“In the time of the </a:t>
            </a:r>
            <a:r>
              <a:rPr lang="en-US" sz="2000" dirty="0" err="1">
                <a:solidFill>
                  <a:srgbClr val="002060"/>
                </a:solidFill>
              </a:rPr>
              <a:t>Politarchs</a:t>
            </a:r>
            <a:r>
              <a:rPr lang="en-US" sz="2000" dirty="0">
                <a:solidFill>
                  <a:srgbClr val="002060"/>
                </a:solidFill>
              </a:rPr>
              <a:t>…”</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36247" y="3047999"/>
            <a:ext cx="3497584" cy="1600145"/>
          </a:xfrm>
          <a:prstGeom prst="rect">
            <a:avLst/>
          </a:prstGeom>
          <a:scene3d>
            <a:camera prst="perspectiveHeroicExtremeLeftFacing"/>
            <a:lightRig rig="threePt" dir="t"/>
          </a:scene3d>
          <a:sp3d>
            <a:bevelT/>
          </a:sp3d>
        </p:spPr>
      </p:pic>
    </p:spTree>
    <p:extLst>
      <p:ext uri="{BB962C8B-B14F-4D97-AF65-F5344CB8AC3E}">
        <p14:creationId xmlns:p14="http://schemas.microsoft.com/office/powerpoint/2010/main" val="336843845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par>
                          <p:cTn id="7" fill="hold">
                            <p:stCondLst>
                              <p:cond delay="0"/>
                            </p:stCondLst>
                            <p:childTnLst>
                              <p:par>
                                <p:cTn id="8" presetID="53" presetClass="entr" presetSubtype="16"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 calcmode="lin" valueType="num">
                                      <p:cBhvr>
                                        <p:cTn id="10" dur="500" fill="hold"/>
                                        <p:tgtEl>
                                          <p:spTgt spid="2"/>
                                        </p:tgtEl>
                                        <p:attrNameLst>
                                          <p:attrName>ppt_w</p:attrName>
                                        </p:attrNameLst>
                                      </p:cBhvr>
                                      <p:tavLst>
                                        <p:tav tm="0">
                                          <p:val>
                                            <p:fltVal val="0"/>
                                          </p:val>
                                        </p:tav>
                                        <p:tav tm="100000">
                                          <p:val>
                                            <p:strVal val="#ppt_w"/>
                                          </p:val>
                                        </p:tav>
                                      </p:tavLst>
                                    </p:anim>
                                    <p:anim calcmode="lin" valueType="num">
                                      <p:cBhvr>
                                        <p:cTn id="11" dur="500" fill="hold"/>
                                        <p:tgtEl>
                                          <p:spTgt spid="2"/>
                                        </p:tgtEl>
                                        <p:attrNameLst>
                                          <p:attrName>ppt_h</p:attrName>
                                        </p:attrNameLst>
                                      </p:cBhvr>
                                      <p:tavLst>
                                        <p:tav tm="0">
                                          <p:val>
                                            <p:fltVal val="0"/>
                                          </p:val>
                                        </p:tav>
                                        <p:tav tm="100000">
                                          <p:val>
                                            <p:strVal val="#ppt_h"/>
                                          </p:val>
                                        </p:tav>
                                      </p:tavLst>
                                    </p:anim>
                                    <p:animEffect transition="in" filter="fade">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477000"/>
            <a:ext cx="2895600" cy="38100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533400"/>
          </a:xfrm>
        </p:spPr>
        <p:txBody>
          <a:bodyPr/>
          <a:lstStyle/>
          <a:p>
            <a:pPr eaLnBrk="1" hangingPunct="1">
              <a:defRPr/>
            </a:pPr>
            <a:r>
              <a:rPr lang="en-US" sz="3600" b="1" u="sng" dirty="0">
                <a:solidFill>
                  <a:srgbClr val="002060"/>
                </a:solidFill>
                <a:latin typeface="Arial" pitchFamily="34" charset="0"/>
                <a:cs typeface="Arial" pitchFamily="34" charset="0"/>
              </a:rPr>
              <a:t>Alleged Slips</a:t>
            </a:r>
          </a:p>
        </p:txBody>
      </p:sp>
      <p:sp>
        <p:nvSpPr>
          <p:cNvPr id="10" name="Text Box 3"/>
          <p:cNvSpPr txBox="1">
            <a:spLocks noChangeArrowheads="1"/>
          </p:cNvSpPr>
          <p:nvPr/>
        </p:nvSpPr>
        <p:spPr bwMode="auto">
          <a:xfrm>
            <a:off x="0" y="2133600"/>
            <a:ext cx="7010400" cy="18774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sz="2800" dirty="0">
                <a:solidFill>
                  <a:schemeClr val="tx1"/>
                </a:solidFill>
              </a:rPr>
              <a:t>Hittites</a:t>
            </a:r>
          </a:p>
          <a:p>
            <a:pPr algn="l" eaLnBrk="1" hangingPunct="1"/>
            <a:r>
              <a:rPr lang="en-US" sz="2800" dirty="0">
                <a:solidFill>
                  <a:schemeClr val="tx1"/>
                </a:solidFill>
              </a:rPr>
              <a:t>Pilate</a:t>
            </a:r>
          </a:p>
          <a:p>
            <a:pPr algn="l" eaLnBrk="1" hangingPunct="1"/>
            <a:r>
              <a:rPr lang="en-US" sz="2800" dirty="0" err="1">
                <a:solidFill>
                  <a:schemeClr val="tx1"/>
                </a:solidFill>
              </a:rPr>
              <a:t>Politarchs</a:t>
            </a:r>
            <a:endParaRPr lang="en-US" sz="2800" dirty="0">
              <a:solidFill>
                <a:schemeClr val="tx1"/>
              </a:solidFill>
            </a:endParaRPr>
          </a:p>
          <a:p>
            <a:pPr algn="l" eaLnBrk="1" hangingPunct="1"/>
            <a:r>
              <a:rPr lang="en-US" sz="3200" dirty="0">
                <a:solidFill>
                  <a:schemeClr val="tx1"/>
                </a:solidFill>
              </a:rPr>
              <a:t>Many, many others…</a:t>
            </a:r>
          </a:p>
        </p:txBody>
      </p:sp>
      <p:pic>
        <p:nvPicPr>
          <p:cNvPr id="3" name="Picture 2"/>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2133599"/>
            <a:ext cx="4355690" cy="2447085"/>
          </a:xfrm>
          <a:prstGeom prst="rect">
            <a:avLst/>
          </a:prstGeom>
          <a:scene3d>
            <a:camera prst="orthographicFront"/>
            <a:lightRig rig="threePt" dir="t"/>
          </a:scene3d>
          <a:sp3d>
            <a:bevelT/>
          </a:sp3d>
        </p:spPr>
      </p:pic>
      <p:sp>
        <p:nvSpPr>
          <p:cNvPr id="7" name="Text Box 47">
            <a:extLst>
              <a:ext uri="{FF2B5EF4-FFF2-40B4-BE49-F238E27FC236}">
                <a16:creationId xmlns:a16="http://schemas.microsoft.com/office/drawing/2014/main" id="{136B2E0B-A827-47F0-8676-A3E192B0175E}"/>
              </a:ext>
            </a:extLst>
          </p:cNvPr>
          <p:cNvSpPr txBox="1">
            <a:spLocks noChangeArrowheads="1"/>
          </p:cNvSpPr>
          <p:nvPr/>
        </p:nvSpPr>
        <p:spPr bwMode="auto">
          <a:xfrm>
            <a:off x="0" y="5029200"/>
            <a:ext cx="9144000" cy="830997"/>
          </a:xfrm>
          <a:prstGeom prst="rect">
            <a:avLst/>
          </a:prstGeom>
          <a:ln/>
          <a:extLst/>
        </p:spPr>
        <p:style>
          <a:lnRef idx="0">
            <a:schemeClr val="dk1"/>
          </a:lnRef>
          <a:fillRef idx="3">
            <a:schemeClr val="dk1"/>
          </a:fillRef>
          <a:effectRef idx="3">
            <a:schemeClr val="dk1"/>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bg2">
                    <a:lumMod val="75000"/>
                    <a:lumOff val="25000"/>
                  </a:schemeClr>
                </a:solidFill>
              </a:rPr>
              <a:t>The Word of God has been said to be inaccurate, but time</a:t>
            </a:r>
          </a:p>
          <a:p>
            <a:pPr eaLnBrk="1" hangingPunct="1"/>
            <a:r>
              <a:rPr lang="en-US" dirty="0">
                <a:solidFill>
                  <a:schemeClr val="bg2">
                    <a:lumMod val="75000"/>
                    <a:lumOff val="25000"/>
                  </a:schemeClr>
                </a:solidFill>
              </a:rPr>
              <a:t>after time, it has been proven true!</a:t>
            </a:r>
            <a:endParaRPr lang="en-US" i="1" dirty="0">
              <a:solidFill>
                <a:schemeClr val="bg2">
                  <a:lumMod val="75000"/>
                  <a:lumOff val="25000"/>
                </a:schemeClr>
              </a:solidFill>
            </a:endParaRPr>
          </a:p>
        </p:txBody>
      </p:sp>
    </p:spTree>
    <p:extLst>
      <p:ext uri="{BB962C8B-B14F-4D97-AF65-F5344CB8AC3E}">
        <p14:creationId xmlns:p14="http://schemas.microsoft.com/office/powerpoint/2010/main" val="299352970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p:cTn id="7" dur="500" fill="hold"/>
                                        <p:tgtEl>
                                          <p:spTgt spid="3"/>
                                        </p:tgtEl>
                                        <p:attrNameLst>
                                          <p:attrName>ppt_w</p:attrName>
                                        </p:attrNameLst>
                                      </p:cBhvr>
                                      <p:tavLst>
                                        <p:tav tm="0">
                                          <p:val>
                                            <p:fltVal val="0"/>
                                          </p:val>
                                        </p:tav>
                                        <p:tav tm="100000">
                                          <p:val>
                                            <p:strVal val="#ppt_w"/>
                                          </p:val>
                                        </p:tav>
                                      </p:tavLst>
                                    </p:anim>
                                    <p:anim calcmode="lin" valueType="num">
                                      <p:cBhvr>
                                        <p:cTn id="8" dur="500" fill="hold"/>
                                        <p:tgtEl>
                                          <p:spTgt spid="3"/>
                                        </p:tgtEl>
                                        <p:attrNameLst>
                                          <p:attrName>ppt_h</p:attrName>
                                        </p:attrNameLst>
                                      </p:cBhvr>
                                      <p:tavLst>
                                        <p:tav tm="0">
                                          <p:val>
                                            <p:fltVal val="0"/>
                                          </p:val>
                                        </p:tav>
                                        <p:tav tm="100000">
                                          <p:val>
                                            <p:strVal val="#ppt_h"/>
                                          </p:val>
                                        </p:tav>
                                      </p:tavLst>
                                    </p:anim>
                                    <p:animEffect transition="in" filter="fade">
                                      <p:cBhvr>
                                        <p:cTn id="9" dur="500"/>
                                        <p:tgtEl>
                                          <p:spTgt spid="3"/>
                                        </p:tgtEl>
                                      </p:cBhvr>
                                    </p:animEffect>
                                  </p:childTnLst>
                                </p:cTn>
                              </p:par>
                            </p:childTnLst>
                          </p:cTn>
                        </p:par>
                        <p:par>
                          <p:cTn id="10" fill="hold">
                            <p:stCondLst>
                              <p:cond delay="500"/>
                            </p:stCondLst>
                            <p:childTnLst>
                              <p:par>
                                <p:cTn id="11" presetID="2" presetClass="entr" presetSubtype="8" fill="hold" nodeType="afterEffect">
                                  <p:stCondLst>
                                    <p:cond delay="0"/>
                                  </p:stCondLst>
                                  <p:childTnLst>
                                    <p:set>
                                      <p:cBhvr>
                                        <p:cTn id="12" dur="1" fill="hold">
                                          <p:stCondLst>
                                            <p:cond delay="0"/>
                                          </p:stCondLst>
                                        </p:cTn>
                                        <p:tgtEl>
                                          <p:spTgt spid="10">
                                            <p:txEl>
                                              <p:pRg st="0" end="0"/>
                                            </p:txEl>
                                          </p:spTgt>
                                        </p:tgtEl>
                                        <p:attrNameLst>
                                          <p:attrName>style.visibility</p:attrName>
                                        </p:attrNameLst>
                                      </p:cBhvr>
                                      <p:to>
                                        <p:strVal val="visible"/>
                                      </p:to>
                                    </p:set>
                                    <p:anim calcmode="lin" valueType="num">
                                      <p:cBhvr additive="base">
                                        <p:cTn id="13" dur="500" fill="hold"/>
                                        <p:tgtEl>
                                          <p:spTgt spid="10">
                                            <p:txEl>
                                              <p:pRg st="0" end="0"/>
                                            </p:txEl>
                                          </p:spTgt>
                                        </p:tgtEl>
                                        <p:attrNameLst>
                                          <p:attrName>ppt_x</p:attrName>
                                        </p:attrNameLst>
                                      </p:cBhvr>
                                      <p:tavLst>
                                        <p:tav tm="0">
                                          <p:val>
                                            <p:strVal val="0-#ppt_w/2"/>
                                          </p:val>
                                        </p:tav>
                                        <p:tav tm="100000">
                                          <p:val>
                                            <p:strVal val="#ppt_x"/>
                                          </p:val>
                                        </p:tav>
                                      </p:tavLst>
                                    </p:anim>
                                    <p:anim calcmode="lin" valueType="num">
                                      <p:cBhvr additive="base">
                                        <p:cTn id="14" dur="500" fill="hold"/>
                                        <p:tgtEl>
                                          <p:spTgt spid="10">
                                            <p:txEl>
                                              <p:pRg st="0" end="0"/>
                                            </p:txEl>
                                          </p:spTgt>
                                        </p:tgtEl>
                                        <p:attrNameLst>
                                          <p:attrName>ppt_y</p:attrName>
                                        </p:attrNameLst>
                                      </p:cBhvr>
                                      <p:tavLst>
                                        <p:tav tm="0">
                                          <p:val>
                                            <p:strVal val="#ppt_y"/>
                                          </p:val>
                                        </p:tav>
                                        <p:tav tm="100000">
                                          <p:val>
                                            <p:strVal val="#ppt_y"/>
                                          </p:val>
                                        </p:tav>
                                      </p:tavLst>
                                    </p:anim>
                                  </p:childTnLst>
                                </p:cTn>
                              </p:par>
                            </p:childTnLst>
                          </p:cTn>
                        </p:par>
                        <p:par>
                          <p:cTn id="15" fill="hold">
                            <p:stCondLst>
                              <p:cond delay="1000"/>
                            </p:stCondLst>
                            <p:childTnLst>
                              <p:par>
                                <p:cTn id="16" presetID="2" presetClass="entr" presetSubtype="8" fill="hold" nodeType="afterEffect">
                                  <p:stCondLst>
                                    <p:cond delay="0"/>
                                  </p:stCondLst>
                                  <p:childTnLst>
                                    <p:set>
                                      <p:cBhvr>
                                        <p:cTn id="17" dur="1" fill="hold">
                                          <p:stCondLst>
                                            <p:cond delay="0"/>
                                          </p:stCondLst>
                                        </p:cTn>
                                        <p:tgtEl>
                                          <p:spTgt spid="10">
                                            <p:txEl>
                                              <p:pRg st="1" end="1"/>
                                            </p:txEl>
                                          </p:spTgt>
                                        </p:tgtEl>
                                        <p:attrNameLst>
                                          <p:attrName>style.visibility</p:attrName>
                                        </p:attrNameLst>
                                      </p:cBhvr>
                                      <p:to>
                                        <p:strVal val="visible"/>
                                      </p:to>
                                    </p:set>
                                    <p:anim calcmode="lin" valueType="num">
                                      <p:cBhvr additive="base">
                                        <p:cTn id="18" dur="500" fill="hold"/>
                                        <p:tgtEl>
                                          <p:spTgt spid="10">
                                            <p:txEl>
                                              <p:pRg st="1" end="1"/>
                                            </p:txEl>
                                          </p:spTgt>
                                        </p:tgtEl>
                                        <p:attrNameLst>
                                          <p:attrName>ppt_x</p:attrName>
                                        </p:attrNameLst>
                                      </p:cBhvr>
                                      <p:tavLst>
                                        <p:tav tm="0">
                                          <p:val>
                                            <p:strVal val="0-#ppt_w/2"/>
                                          </p:val>
                                        </p:tav>
                                        <p:tav tm="100000">
                                          <p:val>
                                            <p:strVal val="#ppt_x"/>
                                          </p:val>
                                        </p:tav>
                                      </p:tavLst>
                                    </p:anim>
                                    <p:anim calcmode="lin" valueType="num">
                                      <p:cBhvr additive="base">
                                        <p:cTn id="19" dur="500" fill="hold"/>
                                        <p:tgtEl>
                                          <p:spTgt spid="10">
                                            <p:txEl>
                                              <p:pRg st="1" end="1"/>
                                            </p:txEl>
                                          </p:spTgt>
                                        </p:tgtEl>
                                        <p:attrNameLst>
                                          <p:attrName>ppt_y</p:attrName>
                                        </p:attrNameLst>
                                      </p:cBhvr>
                                      <p:tavLst>
                                        <p:tav tm="0">
                                          <p:val>
                                            <p:strVal val="#ppt_y"/>
                                          </p:val>
                                        </p:tav>
                                        <p:tav tm="100000">
                                          <p:val>
                                            <p:strVal val="#ppt_y"/>
                                          </p:val>
                                        </p:tav>
                                      </p:tavLst>
                                    </p:anim>
                                  </p:childTnLst>
                                </p:cTn>
                              </p:par>
                            </p:childTnLst>
                          </p:cTn>
                        </p:par>
                        <p:par>
                          <p:cTn id="20" fill="hold">
                            <p:stCondLst>
                              <p:cond delay="1500"/>
                            </p:stCondLst>
                            <p:childTnLst>
                              <p:par>
                                <p:cTn id="21" presetID="2" presetClass="entr" presetSubtype="8" fill="hold" nodeType="afterEffect">
                                  <p:stCondLst>
                                    <p:cond delay="0"/>
                                  </p:stCondLst>
                                  <p:childTnLst>
                                    <p:set>
                                      <p:cBhvr>
                                        <p:cTn id="22" dur="1" fill="hold">
                                          <p:stCondLst>
                                            <p:cond delay="0"/>
                                          </p:stCondLst>
                                        </p:cTn>
                                        <p:tgtEl>
                                          <p:spTgt spid="10">
                                            <p:txEl>
                                              <p:pRg st="2" end="2"/>
                                            </p:txEl>
                                          </p:spTgt>
                                        </p:tgtEl>
                                        <p:attrNameLst>
                                          <p:attrName>style.visibility</p:attrName>
                                        </p:attrNameLst>
                                      </p:cBhvr>
                                      <p:to>
                                        <p:strVal val="visible"/>
                                      </p:to>
                                    </p:set>
                                    <p:anim calcmode="lin" valueType="num">
                                      <p:cBhvr additive="base">
                                        <p:cTn id="23" dur="500" fill="hold"/>
                                        <p:tgtEl>
                                          <p:spTgt spid="10">
                                            <p:txEl>
                                              <p:pRg st="2" end="2"/>
                                            </p:txEl>
                                          </p:spTgt>
                                        </p:tgtEl>
                                        <p:attrNameLst>
                                          <p:attrName>ppt_x</p:attrName>
                                        </p:attrNameLst>
                                      </p:cBhvr>
                                      <p:tavLst>
                                        <p:tav tm="0">
                                          <p:val>
                                            <p:strVal val="0-#ppt_w/2"/>
                                          </p:val>
                                        </p:tav>
                                        <p:tav tm="100000">
                                          <p:val>
                                            <p:strVal val="#ppt_x"/>
                                          </p:val>
                                        </p:tav>
                                      </p:tavLst>
                                    </p:anim>
                                    <p:anim calcmode="lin" valueType="num">
                                      <p:cBhvr additive="base">
                                        <p:cTn id="24" dur="500" fill="hold"/>
                                        <p:tgtEl>
                                          <p:spTgt spid="10">
                                            <p:txEl>
                                              <p:pRg st="2" end="2"/>
                                            </p:txEl>
                                          </p:spTgt>
                                        </p:tgtEl>
                                        <p:attrNameLst>
                                          <p:attrName>ppt_y</p:attrName>
                                        </p:attrNameLst>
                                      </p:cBhvr>
                                      <p:tavLst>
                                        <p:tav tm="0">
                                          <p:val>
                                            <p:strVal val="#ppt_y"/>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10">
                                            <p:txEl>
                                              <p:pRg st="3" end="3"/>
                                            </p:txEl>
                                          </p:spTgt>
                                        </p:tgtEl>
                                        <p:attrNameLst>
                                          <p:attrName>style.visibility</p:attrName>
                                        </p:attrNameLst>
                                      </p:cBhvr>
                                      <p:to>
                                        <p:strVal val="visible"/>
                                      </p:to>
                                    </p:set>
                                    <p:anim calcmode="lin" valueType="num">
                                      <p:cBhvr>
                                        <p:cTn id="28" dur="500" fill="hold"/>
                                        <p:tgtEl>
                                          <p:spTgt spid="10">
                                            <p:txEl>
                                              <p:pRg st="3" end="3"/>
                                            </p:txEl>
                                          </p:spTgt>
                                        </p:tgtEl>
                                        <p:attrNameLst>
                                          <p:attrName>ppt_w</p:attrName>
                                        </p:attrNameLst>
                                      </p:cBhvr>
                                      <p:tavLst>
                                        <p:tav tm="0">
                                          <p:val>
                                            <p:fltVal val="0"/>
                                          </p:val>
                                        </p:tav>
                                        <p:tav tm="100000">
                                          <p:val>
                                            <p:strVal val="#ppt_w"/>
                                          </p:val>
                                        </p:tav>
                                      </p:tavLst>
                                    </p:anim>
                                    <p:anim calcmode="lin" valueType="num">
                                      <p:cBhvr>
                                        <p:cTn id="29" dur="500" fill="hold"/>
                                        <p:tgtEl>
                                          <p:spTgt spid="10">
                                            <p:txEl>
                                              <p:pRg st="3" end="3"/>
                                            </p:txEl>
                                          </p:spTgt>
                                        </p:tgtEl>
                                        <p:attrNameLst>
                                          <p:attrName>ppt_h</p:attrName>
                                        </p:attrNameLst>
                                      </p:cBhvr>
                                      <p:tavLst>
                                        <p:tav tm="0">
                                          <p:val>
                                            <p:fltVal val="0"/>
                                          </p:val>
                                        </p:tav>
                                        <p:tav tm="100000">
                                          <p:val>
                                            <p:strVal val="#ppt_h"/>
                                          </p:val>
                                        </p:tav>
                                      </p:tavLst>
                                    </p:anim>
                                    <p:animEffect transition="in" filter="fade">
                                      <p:cBhvr>
                                        <p:cTn id="30" dur="500"/>
                                        <p:tgtEl>
                                          <p:spTgt spid="10">
                                            <p:txEl>
                                              <p:pRg st="3" end="3"/>
                                            </p:txEl>
                                          </p:spTgt>
                                        </p:tgtEl>
                                      </p:cBhvr>
                                    </p:animEffect>
                                  </p:childTnLst>
                                </p:cTn>
                              </p:par>
                            </p:childTnLst>
                          </p:cTn>
                        </p:par>
                        <p:par>
                          <p:cTn id="31" fill="hold">
                            <p:stCondLst>
                              <p:cond delay="2500"/>
                            </p:stCondLst>
                            <p:childTnLst>
                              <p:par>
                                <p:cTn id="32" presetID="53" presetClass="entr" presetSubtype="16" fill="hold" grpId="0" nodeType="afterEffect">
                                  <p:stCondLst>
                                    <p:cond delay="0"/>
                                  </p:stCondLst>
                                  <p:childTnLst>
                                    <p:set>
                                      <p:cBhvr>
                                        <p:cTn id="33" dur="1" fill="hold">
                                          <p:stCondLst>
                                            <p:cond delay="0"/>
                                          </p:stCondLst>
                                        </p:cTn>
                                        <p:tgtEl>
                                          <p:spTgt spid="7"/>
                                        </p:tgtEl>
                                        <p:attrNameLst>
                                          <p:attrName>style.visibility</p:attrName>
                                        </p:attrNameLst>
                                      </p:cBhvr>
                                      <p:to>
                                        <p:strVal val="visible"/>
                                      </p:to>
                                    </p:set>
                                    <p:anim calcmode="lin" valueType="num">
                                      <p:cBhvr>
                                        <p:cTn id="34" dur="500" fill="hold"/>
                                        <p:tgtEl>
                                          <p:spTgt spid="7"/>
                                        </p:tgtEl>
                                        <p:attrNameLst>
                                          <p:attrName>ppt_w</p:attrName>
                                        </p:attrNameLst>
                                      </p:cBhvr>
                                      <p:tavLst>
                                        <p:tav tm="0">
                                          <p:val>
                                            <p:fltVal val="0"/>
                                          </p:val>
                                        </p:tav>
                                        <p:tav tm="100000">
                                          <p:val>
                                            <p:strVal val="#ppt_w"/>
                                          </p:val>
                                        </p:tav>
                                      </p:tavLst>
                                    </p:anim>
                                    <p:anim calcmode="lin" valueType="num">
                                      <p:cBhvr>
                                        <p:cTn id="35" dur="500" fill="hold"/>
                                        <p:tgtEl>
                                          <p:spTgt spid="7"/>
                                        </p:tgtEl>
                                        <p:attrNameLst>
                                          <p:attrName>ppt_h</p:attrName>
                                        </p:attrNameLst>
                                      </p:cBhvr>
                                      <p:tavLst>
                                        <p:tav tm="0">
                                          <p:val>
                                            <p:fltVal val="0"/>
                                          </p:val>
                                        </p:tav>
                                        <p:tav tm="100000">
                                          <p:val>
                                            <p:strVal val="#ppt_h"/>
                                          </p:val>
                                        </p:tav>
                                      </p:tavLst>
                                    </p:anim>
                                    <p:animEffect transition="in" filter="fade">
                                      <p:cBhvr>
                                        <p:cTn id="3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553200"/>
            <a:ext cx="2895600" cy="304800"/>
          </a:xfrm>
        </p:spPr>
        <p:txBody>
          <a:bodyPr/>
          <a:lstStyle/>
          <a:p>
            <a:pPr>
              <a:defRPr/>
            </a:pPr>
            <a:r>
              <a:rPr lang="en-US"/>
              <a:t>“Even The Noble Homer Nods”</a:t>
            </a:r>
            <a:endParaRPr lang="en-US" dirty="0"/>
          </a:p>
        </p:txBody>
      </p:sp>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600" b="1" u="sng" dirty="0">
                <a:solidFill>
                  <a:srgbClr val="002060"/>
                </a:solidFill>
                <a:latin typeface="Arial" pitchFamily="34" charset="0"/>
                <a:cs typeface="Arial" pitchFamily="34" charset="0"/>
              </a:rPr>
              <a:t>Conclusion</a:t>
            </a:r>
          </a:p>
        </p:txBody>
      </p:sp>
      <p:sp>
        <p:nvSpPr>
          <p:cNvPr id="15402" name="Text Box 42"/>
          <p:cNvSpPr txBox="1">
            <a:spLocks noChangeArrowheads="1"/>
          </p:cNvSpPr>
          <p:nvPr/>
        </p:nvSpPr>
        <p:spPr bwMode="auto">
          <a:xfrm>
            <a:off x="-9832" y="838200"/>
            <a:ext cx="91440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Even the noble Homer may “nod,” but those guided by the</a:t>
            </a:r>
          </a:p>
          <a:p>
            <a:pPr eaLnBrk="1" hangingPunct="1"/>
            <a:r>
              <a:rPr lang="en-US" dirty="0">
                <a:solidFill>
                  <a:schemeClr val="tx1"/>
                </a:solidFill>
              </a:rPr>
              <a:t>Spirit of God never did!</a:t>
            </a:r>
            <a:endParaRPr lang="en-US" sz="2800" dirty="0">
              <a:solidFill>
                <a:schemeClr val="tx1"/>
              </a:solidFill>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850" y="1669197"/>
            <a:ext cx="3584944" cy="1725589"/>
          </a:xfrm>
          <a:prstGeom prst="rect">
            <a:avLst/>
          </a:prstGeom>
          <a:scene3d>
            <a:camera prst="orthographicFront"/>
            <a:lightRig rig="threePt" dir="t"/>
          </a:scene3d>
          <a:sp3d>
            <a:bevelT/>
          </a:sp3d>
        </p:spPr>
      </p:pic>
      <p:sp>
        <p:nvSpPr>
          <p:cNvPr id="8" name="Text Box 3"/>
          <p:cNvSpPr txBox="1">
            <a:spLocks noChangeArrowheads="1"/>
          </p:cNvSpPr>
          <p:nvPr/>
        </p:nvSpPr>
        <p:spPr bwMode="auto">
          <a:xfrm>
            <a:off x="0" y="3886200"/>
            <a:ext cx="9144000" cy="1077218"/>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II Tim. 3:16</a:t>
            </a:r>
          </a:p>
          <a:p>
            <a:pPr algn="l" eaLnBrk="1" hangingPunct="1"/>
            <a:r>
              <a:rPr lang="en-US" sz="2000" b="0" dirty="0">
                <a:solidFill>
                  <a:srgbClr val="002060"/>
                </a:solidFill>
              </a:rPr>
              <a:t>16.  </a:t>
            </a:r>
            <a:r>
              <a:rPr lang="en-US" sz="2000" cap="all" dirty="0">
                <a:ln w="9000" cmpd="sng">
                  <a:solidFill>
                    <a:schemeClr val="accent4">
                      <a:shade val="50000"/>
                      <a:satMod val="120000"/>
                    </a:schemeClr>
                  </a:solidFill>
                  <a:prstDash val="solid"/>
                </a:ln>
                <a:solidFill>
                  <a:srgbClr val="0000FF"/>
                </a:solidFill>
                <a:effectLst>
                  <a:glow rad="228600">
                    <a:schemeClr val="accent2">
                      <a:satMod val="175000"/>
                      <a:alpha val="40000"/>
                    </a:schemeClr>
                  </a:glow>
                  <a:reflection blurRad="12700" stA="28000" endPos="45000" dist="1000" dir="5400000" sy="-100000" algn="bl" rotWithShape="0"/>
                </a:effectLst>
              </a:rPr>
              <a:t>All Scripture is inspired by God</a:t>
            </a:r>
            <a:r>
              <a:rPr lang="en-US" sz="2000" b="0" dirty="0">
                <a:solidFill>
                  <a:srgbClr val="002060"/>
                </a:solidFill>
              </a:rPr>
              <a:t> and profitable for teaching, for reproof, for correction, for training in righteousness; </a:t>
            </a:r>
          </a:p>
        </p:txBody>
      </p:sp>
      <p:sp>
        <p:nvSpPr>
          <p:cNvPr id="11" name="Text Box 42"/>
          <p:cNvSpPr txBox="1">
            <a:spLocks noChangeArrowheads="1"/>
          </p:cNvSpPr>
          <p:nvPr/>
        </p:nvSpPr>
        <p:spPr bwMode="auto">
          <a:xfrm>
            <a:off x="-17206" y="2830054"/>
            <a:ext cx="5559056" cy="4616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You can trust the word of God!</a:t>
            </a:r>
            <a:endParaRPr lang="en-US" sz="2800" dirty="0">
              <a:solidFill>
                <a:schemeClr val="tx1"/>
              </a:solidFill>
            </a:endParaRPr>
          </a:p>
        </p:txBody>
      </p:sp>
    </p:spTree>
    <p:extLst>
      <p:ext uri="{BB962C8B-B14F-4D97-AF65-F5344CB8AC3E}">
        <p14:creationId xmlns:p14="http://schemas.microsoft.com/office/powerpoint/2010/main" val="77647957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402"/>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2" grpId="0"/>
      <p:bldP spid="8" grpId="0" animBg="1"/>
      <p:bldP spid="11"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ctrTitle"/>
          </p:nvPr>
        </p:nvSpPr>
        <p:spPr>
          <a:xfrm>
            <a:off x="390830" y="0"/>
            <a:ext cx="8305800" cy="685800"/>
          </a:xfrm>
        </p:spPr>
        <p:txBody>
          <a:bodyPr/>
          <a:lstStyle/>
          <a:p>
            <a:r>
              <a:rPr lang="en-US" sz="3600" b="1" u="sng" dirty="0">
                <a:solidFill>
                  <a:srgbClr val="FFFF00"/>
                </a:solidFill>
                <a:latin typeface="Arial" pitchFamily="34" charset="0"/>
                <a:cs typeface="Arial" pitchFamily="34" charset="0"/>
              </a:rPr>
              <a:t>Conclusion</a:t>
            </a:r>
          </a:p>
        </p:txBody>
      </p:sp>
      <p:sp>
        <p:nvSpPr>
          <p:cNvPr id="6" name="Text Box 47"/>
          <p:cNvSpPr txBox="1">
            <a:spLocks noChangeArrowheads="1"/>
          </p:cNvSpPr>
          <p:nvPr/>
        </p:nvSpPr>
        <p:spPr bwMode="auto">
          <a:xfrm>
            <a:off x="385916" y="751582"/>
            <a:ext cx="8372168" cy="830997"/>
          </a:xfrm>
          <a:prstGeom prst="rect">
            <a:avLst/>
          </a:prstGeom>
          <a:ln/>
          <a:extLst/>
        </p:spPr>
        <p:style>
          <a:lnRef idx="0">
            <a:schemeClr val="dk1"/>
          </a:lnRef>
          <a:fillRef idx="3">
            <a:schemeClr val="dk1"/>
          </a:fillRef>
          <a:effectRef idx="3">
            <a:schemeClr val="dk1"/>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Let us not put our trust in the fallible words of men but in the infallible, eternal word of God! </a:t>
            </a:r>
            <a:endParaRPr lang="en-US" i="1" dirty="0">
              <a:solidFill>
                <a:schemeClr val="tx1"/>
              </a:solidFill>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59056" y="1656500"/>
            <a:ext cx="3584944" cy="1725589"/>
          </a:xfrm>
          <a:prstGeom prst="rect">
            <a:avLst/>
          </a:prstGeom>
          <a:scene3d>
            <a:camera prst="orthographicFront"/>
            <a:lightRig rig="threePt" dir="t"/>
          </a:scene3d>
          <a:sp3d>
            <a:bevelT/>
          </a:sp3d>
        </p:spPr>
      </p:pic>
      <p:sp>
        <p:nvSpPr>
          <p:cNvPr id="8" name="Text Box 3"/>
          <p:cNvSpPr txBox="1">
            <a:spLocks noChangeArrowheads="1"/>
          </p:cNvSpPr>
          <p:nvPr/>
        </p:nvSpPr>
        <p:spPr bwMode="auto">
          <a:xfrm>
            <a:off x="385916" y="1751572"/>
            <a:ext cx="5095568" cy="1077218"/>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Mt. 24:35</a:t>
            </a:r>
          </a:p>
          <a:p>
            <a:pPr algn="l" eaLnBrk="1" hangingPunct="1"/>
            <a:r>
              <a:rPr lang="en-US" sz="2000" b="0" dirty="0">
                <a:solidFill>
                  <a:srgbClr val="002060"/>
                </a:solidFill>
              </a:rPr>
              <a:t>35.  "Heaven and earth will pass away, but My words will not pass away.</a:t>
            </a:r>
          </a:p>
        </p:txBody>
      </p:sp>
      <p:sp>
        <p:nvSpPr>
          <p:cNvPr id="9" name="Text Box 3"/>
          <p:cNvSpPr txBox="1">
            <a:spLocks noChangeArrowheads="1"/>
          </p:cNvSpPr>
          <p:nvPr/>
        </p:nvSpPr>
        <p:spPr bwMode="auto">
          <a:xfrm>
            <a:off x="385915" y="3635749"/>
            <a:ext cx="8372169" cy="1077218"/>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Jn. 12:48</a:t>
            </a:r>
          </a:p>
          <a:p>
            <a:pPr algn="l" eaLnBrk="1" hangingPunct="1"/>
            <a:r>
              <a:rPr lang="en-US" sz="2000" b="0" dirty="0">
                <a:solidFill>
                  <a:srgbClr val="002060"/>
                </a:solidFill>
              </a:rPr>
              <a:t>48.  "He who rejects Me and does not receive My sayings, has one who judges him; the word I spoke is what will judge him at the last day.</a:t>
            </a:r>
          </a:p>
        </p:txBody>
      </p:sp>
      <p:sp>
        <p:nvSpPr>
          <p:cNvPr id="10" name="Text Box 3"/>
          <p:cNvSpPr txBox="1">
            <a:spLocks noChangeArrowheads="1"/>
          </p:cNvSpPr>
          <p:nvPr/>
        </p:nvSpPr>
        <p:spPr bwMode="auto">
          <a:xfrm>
            <a:off x="385914" y="4857452"/>
            <a:ext cx="8372170" cy="2000548"/>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 Pet. 1:24-25 </a:t>
            </a:r>
            <a:r>
              <a:rPr lang="en-US" i="1" dirty="0">
                <a:solidFill>
                  <a:srgbClr val="7030A0"/>
                </a:solidFill>
              </a:rPr>
              <a:t>(Quotes from Is. 40:6-8)</a:t>
            </a:r>
          </a:p>
          <a:p>
            <a:pPr algn="l" eaLnBrk="1" hangingPunct="1"/>
            <a:r>
              <a:rPr lang="en-US" sz="2000" b="0" dirty="0">
                <a:solidFill>
                  <a:srgbClr val="002060"/>
                </a:solidFill>
              </a:rPr>
              <a:t>24.  For, "ALL FLESH IS LIKE GRASS, AND ALL ITS GLORY LIKE THE FLOWER OF GRASS. THE GRASS WITHERS, AND THE FLOWER FALLS OFF, </a:t>
            </a:r>
          </a:p>
          <a:p>
            <a:pPr algn="l" eaLnBrk="1" hangingPunct="1"/>
            <a:r>
              <a:rPr lang="en-US" sz="2000" b="0" dirty="0">
                <a:solidFill>
                  <a:srgbClr val="002060"/>
                </a:solidFill>
              </a:rPr>
              <a:t>25.  BUT THE WORD OF THE LORD ENDURES FOREVER." And this is the word which was preached to you. </a:t>
            </a:r>
          </a:p>
        </p:txBody>
      </p:sp>
    </p:spTree>
    <p:extLst>
      <p:ext uri="{BB962C8B-B14F-4D97-AF65-F5344CB8AC3E}">
        <p14:creationId xmlns:p14="http://schemas.microsoft.com/office/powerpoint/2010/main" val="102340582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p:cTn id="7" dur="500" fill="hold"/>
                                        <p:tgtEl>
                                          <p:spTgt spid="6"/>
                                        </p:tgtEl>
                                        <p:attrNameLst>
                                          <p:attrName>ppt_w</p:attrName>
                                        </p:attrNameLst>
                                      </p:cBhvr>
                                      <p:tavLst>
                                        <p:tav tm="0">
                                          <p:val>
                                            <p:fltVal val="0"/>
                                          </p:val>
                                        </p:tav>
                                        <p:tav tm="100000">
                                          <p:val>
                                            <p:strVal val="#ppt_w"/>
                                          </p:val>
                                        </p:tav>
                                      </p:tavLst>
                                    </p:anim>
                                    <p:anim calcmode="lin" valueType="num">
                                      <p:cBhvr>
                                        <p:cTn id="8" dur="500" fill="hold"/>
                                        <p:tgtEl>
                                          <p:spTgt spid="6"/>
                                        </p:tgtEl>
                                        <p:attrNameLst>
                                          <p:attrName>ppt_h</p:attrName>
                                        </p:attrNameLst>
                                      </p:cBhvr>
                                      <p:tavLst>
                                        <p:tav tm="0">
                                          <p:val>
                                            <p:fltVal val="0"/>
                                          </p:val>
                                        </p:tav>
                                        <p:tav tm="100000">
                                          <p:val>
                                            <p:strVal val="#ppt_h"/>
                                          </p:val>
                                        </p:tav>
                                      </p:tavLst>
                                    </p:anim>
                                    <p:animEffect transition="in" filter="fade">
                                      <p:cBhvr>
                                        <p:cTn id="9" dur="500"/>
                                        <p:tgtEl>
                                          <p:spTgt spid="6"/>
                                        </p:tgtEl>
                                      </p:cBhvr>
                                    </p:animEffect>
                                  </p:childTnLst>
                                </p:cTn>
                              </p:par>
                            </p:childTnLst>
                          </p:cTn>
                        </p:par>
                        <p:par>
                          <p:cTn id="10" fill="hold">
                            <p:stCondLst>
                              <p:cond delay="500"/>
                            </p:stCondLst>
                            <p:childTnLst>
                              <p:par>
                                <p:cTn id="11" presetID="22" presetClass="entr" presetSubtype="2" fill="hold" nodeType="afterEffect">
                                  <p:stCondLst>
                                    <p:cond delay="0"/>
                                  </p:stCondLst>
                                  <p:childTnLst>
                                    <p:set>
                                      <p:cBhvr>
                                        <p:cTn id="12" dur="1" fill="hold">
                                          <p:stCondLst>
                                            <p:cond delay="0"/>
                                          </p:stCondLst>
                                        </p:cTn>
                                        <p:tgtEl>
                                          <p:spTgt spid="7"/>
                                        </p:tgtEl>
                                        <p:attrNameLst>
                                          <p:attrName>style.visibility</p:attrName>
                                        </p:attrNameLst>
                                      </p:cBhvr>
                                      <p:to>
                                        <p:strVal val="visible"/>
                                      </p:to>
                                    </p:set>
                                    <p:animEffect transition="in" filter="wipe(right)">
                                      <p:cBhvr>
                                        <p:cTn id="13" dur="500"/>
                                        <p:tgtEl>
                                          <p:spTgt spid="7"/>
                                        </p:tgtEl>
                                      </p:cBhvr>
                                    </p:animEffect>
                                  </p:childTnLst>
                                </p:cTn>
                              </p:par>
                            </p:childTnLst>
                          </p:cTn>
                        </p:par>
                        <p:par>
                          <p:cTn id="14" fill="hold">
                            <p:stCondLst>
                              <p:cond delay="1000"/>
                            </p:stCondLst>
                            <p:childTnLst>
                              <p:par>
                                <p:cTn id="15" presetID="1" presetClass="entr" presetSubtype="0"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childTnLst>
                                </p:cTn>
                              </p:par>
                            </p:childTnLst>
                          </p:cTn>
                        </p:par>
                        <p:par>
                          <p:cTn id="17" fill="hold">
                            <p:stCondLst>
                              <p:cond delay="1000"/>
                            </p:stCondLst>
                            <p:childTnLst>
                              <p:par>
                                <p:cTn id="18" presetID="1" presetClass="entr" presetSubtype="0"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childTnLst>
                                </p:cTn>
                              </p:par>
                            </p:childTnLst>
                          </p:cTn>
                        </p:par>
                        <p:par>
                          <p:cTn id="20" fill="hold">
                            <p:stCondLst>
                              <p:cond delay="1000"/>
                            </p:stCondLst>
                            <p:childTnLst>
                              <p:par>
                                <p:cTn id="21" presetID="1" presetClass="entr" presetSubtype="0"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Lst>
  </p:timing>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1266" name="Rectangle 7"/>
          <p:cNvSpPr>
            <a:spLocks noChangeArrowheads="1"/>
          </p:cNvSpPr>
          <p:nvPr/>
        </p:nvSpPr>
        <p:spPr bwMode="auto">
          <a:xfrm>
            <a:off x="0" y="5004619"/>
            <a:ext cx="9220200" cy="609600"/>
          </a:xfrm>
          <a:prstGeom prst="rect">
            <a:avLst/>
          </a:prstGeom>
          <a:solidFill>
            <a:srgbClr val="FFFF00"/>
          </a:solidFill>
          <a:ln w="9525">
            <a:solidFill>
              <a:schemeClr val="tx1"/>
            </a:solidFill>
            <a:miter lim="800000"/>
            <a:headEnd/>
            <a:tailEnd/>
          </a:ln>
        </p:spPr>
        <p:txBody>
          <a:bodyPr wrap="none" anchor="ctr"/>
          <a:lstStyle/>
          <a:p>
            <a:endParaRPr lang="en-US"/>
          </a:p>
        </p:txBody>
      </p:sp>
      <p:sp>
        <p:nvSpPr>
          <p:cNvPr id="11267" name="Rectangle 2"/>
          <p:cNvSpPr>
            <a:spLocks noGrp="1" noChangeArrowheads="1"/>
          </p:cNvSpPr>
          <p:nvPr>
            <p:ph type="title"/>
          </p:nvPr>
        </p:nvSpPr>
        <p:spPr>
          <a:xfrm>
            <a:off x="0" y="-9625"/>
            <a:ext cx="9220200" cy="990600"/>
          </a:xfrm>
          <a:solidFill>
            <a:srgbClr val="FFFF00"/>
          </a:solidFill>
        </p:spPr>
        <p:txBody>
          <a:bodyPr/>
          <a:lstStyle/>
          <a:p>
            <a:pPr marL="0" indent="0" eaLnBrk="1" hangingPunct="1">
              <a:buNone/>
            </a:pPr>
            <a:r>
              <a:rPr lang="en-US" sz="4600" b="1" u="sng" dirty="0">
                <a:solidFill>
                  <a:srgbClr val="0000FF"/>
                </a:solidFill>
                <a:latin typeface="Ameretto"/>
              </a:rPr>
              <a:t>“What Must I Do To Be Saved?”</a:t>
            </a:r>
          </a:p>
        </p:txBody>
      </p:sp>
      <p:sp>
        <p:nvSpPr>
          <p:cNvPr id="6147" name="Text Box 3"/>
          <p:cNvSpPr txBox="1">
            <a:spLocks noChangeArrowheads="1"/>
          </p:cNvSpPr>
          <p:nvPr/>
        </p:nvSpPr>
        <p:spPr bwMode="auto">
          <a:xfrm>
            <a:off x="0" y="1066800"/>
            <a:ext cx="9220200" cy="3539430"/>
          </a:xfrm>
          <a:prstGeom prst="rect">
            <a:avLst/>
          </a:prstGeom>
          <a:noFill/>
          <a:ln w="9525">
            <a:noFill/>
            <a:miter lim="800000"/>
            <a:headEnd/>
            <a:tailEnd/>
          </a:ln>
          <a:effectLst/>
        </p:spPr>
        <p:txBody>
          <a:bodyPr wrap="square">
            <a:spAutoFit/>
          </a:bodyPr>
          <a:lstStyle/>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Hear The Gospel (Jn. 5:24; Rom. 10:17)</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Believe In Christ (Jn. 3:16-18; Jn. 8:24)</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Repent Of Sins (Lk. 13:35; Acts 2:38)</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Confess Christ (Mt. 10:32; Rom. 10:10)</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Be Baptized (Mk. 16:16; Acts 22:16)</a:t>
            </a:r>
          </a:p>
          <a:p>
            <a:pPr marL="796925" indent="-571500">
              <a:spcBef>
                <a:spcPct val="20000"/>
              </a:spcBef>
              <a:defRPr/>
            </a:pPr>
            <a:r>
              <a:rPr lang="en-US" sz="3200" b="1" dirty="0">
                <a:solidFill>
                  <a:schemeClr val="tx1"/>
                </a:solidFill>
                <a:latin typeface="Tahoma" pitchFamily="34" charset="0"/>
                <a:ea typeface="Tahoma" pitchFamily="34" charset="0"/>
                <a:cs typeface="Tahoma" pitchFamily="34" charset="0"/>
              </a:rPr>
              <a:t>Remain Faithful (Jn. 8:31; Rev. 2:10)</a:t>
            </a:r>
          </a:p>
        </p:txBody>
      </p:sp>
      <p:sp>
        <p:nvSpPr>
          <p:cNvPr id="6148" name="Text Box 4"/>
          <p:cNvSpPr txBox="1">
            <a:spLocks noChangeArrowheads="1"/>
          </p:cNvSpPr>
          <p:nvPr/>
        </p:nvSpPr>
        <p:spPr bwMode="auto">
          <a:xfrm>
            <a:off x="0" y="4972456"/>
            <a:ext cx="9220200" cy="1692771"/>
          </a:xfrm>
          <a:prstGeom prst="rect">
            <a:avLst/>
          </a:prstGeom>
          <a:noFill/>
          <a:ln w="9525">
            <a:noFill/>
            <a:miter lim="800000"/>
            <a:headEnd/>
            <a:tailEnd/>
          </a:ln>
          <a:effectLst/>
        </p:spPr>
        <p:txBody>
          <a:bodyPr wrap="square">
            <a:spAutoFit/>
          </a:bodyPr>
          <a:lstStyle/>
          <a:p>
            <a:pPr algn="ctr" fontAlgn="auto">
              <a:spcBef>
                <a:spcPts val="0"/>
              </a:spcBef>
              <a:spcAft>
                <a:spcPts val="0"/>
              </a:spcAft>
              <a:buNone/>
              <a:defRPr/>
            </a:pPr>
            <a:r>
              <a:rPr lang="en-US" sz="4000" b="1" u="sng" dirty="0">
                <a:solidFill>
                  <a:srgbClr val="0000FF"/>
                </a:solidFill>
                <a:effectLst>
                  <a:outerShdw blurRad="38100" dist="38100" dir="2700000" algn="tl">
                    <a:srgbClr val="FFFFFF"/>
                  </a:outerShdw>
                </a:effectLst>
                <a:latin typeface="Calisto MT" pitchFamily="18" charset="0"/>
              </a:rPr>
              <a:t>For The Erring Saint:</a:t>
            </a:r>
            <a:r>
              <a:rPr lang="en-US" sz="4000" b="1" dirty="0">
                <a:solidFill>
                  <a:srgbClr val="0000FF"/>
                </a:solidFill>
                <a:effectLst>
                  <a:outerShdw blurRad="38100" dist="38100" dir="2700000" algn="tl">
                    <a:srgbClr val="FFFFFF"/>
                  </a:outerShdw>
                </a:effectLst>
                <a:latin typeface="Calisto MT" pitchFamily="18" charset="0"/>
              </a:rPr>
              <a:t> </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Repent (Acts 8:22), Confess (I Jn. 1:9),</a:t>
            </a:r>
          </a:p>
          <a:p>
            <a:pPr algn="ctr" fontAlgn="auto">
              <a:spcBef>
                <a:spcPts val="0"/>
              </a:spcBef>
              <a:spcAft>
                <a:spcPts val="0"/>
              </a:spcAft>
              <a:buNone/>
              <a:defRPr/>
            </a:pPr>
            <a:r>
              <a:rPr lang="en-US" sz="3200" b="1" dirty="0">
                <a:solidFill>
                  <a:schemeClr val="tx1"/>
                </a:solidFill>
                <a:latin typeface="Arial" pitchFamily="34" charset="0"/>
                <a:cs typeface="Arial" pitchFamily="34" charset="0"/>
              </a:rPr>
              <a:t>Pray (Acts 8:22)</a:t>
            </a:r>
          </a:p>
        </p:txBody>
      </p:sp>
      <p:sp>
        <p:nvSpPr>
          <p:cNvPr id="11270" name="Line 5"/>
          <p:cNvSpPr>
            <a:spLocks noChangeShapeType="1"/>
          </p:cNvSpPr>
          <p:nvPr/>
        </p:nvSpPr>
        <p:spPr bwMode="auto">
          <a:xfrm>
            <a:off x="533400" y="838200"/>
            <a:ext cx="8153400" cy="0"/>
          </a:xfrm>
          <a:prstGeom prst="line">
            <a:avLst/>
          </a:prstGeom>
          <a:noFill/>
          <a:ln w="28575">
            <a:solidFill>
              <a:schemeClr val="tx1"/>
            </a:solidFill>
            <a:round/>
            <a:headEnd/>
            <a:tailEnd/>
          </a:ln>
        </p:spPr>
        <p:txBody>
          <a:bodyPr/>
          <a:lstStyle/>
          <a:p>
            <a:endParaRPr lang="en-US"/>
          </a:p>
        </p:txBody>
      </p:sp>
    </p:spTree>
    <p:extLst>
      <p:ext uri="{BB962C8B-B14F-4D97-AF65-F5344CB8AC3E}">
        <p14:creationId xmlns:p14="http://schemas.microsoft.com/office/powerpoint/2010/main" val="1155409475"/>
      </p:ext>
    </p:extLst>
  </p:cSld>
  <p:clrMapOvr>
    <a:masterClrMapping/>
  </p:clrMapOvr>
  <mc:AlternateContent xmlns:mc="http://schemas.openxmlformats.org/markup-compatibility/2006" xmlns:p14="http://schemas.microsoft.com/office/powerpoint/2010/main">
    <mc:Choice Requires="p14">
      <p:transition spd="slow" p14:dur="3000" advTm="210000">
        <p14:shred/>
      </p:transition>
    </mc:Choice>
    <mc:Fallback xmlns="">
      <p:transition spd="slow" advTm="210000">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 presetClass="entr" presetSubtype="32" fill="hold" nodeType="afterEffect">
                                  <p:stCondLst>
                                    <p:cond delay="0"/>
                                  </p:stCondLst>
                                  <p:childTnLst>
                                    <p:set>
                                      <p:cBhvr>
                                        <p:cTn id="6" dur="1" fill="hold">
                                          <p:stCondLst>
                                            <p:cond delay="0"/>
                                          </p:stCondLst>
                                        </p:cTn>
                                        <p:tgtEl>
                                          <p:spTgt spid="6147">
                                            <p:txEl>
                                              <p:pRg st="0" end="0"/>
                                            </p:txEl>
                                          </p:spTgt>
                                        </p:tgtEl>
                                        <p:attrNameLst>
                                          <p:attrName>style.visibility</p:attrName>
                                        </p:attrNameLst>
                                      </p:cBhvr>
                                      <p:to>
                                        <p:strVal val="visible"/>
                                      </p:to>
                                    </p:set>
                                    <p:animEffect transition="in" filter="circle(out)">
                                      <p:cBhvr>
                                        <p:cTn id="7" dur="1000"/>
                                        <p:tgtEl>
                                          <p:spTgt spid="6147">
                                            <p:txEl>
                                              <p:pRg st="0" end="0"/>
                                            </p:txEl>
                                          </p:spTgt>
                                        </p:tgtEl>
                                      </p:cBhvr>
                                    </p:animEffect>
                                  </p:childTnLst>
                                </p:cTn>
                              </p:par>
                            </p:childTnLst>
                          </p:cTn>
                        </p:par>
                        <p:par>
                          <p:cTn id="8" fill="hold">
                            <p:stCondLst>
                              <p:cond delay="1000"/>
                            </p:stCondLst>
                            <p:childTnLst>
                              <p:par>
                                <p:cTn id="9" presetID="6" presetClass="entr" presetSubtype="32" fill="hold" nodeType="afterEffect">
                                  <p:stCondLst>
                                    <p:cond delay="0"/>
                                  </p:stCondLst>
                                  <p:childTnLst>
                                    <p:set>
                                      <p:cBhvr>
                                        <p:cTn id="10" dur="1" fill="hold">
                                          <p:stCondLst>
                                            <p:cond delay="0"/>
                                          </p:stCondLst>
                                        </p:cTn>
                                        <p:tgtEl>
                                          <p:spTgt spid="6147">
                                            <p:txEl>
                                              <p:pRg st="1" end="1"/>
                                            </p:txEl>
                                          </p:spTgt>
                                        </p:tgtEl>
                                        <p:attrNameLst>
                                          <p:attrName>style.visibility</p:attrName>
                                        </p:attrNameLst>
                                      </p:cBhvr>
                                      <p:to>
                                        <p:strVal val="visible"/>
                                      </p:to>
                                    </p:set>
                                    <p:animEffect transition="in" filter="circle(out)">
                                      <p:cBhvr>
                                        <p:cTn id="11" dur="1000"/>
                                        <p:tgtEl>
                                          <p:spTgt spid="6147">
                                            <p:txEl>
                                              <p:pRg st="1" end="1"/>
                                            </p:txEl>
                                          </p:spTgt>
                                        </p:tgtEl>
                                      </p:cBhvr>
                                    </p:animEffect>
                                  </p:childTnLst>
                                </p:cTn>
                              </p:par>
                            </p:childTnLst>
                          </p:cTn>
                        </p:par>
                        <p:par>
                          <p:cTn id="12" fill="hold">
                            <p:stCondLst>
                              <p:cond delay="2000"/>
                            </p:stCondLst>
                            <p:childTnLst>
                              <p:par>
                                <p:cTn id="13" presetID="6" presetClass="entr" presetSubtype="32" fill="hold" nodeType="afterEffect">
                                  <p:stCondLst>
                                    <p:cond delay="0"/>
                                  </p:stCondLst>
                                  <p:childTnLst>
                                    <p:set>
                                      <p:cBhvr>
                                        <p:cTn id="14" dur="1" fill="hold">
                                          <p:stCondLst>
                                            <p:cond delay="0"/>
                                          </p:stCondLst>
                                        </p:cTn>
                                        <p:tgtEl>
                                          <p:spTgt spid="6147">
                                            <p:txEl>
                                              <p:pRg st="2" end="2"/>
                                            </p:txEl>
                                          </p:spTgt>
                                        </p:tgtEl>
                                        <p:attrNameLst>
                                          <p:attrName>style.visibility</p:attrName>
                                        </p:attrNameLst>
                                      </p:cBhvr>
                                      <p:to>
                                        <p:strVal val="visible"/>
                                      </p:to>
                                    </p:set>
                                    <p:animEffect transition="in" filter="circle(out)">
                                      <p:cBhvr>
                                        <p:cTn id="15" dur="1000"/>
                                        <p:tgtEl>
                                          <p:spTgt spid="6147">
                                            <p:txEl>
                                              <p:pRg st="2" end="2"/>
                                            </p:txEl>
                                          </p:spTgt>
                                        </p:tgtEl>
                                      </p:cBhvr>
                                    </p:animEffect>
                                  </p:childTnLst>
                                </p:cTn>
                              </p:par>
                            </p:childTnLst>
                          </p:cTn>
                        </p:par>
                        <p:par>
                          <p:cTn id="16" fill="hold">
                            <p:stCondLst>
                              <p:cond delay="3000"/>
                            </p:stCondLst>
                            <p:childTnLst>
                              <p:par>
                                <p:cTn id="17" presetID="6" presetClass="entr" presetSubtype="32" fill="hold" nodeType="afterEffect">
                                  <p:stCondLst>
                                    <p:cond delay="0"/>
                                  </p:stCondLst>
                                  <p:childTnLst>
                                    <p:set>
                                      <p:cBhvr>
                                        <p:cTn id="18" dur="1" fill="hold">
                                          <p:stCondLst>
                                            <p:cond delay="0"/>
                                          </p:stCondLst>
                                        </p:cTn>
                                        <p:tgtEl>
                                          <p:spTgt spid="6147">
                                            <p:txEl>
                                              <p:pRg st="3" end="3"/>
                                            </p:txEl>
                                          </p:spTgt>
                                        </p:tgtEl>
                                        <p:attrNameLst>
                                          <p:attrName>style.visibility</p:attrName>
                                        </p:attrNameLst>
                                      </p:cBhvr>
                                      <p:to>
                                        <p:strVal val="visible"/>
                                      </p:to>
                                    </p:set>
                                    <p:animEffect transition="in" filter="circle(out)">
                                      <p:cBhvr>
                                        <p:cTn id="19" dur="1000"/>
                                        <p:tgtEl>
                                          <p:spTgt spid="6147">
                                            <p:txEl>
                                              <p:pRg st="3" end="3"/>
                                            </p:txEl>
                                          </p:spTgt>
                                        </p:tgtEl>
                                      </p:cBhvr>
                                    </p:animEffect>
                                  </p:childTnLst>
                                </p:cTn>
                              </p:par>
                            </p:childTnLst>
                          </p:cTn>
                        </p:par>
                        <p:par>
                          <p:cTn id="20" fill="hold">
                            <p:stCondLst>
                              <p:cond delay="4000"/>
                            </p:stCondLst>
                            <p:childTnLst>
                              <p:par>
                                <p:cTn id="21" presetID="6" presetClass="entr" presetSubtype="32" fill="hold" nodeType="afterEffect">
                                  <p:stCondLst>
                                    <p:cond delay="0"/>
                                  </p:stCondLst>
                                  <p:childTnLst>
                                    <p:set>
                                      <p:cBhvr>
                                        <p:cTn id="22" dur="1" fill="hold">
                                          <p:stCondLst>
                                            <p:cond delay="0"/>
                                          </p:stCondLst>
                                        </p:cTn>
                                        <p:tgtEl>
                                          <p:spTgt spid="6147">
                                            <p:txEl>
                                              <p:pRg st="4" end="4"/>
                                            </p:txEl>
                                          </p:spTgt>
                                        </p:tgtEl>
                                        <p:attrNameLst>
                                          <p:attrName>style.visibility</p:attrName>
                                        </p:attrNameLst>
                                      </p:cBhvr>
                                      <p:to>
                                        <p:strVal val="visible"/>
                                      </p:to>
                                    </p:set>
                                    <p:animEffect transition="in" filter="circle(out)">
                                      <p:cBhvr>
                                        <p:cTn id="23" dur="1000"/>
                                        <p:tgtEl>
                                          <p:spTgt spid="6147">
                                            <p:txEl>
                                              <p:pRg st="4" end="4"/>
                                            </p:txEl>
                                          </p:spTgt>
                                        </p:tgtEl>
                                      </p:cBhvr>
                                    </p:animEffect>
                                  </p:childTnLst>
                                </p:cTn>
                              </p:par>
                            </p:childTnLst>
                          </p:cTn>
                        </p:par>
                        <p:par>
                          <p:cTn id="24" fill="hold">
                            <p:stCondLst>
                              <p:cond delay="5000"/>
                            </p:stCondLst>
                            <p:childTnLst>
                              <p:par>
                                <p:cTn id="25" presetID="6" presetClass="entr" presetSubtype="32" fill="hold" nodeType="afterEffect">
                                  <p:stCondLst>
                                    <p:cond delay="0"/>
                                  </p:stCondLst>
                                  <p:childTnLst>
                                    <p:set>
                                      <p:cBhvr>
                                        <p:cTn id="26" dur="1" fill="hold">
                                          <p:stCondLst>
                                            <p:cond delay="0"/>
                                          </p:stCondLst>
                                        </p:cTn>
                                        <p:tgtEl>
                                          <p:spTgt spid="6147">
                                            <p:txEl>
                                              <p:pRg st="5" end="5"/>
                                            </p:txEl>
                                          </p:spTgt>
                                        </p:tgtEl>
                                        <p:attrNameLst>
                                          <p:attrName>style.visibility</p:attrName>
                                        </p:attrNameLst>
                                      </p:cBhvr>
                                      <p:to>
                                        <p:strVal val="visible"/>
                                      </p:to>
                                    </p:set>
                                    <p:animEffect transition="in" filter="circle(out)">
                                      <p:cBhvr>
                                        <p:cTn id="27" dur="1000"/>
                                        <p:tgtEl>
                                          <p:spTgt spid="6147">
                                            <p:txEl>
                                              <p:pRg st="5" end="5"/>
                                            </p:txEl>
                                          </p:spTgt>
                                        </p:tgtEl>
                                      </p:cBhvr>
                                    </p:animEffect>
                                  </p:childTnLst>
                                </p:cTn>
                              </p:par>
                            </p:childTnLst>
                          </p:cTn>
                        </p:par>
                        <p:par>
                          <p:cTn id="28" fill="hold">
                            <p:stCondLst>
                              <p:cond delay="6000"/>
                            </p:stCondLst>
                            <p:childTnLst>
                              <p:par>
                                <p:cTn id="29" presetID="6" presetClass="entr" presetSubtype="16" fill="hold" grpId="0" nodeType="afterEffect">
                                  <p:stCondLst>
                                    <p:cond delay="0"/>
                                  </p:stCondLst>
                                  <p:childTnLst>
                                    <p:set>
                                      <p:cBhvr>
                                        <p:cTn id="30" dur="1" fill="hold">
                                          <p:stCondLst>
                                            <p:cond delay="0"/>
                                          </p:stCondLst>
                                        </p:cTn>
                                        <p:tgtEl>
                                          <p:spTgt spid="11266"/>
                                        </p:tgtEl>
                                        <p:attrNameLst>
                                          <p:attrName>style.visibility</p:attrName>
                                        </p:attrNameLst>
                                      </p:cBhvr>
                                      <p:to>
                                        <p:strVal val="visible"/>
                                      </p:to>
                                    </p:set>
                                    <p:animEffect transition="in" filter="circle(in)">
                                      <p:cBhvr>
                                        <p:cTn id="31" dur="2000"/>
                                        <p:tgtEl>
                                          <p:spTgt spid="11266"/>
                                        </p:tgtEl>
                                      </p:cBhvr>
                                    </p:animEffect>
                                  </p:childTnLst>
                                </p:cTn>
                              </p:par>
                            </p:childTnLst>
                          </p:cTn>
                        </p:par>
                        <p:par>
                          <p:cTn id="32" fill="hold">
                            <p:stCondLst>
                              <p:cond delay="8000"/>
                            </p:stCondLst>
                            <p:childTnLst>
                              <p:par>
                                <p:cTn id="33" presetID="6" presetClass="entr" presetSubtype="32" fill="hold" grpId="0" nodeType="afterEffect">
                                  <p:stCondLst>
                                    <p:cond delay="0"/>
                                  </p:stCondLst>
                                  <p:childTnLst>
                                    <p:set>
                                      <p:cBhvr>
                                        <p:cTn id="34" dur="1" fill="hold">
                                          <p:stCondLst>
                                            <p:cond delay="0"/>
                                          </p:stCondLst>
                                        </p:cTn>
                                        <p:tgtEl>
                                          <p:spTgt spid="6148"/>
                                        </p:tgtEl>
                                        <p:attrNameLst>
                                          <p:attrName>style.visibility</p:attrName>
                                        </p:attrNameLst>
                                      </p:cBhvr>
                                      <p:to>
                                        <p:strVal val="visible"/>
                                      </p:to>
                                    </p:set>
                                    <p:animEffect transition="in" filter="circle(out)">
                                      <p:cBhvr>
                                        <p:cTn id="35" dur="2000"/>
                                        <p:tgtEl>
                                          <p:spTgt spid="614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66" grpId="0" animBg="1"/>
      <p:bldP spid="614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553200"/>
            <a:ext cx="2895600" cy="304800"/>
          </a:xfrm>
        </p:spPr>
        <p:txBody>
          <a:bodyPr/>
          <a:lstStyle/>
          <a:p>
            <a:pPr>
              <a:defRPr/>
            </a:pPr>
            <a:r>
              <a:rPr lang="en-US"/>
              <a:t>“Even The Noble Homer Nods”</a:t>
            </a:r>
            <a:endParaRPr lang="en-US" dirty="0"/>
          </a:p>
        </p:txBody>
      </p:sp>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600" b="1" u="sng" dirty="0">
                <a:solidFill>
                  <a:srgbClr val="002060"/>
                </a:solidFill>
                <a:latin typeface="Arial" pitchFamily="34" charset="0"/>
                <a:cs typeface="Arial" pitchFamily="34" charset="0"/>
              </a:rPr>
              <a:t>Intro </a:t>
            </a:r>
          </a:p>
        </p:txBody>
      </p:sp>
      <p:sp>
        <p:nvSpPr>
          <p:cNvPr id="15402" name="Text Box 42"/>
          <p:cNvSpPr txBox="1">
            <a:spLocks noChangeArrowheads="1"/>
          </p:cNvSpPr>
          <p:nvPr/>
        </p:nvSpPr>
        <p:spPr bwMode="auto">
          <a:xfrm>
            <a:off x="1269" y="654545"/>
            <a:ext cx="9144000" cy="7694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chemeClr val="tx1"/>
                </a:solidFill>
              </a:rPr>
              <a:t>Contrast this to the authors of God’s Word:</a:t>
            </a:r>
            <a:endParaRPr lang="en-US" sz="2800" dirty="0">
              <a:solidFill>
                <a:schemeClr val="tx1"/>
              </a:solidFill>
            </a:endParaRPr>
          </a:p>
          <a:p>
            <a:pPr algn="l">
              <a:buClr>
                <a:schemeClr val="accent1"/>
              </a:buClr>
              <a:buSzPct val="115000"/>
              <a:buFont typeface="Wingdings" pitchFamily="2" charset="2"/>
              <a:buChar char="Ø"/>
            </a:pPr>
            <a:r>
              <a:rPr lang="en-US" sz="2000" b="0" dirty="0">
                <a:solidFill>
                  <a:srgbClr val="002060"/>
                </a:solidFill>
              </a:rPr>
              <a:t>They were </a:t>
            </a:r>
            <a:r>
              <a:rPr lang="en-US" sz="2000" b="0">
                <a:solidFill>
                  <a:srgbClr val="002060"/>
                </a:solidFill>
              </a:rPr>
              <a:t>not all great </a:t>
            </a:r>
            <a:r>
              <a:rPr lang="en-US" sz="2000" b="0" dirty="0">
                <a:solidFill>
                  <a:srgbClr val="002060"/>
                </a:solidFill>
              </a:rPr>
              <a:t>scholars – </a:t>
            </a:r>
            <a:r>
              <a:rPr lang="en-US" sz="2000" dirty="0">
                <a:solidFill>
                  <a:srgbClr val="002060"/>
                </a:solidFill>
              </a:rPr>
              <a:t>Acts 4:13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95167" y="3906783"/>
            <a:ext cx="5334000" cy="2567485"/>
          </a:xfrm>
          <a:prstGeom prst="rect">
            <a:avLst/>
          </a:prstGeom>
          <a:scene3d>
            <a:camera prst="orthographicFront"/>
            <a:lightRig rig="threePt" dir="t"/>
          </a:scene3d>
          <a:sp3d>
            <a:bevelT/>
          </a:sp3d>
        </p:spPr>
      </p:pic>
      <p:sp>
        <p:nvSpPr>
          <p:cNvPr id="7" name="Text Box 3"/>
          <p:cNvSpPr txBox="1">
            <a:spLocks noChangeArrowheads="1"/>
          </p:cNvSpPr>
          <p:nvPr/>
        </p:nvSpPr>
        <p:spPr bwMode="auto">
          <a:xfrm>
            <a:off x="-19665" y="2353001"/>
            <a:ext cx="9164934"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b="0" dirty="0">
                <a:solidFill>
                  <a:srgbClr val="002060"/>
                </a:solidFill>
              </a:rPr>
              <a:t>They wrote with great precision – </a:t>
            </a:r>
            <a:r>
              <a:rPr lang="en-US" sz="2000" dirty="0">
                <a:solidFill>
                  <a:srgbClr val="002060"/>
                </a:solidFill>
              </a:rPr>
              <a:t>Is. 44:28-45:1 </a:t>
            </a:r>
            <a:r>
              <a:rPr lang="en-US" sz="2000" b="0" dirty="0">
                <a:solidFill>
                  <a:srgbClr val="002060"/>
                </a:solidFill>
              </a:rPr>
              <a:t>(Cyrus named before birth)</a:t>
            </a:r>
          </a:p>
        </p:txBody>
      </p:sp>
      <p:sp>
        <p:nvSpPr>
          <p:cNvPr id="9" name="Text Box 3"/>
          <p:cNvSpPr txBox="1">
            <a:spLocks noChangeArrowheads="1"/>
          </p:cNvSpPr>
          <p:nvPr/>
        </p:nvSpPr>
        <p:spPr bwMode="auto">
          <a:xfrm>
            <a:off x="-19665" y="3119965"/>
            <a:ext cx="9163665" cy="70788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b="0" dirty="0">
                <a:solidFill>
                  <a:srgbClr val="002060"/>
                </a:solidFill>
              </a:rPr>
              <a:t>So amazing is their accuracy that we can only conclude that God oversaw the work </a:t>
            </a:r>
          </a:p>
        </p:txBody>
      </p:sp>
    </p:spTree>
    <p:extLst>
      <p:ext uri="{BB962C8B-B14F-4D97-AF65-F5344CB8AC3E}">
        <p14:creationId xmlns:p14="http://schemas.microsoft.com/office/powerpoint/2010/main" val="1508219310"/>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nodeType="withGroup">
                            <p:stCondLst>
                              <p:cond delay="0"/>
                            </p:stCondLst>
                            <p:childTnLst>
                              <p:par>
                                <p:cTn id="5" presetID="1" presetClass="entr" presetSubtype="0" fill="hold" grpId="0" nodeType="afterEffect">
                                  <p:stCondLst>
                                    <p:cond delay="0"/>
                                  </p:stCondLst>
                                  <p:childTnLst>
                                    <p:set>
                                      <p:cBhvr>
                                        <p:cTn id="6" dur="1" fill="hold">
                                          <p:stCondLst>
                                            <p:cond delay="0"/>
                                          </p:stCondLst>
                                        </p:cTn>
                                        <p:tgtEl>
                                          <p:spTgt spid="15402"/>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
                                        </p:tgtEl>
                                        <p:attrNameLst>
                                          <p:attrName>style.visibility</p:attrName>
                                        </p:attrNameLst>
                                      </p:cBhvr>
                                      <p:to>
                                        <p:strVal val="visible"/>
                                      </p:to>
                                    </p:set>
                                  </p:childTnLst>
                                </p:cTn>
                              </p:par>
                            </p:childTnLst>
                          </p:cTn>
                        </p:par>
                        <p:par>
                          <p:cTn id="15" fill="hold">
                            <p:stCondLst>
                              <p:cond delay="0"/>
                            </p:stCondLst>
                            <p:childTnLst>
                              <p:par>
                                <p:cTn id="16" presetID="1"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402" grpId="0"/>
      <p:bldP spid="7" grpId="0"/>
      <p:bldP spid="9"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553200"/>
            <a:ext cx="2895600" cy="304800"/>
          </a:xfrm>
        </p:spPr>
        <p:txBody>
          <a:bodyPr/>
          <a:lstStyle/>
          <a:p>
            <a:pPr>
              <a:defRPr/>
            </a:pPr>
            <a:r>
              <a:rPr lang="en-US"/>
              <a:t>“Even The Noble Homer Nods”</a:t>
            </a:r>
            <a:endParaRPr lang="en-US" dirty="0"/>
          </a:p>
        </p:txBody>
      </p:sp>
      <p:sp>
        <p:nvSpPr>
          <p:cNvPr id="15362" name="Rectangle 2"/>
          <p:cNvSpPr>
            <a:spLocks noGrp="1" noChangeArrowheads="1"/>
          </p:cNvSpPr>
          <p:nvPr>
            <p:ph type="title"/>
          </p:nvPr>
        </p:nvSpPr>
        <p:spPr>
          <a:xfrm>
            <a:off x="0" y="0"/>
            <a:ext cx="9144000" cy="609600"/>
          </a:xfrm>
        </p:spPr>
        <p:txBody>
          <a:bodyPr/>
          <a:lstStyle/>
          <a:p>
            <a:pPr eaLnBrk="1" hangingPunct="1">
              <a:defRPr/>
            </a:pPr>
            <a:r>
              <a:rPr lang="en-US" sz="3600" b="1" u="sng" dirty="0">
                <a:solidFill>
                  <a:srgbClr val="002060"/>
                </a:solidFill>
                <a:latin typeface="Arial" pitchFamily="34" charset="0"/>
                <a:cs typeface="Arial" pitchFamily="34" charset="0"/>
              </a:rPr>
              <a:t>Intro </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541850" y="76200"/>
            <a:ext cx="3584944" cy="1725589"/>
          </a:xfrm>
          <a:prstGeom prst="rect">
            <a:avLst/>
          </a:prstGeom>
          <a:scene3d>
            <a:camera prst="orthographicFront"/>
            <a:lightRig rig="threePt" dir="t"/>
          </a:scene3d>
          <a:sp3d>
            <a:bevelT/>
          </a:sp3d>
        </p:spPr>
      </p:pic>
      <p:sp>
        <p:nvSpPr>
          <p:cNvPr id="8" name="Text Box 3"/>
          <p:cNvSpPr txBox="1">
            <a:spLocks noChangeArrowheads="1"/>
          </p:cNvSpPr>
          <p:nvPr/>
        </p:nvSpPr>
        <p:spPr bwMode="auto">
          <a:xfrm>
            <a:off x="1269" y="2391883"/>
            <a:ext cx="9144000" cy="2616101"/>
          </a:xfrm>
          <a:prstGeom prst="rect">
            <a:avLst/>
          </a:prstGeom>
          <a:ln/>
        </p:spPr>
        <p:style>
          <a:lnRef idx="0">
            <a:schemeClr val="accent6"/>
          </a:lnRef>
          <a:fillRef idx="3">
            <a:schemeClr val="accent6"/>
          </a:fillRef>
          <a:effectRef idx="3">
            <a:schemeClr val="accent6"/>
          </a:effectRef>
          <a:fontRef idx="minor">
            <a:schemeClr val="lt1"/>
          </a:fontRef>
        </p:style>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dirty="0">
                <a:solidFill>
                  <a:srgbClr val="7030A0"/>
                </a:solidFill>
              </a:rPr>
              <a:t>II Pet. 1:19-21</a:t>
            </a:r>
          </a:p>
          <a:p>
            <a:pPr algn="l">
              <a:buClr>
                <a:schemeClr val="accent1"/>
              </a:buClr>
              <a:buSzPct val="115000"/>
            </a:pPr>
            <a:r>
              <a:rPr lang="en-US" sz="2000" b="0" dirty="0">
                <a:solidFill>
                  <a:srgbClr val="002060"/>
                </a:solidFill>
              </a:rPr>
              <a:t>19.  So we have the prophetic word made more sure, to which you do well to pay attention as to a lamp shining in a dark place, until the day dawns and the morning star arises in your hearts.</a:t>
            </a:r>
          </a:p>
          <a:p>
            <a:pPr algn="l">
              <a:buClr>
                <a:schemeClr val="accent1"/>
              </a:buClr>
              <a:buSzPct val="115000"/>
            </a:pPr>
            <a:r>
              <a:rPr lang="en-US" sz="2000" b="0" dirty="0">
                <a:solidFill>
                  <a:srgbClr val="002060"/>
                </a:solidFill>
              </a:rPr>
              <a:t>20.  But know this first of all, that no prophecy of Scripture is a matter of one's own interpretation,</a:t>
            </a:r>
          </a:p>
          <a:p>
            <a:pPr algn="l">
              <a:buClr>
                <a:schemeClr val="accent1"/>
              </a:buClr>
              <a:buSzPct val="115000"/>
            </a:pPr>
            <a:r>
              <a:rPr lang="en-US" sz="2000" b="0" dirty="0">
                <a:solidFill>
                  <a:srgbClr val="002060"/>
                </a:solidFill>
              </a:rPr>
              <a:t>21.  for no prophecy was ever made by an act of human will, but men moved by the Holy Spirit spoke from God.</a:t>
            </a:r>
          </a:p>
        </p:txBody>
      </p:sp>
      <p:sp>
        <p:nvSpPr>
          <p:cNvPr id="10" name="Text Box 47"/>
          <p:cNvSpPr txBox="1">
            <a:spLocks noChangeArrowheads="1"/>
          </p:cNvSpPr>
          <p:nvPr/>
        </p:nvSpPr>
        <p:spPr bwMode="auto">
          <a:xfrm>
            <a:off x="1269" y="5597797"/>
            <a:ext cx="9144000" cy="830997"/>
          </a:xfrm>
          <a:prstGeom prst="rect">
            <a:avLst/>
          </a:prstGeom>
          <a:ln/>
          <a:extLst/>
        </p:spPr>
        <p:style>
          <a:lnRef idx="0">
            <a:schemeClr val="dk1"/>
          </a:lnRef>
          <a:fillRef idx="3">
            <a:schemeClr val="dk1"/>
          </a:fillRef>
          <a:effectRef idx="3">
            <a:schemeClr val="dk1"/>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bg2">
                    <a:lumMod val="75000"/>
                    <a:lumOff val="25000"/>
                  </a:schemeClr>
                </a:solidFill>
              </a:rPr>
              <a:t>A poet once said, “To err is human . . .”  </a:t>
            </a:r>
          </a:p>
          <a:p>
            <a:pPr eaLnBrk="1" hangingPunct="1"/>
            <a:r>
              <a:rPr lang="en-US" dirty="0">
                <a:solidFill>
                  <a:schemeClr val="bg2">
                    <a:lumMod val="75000"/>
                    <a:lumOff val="25000"/>
                  </a:schemeClr>
                </a:solidFill>
              </a:rPr>
              <a:t>People err, God does not!</a:t>
            </a:r>
            <a:endParaRPr lang="en-US" i="1" dirty="0">
              <a:solidFill>
                <a:schemeClr val="bg2">
                  <a:lumMod val="75000"/>
                  <a:lumOff val="25000"/>
                </a:schemeClr>
              </a:solidFill>
            </a:endParaRPr>
          </a:p>
        </p:txBody>
      </p:sp>
    </p:spTree>
    <p:extLst>
      <p:ext uri="{BB962C8B-B14F-4D97-AF65-F5344CB8AC3E}">
        <p14:creationId xmlns:p14="http://schemas.microsoft.com/office/powerpoint/2010/main" val="2118710848"/>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nodeType="clickPar">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childTnLst>
                                </p:cTn>
                              </p:par>
                            </p:childTnLst>
                          </p:cTn>
                        </p:par>
                        <p:par>
                          <p:cTn id="7" fill="hold">
                            <p:stCondLst>
                              <p:cond delay="0"/>
                            </p:stCondLst>
                            <p:childTnLst>
                              <p:par>
                                <p:cTn id="8" presetID="22" presetClass="entr" presetSubtype="2" fill="hold" nodeType="afterEffect">
                                  <p:stCondLst>
                                    <p:cond delay="0"/>
                                  </p:stCondLst>
                                  <p:childTnLst>
                                    <p:set>
                                      <p:cBhvr>
                                        <p:cTn id="9" dur="1" fill="hold">
                                          <p:stCondLst>
                                            <p:cond delay="0"/>
                                          </p:stCondLst>
                                        </p:cTn>
                                        <p:tgtEl>
                                          <p:spTgt spid="2"/>
                                        </p:tgtEl>
                                        <p:attrNameLst>
                                          <p:attrName>style.visibility</p:attrName>
                                        </p:attrNameLst>
                                      </p:cBhvr>
                                      <p:to>
                                        <p:strVal val="visible"/>
                                      </p:to>
                                    </p:set>
                                    <p:animEffect transition="in" filter="wipe(right)">
                                      <p:cBhvr>
                                        <p:cTn id="10" dur="500"/>
                                        <p:tgtEl>
                                          <p:spTgt spid="2"/>
                                        </p:tgtEl>
                                      </p:cBhvr>
                                    </p:animEffect>
                                  </p:childTnLst>
                                </p:cTn>
                              </p:par>
                            </p:childTnLst>
                          </p:cTn>
                        </p:par>
                      </p:childTnLst>
                    </p:cTn>
                  </p:par>
                  <p:par>
                    <p:cTn id="11" fill="hold">
                      <p:stCondLst>
                        <p:cond delay="indefinite"/>
                      </p:stCondLst>
                      <p:childTnLst>
                        <p:par>
                          <p:cTn id="12" fill="hold">
                            <p:stCondLst>
                              <p:cond delay="0"/>
                            </p:stCondLst>
                            <p:childTnLst>
                              <p:par>
                                <p:cTn id="13" presetID="53" presetClass="entr" presetSubtype="16" fill="hold" grpId="0" nodeType="click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p:cTn id="15" dur="500" fill="hold"/>
                                        <p:tgtEl>
                                          <p:spTgt spid="10"/>
                                        </p:tgtEl>
                                        <p:attrNameLst>
                                          <p:attrName>ppt_w</p:attrName>
                                        </p:attrNameLst>
                                      </p:cBhvr>
                                      <p:tavLst>
                                        <p:tav tm="0">
                                          <p:val>
                                            <p:fltVal val="0"/>
                                          </p:val>
                                        </p:tav>
                                        <p:tav tm="100000">
                                          <p:val>
                                            <p:strVal val="#ppt_w"/>
                                          </p:val>
                                        </p:tav>
                                      </p:tavLst>
                                    </p:anim>
                                    <p:anim calcmode="lin" valueType="num">
                                      <p:cBhvr>
                                        <p:cTn id="16" dur="500" fill="hold"/>
                                        <p:tgtEl>
                                          <p:spTgt spid="10"/>
                                        </p:tgtEl>
                                        <p:attrNameLst>
                                          <p:attrName>ppt_h</p:attrName>
                                        </p:attrNameLst>
                                      </p:cBhvr>
                                      <p:tavLst>
                                        <p:tav tm="0">
                                          <p:val>
                                            <p:fltVal val="0"/>
                                          </p:val>
                                        </p:tav>
                                        <p:tav tm="100000">
                                          <p:val>
                                            <p:strVal val="#ppt_h"/>
                                          </p:val>
                                        </p:tav>
                                      </p:tavLst>
                                    </p:anim>
                                    <p:animEffect transition="in" filter="fad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0"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477000"/>
            <a:ext cx="2895600" cy="38100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533400"/>
          </a:xfrm>
        </p:spPr>
        <p:txBody>
          <a:bodyPr/>
          <a:lstStyle/>
          <a:p>
            <a:pPr eaLnBrk="1" hangingPunct="1">
              <a:defRPr/>
            </a:pPr>
            <a:r>
              <a:rPr lang="en-US" sz="3600" b="1" u="sng" dirty="0">
                <a:solidFill>
                  <a:srgbClr val="002060"/>
                </a:solidFill>
                <a:latin typeface="Arial" pitchFamily="34" charset="0"/>
                <a:cs typeface="Arial" pitchFamily="34" charset="0"/>
              </a:rPr>
              <a:t>To Err Is Human</a:t>
            </a:r>
          </a:p>
        </p:txBody>
      </p:sp>
      <p:sp>
        <p:nvSpPr>
          <p:cNvPr id="9" name="Text Box 3"/>
          <p:cNvSpPr txBox="1">
            <a:spLocks noChangeArrowheads="1"/>
          </p:cNvSpPr>
          <p:nvPr/>
        </p:nvSpPr>
        <p:spPr bwMode="auto">
          <a:xfrm>
            <a:off x="10170" y="914400"/>
            <a:ext cx="7048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Aristotle (384 BC – 322 BC), famous Greek</a:t>
            </a:r>
          </a:p>
          <a:p>
            <a:pPr eaLnBrk="1" hangingPunct="1"/>
            <a:r>
              <a:rPr lang="en-US" dirty="0">
                <a:solidFill>
                  <a:schemeClr val="tx1"/>
                </a:solidFill>
              </a:rPr>
              <a:t>scholar, was renowned for his knowledge</a:t>
            </a:r>
            <a:endParaRPr lang="en-US" sz="2800" dirty="0">
              <a:solidFill>
                <a:schemeClr val="tx1"/>
              </a:solidFill>
            </a:endParaRPr>
          </a:p>
        </p:txBody>
      </p:sp>
      <p:sp>
        <p:nvSpPr>
          <p:cNvPr id="11" name="Text Box 3"/>
          <p:cNvSpPr txBox="1">
            <a:spLocks noChangeArrowheads="1"/>
          </p:cNvSpPr>
          <p:nvPr/>
        </p:nvSpPr>
        <p:spPr bwMode="auto">
          <a:xfrm>
            <a:off x="0" y="2057400"/>
            <a:ext cx="76200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b="0" dirty="0">
                <a:solidFill>
                  <a:srgbClr val="002060"/>
                </a:solidFill>
              </a:rPr>
              <a:t>In his work titled </a:t>
            </a:r>
            <a:r>
              <a:rPr lang="en-US" sz="2000" b="0" i="1" dirty="0">
                <a:solidFill>
                  <a:srgbClr val="002060"/>
                </a:solidFill>
              </a:rPr>
              <a:t>Parts of Animals</a:t>
            </a:r>
            <a:r>
              <a:rPr lang="en-US" sz="2000" b="0" dirty="0">
                <a:solidFill>
                  <a:srgbClr val="002060"/>
                </a:solidFill>
              </a:rPr>
              <a:t>, he argued that within the human body, man’s soul is “lodged in some substance of a fiery character.” </a:t>
            </a:r>
          </a:p>
          <a:p>
            <a:pPr algn="l">
              <a:buClr>
                <a:schemeClr val="accent1"/>
              </a:buClr>
              <a:buSzPct val="115000"/>
              <a:buFont typeface="Wingdings" pitchFamily="2" charset="2"/>
              <a:buChar char="Ø"/>
            </a:pPr>
            <a:r>
              <a:rPr lang="en-US" sz="2000" b="0" dirty="0">
                <a:solidFill>
                  <a:srgbClr val="002060"/>
                </a:solidFill>
              </a:rPr>
              <a:t>He contended that the brain “is a compound of earth and water.” </a:t>
            </a:r>
          </a:p>
          <a:p>
            <a:pPr algn="l">
              <a:buClr>
                <a:schemeClr val="accent1"/>
              </a:buClr>
              <a:buSzPct val="115000"/>
              <a:buFont typeface="Wingdings" pitchFamily="2" charset="2"/>
              <a:buChar char="Ø"/>
            </a:pPr>
            <a:r>
              <a:rPr lang="en-US" sz="2000" b="0" dirty="0">
                <a:solidFill>
                  <a:srgbClr val="002060"/>
                </a:solidFill>
              </a:rPr>
              <a:t>He further suggested that sleep is caused by the blood flowing into the brain, thus making it heavy. </a:t>
            </a:r>
          </a:p>
          <a:p>
            <a:pPr algn="l">
              <a:buClr>
                <a:schemeClr val="accent1"/>
              </a:buClr>
              <a:buSzPct val="115000"/>
              <a:buFont typeface="Wingdings" pitchFamily="2" charset="2"/>
              <a:buChar char="Ø"/>
            </a:pPr>
            <a:r>
              <a:rPr lang="en-US" sz="2000" b="0" dirty="0">
                <a:solidFill>
                  <a:srgbClr val="002060"/>
                </a:solidFill>
              </a:rPr>
              <a:t>This, he declared, “is the reason why drowsy persons hang the head” (Book II, Chapter 3).</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688258"/>
            <a:ext cx="1764438" cy="2349910"/>
          </a:xfrm>
          <a:prstGeom prst="rect">
            <a:avLst/>
          </a:prstGeom>
          <a:scene3d>
            <a:camera prst="perspectiveHeroicExtremeLeftFacing"/>
            <a:lightRig rig="threePt" dir="t"/>
          </a:scene3d>
          <a:sp3d>
            <a:bevelT/>
          </a:sp3d>
        </p:spPr>
      </p:pic>
    </p:spTree>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477000"/>
            <a:ext cx="2895600" cy="38100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533400"/>
          </a:xfrm>
        </p:spPr>
        <p:txBody>
          <a:bodyPr/>
          <a:lstStyle/>
          <a:p>
            <a:pPr eaLnBrk="1" hangingPunct="1">
              <a:defRPr/>
            </a:pPr>
            <a:r>
              <a:rPr lang="en-US" sz="3600" b="1" u="sng" dirty="0">
                <a:solidFill>
                  <a:srgbClr val="002060"/>
                </a:solidFill>
                <a:latin typeface="Arial" pitchFamily="34" charset="0"/>
                <a:cs typeface="Arial" pitchFamily="34" charset="0"/>
              </a:rPr>
              <a:t>To Err Is Human</a:t>
            </a:r>
          </a:p>
        </p:txBody>
      </p:sp>
      <p:sp>
        <p:nvSpPr>
          <p:cNvPr id="9" name="Text Box 3"/>
          <p:cNvSpPr txBox="1">
            <a:spLocks noChangeArrowheads="1"/>
          </p:cNvSpPr>
          <p:nvPr/>
        </p:nvSpPr>
        <p:spPr bwMode="auto">
          <a:xfrm>
            <a:off x="10170" y="914400"/>
            <a:ext cx="7048500"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Titus Flavius Josephus (37 – c. 100 AD) was </a:t>
            </a:r>
          </a:p>
          <a:p>
            <a:pPr eaLnBrk="1" hangingPunct="1"/>
            <a:r>
              <a:rPr lang="en-US" dirty="0">
                <a:solidFill>
                  <a:schemeClr val="tx1"/>
                </a:solidFill>
              </a:rPr>
              <a:t>a Jewish historian – Highly respected</a:t>
            </a:r>
            <a:endParaRPr lang="en-US" sz="2800" dirty="0">
              <a:solidFill>
                <a:schemeClr val="tx1"/>
              </a:solidFill>
            </a:endParaRPr>
          </a:p>
        </p:txBody>
      </p:sp>
      <p:sp>
        <p:nvSpPr>
          <p:cNvPr id="11" name="Text Box 3"/>
          <p:cNvSpPr txBox="1">
            <a:spLocks noChangeArrowheads="1"/>
          </p:cNvSpPr>
          <p:nvPr/>
        </p:nvSpPr>
        <p:spPr bwMode="auto">
          <a:xfrm>
            <a:off x="0" y="2057400"/>
            <a:ext cx="7543800" cy="193899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b="0" dirty="0">
                <a:solidFill>
                  <a:srgbClr val="002060"/>
                </a:solidFill>
              </a:rPr>
              <a:t>He declared that during the siege of Jerusalem in A.D. 70, a heifer, being led to be sacrificed in the temple, gave birth to a lamb (Wars, 6.3).</a:t>
            </a:r>
          </a:p>
          <a:p>
            <a:pPr algn="l">
              <a:buClr>
                <a:schemeClr val="accent1"/>
              </a:buClr>
              <a:buSzPct val="115000"/>
              <a:buFont typeface="Wingdings" pitchFamily="2" charset="2"/>
              <a:buChar char="Ø"/>
            </a:pPr>
            <a:r>
              <a:rPr lang="en-US" sz="2000" b="0" dirty="0">
                <a:solidFill>
                  <a:srgbClr val="002060"/>
                </a:solidFill>
              </a:rPr>
              <a:t>He spoke of a place in Egypt where fierce serpents ascend out of the ground and fly through the air (Antiquities, 2.10.2).</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315200" y="737600"/>
            <a:ext cx="1764438" cy="2639599"/>
          </a:xfrm>
          <a:prstGeom prst="rect">
            <a:avLst/>
          </a:prstGeom>
          <a:scene3d>
            <a:camera prst="perspectiveHeroicExtremeLeftFacing"/>
            <a:lightRig rig="threePt" dir="t"/>
          </a:scene3d>
          <a:sp3d>
            <a:bevelT/>
          </a:sp3d>
        </p:spPr>
      </p:pic>
    </p:spTree>
    <p:extLst>
      <p:ext uri="{BB962C8B-B14F-4D97-AF65-F5344CB8AC3E}">
        <p14:creationId xmlns:p14="http://schemas.microsoft.com/office/powerpoint/2010/main" val="3989270304"/>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477000"/>
            <a:ext cx="2895600" cy="38100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444910"/>
          </a:xfrm>
        </p:spPr>
        <p:txBody>
          <a:bodyPr/>
          <a:lstStyle/>
          <a:p>
            <a:pPr eaLnBrk="1" hangingPunct="1">
              <a:defRPr/>
            </a:pPr>
            <a:r>
              <a:rPr lang="en-US" sz="3600" b="1" u="sng" dirty="0">
                <a:solidFill>
                  <a:srgbClr val="002060"/>
                </a:solidFill>
                <a:latin typeface="Arial" pitchFamily="34" charset="0"/>
                <a:cs typeface="Arial" pitchFamily="34" charset="0"/>
              </a:rPr>
              <a:t>To Err Is Human</a:t>
            </a:r>
          </a:p>
        </p:txBody>
      </p:sp>
      <p:sp>
        <p:nvSpPr>
          <p:cNvPr id="9" name="Text Box 3"/>
          <p:cNvSpPr txBox="1">
            <a:spLocks noChangeArrowheads="1"/>
          </p:cNvSpPr>
          <p:nvPr/>
        </p:nvSpPr>
        <p:spPr bwMode="auto">
          <a:xfrm>
            <a:off x="15086" y="601250"/>
            <a:ext cx="7048500" cy="120032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Samuel Johnson (18 Sept. 1709 – 13 Dec.</a:t>
            </a:r>
          </a:p>
          <a:p>
            <a:pPr eaLnBrk="1" hangingPunct="1"/>
            <a:r>
              <a:rPr lang="en-US" dirty="0">
                <a:solidFill>
                  <a:schemeClr val="tx1"/>
                </a:solidFill>
              </a:rPr>
              <a:t>1784), author of 1</a:t>
            </a:r>
            <a:r>
              <a:rPr lang="en-US" baseline="30000" dirty="0">
                <a:solidFill>
                  <a:schemeClr val="tx1"/>
                </a:solidFill>
              </a:rPr>
              <a:t>st</a:t>
            </a:r>
            <a:r>
              <a:rPr lang="en-US" dirty="0">
                <a:solidFill>
                  <a:schemeClr val="tx1"/>
                </a:solidFill>
              </a:rPr>
              <a:t> complete English</a:t>
            </a:r>
          </a:p>
          <a:p>
            <a:pPr eaLnBrk="1" hangingPunct="1"/>
            <a:r>
              <a:rPr lang="en-US" dirty="0">
                <a:solidFill>
                  <a:schemeClr val="tx1"/>
                </a:solidFill>
              </a:rPr>
              <a:t>dictionary, published 1755</a:t>
            </a:r>
            <a:endParaRPr lang="en-US" sz="2800" dirty="0">
              <a:solidFill>
                <a:schemeClr val="tx1"/>
              </a:solidFill>
            </a:endParaRPr>
          </a:p>
        </p:txBody>
      </p:sp>
      <p:sp>
        <p:nvSpPr>
          <p:cNvPr id="11" name="Text Box 3"/>
          <p:cNvSpPr txBox="1">
            <a:spLocks noChangeArrowheads="1"/>
          </p:cNvSpPr>
          <p:nvPr/>
        </p:nvSpPr>
        <p:spPr bwMode="auto">
          <a:xfrm>
            <a:off x="0" y="2057400"/>
            <a:ext cx="7315200" cy="163121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b="0" dirty="0">
                <a:solidFill>
                  <a:srgbClr val="002060"/>
                </a:solidFill>
              </a:rPr>
              <a:t>He also produced </a:t>
            </a:r>
            <a:r>
              <a:rPr lang="en-US" sz="2000" b="0" i="1" u="sng" dirty="0">
                <a:solidFill>
                  <a:srgbClr val="002060"/>
                </a:solidFill>
              </a:rPr>
              <a:t>A Grammar of the English Tongue</a:t>
            </a:r>
            <a:r>
              <a:rPr lang="en-US" sz="2000" b="0" dirty="0">
                <a:solidFill>
                  <a:srgbClr val="002060"/>
                </a:solidFill>
              </a:rPr>
              <a:t>. </a:t>
            </a:r>
          </a:p>
          <a:p>
            <a:pPr algn="l">
              <a:buClr>
                <a:schemeClr val="accent1"/>
              </a:buClr>
              <a:buSzPct val="115000"/>
              <a:buFont typeface="Wingdings" pitchFamily="2" charset="2"/>
              <a:buChar char="Ø"/>
            </a:pPr>
            <a:r>
              <a:rPr lang="en-US" sz="2000" b="0" dirty="0">
                <a:solidFill>
                  <a:srgbClr val="002060"/>
                </a:solidFill>
              </a:rPr>
              <a:t>In that work, he stated that the letter “H seldom, perhaps never, begins any but the first syllable” of a word. </a:t>
            </a:r>
          </a:p>
          <a:p>
            <a:pPr algn="l">
              <a:buClr>
                <a:schemeClr val="accent1"/>
              </a:buClr>
              <a:buSzPct val="115000"/>
              <a:buFont typeface="Wingdings" pitchFamily="2" charset="2"/>
              <a:buChar char="Ø"/>
            </a:pPr>
            <a:r>
              <a:rPr lang="en-US" sz="2000" b="0" dirty="0">
                <a:solidFill>
                  <a:srgbClr val="002060"/>
                </a:solidFill>
              </a:rPr>
              <a:t>Regrettably he had not noticed that “h” was the second syllable in “perhaps.”</a:t>
            </a: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63586" y="613540"/>
            <a:ext cx="1998437" cy="2434460"/>
          </a:xfrm>
          <a:prstGeom prst="rect">
            <a:avLst/>
          </a:prstGeom>
          <a:scene3d>
            <a:camera prst="perspectiveHeroicExtremeLeftFacing"/>
            <a:lightRig rig="threePt" dir="t"/>
          </a:scene3d>
          <a:sp3d>
            <a:bevelT/>
          </a:sp3d>
        </p:spPr>
      </p:pic>
    </p:spTree>
    <p:extLst>
      <p:ext uri="{BB962C8B-B14F-4D97-AF65-F5344CB8AC3E}">
        <p14:creationId xmlns:p14="http://schemas.microsoft.com/office/powerpoint/2010/main" val="1521061961"/>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553200"/>
            <a:ext cx="2895600" cy="30480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444910"/>
          </a:xfrm>
        </p:spPr>
        <p:txBody>
          <a:bodyPr/>
          <a:lstStyle/>
          <a:p>
            <a:pPr eaLnBrk="1" hangingPunct="1">
              <a:defRPr/>
            </a:pPr>
            <a:r>
              <a:rPr lang="en-US" sz="3600" b="1" u="sng" dirty="0">
                <a:solidFill>
                  <a:srgbClr val="002060"/>
                </a:solidFill>
                <a:latin typeface="Arial" pitchFamily="34" charset="0"/>
                <a:cs typeface="Arial" pitchFamily="34" charset="0"/>
              </a:rPr>
              <a:t>To Err Is Human</a:t>
            </a:r>
          </a:p>
        </p:txBody>
      </p:sp>
      <p:sp>
        <p:nvSpPr>
          <p:cNvPr id="9" name="Text Box 3"/>
          <p:cNvSpPr txBox="1">
            <a:spLocks noChangeArrowheads="1"/>
          </p:cNvSpPr>
          <p:nvPr/>
        </p:nvSpPr>
        <p:spPr bwMode="auto">
          <a:xfrm>
            <a:off x="0" y="838200"/>
            <a:ext cx="7063586" cy="83099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tx1"/>
                </a:solidFill>
              </a:rPr>
              <a:t>Lord Byron (22 Jan. 1788 – 19 Apr. 1824),</a:t>
            </a:r>
          </a:p>
          <a:p>
            <a:pPr eaLnBrk="1" hangingPunct="1"/>
            <a:r>
              <a:rPr lang="en-US" dirty="0">
                <a:solidFill>
                  <a:schemeClr val="tx1"/>
                </a:solidFill>
              </a:rPr>
              <a:t>the famous poet and author of Don Juan</a:t>
            </a:r>
            <a:endParaRPr lang="en-US" sz="2800" dirty="0">
              <a:solidFill>
                <a:schemeClr val="tx1"/>
              </a:solidFill>
            </a:endParaRPr>
          </a:p>
        </p:txBody>
      </p:sp>
      <p:sp>
        <p:nvSpPr>
          <p:cNvPr id="11" name="Text Box 3"/>
          <p:cNvSpPr txBox="1">
            <a:spLocks noChangeArrowheads="1"/>
          </p:cNvSpPr>
          <p:nvPr/>
        </p:nvSpPr>
        <p:spPr bwMode="auto">
          <a:xfrm>
            <a:off x="0" y="2057400"/>
            <a:ext cx="7543800" cy="286232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a:buClr>
                <a:schemeClr val="accent1"/>
              </a:buClr>
              <a:buSzPct val="115000"/>
              <a:buFont typeface="Wingdings" pitchFamily="2" charset="2"/>
              <a:buChar char="Ø"/>
            </a:pPr>
            <a:r>
              <a:rPr lang="en-US" sz="2000" b="0" dirty="0">
                <a:solidFill>
                  <a:srgbClr val="002060"/>
                </a:solidFill>
              </a:rPr>
              <a:t>He wrote a magnificent composition that he titled, “The Destruction of Sennacherib.” </a:t>
            </a:r>
          </a:p>
          <a:p>
            <a:pPr algn="l">
              <a:buClr>
                <a:schemeClr val="accent1"/>
              </a:buClr>
              <a:buSzPct val="115000"/>
              <a:buFont typeface="Wingdings" pitchFamily="2" charset="2"/>
              <a:buChar char="Ø"/>
            </a:pPr>
            <a:r>
              <a:rPr lang="en-US" sz="2000" b="0" dirty="0">
                <a:solidFill>
                  <a:srgbClr val="002060"/>
                </a:solidFill>
              </a:rPr>
              <a:t>He dramatically told of the devastating deaths of the 185,000 Assyrian soldiers, along with their king, who besieged Jerusalem in the days of King Hezekiah.  </a:t>
            </a:r>
          </a:p>
          <a:p>
            <a:pPr algn="l">
              <a:buClr>
                <a:schemeClr val="accent1"/>
              </a:buClr>
              <a:buSzPct val="115000"/>
              <a:buFont typeface="Wingdings" pitchFamily="2" charset="2"/>
              <a:buChar char="Ø"/>
            </a:pPr>
            <a:r>
              <a:rPr lang="en-US" sz="2000" b="0" dirty="0">
                <a:solidFill>
                  <a:srgbClr val="002060"/>
                </a:solidFill>
              </a:rPr>
              <a:t>The poet slipped, though, because the king was several miles away at Lachish when the destruction occurred. </a:t>
            </a:r>
          </a:p>
          <a:p>
            <a:pPr algn="l">
              <a:buClr>
                <a:schemeClr val="accent1"/>
              </a:buClr>
              <a:buSzPct val="115000"/>
              <a:buFont typeface="Wingdings" pitchFamily="2" charset="2"/>
              <a:buChar char="Ø"/>
            </a:pPr>
            <a:r>
              <a:rPr lang="en-US" sz="2000" b="0" dirty="0">
                <a:solidFill>
                  <a:srgbClr val="002060"/>
                </a:solidFill>
              </a:rPr>
              <a:t>He returned to his home in the east and was slain by his own sons—in fulfillment of prophecy (II Kings 19:7, 36-37).</a:t>
            </a: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239000" y="846734"/>
            <a:ext cx="1828800" cy="2421332"/>
          </a:xfrm>
          <a:prstGeom prst="rect">
            <a:avLst/>
          </a:prstGeom>
          <a:scene3d>
            <a:camera prst="perspectiveHeroicExtremeLeftFacing"/>
            <a:lightRig rig="threePt" dir="t"/>
          </a:scene3d>
          <a:sp3d>
            <a:bevelT/>
          </a:sp3d>
        </p:spPr>
      </p:pic>
    </p:spTree>
    <p:extLst>
      <p:ext uri="{BB962C8B-B14F-4D97-AF65-F5344CB8AC3E}">
        <p14:creationId xmlns:p14="http://schemas.microsoft.com/office/powerpoint/2010/main" val="274661021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par>
                          <p:cTn id="7" fill="hold">
                            <p:stCondLst>
                              <p:cond delay="0"/>
                            </p:stCondLst>
                            <p:childTnLst>
                              <p:par>
                                <p:cTn id="8" presetID="1" presetClass="entr" presetSubtype="0" fill="hold" grpId="0" nodeType="after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Footer Placeholder 4"/>
          <p:cNvSpPr>
            <a:spLocks noGrp="1"/>
          </p:cNvSpPr>
          <p:nvPr>
            <p:ph type="ftr" sz="quarter" idx="11"/>
          </p:nvPr>
        </p:nvSpPr>
        <p:spPr>
          <a:xfrm>
            <a:off x="3124200" y="6477000"/>
            <a:ext cx="2895600" cy="381000"/>
          </a:xfrm>
        </p:spPr>
        <p:txBody>
          <a:bodyPr/>
          <a:lstStyle/>
          <a:p>
            <a:pPr>
              <a:defRPr/>
            </a:pPr>
            <a:r>
              <a:rPr lang="en-US"/>
              <a:t>“Even The Noble Homer Nods”</a:t>
            </a:r>
            <a:endParaRPr lang="en-US" dirty="0"/>
          </a:p>
        </p:txBody>
      </p:sp>
      <p:sp>
        <p:nvSpPr>
          <p:cNvPr id="263170" name="Rectangle 2"/>
          <p:cNvSpPr>
            <a:spLocks noGrp="1" noChangeArrowheads="1"/>
          </p:cNvSpPr>
          <p:nvPr>
            <p:ph type="title"/>
          </p:nvPr>
        </p:nvSpPr>
        <p:spPr>
          <a:xfrm>
            <a:off x="0" y="12290"/>
            <a:ext cx="9144000" cy="533400"/>
          </a:xfrm>
        </p:spPr>
        <p:txBody>
          <a:bodyPr/>
          <a:lstStyle/>
          <a:p>
            <a:pPr>
              <a:defRPr/>
            </a:pPr>
            <a:r>
              <a:rPr lang="en-US" sz="3600" b="1" u="sng" dirty="0">
                <a:solidFill>
                  <a:srgbClr val="002060"/>
                </a:solidFill>
                <a:latin typeface="Arial" pitchFamily="34" charset="0"/>
                <a:cs typeface="Arial" pitchFamily="34" charset="0"/>
              </a:rPr>
              <a:t>To Err Is Human</a:t>
            </a:r>
          </a:p>
        </p:txBody>
      </p:sp>
      <p:sp>
        <p:nvSpPr>
          <p:cNvPr id="7" name="Text Box 3">
            <a:extLst>
              <a:ext uri="{FF2B5EF4-FFF2-40B4-BE49-F238E27FC236}">
                <a16:creationId xmlns:a16="http://schemas.microsoft.com/office/drawing/2014/main" id="{A625FFEC-434F-4DD6-B8BE-E5A01E01B7B2}"/>
              </a:ext>
            </a:extLst>
          </p:cNvPr>
          <p:cNvSpPr txBox="1">
            <a:spLocks noChangeArrowheads="1"/>
          </p:cNvSpPr>
          <p:nvPr/>
        </p:nvSpPr>
        <p:spPr bwMode="auto">
          <a:xfrm>
            <a:off x="0" y="2133600"/>
            <a:ext cx="7010400" cy="181588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algn="l" eaLnBrk="1" hangingPunct="1"/>
            <a:r>
              <a:rPr lang="en-US" sz="2800" dirty="0">
                <a:solidFill>
                  <a:schemeClr val="tx1"/>
                </a:solidFill>
              </a:rPr>
              <a:t>Aristotle (384 BC – 322 BC)</a:t>
            </a:r>
          </a:p>
          <a:p>
            <a:pPr algn="l" eaLnBrk="1" hangingPunct="1"/>
            <a:r>
              <a:rPr lang="en-US" sz="2800" dirty="0">
                <a:solidFill>
                  <a:schemeClr val="tx1"/>
                </a:solidFill>
              </a:rPr>
              <a:t>Josephus (37 – c. 100 AD) </a:t>
            </a:r>
          </a:p>
          <a:p>
            <a:pPr algn="l" eaLnBrk="1" hangingPunct="1"/>
            <a:r>
              <a:rPr lang="fr-FR" sz="2800" dirty="0">
                <a:solidFill>
                  <a:schemeClr val="tx1"/>
                </a:solidFill>
              </a:rPr>
              <a:t>Samuel Johnson (1709 – 1784)</a:t>
            </a:r>
          </a:p>
          <a:p>
            <a:pPr algn="l" eaLnBrk="1" hangingPunct="1"/>
            <a:r>
              <a:rPr lang="en-US" sz="2800" dirty="0">
                <a:solidFill>
                  <a:schemeClr val="tx1"/>
                </a:solidFill>
              </a:rPr>
              <a:t>Lord Byron (1788 – 1824)</a:t>
            </a:r>
          </a:p>
        </p:txBody>
      </p:sp>
      <p:sp>
        <p:nvSpPr>
          <p:cNvPr id="8" name="Text Box 47">
            <a:extLst>
              <a:ext uri="{FF2B5EF4-FFF2-40B4-BE49-F238E27FC236}">
                <a16:creationId xmlns:a16="http://schemas.microsoft.com/office/drawing/2014/main" id="{9D797BB9-1A44-4303-8AB5-E936CCA24A44}"/>
              </a:ext>
            </a:extLst>
          </p:cNvPr>
          <p:cNvSpPr txBox="1">
            <a:spLocks noChangeArrowheads="1"/>
          </p:cNvSpPr>
          <p:nvPr/>
        </p:nvSpPr>
        <p:spPr bwMode="auto">
          <a:xfrm>
            <a:off x="0" y="5334000"/>
            <a:ext cx="9144000" cy="830997"/>
          </a:xfrm>
          <a:prstGeom prst="rect">
            <a:avLst/>
          </a:prstGeom>
          <a:ln/>
          <a:extLst/>
        </p:spPr>
        <p:style>
          <a:lnRef idx="0">
            <a:schemeClr val="dk1"/>
          </a:lnRef>
          <a:fillRef idx="3">
            <a:schemeClr val="dk1"/>
          </a:fillRef>
          <a:effectRef idx="3">
            <a:schemeClr val="dk1"/>
          </a:effectRef>
          <a:fontRef idx="minor">
            <a:schemeClr val="lt1"/>
          </a:fontRef>
        </p:style>
        <p:txBody>
          <a:bodyPr>
            <a:spAutoFit/>
          </a:bodyPr>
          <a:lstStyle>
            <a:lvl1pPr marL="457200" indent="-457200" eaLnBrk="0" hangingPunct="0">
              <a:defRPr sz="2400" b="1">
                <a:solidFill>
                  <a:srgbClr val="FFFF00"/>
                </a:solidFill>
                <a:latin typeface="Tahoma" pitchFamily="34" charset="0"/>
                <a:cs typeface="Times New Roman" pitchFamily="18" charset="0"/>
              </a:defRPr>
            </a:lvl1pPr>
            <a:lvl2pPr marL="742950" indent="-285750" eaLnBrk="0" hangingPunct="0">
              <a:defRPr sz="2400" b="1">
                <a:solidFill>
                  <a:srgbClr val="FFFF00"/>
                </a:solidFill>
                <a:latin typeface="Tahoma" pitchFamily="34" charset="0"/>
                <a:cs typeface="Times New Roman" pitchFamily="18" charset="0"/>
              </a:defRPr>
            </a:lvl2pPr>
            <a:lvl3pPr marL="1143000" indent="-228600" eaLnBrk="0" hangingPunct="0">
              <a:defRPr sz="2400" b="1">
                <a:solidFill>
                  <a:srgbClr val="FFFF00"/>
                </a:solidFill>
                <a:latin typeface="Tahoma" pitchFamily="34" charset="0"/>
                <a:cs typeface="Times New Roman" pitchFamily="18" charset="0"/>
              </a:defRPr>
            </a:lvl3pPr>
            <a:lvl4pPr marL="1600200" indent="-228600" eaLnBrk="0" hangingPunct="0">
              <a:defRPr sz="2400" b="1">
                <a:solidFill>
                  <a:srgbClr val="FFFF00"/>
                </a:solidFill>
                <a:latin typeface="Tahoma" pitchFamily="34" charset="0"/>
                <a:cs typeface="Times New Roman" pitchFamily="18" charset="0"/>
              </a:defRPr>
            </a:lvl4pPr>
            <a:lvl5pPr marL="2057400" indent="-228600" eaLnBrk="0" hangingPunct="0">
              <a:defRPr sz="2400" b="1">
                <a:solidFill>
                  <a:srgbClr val="FFFF00"/>
                </a:solidFill>
                <a:latin typeface="Tahoma" pitchFamily="34" charset="0"/>
                <a:cs typeface="Times New Roman" pitchFamily="18" charset="0"/>
              </a:defRPr>
            </a:lvl5pPr>
            <a:lvl6pPr marL="25146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6pPr>
            <a:lvl7pPr marL="29718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7pPr>
            <a:lvl8pPr marL="34290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8pPr>
            <a:lvl9pPr marL="3886200" indent="-228600" algn="ctr" eaLnBrk="0" fontAlgn="base" hangingPunct="0">
              <a:spcBef>
                <a:spcPct val="0"/>
              </a:spcBef>
              <a:spcAft>
                <a:spcPct val="0"/>
              </a:spcAft>
              <a:defRPr sz="2400" b="1">
                <a:solidFill>
                  <a:srgbClr val="FFFF00"/>
                </a:solidFill>
                <a:latin typeface="Tahoma" pitchFamily="34" charset="0"/>
                <a:cs typeface="Times New Roman" pitchFamily="18" charset="0"/>
              </a:defRPr>
            </a:lvl9pPr>
          </a:lstStyle>
          <a:p>
            <a:pPr eaLnBrk="1" hangingPunct="1"/>
            <a:r>
              <a:rPr lang="en-US" dirty="0">
                <a:solidFill>
                  <a:schemeClr val="bg2">
                    <a:lumMod val="75000"/>
                    <a:lumOff val="25000"/>
                  </a:schemeClr>
                </a:solidFill>
              </a:rPr>
              <a:t>Knowledgeable men, despite their great wisdom, </a:t>
            </a:r>
          </a:p>
          <a:p>
            <a:pPr eaLnBrk="1" hangingPunct="1"/>
            <a:r>
              <a:rPr lang="en-US" dirty="0">
                <a:solidFill>
                  <a:schemeClr val="bg2">
                    <a:lumMod val="75000"/>
                    <a:lumOff val="25000"/>
                  </a:schemeClr>
                </a:solidFill>
              </a:rPr>
              <a:t>are known to “nod” (slip up)!</a:t>
            </a:r>
            <a:endParaRPr lang="en-US" i="1" dirty="0">
              <a:solidFill>
                <a:schemeClr val="bg2">
                  <a:lumMod val="75000"/>
                  <a:lumOff val="25000"/>
                </a:schemeClr>
              </a:solidFill>
            </a:endParaRPr>
          </a:p>
        </p:txBody>
      </p:sp>
    </p:spTree>
    <p:extLst>
      <p:ext uri="{BB962C8B-B14F-4D97-AF65-F5344CB8AC3E}">
        <p14:creationId xmlns:p14="http://schemas.microsoft.com/office/powerpoint/2010/main" val="4206675935"/>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 calcmode="lin" valueType="num">
                                      <p:cBhvr additive="base">
                                        <p:cTn id="7" dur="500" fill="hold"/>
                                        <p:tgtEl>
                                          <p:spTgt spid="7">
                                            <p:txEl>
                                              <p:pRg st="0" end="0"/>
                                            </p:txEl>
                                          </p:spTgt>
                                        </p:tgtEl>
                                        <p:attrNameLst>
                                          <p:attrName>ppt_x</p:attrName>
                                        </p:attrNameLst>
                                      </p:cBhvr>
                                      <p:tavLst>
                                        <p:tav tm="0">
                                          <p:val>
                                            <p:strVal val="0-#ppt_w/2"/>
                                          </p:val>
                                        </p:tav>
                                        <p:tav tm="100000">
                                          <p:val>
                                            <p:strVal val="#ppt_x"/>
                                          </p:val>
                                        </p:tav>
                                      </p:tavLst>
                                    </p:anim>
                                    <p:anim calcmode="lin" valueType="num">
                                      <p:cBhvr additive="base">
                                        <p:cTn id="8" dur="500" fill="hold"/>
                                        <p:tgtEl>
                                          <p:spTgt spid="7">
                                            <p:txEl>
                                              <p:pRg st="0" end="0"/>
                                            </p:txEl>
                                          </p:spTgt>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 presetClass="entr" presetSubtype="8" fill="hold" nodeType="after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 calcmode="lin" valueType="num">
                                      <p:cBhvr additive="base">
                                        <p:cTn id="12" dur="500" fill="hold"/>
                                        <p:tgtEl>
                                          <p:spTgt spid="7">
                                            <p:txEl>
                                              <p:pRg st="1" end="1"/>
                                            </p:txEl>
                                          </p:spTgt>
                                        </p:tgtEl>
                                        <p:attrNameLst>
                                          <p:attrName>ppt_x</p:attrName>
                                        </p:attrNameLst>
                                      </p:cBhvr>
                                      <p:tavLst>
                                        <p:tav tm="0">
                                          <p:val>
                                            <p:strVal val="0-#ppt_w/2"/>
                                          </p:val>
                                        </p:tav>
                                        <p:tav tm="100000">
                                          <p:val>
                                            <p:strVal val="#ppt_x"/>
                                          </p:val>
                                        </p:tav>
                                      </p:tavLst>
                                    </p:anim>
                                    <p:anim calcmode="lin" valueType="num">
                                      <p:cBhvr additive="base">
                                        <p:cTn id="13" dur="500" fill="hold"/>
                                        <p:tgtEl>
                                          <p:spTgt spid="7">
                                            <p:txEl>
                                              <p:pRg st="1" end="1"/>
                                            </p:txEl>
                                          </p:spTgt>
                                        </p:tgtEl>
                                        <p:attrNameLst>
                                          <p:attrName>ppt_y</p:attrName>
                                        </p:attrNameLst>
                                      </p:cBhvr>
                                      <p:tavLst>
                                        <p:tav tm="0">
                                          <p:val>
                                            <p:strVal val="#ppt_y"/>
                                          </p:val>
                                        </p:tav>
                                        <p:tav tm="100000">
                                          <p:val>
                                            <p:strVal val="#ppt_y"/>
                                          </p:val>
                                        </p:tav>
                                      </p:tavLst>
                                    </p:anim>
                                  </p:childTnLst>
                                </p:cTn>
                              </p:par>
                            </p:childTnLst>
                          </p:cTn>
                        </p:par>
                        <p:par>
                          <p:cTn id="14" fill="hold">
                            <p:stCondLst>
                              <p:cond delay="1000"/>
                            </p:stCondLst>
                            <p:childTnLst>
                              <p:par>
                                <p:cTn id="15" presetID="2" presetClass="entr" presetSubtype="8" fill="hold" nodeType="after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 calcmode="lin" valueType="num">
                                      <p:cBhvr additive="base">
                                        <p:cTn id="17" dur="500" fill="hold"/>
                                        <p:tgtEl>
                                          <p:spTgt spid="7">
                                            <p:txEl>
                                              <p:pRg st="2" end="2"/>
                                            </p:txEl>
                                          </p:spTgt>
                                        </p:tgtEl>
                                        <p:attrNameLst>
                                          <p:attrName>ppt_x</p:attrName>
                                        </p:attrNameLst>
                                      </p:cBhvr>
                                      <p:tavLst>
                                        <p:tav tm="0">
                                          <p:val>
                                            <p:strVal val="0-#ppt_w/2"/>
                                          </p:val>
                                        </p:tav>
                                        <p:tav tm="100000">
                                          <p:val>
                                            <p:strVal val="#ppt_x"/>
                                          </p:val>
                                        </p:tav>
                                      </p:tavLst>
                                    </p:anim>
                                    <p:anim calcmode="lin" valueType="num">
                                      <p:cBhvr additive="base">
                                        <p:cTn id="18" dur="500" fill="hold"/>
                                        <p:tgtEl>
                                          <p:spTgt spid="7">
                                            <p:txEl>
                                              <p:pRg st="2" end="2"/>
                                            </p:txEl>
                                          </p:spTgt>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8" fill="hold" nodeType="after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 calcmode="lin" valueType="num">
                                      <p:cBhvr additive="base">
                                        <p:cTn id="22" dur="500" fill="hold"/>
                                        <p:tgtEl>
                                          <p:spTgt spid="7">
                                            <p:txEl>
                                              <p:pRg st="3" end="3"/>
                                            </p:txEl>
                                          </p:spTgt>
                                        </p:tgtEl>
                                        <p:attrNameLst>
                                          <p:attrName>ppt_x</p:attrName>
                                        </p:attrNameLst>
                                      </p:cBhvr>
                                      <p:tavLst>
                                        <p:tav tm="0">
                                          <p:val>
                                            <p:strVal val="0-#ppt_w/2"/>
                                          </p:val>
                                        </p:tav>
                                        <p:tav tm="100000">
                                          <p:val>
                                            <p:strVal val="#ppt_x"/>
                                          </p:val>
                                        </p:tav>
                                      </p:tavLst>
                                    </p:anim>
                                    <p:anim calcmode="lin" valueType="num">
                                      <p:cBhvr additive="base">
                                        <p:cTn id="23" dur="500" fill="hold"/>
                                        <p:tgtEl>
                                          <p:spTgt spid="7">
                                            <p:txEl>
                                              <p:pRg st="3" end="3"/>
                                            </p:txEl>
                                          </p:spTgt>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500" fill="hold"/>
                                        <p:tgtEl>
                                          <p:spTgt spid="8"/>
                                        </p:tgtEl>
                                        <p:attrNameLst>
                                          <p:attrName>ppt_w</p:attrName>
                                        </p:attrNameLst>
                                      </p:cBhvr>
                                      <p:tavLst>
                                        <p:tav tm="0">
                                          <p:val>
                                            <p:fltVal val="0"/>
                                          </p:val>
                                        </p:tav>
                                        <p:tav tm="100000">
                                          <p:val>
                                            <p:strVal val="#ppt_w"/>
                                          </p:val>
                                        </p:tav>
                                      </p:tavLst>
                                    </p:anim>
                                    <p:anim calcmode="lin" valueType="num">
                                      <p:cBhvr>
                                        <p:cTn id="28" dur="500" fill="hold"/>
                                        <p:tgtEl>
                                          <p:spTgt spid="8"/>
                                        </p:tgtEl>
                                        <p:attrNameLst>
                                          <p:attrName>ppt_h</p:attrName>
                                        </p:attrNameLst>
                                      </p:cBhvr>
                                      <p:tavLst>
                                        <p:tav tm="0">
                                          <p:val>
                                            <p:fltVal val="0"/>
                                          </p:val>
                                        </p:tav>
                                        <p:tav tm="100000">
                                          <p:val>
                                            <p:strVal val="#ppt_h"/>
                                          </p:val>
                                        </p:tav>
                                      </p:tavLst>
                                    </p:anim>
                                    <p:animEffect transition="in" filter="fade">
                                      <p:cBhvr>
                                        <p:cTn id="29"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Hardcover">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Hardcover">
      <a:majorFont>
        <a:latin typeface="Book Antiqua"/>
        <a:ea typeface=""/>
        <a:cs typeface=""/>
        <a:font script="Grek" typeface="Times New Roman"/>
        <a:font script="Cyrl" typeface="Times New Roman"/>
        <a:font script="Jpan" typeface="HGS明朝E"/>
        <a:font script="Hang" typeface="궁서"/>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Book Antiqua"/>
        <a:ea typeface=""/>
        <a:cs typeface=""/>
        <a:font script="Grek" typeface="Times New Roman"/>
        <a:font script="Cyrl" typeface="Times New Roman"/>
        <a:font script="Jpan" typeface="HGS明朝E"/>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Hardcover">
      <a:fillStyleLst>
        <a:solidFill>
          <a:schemeClr val="phClr"/>
        </a:solidFill>
        <a:solidFill>
          <a:schemeClr val="phClr">
            <a:tint val="68000"/>
            <a:shade val="94000"/>
            <a:satMod val="300000"/>
            <a:lumMod val="110000"/>
          </a:schemeClr>
        </a:solidFill>
        <a:gradFill rotWithShape="1">
          <a:gsLst>
            <a:gs pos="0">
              <a:schemeClr val="phClr">
                <a:tint val="94000"/>
                <a:satMod val="180000"/>
                <a:lumMod val="98000"/>
              </a:schemeClr>
            </a:gs>
            <a:gs pos="100000">
              <a:schemeClr val="phClr">
                <a:satMod val="130000"/>
              </a:schemeClr>
            </a:gs>
          </a:gsLst>
          <a:lin ang="5160000" scaled="0"/>
        </a:gradFill>
      </a:fillStyleLst>
      <a:lnStyleLst>
        <a:ln w="12700" cap="flat" cmpd="sng" algn="ctr">
          <a:solidFill>
            <a:schemeClr val="phClr">
              <a:shade val="90000"/>
              <a:lumMod val="90000"/>
            </a:schemeClr>
          </a:solidFill>
          <a:prstDash val="solid"/>
        </a:ln>
        <a:ln w="19050" cap="flat" cmpd="sng" algn="ctr">
          <a:solidFill>
            <a:schemeClr val="phClr">
              <a:shade val="75000"/>
              <a:lumMod val="90000"/>
            </a:schemeClr>
          </a:solidFill>
          <a:prstDash val="solid"/>
        </a:ln>
        <a:ln w="25400" cap="flat" cmpd="sng" algn="ctr">
          <a:solidFill>
            <a:schemeClr val="phClr"/>
          </a:solidFill>
          <a:prstDash val="solid"/>
        </a:ln>
      </a:lnStyleLst>
      <a:effectStyleLst>
        <a:effectStyle>
          <a:effectLst>
            <a:outerShdw blurRad="38100" dist="12700" dir="5400000" rotWithShape="0">
              <a:srgbClr val="000000">
                <a:alpha val="15000"/>
              </a:srgbClr>
            </a:outerShdw>
          </a:effectLst>
        </a:effectStyle>
        <a:effectStyle>
          <a:effectLst>
            <a:outerShdw blurRad="50800" dist="25400" dir="5400000" rotWithShape="0">
              <a:srgbClr val="000000">
                <a:alpha val="46000"/>
              </a:srgbClr>
            </a:outerShdw>
          </a:effectLst>
        </a:effectStyle>
        <a:effectStyle>
          <a:effectLst>
            <a:outerShdw blurRad="50800" dist="25400" dir="5400000" rotWithShape="0">
              <a:srgbClr val="000000">
                <a:alpha val="48000"/>
              </a:srgbClr>
            </a:outerShdw>
          </a:effectLst>
          <a:scene3d>
            <a:camera prst="orthographicFront">
              <a:rot lat="0" lon="0" rev="0"/>
            </a:camera>
            <a:lightRig rig="threePt" dir="tl">
              <a:rot lat="0" lon="0" rev="2400000"/>
            </a:lightRig>
          </a:scene3d>
          <a:sp3d>
            <a:bevelT w="25400" h="25400"/>
          </a:sp3d>
        </a:effectStyle>
      </a:effectStyleLst>
      <a:bgFillStyleLst>
        <a:solidFill>
          <a:schemeClr val="phClr">
            <a:tint val="96000"/>
            <a:lumMod val="110000"/>
          </a:schemeClr>
        </a:solidFill>
        <a:blipFill rotWithShape="1">
          <a:blip xmlns:r="http://schemas.openxmlformats.org/officeDocument/2006/relationships" r:embed="rId1">
            <a:duotone>
              <a:schemeClr val="phClr">
                <a:tint val="93000"/>
                <a:shade val="20000"/>
              </a:schemeClr>
              <a:schemeClr val="phClr">
                <a:tint val="90000"/>
                <a:shade val="85000"/>
                <a:satMod val="115000"/>
              </a:schemeClr>
            </a:duotone>
          </a:blip>
          <a:tile tx="0" ty="0" sx="60000" sy="60000" flip="none" algn="tl"/>
        </a:blipFill>
        <a:blipFill rotWithShape="1">
          <a:blip xmlns:r="http://schemas.openxmlformats.org/officeDocument/2006/relationships" r:embed="rId2">
            <a:duotone>
              <a:schemeClr val="phClr">
                <a:shade val="50000"/>
                <a:satMod val="340000"/>
                <a:lumMod val="40000"/>
              </a:schemeClr>
              <a:schemeClr val="phClr">
                <a:tint val="92000"/>
                <a:shade val="94000"/>
                <a:hueMod val="110000"/>
                <a:satMod val="236000"/>
                <a:lumMod val="120000"/>
              </a:schemeClr>
            </a:duotone>
          </a:blip>
          <a:stretch/>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3938</TotalTime>
  <Words>2635</Words>
  <Application>Microsoft Office PowerPoint</Application>
  <PresentationFormat>On-screen Show (4:3)</PresentationFormat>
  <Paragraphs>220</Paragraphs>
  <Slides>24</Slides>
  <Notes>24</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24</vt:i4>
      </vt:variant>
    </vt:vector>
  </HeadingPairs>
  <TitlesOfParts>
    <vt:vector size="32" baseType="lpstr">
      <vt:lpstr>Ameretto</vt:lpstr>
      <vt:lpstr>Arial</vt:lpstr>
      <vt:lpstr>Book Antiqua</vt:lpstr>
      <vt:lpstr>Calisto MT</vt:lpstr>
      <vt:lpstr>Tahoma</vt:lpstr>
      <vt:lpstr>Times New Roman</vt:lpstr>
      <vt:lpstr>Wingdings</vt:lpstr>
      <vt:lpstr>Hardcover</vt:lpstr>
      <vt:lpstr>“Even The Noble Homer Nods”   Text: II Pet. 1:19-21 </vt:lpstr>
      <vt:lpstr>Intro </vt:lpstr>
      <vt:lpstr>Intro </vt:lpstr>
      <vt:lpstr>Intro </vt:lpstr>
      <vt:lpstr>To Err Is Human</vt:lpstr>
      <vt:lpstr>To Err Is Human</vt:lpstr>
      <vt:lpstr>To Err Is Human</vt:lpstr>
      <vt:lpstr>To Err Is Human</vt:lpstr>
      <vt:lpstr>To Err Is Human</vt:lpstr>
      <vt:lpstr>Religious Writers Also “Nodded”</vt:lpstr>
      <vt:lpstr>Religious Writers Also “Nodded”</vt:lpstr>
      <vt:lpstr>Religious Writers Also “Nodded”</vt:lpstr>
      <vt:lpstr>Religious Writers Also “Nodded”</vt:lpstr>
      <vt:lpstr>Accuracy of the Scriptures</vt:lpstr>
      <vt:lpstr>Accuracy of the Scriptures</vt:lpstr>
      <vt:lpstr>Accuracy of the Scriptures</vt:lpstr>
      <vt:lpstr>Accuracy of the Scriptures</vt:lpstr>
      <vt:lpstr>Alleged Slips</vt:lpstr>
      <vt:lpstr>Alleged Slips</vt:lpstr>
      <vt:lpstr>Alleged Slips</vt:lpstr>
      <vt:lpstr>Alleged Slips</vt:lpstr>
      <vt:lpstr>Conclusion</vt:lpstr>
      <vt:lpstr>Conclusion</vt:lpstr>
      <vt:lpstr>“What Must I Do To Be Saved?”</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"Even The Noble Homer Nods"</dc:title>
  <dc:subject>10/28/2018</dc:subject>
  <dc:creator>DarkWolf</dc:creator>
  <dc:description>Based on an article by B.C. Goodpasture, 1970</dc:description>
  <cp:lastModifiedBy>Nathan Morrison</cp:lastModifiedBy>
  <cp:revision>30</cp:revision>
  <dcterms:created xsi:type="dcterms:W3CDTF">2005-06-04T23:49:02Z</dcterms:created>
  <dcterms:modified xsi:type="dcterms:W3CDTF">2018-10-28T20:56:43Z</dcterms:modified>
</cp:coreProperties>
</file>