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2" r:id="rId3"/>
    <p:sldId id="263" r:id="rId4"/>
    <p:sldId id="264" r:id="rId5"/>
    <p:sldId id="265" r:id="rId6"/>
    <p:sldId id="257" r:id="rId7"/>
    <p:sldId id="259" r:id="rId8"/>
    <p:sldId id="266"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10" d="100"/>
          <a:sy n="110" d="100"/>
        </p:scale>
        <p:origin x="936" y="9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C232D76-3EAC-42FC-BC8B-4ACDA683314B}" type="datetimeFigureOut">
              <a:rPr lang="en-US" smtClean="0"/>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83472-8023-4998-B020-8AC405D2AAD3}" type="slidenum">
              <a:rPr lang="en-US" smtClean="0"/>
              <a:t>‹#›</a:t>
            </a:fld>
            <a:endParaRPr lang="en-US"/>
          </a:p>
        </p:txBody>
      </p:sp>
    </p:spTree>
    <p:extLst>
      <p:ext uri="{BB962C8B-B14F-4D97-AF65-F5344CB8AC3E}">
        <p14:creationId xmlns:p14="http://schemas.microsoft.com/office/powerpoint/2010/main" val="3442235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232D76-3EAC-42FC-BC8B-4ACDA683314B}" type="datetimeFigureOut">
              <a:rPr lang="en-US" smtClean="0"/>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83472-8023-4998-B020-8AC405D2AAD3}" type="slidenum">
              <a:rPr lang="en-US" smtClean="0"/>
              <a:t>‹#›</a:t>
            </a:fld>
            <a:endParaRPr lang="en-US"/>
          </a:p>
        </p:txBody>
      </p:sp>
    </p:spTree>
    <p:extLst>
      <p:ext uri="{BB962C8B-B14F-4D97-AF65-F5344CB8AC3E}">
        <p14:creationId xmlns:p14="http://schemas.microsoft.com/office/powerpoint/2010/main" val="1103894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232D76-3EAC-42FC-BC8B-4ACDA683314B}" type="datetimeFigureOut">
              <a:rPr lang="en-US" smtClean="0"/>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83472-8023-4998-B020-8AC405D2AAD3}" type="slidenum">
              <a:rPr lang="en-US" smtClean="0"/>
              <a:t>‹#›</a:t>
            </a:fld>
            <a:endParaRPr lang="en-US"/>
          </a:p>
        </p:txBody>
      </p:sp>
    </p:spTree>
    <p:extLst>
      <p:ext uri="{BB962C8B-B14F-4D97-AF65-F5344CB8AC3E}">
        <p14:creationId xmlns:p14="http://schemas.microsoft.com/office/powerpoint/2010/main" val="3728775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232D76-3EAC-42FC-BC8B-4ACDA683314B}" type="datetimeFigureOut">
              <a:rPr lang="en-US" smtClean="0"/>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83472-8023-4998-B020-8AC405D2AAD3}" type="slidenum">
              <a:rPr lang="en-US" smtClean="0"/>
              <a:t>‹#›</a:t>
            </a:fld>
            <a:endParaRPr lang="en-US"/>
          </a:p>
        </p:txBody>
      </p:sp>
    </p:spTree>
    <p:extLst>
      <p:ext uri="{BB962C8B-B14F-4D97-AF65-F5344CB8AC3E}">
        <p14:creationId xmlns:p14="http://schemas.microsoft.com/office/powerpoint/2010/main" val="486717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232D76-3EAC-42FC-BC8B-4ACDA683314B}" type="datetimeFigureOut">
              <a:rPr lang="en-US" smtClean="0"/>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83472-8023-4998-B020-8AC405D2AAD3}" type="slidenum">
              <a:rPr lang="en-US" smtClean="0"/>
              <a:t>‹#›</a:t>
            </a:fld>
            <a:endParaRPr lang="en-US"/>
          </a:p>
        </p:txBody>
      </p:sp>
    </p:spTree>
    <p:extLst>
      <p:ext uri="{BB962C8B-B14F-4D97-AF65-F5344CB8AC3E}">
        <p14:creationId xmlns:p14="http://schemas.microsoft.com/office/powerpoint/2010/main" val="335537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C232D76-3EAC-42FC-BC8B-4ACDA683314B}" type="datetimeFigureOut">
              <a:rPr lang="en-US" smtClean="0"/>
              <a:t>9/22/2018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E83472-8023-4998-B020-8AC405D2AAD3}" type="slidenum">
              <a:rPr lang="en-US" smtClean="0"/>
              <a:t>‹#›</a:t>
            </a:fld>
            <a:endParaRPr lang="en-US"/>
          </a:p>
        </p:txBody>
      </p:sp>
    </p:spTree>
    <p:extLst>
      <p:ext uri="{BB962C8B-B14F-4D97-AF65-F5344CB8AC3E}">
        <p14:creationId xmlns:p14="http://schemas.microsoft.com/office/powerpoint/2010/main" val="3616430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C232D76-3EAC-42FC-BC8B-4ACDA683314B}" type="datetimeFigureOut">
              <a:rPr lang="en-US" smtClean="0"/>
              <a:t>9/22/2018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E83472-8023-4998-B020-8AC405D2AAD3}" type="slidenum">
              <a:rPr lang="en-US" smtClean="0"/>
              <a:t>‹#›</a:t>
            </a:fld>
            <a:endParaRPr lang="en-US"/>
          </a:p>
        </p:txBody>
      </p:sp>
    </p:spTree>
    <p:extLst>
      <p:ext uri="{BB962C8B-B14F-4D97-AF65-F5344CB8AC3E}">
        <p14:creationId xmlns:p14="http://schemas.microsoft.com/office/powerpoint/2010/main" val="226390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C232D76-3EAC-42FC-BC8B-4ACDA683314B}" type="datetimeFigureOut">
              <a:rPr lang="en-US" smtClean="0"/>
              <a:t>9/22/2018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E83472-8023-4998-B020-8AC405D2AAD3}" type="slidenum">
              <a:rPr lang="en-US" smtClean="0"/>
              <a:t>‹#›</a:t>
            </a:fld>
            <a:endParaRPr lang="en-US"/>
          </a:p>
        </p:txBody>
      </p:sp>
    </p:spTree>
    <p:extLst>
      <p:ext uri="{BB962C8B-B14F-4D97-AF65-F5344CB8AC3E}">
        <p14:creationId xmlns:p14="http://schemas.microsoft.com/office/powerpoint/2010/main" val="109964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232D76-3EAC-42FC-BC8B-4ACDA683314B}" type="datetimeFigureOut">
              <a:rPr lang="en-US" smtClean="0"/>
              <a:t>9/22/2018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E83472-8023-4998-B020-8AC405D2AAD3}" type="slidenum">
              <a:rPr lang="en-US" smtClean="0"/>
              <a:t>‹#›</a:t>
            </a:fld>
            <a:endParaRPr lang="en-US"/>
          </a:p>
        </p:txBody>
      </p:sp>
    </p:spTree>
    <p:extLst>
      <p:ext uri="{BB962C8B-B14F-4D97-AF65-F5344CB8AC3E}">
        <p14:creationId xmlns:p14="http://schemas.microsoft.com/office/powerpoint/2010/main" val="438647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232D76-3EAC-42FC-BC8B-4ACDA683314B}" type="datetimeFigureOut">
              <a:rPr lang="en-US" smtClean="0"/>
              <a:t>9/22/2018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E83472-8023-4998-B020-8AC405D2AAD3}" type="slidenum">
              <a:rPr lang="en-US" smtClean="0"/>
              <a:t>‹#›</a:t>
            </a:fld>
            <a:endParaRPr lang="en-US"/>
          </a:p>
        </p:txBody>
      </p:sp>
    </p:spTree>
    <p:extLst>
      <p:ext uri="{BB962C8B-B14F-4D97-AF65-F5344CB8AC3E}">
        <p14:creationId xmlns:p14="http://schemas.microsoft.com/office/powerpoint/2010/main" val="1691700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232D76-3EAC-42FC-BC8B-4ACDA683314B}" type="datetimeFigureOut">
              <a:rPr lang="en-US" smtClean="0"/>
              <a:t>9/22/2018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E83472-8023-4998-B020-8AC405D2AAD3}" type="slidenum">
              <a:rPr lang="en-US" smtClean="0"/>
              <a:t>‹#›</a:t>
            </a:fld>
            <a:endParaRPr lang="en-US"/>
          </a:p>
        </p:txBody>
      </p:sp>
    </p:spTree>
    <p:extLst>
      <p:ext uri="{BB962C8B-B14F-4D97-AF65-F5344CB8AC3E}">
        <p14:creationId xmlns:p14="http://schemas.microsoft.com/office/powerpoint/2010/main" val="1933688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232D76-3EAC-42FC-BC8B-4ACDA683314B}" type="datetimeFigureOut">
              <a:rPr lang="en-US" smtClean="0"/>
              <a:t>9/22/2018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E83472-8023-4998-B020-8AC405D2AAD3}" type="slidenum">
              <a:rPr lang="en-US" smtClean="0"/>
              <a:t>‹#›</a:t>
            </a:fld>
            <a:endParaRPr lang="en-US"/>
          </a:p>
        </p:txBody>
      </p:sp>
    </p:spTree>
    <p:extLst>
      <p:ext uri="{BB962C8B-B14F-4D97-AF65-F5344CB8AC3E}">
        <p14:creationId xmlns:p14="http://schemas.microsoft.com/office/powerpoint/2010/main" val="1363280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68362"/>
          </a:xfrm>
          <a:solidFill>
            <a:srgbClr val="7030A0"/>
          </a:solidFill>
        </p:spPr>
        <p:txBody>
          <a:bodyPr/>
          <a:lstStyle/>
          <a:p>
            <a:r>
              <a:rPr lang="en-US" b="1" dirty="0">
                <a:solidFill>
                  <a:schemeClr val="bg1"/>
                </a:solidFill>
                <a:effectLst>
                  <a:outerShdw blurRad="38100" dist="38100" dir="2700000" algn="tl">
                    <a:srgbClr val="000000">
                      <a:alpha val="43137"/>
                    </a:srgbClr>
                  </a:outerShdw>
                </a:effectLst>
              </a:rPr>
              <a:t>Lying Prophets</a:t>
            </a:r>
          </a:p>
        </p:txBody>
      </p:sp>
      <p:sp>
        <p:nvSpPr>
          <p:cNvPr id="3" name="Content Placeholder 2"/>
          <p:cNvSpPr>
            <a:spLocks noGrp="1"/>
          </p:cNvSpPr>
          <p:nvPr>
            <p:ph idx="1"/>
          </p:nvPr>
        </p:nvSpPr>
        <p:spPr>
          <a:xfrm>
            <a:off x="457200" y="1143000"/>
            <a:ext cx="8229600" cy="5715000"/>
          </a:xfrm>
        </p:spPr>
        <p:txBody>
          <a:bodyPr/>
          <a:lstStyle/>
          <a:p>
            <a:r>
              <a:rPr lang="en-US" b="1" i="1" dirty="0"/>
              <a:t>Jeroboam’s False Religion (1 Kings 12)</a:t>
            </a:r>
          </a:p>
          <a:p>
            <a:pPr lvl="1"/>
            <a:r>
              <a:rPr lang="en-US" i="1" dirty="0"/>
              <a:t>Criticize original:</a:t>
            </a:r>
          </a:p>
          <a:p>
            <a:pPr lvl="2"/>
            <a:r>
              <a:rPr lang="en-US" i="1" dirty="0"/>
              <a:t>Too much to go to Jerusalem (v. 28)</a:t>
            </a:r>
          </a:p>
          <a:p>
            <a:pPr lvl="2"/>
            <a:r>
              <a:rPr lang="en-US" i="1" dirty="0"/>
              <a:t>Too restrictive, legalistic</a:t>
            </a:r>
          </a:p>
          <a:p>
            <a:pPr lvl="1"/>
            <a:r>
              <a:rPr lang="en-US" i="1" dirty="0"/>
              <a:t>Convenient:</a:t>
            </a:r>
          </a:p>
          <a:p>
            <a:pPr lvl="2"/>
            <a:r>
              <a:rPr lang="en-US" i="1" dirty="0"/>
              <a:t>2 places to worship – Dan &amp; Bethel (v. 29)</a:t>
            </a:r>
          </a:p>
          <a:p>
            <a:pPr lvl="2"/>
            <a:r>
              <a:rPr lang="en-US" i="1" dirty="0"/>
              <a:t>Closer to home – a religion that caters to the people</a:t>
            </a:r>
          </a:p>
          <a:p>
            <a:pPr lvl="1"/>
            <a:r>
              <a:rPr lang="en-US" i="1" dirty="0"/>
              <a:t>Like the original:</a:t>
            </a:r>
          </a:p>
          <a:p>
            <a:pPr lvl="2"/>
            <a:r>
              <a:rPr lang="en-US" i="1" dirty="0"/>
              <a:t>Had object to worship – Calf (could see, v. 28)</a:t>
            </a:r>
          </a:p>
          <a:p>
            <a:pPr lvl="2"/>
            <a:r>
              <a:rPr lang="en-US" i="1" dirty="0"/>
              <a:t>Had priests – any tribe (v. 31)</a:t>
            </a:r>
          </a:p>
          <a:p>
            <a:pPr lvl="2"/>
            <a:r>
              <a:rPr lang="en-US" i="1" dirty="0"/>
              <a:t>Had altars – the high places (v. 31)</a:t>
            </a:r>
          </a:p>
          <a:p>
            <a:pPr lvl="2"/>
            <a:r>
              <a:rPr lang="en-US" i="1" dirty="0"/>
              <a:t>Had special times to worship – feast days (v. 32)</a:t>
            </a:r>
          </a:p>
        </p:txBody>
      </p:sp>
    </p:spTree>
    <p:extLst>
      <p:ext uri="{BB962C8B-B14F-4D97-AF65-F5344CB8AC3E}">
        <p14:creationId xmlns:p14="http://schemas.microsoft.com/office/powerpoint/2010/main" val="3954062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heel(1)">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heel(1)">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heel(1)">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heel(1)">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heel(1)">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1" presetClass="entr" presetSubtype="1"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heel(1)">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096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152400"/>
            <a:ext cx="8229600" cy="6629400"/>
          </a:xfrm>
        </p:spPr>
        <p:txBody>
          <a:bodyPr>
            <a:noAutofit/>
          </a:bodyPr>
          <a:lstStyle/>
          <a:p>
            <a:pPr marL="0" indent="0">
              <a:buNone/>
            </a:pPr>
            <a:r>
              <a:rPr lang="en-US" sz="2800" b="1" dirty="0">
                <a:solidFill>
                  <a:schemeClr val="bg1"/>
                </a:solidFill>
              </a:rPr>
              <a:t>1 Kings 13 </a:t>
            </a:r>
          </a:p>
          <a:p>
            <a:pPr marL="0" indent="0">
              <a:buNone/>
            </a:pPr>
            <a:r>
              <a:rPr lang="en-US" sz="2400" dirty="0"/>
              <a:t> 1 And behold, a man of God went from Judah to Bethel by the word of the LORD, and Jeroboam stood by the altar to burn incense.</a:t>
            </a:r>
          </a:p>
          <a:p>
            <a:pPr marL="0" indent="0">
              <a:buNone/>
            </a:pPr>
            <a:r>
              <a:rPr lang="en-US" sz="2400" dirty="0"/>
              <a:t> 2 Then he cried out against the altar by the word of the LORD, and said, "O altar, altar! Thus says the LORD: 'Behold, a child, Josiah by name, shall be born to the house of David; and on you he shall sacrifice the priests of the high places who burn incense on you, and men's bones shall be burned on you.'"</a:t>
            </a:r>
          </a:p>
          <a:p>
            <a:pPr marL="0" indent="0">
              <a:buNone/>
            </a:pPr>
            <a:r>
              <a:rPr lang="en-US" sz="2400" dirty="0"/>
              <a:t> 3 And he gave a sign the same day, saying, "This is the sign which the LORD has spoken: Surely the altar shall split apart, and the ashes on it shall be poured out."</a:t>
            </a:r>
          </a:p>
          <a:p>
            <a:pPr marL="0" indent="0">
              <a:buNone/>
            </a:pPr>
            <a:r>
              <a:rPr lang="en-US" sz="2400" dirty="0"/>
              <a:t> 4 So it came to pass when King Jeroboam heard the saying of the man of God, who cried out against the altar in Bethel, that he stretched out his hand from the altar, saying, "Arrest him!" Then his hand, which he stretched out toward him, withered, so that he could not pull it back to himself.</a:t>
            </a:r>
          </a:p>
        </p:txBody>
      </p:sp>
    </p:spTree>
    <p:extLst>
      <p:ext uri="{BB962C8B-B14F-4D97-AF65-F5344CB8AC3E}">
        <p14:creationId xmlns:p14="http://schemas.microsoft.com/office/powerpoint/2010/main" val="30311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334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Content Placeholder 2"/>
          <p:cNvSpPr>
            <a:spLocks noGrp="1"/>
          </p:cNvSpPr>
          <p:nvPr>
            <p:ph idx="1"/>
          </p:nvPr>
        </p:nvSpPr>
        <p:spPr>
          <a:xfrm>
            <a:off x="457200" y="152400"/>
            <a:ext cx="8229600" cy="6553200"/>
          </a:xfrm>
        </p:spPr>
        <p:txBody>
          <a:bodyPr>
            <a:normAutofit fontScale="85000" lnSpcReduction="20000"/>
          </a:bodyPr>
          <a:lstStyle/>
          <a:p>
            <a:pPr marL="0" indent="0">
              <a:buNone/>
            </a:pPr>
            <a:r>
              <a:rPr lang="en-US" b="1" dirty="0">
                <a:solidFill>
                  <a:schemeClr val="bg1"/>
                </a:solidFill>
              </a:rPr>
              <a:t>1 Kings 13 </a:t>
            </a:r>
          </a:p>
          <a:p>
            <a:pPr marL="0" indent="0">
              <a:buNone/>
            </a:pPr>
            <a:r>
              <a:rPr lang="en-US" dirty="0"/>
              <a:t>5 The altar also was split apart, and the ashes poured out from the altar, according to the sign which the man of God had given by the word of the LORD.</a:t>
            </a:r>
          </a:p>
          <a:p>
            <a:pPr marL="0" indent="0">
              <a:buNone/>
            </a:pPr>
            <a:r>
              <a:rPr lang="en-US" dirty="0"/>
              <a:t> 6 Then the king answered and said to the man of God, "Please entreat the favor of the LORD your God, and pray for me, that my hand may be restored to me." So the man of God entreated the LORD, and the king's hand was restored to him, and became as before.</a:t>
            </a:r>
          </a:p>
          <a:p>
            <a:pPr marL="0" indent="0">
              <a:buNone/>
            </a:pPr>
            <a:r>
              <a:rPr lang="en-US" dirty="0"/>
              <a:t> 7 Then the king said to the man of God, "Come home with me and refresh yourself, and I will give you a reward."</a:t>
            </a:r>
          </a:p>
          <a:p>
            <a:pPr marL="0" indent="0">
              <a:buNone/>
            </a:pPr>
            <a:r>
              <a:rPr lang="en-US" dirty="0"/>
              <a:t> 8 But the man of God said to the king, "If you were to give me half your house, I would not go in with you; nor would I eat bread nor drink water in this place.</a:t>
            </a:r>
          </a:p>
          <a:p>
            <a:pPr marL="0" indent="0">
              <a:buNone/>
            </a:pPr>
            <a:r>
              <a:rPr lang="en-US" dirty="0"/>
              <a:t>9 "For so it was commanded me by the word of the LORD, saying, 'You shall not eat bread, nor drink water, nor return by the same way you came.'"</a:t>
            </a:r>
          </a:p>
        </p:txBody>
      </p:sp>
    </p:spTree>
    <p:extLst>
      <p:ext uri="{BB962C8B-B14F-4D97-AF65-F5344CB8AC3E}">
        <p14:creationId xmlns:p14="http://schemas.microsoft.com/office/powerpoint/2010/main" val="3219389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096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228600"/>
            <a:ext cx="8229600" cy="6629400"/>
          </a:xfrm>
        </p:spPr>
        <p:txBody>
          <a:bodyPr>
            <a:normAutofit fontScale="85000" lnSpcReduction="20000"/>
          </a:bodyPr>
          <a:lstStyle/>
          <a:p>
            <a:pPr marL="0" indent="0">
              <a:buNone/>
            </a:pPr>
            <a:r>
              <a:rPr lang="en-US" b="1" dirty="0">
                <a:solidFill>
                  <a:schemeClr val="bg1"/>
                </a:solidFill>
              </a:rPr>
              <a:t>1 Kings 13 </a:t>
            </a:r>
          </a:p>
          <a:p>
            <a:pPr marL="0" indent="0">
              <a:buNone/>
            </a:pPr>
            <a:r>
              <a:rPr lang="en-US" dirty="0"/>
              <a:t> 10 So he went another way and did not return by the way he came to Bethel.</a:t>
            </a:r>
          </a:p>
          <a:p>
            <a:pPr marL="0" indent="0">
              <a:buNone/>
            </a:pPr>
            <a:r>
              <a:rPr lang="en-US" dirty="0"/>
              <a:t> 11 Now an old prophet dwelt in Bethel, and his sons came and told him all the works that the man of God had done that day in Bethel; they also told their father the words which he had spoken to the king.</a:t>
            </a:r>
          </a:p>
          <a:p>
            <a:pPr marL="0" indent="0">
              <a:buNone/>
            </a:pPr>
            <a:r>
              <a:rPr lang="en-US" dirty="0"/>
              <a:t> 12 And their father said to them, "Which way did he go?" For his sons had seen which way the man of God went who came from Judah.</a:t>
            </a:r>
          </a:p>
          <a:p>
            <a:pPr marL="0" indent="0">
              <a:buNone/>
            </a:pPr>
            <a:r>
              <a:rPr lang="en-US" dirty="0"/>
              <a:t> 13 Then he said to his sons, "Saddle the donkey for me." So they saddled the donkey for him; and he rode on it,</a:t>
            </a:r>
          </a:p>
          <a:p>
            <a:pPr marL="0" indent="0">
              <a:buNone/>
            </a:pPr>
            <a:r>
              <a:rPr lang="en-US" dirty="0"/>
              <a:t> 14 and went after the man of God, and found him sitting under an oak. Then he said to him, "Are you the man of God who came from Judah?" And he said, "I am."</a:t>
            </a:r>
          </a:p>
          <a:p>
            <a:pPr marL="0" indent="0">
              <a:buNone/>
            </a:pPr>
            <a:r>
              <a:rPr lang="en-US" dirty="0"/>
              <a:t> 15 Then he said to him, "Come home with me and eat bread."</a:t>
            </a:r>
          </a:p>
        </p:txBody>
      </p:sp>
    </p:spTree>
    <p:extLst>
      <p:ext uri="{BB962C8B-B14F-4D97-AF65-F5344CB8AC3E}">
        <p14:creationId xmlns:p14="http://schemas.microsoft.com/office/powerpoint/2010/main" val="3612730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60DFC8C-58F3-40C0-9360-A7B0A41FAA02}"/>
              </a:ext>
            </a:extLst>
          </p:cNvPr>
          <p:cNvSpPr/>
          <p:nvPr/>
        </p:nvSpPr>
        <p:spPr>
          <a:xfrm>
            <a:off x="6096000" y="4572000"/>
            <a:ext cx="2209800" cy="4572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5599205-0264-4BC6-8C1E-D2547AF94A4F}"/>
              </a:ext>
            </a:extLst>
          </p:cNvPr>
          <p:cNvSpPr/>
          <p:nvPr/>
        </p:nvSpPr>
        <p:spPr>
          <a:xfrm>
            <a:off x="457200" y="4944291"/>
            <a:ext cx="1371600" cy="4572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0"/>
            <a:ext cx="9144000" cy="6096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152400"/>
            <a:ext cx="8229600" cy="6553200"/>
          </a:xfrm>
        </p:spPr>
        <p:txBody>
          <a:bodyPr>
            <a:normAutofit fontScale="92500" lnSpcReduction="10000"/>
          </a:bodyPr>
          <a:lstStyle/>
          <a:p>
            <a:pPr marL="0" indent="0">
              <a:buNone/>
            </a:pPr>
            <a:r>
              <a:rPr lang="en-US" b="1" dirty="0">
                <a:solidFill>
                  <a:schemeClr val="bg1"/>
                </a:solidFill>
              </a:rPr>
              <a:t>1 Kings 13 </a:t>
            </a:r>
          </a:p>
          <a:p>
            <a:pPr marL="0" indent="0">
              <a:buNone/>
            </a:pPr>
            <a:r>
              <a:rPr lang="en-US" dirty="0"/>
              <a:t> 16 And he said, "I cannot return with you nor go in with you; neither can I eat bread nor drink water with you in this place.</a:t>
            </a:r>
          </a:p>
          <a:p>
            <a:pPr marL="0" indent="0">
              <a:buNone/>
            </a:pPr>
            <a:r>
              <a:rPr lang="en-US" dirty="0"/>
              <a:t> 17 "For I have been told by the word of the LORD, 'You shall not eat bread nor drink water there, nor return by going the way you came.'"</a:t>
            </a:r>
          </a:p>
          <a:p>
            <a:pPr marL="0" indent="0">
              <a:buNone/>
            </a:pPr>
            <a:r>
              <a:rPr lang="en-US" dirty="0"/>
              <a:t> 18 He said to him, "I too am a prophet as you are, and an angel spoke to me by the word of the LORD, saying, 'Bring him back with you to your house, that he may eat bread and drink water.'" </a:t>
            </a:r>
            <a:r>
              <a:rPr lang="en-US" b="1" dirty="0"/>
              <a:t>(He was lying to him.)</a:t>
            </a:r>
          </a:p>
          <a:p>
            <a:pPr marL="0" indent="0">
              <a:buNone/>
            </a:pPr>
            <a:r>
              <a:rPr lang="en-US" dirty="0"/>
              <a:t> 19 So he went back with him, and ate bread in his house, and drank water.</a:t>
            </a:r>
          </a:p>
        </p:txBody>
      </p:sp>
    </p:spTree>
    <p:extLst>
      <p:ext uri="{BB962C8B-B14F-4D97-AF65-F5344CB8AC3E}">
        <p14:creationId xmlns:p14="http://schemas.microsoft.com/office/powerpoint/2010/main" val="1753216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25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heel(1)">
                                      <p:cBhvr>
                                        <p:cTn id="12" dur="25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heel(1)">
                                      <p:cBhvr>
                                        <p:cTn id="17" dur="25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1000"/>
                                        <p:tgtEl>
                                          <p:spTgt spid="4"/>
                                        </p:tgtEl>
                                      </p:cBhvr>
                                    </p:animEffect>
                                  </p:childTnLst>
                                </p:cTn>
                              </p:par>
                            </p:childTnLst>
                          </p:cTn>
                        </p:par>
                        <p:par>
                          <p:cTn id="23" fill="hold">
                            <p:stCondLst>
                              <p:cond delay="1000"/>
                            </p:stCondLst>
                            <p:childTnLst>
                              <p:par>
                                <p:cTn id="24" presetID="22" presetClass="entr" presetSubtype="8"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left)">
                                      <p:cBhvr>
                                        <p:cTn id="2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7030A0"/>
          </a:solidFill>
        </p:spPr>
        <p:txBody>
          <a:bodyPr/>
          <a:lstStyle/>
          <a:p>
            <a:r>
              <a:rPr lang="en-US" b="1" dirty="0">
                <a:solidFill>
                  <a:schemeClr val="bg1"/>
                </a:solidFill>
                <a:effectLst>
                  <a:outerShdw blurRad="38100" dist="38100" dir="2700000" algn="tl">
                    <a:srgbClr val="000000">
                      <a:alpha val="43137"/>
                    </a:srgbClr>
                  </a:outerShdw>
                </a:effectLst>
              </a:rPr>
              <a:t>Lying Prophets</a:t>
            </a:r>
          </a:p>
        </p:txBody>
      </p:sp>
      <p:sp>
        <p:nvSpPr>
          <p:cNvPr id="3" name="Content Placeholder 2"/>
          <p:cNvSpPr>
            <a:spLocks noGrp="1"/>
          </p:cNvSpPr>
          <p:nvPr>
            <p:ph idx="1"/>
          </p:nvPr>
        </p:nvSpPr>
        <p:spPr>
          <a:xfrm>
            <a:off x="457200" y="1600200"/>
            <a:ext cx="8229600" cy="5105400"/>
          </a:xfrm>
        </p:spPr>
        <p:txBody>
          <a:bodyPr>
            <a:normAutofit/>
          </a:bodyPr>
          <a:lstStyle/>
          <a:p>
            <a:r>
              <a:rPr lang="en-US" dirty="0"/>
              <a:t>God sent vivid condemnation (1 Kings 13)</a:t>
            </a:r>
          </a:p>
          <a:p>
            <a:pPr lvl="1"/>
            <a:r>
              <a:rPr lang="en-US" i="1" dirty="0"/>
              <a:t>Gave specific instructions to young prophet</a:t>
            </a:r>
          </a:p>
          <a:p>
            <a:r>
              <a:rPr lang="en-US" dirty="0"/>
              <a:t>Old prophet came and invited him back.</a:t>
            </a:r>
          </a:p>
          <a:p>
            <a:pPr lvl="1"/>
            <a:r>
              <a:rPr lang="en-US" i="1" dirty="0"/>
              <a:t>He repeated God’s clear instructions!</a:t>
            </a:r>
          </a:p>
          <a:p>
            <a:r>
              <a:rPr lang="en-US" dirty="0"/>
              <a:t>Old prophet lied – an angel spoke to me…</a:t>
            </a:r>
          </a:p>
          <a:p>
            <a:pPr lvl="1"/>
            <a:r>
              <a:rPr lang="en-US" dirty="0"/>
              <a:t>No one had spoken to him.</a:t>
            </a:r>
          </a:p>
          <a:p>
            <a:pPr lvl="1"/>
            <a:r>
              <a:rPr lang="en-US" dirty="0"/>
              <a:t>He didn’t believe what God told the young prophet.</a:t>
            </a:r>
          </a:p>
        </p:txBody>
      </p:sp>
    </p:spTree>
    <p:extLst>
      <p:ext uri="{BB962C8B-B14F-4D97-AF65-F5344CB8AC3E}">
        <p14:creationId xmlns:p14="http://schemas.microsoft.com/office/powerpoint/2010/main" val="2437318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heel(1)">
                                      <p:cBhvr>
                                        <p:cTn id="37" dur="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7030A0"/>
          </a:solidFill>
        </p:spPr>
        <p:txBody>
          <a:bodyPr/>
          <a:lstStyle/>
          <a:p>
            <a:r>
              <a:rPr lang="en-US" b="1" dirty="0">
                <a:solidFill>
                  <a:schemeClr val="bg1"/>
                </a:solidFill>
                <a:effectLst>
                  <a:outerShdw blurRad="38100" dist="38100" dir="2700000" algn="tl">
                    <a:srgbClr val="000000">
                      <a:alpha val="43137"/>
                    </a:srgbClr>
                  </a:outerShdw>
                </a:effectLst>
              </a:rPr>
              <a:t>Lying Prophets</a:t>
            </a:r>
          </a:p>
        </p:txBody>
      </p:sp>
      <p:sp>
        <p:nvSpPr>
          <p:cNvPr id="3" name="Content Placeholder 2"/>
          <p:cNvSpPr>
            <a:spLocks noGrp="1"/>
          </p:cNvSpPr>
          <p:nvPr>
            <p:ph idx="1"/>
          </p:nvPr>
        </p:nvSpPr>
        <p:spPr>
          <a:xfrm>
            <a:off x="381000" y="1600200"/>
            <a:ext cx="8458200" cy="5105400"/>
          </a:xfrm>
        </p:spPr>
        <p:txBody>
          <a:bodyPr>
            <a:normAutofit/>
          </a:bodyPr>
          <a:lstStyle/>
          <a:p>
            <a:r>
              <a:rPr lang="en-US" dirty="0"/>
              <a:t>Old prophet lied – an angel spoke to me…</a:t>
            </a:r>
          </a:p>
          <a:p>
            <a:r>
              <a:rPr lang="en-US" dirty="0"/>
              <a:t>That’s what false teachers do—</a:t>
            </a:r>
            <a:r>
              <a:rPr lang="en-US" b="1" dirty="0"/>
              <a:t>they lie!</a:t>
            </a:r>
          </a:p>
          <a:p>
            <a:pPr lvl="1"/>
            <a:r>
              <a:rPr lang="en-US" dirty="0"/>
              <a:t>If they lie about doctrine, they’ll lie about other things.</a:t>
            </a:r>
          </a:p>
          <a:p>
            <a:r>
              <a:rPr lang="en-US" dirty="0"/>
              <a:t>Why did people follow lying prophets?</a:t>
            </a:r>
          </a:p>
          <a:p>
            <a:pPr lvl="1"/>
            <a:r>
              <a:rPr lang="en-US" dirty="0"/>
              <a:t>It’s easier, no sacrifice required, no effort needed.</a:t>
            </a:r>
          </a:p>
          <a:p>
            <a:pPr lvl="1"/>
            <a:r>
              <a:rPr lang="en-US" dirty="0"/>
              <a:t>Told them what they wanted to hear.</a:t>
            </a:r>
          </a:p>
          <a:p>
            <a:pPr lvl="1"/>
            <a:r>
              <a:rPr lang="en-US" dirty="0"/>
              <a:t>Golden calf doesn’t tell you anything, you tell it.</a:t>
            </a:r>
          </a:p>
          <a:p>
            <a:pPr lvl="1"/>
            <a:r>
              <a:rPr lang="en-US" dirty="0"/>
              <a:t>Tradition.</a:t>
            </a:r>
          </a:p>
        </p:txBody>
      </p:sp>
    </p:spTree>
    <p:extLst>
      <p:ext uri="{BB962C8B-B14F-4D97-AF65-F5344CB8AC3E}">
        <p14:creationId xmlns:p14="http://schemas.microsoft.com/office/powerpoint/2010/main" val="2066581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heel(1)">
                                      <p:cBhvr>
                                        <p:cTn id="37" dur="25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heel(1)">
                                      <p:cBhvr>
                                        <p:cTn id="42" dur="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7030A0"/>
          </a:solidFill>
        </p:spPr>
        <p:txBody>
          <a:bodyPr rtlCol="0">
            <a:normAutofit/>
          </a:bodyPr>
          <a:lstStyle/>
          <a:p>
            <a:pPr eaLnBrk="1" fontAlgn="auto" hangingPunct="1">
              <a:spcAft>
                <a:spcPts val="0"/>
              </a:spcAft>
              <a:defRPr/>
            </a:pPr>
            <a:r>
              <a:rPr lang="en-US" b="1" dirty="0">
                <a:solidFill>
                  <a:schemeClr val="bg1"/>
                </a:solidFill>
                <a:effectLst>
                  <a:outerShdw blurRad="38100" dist="38100" dir="2700000" algn="tl">
                    <a:srgbClr val="000000">
                      <a:alpha val="43137"/>
                    </a:srgbClr>
                  </a:outerShdw>
                </a:effectLst>
              </a:rPr>
              <a:t>Lying Prophets</a:t>
            </a:r>
          </a:p>
        </p:txBody>
      </p:sp>
      <p:sp>
        <p:nvSpPr>
          <p:cNvPr id="3" name="Content Placeholder 2"/>
          <p:cNvSpPr>
            <a:spLocks noGrp="1"/>
          </p:cNvSpPr>
          <p:nvPr>
            <p:ph idx="1"/>
          </p:nvPr>
        </p:nvSpPr>
        <p:spPr>
          <a:xfrm>
            <a:off x="457200" y="1447800"/>
            <a:ext cx="8229600" cy="5257800"/>
          </a:xfrm>
        </p:spPr>
        <p:txBody>
          <a:bodyPr rtlCol="0">
            <a:normAutofit fontScale="92500"/>
          </a:bodyPr>
          <a:lstStyle/>
          <a:p>
            <a:pPr eaLnBrk="1" fontAlgn="auto" hangingPunct="1">
              <a:spcAft>
                <a:spcPts val="0"/>
              </a:spcAft>
              <a:buFont typeface="Arial" pitchFamily="34" charset="0"/>
              <a:buChar char="•"/>
              <a:defRPr/>
            </a:pPr>
            <a:r>
              <a:rPr lang="en-US" dirty="0"/>
              <a:t>Modern day examples:</a:t>
            </a:r>
          </a:p>
          <a:p>
            <a:pPr lvl="1" eaLnBrk="1" fontAlgn="auto" hangingPunct="1">
              <a:spcAft>
                <a:spcPts val="0"/>
              </a:spcAft>
              <a:buFont typeface="Arial" pitchFamily="34" charset="0"/>
              <a:buChar char="–"/>
              <a:defRPr/>
            </a:pPr>
            <a:r>
              <a:rPr lang="en-US" dirty="0"/>
              <a:t>Joseph Smith claimed angel Moroni spoke with him (Gal. 1:6-9).</a:t>
            </a:r>
          </a:p>
          <a:p>
            <a:pPr lvl="1">
              <a:defRPr/>
            </a:pPr>
            <a:r>
              <a:rPr lang="en-US" dirty="0"/>
              <a:t>Mohammed receive morally convenient revelations.</a:t>
            </a:r>
          </a:p>
          <a:p>
            <a:pPr lvl="1" eaLnBrk="1" fontAlgn="auto" hangingPunct="1">
              <a:spcAft>
                <a:spcPts val="0"/>
              </a:spcAft>
              <a:buFont typeface="Arial" pitchFamily="34" charset="0"/>
              <a:buChar char="–"/>
              <a:defRPr/>
            </a:pPr>
            <a:r>
              <a:rPr lang="en-US" dirty="0"/>
              <a:t>Oral Roberts followed Smith’s example, but instead of angel— 900’ tall Jesus. </a:t>
            </a:r>
            <a:r>
              <a:rPr lang="en-US" sz="1600" dirty="0">
                <a:solidFill>
                  <a:srgbClr val="FF0000"/>
                </a:solidFill>
              </a:rPr>
              <a:t>http://www.tulsaworld.com/archives/oral-roberts-tells-of-talking-to--foot-jesus/article_bbe49a4e-e441-5424-8fcf-1d49ede6318c.html</a:t>
            </a:r>
          </a:p>
          <a:p>
            <a:pPr lvl="1" eaLnBrk="1" fontAlgn="auto" hangingPunct="1">
              <a:spcAft>
                <a:spcPts val="0"/>
              </a:spcAft>
              <a:buFont typeface="Arial" pitchFamily="34" charset="0"/>
              <a:buChar char="–"/>
              <a:defRPr/>
            </a:pPr>
            <a:r>
              <a:rPr lang="en-US" dirty="0"/>
              <a:t>Mary Baker Eddy – caught up to heaven—claimed to be guided spiritually to write her book on health and healing.</a:t>
            </a:r>
          </a:p>
          <a:p>
            <a:pPr lvl="1" eaLnBrk="1" fontAlgn="auto" hangingPunct="1">
              <a:spcAft>
                <a:spcPts val="0"/>
              </a:spcAft>
              <a:buFont typeface="Arial" pitchFamily="34" charset="0"/>
              <a:buChar char="–"/>
              <a:defRPr/>
            </a:pPr>
            <a:r>
              <a:rPr lang="en-US" dirty="0"/>
              <a:t>Pope claims to be Christ’s spokesman.</a:t>
            </a:r>
          </a:p>
          <a:p>
            <a:pPr lvl="1" eaLnBrk="1" fontAlgn="auto" hangingPunct="1">
              <a:spcAft>
                <a:spcPts val="0"/>
              </a:spcAft>
              <a:buFont typeface="Arial" pitchFamily="34" charset="0"/>
              <a:buChar char="–"/>
              <a:defRPr/>
            </a:pPr>
            <a:r>
              <a:rPr lang="en-US" dirty="0"/>
              <a:t>None of their claims are confirmed (2 Cor. 12:12).</a:t>
            </a:r>
          </a:p>
        </p:txBody>
      </p:sp>
      <p:sp>
        <p:nvSpPr>
          <p:cNvPr id="4" name="TextBox 3"/>
          <p:cNvSpPr txBox="1">
            <a:spLocks noChangeArrowheads="1"/>
          </p:cNvSpPr>
          <p:nvPr/>
        </p:nvSpPr>
        <p:spPr bwMode="auto">
          <a:xfrm>
            <a:off x="457200" y="2428874"/>
            <a:ext cx="8153400" cy="4154488"/>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2400" b="1" dirty="0">
                <a:solidFill>
                  <a:schemeClr val="bg1"/>
                </a:solidFill>
              </a:rPr>
              <a:t>Galatians 1 </a:t>
            </a:r>
          </a:p>
          <a:p>
            <a:pPr eaLnBrk="1" hangingPunct="1"/>
            <a:r>
              <a:rPr lang="en-US" altLang="en-US" sz="2400" b="1" dirty="0">
                <a:solidFill>
                  <a:schemeClr val="bg1"/>
                </a:solidFill>
              </a:rPr>
              <a:t> 6 I am amazed that you are so quickly deserting Him who called you by the grace of Christ, for a different gospel;</a:t>
            </a:r>
          </a:p>
          <a:p>
            <a:pPr eaLnBrk="1" hangingPunct="1"/>
            <a:r>
              <a:rPr lang="en-US" altLang="en-US" sz="2400" b="1" dirty="0">
                <a:solidFill>
                  <a:schemeClr val="bg1"/>
                </a:solidFill>
              </a:rPr>
              <a:t> 7 which is really not another; only there are some who are disturbing you and want to distort the gospel of Christ.</a:t>
            </a:r>
          </a:p>
          <a:p>
            <a:pPr eaLnBrk="1" hangingPunct="1"/>
            <a:r>
              <a:rPr lang="en-US" altLang="en-US" sz="2400" b="1" dirty="0">
                <a:solidFill>
                  <a:schemeClr val="bg1"/>
                </a:solidFill>
              </a:rPr>
              <a:t> 8 But even if we, or an angel from heaven, should preach to you a gospel contrary to what we have preached to you, he is to be accursed!</a:t>
            </a:r>
          </a:p>
          <a:p>
            <a:pPr eaLnBrk="1" hangingPunct="1"/>
            <a:r>
              <a:rPr lang="en-US" altLang="en-US" sz="2400" b="1" dirty="0">
                <a:solidFill>
                  <a:schemeClr val="bg1"/>
                </a:solidFill>
              </a:rPr>
              <a:t> 9 As we have said before, so I say again now, if any man is preaching to you a gospel contrary to what you received, he is to be accursed!</a:t>
            </a:r>
          </a:p>
        </p:txBody>
      </p:sp>
      <p:sp>
        <p:nvSpPr>
          <p:cNvPr id="5" name="TextBox 4"/>
          <p:cNvSpPr txBox="1">
            <a:spLocks noChangeArrowheads="1"/>
          </p:cNvSpPr>
          <p:nvPr/>
        </p:nvSpPr>
        <p:spPr bwMode="auto">
          <a:xfrm>
            <a:off x="457200" y="4516438"/>
            <a:ext cx="8153400" cy="120015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2400" b="1" dirty="0">
                <a:solidFill>
                  <a:schemeClr val="bg1"/>
                </a:solidFill>
              </a:rPr>
              <a:t>2 Corinthians 12 </a:t>
            </a:r>
          </a:p>
          <a:p>
            <a:pPr eaLnBrk="1" hangingPunct="1"/>
            <a:r>
              <a:rPr lang="en-US" altLang="en-US" sz="2400" b="1" dirty="0">
                <a:solidFill>
                  <a:schemeClr val="bg1"/>
                </a:solidFill>
              </a:rPr>
              <a:t> 12 The signs of a true apostle were performed among you with all perseverance, by signs and wonders and miracles.</a:t>
            </a:r>
          </a:p>
        </p:txBody>
      </p:sp>
    </p:spTree>
    <p:extLst>
      <p:ext uri="{BB962C8B-B14F-4D97-AF65-F5344CB8AC3E}">
        <p14:creationId xmlns:p14="http://schemas.microsoft.com/office/powerpoint/2010/main" val="35256358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5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1" presetClass="entr" presetSubtype="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50"/>
                                        <p:tgtEl>
                                          <p:spTgt spid="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1" presetClass="entr" presetSubtype="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heel(1)">
                                      <p:cBhvr>
                                        <p:cTn id="32" dur="250"/>
                                        <p:tgtEl>
                                          <p:spTgt spid="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1" presetClass="entr" presetSubtype="1"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heel(1)">
                                      <p:cBhvr>
                                        <p:cTn id="37" dur="250"/>
                                        <p:tgtEl>
                                          <p:spTgt spid="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1" presetClass="entr" presetSubtype="1"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heel(1)">
                                      <p:cBhvr>
                                        <p:cTn id="42" dur="250"/>
                                        <p:tgtEl>
                                          <p:spTgt spid="3">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wheel(1)">
                                      <p:cBhvr>
                                        <p:cTn id="4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7030A0"/>
          </a:solidFill>
        </p:spPr>
        <p:txBody>
          <a:bodyPr/>
          <a:lstStyle/>
          <a:p>
            <a:r>
              <a:rPr lang="en-US" b="1" dirty="0">
                <a:solidFill>
                  <a:schemeClr val="bg1"/>
                </a:solidFill>
                <a:effectLst>
                  <a:outerShdw blurRad="38100" dist="38100" dir="2700000" algn="tl">
                    <a:srgbClr val="000000">
                      <a:alpha val="43137"/>
                    </a:srgbClr>
                  </a:outerShdw>
                </a:effectLst>
              </a:rPr>
              <a:t>Obey Truth</a:t>
            </a:r>
          </a:p>
        </p:txBody>
      </p:sp>
      <p:sp>
        <p:nvSpPr>
          <p:cNvPr id="3" name="Content Placeholder 2"/>
          <p:cNvSpPr>
            <a:spLocks noGrp="1"/>
          </p:cNvSpPr>
          <p:nvPr>
            <p:ph idx="1"/>
          </p:nvPr>
        </p:nvSpPr>
        <p:spPr>
          <a:xfrm>
            <a:off x="304800" y="1371600"/>
            <a:ext cx="7543800" cy="5334000"/>
          </a:xfrm>
        </p:spPr>
        <p:txBody>
          <a:bodyPr>
            <a:noAutofit/>
          </a:bodyPr>
          <a:lstStyle/>
          <a:p>
            <a:r>
              <a:rPr lang="en-US" sz="2800" b="1" dirty="0"/>
              <a:t>Plan of Salvation</a:t>
            </a:r>
          </a:p>
          <a:p>
            <a:pPr lvl="1"/>
            <a:r>
              <a:rPr lang="en-US" sz="2400" dirty="0"/>
              <a:t>Hear (Rom. 10:17)</a:t>
            </a:r>
          </a:p>
          <a:p>
            <a:pPr lvl="1"/>
            <a:r>
              <a:rPr lang="en-US" sz="2400" dirty="0"/>
              <a:t>Believe (Jn. 8:24)</a:t>
            </a:r>
          </a:p>
          <a:p>
            <a:pPr lvl="1"/>
            <a:r>
              <a:rPr lang="en-US" sz="2400" dirty="0"/>
              <a:t>Repent (Lk. 13:3)</a:t>
            </a:r>
          </a:p>
          <a:p>
            <a:pPr lvl="1"/>
            <a:r>
              <a:rPr lang="en-US" sz="2400" dirty="0"/>
              <a:t>Confess (Rom. 10:9-10)</a:t>
            </a:r>
          </a:p>
          <a:p>
            <a:pPr lvl="1"/>
            <a:r>
              <a:rPr lang="en-US" sz="2400" dirty="0"/>
              <a:t>Be Baptized (Mk. 16:16)</a:t>
            </a:r>
          </a:p>
          <a:p>
            <a:r>
              <a:rPr lang="en-US" sz="2800" b="1" dirty="0"/>
              <a:t>Worship</a:t>
            </a:r>
          </a:p>
          <a:p>
            <a:pPr lvl="1"/>
            <a:r>
              <a:rPr lang="en-US" sz="2400" dirty="0"/>
              <a:t>Sing (1 Cor. 14:15)</a:t>
            </a:r>
          </a:p>
          <a:p>
            <a:pPr lvl="1"/>
            <a:r>
              <a:rPr lang="en-US" sz="2400" dirty="0"/>
              <a:t>Pray (Acts 2:42)</a:t>
            </a:r>
          </a:p>
          <a:p>
            <a:pPr lvl="1"/>
            <a:r>
              <a:rPr lang="en-US" sz="2400" dirty="0"/>
              <a:t>Give (1 Cor. 16:1-2)</a:t>
            </a:r>
          </a:p>
          <a:p>
            <a:pPr lvl="1"/>
            <a:r>
              <a:rPr lang="en-US" sz="2400" dirty="0"/>
              <a:t>Partake of Lord’s Supper (1 Cor. 11:23-25; Acts 20:7)</a:t>
            </a:r>
          </a:p>
          <a:p>
            <a:pPr lvl="1"/>
            <a:r>
              <a:rPr lang="en-US" sz="2400" dirty="0"/>
              <a:t>Preach Gospel (Acts 2:42; 20:7)</a:t>
            </a:r>
          </a:p>
        </p:txBody>
      </p:sp>
      <p:sp>
        <p:nvSpPr>
          <p:cNvPr id="4" name="TextBox 3"/>
          <p:cNvSpPr txBox="1"/>
          <p:nvPr/>
        </p:nvSpPr>
        <p:spPr>
          <a:xfrm>
            <a:off x="4191000" y="1371600"/>
            <a:ext cx="4800600" cy="1631216"/>
          </a:xfrm>
          <a:prstGeom prst="rect">
            <a:avLst/>
          </a:prstGeom>
          <a:noFill/>
        </p:spPr>
        <p:txBody>
          <a:bodyPr wrap="square" rtlCol="0">
            <a:spAutoFit/>
          </a:bodyPr>
          <a:lstStyle/>
          <a:p>
            <a:pPr marL="285750" indent="-285750">
              <a:buFont typeface="Arial" pitchFamily="34" charset="0"/>
              <a:buChar char="•"/>
            </a:pPr>
            <a:r>
              <a:rPr lang="en-US" sz="2800" b="1" dirty="0"/>
              <a:t>Work of the Church</a:t>
            </a:r>
          </a:p>
          <a:p>
            <a:pPr marL="800100" lvl="1" indent="-342900">
              <a:buFont typeface="Calibri" pitchFamily="34" charset="0"/>
              <a:buChar char="–"/>
            </a:pPr>
            <a:r>
              <a:rPr lang="en-US" sz="2400" dirty="0"/>
              <a:t>Preach Gospel (Mk. 16:15)</a:t>
            </a:r>
          </a:p>
          <a:p>
            <a:pPr marL="800100" lvl="1" indent="-342900">
              <a:buFont typeface="Calibri" pitchFamily="34" charset="0"/>
              <a:buChar char="–"/>
            </a:pPr>
            <a:r>
              <a:rPr lang="en-US" sz="2400" dirty="0"/>
              <a:t>Edify Members (Eph. 4:12)</a:t>
            </a:r>
          </a:p>
          <a:p>
            <a:pPr marL="800100" lvl="1" indent="-342900">
              <a:buFont typeface="Calibri" pitchFamily="34" charset="0"/>
              <a:buChar char="–"/>
            </a:pPr>
            <a:r>
              <a:rPr lang="en-US" sz="2400" dirty="0"/>
              <a:t>Help Needy Saints (Acts 6:1-7)</a:t>
            </a:r>
          </a:p>
        </p:txBody>
      </p:sp>
      <p:sp>
        <p:nvSpPr>
          <p:cNvPr id="7" name="TextBox 6">
            <a:extLst>
              <a:ext uri="{FF2B5EF4-FFF2-40B4-BE49-F238E27FC236}">
                <a16:creationId xmlns:a16="http://schemas.microsoft.com/office/drawing/2014/main" id="{465FDA0D-9388-4B26-B490-41D670C7DF57}"/>
              </a:ext>
            </a:extLst>
          </p:cNvPr>
          <p:cNvSpPr txBox="1"/>
          <p:nvPr/>
        </p:nvSpPr>
        <p:spPr>
          <a:xfrm>
            <a:off x="4191000" y="3245584"/>
            <a:ext cx="4876800" cy="2000548"/>
          </a:xfrm>
          <a:prstGeom prst="rect">
            <a:avLst/>
          </a:prstGeom>
          <a:noFill/>
        </p:spPr>
        <p:txBody>
          <a:bodyPr wrap="square" rtlCol="0">
            <a:spAutoFit/>
          </a:bodyPr>
          <a:lstStyle/>
          <a:p>
            <a:pPr marL="285750" indent="-285750">
              <a:buFont typeface="Arial" pitchFamily="34" charset="0"/>
              <a:buChar char="•"/>
            </a:pPr>
            <a:r>
              <a:rPr lang="en-US" sz="2800" b="1" dirty="0"/>
              <a:t>Morality</a:t>
            </a:r>
          </a:p>
          <a:p>
            <a:pPr marL="800100" lvl="1" indent="-342900">
              <a:buFont typeface="Calibri" pitchFamily="34" charset="0"/>
              <a:buChar char="–"/>
            </a:pPr>
            <a:r>
              <a:rPr lang="en-US" sz="2400" dirty="0"/>
              <a:t>Sober Living (1 Pet. 4:3)</a:t>
            </a:r>
          </a:p>
          <a:p>
            <a:pPr marL="800100" lvl="1" indent="-342900">
              <a:buFont typeface="Calibri" pitchFamily="34" charset="0"/>
              <a:buChar char="–"/>
            </a:pPr>
            <a:r>
              <a:rPr lang="en-US" sz="2400" dirty="0"/>
              <a:t>Sexual Purity (Heb. 13:4)</a:t>
            </a:r>
          </a:p>
          <a:p>
            <a:pPr marL="800100" lvl="1" indent="-342900">
              <a:buFont typeface="Calibri" pitchFamily="34" charset="0"/>
              <a:buChar char="–"/>
            </a:pPr>
            <a:r>
              <a:rPr lang="en-US" sz="2400" dirty="0"/>
              <a:t>Abstain From Sin (Gal. 5:19-21)</a:t>
            </a:r>
          </a:p>
          <a:p>
            <a:pPr marL="800100" lvl="1" indent="-342900">
              <a:buFont typeface="Calibri" pitchFamily="34" charset="0"/>
              <a:buChar char="–"/>
            </a:pPr>
            <a:r>
              <a:rPr lang="en-US" sz="2400" dirty="0"/>
              <a:t>Golden Rule (Matt. 7:12)</a:t>
            </a:r>
          </a:p>
        </p:txBody>
      </p:sp>
    </p:spTree>
    <p:extLst>
      <p:ext uri="{BB962C8B-B14F-4D97-AF65-F5344CB8AC3E}">
        <p14:creationId xmlns:p14="http://schemas.microsoft.com/office/powerpoint/2010/main" val="158630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5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5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500"/>
                                        <p:tgtEl>
                                          <p:spTgt spid="3">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heel(1)">
                                      <p:cBhvr>
                                        <p:cTn id="16" dur="500"/>
                                        <p:tgtEl>
                                          <p:spTgt spid="3">
                                            <p:txEl>
                                              <p:pRg st="3" end="3"/>
                                            </p:txEl>
                                          </p:spTgt>
                                        </p:tgtEl>
                                      </p:cBhvr>
                                    </p:animEffect>
                                  </p:childTnLst>
                                </p:cTn>
                              </p:par>
                              <p:par>
                                <p:cTn id="17" presetID="21" presetClass="entr" presetSubtype="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heel(1)">
                                      <p:cBhvr>
                                        <p:cTn id="19" dur="500"/>
                                        <p:tgtEl>
                                          <p:spTgt spid="3">
                                            <p:txEl>
                                              <p:pRg st="4" end="4"/>
                                            </p:txEl>
                                          </p:spTgt>
                                        </p:tgtEl>
                                      </p:cBhvr>
                                    </p:animEffect>
                                  </p:childTnLst>
                                </p:cTn>
                              </p:par>
                              <p:par>
                                <p:cTn id="20" presetID="21" presetClass="entr" presetSubtype="1"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heel(1)">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heel(1)">
                                      <p:cBhvr>
                                        <p:cTn id="27" dur="500"/>
                                        <p:tgtEl>
                                          <p:spTgt spid="3">
                                            <p:txEl>
                                              <p:pRg st="6" end="6"/>
                                            </p:txEl>
                                          </p:spTgt>
                                        </p:tgtEl>
                                      </p:cBhvr>
                                    </p:animEffect>
                                  </p:childTnLst>
                                </p:cTn>
                              </p:par>
                              <p:par>
                                <p:cTn id="28" presetID="21" presetClass="entr" presetSubtype="1"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heel(1)">
                                      <p:cBhvr>
                                        <p:cTn id="30" dur="500"/>
                                        <p:tgtEl>
                                          <p:spTgt spid="3">
                                            <p:txEl>
                                              <p:pRg st="7" end="7"/>
                                            </p:txEl>
                                          </p:spTgt>
                                        </p:tgtEl>
                                      </p:cBhvr>
                                    </p:animEffect>
                                  </p:childTnLst>
                                </p:cTn>
                              </p:par>
                              <p:par>
                                <p:cTn id="31" presetID="21" presetClass="entr" presetSubtype="1"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wheel(1)">
                                      <p:cBhvr>
                                        <p:cTn id="33" dur="500"/>
                                        <p:tgtEl>
                                          <p:spTgt spid="3">
                                            <p:txEl>
                                              <p:pRg st="8" end="8"/>
                                            </p:txEl>
                                          </p:spTgt>
                                        </p:tgtEl>
                                      </p:cBhvr>
                                    </p:animEffect>
                                  </p:childTnLst>
                                </p:cTn>
                              </p:par>
                              <p:par>
                                <p:cTn id="34" presetID="21" presetClass="entr" presetSubtype="1"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wheel(1)">
                                      <p:cBhvr>
                                        <p:cTn id="36" dur="500"/>
                                        <p:tgtEl>
                                          <p:spTgt spid="3">
                                            <p:txEl>
                                              <p:pRg st="9" end="9"/>
                                            </p:txEl>
                                          </p:spTgt>
                                        </p:tgtEl>
                                      </p:cBhvr>
                                    </p:animEffect>
                                  </p:childTnLst>
                                </p:cTn>
                              </p:par>
                              <p:par>
                                <p:cTn id="37" presetID="21" presetClass="entr" presetSubtype="1"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wheel(1)">
                                      <p:cBhvr>
                                        <p:cTn id="39" dur="500"/>
                                        <p:tgtEl>
                                          <p:spTgt spid="3">
                                            <p:txEl>
                                              <p:pRg st="10" end="10"/>
                                            </p:txEl>
                                          </p:spTgt>
                                        </p:tgtEl>
                                      </p:cBhvr>
                                    </p:animEffect>
                                  </p:childTnLst>
                                </p:cTn>
                              </p:par>
                              <p:par>
                                <p:cTn id="40" presetID="21" presetClass="entr" presetSubtype="1" fill="hold" nodeType="with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wheel(1)">
                                      <p:cBhvr>
                                        <p:cTn id="42" dur="500"/>
                                        <p:tgtEl>
                                          <p:spTgt spid="3">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heel(1)">
                                      <p:cBhvr>
                                        <p:cTn id="47" dur="500"/>
                                        <p:tgtEl>
                                          <p:spTgt spid="4"/>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heel(1)">
                                      <p:cBhvr>
                                        <p:cTn id="5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928</TotalTime>
  <Words>1384</Words>
  <Application>Microsoft Office PowerPoint</Application>
  <PresentationFormat>On-screen Show (4:3)</PresentationFormat>
  <Paragraphs>90</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Lying Prophets</vt:lpstr>
      <vt:lpstr>PowerPoint Presentation</vt:lpstr>
      <vt:lpstr>PowerPoint Presentation</vt:lpstr>
      <vt:lpstr>PowerPoint Presentation</vt:lpstr>
      <vt:lpstr>PowerPoint Presentation</vt:lpstr>
      <vt:lpstr>Lying Prophets</vt:lpstr>
      <vt:lpstr>Lying Prophets</vt:lpstr>
      <vt:lpstr>Lying Prophets</vt:lpstr>
      <vt:lpstr>Obey Truth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Kings 13</dc:title>
  <dc:creator>Andy</dc:creator>
  <cp:lastModifiedBy>Andy Alexander</cp:lastModifiedBy>
  <cp:revision>38</cp:revision>
  <dcterms:created xsi:type="dcterms:W3CDTF">2013-02-23T14:12:15Z</dcterms:created>
  <dcterms:modified xsi:type="dcterms:W3CDTF">2018-09-22T16:20:31Z</dcterms:modified>
</cp:coreProperties>
</file>