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0"/>
  </p:notesMasterIdLst>
  <p:sldIdLst>
    <p:sldId id="256" r:id="rId3"/>
    <p:sldId id="263" r:id="rId4"/>
    <p:sldId id="291" r:id="rId5"/>
    <p:sldId id="265" r:id="rId6"/>
    <p:sldId id="268" r:id="rId7"/>
    <p:sldId id="295" r:id="rId8"/>
    <p:sldId id="299" r:id="rId9"/>
    <p:sldId id="300" r:id="rId10"/>
    <p:sldId id="301" r:id="rId11"/>
    <p:sldId id="304" r:id="rId12"/>
    <p:sldId id="305" r:id="rId13"/>
    <p:sldId id="308" r:id="rId14"/>
    <p:sldId id="309" r:id="rId15"/>
    <p:sldId id="310" r:id="rId16"/>
    <p:sldId id="314" r:id="rId17"/>
    <p:sldId id="289" r:id="rId18"/>
    <p:sldId id="260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04" autoAdjust="0"/>
    <p:restoredTop sz="86400" autoAdjust="0"/>
  </p:normalViewPr>
  <p:slideViewPr>
    <p:cSldViewPr>
      <p:cViewPr varScale="1">
        <p:scale>
          <a:sx n="95" d="100"/>
          <a:sy n="95" d="100"/>
        </p:scale>
        <p:origin x="15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0077D-0C4C-4823-A05D-4E03AF3E0410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21298-9101-4BBE-868B-48EC07D4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Nathan L Morrison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Scripture given is from NASB unless otherwise stated</a:t>
            </a:r>
          </a:p>
          <a:p>
            <a:pPr eaLnBrk="1" hangingPunct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study, or if questions, please Call: 804-277-1983 or Visit: www.courthousechurchofchrist.com</a:t>
            </a:r>
          </a:p>
          <a:p>
            <a:pPr eaLnBrk="1" hangingPunct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 lesson by Joe Price and adapted from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Marriage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Dennis Rainey, editor, pp. 163-173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8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4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Image: Nate &amp; Becky Morrison, Sept. </a:t>
            </a:r>
            <a:r>
              <a:rPr lang="en-US"/>
              <a:t>8</a:t>
            </a:r>
            <a:r>
              <a:rPr lang="en-US" baseline="30000"/>
              <a:t>th</a:t>
            </a:r>
            <a:r>
              <a:rPr lang="en-US"/>
              <a:t>,</a:t>
            </a:r>
            <a:r>
              <a:rPr lang="en-US" baseline="0"/>
              <a:t> 2001</a:t>
            </a:r>
            <a:endParaRPr lang="en-US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4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</a:t>
            </a:r>
            <a:r>
              <a:rPr lang="en-US" baseline="0" dirty="0"/>
              <a:t> www.jokespinoy.com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9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9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92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1298-9101-4BBE-868B-48EC07D467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4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17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62E93-A84C-463A-BEEF-0284513B4302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1507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8BF3-52E4-4B4B-B3DB-E440F3EA9AF3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228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6ECC7-7D38-40AD-ABA5-42F2BA5A7A93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26777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62E93-A84C-463A-BEEF-0284513B4302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42276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F232-293F-4BAD-A9A2-150B195DD105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3488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06132-69FA-4ABA-A90B-C62144DD61AB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78149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23AF2-EAF7-4C4A-A39F-A2CEBE49620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3652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8F508-EA8D-4AD2-AE24-D5DAFBE68C7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30659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8A7B4-26B2-40D4-A0CA-85A06D5832D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76961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4B5A7-FA39-44A7-950F-C591C7B33EAD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68925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3F0B5-2E9A-41A9-9A60-92CA00B77E2A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3754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F232-293F-4BAD-A9A2-150B195DD105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5476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D884A-C63E-4410-A20F-BD6B78B9A287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9885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8BF3-52E4-4B4B-B3DB-E440F3EA9AF3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57029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6ECC7-7D38-40AD-ABA5-42F2BA5A7A93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7707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06132-69FA-4ABA-A90B-C62144DD61AB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1282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23AF2-EAF7-4C4A-A39F-A2CEBE49620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674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8F508-EA8D-4AD2-AE24-D5DAFBE68C7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2844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8A7B4-26B2-40D4-A0CA-85A06D5832D0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3502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4B5A7-FA39-44A7-950F-C591C7B33EAD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8817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3F0B5-2E9A-41A9-9A60-92CA00B77E2A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1976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D884A-C63E-4410-A20F-BD6B78B9A287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3969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D29F12-5A8C-47E8-973D-300A044A93A2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altLang="en-US"/>
              <a:t>Marriage: Roles &amp; Responses (Part 1)</a:t>
            </a: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D29F12-5A8C-47E8-973D-300A044A93A2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107504" y="404664"/>
            <a:ext cx="8928992" cy="1470025"/>
          </a:xfrm>
        </p:spPr>
        <p:txBody>
          <a:bodyPr>
            <a:prstTxWarp prst="textInflate">
              <a:avLst/>
            </a:prstTxWarp>
            <a:scene3d>
              <a:camera prst="perspectiveRelaxedModerately"/>
              <a:lightRig rig="threePt" dir="t"/>
            </a:scene3d>
          </a:bodyPr>
          <a:lstStyle/>
          <a:p>
            <a:r>
              <a:rPr lang="fr-FR" altLang="en-US" sz="4800" b="1" dirty="0">
                <a:solidFill>
                  <a:srgbClr val="7030A0"/>
                </a:solidFill>
                <a:effectLst>
                  <a:glow rad="101600">
                    <a:srgbClr val="00FFFF"/>
                  </a:glow>
                </a:effectLst>
              </a:rPr>
              <a:t>Marriage: </a:t>
            </a:r>
            <a:r>
              <a:rPr lang="fr-FR" altLang="en-US" sz="4800" b="1" dirty="0" err="1">
                <a:solidFill>
                  <a:srgbClr val="7030A0"/>
                </a:solidFill>
                <a:effectLst>
                  <a:glow rad="101600">
                    <a:srgbClr val="00FFFF"/>
                  </a:glow>
                </a:effectLst>
              </a:rPr>
              <a:t>Roles</a:t>
            </a:r>
            <a:r>
              <a:rPr lang="fr-FR" altLang="en-US" sz="4800" b="1" dirty="0">
                <a:solidFill>
                  <a:srgbClr val="7030A0"/>
                </a:solidFill>
                <a:effectLst>
                  <a:glow rad="101600">
                    <a:srgbClr val="00FFFF"/>
                  </a:glow>
                </a:effectLst>
              </a:rPr>
              <a:t> &amp; </a:t>
            </a:r>
            <a:r>
              <a:rPr lang="fr-FR" altLang="en-US" sz="4800" b="1" dirty="0" err="1">
                <a:solidFill>
                  <a:srgbClr val="7030A0"/>
                </a:solidFill>
                <a:effectLst>
                  <a:glow rad="101600">
                    <a:srgbClr val="00FFFF"/>
                  </a:glow>
                </a:effectLst>
              </a:rPr>
              <a:t>Responses</a:t>
            </a:r>
            <a:r>
              <a:rPr lang="fr-FR" altLang="en-US" sz="4800" b="1" dirty="0">
                <a:solidFill>
                  <a:srgbClr val="7030A0"/>
                </a:solidFill>
                <a:effectLst>
                  <a:glow rad="101600">
                    <a:srgbClr val="00FFFF"/>
                  </a:glow>
                </a:effectLst>
              </a:rPr>
              <a:t> (Part 1)</a:t>
            </a:r>
            <a:endParaRPr lang="es-ES" altLang="en-US" sz="4800" b="1" dirty="0">
              <a:solidFill>
                <a:srgbClr val="7030A0"/>
              </a:solidFill>
              <a:effectLst>
                <a:glow rad="101600">
                  <a:srgbClr val="00FFFF"/>
                </a:glow>
              </a:effectLst>
            </a:endParaRPr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0" y="3356992"/>
            <a:ext cx="6804248" cy="72008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Text: Ephesians 5:22-33</a:t>
            </a:r>
          </a:p>
          <a:p>
            <a:r>
              <a:rPr lang="en-US" altLang="en-US" b="1" dirty="0">
                <a:solidFill>
                  <a:srgbClr val="0000FF"/>
                </a:solidFill>
              </a:rPr>
              <a:t>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20776" y="2996952"/>
            <a:ext cx="91647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Being a Servant-Leader Means…  </a:t>
            </a: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Husband denies himself and gives himself to his wife &amp; family.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Husband takes the initiative in the home (Eph. 6:4; Heb. 12:9; I Tim. 5:8)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Make it easier for your wife to follow your lead – Ps. 128:1-4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8007" y="1127646"/>
            <a:ext cx="9184904" cy="1692771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I Peter 3:7</a:t>
            </a:r>
            <a:endParaRPr lang="en-US" sz="2000" b="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7.  You husbands in the same way, live with your wives in an understanding way, as with someone weaker, since she is a woman; and show her honor as a fellow heir of the grace of life, so that your prayers will not be hindered.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381946"/>
            <a:ext cx="3701048" cy="247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8009" y="6583933"/>
            <a:ext cx="3672408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9872" y="1052736"/>
            <a:ext cx="9144000" cy="2308324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Psalm 128:1-4 A Song of Ascents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1.  How blessed is everyone who fears the LORD, Who walks in His ways.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2.  When you shall eat of the fruit of your hands, You will be happy and it will be well with you.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3.  Your wife shall be like a fruitful vine Within your house, Your children like olive plants Around your table.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4.  Behold, for thus shall the man be blessed Who fears the LORD.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34" y="3947864"/>
            <a:ext cx="9152007" cy="461665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</a:rPr>
              <a:t>Be the man your wife will want to submit to!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-8007" y="4869160"/>
            <a:ext cx="9141139" cy="83099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dirty="0"/>
              <a:t>Ultimately, his headship is an issue between the Husband</a:t>
            </a:r>
          </a:p>
          <a:p>
            <a:pPr algn="ctr" eaLnBrk="1" hangingPunct="1"/>
            <a:r>
              <a:rPr lang="en-US" dirty="0"/>
              <a:t>and the Lord! </a:t>
            </a:r>
            <a:r>
              <a:rPr lang="en-US" i="1" dirty="0"/>
              <a:t>(Eph. 5:23)</a:t>
            </a:r>
          </a:p>
        </p:txBody>
      </p:sp>
    </p:spTree>
    <p:extLst>
      <p:ext uri="{BB962C8B-B14F-4D97-AF65-F5344CB8AC3E}">
        <p14:creationId xmlns:p14="http://schemas.microsoft.com/office/powerpoint/2010/main" val="313751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RESPONSE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WIFE TO THE HUSBAND’S ROLE: SUBMISSION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8009" y="6583933"/>
            <a:ext cx="3672408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9872" y="1196752"/>
            <a:ext cx="9144000" cy="2000548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Ephesians 5:22-24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22.  Wives, be subject to your own husbands, as to the Lord.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23.  For the husband is the head of the wife, as Christ also is the head of the church, He Himself being the Savior of the body.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24.  But as the church is subject to Christ, so also the wives ought to be to their husbands in everything.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3356992"/>
            <a:ext cx="9144000" cy="3231654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I Peter 3:1-2, 5-6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1.  In the same way, you wives, be submissive to your own husbands so that even if any of them are disobedient to the word, they may be won without a word by the behavior of their wives,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2.  as they observe your chaste and respectful behavior. </a:t>
            </a:r>
          </a:p>
          <a:p>
            <a:pPr>
              <a:buClr>
                <a:schemeClr val="accent1"/>
              </a:buClr>
              <a:buSzPct val="115000"/>
            </a:pPr>
            <a:endParaRPr lang="en-US" sz="2000" b="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5.  For in this way in former times the holy women also, who hoped in God, used to adorn themselves, being submissive to their own husbands;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6.  just as Sarah obeyed Abraham, calling him lord, and you have become her children if you do what is right without being frightened by any fear.</a:t>
            </a:r>
          </a:p>
        </p:txBody>
      </p:sp>
    </p:spTree>
    <p:extLst>
      <p:ext uri="{BB962C8B-B14F-4D97-AF65-F5344CB8AC3E}">
        <p14:creationId xmlns:p14="http://schemas.microsoft.com/office/powerpoint/2010/main" val="196351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RESPONSE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WIFE TO THE HUSBAND’S ROLE: SUBMISSION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8009" y="1268760"/>
            <a:ext cx="915200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She </a:t>
            </a:r>
            <a:r>
              <a:rPr lang="en-US" i="1" u="sng" kern="0" dirty="0">
                <a:solidFill>
                  <a:srgbClr val="0000FF"/>
                </a:solidFill>
              </a:rPr>
              <a:t>Willingly</a:t>
            </a:r>
            <a:r>
              <a:rPr lang="en-US" kern="0" dirty="0">
                <a:solidFill>
                  <a:srgbClr val="0000FF"/>
                </a:solidFill>
              </a:rPr>
              <a:t> Puts Herself </a:t>
            </a:r>
            <a:r>
              <a:rPr lang="en-US" i="1" u="sng" kern="0" dirty="0">
                <a:solidFill>
                  <a:srgbClr val="0000FF"/>
                </a:solidFill>
              </a:rPr>
              <a:t>Under</a:t>
            </a:r>
            <a:r>
              <a:rPr lang="en-US" kern="0" dirty="0">
                <a:solidFill>
                  <a:srgbClr val="0000FF"/>
                </a:solidFill>
              </a:rPr>
              <a:t> His </a:t>
            </a:r>
            <a:r>
              <a:rPr lang="en-US" i="1" u="sng" kern="0" dirty="0">
                <a:solidFill>
                  <a:srgbClr val="0000FF"/>
                </a:solidFill>
              </a:rPr>
              <a:t>Leadership</a:t>
            </a: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Action of will: Respectful and holy and good conduct (I Pet. 3:2, 5-6).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Obey his leadership (I Pet. 3:6; Titus 2:5). This is a voluntary attitude of giving in, cooperating, helping with responsibility, and carrying a burden.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Submission is not her role; it is her response to the husband’s role as a servant-leader.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Biblical submission isn’t yielding to your husband’s will, but embracing the order Christ gave and submitting to Him – Col. 3:18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Submission encourages your husband to fulfill his role as your servant-leader </a:t>
            </a:r>
            <a:r>
              <a:rPr lang="en-US" sz="2000" kern="0" dirty="0">
                <a:solidFill>
                  <a:schemeClr val="tx1"/>
                </a:solidFill>
              </a:rPr>
              <a:t>(Prov. 21:9; 27:15-16; 31:10-12, 28-29).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500414"/>
            <a:ext cx="4017115" cy="235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RESPONSE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WIFE TO THE HUSBAND’S ROLE: SUBMISSION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8010" y="1124744"/>
            <a:ext cx="9152007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Her Submission (like the Husband’s Leadership) is a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parallel to the church and Christ! (Eph. 5:22; I Pet. 3:3-5)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Matter of the heart that the Lord sees; adorn yourself with the “gentle &amp; quiet spirit” (“the hidden person of the heart” – adorning the heart).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Submission is mirrored pattern of the church (Eph. 5:24, 32) – church is to be in submission to Christ. Marriage roles ought to mirror the church role!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Respect in practice – Eph. 5:33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anose="05000000000000000000" pitchFamily="2" charset="2"/>
              <a:buChar char="ü"/>
            </a:pPr>
            <a:r>
              <a:rPr lang="en-US" sz="2000" b="0" kern="0" dirty="0">
                <a:solidFill>
                  <a:schemeClr val="tx1"/>
                </a:solidFill>
              </a:rPr>
              <a:t>“But he won’t lead” – Then he will answer to God.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anose="05000000000000000000" pitchFamily="2" charset="2"/>
              <a:buChar char="ü"/>
            </a:pPr>
            <a:r>
              <a:rPr lang="en-US" sz="2000" b="0" kern="0" dirty="0">
                <a:solidFill>
                  <a:schemeClr val="tx1"/>
                </a:solidFill>
              </a:rPr>
              <a:t>God didn’t say, in that case, wife can lead! (I Pet. 3:1-2)</a:t>
            </a:r>
            <a:endParaRPr lang="en-US" sz="2000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493843"/>
              </p:ext>
            </p:extLst>
          </p:nvPr>
        </p:nvGraphicFramePr>
        <p:xfrm>
          <a:off x="49746" y="4221088"/>
          <a:ext cx="9036494" cy="14241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1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387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Response 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of:</a:t>
                      </a:r>
                      <a:endParaRPr lang="en-US" sz="2400" dirty="0">
                        <a:solidFill>
                          <a:srgbClr val="0000F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Submits to:</a:t>
                      </a:r>
                      <a:endParaRPr lang="en-US" sz="2400" dirty="0">
                        <a:solidFill>
                          <a:srgbClr val="0000F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56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Church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Christ</a:t>
                      </a:r>
                      <a:r>
                        <a:rPr lang="en-US" sz="20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</a:t>
                      </a:r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1:22; 5:24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Wives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Husbands – Col. 3:18; Eph. 5:22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5788714"/>
            <a:ext cx="9152006" cy="83099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dirty="0"/>
              <a:t>Ultimately, her submission is an issue between the Wife and the Lord! </a:t>
            </a:r>
            <a:r>
              <a:rPr lang="en-US" i="1" dirty="0"/>
              <a:t>(Eph. 5:22)</a:t>
            </a:r>
          </a:p>
        </p:txBody>
      </p:sp>
    </p:spTree>
    <p:extLst>
      <p:ext uri="{BB962C8B-B14F-4D97-AF65-F5344CB8AC3E}">
        <p14:creationId xmlns:p14="http://schemas.microsoft.com/office/powerpoint/2010/main" val="120566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5" y="0"/>
            <a:ext cx="9156557" cy="6858000"/>
          </a:xfrm>
          <a:prstGeom prst="rect">
            <a:avLst/>
          </a:prstGeom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2555" y="-11759"/>
            <a:ext cx="9156555" cy="6206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Conclusion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23728" y="6577881"/>
            <a:ext cx="3240360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54960" y="1412776"/>
            <a:ext cx="84901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Role of servant-leader (headship) never means asking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 your wife to disobey God!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90551" y="2420888"/>
            <a:ext cx="84901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Response of submission never means putting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husband before God!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065349"/>
            <a:ext cx="2700042" cy="3792651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2878" y="3429000"/>
            <a:ext cx="62764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Each role and response is intended to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fulfill Scripture, honor God and bless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your marriage!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2878" y="4797152"/>
            <a:ext cx="62764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Each role and response of spouses in a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marriage mirror the relationship of the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church to Christ!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62068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Conclusion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31640" y="6577881"/>
            <a:ext cx="4695800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8008" y="908720"/>
            <a:ext cx="91520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When the home is in disarray, the church won’t be too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far off from following! </a:t>
            </a:r>
            <a:r>
              <a:rPr lang="en-US" i="1" kern="0" dirty="0">
                <a:solidFill>
                  <a:srgbClr val="0000FF"/>
                </a:solidFill>
              </a:rPr>
              <a:t>(Pattern is mirrored)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516684"/>
            <a:ext cx="6372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Eph. 5:32: When the home is strong and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functioning as God would have it, the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church ought to be seen following suit!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8007" y="4549456"/>
            <a:ext cx="5804143" cy="830997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chemeClr val="bg1"/>
                </a:solidFill>
              </a:rPr>
              <a:t>Let us strive to be the husbands and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chemeClr val="bg1"/>
                </a:solidFill>
              </a:rPr>
              <a:t>wives God wants us to be!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596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-14235" y="4699819"/>
            <a:ext cx="9144000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66FFFF"/>
          </a:solidFill>
        </p:spPr>
        <p:txBody>
          <a:bodyPr/>
          <a:lstStyle/>
          <a:p>
            <a:pPr eaLnBrk="1" hangingPunct="1"/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38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4676564"/>
            <a:ext cx="8915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 of God: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alisto MT" pitchFamily="18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alisto MT" pitchFamily="18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5" y="0"/>
            <a:ext cx="9156557" cy="6858000"/>
          </a:xfrm>
          <a:prstGeom prst="rect">
            <a:avLst/>
          </a:prstGeom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2555" y="-11759"/>
            <a:ext cx="9156555" cy="6206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Intro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23728" y="6577881"/>
            <a:ext cx="3240360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30304" y="1452612"/>
            <a:ext cx="849016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They erroneously speak of marriage as a 50%/50%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relationship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Marriage is a 100%/100% relationship: Each with distinct roles.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There are no “</a:t>
            </a:r>
            <a:r>
              <a:rPr lang="en-US" sz="2000" b="0" kern="0" dirty="0" err="1">
                <a:solidFill>
                  <a:schemeClr val="tx1"/>
                </a:solidFill>
              </a:rPr>
              <a:t>roleless</a:t>
            </a:r>
            <a:r>
              <a:rPr lang="en-US" sz="2000" b="0" kern="0" dirty="0">
                <a:solidFill>
                  <a:schemeClr val="tx1"/>
                </a:solidFill>
              </a:rPr>
              <a:t>” marriages! Every marriage settles into some kind of social and organizational relationship!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7" y="545644"/>
            <a:ext cx="9144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Identifying God-given roles in marriage is rejected by the “enlightened” of our culture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30304" y="3573016"/>
            <a:ext cx="849016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When roles are confused, marriage is weakened and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destroyed, and often so is the church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cs typeface="Times New Roman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Culture portrays wife as the Leader, the Brain, and even as “Desperate”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Culture portrays husband as Incompetent, the Brawn, and in most cases the Tyrant!</a:t>
            </a:r>
          </a:p>
        </p:txBody>
      </p:sp>
    </p:spTree>
    <p:extLst>
      <p:ext uri="{BB962C8B-B14F-4D97-AF65-F5344CB8AC3E}">
        <p14:creationId xmlns:p14="http://schemas.microsoft.com/office/powerpoint/2010/main" val="1252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5" y="0"/>
            <a:ext cx="9156557" cy="6858000"/>
          </a:xfrm>
          <a:prstGeom prst="rect">
            <a:avLst/>
          </a:prstGeom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2555" y="-11759"/>
            <a:ext cx="9156555" cy="6206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Intro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23728" y="6577881"/>
            <a:ext cx="3240360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30304" y="1700808"/>
            <a:ext cx="84901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There are God-given roles of husband and wife;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and God-given responses to each one’s role!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30304" y="3460457"/>
            <a:ext cx="6290241" cy="193899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dirty="0"/>
              <a:t>It is critical for those wishing to enter</a:t>
            </a:r>
          </a:p>
          <a:p>
            <a:pPr algn="ctr" eaLnBrk="1" hangingPunct="1"/>
            <a:r>
              <a:rPr lang="en-US" dirty="0"/>
              <a:t>into marriage and for married couples</a:t>
            </a:r>
          </a:p>
          <a:p>
            <a:pPr algn="ctr" eaLnBrk="1" hangingPunct="1"/>
            <a:r>
              <a:rPr lang="en-US" dirty="0"/>
              <a:t>to understand that Scriptural roles and</a:t>
            </a:r>
          </a:p>
          <a:p>
            <a:pPr algn="ctr" eaLnBrk="1" hangingPunct="1"/>
            <a:r>
              <a:rPr lang="en-US" dirty="0"/>
              <a:t>responses are essential for marriage to</a:t>
            </a:r>
          </a:p>
          <a:p>
            <a:pPr algn="ctr" eaLnBrk="1" hangingPunct="1"/>
            <a:r>
              <a:rPr lang="en-US" dirty="0"/>
              <a:t>be what God wants it to be (Heb. 13:4)!</a:t>
            </a:r>
            <a:endParaRPr lang="en-US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2659997"/>
            <a:ext cx="2088231" cy="353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0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8009" y="6583933"/>
            <a:ext cx="3672408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9872" y="1052736"/>
            <a:ext cx="9144000" cy="4770537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Ephesians 5:23, 25, 28-31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23.  For the husband is the head of the wife, as Christ also is the head of the church, He Himself being the Savior of the body.</a:t>
            </a:r>
          </a:p>
          <a:p>
            <a:pPr>
              <a:buClr>
                <a:schemeClr val="accent1"/>
              </a:buClr>
              <a:buSzPct val="115000"/>
            </a:pPr>
            <a:endParaRPr lang="en-US" sz="2000" b="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25.  Husbands, love your wives, just as Christ also loved the church and gave Himself up for her,</a:t>
            </a:r>
          </a:p>
          <a:p>
            <a:pPr>
              <a:buClr>
                <a:schemeClr val="accent1"/>
              </a:buClr>
              <a:buSzPct val="115000"/>
            </a:pPr>
            <a:endParaRPr lang="en-US" sz="2000" b="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28.  So husbands ought also to love their own wives as their own bodies. He who loves his own wife loves himself;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29.  for no one ever hated his own flesh, but nourishes and cherishes it, just as Christ also does the church,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30.  because we are members of His body.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31.  FOR THIS REASON A MAN SHALL LEAVE HIS FATHER AND MOTHER AND SHALL BE JOINED TO HIS WIFE, AND THE TWO SHALL BECOME ONE FLESH.</a:t>
            </a:r>
          </a:p>
        </p:txBody>
      </p:sp>
    </p:spTree>
    <p:extLst>
      <p:ext uri="{BB962C8B-B14F-4D97-AF65-F5344CB8AC3E}">
        <p14:creationId xmlns:p14="http://schemas.microsoft.com/office/powerpoint/2010/main" val="237236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8009" y="1268760"/>
            <a:ext cx="915200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His </a:t>
            </a:r>
            <a:r>
              <a:rPr lang="en-US" i="1" u="sng" kern="0" dirty="0">
                <a:solidFill>
                  <a:srgbClr val="0000FF"/>
                </a:solidFill>
              </a:rPr>
              <a:t>Essential Function</a:t>
            </a:r>
            <a:r>
              <a:rPr lang="en-US" kern="0" dirty="0">
                <a:solidFill>
                  <a:srgbClr val="0000FF"/>
                </a:solidFill>
              </a:rPr>
              <a:t> is to be the </a:t>
            </a:r>
            <a:r>
              <a:rPr lang="en-US" i="1" u="sng" kern="0" dirty="0">
                <a:solidFill>
                  <a:srgbClr val="0000FF"/>
                </a:solidFill>
              </a:rPr>
              <a:t>Servant Leader</a:t>
            </a:r>
            <a:r>
              <a:rPr lang="en-US" kern="0" dirty="0">
                <a:solidFill>
                  <a:srgbClr val="0000FF"/>
                </a:solidFill>
              </a:rPr>
              <a:t> of the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i="1" u="sng" kern="0" dirty="0">
                <a:solidFill>
                  <a:srgbClr val="0000FF"/>
                </a:solidFill>
              </a:rPr>
              <a:t>Home</a:t>
            </a: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Christ is the leader of His body, the church (Eph. 1:22).  He loves the church supremely – Eph. 5:25-29, 32.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Husband is the leader of the wife; to love his wife supremely.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The role of head is </a:t>
            </a:r>
            <a:r>
              <a:rPr lang="en-US" sz="2000" b="0" i="1" kern="0" dirty="0">
                <a:solidFill>
                  <a:schemeClr val="tx1"/>
                </a:solidFill>
              </a:rPr>
              <a:t>not a “position”</a:t>
            </a:r>
            <a:r>
              <a:rPr lang="en-US" sz="2000" b="0" kern="0" dirty="0">
                <a:solidFill>
                  <a:schemeClr val="tx1"/>
                </a:solidFill>
              </a:rPr>
              <a:t> that denotes superiority, but a </a:t>
            </a:r>
            <a:r>
              <a:rPr lang="en-US" sz="2000" b="0" i="1" kern="0" dirty="0">
                <a:solidFill>
                  <a:schemeClr val="tx1"/>
                </a:solidFill>
              </a:rPr>
              <a:t>function</a:t>
            </a:r>
            <a:r>
              <a:rPr lang="en-US" sz="2000" b="0" kern="0" dirty="0">
                <a:solidFill>
                  <a:schemeClr val="tx1"/>
                </a:solidFill>
              </a:rPr>
              <a:t> that demands </a:t>
            </a:r>
            <a:r>
              <a:rPr lang="en-US" sz="2000" b="0" i="1" kern="0" dirty="0">
                <a:solidFill>
                  <a:schemeClr val="tx1"/>
                </a:solidFill>
              </a:rPr>
              <a:t>work!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Head functions out of love for the body – Eph. 5:25-29, 33</a:t>
            </a:r>
          </a:p>
        </p:txBody>
      </p:sp>
      <p:pic>
        <p:nvPicPr>
          <p:cNvPr id="1028" name="Picture 4" descr="Image result for Husband and Wif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197" y="3815432"/>
            <a:ext cx="2006181" cy="294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3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8007" y="2204864"/>
            <a:ext cx="9184904" cy="2923877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Mark 10:42-45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42.  Calling them to Himself, Jesus said to them, "You know that those who are recognized as rulers of the Gentiles lord it over them; and their great men exercise authority over them.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43.  "But it is not this way among you, but whoever wishes to become great among you shall be your servant;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44.  and whoever wishes to be first among you shall be slave of all.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45.  "For even the Son of Man did not come to be served, but to serve, and to give His life a ransom for many."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8007" y="1200321"/>
            <a:ext cx="91520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The Husband Must Pattern His Leadership after the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Leadership of Christ – Mk. 10:42-45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5388024"/>
            <a:ext cx="9184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Jesus was a Servant-Leader!</a:t>
            </a:r>
            <a:endParaRPr lang="en-US" sz="20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4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rrisoncave\AppData\Local\Microsoft\Windows\INetCache\IE\6Y9UAOIV\da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5348722"/>
            <a:ext cx="1547662" cy="154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8009" y="1268760"/>
            <a:ext cx="915200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The Husband Must Pattern His Leadership after the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Leadership of Christ – Mk. 10:42-45: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Jesus was a Servant-Leader</a:t>
            </a: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Jesus’ leadership:  SERVICE–SACRIFICE–SALVATION (unselfish, not pleasing Himself – Rom. 15:3; Phil. 2:5-8; Eph. 5:23, 32).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Gentiles’ leadership: Lord it over–Wield power–Be served.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Husband’s leadership:  </a:t>
            </a:r>
            <a:r>
              <a:rPr lang="en-US" sz="2000" b="0" i="1" kern="0" dirty="0">
                <a:solidFill>
                  <a:schemeClr val="tx1"/>
                </a:solidFill>
              </a:rPr>
              <a:t>(Not the, “Woman, do what I say!” approach)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29193"/>
              </p:ext>
            </p:extLst>
          </p:nvPr>
        </p:nvGraphicFramePr>
        <p:xfrm>
          <a:off x="179509" y="3861049"/>
          <a:ext cx="8640962" cy="14208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Mk. 10:42-45: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be…</a:t>
                      </a:r>
                      <a:r>
                        <a:rPr lang="en-US" sz="2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0000F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Mk. 10:42-45: Must be a…</a:t>
                      </a:r>
                      <a:endParaRPr lang="en-US" sz="2400" dirty="0">
                        <a:solidFill>
                          <a:srgbClr val="0000F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8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“Great” 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(G3173 </a:t>
                      </a:r>
                      <a:r>
                        <a:rPr lang="en-US" sz="200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megas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“Servant” 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(G1249 </a:t>
                      </a:r>
                      <a:r>
                        <a:rPr lang="en-US" sz="200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diakonos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“First” 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(G4413 </a:t>
                      </a:r>
                      <a:r>
                        <a:rPr lang="en-US" sz="200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protos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“Slave” 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(G1401 </a:t>
                      </a:r>
                      <a:r>
                        <a:rPr lang="en-US" sz="200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doulos</a:t>
                      </a:r>
                      <a:r>
                        <a:rPr lang="en-US" sz="20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492896"/>
            <a:ext cx="494054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Being a Servant-Leader does NOT Mean…  </a:t>
            </a: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…Becoming a lording leader, making all decisions himself or selfishly controlling others so he can meet his own needs.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…A man must have an outgoing personality (“rally-the-troops”).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…The wife never gives him advice and counsel, etc.</a:t>
            </a:r>
            <a:endParaRPr lang="en-US" sz="2000" b="0" i="1" kern="0" dirty="0">
              <a:solidFill>
                <a:schemeClr val="tx1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8007" y="1127646"/>
            <a:ext cx="9184904" cy="1077218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Proverbs 11:29</a:t>
            </a: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29.  He who troubles his own house will inherit wind, And the foolish will be servant to the </a:t>
            </a:r>
            <a:r>
              <a:rPr lang="en-US" sz="2000" b="0" dirty="0" err="1">
                <a:solidFill>
                  <a:srgbClr val="002060"/>
                </a:solidFill>
              </a:rPr>
              <a:t>wisehearted</a:t>
            </a:r>
            <a:r>
              <a:rPr lang="en-US" sz="2000" b="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83082"/>
            <a:ext cx="4244857" cy="420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orrisoncave\AppData\Local\Microsoft\Windows\INetCache\IE\3N0S1IIQ\istockphoto_5451490-husband-and-wife-shopping_(1)_thumb[2]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61367"/>
            <a:ext cx="2362012" cy="225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8010" y="0"/>
            <a:ext cx="9172010" cy="980728"/>
          </a:xfrm>
        </p:spPr>
        <p:txBody>
          <a:bodyPr/>
          <a:lstStyle/>
          <a:p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GOD’S CORE </a:t>
            </a:r>
            <a:r>
              <a:rPr lang="en-US" sz="3200" b="1" i="1" u="sng" dirty="0">
                <a:solidFill>
                  <a:srgbClr val="7030A0"/>
                </a:solidFill>
                <a:cs typeface="Times New Roman" pitchFamily="18" charset="0"/>
              </a:rPr>
              <a:t>ROLE</a:t>
            </a: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 OF THE HUSBAND: </a:t>
            </a:r>
            <a:b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</a:br>
            <a:r>
              <a:rPr lang="en-US" sz="3200" b="1" u="sng" dirty="0">
                <a:solidFill>
                  <a:srgbClr val="7030A0"/>
                </a:solidFill>
                <a:cs typeface="Times New Roman" pitchFamily="18" charset="0"/>
              </a:rPr>
              <a:t>HEAD OF THE WIFE</a:t>
            </a:r>
            <a:endParaRPr lang="es-ES" altLang="en-US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77881"/>
            <a:ext cx="3419872" cy="280119"/>
          </a:xfrm>
        </p:spPr>
        <p:txBody>
          <a:bodyPr/>
          <a:lstStyle/>
          <a:p>
            <a:r>
              <a:rPr lang="fr-FR" altLang="en-US"/>
              <a:t>Marriage: Roles &amp; Responses (Part 1)</a:t>
            </a:r>
            <a:endParaRPr lang="es-E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8007" y="2060848"/>
            <a:ext cx="9164776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</a:rPr>
              <a:t>Being a Servant-Leader Means…  </a:t>
            </a:r>
            <a:endParaRPr kumimoji="0" lang="en-US" sz="28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Taking overall responsibility for the direction of the family (physical &amp; spiritual, moral &amp; material – I Tim. 5:8; Eph. 6:4).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Serving the needs of his wife &amp; family (takes consideration, unselfishness, diligent attention).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itchFamily="2" charset="2"/>
              <a:buChar char="Ø"/>
            </a:pPr>
            <a:r>
              <a:rPr lang="en-US" sz="2000" b="0" kern="0" dirty="0">
                <a:solidFill>
                  <a:schemeClr val="tx1"/>
                </a:solidFill>
              </a:rPr>
              <a:t>Cherish his wife so she can become all God wants her to be (Eph. 5:28-29)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anose="05000000000000000000" pitchFamily="2" charset="2"/>
              <a:buChar char="ü"/>
            </a:pPr>
            <a:r>
              <a:rPr lang="en-US" sz="2000" b="0" kern="0" dirty="0">
                <a:solidFill>
                  <a:srgbClr val="FF0000"/>
                </a:solidFill>
              </a:rPr>
              <a:t>Cherishes = </a:t>
            </a:r>
            <a:r>
              <a:rPr lang="en-US" sz="2000" b="0" i="1" kern="0" dirty="0">
                <a:solidFill>
                  <a:srgbClr val="FF0000"/>
                </a:solidFill>
              </a:rPr>
              <a:t>G2282 </a:t>
            </a:r>
            <a:r>
              <a:rPr lang="en-US" sz="2000" b="0" i="1" kern="0" dirty="0" err="1">
                <a:solidFill>
                  <a:srgbClr val="FF0000"/>
                </a:solidFill>
              </a:rPr>
              <a:t>thalpo</a:t>
            </a:r>
            <a:r>
              <a:rPr lang="en-US" sz="2000" b="0" i="1" kern="0" dirty="0">
                <a:solidFill>
                  <a:srgbClr val="FF0000"/>
                </a:solidFill>
              </a:rPr>
              <a:t>: </a:t>
            </a:r>
            <a:r>
              <a:rPr lang="en-US" sz="2000" b="0" kern="0" dirty="0">
                <a:solidFill>
                  <a:srgbClr val="FF0000"/>
                </a:solidFill>
              </a:rPr>
              <a:t>To warm, to foster, care for.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115000"/>
              <a:buFont typeface="Wingdings" panose="05000000000000000000" pitchFamily="2" charset="2"/>
              <a:buChar char="ü"/>
            </a:pPr>
            <a:r>
              <a:rPr lang="en-US" sz="2000" b="0" kern="0" dirty="0">
                <a:solidFill>
                  <a:srgbClr val="FF0000"/>
                </a:solidFill>
              </a:rPr>
              <a:t>“To treat with tenderness and affection; to give warmth, ease or comfort to” (Webster’s)</a:t>
            </a:r>
            <a:endParaRPr lang="en-US" sz="2000" b="0" i="1" kern="0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8007" y="1127646"/>
            <a:ext cx="9184904" cy="769441"/>
          </a:xfrm>
          <a:prstGeom prst="rect">
            <a:avLst/>
          </a:prstGeom>
          <a:solidFill>
            <a:srgbClr val="CCEC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0" indent="0" algn="l">
              <a:buClr>
                <a:schemeClr val="accent1"/>
              </a:buClr>
              <a:buSzPct val="115000"/>
            </a:pPr>
            <a:r>
              <a:rPr lang="en-US" dirty="0">
                <a:solidFill>
                  <a:srgbClr val="7030A0"/>
                </a:solidFill>
              </a:rPr>
              <a:t>Colossians 3:19 (I Peter 3:7)</a:t>
            </a:r>
            <a:endParaRPr lang="en-US" sz="2000" b="0" dirty="0">
              <a:solidFill>
                <a:srgbClr val="002060"/>
              </a:solidFill>
            </a:endParaRPr>
          </a:p>
          <a:p>
            <a:pPr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19.  Husbands, love your wives and do not be embittered against them.</a:t>
            </a:r>
          </a:p>
        </p:txBody>
      </p:sp>
    </p:spTree>
    <p:extLst>
      <p:ext uri="{BB962C8B-B14F-4D97-AF65-F5344CB8AC3E}">
        <p14:creationId xmlns:p14="http://schemas.microsoft.com/office/powerpoint/2010/main" val="343904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1227</Template>
  <TotalTime>1003</TotalTime>
  <Words>2121</Words>
  <Application>Microsoft Office PowerPoint</Application>
  <PresentationFormat>On-screen Show (4:3)</PresentationFormat>
  <Paragraphs>185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Ameretto</vt:lpstr>
      <vt:lpstr>Arial</vt:lpstr>
      <vt:lpstr>Calibri</vt:lpstr>
      <vt:lpstr>Calisto MT</vt:lpstr>
      <vt:lpstr>Tahoma</vt:lpstr>
      <vt:lpstr>Times New Roman</vt:lpstr>
      <vt:lpstr>Wingdings</vt:lpstr>
      <vt:lpstr>Diseño predeterminado</vt:lpstr>
      <vt:lpstr>Theme4</vt:lpstr>
      <vt:lpstr>Marriage: Roles &amp; Responses (Part 1)</vt:lpstr>
      <vt:lpstr>Intro</vt:lpstr>
      <vt:lpstr>Intro</vt:lpstr>
      <vt:lpstr>GOD’S CORE ROLE OF THE HUSBAND:  HEAD OF THE WIFE</vt:lpstr>
      <vt:lpstr>GOD’S CORE ROLE OF THE HUSBAND:  HEAD OF THE WIFE</vt:lpstr>
      <vt:lpstr>GOD’S CORE ROLE OF THE HUSBAND:  HEAD OF THE WIFE</vt:lpstr>
      <vt:lpstr>GOD’S CORE ROLE OF THE HUSBAND:  HEAD OF THE WIFE</vt:lpstr>
      <vt:lpstr>GOD’S CORE ROLE OF THE HUSBAND:  HEAD OF THE WIFE</vt:lpstr>
      <vt:lpstr>GOD’S CORE ROLE OF THE HUSBAND:  HEAD OF THE WIFE</vt:lpstr>
      <vt:lpstr>GOD’S CORE ROLE OF THE HUSBAND:  HEAD OF THE WIFE</vt:lpstr>
      <vt:lpstr>GOD’S CORE ROLE OF THE HUSBAND:  HEAD OF THE WIFE</vt:lpstr>
      <vt:lpstr>GOD’S CORE RESPONSE OF THE WIFE TO THE HUSBAND’S ROLE: SUBMISSION</vt:lpstr>
      <vt:lpstr>GOD’S CORE RESPONSE OF THE WIFE TO THE HUSBAND’S ROLE: SUBMISSION</vt:lpstr>
      <vt:lpstr>GOD’S CORE RESPONSE OF THE WIFE TO THE HUSBAND’S ROLE: SUBMISSION</vt:lpstr>
      <vt:lpstr>Conclusion</vt:lpstr>
      <vt:lpstr>Conclusion</vt:lpstr>
      <vt:lpstr>“What Must I Do To Be Saved?”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Marriage: Roles &amp; Responses (Part 1)</dc:title>
  <dc:subject>07/01/2018</dc:subject>
  <dc:creator>DarkWolf</dc:creator>
  <dc:description>Based on a lesson by Joe Price and adapted from Preparing for Marriage by Dennis Rainey, editor, pp. 163-173</dc:description>
  <cp:lastModifiedBy>DarkWolf</cp:lastModifiedBy>
  <cp:revision>8</cp:revision>
  <dcterms:created xsi:type="dcterms:W3CDTF">2009-10-07T17:55:06Z</dcterms:created>
  <dcterms:modified xsi:type="dcterms:W3CDTF">2018-07-01T03:52:43Z</dcterms:modified>
</cp:coreProperties>
</file>