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 id="2147483751" r:id="rId2"/>
  </p:sldMasterIdLst>
  <p:notesMasterIdLst>
    <p:notesMasterId r:id="rId42"/>
  </p:notesMasterIdLst>
  <p:handoutMasterIdLst>
    <p:handoutMasterId r:id="rId43"/>
  </p:handoutMasterIdLst>
  <p:sldIdLst>
    <p:sldId id="487" r:id="rId3"/>
    <p:sldId id="488" r:id="rId4"/>
    <p:sldId id="289" r:id="rId5"/>
    <p:sldId id="306" r:id="rId6"/>
    <p:sldId id="452" r:id="rId7"/>
    <p:sldId id="265" r:id="rId8"/>
    <p:sldId id="266" r:id="rId9"/>
    <p:sldId id="267" r:id="rId10"/>
    <p:sldId id="268" r:id="rId11"/>
    <p:sldId id="269" r:id="rId12"/>
    <p:sldId id="270" r:id="rId13"/>
    <p:sldId id="271" r:id="rId14"/>
    <p:sldId id="312" r:id="rId15"/>
    <p:sldId id="272" r:id="rId16"/>
    <p:sldId id="307" r:id="rId17"/>
    <p:sldId id="273" r:id="rId18"/>
    <p:sldId id="476" r:id="rId19"/>
    <p:sldId id="479" r:id="rId20"/>
    <p:sldId id="275" r:id="rId21"/>
    <p:sldId id="276" r:id="rId22"/>
    <p:sldId id="277" r:id="rId23"/>
    <p:sldId id="278" r:id="rId24"/>
    <p:sldId id="279" r:id="rId25"/>
    <p:sldId id="313" r:id="rId26"/>
    <p:sldId id="280" r:id="rId27"/>
    <p:sldId id="314" r:id="rId28"/>
    <p:sldId id="281" r:id="rId29"/>
    <p:sldId id="305" r:id="rId30"/>
    <p:sldId id="283" r:id="rId31"/>
    <p:sldId id="284" r:id="rId32"/>
    <p:sldId id="285" r:id="rId33"/>
    <p:sldId id="286" r:id="rId34"/>
    <p:sldId id="287" r:id="rId35"/>
    <p:sldId id="309" r:id="rId36"/>
    <p:sldId id="481" r:id="rId37"/>
    <p:sldId id="294" r:id="rId38"/>
    <p:sldId id="484" r:id="rId39"/>
    <p:sldId id="486" r:id="rId40"/>
    <p:sldId id="43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6600"/>
    <a:srgbClr val="0000FF"/>
    <a:srgbClr val="FFCCFF"/>
    <a:srgbClr val="FF0066"/>
    <a:srgbClr val="FFFFFF"/>
    <a:srgbClr val="FFCC00"/>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65" autoAdjust="0"/>
    <p:restoredTop sz="86410" autoAdjust="0"/>
  </p:normalViewPr>
  <p:slideViewPr>
    <p:cSldViewPr snapToObjects="1">
      <p:cViewPr varScale="1">
        <p:scale>
          <a:sx n="95" d="100"/>
          <a:sy n="95" d="100"/>
        </p:scale>
        <p:origin x="15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83D35438-DCBD-452B-9E39-EEDED133224A}" type="slidenum">
              <a:rPr lang="en-US"/>
              <a:pPr>
                <a:defRPr/>
              </a:pPr>
              <a:t>‹#›</a:t>
            </a:fld>
            <a:endParaRPr lang="en-US"/>
          </a:p>
        </p:txBody>
      </p:sp>
    </p:spTree>
    <p:extLst>
      <p:ext uri="{BB962C8B-B14F-4D97-AF65-F5344CB8AC3E}">
        <p14:creationId xmlns:p14="http://schemas.microsoft.com/office/powerpoint/2010/main" val="367947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ABB457A0-0CEB-4730-895F-EC7742178854}" type="slidenum">
              <a:rPr lang="en-US"/>
              <a:pPr>
                <a:defRPr/>
              </a:pPr>
              <a:t>‹#›</a:t>
            </a:fld>
            <a:endParaRPr lang="en-US"/>
          </a:p>
        </p:txBody>
      </p:sp>
    </p:spTree>
    <p:extLst>
      <p:ext uri="{BB962C8B-B14F-4D97-AF65-F5344CB8AC3E}">
        <p14:creationId xmlns:p14="http://schemas.microsoft.com/office/powerpoint/2010/main" val="316621683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2531"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CFFC8A-ADCB-4871-90E4-4569F7C04C85}" type="slidenum">
              <a:rPr lang="en-US" smtClean="0">
                <a:latin typeface="Times New Roman" pitchFamily="18" charset="0"/>
              </a:rPr>
              <a:pPr eaLnBrk="1" hangingPunct="1"/>
              <a:t>2</a:t>
            </a:fld>
            <a:endParaRPr lang="en-US">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please Call: 804-277-1983 or Visit: www.courthousechurchofchrist.com</a:t>
            </a:r>
          </a:p>
          <a:p>
            <a:pPr eaLnBrk="1" hangingPunct="1"/>
            <a:endParaRPr lang="en-US" dirty="0"/>
          </a:p>
          <a:p>
            <a:pPr eaLnBrk="1" hangingPunct="1"/>
            <a:r>
              <a:rPr lang="en-US" dirty="0"/>
              <a:t>Some points taken from an article by Ron Halbrook and a lesson by Andrew Roberts</a:t>
            </a:r>
          </a:p>
        </p:txBody>
      </p:sp>
    </p:spTree>
    <p:extLst>
      <p:ext uri="{BB962C8B-B14F-4D97-AF65-F5344CB8AC3E}">
        <p14:creationId xmlns:p14="http://schemas.microsoft.com/office/powerpoint/2010/main" val="243954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C2432-7625-4D60-A795-B491AE24B3B8}" type="slidenum">
              <a:rPr lang="en-US" smtClean="0">
                <a:latin typeface="Times New Roman" pitchFamily="18" charset="0"/>
              </a:rPr>
              <a:pPr eaLnBrk="1" hangingPunct="1"/>
              <a:t>3</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r>
              <a:rPr lang="en-US" dirty="0"/>
              <a:t>Sources:</a:t>
            </a:r>
          </a:p>
          <a:p>
            <a:pPr eaLnBrk="1" hangingPunct="1"/>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Richland Hills </a:t>
            </a:r>
            <a:r>
              <a:rPr lang="en-US" dirty="0" err="1"/>
              <a:t>CoC</a:t>
            </a:r>
            <a:r>
              <a:rPr lang="en-US" dirty="0"/>
              <a:t>: </a:t>
            </a:r>
            <a:r>
              <a:rPr lang="en-US" i="1" dirty="0"/>
              <a:t>The Christian Chronicle</a:t>
            </a:r>
            <a:r>
              <a:rPr lang="en-US" dirty="0"/>
              <a:t>, Dec. 12, 2006</a:t>
            </a:r>
          </a:p>
          <a:p>
            <a:pPr eaLnBrk="1" hangingPunct="1"/>
            <a:endParaRPr lang="en-US" dirty="0"/>
          </a:p>
          <a:p>
            <a:pPr eaLnBrk="1" hangingPunct="1"/>
            <a:r>
              <a:rPr lang="en-US" dirty="0"/>
              <a:t>Heritage </a:t>
            </a:r>
            <a:r>
              <a:rPr lang="en-US" dirty="0" err="1"/>
              <a:t>CoC</a:t>
            </a:r>
            <a:r>
              <a:rPr lang="en-US" dirty="0"/>
              <a:t>: Website Announcement (May 19, 2013) @ http://heritagechurchofchrist.org/#/myhcc/special-announcement</a:t>
            </a:r>
          </a:p>
          <a:p>
            <a:pPr eaLnBrk="1" hangingPunct="1"/>
            <a:endParaRPr lang="en-US" dirty="0"/>
          </a:p>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39</a:t>
            </a:fld>
            <a:endParaRPr lang="en-US">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Melody Of The Heart (Part 1)</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380852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Melody Of The Heart (Part 1)</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68209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Melody Of The Heart (Part 1)</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64388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43F084-9F6F-42D6-97CD-90A0734B610B}" type="slidenum">
              <a:rPr lang="en-US"/>
              <a:pPr>
                <a:defRPr/>
              </a:pPr>
              <a:t>‹#›</a:t>
            </a:fld>
            <a:endParaRPr lang="en-US"/>
          </a:p>
        </p:txBody>
      </p:sp>
    </p:spTree>
    <p:extLst>
      <p:ext uri="{BB962C8B-B14F-4D97-AF65-F5344CB8AC3E}">
        <p14:creationId xmlns:p14="http://schemas.microsoft.com/office/powerpoint/2010/main" val="3102933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E026EA-EB1D-4A4A-9801-0D0E41D4928F}" type="slidenum">
              <a:rPr lang="en-US"/>
              <a:pPr>
                <a:defRPr/>
              </a:pPr>
              <a:t>‹#›</a:t>
            </a:fld>
            <a:endParaRPr lang="en-US"/>
          </a:p>
        </p:txBody>
      </p:sp>
    </p:spTree>
    <p:extLst>
      <p:ext uri="{BB962C8B-B14F-4D97-AF65-F5344CB8AC3E}">
        <p14:creationId xmlns:p14="http://schemas.microsoft.com/office/powerpoint/2010/main" val="3035746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800C7C-1828-4909-A15D-86790B822098}" type="slidenum">
              <a:rPr lang="en-US"/>
              <a:pPr>
                <a:defRPr/>
              </a:pPr>
              <a:t>‹#›</a:t>
            </a:fld>
            <a:endParaRPr lang="en-US"/>
          </a:p>
        </p:txBody>
      </p:sp>
    </p:spTree>
    <p:extLst>
      <p:ext uri="{BB962C8B-B14F-4D97-AF65-F5344CB8AC3E}">
        <p14:creationId xmlns:p14="http://schemas.microsoft.com/office/powerpoint/2010/main" val="3754802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E6C18B-61F4-4F68-B284-723357A7CEFB}" type="slidenum">
              <a:rPr lang="en-US"/>
              <a:pPr>
                <a:defRPr/>
              </a:pPr>
              <a:t>‹#›</a:t>
            </a:fld>
            <a:endParaRPr lang="en-US"/>
          </a:p>
        </p:txBody>
      </p:sp>
    </p:spTree>
    <p:extLst>
      <p:ext uri="{BB962C8B-B14F-4D97-AF65-F5344CB8AC3E}">
        <p14:creationId xmlns:p14="http://schemas.microsoft.com/office/powerpoint/2010/main" val="4068545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43F084-9F6F-42D6-97CD-90A0734B610B}" type="slidenum">
              <a:rPr lang="en-US"/>
              <a:pPr>
                <a:defRPr/>
              </a:pPr>
              <a:t>‹#›</a:t>
            </a:fld>
            <a:endParaRPr lang="en-US"/>
          </a:p>
        </p:txBody>
      </p:sp>
    </p:spTree>
    <p:extLst>
      <p:ext uri="{BB962C8B-B14F-4D97-AF65-F5344CB8AC3E}">
        <p14:creationId xmlns:p14="http://schemas.microsoft.com/office/powerpoint/2010/main" val="394877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36517C-B49D-4C95-8481-2201F9161F20}" type="slidenum">
              <a:rPr lang="en-US"/>
              <a:pPr>
                <a:defRPr/>
              </a:pPr>
              <a:t>‹#›</a:t>
            </a:fld>
            <a:endParaRPr lang="en-US"/>
          </a:p>
        </p:txBody>
      </p:sp>
    </p:spTree>
    <p:extLst>
      <p:ext uri="{BB962C8B-B14F-4D97-AF65-F5344CB8AC3E}">
        <p14:creationId xmlns:p14="http://schemas.microsoft.com/office/powerpoint/2010/main" val="1513011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D26F6A-6F4C-41AC-8B73-9A8303A9296A}" type="slidenum">
              <a:rPr lang="en-US"/>
              <a:pPr>
                <a:defRPr/>
              </a:pPr>
              <a:t>‹#›</a:t>
            </a:fld>
            <a:endParaRPr lang="en-US"/>
          </a:p>
        </p:txBody>
      </p:sp>
    </p:spTree>
    <p:extLst>
      <p:ext uri="{BB962C8B-B14F-4D97-AF65-F5344CB8AC3E}">
        <p14:creationId xmlns:p14="http://schemas.microsoft.com/office/powerpoint/2010/main" val="353103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0C3340-D95E-4931-9F33-1B808617326E}" type="slidenum">
              <a:rPr lang="en-US"/>
              <a:pPr>
                <a:defRPr/>
              </a:pPr>
              <a:t>‹#›</a:t>
            </a:fld>
            <a:endParaRPr lang="en-US"/>
          </a:p>
        </p:txBody>
      </p:sp>
    </p:spTree>
    <p:extLst>
      <p:ext uri="{BB962C8B-B14F-4D97-AF65-F5344CB8AC3E}">
        <p14:creationId xmlns:p14="http://schemas.microsoft.com/office/powerpoint/2010/main" val="271038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Melody Of The Heart (Part 1)</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263452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BF09FD-207E-4CA6-9B05-228ED90DDF76}" type="slidenum">
              <a:rPr lang="en-US"/>
              <a:pPr>
                <a:defRPr/>
              </a:pPr>
              <a:t>‹#›</a:t>
            </a:fld>
            <a:endParaRPr lang="en-US"/>
          </a:p>
        </p:txBody>
      </p:sp>
    </p:spTree>
    <p:extLst>
      <p:ext uri="{BB962C8B-B14F-4D97-AF65-F5344CB8AC3E}">
        <p14:creationId xmlns:p14="http://schemas.microsoft.com/office/powerpoint/2010/main" val="880692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A81668-336F-450D-950C-E45660B9E734}" type="slidenum">
              <a:rPr lang="en-US"/>
              <a:pPr>
                <a:defRPr/>
              </a:pPr>
              <a:t>‹#›</a:t>
            </a:fld>
            <a:endParaRPr lang="en-US"/>
          </a:p>
        </p:txBody>
      </p:sp>
    </p:spTree>
    <p:extLst>
      <p:ext uri="{BB962C8B-B14F-4D97-AF65-F5344CB8AC3E}">
        <p14:creationId xmlns:p14="http://schemas.microsoft.com/office/powerpoint/2010/main" val="3602801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FDFDB8-A9A9-4289-B683-47515B5951D4}" type="slidenum">
              <a:rPr lang="en-US"/>
              <a:pPr>
                <a:defRPr/>
              </a:pPr>
              <a:t>‹#›</a:t>
            </a:fld>
            <a:endParaRPr lang="en-US"/>
          </a:p>
        </p:txBody>
      </p:sp>
    </p:spTree>
    <p:extLst>
      <p:ext uri="{BB962C8B-B14F-4D97-AF65-F5344CB8AC3E}">
        <p14:creationId xmlns:p14="http://schemas.microsoft.com/office/powerpoint/2010/main" val="4126381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63A37-330C-4CDA-8304-EA684539A654}" type="slidenum">
              <a:rPr lang="en-US"/>
              <a:pPr>
                <a:defRPr/>
              </a:pPr>
              <a:t>‹#›</a:t>
            </a:fld>
            <a:endParaRPr lang="en-US"/>
          </a:p>
        </p:txBody>
      </p:sp>
    </p:spTree>
    <p:extLst>
      <p:ext uri="{BB962C8B-B14F-4D97-AF65-F5344CB8AC3E}">
        <p14:creationId xmlns:p14="http://schemas.microsoft.com/office/powerpoint/2010/main" val="132792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Melody Of The Heart (Part 1)</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249642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Melody Of The Heart (Part 1)</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144911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Melody Of The Heart (Part 1)</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170030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Melody Of The Heart (Part 1)</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268165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Melody Of The Heart (Part 1)</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384939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Melody Of The Heart (Part 1)</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22006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Melody Of The Heart (Part 1)</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15818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Melody Of The Heart (Part 1)</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9" r:id="rId3"/>
    <p:sldLayoutId id="2147483741" r:id="rId4"/>
    <p:sldLayoutId id="2147483742" r:id="rId5"/>
    <p:sldLayoutId id="2147483743" r:id="rId6"/>
    <p:sldLayoutId id="2147483744" r:id="rId7"/>
    <p:sldLayoutId id="2147483745" r:id="rId8"/>
    <p:sldLayoutId id="2147483750" r:id="rId9"/>
    <p:sldLayoutId id="2147483746" r:id="rId10"/>
    <p:sldLayoutId id="2147483747" r:id="rId11"/>
    <p:sldLayoutId id="2147483763" r:id="rId12"/>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2CA06AA-2EB7-4D36-BC56-1ED6DADB180A}" type="slidenum">
              <a:rPr lang="en-US"/>
              <a:pPr>
                <a:defRPr/>
              </a:pPr>
              <a:t>‹#›</a:t>
            </a:fld>
            <a:endParaRPr lang="en-US"/>
          </a:p>
        </p:txBody>
      </p:sp>
    </p:spTree>
    <p:extLst>
      <p:ext uri="{BB962C8B-B14F-4D97-AF65-F5344CB8AC3E}">
        <p14:creationId xmlns:p14="http://schemas.microsoft.com/office/powerpoint/2010/main" val="3129414254"/>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67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OpenBible"/>
          <p:cNvPicPr>
            <a:picLocks noChangeAspect="1" noChangeArrowheads="1"/>
          </p:cNvPicPr>
          <p:nvPr/>
        </p:nvPicPr>
        <p:blipFill>
          <a:blip r:embed="rId2" cstate="print"/>
          <a:srcRect/>
          <a:stretch>
            <a:fillRect/>
          </a:stretch>
        </p:blipFill>
        <p:spPr bwMode="auto">
          <a:xfrm>
            <a:off x="438150" y="719138"/>
            <a:ext cx="8267700" cy="5419725"/>
          </a:xfrm>
          <a:prstGeom prst="rect">
            <a:avLst/>
          </a:prstGeom>
          <a:noFill/>
          <a:ln w="9525">
            <a:noFill/>
            <a:miter lim="800000"/>
            <a:headEnd/>
            <a:tailEnd/>
          </a:ln>
        </p:spPr>
      </p:pic>
      <p:sp>
        <p:nvSpPr>
          <p:cNvPr id="15363" name="Rectangle 3"/>
          <p:cNvSpPr>
            <a:spLocks noGrp="1" noChangeArrowheads="1"/>
          </p:cNvSpPr>
          <p:nvPr>
            <p:ph type="title"/>
          </p:nvPr>
        </p:nvSpPr>
        <p:spPr>
          <a:xfrm>
            <a:off x="457200" y="0"/>
            <a:ext cx="8229600" cy="1143000"/>
          </a:xfrm>
        </p:spPr>
        <p:txBody>
          <a:bodyPr/>
          <a:lstStyle/>
          <a:p>
            <a:pPr eaLnBrk="1" hangingPunct="1"/>
            <a:r>
              <a:rPr lang="en-US" sz="4800" dirty="0">
                <a:solidFill>
                  <a:srgbClr val="FFFF99"/>
                </a:solidFill>
                <a:latin typeface="Sylfaen" pitchFamily="18" charset="0"/>
              </a:rPr>
              <a:t>Ephesians 5:18-19</a:t>
            </a:r>
          </a:p>
        </p:txBody>
      </p:sp>
      <p:sp>
        <p:nvSpPr>
          <p:cNvPr id="15364" name="Text Box 4"/>
          <p:cNvSpPr txBox="1">
            <a:spLocks noChangeArrowheads="1"/>
          </p:cNvSpPr>
          <p:nvPr/>
        </p:nvSpPr>
        <p:spPr bwMode="auto">
          <a:xfrm>
            <a:off x="457200" y="1905000"/>
            <a:ext cx="8305800" cy="3416320"/>
          </a:xfrm>
          <a:prstGeom prst="rect">
            <a:avLst/>
          </a:prstGeom>
          <a:solidFill>
            <a:srgbClr val="FFFF99">
              <a:alpha val="70195"/>
            </a:srgbClr>
          </a:solidFill>
          <a:ln w="9525">
            <a:noFill/>
            <a:miter lim="800000"/>
            <a:headEnd/>
            <a:tailEnd/>
          </a:ln>
        </p:spPr>
        <p:txBody>
          <a:bodyPr>
            <a:spAutoFit/>
          </a:bodyPr>
          <a:lstStyle/>
          <a:p>
            <a:pPr lvl="0" algn="ctr"/>
            <a:r>
              <a:rPr lang="en-US" sz="3600" dirty="0">
                <a:solidFill>
                  <a:srgbClr val="000000"/>
                </a:solidFill>
                <a:latin typeface="Sylfaen" pitchFamily="18" charset="0"/>
                <a:cs typeface="+mn-cs"/>
              </a:rPr>
              <a:t>And do not get drunk with wine, for that is dissipation, but be filled with the Spirit, </a:t>
            </a:r>
          </a:p>
          <a:p>
            <a:pPr lvl="0" algn="ctr"/>
            <a:r>
              <a:rPr lang="en-US" sz="3600" dirty="0">
                <a:solidFill>
                  <a:srgbClr val="000000"/>
                </a:solidFill>
                <a:latin typeface="Sylfaen" pitchFamily="18" charset="0"/>
                <a:cs typeface="+mn-cs"/>
              </a:rPr>
              <a:t>speaking to one another in psalms and hymns and spiritual songs, singing and making melody with your heart to the Lord; </a:t>
            </a:r>
          </a:p>
        </p:txBody>
      </p:sp>
    </p:spTree>
    <p:extLst>
      <p:ext uri="{BB962C8B-B14F-4D97-AF65-F5344CB8AC3E}">
        <p14:creationId xmlns:p14="http://schemas.microsoft.com/office/powerpoint/2010/main" val="33263805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OpenBible"/>
          <p:cNvPicPr>
            <a:picLocks noChangeAspect="1" noChangeArrowheads="1"/>
          </p:cNvPicPr>
          <p:nvPr/>
        </p:nvPicPr>
        <p:blipFill>
          <a:blip r:embed="rId2" cstate="print"/>
          <a:srcRect/>
          <a:stretch>
            <a:fillRect/>
          </a:stretch>
        </p:blipFill>
        <p:spPr bwMode="auto">
          <a:xfrm>
            <a:off x="438150" y="719138"/>
            <a:ext cx="8267700" cy="5419725"/>
          </a:xfrm>
          <a:prstGeom prst="rect">
            <a:avLst/>
          </a:prstGeom>
          <a:noFill/>
          <a:ln w="9525">
            <a:noFill/>
            <a:miter lim="800000"/>
            <a:headEnd/>
            <a:tailEnd/>
          </a:ln>
        </p:spPr>
      </p:pic>
      <p:sp>
        <p:nvSpPr>
          <p:cNvPr id="16387" name="Rectangle 3"/>
          <p:cNvSpPr>
            <a:spLocks noGrp="1" noChangeArrowheads="1"/>
          </p:cNvSpPr>
          <p:nvPr>
            <p:ph type="title"/>
          </p:nvPr>
        </p:nvSpPr>
        <p:spPr>
          <a:xfrm>
            <a:off x="457200" y="0"/>
            <a:ext cx="8229600" cy="1143000"/>
          </a:xfrm>
        </p:spPr>
        <p:txBody>
          <a:bodyPr/>
          <a:lstStyle/>
          <a:p>
            <a:pPr eaLnBrk="1" hangingPunct="1"/>
            <a:r>
              <a:rPr lang="en-US" sz="4800" dirty="0">
                <a:solidFill>
                  <a:srgbClr val="FFFF99"/>
                </a:solidFill>
                <a:latin typeface="Sylfaen" pitchFamily="18" charset="0"/>
              </a:rPr>
              <a:t>Colossians 3:16</a:t>
            </a:r>
          </a:p>
        </p:txBody>
      </p:sp>
      <p:sp>
        <p:nvSpPr>
          <p:cNvPr id="16388" name="Text Box 4"/>
          <p:cNvSpPr txBox="1">
            <a:spLocks noChangeArrowheads="1"/>
          </p:cNvSpPr>
          <p:nvPr/>
        </p:nvSpPr>
        <p:spPr bwMode="auto">
          <a:xfrm>
            <a:off x="381000" y="1981200"/>
            <a:ext cx="8305800" cy="2838450"/>
          </a:xfrm>
          <a:prstGeom prst="rect">
            <a:avLst/>
          </a:prstGeom>
          <a:solidFill>
            <a:srgbClr val="FFFF99">
              <a:alpha val="70195"/>
            </a:srgbClr>
          </a:solidFill>
          <a:ln w="9525">
            <a:noFill/>
            <a:miter lim="800000"/>
            <a:headEnd/>
            <a:tailEnd/>
          </a:ln>
        </p:spPr>
        <p:txBody>
          <a:bodyPr>
            <a:spAutoFit/>
          </a:bodyPr>
          <a:lstStyle/>
          <a:p>
            <a:pPr lvl="0" algn="ctr"/>
            <a:r>
              <a:rPr lang="en-US" sz="3600" dirty="0">
                <a:solidFill>
                  <a:srgbClr val="000000"/>
                </a:solidFill>
                <a:latin typeface="Sylfaen" pitchFamily="18" charset="0"/>
                <a:cs typeface="+mn-cs"/>
              </a:rPr>
              <a:t>Let the word of Christ richly dwell within you, with all wisdom teaching and admonishing one another with psalms and hymns and spiritual songs, singing with thankfulness in your hearts to God.</a:t>
            </a:r>
            <a:endParaRPr kumimoji="0" lang="en-US" sz="3600" b="0" i="0" u="none" strike="noStrike" kern="1200" cap="none" spc="0" normalizeH="0" baseline="0" noProof="0" dirty="0">
              <a:ln>
                <a:noFill/>
              </a:ln>
              <a:solidFill>
                <a:srgbClr val="000000"/>
              </a:solidFill>
              <a:effectLst/>
              <a:uLnTx/>
              <a:uFillTx/>
              <a:latin typeface="Sylfaen" pitchFamily="18" charset="0"/>
              <a:ea typeface="+mn-ea"/>
              <a:cs typeface="+mn-cs"/>
            </a:endParaRPr>
          </a:p>
        </p:txBody>
      </p:sp>
    </p:spTree>
    <p:extLst>
      <p:ext uri="{BB962C8B-B14F-4D97-AF65-F5344CB8AC3E}">
        <p14:creationId xmlns:p14="http://schemas.microsoft.com/office/powerpoint/2010/main" val="39562417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descr="OpenBible"/>
          <p:cNvPicPr>
            <a:picLocks noChangeAspect="1" noChangeArrowheads="1"/>
          </p:cNvPicPr>
          <p:nvPr/>
        </p:nvPicPr>
        <p:blipFill>
          <a:blip r:embed="rId2" cstate="print"/>
          <a:srcRect/>
          <a:stretch>
            <a:fillRect/>
          </a:stretch>
        </p:blipFill>
        <p:spPr bwMode="auto">
          <a:xfrm>
            <a:off x="438150" y="719138"/>
            <a:ext cx="8267700" cy="5419725"/>
          </a:xfrm>
          <a:prstGeom prst="rect">
            <a:avLst/>
          </a:prstGeom>
          <a:noFill/>
          <a:ln w="9525">
            <a:noFill/>
            <a:miter lim="800000"/>
            <a:headEnd/>
            <a:tailEnd/>
          </a:ln>
        </p:spPr>
      </p:pic>
      <p:sp>
        <p:nvSpPr>
          <p:cNvPr id="17411" name="Rectangle 3"/>
          <p:cNvSpPr>
            <a:spLocks noGrp="1" noChangeArrowheads="1"/>
          </p:cNvSpPr>
          <p:nvPr>
            <p:ph type="title"/>
          </p:nvPr>
        </p:nvSpPr>
        <p:spPr>
          <a:xfrm>
            <a:off x="457200" y="0"/>
            <a:ext cx="8229600" cy="1143000"/>
          </a:xfrm>
        </p:spPr>
        <p:txBody>
          <a:bodyPr/>
          <a:lstStyle/>
          <a:p>
            <a:pPr eaLnBrk="1" hangingPunct="1"/>
            <a:r>
              <a:rPr lang="en-US" sz="4800" dirty="0">
                <a:solidFill>
                  <a:srgbClr val="FFFF99"/>
                </a:solidFill>
                <a:latin typeface="Sylfaen" pitchFamily="18" charset="0"/>
              </a:rPr>
              <a:t>Hebrews 2:12</a:t>
            </a:r>
          </a:p>
        </p:txBody>
      </p:sp>
      <p:sp>
        <p:nvSpPr>
          <p:cNvPr id="17412" name="Text Box 4"/>
          <p:cNvSpPr txBox="1">
            <a:spLocks noChangeArrowheads="1"/>
          </p:cNvSpPr>
          <p:nvPr/>
        </p:nvSpPr>
        <p:spPr bwMode="auto">
          <a:xfrm>
            <a:off x="457200" y="1828800"/>
            <a:ext cx="8229600" cy="2862322"/>
          </a:xfrm>
          <a:prstGeom prst="rect">
            <a:avLst/>
          </a:prstGeom>
          <a:solidFill>
            <a:srgbClr val="FFFF99">
              <a:alpha val="70195"/>
            </a:srgbClr>
          </a:solidFill>
          <a:ln w="9525">
            <a:noFill/>
            <a:miter lim="800000"/>
            <a:headEnd/>
            <a:tailEnd/>
          </a:ln>
        </p:spPr>
        <p:txBody>
          <a:bodyPr>
            <a:spAutoFit/>
          </a:bodyPr>
          <a:lstStyle/>
          <a:p>
            <a:pPr lvl="0" algn="ctr"/>
            <a:r>
              <a:rPr lang="en-US" sz="3600" dirty="0">
                <a:solidFill>
                  <a:srgbClr val="000000"/>
                </a:solidFill>
                <a:latin typeface="Sylfaen" pitchFamily="18" charset="0"/>
                <a:cs typeface="+mn-cs"/>
              </a:rPr>
              <a:t>saying, </a:t>
            </a:r>
          </a:p>
          <a:p>
            <a:pPr lvl="0" algn="ctr"/>
            <a:r>
              <a:rPr lang="en-US" sz="3600" dirty="0">
                <a:solidFill>
                  <a:srgbClr val="000000"/>
                </a:solidFill>
                <a:latin typeface="Sylfaen" pitchFamily="18" charset="0"/>
                <a:cs typeface="+mn-cs"/>
              </a:rPr>
              <a:t>"I WILL PROCLAIM YOUR NAME TO MY BRETHREN, IN THE MIDST OF THE CONGREGATION I WILL SING YOUR PRAISE."</a:t>
            </a:r>
            <a:endParaRPr kumimoji="0" lang="en-US" sz="3600" b="0" i="0" u="none" strike="noStrike" kern="1200" cap="none" spc="0" normalizeH="0" baseline="0" noProof="0" dirty="0">
              <a:ln>
                <a:noFill/>
              </a:ln>
              <a:solidFill>
                <a:srgbClr val="000000"/>
              </a:solidFill>
              <a:effectLst/>
              <a:uLnTx/>
              <a:uFillTx/>
              <a:latin typeface="Sylfaen" pitchFamily="18" charset="0"/>
              <a:ea typeface="+mn-ea"/>
              <a:cs typeface="+mn-cs"/>
            </a:endParaRPr>
          </a:p>
        </p:txBody>
      </p:sp>
    </p:spTree>
    <p:extLst>
      <p:ext uri="{BB962C8B-B14F-4D97-AF65-F5344CB8AC3E}">
        <p14:creationId xmlns:p14="http://schemas.microsoft.com/office/powerpoint/2010/main" val="9132726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descr="OpenBible"/>
          <p:cNvPicPr>
            <a:picLocks noChangeAspect="1" noChangeArrowheads="1"/>
          </p:cNvPicPr>
          <p:nvPr/>
        </p:nvPicPr>
        <p:blipFill>
          <a:blip r:embed="rId2" cstate="print"/>
          <a:srcRect/>
          <a:stretch>
            <a:fillRect/>
          </a:stretch>
        </p:blipFill>
        <p:spPr bwMode="auto">
          <a:xfrm>
            <a:off x="438150" y="719138"/>
            <a:ext cx="8267700" cy="5419725"/>
          </a:xfrm>
          <a:prstGeom prst="rect">
            <a:avLst/>
          </a:prstGeom>
          <a:noFill/>
          <a:ln w="9525">
            <a:noFill/>
            <a:miter lim="800000"/>
            <a:headEnd/>
            <a:tailEnd/>
          </a:ln>
        </p:spPr>
      </p:pic>
      <p:sp>
        <p:nvSpPr>
          <p:cNvPr id="17411" name="Rectangle 3"/>
          <p:cNvSpPr>
            <a:spLocks noGrp="1" noChangeArrowheads="1"/>
          </p:cNvSpPr>
          <p:nvPr>
            <p:ph type="title"/>
          </p:nvPr>
        </p:nvSpPr>
        <p:spPr>
          <a:xfrm>
            <a:off x="457200" y="0"/>
            <a:ext cx="8229600" cy="1143000"/>
          </a:xfrm>
        </p:spPr>
        <p:txBody>
          <a:bodyPr/>
          <a:lstStyle/>
          <a:p>
            <a:pPr eaLnBrk="1" hangingPunct="1"/>
            <a:r>
              <a:rPr lang="en-US" sz="4800" dirty="0">
                <a:solidFill>
                  <a:srgbClr val="FFFF99"/>
                </a:solidFill>
                <a:latin typeface="Sylfaen" pitchFamily="18" charset="0"/>
              </a:rPr>
              <a:t>Hebrews 13:15</a:t>
            </a:r>
          </a:p>
        </p:txBody>
      </p:sp>
      <p:sp>
        <p:nvSpPr>
          <p:cNvPr id="17412" name="Text Box 4"/>
          <p:cNvSpPr txBox="1">
            <a:spLocks noChangeArrowheads="1"/>
          </p:cNvSpPr>
          <p:nvPr/>
        </p:nvSpPr>
        <p:spPr bwMode="auto">
          <a:xfrm>
            <a:off x="457200" y="1828800"/>
            <a:ext cx="8229600" cy="2308324"/>
          </a:xfrm>
          <a:prstGeom prst="rect">
            <a:avLst/>
          </a:prstGeom>
          <a:solidFill>
            <a:srgbClr val="FFFF99">
              <a:alpha val="70195"/>
            </a:srgbClr>
          </a:solidFill>
          <a:ln w="9525">
            <a:noFill/>
            <a:miter lim="800000"/>
            <a:headEnd/>
            <a:tailEnd/>
          </a:ln>
        </p:spPr>
        <p:txBody>
          <a:bodyPr>
            <a:spAutoFit/>
          </a:bodyPr>
          <a:lstStyle/>
          <a:p>
            <a:pPr lvl="0" algn="ctr"/>
            <a:r>
              <a:rPr lang="en-US" sz="3600" dirty="0">
                <a:solidFill>
                  <a:srgbClr val="000000"/>
                </a:solidFill>
                <a:latin typeface="Sylfaen" pitchFamily="18" charset="0"/>
                <a:cs typeface="+mn-cs"/>
              </a:rPr>
              <a:t>Through Him then, let us continually offer up a sacrifice of praise to God, that is, the fruit of lips that give thanks to His name.</a:t>
            </a:r>
            <a:endParaRPr kumimoji="0" lang="en-US" sz="3600" b="0" i="0" u="none" strike="noStrike" kern="1200" cap="none" spc="0" normalizeH="0" baseline="0" noProof="0" dirty="0">
              <a:ln>
                <a:noFill/>
              </a:ln>
              <a:solidFill>
                <a:srgbClr val="000000"/>
              </a:solidFill>
              <a:effectLst/>
              <a:uLnTx/>
              <a:uFillTx/>
              <a:latin typeface="Sylfaen" pitchFamily="18" charset="0"/>
              <a:ea typeface="+mn-ea"/>
              <a:cs typeface="+mn-cs"/>
            </a:endParaRPr>
          </a:p>
        </p:txBody>
      </p:sp>
    </p:spTree>
    <p:extLst>
      <p:ext uri="{BB962C8B-B14F-4D97-AF65-F5344CB8AC3E}">
        <p14:creationId xmlns:p14="http://schemas.microsoft.com/office/powerpoint/2010/main" val="17108079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OpenBible"/>
          <p:cNvPicPr>
            <a:picLocks noChangeAspect="1" noChangeArrowheads="1"/>
          </p:cNvPicPr>
          <p:nvPr/>
        </p:nvPicPr>
        <p:blipFill>
          <a:blip r:embed="rId2" cstate="print"/>
          <a:srcRect/>
          <a:stretch>
            <a:fillRect/>
          </a:stretch>
        </p:blipFill>
        <p:spPr bwMode="auto">
          <a:xfrm>
            <a:off x="438150" y="719138"/>
            <a:ext cx="8267700" cy="5419725"/>
          </a:xfrm>
          <a:prstGeom prst="rect">
            <a:avLst/>
          </a:prstGeom>
          <a:noFill/>
          <a:ln w="9525">
            <a:noFill/>
            <a:miter lim="800000"/>
            <a:headEnd/>
            <a:tailEnd/>
          </a:ln>
        </p:spPr>
      </p:pic>
      <p:sp>
        <p:nvSpPr>
          <p:cNvPr id="18435" name="Rectangle 3"/>
          <p:cNvSpPr>
            <a:spLocks noGrp="1" noChangeArrowheads="1"/>
          </p:cNvSpPr>
          <p:nvPr>
            <p:ph type="title"/>
          </p:nvPr>
        </p:nvSpPr>
        <p:spPr>
          <a:xfrm>
            <a:off x="457200" y="0"/>
            <a:ext cx="8229600" cy="1143000"/>
          </a:xfrm>
        </p:spPr>
        <p:txBody>
          <a:bodyPr/>
          <a:lstStyle/>
          <a:p>
            <a:pPr eaLnBrk="1" hangingPunct="1"/>
            <a:r>
              <a:rPr lang="en-US" sz="4800" dirty="0">
                <a:solidFill>
                  <a:srgbClr val="FFFF99"/>
                </a:solidFill>
                <a:latin typeface="Sylfaen" pitchFamily="18" charset="0"/>
              </a:rPr>
              <a:t>James 5:13</a:t>
            </a:r>
          </a:p>
        </p:txBody>
      </p:sp>
      <p:sp>
        <p:nvSpPr>
          <p:cNvPr id="18436" name="Text Box 4"/>
          <p:cNvSpPr txBox="1">
            <a:spLocks noChangeArrowheads="1"/>
          </p:cNvSpPr>
          <p:nvPr/>
        </p:nvSpPr>
        <p:spPr bwMode="auto">
          <a:xfrm>
            <a:off x="457200" y="2133600"/>
            <a:ext cx="8305800" cy="1739900"/>
          </a:xfrm>
          <a:prstGeom prst="rect">
            <a:avLst/>
          </a:prstGeom>
          <a:solidFill>
            <a:srgbClr val="FFFF99">
              <a:alpha val="70195"/>
            </a:srgbClr>
          </a:solidFill>
          <a:ln w="9525">
            <a:noFill/>
            <a:miter lim="800000"/>
            <a:headEnd/>
            <a:tailEnd/>
          </a:ln>
        </p:spPr>
        <p:txBody>
          <a:bodyPr>
            <a:spAutoFit/>
          </a:bodyPr>
          <a:lstStyle/>
          <a:p>
            <a:pPr lvl="0" algn="ctr"/>
            <a:r>
              <a:rPr lang="en-US" sz="3600" dirty="0">
                <a:solidFill>
                  <a:srgbClr val="000000"/>
                </a:solidFill>
                <a:latin typeface="Sylfaen" pitchFamily="18" charset="0"/>
                <a:cs typeface="+mn-cs"/>
              </a:rPr>
              <a:t>Is anyone among you suffering? Then he must pray. Is anyone cheerful? He is to sing praises.</a:t>
            </a:r>
            <a:endParaRPr kumimoji="0" lang="en-US" sz="3600" b="0" i="0" u="none" strike="noStrike" kern="1200" cap="none" spc="0" normalizeH="0" baseline="0" noProof="0" dirty="0">
              <a:ln>
                <a:noFill/>
              </a:ln>
              <a:solidFill>
                <a:srgbClr val="000000"/>
              </a:solidFill>
              <a:effectLst/>
              <a:uLnTx/>
              <a:uFillTx/>
              <a:latin typeface="Sylfaen" pitchFamily="18" charset="0"/>
              <a:ea typeface="+mn-ea"/>
              <a:cs typeface="+mn-cs"/>
            </a:endParaRPr>
          </a:p>
        </p:txBody>
      </p:sp>
    </p:spTree>
    <p:extLst>
      <p:ext uri="{BB962C8B-B14F-4D97-AF65-F5344CB8AC3E}">
        <p14:creationId xmlns:p14="http://schemas.microsoft.com/office/powerpoint/2010/main" val="31557130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youth choir_c_n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rot="21433681">
            <a:off x="533400" y="195945"/>
            <a:ext cx="4267200" cy="1938992"/>
          </a:xfrm>
          <a:prstGeom prst="rect">
            <a:avLst/>
          </a:prstGeom>
          <a:noFill/>
        </p:spPr>
        <p:txBody>
          <a:bodyPr>
            <a:spAutoFit/>
          </a:bodyPr>
          <a:lstStyle/>
          <a:p>
            <a:pPr algn="ctr">
              <a:defRPr/>
            </a:pPr>
            <a:r>
              <a:rPr lang="en-US" sz="4000" dirty="0">
                <a:solidFill>
                  <a:srgbClr val="FFFFFF"/>
                </a:solidFill>
                <a:effectLst>
                  <a:glow rad="139700">
                    <a:schemeClr val="accent4">
                      <a:satMod val="175000"/>
                      <a:alpha val="40000"/>
                    </a:schemeClr>
                  </a:glow>
                  <a:outerShdw blurRad="38100" dist="38100" dir="2700000" algn="tl">
                    <a:srgbClr val="000000">
                      <a:alpha val="43137"/>
                    </a:srgbClr>
                  </a:outerShdw>
                </a:effectLst>
              </a:rPr>
              <a:t>An Appeal to the Scriptures for      A Cappella Praise</a:t>
            </a:r>
            <a:endParaRPr lang="en-US" sz="5400" dirty="0">
              <a:solidFill>
                <a:srgbClr val="FFFFFF"/>
              </a:solidFill>
              <a:effectLst>
                <a:glow rad="139700">
                  <a:schemeClr val="accent4">
                    <a:satMod val="175000"/>
                    <a:alpha val="40000"/>
                  </a:schemeClr>
                </a:glow>
                <a:outerShdw blurRad="38100" dist="38100" dir="2700000" algn="tl">
                  <a:srgbClr val="000000">
                    <a:alpha val="43137"/>
                  </a:srgbClr>
                </a:outerShdw>
              </a:effectLst>
            </a:endParaRPr>
          </a:p>
        </p:txBody>
      </p:sp>
      <p:sp>
        <p:nvSpPr>
          <p:cNvPr id="6" name="Text Box 6">
            <a:extLst>
              <a:ext uri="{FF2B5EF4-FFF2-40B4-BE49-F238E27FC236}">
                <a16:creationId xmlns:a16="http://schemas.microsoft.com/office/drawing/2014/main" id="{049D3ABF-5AA1-45FD-846A-F9CC14CDD74C}"/>
              </a:ext>
            </a:extLst>
          </p:cNvPr>
          <p:cNvSpPr txBox="1">
            <a:spLocks noChangeArrowheads="1"/>
          </p:cNvSpPr>
          <p:nvPr/>
        </p:nvSpPr>
        <p:spPr bwMode="auto">
          <a:xfrm>
            <a:off x="18422" y="2330882"/>
            <a:ext cx="91440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FFFF00"/>
                </a:solidFill>
                <a:latin typeface="Tahoma" pitchFamily="34" charset="0"/>
                <a:cs typeface="Times New Roman" pitchFamily="18" charset="0"/>
              </a:rPr>
              <a:t>Christ gave No Authority for instruments of music </a:t>
            </a:r>
          </a:p>
          <a:p>
            <a:pPr eaLnBrk="1" hangingPunct="1"/>
            <a:r>
              <a:rPr lang="en-US" sz="2400" b="1" dirty="0">
                <a:solidFill>
                  <a:srgbClr val="FFFF00"/>
                </a:solidFill>
                <a:latin typeface="Tahoma" pitchFamily="34" charset="0"/>
                <a:cs typeface="Times New Roman" pitchFamily="18" charset="0"/>
              </a:rPr>
              <a:t>in worship:</a:t>
            </a:r>
            <a:endParaRPr lang="en-US" sz="2000" dirty="0">
              <a:solidFill>
                <a:srgbClr val="FFFF00"/>
              </a:solidFill>
              <a:latin typeface="Tahoma" pitchFamily="34" charset="0"/>
              <a:cs typeface="Times New Roman" pitchFamily="18" charset="0"/>
            </a:endParaRPr>
          </a:p>
          <a:p>
            <a:pPr>
              <a:buClr>
                <a:schemeClr val="hlink"/>
              </a:buClr>
              <a:buSzPct val="115000"/>
              <a:buFont typeface="Wingdings" pitchFamily="2" charset="2"/>
              <a:buChar char="Ø"/>
            </a:pPr>
            <a:r>
              <a:rPr lang="en-US" sz="2000" dirty="0">
                <a:solidFill>
                  <a:schemeClr val="bg1"/>
                </a:solidFill>
                <a:latin typeface="Tahoma" pitchFamily="34" charset="0"/>
                <a:cs typeface="Times New Roman" pitchFamily="18" charset="0"/>
              </a:rPr>
              <a:t>Jesus </a:t>
            </a:r>
            <a:r>
              <a:rPr lang="en-US" sz="2000" i="1" dirty="0">
                <a:solidFill>
                  <a:schemeClr val="bg1"/>
                </a:solidFill>
                <a:latin typeface="Tahoma" pitchFamily="34" charset="0"/>
                <a:cs typeface="Times New Roman" pitchFamily="18" charset="0"/>
              </a:rPr>
              <a:t>(John 14:26; 16:13; II Tim. 3:16-17) </a:t>
            </a:r>
            <a:r>
              <a:rPr lang="en-US" sz="2000" dirty="0">
                <a:solidFill>
                  <a:schemeClr val="bg1"/>
                </a:solidFill>
                <a:latin typeface="Tahoma" pitchFamily="34" charset="0"/>
                <a:cs typeface="Times New Roman" pitchFamily="18" charset="0"/>
              </a:rPr>
              <a:t>authorized singing by direct command (Col. 3:16), approved example (Paul in I Cor. 14:15), &amp; necessary implication (Heb. 13:15)!</a:t>
            </a:r>
          </a:p>
          <a:p>
            <a:pPr>
              <a:buClr>
                <a:schemeClr val="hlink"/>
              </a:buClr>
              <a:buSzPct val="115000"/>
              <a:buFont typeface="Wingdings" pitchFamily="2" charset="2"/>
              <a:buChar char="Ø"/>
            </a:pPr>
            <a:r>
              <a:rPr lang="en-US" sz="2000" dirty="0">
                <a:solidFill>
                  <a:schemeClr val="bg1"/>
                </a:solidFill>
                <a:latin typeface="Tahoma" pitchFamily="34" charset="0"/>
                <a:cs typeface="Times New Roman" pitchFamily="18" charset="0"/>
              </a:rPr>
              <a:t>No passage of N.T. Scripture authorizes the practice:</a:t>
            </a:r>
          </a:p>
          <a:p>
            <a:pPr marL="800100" lvl="1" indent="-342900">
              <a:buClr>
                <a:schemeClr val="hlink"/>
              </a:buClr>
              <a:buSzPct val="115000"/>
              <a:buFont typeface="Wingdings" panose="05000000000000000000" pitchFamily="2" charset="2"/>
              <a:buChar char="q"/>
            </a:pPr>
            <a:r>
              <a:rPr lang="en-US" sz="2000" dirty="0">
                <a:solidFill>
                  <a:schemeClr val="bg1"/>
                </a:solidFill>
                <a:latin typeface="Tahoma" pitchFamily="34" charset="0"/>
                <a:cs typeface="Times New Roman" pitchFamily="18" charset="0"/>
              </a:rPr>
              <a:t>Jesus, by the Holy Spirit (Jn. 16:13) did not use general or specific terms authorizing it. </a:t>
            </a:r>
          </a:p>
          <a:p>
            <a:pPr marL="800100" lvl="1" indent="-342900">
              <a:buClr>
                <a:schemeClr val="hlink"/>
              </a:buClr>
              <a:buSzPct val="115000"/>
              <a:buFont typeface="Wingdings" panose="05000000000000000000" pitchFamily="2" charset="2"/>
              <a:buChar char="q"/>
            </a:pPr>
            <a:r>
              <a:rPr lang="en-US" sz="2000" dirty="0">
                <a:solidFill>
                  <a:schemeClr val="bg1"/>
                </a:solidFill>
                <a:latin typeface="Tahoma" pitchFamily="34" charset="0"/>
                <a:cs typeface="Times New Roman" pitchFamily="18" charset="0"/>
              </a:rPr>
              <a:t>No direct command, no approved example, and no necessary implication can be found.</a:t>
            </a:r>
          </a:p>
          <a:p>
            <a:pPr marL="800100" lvl="1" indent="-342900">
              <a:buClr>
                <a:schemeClr val="hlink"/>
              </a:buClr>
              <a:buSzPct val="115000"/>
              <a:buFont typeface="Wingdings" panose="05000000000000000000" pitchFamily="2" charset="2"/>
              <a:buChar char="q"/>
            </a:pPr>
            <a:r>
              <a:rPr lang="en-US" sz="2000" dirty="0">
                <a:solidFill>
                  <a:schemeClr val="bg1"/>
                </a:solidFill>
                <a:latin typeface="Tahoma" pitchFamily="34" charset="0"/>
                <a:cs typeface="Times New Roman" pitchFamily="18" charset="0"/>
              </a:rPr>
              <a:t>Divine silence excludes, prohibits, and forbids the practice (Acts 15:24: “to whom we gave no instruction”).</a:t>
            </a:r>
          </a:p>
        </p:txBody>
      </p:sp>
    </p:spTree>
    <p:extLst>
      <p:ext uri="{BB962C8B-B14F-4D97-AF65-F5344CB8AC3E}">
        <p14:creationId xmlns:p14="http://schemas.microsoft.com/office/powerpoint/2010/main" val="8973214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wipe(left)">
                                      <p:cBhvr>
                                        <p:cTn id="14" dur="500"/>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 calcmode="lin" valueType="num">
                                      <p:cBhvr additive="base">
                                        <p:cTn id="28"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8" fill="hold" nodeType="after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youth choir_cb.jpg"/>
          <p:cNvPicPr>
            <a:picLocks noChangeAspect="1"/>
          </p:cNvPicPr>
          <p:nvPr/>
        </p:nvPicPr>
        <p:blipFill>
          <a:blip r:embed="rId2" cstate="print"/>
          <a:srcRect/>
          <a:stretch>
            <a:fillRect/>
          </a:stretch>
        </p:blipFill>
        <p:spPr bwMode="auto">
          <a:xfrm>
            <a:off x="0" y="14235"/>
            <a:ext cx="9144000" cy="6858000"/>
          </a:xfrm>
          <a:prstGeom prst="rect">
            <a:avLst/>
          </a:prstGeom>
          <a:noFill/>
          <a:ln w="9525">
            <a:noFill/>
            <a:miter lim="800000"/>
            <a:headEnd/>
            <a:tailEnd/>
          </a:ln>
        </p:spPr>
      </p:pic>
      <p:sp>
        <p:nvSpPr>
          <p:cNvPr id="22532" name="Rectangle 4"/>
          <p:cNvSpPr>
            <a:spLocks noGrp="1" noChangeArrowheads="1"/>
          </p:cNvSpPr>
          <p:nvPr>
            <p:ph type="title"/>
          </p:nvPr>
        </p:nvSpPr>
        <p:spPr>
          <a:xfrm>
            <a:off x="0" y="770056"/>
            <a:ext cx="9144000" cy="1477962"/>
          </a:xfrm>
        </p:spPr>
        <p:txBody>
          <a:bodyPr/>
          <a:lstStyle/>
          <a:p>
            <a:pPr marL="0" indent="0" eaLnBrk="1" hangingPunct="1">
              <a:buNone/>
              <a:defRPr/>
            </a:pPr>
            <a:r>
              <a:rPr lang="en-US" sz="4800" dirty="0">
                <a:solidFill>
                  <a:srgbClr val="FFFF00"/>
                </a:solidFill>
                <a:effectLst>
                  <a:outerShdw blurRad="38100" dist="38100" dir="2700000" algn="tl">
                    <a:srgbClr val="000000"/>
                  </a:outerShdw>
                </a:effectLst>
                <a:latin typeface="Sylfaen" pitchFamily="18" charset="0"/>
              </a:rPr>
              <a:t>Old Testament or New Testament Worship?</a:t>
            </a:r>
          </a:p>
        </p:txBody>
      </p:sp>
      <p:sp>
        <p:nvSpPr>
          <p:cNvPr id="22533" name="Rectangle 5"/>
          <p:cNvSpPr>
            <a:spLocks noGrp="1" noChangeArrowheads="1"/>
          </p:cNvSpPr>
          <p:nvPr>
            <p:ph type="body" sz="half" idx="1"/>
          </p:nvPr>
        </p:nvSpPr>
        <p:spPr>
          <a:xfrm>
            <a:off x="0" y="3443235"/>
            <a:ext cx="5791200" cy="2819400"/>
          </a:xfrm>
        </p:spPr>
        <p:txBody>
          <a:bodyPr/>
          <a:lstStyle/>
          <a:p>
            <a:pPr eaLnBrk="1" hangingPunct="1">
              <a:defRPr/>
            </a:pPr>
            <a:r>
              <a:rPr lang="en-US" dirty="0">
                <a:solidFill>
                  <a:schemeClr val="bg1"/>
                </a:solidFill>
                <a:effectLst>
                  <a:outerShdw blurRad="38100" dist="38100" dir="2700000" algn="tl">
                    <a:srgbClr val="000000">
                      <a:alpha val="43137"/>
                    </a:srgbClr>
                  </a:outerShdw>
                </a:effectLst>
                <a:latin typeface="Sylfaen" pitchFamily="18" charset="0"/>
              </a:rPr>
              <a:t>Burn Incense (Ex. 30:7-9)</a:t>
            </a:r>
          </a:p>
          <a:p>
            <a:pPr eaLnBrk="1" hangingPunct="1">
              <a:defRPr/>
            </a:pPr>
            <a:r>
              <a:rPr lang="en-US" dirty="0">
                <a:solidFill>
                  <a:schemeClr val="bg1"/>
                </a:solidFill>
                <a:effectLst>
                  <a:outerShdw blurRad="38100" dist="38100" dir="2700000" algn="tl">
                    <a:srgbClr val="000000">
                      <a:alpha val="43137"/>
                    </a:srgbClr>
                  </a:outerShdw>
                </a:effectLst>
                <a:latin typeface="Sylfaen" pitchFamily="18" charset="0"/>
              </a:rPr>
              <a:t>Light </a:t>
            </a:r>
            <a:r>
              <a:rPr lang="en-US" dirty="0" err="1">
                <a:solidFill>
                  <a:schemeClr val="bg1"/>
                </a:solidFill>
                <a:effectLst>
                  <a:outerShdw blurRad="38100" dist="38100" dir="2700000" algn="tl">
                    <a:srgbClr val="000000">
                      <a:alpha val="43137"/>
                    </a:srgbClr>
                  </a:outerShdw>
                </a:effectLst>
                <a:latin typeface="Sylfaen" pitchFamily="18" charset="0"/>
              </a:rPr>
              <a:t>Lampstand</a:t>
            </a:r>
            <a:r>
              <a:rPr lang="en-US" dirty="0">
                <a:solidFill>
                  <a:schemeClr val="bg1"/>
                </a:solidFill>
                <a:effectLst>
                  <a:outerShdw blurRad="38100" dist="38100" dir="2700000" algn="tl">
                    <a:srgbClr val="000000">
                      <a:alpha val="43137"/>
                    </a:srgbClr>
                  </a:outerShdw>
                </a:effectLst>
                <a:latin typeface="Sylfaen" pitchFamily="18" charset="0"/>
              </a:rPr>
              <a:t> (Ex. 40:4)</a:t>
            </a:r>
          </a:p>
          <a:p>
            <a:pPr eaLnBrk="1" hangingPunct="1">
              <a:defRPr/>
            </a:pPr>
            <a:r>
              <a:rPr lang="en-US" dirty="0">
                <a:solidFill>
                  <a:schemeClr val="bg1"/>
                </a:solidFill>
                <a:effectLst>
                  <a:outerShdw blurRad="38100" dist="38100" dir="2700000" algn="tl">
                    <a:srgbClr val="000000">
                      <a:alpha val="43137"/>
                    </a:srgbClr>
                  </a:outerShdw>
                </a:effectLst>
                <a:latin typeface="Sylfaen" pitchFamily="18" charset="0"/>
              </a:rPr>
              <a:t>Keep Sabbath Day (Deut. 5:12-15)</a:t>
            </a:r>
          </a:p>
          <a:p>
            <a:pPr eaLnBrk="1" hangingPunct="1">
              <a:defRPr/>
            </a:pPr>
            <a:r>
              <a:rPr lang="en-US" dirty="0">
                <a:solidFill>
                  <a:schemeClr val="bg1"/>
                </a:solidFill>
                <a:effectLst>
                  <a:outerShdw blurRad="38100" dist="38100" dir="2700000" algn="tl">
                    <a:srgbClr val="000000">
                      <a:alpha val="43137"/>
                    </a:srgbClr>
                  </a:outerShdw>
                </a:effectLst>
                <a:latin typeface="Sylfaen" pitchFamily="18" charset="0"/>
              </a:rPr>
              <a:t>Play Instruments (II Chron. 29:25)</a:t>
            </a:r>
          </a:p>
          <a:p>
            <a:pPr eaLnBrk="1" hangingPunct="1">
              <a:defRPr/>
            </a:pPr>
            <a:r>
              <a:rPr lang="en-US" dirty="0">
                <a:solidFill>
                  <a:schemeClr val="bg1"/>
                </a:solidFill>
                <a:effectLst>
                  <a:outerShdw blurRad="38100" dist="38100" dir="2700000" algn="tl">
                    <a:srgbClr val="000000">
                      <a:alpha val="43137"/>
                    </a:srgbClr>
                  </a:outerShdw>
                </a:effectLst>
                <a:latin typeface="Sylfaen" pitchFamily="18" charset="0"/>
              </a:rPr>
              <a:t>Sing (Ps. 30:4, 12)</a:t>
            </a:r>
          </a:p>
        </p:txBody>
      </p:sp>
      <p:sp>
        <p:nvSpPr>
          <p:cNvPr id="22534" name="Rectangle 6"/>
          <p:cNvSpPr>
            <a:spLocks noGrp="1" noChangeArrowheads="1"/>
          </p:cNvSpPr>
          <p:nvPr>
            <p:ph type="body" sz="half" idx="2"/>
          </p:nvPr>
        </p:nvSpPr>
        <p:spPr>
          <a:xfrm>
            <a:off x="5791200" y="3390900"/>
            <a:ext cx="3124200" cy="2743200"/>
          </a:xfrm>
        </p:spPr>
        <p:txBody>
          <a:bodyPr/>
          <a:lstStyle/>
          <a:p>
            <a:pPr eaLnBrk="1" hangingPunct="1">
              <a:defRPr/>
            </a:pPr>
            <a:r>
              <a:rPr lang="en-US" dirty="0">
                <a:solidFill>
                  <a:schemeClr val="bg1"/>
                </a:solidFill>
                <a:effectLst>
                  <a:outerShdw blurRad="38100" dist="38100" dir="2700000" algn="tl">
                    <a:srgbClr val="000000">
                      <a:alpha val="43137"/>
                    </a:srgbClr>
                  </a:outerShdw>
                </a:effectLst>
                <a:latin typeface="Sylfaen" pitchFamily="18" charset="0"/>
              </a:rPr>
              <a:t>Silent</a:t>
            </a:r>
          </a:p>
          <a:p>
            <a:pPr eaLnBrk="1" hangingPunct="1">
              <a:defRPr/>
            </a:pPr>
            <a:r>
              <a:rPr lang="en-US" dirty="0">
                <a:solidFill>
                  <a:schemeClr val="bg1"/>
                </a:solidFill>
                <a:effectLst>
                  <a:outerShdw blurRad="38100" dist="38100" dir="2700000" algn="tl">
                    <a:srgbClr val="000000">
                      <a:alpha val="43137"/>
                    </a:srgbClr>
                  </a:outerShdw>
                </a:effectLst>
                <a:latin typeface="Sylfaen" pitchFamily="18" charset="0"/>
              </a:rPr>
              <a:t>Silent</a:t>
            </a:r>
          </a:p>
          <a:p>
            <a:pPr eaLnBrk="1" hangingPunct="1">
              <a:defRPr/>
            </a:pPr>
            <a:r>
              <a:rPr lang="en-US" dirty="0">
                <a:solidFill>
                  <a:schemeClr val="bg1"/>
                </a:solidFill>
                <a:effectLst>
                  <a:outerShdw blurRad="38100" dist="38100" dir="2700000" algn="tl">
                    <a:srgbClr val="000000">
                      <a:alpha val="43137"/>
                    </a:srgbClr>
                  </a:outerShdw>
                </a:effectLst>
                <a:latin typeface="Sylfaen" pitchFamily="18" charset="0"/>
              </a:rPr>
              <a:t>Silent</a:t>
            </a:r>
          </a:p>
          <a:p>
            <a:pPr eaLnBrk="1" hangingPunct="1">
              <a:defRPr/>
            </a:pPr>
            <a:r>
              <a:rPr lang="en-US" dirty="0">
                <a:solidFill>
                  <a:schemeClr val="bg1"/>
                </a:solidFill>
                <a:effectLst>
                  <a:outerShdw blurRad="38100" dist="38100" dir="2700000" algn="tl">
                    <a:srgbClr val="000000">
                      <a:alpha val="43137"/>
                    </a:srgbClr>
                  </a:outerShdw>
                </a:effectLst>
                <a:latin typeface="Sylfaen" pitchFamily="18" charset="0"/>
              </a:rPr>
              <a:t>Silent</a:t>
            </a:r>
          </a:p>
          <a:p>
            <a:pPr eaLnBrk="1" hangingPunct="1">
              <a:defRPr/>
            </a:pPr>
            <a:r>
              <a:rPr lang="en-US" dirty="0">
                <a:solidFill>
                  <a:schemeClr val="bg1"/>
                </a:solidFill>
                <a:effectLst>
                  <a:outerShdw blurRad="38100" dist="38100" dir="2700000" algn="tl">
                    <a:srgbClr val="000000">
                      <a:alpha val="43137"/>
                    </a:srgbClr>
                  </a:outerShdw>
                </a:effectLst>
                <a:latin typeface="Sylfaen" pitchFamily="18" charset="0"/>
              </a:rPr>
              <a:t>Sing (Col. 3:16)</a:t>
            </a:r>
          </a:p>
        </p:txBody>
      </p:sp>
      <p:sp>
        <p:nvSpPr>
          <p:cNvPr id="22535" name="Text Box 7"/>
          <p:cNvSpPr txBox="1">
            <a:spLocks noChangeArrowheads="1"/>
          </p:cNvSpPr>
          <p:nvPr/>
        </p:nvSpPr>
        <p:spPr bwMode="auto">
          <a:xfrm>
            <a:off x="838200" y="2412495"/>
            <a:ext cx="2438400" cy="823913"/>
          </a:xfrm>
          <a:prstGeom prst="rect">
            <a:avLst/>
          </a:prstGeom>
          <a:noFill/>
          <a:ln w="9525">
            <a:noFill/>
            <a:miter lim="800000"/>
            <a:headEnd/>
            <a:tailEnd/>
          </a:ln>
          <a:effectLst/>
        </p:spPr>
        <p:txBody>
          <a:bodyPr>
            <a:spAutoFit/>
          </a:bodyPr>
          <a:lstStyle/>
          <a:p>
            <a:pPr>
              <a:spcBef>
                <a:spcPct val="50000"/>
              </a:spcBef>
              <a:defRPr/>
            </a:pPr>
            <a:r>
              <a:rPr lang="en-US" sz="4800" dirty="0">
                <a:solidFill>
                  <a:srgbClr val="FFFF00"/>
                </a:solidFill>
                <a:effectLst>
                  <a:outerShdw blurRad="38100" dist="38100" dir="2700000" algn="tl">
                    <a:srgbClr val="000000"/>
                  </a:outerShdw>
                </a:effectLst>
                <a:latin typeface="Sylfaen" pitchFamily="18" charset="0"/>
              </a:rPr>
              <a:t>O.T.</a:t>
            </a:r>
          </a:p>
        </p:txBody>
      </p:sp>
      <p:sp>
        <p:nvSpPr>
          <p:cNvPr id="22536" name="Text Box 8"/>
          <p:cNvSpPr txBox="1">
            <a:spLocks noChangeArrowheads="1"/>
          </p:cNvSpPr>
          <p:nvPr/>
        </p:nvSpPr>
        <p:spPr bwMode="auto">
          <a:xfrm>
            <a:off x="6096000" y="2412495"/>
            <a:ext cx="1676400" cy="823912"/>
          </a:xfrm>
          <a:prstGeom prst="rect">
            <a:avLst/>
          </a:prstGeom>
          <a:noFill/>
          <a:ln w="9525">
            <a:noFill/>
            <a:miter lim="800000"/>
            <a:headEnd/>
            <a:tailEnd/>
          </a:ln>
          <a:effectLst/>
        </p:spPr>
        <p:txBody>
          <a:bodyPr>
            <a:spAutoFit/>
          </a:bodyPr>
          <a:lstStyle/>
          <a:p>
            <a:pPr>
              <a:spcBef>
                <a:spcPct val="50000"/>
              </a:spcBef>
              <a:defRPr/>
            </a:pPr>
            <a:r>
              <a:rPr lang="en-US" sz="4800" dirty="0">
                <a:solidFill>
                  <a:srgbClr val="FFFF00"/>
                </a:solidFill>
                <a:effectLst>
                  <a:outerShdw blurRad="38100" dist="38100" dir="2700000" algn="tl">
                    <a:srgbClr val="000000"/>
                  </a:outerShdw>
                </a:effectLst>
                <a:latin typeface="Sylfaen" pitchFamily="18" charset="0"/>
              </a:rPr>
              <a:t>N.T.</a:t>
            </a:r>
          </a:p>
        </p:txBody>
      </p:sp>
      <p:sp>
        <p:nvSpPr>
          <p:cNvPr id="20488" name="Line 10"/>
          <p:cNvSpPr>
            <a:spLocks noChangeShapeType="1"/>
          </p:cNvSpPr>
          <p:nvPr/>
        </p:nvSpPr>
        <p:spPr bwMode="auto">
          <a:xfrm>
            <a:off x="5715000" y="3390900"/>
            <a:ext cx="0" cy="2743200"/>
          </a:xfrm>
          <a:prstGeom prst="line">
            <a:avLst/>
          </a:prstGeom>
          <a:noFill/>
          <a:ln w="38100">
            <a:solidFill>
              <a:srgbClr val="FFFF00"/>
            </a:solidFill>
            <a:round/>
            <a:headEnd/>
            <a:tailEnd/>
          </a:ln>
        </p:spPr>
        <p:txBody>
          <a:bodyPr/>
          <a:lstStyle/>
          <a:p>
            <a:endParaRPr lang="en-US"/>
          </a:p>
        </p:txBody>
      </p:sp>
      <p:sp>
        <p:nvSpPr>
          <p:cNvPr id="9" name="Rectangle 1026">
            <a:extLst>
              <a:ext uri="{FF2B5EF4-FFF2-40B4-BE49-F238E27FC236}">
                <a16:creationId xmlns:a16="http://schemas.microsoft.com/office/drawing/2014/main" id="{006E72B2-CC7D-49C6-869A-BD3F680524C9}"/>
              </a:ext>
            </a:extLst>
          </p:cNvPr>
          <p:cNvSpPr txBox="1">
            <a:spLocks noChangeArrowheads="1"/>
          </p:cNvSpPr>
          <p:nvPr/>
        </p:nvSpPr>
        <p:spPr>
          <a:xfrm>
            <a:off x="14748" y="-7118"/>
            <a:ext cx="9144000" cy="629552"/>
          </a:xfrm>
          <a:prstGeom prst="rect">
            <a:avLst/>
          </a:prstGeom>
          <a:effectLst/>
        </p:spPr>
        <p:txBody>
          <a:bodyPr vert="horz" lIns="91440" tIns="45720" rIns="91440" bIns="45720" rtlCol="0" anchor="t" anchorCtr="0">
            <a:noAutofit/>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eaLnBrk="1" fontAlgn="auto" hangingPunct="1">
              <a:spcAft>
                <a:spcPts val="0"/>
              </a:spcAft>
              <a:buClr>
                <a:schemeClr val="accent6">
                  <a:lumMod val="75000"/>
                </a:schemeClr>
              </a:buClr>
              <a:buFont typeface="Georgia" pitchFamily="18" charset="0"/>
              <a:buNone/>
              <a:defRPr/>
            </a:pPr>
            <a:r>
              <a:rPr lang="en-US" sz="2800" u="sng" dirty="0">
                <a:solidFill>
                  <a:srgbClr val="66FFFF"/>
                </a:solidFill>
                <a:latin typeface="Arial" pitchFamily="34" charset="0"/>
                <a:cs typeface="Arial" pitchFamily="34" charset="0"/>
              </a:rPr>
              <a:t>An Appeal to the Scriptures for A Cappella Praise</a:t>
            </a:r>
          </a:p>
        </p:txBody>
      </p:sp>
    </p:spTree>
    <p:extLst>
      <p:ext uri="{BB962C8B-B14F-4D97-AF65-F5344CB8AC3E}">
        <p14:creationId xmlns:p14="http://schemas.microsoft.com/office/powerpoint/2010/main" val="7947244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ipe(left)">
                                      <p:cBhvr>
                                        <p:cTn id="7" dur="500"/>
                                        <p:tgtEl>
                                          <p:spTgt spid="2253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534">
                                            <p:txEl>
                                              <p:pRg st="0" end="0"/>
                                            </p:txEl>
                                          </p:spTgt>
                                        </p:tgtEl>
                                        <p:attrNameLst>
                                          <p:attrName>style.visibility</p:attrName>
                                        </p:attrNameLst>
                                      </p:cBhvr>
                                      <p:to>
                                        <p:strVal val="visible"/>
                                      </p:to>
                                    </p:set>
                                    <p:animEffect transition="in" filter="wipe(left)">
                                      <p:cBhvr>
                                        <p:cTn id="11" dur="500"/>
                                        <p:tgtEl>
                                          <p:spTgt spid="2253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533">
                                            <p:txEl>
                                              <p:pRg st="1" end="1"/>
                                            </p:txEl>
                                          </p:spTgt>
                                        </p:tgtEl>
                                        <p:attrNameLst>
                                          <p:attrName>style.visibility</p:attrName>
                                        </p:attrNameLst>
                                      </p:cBhvr>
                                      <p:to>
                                        <p:strVal val="visible"/>
                                      </p:to>
                                    </p:set>
                                    <p:animEffect transition="in" filter="wipe(left)">
                                      <p:cBhvr>
                                        <p:cTn id="15" dur="500"/>
                                        <p:tgtEl>
                                          <p:spTgt spid="2253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534">
                                            <p:txEl>
                                              <p:pRg st="1" end="1"/>
                                            </p:txEl>
                                          </p:spTgt>
                                        </p:tgtEl>
                                        <p:attrNameLst>
                                          <p:attrName>style.visibility</p:attrName>
                                        </p:attrNameLst>
                                      </p:cBhvr>
                                      <p:to>
                                        <p:strVal val="visible"/>
                                      </p:to>
                                    </p:set>
                                    <p:animEffect transition="in" filter="wipe(left)">
                                      <p:cBhvr>
                                        <p:cTn id="19" dur="500"/>
                                        <p:tgtEl>
                                          <p:spTgt spid="22534">
                                            <p:txEl>
                                              <p:pRg st="1" end="1"/>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533">
                                            <p:txEl>
                                              <p:pRg st="2" end="2"/>
                                            </p:txEl>
                                          </p:spTgt>
                                        </p:tgtEl>
                                        <p:attrNameLst>
                                          <p:attrName>style.visibility</p:attrName>
                                        </p:attrNameLst>
                                      </p:cBhvr>
                                      <p:to>
                                        <p:strVal val="visible"/>
                                      </p:to>
                                    </p:set>
                                    <p:animEffect transition="in" filter="wipe(left)">
                                      <p:cBhvr>
                                        <p:cTn id="23" dur="500"/>
                                        <p:tgtEl>
                                          <p:spTgt spid="22533">
                                            <p:txEl>
                                              <p:pRg st="2" end="2"/>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2534">
                                            <p:txEl>
                                              <p:pRg st="2" end="2"/>
                                            </p:txEl>
                                          </p:spTgt>
                                        </p:tgtEl>
                                        <p:attrNameLst>
                                          <p:attrName>style.visibility</p:attrName>
                                        </p:attrNameLst>
                                      </p:cBhvr>
                                      <p:to>
                                        <p:strVal val="visible"/>
                                      </p:to>
                                    </p:set>
                                    <p:animEffect transition="in" filter="wipe(left)">
                                      <p:cBhvr>
                                        <p:cTn id="27" dur="500"/>
                                        <p:tgtEl>
                                          <p:spTgt spid="22534">
                                            <p:txEl>
                                              <p:pRg st="2" end="2"/>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533">
                                            <p:txEl>
                                              <p:pRg st="3" end="3"/>
                                            </p:txEl>
                                          </p:spTgt>
                                        </p:tgtEl>
                                        <p:attrNameLst>
                                          <p:attrName>style.visibility</p:attrName>
                                        </p:attrNameLst>
                                      </p:cBhvr>
                                      <p:to>
                                        <p:strVal val="visible"/>
                                      </p:to>
                                    </p:set>
                                    <p:animEffect transition="in" filter="wipe(left)">
                                      <p:cBhvr>
                                        <p:cTn id="31" dur="500"/>
                                        <p:tgtEl>
                                          <p:spTgt spid="22533">
                                            <p:txEl>
                                              <p:pRg st="3" end="3"/>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2534">
                                            <p:txEl>
                                              <p:pRg st="3" end="3"/>
                                            </p:txEl>
                                          </p:spTgt>
                                        </p:tgtEl>
                                        <p:attrNameLst>
                                          <p:attrName>style.visibility</p:attrName>
                                        </p:attrNameLst>
                                      </p:cBhvr>
                                      <p:to>
                                        <p:strVal val="visible"/>
                                      </p:to>
                                    </p:set>
                                    <p:animEffect transition="in" filter="wipe(left)">
                                      <p:cBhvr>
                                        <p:cTn id="35" dur="500"/>
                                        <p:tgtEl>
                                          <p:spTgt spid="22534">
                                            <p:txEl>
                                              <p:pRg st="3" end="3"/>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2533">
                                            <p:txEl>
                                              <p:pRg st="4" end="4"/>
                                            </p:txEl>
                                          </p:spTgt>
                                        </p:tgtEl>
                                        <p:attrNameLst>
                                          <p:attrName>style.visibility</p:attrName>
                                        </p:attrNameLst>
                                      </p:cBhvr>
                                      <p:to>
                                        <p:strVal val="visible"/>
                                      </p:to>
                                    </p:set>
                                    <p:animEffect transition="in" filter="wipe(left)">
                                      <p:cBhvr>
                                        <p:cTn id="39" dur="500"/>
                                        <p:tgtEl>
                                          <p:spTgt spid="22533">
                                            <p:txEl>
                                              <p:pRg st="4" end="4"/>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2534">
                                            <p:txEl>
                                              <p:pRg st="4" end="4"/>
                                            </p:txEl>
                                          </p:spTgt>
                                        </p:tgtEl>
                                        <p:attrNameLst>
                                          <p:attrName>style.visibility</p:attrName>
                                        </p:attrNameLst>
                                      </p:cBhvr>
                                      <p:to>
                                        <p:strVal val="visible"/>
                                      </p:to>
                                    </p:set>
                                    <p:animEffect transition="in" filter="wipe(left)">
                                      <p:cBhvr>
                                        <p:cTn id="43" dur="500"/>
                                        <p:tgtEl>
                                          <p:spTgt spid="225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uiExpand="1" build="p"/>
      <p:bldP spid="2253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youth choir_c_n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rot="21433681">
            <a:off x="533400" y="195945"/>
            <a:ext cx="4267200" cy="1938992"/>
          </a:xfrm>
          <a:prstGeom prst="rect">
            <a:avLst/>
          </a:prstGeom>
          <a:noFill/>
        </p:spPr>
        <p:txBody>
          <a:bodyPr>
            <a:spAutoFit/>
          </a:bodyPr>
          <a:lstStyle/>
          <a:p>
            <a:pPr algn="ctr">
              <a:defRPr/>
            </a:pPr>
            <a:r>
              <a:rPr lang="en-US" sz="4000" dirty="0">
                <a:solidFill>
                  <a:srgbClr val="FFFFFF"/>
                </a:solidFill>
                <a:effectLst>
                  <a:glow rad="139700">
                    <a:schemeClr val="accent4">
                      <a:satMod val="175000"/>
                      <a:alpha val="40000"/>
                    </a:schemeClr>
                  </a:glow>
                  <a:outerShdw blurRad="38100" dist="38100" dir="2700000" algn="tl">
                    <a:srgbClr val="000000">
                      <a:alpha val="43137"/>
                    </a:srgbClr>
                  </a:outerShdw>
                </a:effectLst>
              </a:rPr>
              <a:t>An Appeal to the Scriptures for      A Cappella Praise</a:t>
            </a:r>
            <a:endParaRPr lang="en-US" sz="5400" dirty="0">
              <a:solidFill>
                <a:srgbClr val="FFFFFF"/>
              </a:solidFill>
              <a:effectLst>
                <a:glow rad="139700">
                  <a:schemeClr val="accent4">
                    <a:satMod val="175000"/>
                    <a:alpha val="40000"/>
                  </a:schemeClr>
                </a:glow>
                <a:outerShdw blurRad="38100" dist="38100" dir="2700000" algn="tl">
                  <a:srgbClr val="000000">
                    <a:alpha val="43137"/>
                  </a:srgbClr>
                </a:outerShdw>
              </a:effectLst>
            </a:endParaRPr>
          </a:p>
        </p:txBody>
      </p:sp>
      <p:sp>
        <p:nvSpPr>
          <p:cNvPr id="7" name="Text Box 24">
            <a:extLst>
              <a:ext uri="{FF2B5EF4-FFF2-40B4-BE49-F238E27FC236}">
                <a16:creationId xmlns:a16="http://schemas.microsoft.com/office/drawing/2014/main" id="{468EF2B8-2E27-4056-A2B6-2C214DD90B5F}"/>
              </a:ext>
            </a:extLst>
          </p:cNvPr>
          <p:cNvSpPr txBox="1">
            <a:spLocks noChangeArrowheads="1"/>
          </p:cNvSpPr>
          <p:nvPr/>
        </p:nvSpPr>
        <p:spPr bwMode="auto">
          <a:xfrm>
            <a:off x="0" y="2345955"/>
            <a:ext cx="9144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b="1" dirty="0">
                <a:solidFill>
                  <a:srgbClr val="FFFF00"/>
                </a:solidFill>
                <a:cs typeface="Times New Roman" charset="0"/>
              </a:rPr>
              <a:t>Christ authorizes singing (Vocal Music): </a:t>
            </a:r>
            <a:endParaRPr lang="en-US" sz="2800" b="1" dirty="0">
              <a:solidFill>
                <a:srgbClr val="FFFF00"/>
              </a:solidFill>
              <a:cs typeface="Times New Roman" charset="0"/>
            </a:endParaRPr>
          </a:p>
          <a:p>
            <a:pPr>
              <a:buClr>
                <a:schemeClr val="hlink"/>
              </a:buClr>
              <a:buSzPct val="115000"/>
              <a:buFont typeface="Wingdings" pitchFamily="2" charset="2"/>
              <a:buChar char="Ø"/>
            </a:pPr>
            <a:r>
              <a:rPr lang="en-US" sz="2000" b="1" i="1" dirty="0">
                <a:solidFill>
                  <a:schemeClr val="bg1"/>
                </a:solidFill>
                <a:cs typeface="Times New Roman" charset="0"/>
              </a:rPr>
              <a:t>Mt. 26:20</a:t>
            </a:r>
            <a:r>
              <a:rPr lang="en-US" sz="2000" b="1" dirty="0">
                <a:solidFill>
                  <a:schemeClr val="bg1"/>
                </a:solidFill>
                <a:cs typeface="Times New Roman" charset="0"/>
              </a:rPr>
              <a:t> – “Sung”</a:t>
            </a:r>
          </a:p>
          <a:p>
            <a:pPr>
              <a:buClr>
                <a:schemeClr val="hlink"/>
              </a:buClr>
              <a:buSzPct val="115000"/>
              <a:buFont typeface="Wingdings" pitchFamily="2" charset="2"/>
              <a:buChar char="Ø"/>
            </a:pPr>
            <a:r>
              <a:rPr lang="en-US" sz="2000" b="1" i="1" dirty="0">
                <a:solidFill>
                  <a:schemeClr val="bg1"/>
                </a:solidFill>
                <a:cs typeface="Times New Roman" charset="0"/>
              </a:rPr>
              <a:t>Acts 16:25</a:t>
            </a:r>
            <a:r>
              <a:rPr lang="en-US" sz="2000" b="1" dirty="0">
                <a:solidFill>
                  <a:schemeClr val="bg1"/>
                </a:solidFill>
                <a:cs typeface="Times New Roman" charset="0"/>
              </a:rPr>
              <a:t> – “Singing”</a:t>
            </a:r>
          </a:p>
          <a:p>
            <a:pPr>
              <a:buClr>
                <a:schemeClr val="hlink"/>
              </a:buClr>
              <a:buSzPct val="115000"/>
              <a:buFont typeface="Wingdings" pitchFamily="2" charset="2"/>
              <a:buChar char="Ø"/>
            </a:pPr>
            <a:r>
              <a:rPr lang="en-US" sz="2000" b="1" i="1" dirty="0">
                <a:solidFill>
                  <a:schemeClr val="bg1"/>
                </a:solidFill>
                <a:cs typeface="Times New Roman" charset="0"/>
              </a:rPr>
              <a:t>Rom. 15:9</a:t>
            </a:r>
            <a:r>
              <a:rPr lang="en-US" sz="2000" b="1" dirty="0">
                <a:solidFill>
                  <a:schemeClr val="bg1"/>
                </a:solidFill>
                <a:cs typeface="Times New Roman" charset="0"/>
              </a:rPr>
              <a:t> – “Sing”</a:t>
            </a:r>
          </a:p>
          <a:p>
            <a:pPr>
              <a:buClr>
                <a:schemeClr val="hlink"/>
              </a:buClr>
              <a:buSzPct val="115000"/>
              <a:buFont typeface="Wingdings" pitchFamily="2" charset="2"/>
              <a:buChar char="Ø"/>
            </a:pPr>
            <a:r>
              <a:rPr lang="en-US" sz="2000" b="1" i="1" dirty="0">
                <a:solidFill>
                  <a:schemeClr val="bg1"/>
                </a:solidFill>
                <a:cs typeface="Times New Roman" charset="0"/>
              </a:rPr>
              <a:t>I Cor. 14:15</a:t>
            </a:r>
            <a:r>
              <a:rPr lang="en-US" sz="2000" b="1" dirty="0">
                <a:solidFill>
                  <a:schemeClr val="bg1"/>
                </a:solidFill>
                <a:cs typeface="Times New Roman" charset="0"/>
              </a:rPr>
              <a:t> – “Sing”</a:t>
            </a:r>
          </a:p>
          <a:p>
            <a:pPr>
              <a:buClr>
                <a:schemeClr val="hlink"/>
              </a:buClr>
              <a:buSzPct val="115000"/>
              <a:buFont typeface="Wingdings" pitchFamily="2" charset="2"/>
              <a:buChar char="Ø"/>
            </a:pPr>
            <a:r>
              <a:rPr lang="en-US" sz="2000" b="1" i="1" dirty="0">
                <a:solidFill>
                  <a:schemeClr val="bg1"/>
                </a:solidFill>
                <a:cs typeface="Times New Roman" charset="0"/>
              </a:rPr>
              <a:t>Eph. 5:19</a:t>
            </a:r>
            <a:r>
              <a:rPr lang="en-US" sz="2000" b="1" dirty="0">
                <a:solidFill>
                  <a:schemeClr val="bg1"/>
                </a:solidFill>
                <a:cs typeface="Times New Roman" charset="0"/>
              </a:rPr>
              <a:t> – “Singing”</a:t>
            </a:r>
          </a:p>
          <a:p>
            <a:pPr>
              <a:buClr>
                <a:schemeClr val="hlink"/>
              </a:buClr>
              <a:buSzPct val="115000"/>
              <a:buFont typeface="Wingdings" pitchFamily="2" charset="2"/>
              <a:buChar char="Ø"/>
            </a:pPr>
            <a:r>
              <a:rPr lang="en-US" sz="2000" b="1" i="1" dirty="0">
                <a:solidFill>
                  <a:schemeClr val="bg1"/>
                </a:solidFill>
                <a:cs typeface="Times New Roman" charset="0"/>
              </a:rPr>
              <a:t>Col. 3:16</a:t>
            </a:r>
            <a:r>
              <a:rPr lang="en-US" sz="2000" b="1" dirty="0">
                <a:solidFill>
                  <a:schemeClr val="bg1"/>
                </a:solidFill>
                <a:cs typeface="Times New Roman" charset="0"/>
              </a:rPr>
              <a:t> – “Singing”</a:t>
            </a:r>
          </a:p>
          <a:p>
            <a:pPr>
              <a:buClr>
                <a:schemeClr val="hlink"/>
              </a:buClr>
              <a:buSzPct val="115000"/>
              <a:buFont typeface="Wingdings" pitchFamily="2" charset="2"/>
              <a:buChar char="Ø"/>
            </a:pPr>
            <a:r>
              <a:rPr lang="en-US" sz="2000" b="1" i="1" dirty="0">
                <a:solidFill>
                  <a:schemeClr val="bg1"/>
                </a:solidFill>
                <a:cs typeface="Times New Roman" charset="0"/>
              </a:rPr>
              <a:t>Heb. 2:12</a:t>
            </a:r>
            <a:r>
              <a:rPr lang="en-US" sz="2000" b="1" dirty="0">
                <a:solidFill>
                  <a:schemeClr val="bg1"/>
                </a:solidFill>
                <a:cs typeface="Times New Roman" charset="0"/>
              </a:rPr>
              <a:t> – “Sing”</a:t>
            </a:r>
          </a:p>
          <a:p>
            <a:pPr>
              <a:buClr>
                <a:schemeClr val="hlink"/>
              </a:buClr>
              <a:buSzPct val="115000"/>
              <a:buFont typeface="Wingdings" pitchFamily="2" charset="2"/>
              <a:buChar char="Ø"/>
            </a:pPr>
            <a:r>
              <a:rPr lang="en-US" sz="2000" b="1" i="1" dirty="0">
                <a:solidFill>
                  <a:schemeClr val="bg1"/>
                </a:solidFill>
                <a:cs typeface="Times New Roman" charset="0"/>
              </a:rPr>
              <a:t>Heb. 13:15</a:t>
            </a:r>
            <a:r>
              <a:rPr lang="en-US" sz="2000" b="1" dirty="0">
                <a:solidFill>
                  <a:schemeClr val="bg1"/>
                </a:solidFill>
                <a:cs typeface="Times New Roman" charset="0"/>
              </a:rPr>
              <a:t> – “Fruit of Lips”</a:t>
            </a:r>
          </a:p>
          <a:p>
            <a:pPr>
              <a:buClr>
                <a:schemeClr val="hlink"/>
              </a:buClr>
              <a:buSzPct val="115000"/>
              <a:buFont typeface="Wingdings" pitchFamily="2" charset="2"/>
              <a:buChar char="Ø"/>
            </a:pPr>
            <a:r>
              <a:rPr lang="en-US" sz="2000" b="1" i="1" dirty="0">
                <a:solidFill>
                  <a:schemeClr val="bg1"/>
                </a:solidFill>
                <a:cs typeface="Times New Roman" charset="0"/>
              </a:rPr>
              <a:t>Js. 5:13</a:t>
            </a:r>
            <a:r>
              <a:rPr lang="en-US" sz="2000" b="1" dirty="0">
                <a:solidFill>
                  <a:schemeClr val="bg1"/>
                </a:solidFill>
                <a:cs typeface="Times New Roman" charset="0"/>
              </a:rPr>
              <a:t> – “Sing” </a:t>
            </a:r>
          </a:p>
        </p:txBody>
      </p:sp>
      <p:sp>
        <p:nvSpPr>
          <p:cNvPr id="9" name="Text Box 7">
            <a:extLst>
              <a:ext uri="{FF2B5EF4-FFF2-40B4-BE49-F238E27FC236}">
                <a16:creationId xmlns:a16="http://schemas.microsoft.com/office/drawing/2014/main" id="{47E71B24-2E6D-401C-BA5C-E0DFADF4B1C6}"/>
              </a:ext>
            </a:extLst>
          </p:cNvPr>
          <p:cNvSpPr txBox="1">
            <a:spLocks noChangeArrowheads="1"/>
          </p:cNvSpPr>
          <p:nvPr/>
        </p:nvSpPr>
        <p:spPr bwMode="auto">
          <a:xfrm>
            <a:off x="4001756" y="3345990"/>
            <a:ext cx="5029200" cy="1200329"/>
          </a:xfrm>
          <a:prstGeom prst="rect">
            <a:avLst/>
          </a:prstGeom>
          <a:solidFill>
            <a:srgbClr val="FFCCFF"/>
          </a:solidFill>
          <a:ln>
            <a:noFill/>
          </a:ln>
          <a:effectLs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Saints are commanded to sing, making the melody from the heart! </a:t>
            </a:r>
          </a:p>
        </p:txBody>
      </p:sp>
    </p:spTree>
    <p:extLst>
      <p:ext uri="{BB962C8B-B14F-4D97-AF65-F5344CB8AC3E}">
        <p14:creationId xmlns:p14="http://schemas.microsoft.com/office/powerpoint/2010/main" val="11603044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youth choir_c_n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rot="21433681">
            <a:off x="533400" y="195945"/>
            <a:ext cx="4267200" cy="1938992"/>
          </a:xfrm>
          <a:prstGeom prst="rect">
            <a:avLst/>
          </a:prstGeom>
          <a:noFill/>
        </p:spPr>
        <p:txBody>
          <a:bodyPr>
            <a:spAutoFit/>
          </a:bodyPr>
          <a:lstStyle/>
          <a:p>
            <a:pPr algn="ctr">
              <a:defRPr/>
            </a:pPr>
            <a:r>
              <a:rPr lang="en-US" sz="4000" dirty="0">
                <a:solidFill>
                  <a:srgbClr val="FFFFFF"/>
                </a:solidFill>
                <a:effectLst>
                  <a:glow rad="139700">
                    <a:schemeClr val="accent4">
                      <a:satMod val="175000"/>
                      <a:alpha val="40000"/>
                    </a:schemeClr>
                  </a:glow>
                  <a:outerShdw blurRad="38100" dist="38100" dir="2700000" algn="tl">
                    <a:srgbClr val="000000">
                      <a:alpha val="43137"/>
                    </a:srgbClr>
                  </a:outerShdw>
                </a:effectLst>
              </a:rPr>
              <a:t>An Appeal to History for </a:t>
            </a:r>
          </a:p>
          <a:p>
            <a:pPr algn="ctr">
              <a:defRPr/>
            </a:pPr>
            <a:r>
              <a:rPr lang="en-US" sz="4000" dirty="0">
                <a:solidFill>
                  <a:srgbClr val="FFFFFF"/>
                </a:solidFill>
                <a:effectLst>
                  <a:glow rad="139700">
                    <a:schemeClr val="accent4">
                      <a:satMod val="175000"/>
                      <a:alpha val="40000"/>
                    </a:schemeClr>
                  </a:glow>
                  <a:outerShdw blurRad="38100" dist="38100" dir="2700000" algn="tl">
                    <a:srgbClr val="000000">
                      <a:alpha val="43137"/>
                    </a:srgbClr>
                  </a:outerShdw>
                </a:effectLst>
              </a:rPr>
              <a:t>A Cappella Praise</a:t>
            </a:r>
            <a:endParaRPr lang="en-US" sz="5400" dirty="0">
              <a:solidFill>
                <a:srgbClr val="FFFFFF"/>
              </a:solidFill>
              <a:effectLst>
                <a:glow rad="139700">
                  <a:schemeClr val="accent4">
                    <a:satMod val="175000"/>
                    <a:alpha val="40000"/>
                  </a:schemeClr>
                </a:glow>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48605FEC-6E6B-4F50-BE82-CD9470EEE290}"/>
              </a:ext>
            </a:extLst>
          </p:cNvPr>
          <p:cNvSpPr>
            <a:spLocks noChangeArrowheads="1"/>
          </p:cNvSpPr>
          <p:nvPr/>
        </p:nvSpPr>
        <p:spPr bwMode="auto">
          <a:xfrm>
            <a:off x="4844990" y="134968"/>
            <a:ext cx="4299010" cy="2062103"/>
          </a:xfrm>
          <a:prstGeom prst="rect">
            <a:avLst/>
          </a:prstGeom>
          <a:noFill/>
          <a:ln w="9525">
            <a:noFill/>
            <a:miter lim="800000"/>
            <a:headEnd/>
            <a:tailEnd/>
          </a:ln>
          <a:effectLst/>
        </p:spPr>
        <p:txBody>
          <a:bodyPr wrap="square" anchor="ctr">
            <a:spAutoFit/>
          </a:bodyPr>
          <a:lstStyle/>
          <a:p>
            <a:pPr algn="ctr">
              <a:tabLst>
                <a:tab pos="685800" algn="l"/>
              </a:tabLst>
              <a:defRPr/>
            </a:pPr>
            <a:r>
              <a:rPr lang="en-US" sz="3200" i="1" dirty="0">
                <a:solidFill>
                  <a:srgbClr val="FFFF00"/>
                </a:solidFill>
                <a:effectLst>
                  <a:outerShdw blurRad="38100" dist="38100" dir="2700000" algn="tl">
                    <a:srgbClr val="000000">
                      <a:alpha val="43137"/>
                    </a:srgbClr>
                  </a:outerShdw>
                </a:effectLst>
                <a:latin typeface="Sylfaen" pitchFamily="18" charset="0"/>
              </a:rPr>
              <a:t>A Cappella </a:t>
            </a:r>
            <a:r>
              <a:rPr lang="en-US" sz="3200" dirty="0">
                <a:solidFill>
                  <a:srgbClr val="FFFF00"/>
                </a:solidFill>
                <a:effectLst>
                  <a:outerShdw blurRad="38100" dist="38100" dir="2700000" algn="tl">
                    <a:srgbClr val="000000">
                      <a:alpha val="43137"/>
                    </a:srgbClr>
                  </a:outerShdw>
                </a:effectLst>
                <a:latin typeface="Sylfaen" pitchFamily="18" charset="0"/>
              </a:rPr>
              <a:t>means: </a:t>
            </a:r>
          </a:p>
          <a:p>
            <a:pPr algn="ctr">
              <a:tabLst>
                <a:tab pos="685800" algn="l"/>
              </a:tabLst>
              <a:defRPr/>
            </a:pPr>
            <a:r>
              <a:rPr lang="en-US" sz="3200" dirty="0">
                <a:solidFill>
                  <a:schemeClr val="bg1"/>
                </a:solidFill>
                <a:effectLst>
                  <a:outerShdw blurRad="38100" dist="38100" dir="2700000" algn="tl">
                    <a:srgbClr val="000000">
                      <a:alpha val="43137"/>
                    </a:srgbClr>
                  </a:outerShdw>
                </a:effectLst>
                <a:latin typeface="Sylfaen" pitchFamily="18" charset="0"/>
              </a:rPr>
              <a:t>“without instrumental accompaniment” </a:t>
            </a:r>
            <a:r>
              <a:rPr lang="en-US" sz="3200" dirty="0">
                <a:effectLst>
                  <a:outerShdw blurRad="38100" dist="38100" dir="2700000" algn="tl">
                    <a:srgbClr val="FFFFFF"/>
                  </a:outerShdw>
                </a:effectLst>
                <a:latin typeface="Sylfaen" pitchFamily="18" charset="0"/>
              </a:rPr>
              <a:t>		</a:t>
            </a:r>
            <a:r>
              <a:rPr lang="en-US" sz="3200" i="1" dirty="0">
                <a:solidFill>
                  <a:srgbClr val="FFFF00"/>
                </a:solidFill>
                <a:effectLst>
                  <a:outerShdw blurRad="38100" dist="38100" dir="2700000" algn="tl">
                    <a:srgbClr val="000000">
                      <a:alpha val="43137"/>
                    </a:srgbClr>
                  </a:outerShdw>
                </a:effectLst>
                <a:latin typeface="Sylfaen" pitchFamily="18" charset="0"/>
              </a:rPr>
              <a:t>(Webster’s)</a:t>
            </a:r>
          </a:p>
        </p:txBody>
      </p:sp>
      <p:sp>
        <p:nvSpPr>
          <p:cNvPr id="8" name="Text Box 4">
            <a:extLst>
              <a:ext uri="{FF2B5EF4-FFF2-40B4-BE49-F238E27FC236}">
                <a16:creationId xmlns:a16="http://schemas.microsoft.com/office/drawing/2014/main" id="{55228D6A-E11C-47CF-A9A6-8B6CD723475F}"/>
              </a:ext>
            </a:extLst>
          </p:cNvPr>
          <p:cNvSpPr txBox="1">
            <a:spLocks noChangeArrowheads="1"/>
          </p:cNvSpPr>
          <p:nvPr/>
        </p:nvSpPr>
        <p:spPr bwMode="auto">
          <a:xfrm>
            <a:off x="0" y="2374188"/>
            <a:ext cx="9144000" cy="4339650"/>
          </a:xfrm>
          <a:prstGeom prst="rect">
            <a:avLst/>
          </a:prstGeom>
          <a:noFill/>
          <a:ln w="9525">
            <a:noFill/>
            <a:miter lim="800000"/>
            <a:headEnd/>
            <a:tailEnd/>
          </a:ln>
          <a:effectLst/>
        </p:spPr>
        <p:txBody>
          <a:bodyPr>
            <a:spAutoFit/>
          </a:bodyPr>
          <a:lstStyle/>
          <a:p>
            <a:pPr algn="ctr">
              <a:spcBef>
                <a:spcPct val="50000"/>
              </a:spcBef>
              <a:defRPr/>
            </a:pPr>
            <a:r>
              <a:rPr lang="en-US" sz="2400" dirty="0">
                <a:solidFill>
                  <a:schemeClr val="bg1"/>
                </a:solidFill>
                <a:effectLst>
                  <a:outerShdw blurRad="38100" dist="38100" dir="2700000" algn="tl">
                    <a:srgbClr val="000000">
                      <a:alpha val="43137"/>
                    </a:srgbClr>
                  </a:outerShdw>
                </a:effectLst>
                <a:latin typeface="Sylfaen" pitchFamily="18" charset="0"/>
              </a:rPr>
              <a:t>“As far as church history is concerned, the most telling confirmation of textual silence, ironically, is found in the very words, </a:t>
            </a:r>
            <a:r>
              <a:rPr lang="en-US" sz="2400" i="1" dirty="0">
                <a:solidFill>
                  <a:schemeClr val="bg1"/>
                </a:solidFill>
                <a:effectLst>
                  <a:outerShdw blurRad="38100" dist="38100" dir="2700000" algn="tl">
                    <a:srgbClr val="000000">
                      <a:alpha val="43137"/>
                    </a:srgbClr>
                  </a:outerShdw>
                </a:effectLst>
                <a:latin typeface="Sylfaen" pitchFamily="18" charset="0"/>
              </a:rPr>
              <a:t>a cappella</a:t>
            </a:r>
            <a:r>
              <a:rPr lang="en-US" sz="2400" dirty="0">
                <a:solidFill>
                  <a:schemeClr val="bg1"/>
                </a:solidFill>
                <a:effectLst>
                  <a:outerShdw blurRad="38100" dist="38100" dir="2700000" algn="tl">
                    <a:srgbClr val="000000">
                      <a:alpha val="43137"/>
                    </a:srgbClr>
                  </a:outerShdw>
                </a:effectLst>
                <a:latin typeface="Sylfaen" pitchFamily="18" charset="0"/>
              </a:rPr>
              <a:t>. </a:t>
            </a:r>
            <a:r>
              <a:rPr lang="en-US" sz="2400" i="1" dirty="0">
                <a:solidFill>
                  <a:schemeClr val="bg1"/>
                </a:solidFill>
                <a:effectLst>
                  <a:outerShdw blurRad="38100" dist="38100" dir="2700000" algn="tl">
                    <a:srgbClr val="000000">
                      <a:alpha val="43137"/>
                    </a:srgbClr>
                  </a:outerShdw>
                </a:effectLst>
                <a:latin typeface="Sylfaen" pitchFamily="18" charset="0"/>
              </a:rPr>
              <a:t>Cappella</a:t>
            </a:r>
            <a:r>
              <a:rPr lang="en-US" sz="2400" dirty="0">
                <a:solidFill>
                  <a:schemeClr val="bg1"/>
                </a:solidFill>
                <a:effectLst>
                  <a:outerShdw blurRad="38100" dist="38100" dir="2700000" algn="tl">
                    <a:srgbClr val="000000">
                      <a:alpha val="43137"/>
                    </a:srgbClr>
                  </a:outerShdw>
                </a:effectLst>
                <a:latin typeface="Sylfaen" pitchFamily="18" charset="0"/>
              </a:rPr>
              <a:t> is Latin for </a:t>
            </a:r>
            <a:r>
              <a:rPr lang="en-US" sz="2400" i="1" dirty="0">
                <a:solidFill>
                  <a:schemeClr val="bg1"/>
                </a:solidFill>
                <a:effectLst>
                  <a:outerShdw blurRad="38100" dist="38100" dir="2700000" algn="tl">
                    <a:srgbClr val="000000">
                      <a:alpha val="43137"/>
                    </a:srgbClr>
                  </a:outerShdw>
                </a:effectLst>
                <a:latin typeface="Sylfaen" pitchFamily="18" charset="0"/>
              </a:rPr>
              <a:t>chapel</a:t>
            </a:r>
            <a:r>
              <a:rPr lang="en-US" sz="2400" dirty="0">
                <a:solidFill>
                  <a:schemeClr val="bg1"/>
                </a:solidFill>
                <a:effectLst>
                  <a:outerShdw blurRad="38100" dist="38100" dir="2700000" algn="tl">
                    <a:srgbClr val="000000">
                      <a:alpha val="43137"/>
                    </a:srgbClr>
                  </a:outerShdw>
                </a:effectLst>
                <a:latin typeface="Sylfaen" pitchFamily="18" charset="0"/>
              </a:rPr>
              <a:t> or </a:t>
            </a:r>
            <a:r>
              <a:rPr lang="en-US" sz="2400" i="1" dirty="0">
                <a:solidFill>
                  <a:schemeClr val="bg1"/>
                </a:solidFill>
                <a:effectLst>
                  <a:outerShdw blurRad="38100" dist="38100" dir="2700000" algn="tl">
                    <a:srgbClr val="000000">
                      <a:alpha val="43137"/>
                    </a:srgbClr>
                  </a:outerShdw>
                </a:effectLst>
                <a:latin typeface="Sylfaen" pitchFamily="18" charset="0"/>
              </a:rPr>
              <a:t>church</a:t>
            </a:r>
            <a:r>
              <a:rPr lang="en-US" sz="2400" dirty="0">
                <a:solidFill>
                  <a:schemeClr val="bg1"/>
                </a:solidFill>
                <a:effectLst>
                  <a:outerShdw blurRad="38100" dist="38100" dir="2700000" algn="tl">
                    <a:srgbClr val="000000">
                      <a:alpha val="43137"/>
                    </a:srgbClr>
                  </a:outerShdw>
                </a:effectLst>
                <a:latin typeface="Sylfaen" pitchFamily="18" charset="0"/>
              </a:rPr>
              <a:t>. Taken in its literal meaning, the Italian </a:t>
            </a:r>
            <a:r>
              <a:rPr lang="en-US" sz="2400" i="1" dirty="0">
                <a:solidFill>
                  <a:schemeClr val="bg1"/>
                </a:solidFill>
                <a:effectLst>
                  <a:outerShdw blurRad="38100" dist="38100" dir="2700000" algn="tl">
                    <a:srgbClr val="000000">
                      <a:alpha val="43137"/>
                    </a:srgbClr>
                  </a:outerShdw>
                </a:effectLst>
                <a:latin typeface="Sylfaen" pitchFamily="18" charset="0"/>
              </a:rPr>
              <a:t>a cappella</a:t>
            </a:r>
            <a:r>
              <a:rPr lang="en-US" sz="2400" dirty="0">
                <a:solidFill>
                  <a:schemeClr val="bg1"/>
                </a:solidFill>
                <a:effectLst>
                  <a:outerShdw blurRad="38100" dist="38100" dir="2700000" algn="tl">
                    <a:srgbClr val="000000">
                      <a:alpha val="43137"/>
                    </a:srgbClr>
                  </a:outerShdw>
                </a:effectLst>
                <a:latin typeface="Sylfaen" pitchFamily="18" charset="0"/>
              </a:rPr>
              <a:t> means “in chapel style,” or “in the style of the church.” From the first century onward, vocal music was so distinctive from the instrumental music used in both pagan worship and private entertainment that it was uniquely known as music of the church – that is </a:t>
            </a:r>
            <a:r>
              <a:rPr lang="en-US" sz="2400" i="1" dirty="0">
                <a:solidFill>
                  <a:schemeClr val="bg1"/>
                </a:solidFill>
                <a:effectLst>
                  <a:outerShdw blurRad="38100" dist="38100" dir="2700000" algn="tl">
                    <a:srgbClr val="000000">
                      <a:alpha val="43137"/>
                    </a:srgbClr>
                  </a:outerShdw>
                </a:effectLst>
                <a:latin typeface="Sylfaen" pitchFamily="18" charset="0"/>
              </a:rPr>
              <a:t>a cappella! </a:t>
            </a:r>
            <a:r>
              <a:rPr lang="en-US" sz="2400" dirty="0">
                <a:solidFill>
                  <a:schemeClr val="bg1"/>
                </a:solidFill>
                <a:effectLst>
                  <a:outerShdw blurRad="38100" dist="38100" dir="2700000" algn="tl">
                    <a:srgbClr val="000000">
                      <a:alpha val="43137"/>
                    </a:srgbClr>
                  </a:outerShdw>
                </a:effectLst>
                <a:latin typeface="Sylfaen" pitchFamily="18" charset="0"/>
              </a:rPr>
              <a:t>So when we say that we sing </a:t>
            </a:r>
            <a:r>
              <a:rPr lang="en-US" sz="2400" i="1" dirty="0">
                <a:solidFill>
                  <a:schemeClr val="bg1"/>
                </a:solidFill>
                <a:effectLst>
                  <a:outerShdw blurRad="38100" dist="38100" dir="2700000" algn="tl">
                    <a:srgbClr val="000000">
                      <a:alpha val="43137"/>
                    </a:srgbClr>
                  </a:outerShdw>
                </a:effectLst>
                <a:latin typeface="Sylfaen" pitchFamily="18" charset="0"/>
              </a:rPr>
              <a:t>a cappella</a:t>
            </a:r>
            <a:r>
              <a:rPr lang="en-US" sz="2400" dirty="0">
                <a:solidFill>
                  <a:schemeClr val="bg1"/>
                </a:solidFill>
                <a:effectLst>
                  <a:outerShdw blurRad="38100" dist="38100" dir="2700000" algn="tl">
                    <a:srgbClr val="000000">
                      <a:alpha val="43137"/>
                    </a:srgbClr>
                  </a:outerShdw>
                </a:effectLst>
                <a:latin typeface="Sylfaen" pitchFamily="18" charset="0"/>
              </a:rPr>
              <a:t>, we are affirming what millions of believers over the centuries have affirmed – that the music of the church is distinctively vocal.” </a:t>
            </a:r>
          </a:p>
          <a:p>
            <a:pPr algn="ctr">
              <a:spcBef>
                <a:spcPct val="50000"/>
              </a:spcBef>
              <a:defRPr/>
            </a:pPr>
            <a:r>
              <a:rPr lang="en-US" sz="2400" dirty="0">
                <a:solidFill>
                  <a:schemeClr val="bg1"/>
                </a:solidFill>
                <a:effectLst>
                  <a:outerShdw blurRad="38100" dist="38100" dir="2700000" algn="tl">
                    <a:srgbClr val="000000">
                      <a:alpha val="43137"/>
                    </a:srgbClr>
                  </a:outerShdw>
                </a:effectLst>
                <a:latin typeface="Sylfaen" pitchFamily="18" charset="0"/>
              </a:rPr>
              <a:t>(F. </a:t>
            </a:r>
            <a:r>
              <a:rPr lang="en-US" sz="2400" dirty="0" err="1">
                <a:solidFill>
                  <a:schemeClr val="bg1"/>
                </a:solidFill>
                <a:effectLst>
                  <a:outerShdw blurRad="38100" dist="38100" dir="2700000" algn="tl">
                    <a:srgbClr val="000000">
                      <a:alpha val="43137"/>
                    </a:srgbClr>
                  </a:outerShdw>
                </a:effectLst>
                <a:latin typeface="Sylfaen" pitchFamily="18" charset="0"/>
              </a:rPr>
              <a:t>Lagard</a:t>
            </a:r>
            <a:r>
              <a:rPr lang="en-US" sz="2400" dirty="0">
                <a:solidFill>
                  <a:schemeClr val="bg1"/>
                </a:solidFill>
                <a:effectLst>
                  <a:outerShdw blurRad="38100" dist="38100" dir="2700000" algn="tl">
                    <a:srgbClr val="000000">
                      <a:alpha val="43137"/>
                    </a:srgbClr>
                  </a:outerShdw>
                </a:effectLst>
                <a:latin typeface="Sylfaen" pitchFamily="18" charset="0"/>
              </a:rPr>
              <a:t> Smith, </a:t>
            </a:r>
            <a:r>
              <a:rPr lang="en-US" sz="2400" i="1" dirty="0">
                <a:solidFill>
                  <a:schemeClr val="bg1"/>
                </a:solidFill>
                <a:effectLst>
                  <a:outerShdw blurRad="38100" dist="38100" dir="2700000" algn="tl">
                    <a:srgbClr val="000000">
                      <a:alpha val="43137"/>
                    </a:srgbClr>
                  </a:outerShdw>
                </a:effectLst>
                <a:latin typeface="Sylfaen" pitchFamily="18" charset="0"/>
              </a:rPr>
              <a:t>The Cultural Church</a:t>
            </a:r>
            <a:r>
              <a:rPr lang="en-US" sz="2400" dirty="0">
                <a:solidFill>
                  <a:schemeClr val="bg1"/>
                </a:solidFill>
                <a:effectLst>
                  <a:outerShdw blurRad="38100" dist="38100" dir="2700000" algn="tl">
                    <a:srgbClr val="000000">
                      <a:alpha val="43137"/>
                    </a:srgbClr>
                  </a:outerShdw>
                </a:effectLst>
                <a:latin typeface="Sylfaen" pitchFamily="18" charset="0"/>
              </a:rPr>
              <a:t>. p. 201)</a:t>
            </a:r>
          </a:p>
        </p:txBody>
      </p:sp>
    </p:spTree>
    <p:extLst>
      <p:ext uri="{BB962C8B-B14F-4D97-AF65-F5344CB8AC3E}">
        <p14:creationId xmlns:p14="http://schemas.microsoft.com/office/powerpoint/2010/main" val="20207553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0" name="Line 4"/>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605" name="Text Box 5"/>
          <p:cNvSpPr txBox="1">
            <a:spLocks noChangeArrowheads="1"/>
          </p:cNvSpPr>
          <p:nvPr/>
        </p:nvSpPr>
        <p:spPr bwMode="auto">
          <a:xfrm>
            <a:off x="457200" y="152400"/>
            <a:ext cx="8458200" cy="2227263"/>
          </a:xfrm>
          <a:prstGeom prst="rect">
            <a:avLst/>
          </a:prstGeom>
          <a:solidFill>
            <a:srgbClr val="FFFF99">
              <a:alpha val="70195"/>
            </a:srgbClr>
          </a:solidFill>
          <a:ln w="9525">
            <a:noFill/>
            <a:miter lim="800000"/>
            <a:headEnd/>
            <a:tailEnd/>
          </a:ln>
        </p:spPr>
        <p:txBody>
          <a:bodyPr>
            <a:spAutoFit/>
          </a:bodyPr>
          <a:lstStyle/>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“There is no record in the NT of the use of instruments in the musical worship of the church. In this regard, early believers followed the practice of the Hebrew synagogue music.” 					(“Music,” </a:t>
            </a:r>
            <a:r>
              <a:rPr kumimoji="0" lang="en-US" sz="2800" b="0" i="1" u="none" strike="noStrike" kern="1200" cap="none" spc="0" normalizeH="0" baseline="0" noProof="0" dirty="0">
                <a:ln>
                  <a:noFill/>
                </a:ln>
                <a:solidFill>
                  <a:srgbClr val="000000"/>
                </a:solidFill>
                <a:effectLst/>
                <a:uLnTx/>
                <a:uFillTx/>
                <a:latin typeface="Sylfaen" pitchFamily="18" charset="0"/>
                <a:ea typeface="+mn-ea"/>
                <a:cs typeface="+mn-cs"/>
              </a:rPr>
              <a:t>Wycliffe Bible Encyclopedia</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p.1163)</a:t>
            </a:r>
          </a:p>
        </p:txBody>
      </p:sp>
      <p:sp>
        <p:nvSpPr>
          <p:cNvPr id="25606" name="Text Box 6"/>
          <p:cNvSpPr txBox="1">
            <a:spLocks noChangeArrowheads="1"/>
          </p:cNvSpPr>
          <p:nvPr/>
        </p:nvSpPr>
        <p:spPr bwMode="auto">
          <a:xfrm>
            <a:off x="457200" y="2514600"/>
            <a:ext cx="8458200" cy="3935413"/>
          </a:xfrm>
          <a:prstGeom prst="rect">
            <a:avLst/>
          </a:prstGeom>
          <a:solidFill>
            <a:srgbClr val="FFFF99">
              <a:alpha val="70195"/>
            </a:srgbClr>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“The primitive Christian community held the same view, as we know from the apostolic and post-apostolic literature: instrumental music was thought unfit for religious services; the Christian sources are outspoken in their condemnation of instrumental performances. Originally, only song was considered worthy of direct approach to Divinity.” 						(“The Music of Post-Biblical Judaism,” </a:t>
            </a:r>
            <a:r>
              <a:rPr kumimoji="0" lang="en-US" sz="2800" b="0" i="1" u="none" strike="noStrike" kern="1200" cap="none" spc="0" normalizeH="0" baseline="0" noProof="0" dirty="0">
                <a:ln>
                  <a:noFill/>
                </a:ln>
                <a:solidFill>
                  <a:srgbClr val="000000"/>
                </a:solidFill>
                <a:effectLst/>
                <a:uLnTx/>
                <a:uFillTx/>
                <a:latin typeface="Sylfaen" pitchFamily="18" charset="0"/>
                <a:ea typeface="+mn-ea"/>
                <a:cs typeface="+mn-cs"/>
              </a:rPr>
              <a:t>The New Oxford History of Music, Vol. I, </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p.135) </a:t>
            </a:r>
          </a:p>
        </p:txBody>
      </p:sp>
    </p:spTree>
    <p:extLst>
      <p:ext uri="{BB962C8B-B14F-4D97-AF65-F5344CB8AC3E}">
        <p14:creationId xmlns:p14="http://schemas.microsoft.com/office/powerpoint/2010/main" val="1564494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dissolve">
                                      <p:cBhvr>
                                        <p:cTn id="7" dur="5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dissolve">
                                      <p:cBhvr>
                                        <p:cTn id="1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1377" y="2133600"/>
            <a:ext cx="9148762" cy="1066800"/>
          </a:xfrm>
        </p:spPr>
        <p:txBody>
          <a:bodyPr rtlCol="0">
            <a:normAutofit/>
          </a:bodyPr>
          <a:lstStyle/>
          <a:p>
            <a:pPr algn="ctr" eaLnBrk="1" fontAlgn="auto" hangingPunct="1">
              <a:buClr>
                <a:schemeClr val="accent6">
                  <a:lumMod val="75000"/>
                </a:schemeClr>
              </a:buClr>
              <a:defRPr/>
            </a:pPr>
            <a:r>
              <a:rPr lang="en-US" sz="4000" b="1" dirty="0">
                <a:solidFill>
                  <a:srgbClr val="002060"/>
                </a:solidFill>
                <a:latin typeface="Arial" pitchFamily="34" charset="0"/>
                <a:cs typeface="Arial" pitchFamily="34" charset="0"/>
              </a:rPr>
              <a:t>Text: Eph. 5:19; Col. 3:16</a:t>
            </a:r>
          </a:p>
        </p:txBody>
      </p:sp>
      <p:sp>
        <p:nvSpPr>
          <p:cNvPr id="2050" name="Rectangle 2"/>
          <p:cNvSpPr>
            <a:spLocks noGrp="1" noChangeArrowheads="1"/>
          </p:cNvSpPr>
          <p:nvPr>
            <p:ph type="ctrTitle"/>
          </p:nvPr>
        </p:nvSpPr>
        <p:spPr>
          <a:xfrm>
            <a:off x="76199" y="304800"/>
            <a:ext cx="8915401" cy="1600200"/>
          </a:xfrm>
        </p:spPr>
        <p:txBody>
          <a:bodyPr>
            <a:prstTxWarp prst="textWave2">
              <a:avLst/>
            </a:prstTxWarp>
            <a:scene3d>
              <a:camera prst="perspectiveRelaxedModerately"/>
              <a:lightRig rig="threePt" dir="t"/>
            </a:scene3d>
          </a:bodyPr>
          <a:lstStyle/>
          <a:p>
            <a:pPr marL="182880" indent="0" algn="ctr" eaLnBrk="1" fontAlgn="auto" hangingPunct="1">
              <a:spcAft>
                <a:spcPts val="0"/>
              </a:spcAft>
              <a:buClr>
                <a:schemeClr val="accent6">
                  <a:lumMod val="75000"/>
                </a:schemeClr>
              </a:buClr>
              <a:buNone/>
              <a:defRPr/>
            </a:pPr>
            <a:r>
              <a:rPr lang="en-US" sz="6600" u="sng" dirty="0">
                <a:ln w="12700" cmpd="sng">
                  <a:solidFill>
                    <a:schemeClr val="accent4"/>
                  </a:solidFill>
                  <a:prstDash val="solid"/>
                </a:ln>
                <a:solidFill>
                  <a:srgbClr val="0000FF"/>
                </a:solidFill>
                <a:effectLst/>
                <a:latin typeface="Arial" pitchFamily="34" charset="0"/>
                <a:cs typeface="Arial" pitchFamily="34" charset="0"/>
              </a:rPr>
              <a:t>Melody Of The Heart </a:t>
            </a:r>
            <a:br>
              <a:rPr lang="en-US" sz="4000" u="sng" dirty="0">
                <a:solidFill>
                  <a:schemeClr val="tx1"/>
                </a:solidFill>
                <a:latin typeface="Arial" pitchFamily="34" charset="0"/>
                <a:cs typeface="Arial" pitchFamily="34" charset="0"/>
              </a:rPr>
            </a:br>
            <a:r>
              <a:rPr lang="en-US" sz="4000" u="sng" dirty="0">
                <a:solidFill>
                  <a:schemeClr val="tx1"/>
                </a:solidFill>
                <a:effectLst/>
                <a:latin typeface="Arial" pitchFamily="34" charset="0"/>
                <a:cs typeface="Arial" pitchFamily="34" charset="0"/>
              </a:rPr>
              <a:t>(Part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162300"/>
            <a:ext cx="5232400" cy="3695700"/>
          </a:xfrm>
          <a:prstGeom prst="rect">
            <a:avLst/>
          </a:prstGeom>
        </p:spPr>
      </p:pic>
      <p:pic>
        <p:nvPicPr>
          <p:cNvPr id="1027" name="Picture 3" descr="C:\Users\DarkWolf\AppData\Local\Microsoft\Windows\Temporary Internet Files\Content.IE5\JDO00AQY\MC90044179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2004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02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right)">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Rectangle 29"/>
          <p:cNvSpPr>
            <a:spLocks noChangeArrowheads="1"/>
          </p:cNvSpPr>
          <p:nvPr/>
        </p:nvSpPr>
        <p:spPr bwMode="auto">
          <a:xfrm>
            <a:off x="0" y="0"/>
            <a:ext cx="2438400" cy="6858000"/>
          </a:xfrm>
          <a:prstGeom prst="rect">
            <a:avLst/>
          </a:prstGeom>
          <a:solidFill>
            <a:srgbClr val="FFFFFF">
              <a:alpha val="74901"/>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555" name="Line 2"/>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556" name="AutoShape 5"/>
          <p:cNvSpPr>
            <a:spLocks noChangeArrowheads="1"/>
          </p:cNvSpPr>
          <p:nvPr/>
        </p:nvSpPr>
        <p:spPr bwMode="auto">
          <a:xfrm>
            <a:off x="228600" y="22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41" name="Text Box 17"/>
          <p:cNvSpPr txBox="1">
            <a:spLocks noChangeArrowheads="1"/>
          </p:cNvSpPr>
          <p:nvPr/>
        </p:nvSpPr>
        <p:spPr bwMode="auto">
          <a:xfrm>
            <a:off x="381000" y="76200"/>
            <a:ext cx="19050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Eusebius (265-339)</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26654" name="Text Box 30"/>
          <p:cNvSpPr txBox="1">
            <a:spLocks noChangeArrowheads="1"/>
          </p:cNvSpPr>
          <p:nvPr/>
        </p:nvSpPr>
        <p:spPr bwMode="auto">
          <a:xfrm>
            <a:off x="2438400" y="1143000"/>
            <a:ext cx="6705600" cy="4789488"/>
          </a:xfrm>
          <a:prstGeom prst="rect">
            <a:avLst/>
          </a:prstGeom>
          <a:solidFill>
            <a:srgbClr val="FFFF99">
              <a:alpha val="70195"/>
            </a:srgbClr>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lfaen" pitchFamily="18" charset="0"/>
                <a:ea typeface="+mn-ea"/>
                <a:cs typeface="+mn-cs"/>
              </a:rPr>
              <a:t>Eusebius (265-339)</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wrote, “Throughout the world – in cities, in villages and in the country – in all the churches of God the people of Christ, who have been chosen out of all the nations, send up, not to the native gods nor to demons but to the one God spoken of by the prophets, hymns and psalmody with a loud voice so that the sound of those singing can be heard by those standing outside.” (Eusebius, </a:t>
            </a:r>
            <a:r>
              <a:rPr kumimoji="0" lang="en-US" sz="2800" b="0" i="1" u="none" strike="noStrike" kern="1200" cap="none" spc="0" normalizeH="0" baseline="0" noProof="0" dirty="0">
                <a:ln>
                  <a:noFill/>
                </a:ln>
                <a:solidFill>
                  <a:srgbClr val="000000"/>
                </a:solidFill>
                <a:effectLst/>
                <a:uLnTx/>
                <a:uFillTx/>
                <a:latin typeface="Sylfaen" pitchFamily="18" charset="0"/>
                <a:ea typeface="+mn-ea"/>
                <a:cs typeface="+mn-cs"/>
              </a:rPr>
              <a:t>Commentary on Psalms 65:10-15</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a:t>
            </a:r>
          </a:p>
        </p:txBody>
      </p:sp>
    </p:spTree>
    <p:extLst>
      <p:ext uri="{BB962C8B-B14F-4D97-AF65-F5344CB8AC3E}">
        <p14:creationId xmlns:p14="http://schemas.microsoft.com/office/powerpoint/2010/main" val="13251356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6654"/>
                                        </p:tgtEl>
                                        <p:attrNameLst>
                                          <p:attrName>style.visibility</p:attrName>
                                        </p:attrNameLst>
                                      </p:cBhvr>
                                      <p:to>
                                        <p:strVal val="visible"/>
                                      </p:to>
                                    </p:set>
                                    <p:anim calcmode="lin" valueType="num">
                                      <p:cBhvr>
                                        <p:cTn id="7" dur="500" fill="hold"/>
                                        <p:tgtEl>
                                          <p:spTgt spid="26654"/>
                                        </p:tgtEl>
                                        <p:attrNameLst>
                                          <p:attrName>ppt_w</p:attrName>
                                        </p:attrNameLst>
                                      </p:cBhvr>
                                      <p:tavLst>
                                        <p:tav tm="0">
                                          <p:val>
                                            <p:fltVal val="0"/>
                                          </p:val>
                                        </p:tav>
                                        <p:tav tm="100000">
                                          <p:val>
                                            <p:strVal val="#ppt_w"/>
                                          </p:val>
                                        </p:tav>
                                      </p:tavLst>
                                    </p:anim>
                                    <p:anim calcmode="lin" valueType="num">
                                      <p:cBhvr>
                                        <p:cTn id="8" dur="500" fill="hold"/>
                                        <p:tgtEl>
                                          <p:spTgt spid="266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2438400" cy="6858000"/>
          </a:xfrm>
          <a:prstGeom prst="rect">
            <a:avLst/>
          </a:prstGeom>
          <a:solidFill>
            <a:srgbClr val="FFFFFF">
              <a:alpha val="74901"/>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579" name="Line 3"/>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580" name="AutoShape 4"/>
          <p:cNvSpPr>
            <a:spLocks noChangeArrowheads="1"/>
          </p:cNvSpPr>
          <p:nvPr/>
        </p:nvSpPr>
        <p:spPr bwMode="auto">
          <a:xfrm>
            <a:off x="228600" y="22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581" name="AutoShape 5"/>
          <p:cNvSpPr>
            <a:spLocks noChangeArrowheads="1"/>
          </p:cNvSpPr>
          <p:nvPr/>
        </p:nvSpPr>
        <p:spPr bwMode="auto">
          <a:xfrm>
            <a:off x="228600" y="68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64" name="Text Box 16"/>
          <p:cNvSpPr txBox="1">
            <a:spLocks noChangeArrowheads="1"/>
          </p:cNvSpPr>
          <p:nvPr/>
        </p:nvSpPr>
        <p:spPr bwMode="auto">
          <a:xfrm>
            <a:off x="381000" y="76200"/>
            <a:ext cx="19050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Eusebius (265-339)</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27675" name="Text Box 27"/>
          <p:cNvSpPr txBox="1">
            <a:spLocks noChangeArrowheads="1"/>
          </p:cNvSpPr>
          <p:nvPr/>
        </p:nvSpPr>
        <p:spPr bwMode="auto">
          <a:xfrm>
            <a:off x="381000" y="547688"/>
            <a:ext cx="182880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Niceta (335-414)</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27676" name="Text Box 28"/>
          <p:cNvSpPr txBox="1">
            <a:spLocks noChangeArrowheads="1"/>
          </p:cNvSpPr>
          <p:nvPr/>
        </p:nvSpPr>
        <p:spPr bwMode="auto">
          <a:xfrm>
            <a:off x="2438400" y="838200"/>
            <a:ext cx="6705600" cy="5632311"/>
          </a:xfrm>
          <a:prstGeom prst="rect">
            <a:avLst/>
          </a:prstGeom>
          <a:solidFill>
            <a:srgbClr val="FFFF99">
              <a:alpha val="70195"/>
            </a:srgbClr>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Niceta of </a:t>
            </a:r>
            <a:r>
              <a:rPr kumimoji="0" lang="en-US" sz="2400" b="1" i="0" u="none" strike="noStrike" kern="1200" cap="none" spc="0" normalizeH="0" baseline="0" noProof="0" dirty="0" err="1">
                <a:ln>
                  <a:noFill/>
                </a:ln>
                <a:solidFill>
                  <a:srgbClr val="000000"/>
                </a:solidFill>
                <a:effectLst/>
                <a:uLnTx/>
                <a:uFillTx/>
                <a:latin typeface="Sylfaen" panose="010A0502050306030303" pitchFamily="18" charset="0"/>
                <a:ea typeface="+mn-ea"/>
                <a:cs typeface="+mn-cs"/>
              </a:rPr>
              <a:t>Remesiana</a:t>
            </a:r>
            <a:r>
              <a:rPr kumimoji="0" lang="en-US" sz="2400" b="1"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 (335-414) </a:t>
            </a:r>
            <a:r>
              <a:rPr kumimoji="0" lang="en-US" sz="24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wrote, “It is time that we must also present something from the New Testament in confirmation of the Old, lest one think that the office of psalmody is to be curtailed, inasmuch as many of the Old Law usages are now abolished. For what is carnal has been rejected, for example, circumcision, the Sabbath, sacrifices, discrimination in foods, trumpets, citharas, cymbals and tympana, all of which are understood to reside now in the bodily members of man and there better to sound…The other things which are spiritual – faith, piety, prayer, fasting, patience, chastity, praise – have been increased, not diminished.” (Niceta, bishop of </a:t>
            </a:r>
            <a:r>
              <a:rPr kumimoji="0" lang="en-US" sz="2400" b="0" i="0" u="none" strike="noStrike" kern="1200" cap="none" spc="0" normalizeH="0" baseline="0" noProof="0" dirty="0" err="1">
                <a:ln>
                  <a:noFill/>
                </a:ln>
                <a:solidFill>
                  <a:srgbClr val="000000"/>
                </a:solidFill>
                <a:effectLst/>
                <a:uLnTx/>
                <a:uFillTx/>
                <a:latin typeface="Sylfaen" panose="010A0502050306030303" pitchFamily="18" charset="0"/>
                <a:ea typeface="+mn-ea"/>
                <a:cs typeface="+mn-cs"/>
              </a:rPr>
              <a:t>Remesiania</a:t>
            </a:r>
            <a:r>
              <a:rPr kumimoji="0" lang="en-US" sz="24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 </a:t>
            </a:r>
            <a:r>
              <a:rPr kumimoji="0" lang="en-US" sz="2400" b="0" i="1"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On the Utility of Hymn Singing</a:t>
            </a:r>
            <a:r>
              <a:rPr kumimoji="0" lang="en-US" sz="24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 </a:t>
            </a:r>
          </a:p>
        </p:txBody>
      </p:sp>
    </p:spTree>
    <p:extLst>
      <p:ext uri="{BB962C8B-B14F-4D97-AF65-F5344CB8AC3E}">
        <p14:creationId xmlns:p14="http://schemas.microsoft.com/office/powerpoint/2010/main" val="5413319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676"/>
                                        </p:tgtEl>
                                        <p:attrNameLst>
                                          <p:attrName>style.visibility</p:attrName>
                                        </p:attrNameLst>
                                      </p:cBhvr>
                                      <p:to>
                                        <p:strVal val="visible"/>
                                      </p:to>
                                    </p:set>
                                    <p:anim calcmode="lin" valueType="num">
                                      <p:cBhvr>
                                        <p:cTn id="7" dur="500" fill="hold"/>
                                        <p:tgtEl>
                                          <p:spTgt spid="27676"/>
                                        </p:tgtEl>
                                        <p:attrNameLst>
                                          <p:attrName>ppt_w</p:attrName>
                                        </p:attrNameLst>
                                      </p:cBhvr>
                                      <p:tavLst>
                                        <p:tav tm="0">
                                          <p:val>
                                            <p:fltVal val="0"/>
                                          </p:val>
                                        </p:tav>
                                        <p:tav tm="100000">
                                          <p:val>
                                            <p:strVal val="#ppt_w"/>
                                          </p:val>
                                        </p:tav>
                                      </p:tavLst>
                                    </p:anim>
                                    <p:anim calcmode="lin" valueType="num">
                                      <p:cBhvr>
                                        <p:cTn id="8" dur="500" fill="hold"/>
                                        <p:tgtEl>
                                          <p:spTgt spid="276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2438400" cy="6858000"/>
          </a:xfrm>
          <a:prstGeom prst="rect">
            <a:avLst/>
          </a:prstGeom>
          <a:solidFill>
            <a:srgbClr val="FFFFFF">
              <a:alpha val="74901"/>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603" name="Line 3"/>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604" name="AutoShape 4"/>
          <p:cNvSpPr>
            <a:spLocks noChangeArrowheads="1"/>
          </p:cNvSpPr>
          <p:nvPr/>
        </p:nvSpPr>
        <p:spPr bwMode="auto">
          <a:xfrm>
            <a:off x="228600" y="22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605" name="AutoShape 5"/>
          <p:cNvSpPr>
            <a:spLocks noChangeArrowheads="1"/>
          </p:cNvSpPr>
          <p:nvPr/>
        </p:nvSpPr>
        <p:spPr bwMode="auto">
          <a:xfrm>
            <a:off x="228600" y="68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606" name="AutoShape 8"/>
          <p:cNvSpPr>
            <a:spLocks noChangeArrowheads="1"/>
          </p:cNvSpPr>
          <p:nvPr/>
        </p:nvSpPr>
        <p:spPr bwMode="auto">
          <a:xfrm>
            <a:off x="228600" y="1143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88" name="Text Box 16"/>
          <p:cNvSpPr txBox="1">
            <a:spLocks noChangeArrowheads="1"/>
          </p:cNvSpPr>
          <p:nvPr/>
        </p:nvSpPr>
        <p:spPr bwMode="auto">
          <a:xfrm>
            <a:off x="381000" y="76200"/>
            <a:ext cx="19050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Eusebius (265-339)</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28689" name="Text Box 17"/>
          <p:cNvSpPr txBox="1">
            <a:spLocks noChangeArrowheads="1"/>
          </p:cNvSpPr>
          <p:nvPr/>
        </p:nvSpPr>
        <p:spPr bwMode="auto">
          <a:xfrm>
            <a:off x="381000" y="1066800"/>
            <a:ext cx="20574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Augustine (354-430)</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28699" name="Text Box 27"/>
          <p:cNvSpPr txBox="1">
            <a:spLocks noChangeArrowheads="1"/>
          </p:cNvSpPr>
          <p:nvPr/>
        </p:nvSpPr>
        <p:spPr bwMode="auto">
          <a:xfrm>
            <a:off x="381000" y="547688"/>
            <a:ext cx="182880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Niceta (335-414)</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28700" name="Text Box 28"/>
          <p:cNvSpPr txBox="1">
            <a:spLocks noChangeArrowheads="1"/>
          </p:cNvSpPr>
          <p:nvPr/>
        </p:nvSpPr>
        <p:spPr bwMode="auto">
          <a:xfrm>
            <a:off x="2434213" y="1143000"/>
            <a:ext cx="6705600" cy="4770537"/>
          </a:xfrm>
          <a:prstGeom prst="rect">
            <a:avLst/>
          </a:prstGeom>
          <a:solidFill>
            <a:srgbClr val="FFFF99">
              <a:alpha val="70195"/>
            </a:srgbClr>
          </a:solid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lfaen" pitchFamily="18" charset="0"/>
                <a:ea typeface="+mn-ea"/>
                <a:cs typeface="+mn-cs"/>
              </a:rPr>
              <a:t>Augustine (354-430)</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wrote, “</a:t>
            </a:r>
            <a:r>
              <a:rPr kumimoji="0" lang="en-US" sz="24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The practice ought without hesitation to be maintained, especially when it can be defended from the Scriptures, as can the singing of hymns and psalms, since we have the example and precepts of the Lord himself and of the Apostles… When, then, is it not the proper time for the brethren gathered in church to sing what is holy…what could be done by Christian congregations that is better, what more beneficial, what more holy?” </a:t>
            </a:r>
          </a:p>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a:t>
            </a:r>
            <a:r>
              <a:rPr kumimoji="0" lang="en-US" sz="2400" b="0" i="1"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Epistle LV</a:t>
            </a:r>
            <a:r>
              <a:rPr kumimoji="0" lang="en-US" sz="24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a:t>
            </a:r>
          </a:p>
        </p:txBody>
      </p:sp>
    </p:spTree>
    <p:extLst>
      <p:ext uri="{BB962C8B-B14F-4D97-AF65-F5344CB8AC3E}">
        <p14:creationId xmlns:p14="http://schemas.microsoft.com/office/powerpoint/2010/main" val="2682338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8700"/>
                                        </p:tgtEl>
                                        <p:attrNameLst>
                                          <p:attrName>style.visibility</p:attrName>
                                        </p:attrNameLst>
                                      </p:cBhvr>
                                      <p:to>
                                        <p:strVal val="visible"/>
                                      </p:to>
                                    </p:set>
                                    <p:anim calcmode="lin" valueType="num">
                                      <p:cBhvr>
                                        <p:cTn id="7" dur="500" fill="hold"/>
                                        <p:tgtEl>
                                          <p:spTgt spid="28700"/>
                                        </p:tgtEl>
                                        <p:attrNameLst>
                                          <p:attrName>ppt_w</p:attrName>
                                        </p:attrNameLst>
                                      </p:cBhvr>
                                      <p:tavLst>
                                        <p:tav tm="0">
                                          <p:val>
                                            <p:fltVal val="0"/>
                                          </p:val>
                                        </p:tav>
                                        <p:tav tm="100000">
                                          <p:val>
                                            <p:strVal val="#ppt_w"/>
                                          </p:val>
                                        </p:tav>
                                      </p:tavLst>
                                    </p:anim>
                                    <p:anim calcmode="lin" valueType="num">
                                      <p:cBhvr>
                                        <p:cTn id="8" dur="500" fill="hold"/>
                                        <p:tgtEl>
                                          <p:spTgt spid="287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2438400" cy="6858000"/>
          </a:xfrm>
          <a:prstGeom prst="rect">
            <a:avLst/>
          </a:prstGeom>
          <a:solidFill>
            <a:srgbClr val="FFFFFF">
              <a:alpha val="74901"/>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27" name="Line 3"/>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28" name="AutoShape 4"/>
          <p:cNvSpPr>
            <a:spLocks noChangeArrowheads="1"/>
          </p:cNvSpPr>
          <p:nvPr/>
        </p:nvSpPr>
        <p:spPr bwMode="auto">
          <a:xfrm>
            <a:off x="228600" y="22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29" name="AutoShape 5"/>
          <p:cNvSpPr>
            <a:spLocks noChangeArrowheads="1"/>
          </p:cNvSpPr>
          <p:nvPr/>
        </p:nvSpPr>
        <p:spPr bwMode="auto">
          <a:xfrm>
            <a:off x="228600" y="68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30" name="AutoShape 8"/>
          <p:cNvSpPr>
            <a:spLocks noChangeArrowheads="1"/>
          </p:cNvSpPr>
          <p:nvPr/>
        </p:nvSpPr>
        <p:spPr bwMode="auto">
          <a:xfrm>
            <a:off x="228600" y="1143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31" name="AutoShape 9"/>
          <p:cNvSpPr>
            <a:spLocks noChangeArrowheads="1"/>
          </p:cNvSpPr>
          <p:nvPr/>
        </p:nvSpPr>
        <p:spPr bwMode="auto">
          <a:xfrm>
            <a:off x="228600" y="1905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12" name="Text Box 16"/>
          <p:cNvSpPr txBox="1">
            <a:spLocks noChangeArrowheads="1"/>
          </p:cNvSpPr>
          <p:nvPr/>
        </p:nvSpPr>
        <p:spPr bwMode="auto">
          <a:xfrm>
            <a:off x="381000" y="76200"/>
            <a:ext cx="19050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Eusebius (265-339)</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29713" name="Text Box 17"/>
          <p:cNvSpPr txBox="1">
            <a:spLocks noChangeArrowheads="1"/>
          </p:cNvSpPr>
          <p:nvPr/>
        </p:nvSpPr>
        <p:spPr bwMode="auto">
          <a:xfrm>
            <a:off x="381000" y="1066800"/>
            <a:ext cx="20574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Augustine (354-430)</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29714" name="Text Box 18"/>
          <p:cNvSpPr txBox="1">
            <a:spLocks noChangeArrowheads="1"/>
          </p:cNvSpPr>
          <p:nvPr/>
        </p:nvSpPr>
        <p:spPr bwMode="auto">
          <a:xfrm>
            <a:off x="381000" y="1828800"/>
            <a:ext cx="1524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Vitalian (670)</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29723" name="Text Box 27"/>
          <p:cNvSpPr txBox="1">
            <a:spLocks noChangeArrowheads="1"/>
          </p:cNvSpPr>
          <p:nvPr/>
        </p:nvSpPr>
        <p:spPr bwMode="auto">
          <a:xfrm>
            <a:off x="381000" y="547688"/>
            <a:ext cx="182880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Niceta (335-414)</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29724" name="Text Box 28"/>
          <p:cNvSpPr txBox="1">
            <a:spLocks noChangeArrowheads="1"/>
          </p:cNvSpPr>
          <p:nvPr/>
        </p:nvSpPr>
        <p:spPr bwMode="auto">
          <a:xfrm>
            <a:off x="2438400" y="1524000"/>
            <a:ext cx="6705600" cy="4185761"/>
          </a:xfrm>
          <a:prstGeom prst="rect">
            <a:avLst/>
          </a:prstGeom>
          <a:solidFill>
            <a:srgbClr val="FFFF99">
              <a:alpha val="70195"/>
            </a:srgbClr>
          </a:solid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lfaen" pitchFamily="18" charset="0"/>
                <a:ea typeface="+mn-ea"/>
                <a:cs typeface="+mn-cs"/>
              </a:rPr>
              <a:t>Pope Vitalian (approx. 670). </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“Pope Vitalian is related to have first introduced organs into some of the churches of Western Europe, about 670; but the earliest trustworthy account is that one sent as a present by the Greek emperor Constantine </a:t>
            </a:r>
            <a:r>
              <a:rPr kumimoji="0" lang="en-US" sz="2800" b="0" i="0" u="none" strike="noStrike" kern="1200" cap="none" spc="0" normalizeH="0" baseline="0" noProof="0" dirty="0" err="1">
                <a:ln>
                  <a:noFill/>
                </a:ln>
                <a:solidFill>
                  <a:srgbClr val="000000"/>
                </a:solidFill>
                <a:effectLst/>
                <a:uLnTx/>
                <a:uFillTx/>
                <a:latin typeface="Sylfaen" pitchFamily="18" charset="0"/>
                <a:ea typeface="+mn-ea"/>
                <a:cs typeface="+mn-cs"/>
              </a:rPr>
              <a:t>Copronymus</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to Pepin, king of the Franks, in 755” </a:t>
            </a:r>
          </a:p>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a:t>
            </a:r>
            <a:r>
              <a:rPr kumimoji="0" lang="en-US" sz="2800" b="0" i="1" u="none" strike="noStrike" kern="1200" cap="none" spc="0" normalizeH="0" baseline="0" noProof="0" dirty="0">
                <a:ln>
                  <a:noFill/>
                </a:ln>
                <a:solidFill>
                  <a:srgbClr val="000000"/>
                </a:solidFill>
                <a:effectLst/>
                <a:uLnTx/>
                <a:uFillTx/>
                <a:latin typeface="Sylfaen" pitchFamily="18" charset="0"/>
                <a:ea typeface="+mn-ea"/>
                <a:cs typeface="+mn-cs"/>
              </a:rPr>
              <a:t>American Encyclopedia</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Vol. 12, p. 688)</a:t>
            </a:r>
          </a:p>
        </p:txBody>
      </p:sp>
    </p:spTree>
    <p:extLst>
      <p:ext uri="{BB962C8B-B14F-4D97-AF65-F5344CB8AC3E}">
        <p14:creationId xmlns:p14="http://schemas.microsoft.com/office/powerpoint/2010/main" val="34689234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9724"/>
                                        </p:tgtEl>
                                        <p:attrNameLst>
                                          <p:attrName>style.visibility</p:attrName>
                                        </p:attrNameLst>
                                      </p:cBhvr>
                                      <p:to>
                                        <p:strVal val="visible"/>
                                      </p:to>
                                    </p:set>
                                    <p:anim calcmode="lin" valueType="num">
                                      <p:cBhvr>
                                        <p:cTn id="7" dur="500" fill="hold"/>
                                        <p:tgtEl>
                                          <p:spTgt spid="29724"/>
                                        </p:tgtEl>
                                        <p:attrNameLst>
                                          <p:attrName>ppt_w</p:attrName>
                                        </p:attrNameLst>
                                      </p:cBhvr>
                                      <p:tavLst>
                                        <p:tav tm="0">
                                          <p:val>
                                            <p:fltVal val="0"/>
                                          </p:val>
                                        </p:tav>
                                        <p:tav tm="100000">
                                          <p:val>
                                            <p:strVal val="#ppt_w"/>
                                          </p:val>
                                        </p:tav>
                                      </p:tavLst>
                                    </p:anim>
                                    <p:anim calcmode="lin" valueType="num">
                                      <p:cBhvr>
                                        <p:cTn id="8" dur="500" fill="hold"/>
                                        <p:tgtEl>
                                          <p:spTgt spid="297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2438400" cy="6858000"/>
          </a:xfrm>
          <a:prstGeom prst="rect">
            <a:avLst/>
          </a:prstGeom>
          <a:solidFill>
            <a:srgbClr val="FFFFFF">
              <a:alpha val="74901"/>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27" name="Line 3"/>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28" name="AutoShape 4"/>
          <p:cNvSpPr>
            <a:spLocks noChangeArrowheads="1"/>
          </p:cNvSpPr>
          <p:nvPr/>
        </p:nvSpPr>
        <p:spPr bwMode="auto">
          <a:xfrm>
            <a:off x="228600" y="22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29" name="AutoShape 5"/>
          <p:cNvSpPr>
            <a:spLocks noChangeArrowheads="1"/>
          </p:cNvSpPr>
          <p:nvPr/>
        </p:nvSpPr>
        <p:spPr bwMode="auto">
          <a:xfrm>
            <a:off x="228600" y="68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30" name="AutoShape 8"/>
          <p:cNvSpPr>
            <a:spLocks noChangeArrowheads="1"/>
          </p:cNvSpPr>
          <p:nvPr/>
        </p:nvSpPr>
        <p:spPr bwMode="auto">
          <a:xfrm>
            <a:off x="228600" y="1143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31" name="AutoShape 9"/>
          <p:cNvSpPr>
            <a:spLocks noChangeArrowheads="1"/>
          </p:cNvSpPr>
          <p:nvPr/>
        </p:nvSpPr>
        <p:spPr bwMode="auto">
          <a:xfrm>
            <a:off x="228600" y="1905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12" name="Text Box 16"/>
          <p:cNvSpPr txBox="1">
            <a:spLocks noChangeArrowheads="1"/>
          </p:cNvSpPr>
          <p:nvPr/>
        </p:nvSpPr>
        <p:spPr bwMode="auto">
          <a:xfrm>
            <a:off x="381000" y="76200"/>
            <a:ext cx="19050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Eusebius (265-339)</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29713" name="Text Box 17"/>
          <p:cNvSpPr txBox="1">
            <a:spLocks noChangeArrowheads="1"/>
          </p:cNvSpPr>
          <p:nvPr/>
        </p:nvSpPr>
        <p:spPr bwMode="auto">
          <a:xfrm>
            <a:off x="381000" y="1066800"/>
            <a:ext cx="20574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Augustine (354-430)</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29714" name="Text Box 18"/>
          <p:cNvSpPr txBox="1">
            <a:spLocks noChangeArrowheads="1"/>
          </p:cNvSpPr>
          <p:nvPr/>
        </p:nvSpPr>
        <p:spPr bwMode="auto">
          <a:xfrm>
            <a:off x="381000" y="1828800"/>
            <a:ext cx="1524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Vitalian (670)</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29723" name="Text Box 27"/>
          <p:cNvSpPr txBox="1">
            <a:spLocks noChangeArrowheads="1"/>
          </p:cNvSpPr>
          <p:nvPr/>
        </p:nvSpPr>
        <p:spPr bwMode="auto">
          <a:xfrm>
            <a:off x="381000" y="547688"/>
            <a:ext cx="182880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Niceta (335-414)</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29724" name="Text Box 28"/>
          <p:cNvSpPr txBox="1">
            <a:spLocks noChangeArrowheads="1"/>
          </p:cNvSpPr>
          <p:nvPr/>
        </p:nvSpPr>
        <p:spPr bwMode="auto">
          <a:xfrm>
            <a:off x="2438400" y="228600"/>
            <a:ext cx="6705600" cy="6432530"/>
          </a:xfrm>
          <a:prstGeom prst="rect">
            <a:avLst/>
          </a:prstGeom>
          <a:solidFill>
            <a:srgbClr val="FFFF99">
              <a:alpha val="70195"/>
            </a:srgbClr>
          </a:solid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lfaen" pitchFamily="18" charset="0"/>
                <a:ea typeface="+mn-ea"/>
                <a:cs typeface="+mn-cs"/>
              </a:rPr>
              <a:t>Early Church Organs. </a:t>
            </a:r>
            <a:r>
              <a:rPr kumimoji="0" lang="en-US" sz="24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“All ecclesiastical references to organs before the 10</a:t>
            </a:r>
            <a:r>
              <a:rPr kumimoji="0" lang="en-US" sz="2400" b="0" i="0" u="none" strike="noStrike" kern="1200" cap="none" spc="0" normalizeH="0" baseline="30000" noProof="0" dirty="0">
                <a:ln>
                  <a:noFill/>
                </a:ln>
                <a:solidFill>
                  <a:srgbClr val="000000"/>
                </a:solidFill>
                <a:effectLst/>
                <a:uLnTx/>
                <a:uFillTx/>
                <a:latin typeface="Sylfaen" panose="010A0502050306030303" pitchFamily="18" charset="0"/>
                <a:ea typeface="+mn-ea"/>
                <a:cs typeface="+mn-cs"/>
              </a:rPr>
              <a:t>th</a:t>
            </a:r>
            <a:r>
              <a:rPr kumimoji="0" lang="en-US" sz="24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 century are to be treated with caution, and even skepticism. All these organs were secular. One of the great unsolved puzzles of music history is how and why the organ came to be almost exclusively a church instrument in western Europe from about 900 to about 1200…The organ was never officially approved or even acknowledged in any known papal or pontifical document despite the traditional legend that Pope </a:t>
            </a:r>
            <a:r>
              <a:rPr kumimoji="0" lang="en-US" sz="2400" b="0" i="0" u="none" strike="noStrike" kern="1200" cap="none" spc="0" normalizeH="0" baseline="0" noProof="0" dirty="0" err="1">
                <a:ln>
                  <a:noFill/>
                </a:ln>
                <a:solidFill>
                  <a:srgbClr val="000000"/>
                </a:solidFill>
                <a:effectLst/>
                <a:uLnTx/>
                <a:uFillTx/>
                <a:latin typeface="Sylfaen" panose="010A0502050306030303" pitchFamily="18" charset="0"/>
                <a:ea typeface="+mn-ea"/>
                <a:cs typeface="+mn-cs"/>
              </a:rPr>
              <a:t>Vitalian</a:t>
            </a:r>
            <a:r>
              <a:rPr kumimoji="0" lang="en-US" sz="24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 (657-72) introduced it. Nor, for one reason or another, are any of the references to organs placed or used in church  before the 9</a:t>
            </a:r>
            <a:r>
              <a:rPr kumimoji="0" lang="en-US" sz="2400" b="0" i="0" u="none" strike="noStrike" kern="1200" cap="none" spc="0" normalizeH="0" baseline="30000" noProof="0" dirty="0">
                <a:ln>
                  <a:noFill/>
                </a:ln>
                <a:solidFill>
                  <a:srgbClr val="000000"/>
                </a:solidFill>
                <a:effectLst/>
                <a:uLnTx/>
                <a:uFillTx/>
                <a:latin typeface="Sylfaen" panose="010A0502050306030303" pitchFamily="18" charset="0"/>
                <a:ea typeface="+mn-ea"/>
                <a:cs typeface="+mn-cs"/>
              </a:rPr>
              <a:t>th</a:t>
            </a:r>
            <a:r>
              <a:rPr kumimoji="0" lang="en-US" sz="24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 century at all reliable.” </a:t>
            </a:r>
            <a:r>
              <a:rPr kumimoji="0" lang="en-US" sz="18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(Barbara Owen, et al. “Organ.” </a:t>
            </a:r>
            <a:r>
              <a:rPr kumimoji="0" lang="en-US" sz="1800" b="0" i="1"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Grove Music Online. Oxford Music Online</a:t>
            </a:r>
            <a:r>
              <a:rPr kumimoji="0" lang="en-US" sz="18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 Oxford University Press. Web. 22 May, 2013.)</a:t>
            </a:r>
          </a:p>
        </p:txBody>
      </p:sp>
    </p:spTree>
    <p:extLst>
      <p:ext uri="{BB962C8B-B14F-4D97-AF65-F5344CB8AC3E}">
        <p14:creationId xmlns:p14="http://schemas.microsoft.com/office/powerpoint/2010/main" val="9256154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9724"/>
                                        </p:tgtEl>
                                        <p:attrNameLst>
                                          <p:attrName>style.visibility</p:attrName>
                                        </p:attrNameLst>
                                      </p:cBhvr>
                                      <p:to>
                                        <p:strVal val="visible"/>
                                      </p:to>
                                    </p:set>
                                    <p:anim calcmode="lin" valueType="num">
                                      <p:cBhvr>
                                        <p:cTn id="7" dur="500" fill="hold"/>
                                        <p:tgtEl>
                                          <p:spTgt spid="29724"/>
                                        </p:tgtEl>
                                        <p:attrNameLst>
                                          <p:attrName>ppt_w</p:attrName>
                                        </p:attrNameLst>
                                      </p:cBhvr>
                                      <p:tavLst>
                                        <p:tav tm="0">
                                          <p:val>
                                            <p:fltVal val="0"/>
                                          </p:val>
                                        </p:tav>
                                        <p:tav tm="100000">
                                          <p:val>
                                            <p:strVal val="#ppt_w"/>
                                          </p:val>
                                        </p:tav>
                                      </p:tavLst>
                                    </p:anim>
                                    <p:anim calcmode="lin" valueType="num">
                                      <p:cBhvr>
                                        <p:cTn id="8" dur="500" fill="hold"/>
                                        <p:tgtEl>
                                          <p:spTgt spid="297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2438400" cy="6858000"/>
          </a:xfrm>
          <a:prstGeom prst="rect">
            <a:avLst/>
          </a:prstGeom>
          <a:solidFill>
            <a:srgbClr val="FFFFFF">
              <a:alpha val="74901"/>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1" name="Line 3"/>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2" name="AutoShape 4"/>
          <p:cNvSpPr>
            <a:spLocks noChangeArrowheads="1"/>
          </p:cNvSpPr>
          <p:nvPr/>
        </p:nvSpPr>
        <p:spPr bwMode="auto">
          <a:xfrm>
            <a:off x="228600" y="22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3" name="AutoShape 5"/>
          <p:cNvSpPr>
            <a:spLocks noChangeArrowheads="1"/>
          </p:cNvSpPr>
          <p:nvPr/>
        </p:nvSpPr>
        <p:spPr bwMode="auto">
          <a:xfrm>
            <a:off x="228600" y="68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4" name="AutoShape 8"/>
          <p:cNvSpPr>
            <a:spLocks noChangeArrowheads="1"/>
          </p:cNvSpPr>
          <p:nvPr/>
        </p:nvSpPr>
        <p:spPr bwMode="auto">
          <a:xfrm>
            <a:off x="228600" y="1143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5" name="AutoShape 9"/>
          <p:cNvSpPr>
            <a:spLocks noChangeArrowheads="1"/>
          </p:cNvSpPr>
          <p:nvPr/>
        </p:nvSpPr>
        <p:spPr bwMode="auto">
          <a:xfrm>
            <a:off x="228600" y="1905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6" name="AutoShape 10"/>
          <p:cNvSpPr>
            <a:spLocks noChangeArrowheads="1"/>
          </p:cNvSpPr>
          <p:nvPr/>
        </p:nvSpPr>
        <p:spPr bwMode="auto">
          <a:xfrm>
            <a:off x="228600" y="27432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36" name="Text Box 16"/>
          <p:cNvSpPr txBox="1">
            <a:spLocks noChangeArrowheads="1"/>
          </p:cNvSpPr>
          <p:nvPr/>
        </p:nvSpPr>
        <p:spPr bwMode="auto">
          <a:xfrm>
            <a:off x="381000" y="76200"/>
            <a:ext cx="19050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Eusebius (265-339)</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0737" name="Text Box 17"/>
          <p:cNvSpPr txBox="1">
            <a:spLocks noChangeArrowheads="1"/>
          </p:cNvSpPr>
          <p:nvPr/>
        </p:nvSpPr>
        <p:spPr bwMode="auto">
          <a:xfrm>
            <a:off x="381000" y="1066800"/>
            <a:ext cx="20574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Augustine (354-430)</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30738" name="Text Box 18"/>
          <p:cNvSpPr txBox="1">
            <a:spLocks noChangeArrowheads="1"/>
          </p:cNvSpPr>
          <p:nvPr/>
        </p:nvSpPr>
        <p:spPr bwMode="auto">
          <a:xfrm>
            <a:off x="381000" y="1828800"/>
            <a:ext cx="1524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Vitalian (670)</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0739" name="Text Box 19"/>
          <p:cNvSpPr txBox="1">
            <a:spLocks noChangeArrowheads="1"/>
          </p:cNvSpPr>
          <p:nvPr/>
        </p:nvSpPr>
        <p:spPr bwMode="auto">
          <a:xfrm>
            <a:off x="381000" y="2590800"/>
            <a:ext cx="1676400" cy="5492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Greek Orthodox (1054)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0747" name="Text Box 27"/>
          <p:cNvSpPr txBox="1">
            <a:spLocks noChangeArrowheads="1"/>
          </p:cNvSpPr>
          <p:nvPr/>
        </p:nvSpPr>
        <p:spPr bwMode="auto">
          <a:xfrm>
            <a:off x="381000" y="547688"/>
            <a:ext cx="182880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Niceta (335-414)</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0748" name="Text Box 28"/>
          <p:cNvSpPr txBox="1">
            <a:spLocks noChangeArrowheads="1"/>
          </p:cNvSpPr>
          <p:nvPr/>
        </p:nvSpPr>
        <p:spPr bwMode="auto">
          <a:xfrm>
            <a:off x="2438400" y="1371600"/>
            <a:ext cx="6705600" cy="3908762"/>
          </a:xfrm>
          <a:prstGeom prst="rect">
            <a:avLst/>
          </a:prstGeom>
          <a:solidFill>
            <a:srgbClr val="FFFF99">
              <a:alpha val="70195"/>
            </a:srgbClr>
          </a:solid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lfaen" pitchFamily="18" charset="0"/>
                <a:ea typeface="+mn-ea"/>
                <a:cs typeface="+mn-cs"/>
              </a:rPr>
              <a:t>Greek Orthodox Church (1054)</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“The execution of Byzantine church music by instruments, or even the accompaniment of sacred chanting by instruments was ruled out by the Eastern Fathers as being incompatible with the pure, solemn, spiritual character of the religion of Christ”</a:t>
            </a:r>
            <a:r>
              <a:rPr kumimoji="0" lang="en-US" sz="2400" b="0" i="0" u="none" strike="noStrike" kern="1200" cap="none" spc="0" normalizeH="0" baseline="0" noProof="0" dirty="0">
                <a:ln>
                  <a:noFill/>
                </a:ln>
                <a:solidFill>
                  <a:srgbClr val="000000"/>
                </a:solidFill>
                <a:effectLst/>
                <a:uLnTx/>
                <a:uFillTx/>
                <a:latin typeface="Sylfaen" pitchFamily="18" charset="0"/>
                <a:ea typeface="+mn-ea"/>
                <a:cs typeface="+mn-cs"/>
              </a:rPr>
              <a:t> (Constantine </a:t>
            </a:r>
            <a:r>
              <a:rPr kumimoji="0" lang="en-US" sz="2400" b="0" i="0" u="none" strike="noStrike" kern="1200" cap="none" spc="0" normalizeH="0" baseline="0" noProof="0" dirty="0" err="1">
                <a:ln>
                  <a:noFill/>
                </a:ln>
                <a:solidFill>
                  <a:srgbClr val="000000"/>
                </a:solidFill>
                <a:effectLst/>
                <a:uLnTx/>
                <a:uFillTx/>
                <a:latin typeface="Sylfaen" pitchFamily="18" charset="0"/>
                <a:ea typeface="+mn-ea"/>
                <a:cs typeface="+mn-cs"/>
              </a:rPr>
              <a:t>Cavarnos</a:t>
            </a:r>
            <a:r>
              <a:rPr kumimoji="0" lang="en-US" sz="2400" b="0" i="0" u="none" strike="noStrike" kern="1200" cap="none" spc="0" normalizeH="0" baseline="0" noProof="0" dirty="0">
                <a:ln>
                  <a:noFill/>
                </a:ln>
                <a:solidFill>
                  <a:srgbClr val="000000"/>
                </a:solidFill>
                <a:effectLst/>
                <a:uLnTx/>
                <a:uFillTx/>
                <a:latin typeface="Sylfaen" pitchFamily="18" charset="0"/>
                <a:ea typeface="+mn-ea"/>
                <a:cs typeface="+mn-cs"/>
              </a:rPr>
              <a:t>, </a:t>
            </a:r>
            <a:r>
              <a:rPr kumimoji="0" lang="en-US" sz="2400" b="0" i="1" u="none" strike="noStrike" kern="1200" cap="none" spc="0" normalizeH="0" baseline="0" noProof="0" dirty="0">
                <a:ln>
                  <a:noFill/>
                </a:ln>
                <a:solidFill>
                  <a:srgbClr val="000000"/>
                </a:solidFill>
                <a:effectLst/>
                <a:uLnTx/>
                <a:uFillTx/>
                <a:latin typeface="Sylfaen" pitchFamily="18" charset="0"/>
                <a:ea typeface="+mn-ea"/>
                <a:cs typeface="+mn-cs"/>
              </a:rPr>
              <a:t>Byzantine Sacred Music,</a:t>
            </a:r>
            <a:r>
              <a:rPr kumimoji="0" lang="en-US" sz="2400" b="0" i="0" u="none" strike="noStrike" kern="1200" cap="none" spc="0" normalizeH="0" baseline="0" noProof="0" dirty="0">
                <a:ln>
                  <a:noFill/>
                </a:ln>
                <a:solidFill>
                  <a:srgbClr val="000000"/>
                </a:solidFill>
                <a:effectLst/>
                <a:uLnTx/>
                <a:uFillTx/>
                <a:latin typeface="Sylfaen" pitchFamily="18" charset="0"/>
                <a:ea typeface="+mn-ea"/>
                <a:cs typeface="+mn-cs"/>
              </a:rPr>
              <a:t> p.18)</a:t>
            </a:r>
          </a:p>
        </p:txBody>
      </p:sp>
    </p:spTree>
    <p:extLst>
      <p:ext uri="{BB962C8B-B14F-4D97-AF65-F5344CB8AC3E}">
        <p14:creationId xmlns:p14="http://schemas.microsoft.com/office/powerpoint/2010/main" val="4474371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8"/>
                                        </p:tgtEl>
                                        <p:attrNameLst>
                                          <p:attrName>style.visibility</p:attrName>
                                        </p:attrNameLst>
                                      </p:cBhvr>
                                      <p:to>
                                        <p:strVal val="visible"/>
                                      </p:to>
                                    </p:set>
                                    <p:anim calcmode="lin" valueType="num">
                                      <p:cBhvr>
                                        <p:cTn id="7" dur="500" fill="hold"/>
                                        <p:tgtEl>
                                          <p:spTgt spid="30748"/>
                                        </p:tgtEl>
                                        <p:attrNameLst>
                                          <p:attrName>ppt_w</p:attrName>
                                        </p:attrNameLst>
                                      </p:cBhvr>
                                      <p:tavLst>
                                        <p:tav tm="0">
                                          <p:val>
                                            <p:fltVal val="0"/>
                                          </p:val>
                                        </p:tav>
                                        <p:tav tm="100000">
                                          <p:val>
                                            <p:strVal val="#ppt_w"/>
                                          </p:val>
                                        </p:tav>
                                      </p:tavLst>
                                    </p:anim>
                                    <p:anim calcmode="lin" valueType="num">
                                      <p:cBhvr>
                                        <p:cTn id="8" dur="500" fill="hold"/>
                                        <p:tgtEl>
                                          <p:spTgt spid="307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2438400" cy="6858000"/>
          </a:xfrm>
          <a:prstGeom prst="rect">
            <a:avLst/>
          </a:prstGeom>
          <a:solidFill>
            <a:srgbClr val="FFFFFF">
              <a:alpha val="74901"/>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1" name="Line 3"/>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2" name="AutoShape 4"/>
          <p:cNvSpPr>
            <a:spLocks noChangeArrowheads="1"/>
          </p:cNvSpPr>
          <p:nvPr/>
        </p:nvSpPr>
        <p:spPr bwMode="auto">
          <a:xfrm>
            <a:off x="228600" y="22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3" name="AutoShape 5"/>
          <p:cNvSpPr>
            <a:spLocks noChangeArrowheads="1"/>
          </p:cNvSpPr>
          <p:nvPr/>
        </p:nvSpPr>
        <p:spPr bwMode="auto">
          <a:xfrm>
            <a:off x="228600" y="68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4" name="AutoShape 8"/>
          <p:cNvSpPr>
            <a:spLocks noChangeArrowheads="1"/>
          </p:cNvSpPr>
          <p:nvPr/>
        </p:nvSpPr>
        <p:spPr bwMode="auto">
          <a:xfrm>
            <a:off x="228600" y="1143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5" name="AutoShape 9"/>
          <p:cNvSpPr>
            <a:spLocks noChangeArrowheads="1"/>
          </p:cNvSpPr>
          <p:nvPr/>
        </p:nvSpPr>
        <p:spPr bwMode="auto">
          <a:xfrm>
            <a:off x="228600" y="1905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6" name="AutoShape 10"/>
          <p:cNvSpPr>
            <a:spLocks noChangeArrowheads="1"/>
          </p:cNvSpPr>
          <p:nvPr/>
        </p:nvSpPr>
        <p:spPr bwMode="auto">
          <a:xfrm>
            <a:off x="228600" y="27432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36" name="Text Box 16"/>
          <p:cNvSpPr txBox="1">
            <a:spLocks noChangeArrowheads="1"/>
          </p:cNvSpPr>
          <p:nvPr/>
        </p:nvSpPr>
        <p:spPr bwMode="auto">
          <a:xfrm>
            <a:off x="381000" y="76200"/>
            <a:ext cx="19050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Eusebius (265-339)</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0737" name="Text Box 17"/>
          <p:cNvSpPr txBox="1">
            <a:spLocks noChangeArrowheads="1"/>
          </p:cNvSpPr>
          <p:nvPr/>
        </p:nvSpPr>
        <p:spPr bwMode="auto">
          <a:xfrm>
            <a:off x="381000" y="1066800"/>
            <a:ext cx="20574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Augustine (354-430)</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30738" name="Text Box 18"/>
          <p:cNvSpPr txBox="1">
            <a:spLocks noChangeArrowheads="1"/>
          </p:cNvSpPr>
          <p:nvPr/>
        </p:nvSpPr>
        <p:spPr bwMode="auto">
          <a:xfrm>
            <a:off x="381000" y="1828800"/>
            <a:ext cx="1524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Vitalian (670)</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0739" name="Text Box 19"/>
          <p:cNvSpPr txBox="1">
            <a:spLocks noChangeArrowheads="1"/>
          </p:cNvSpPr>
          <p:nvPr/>
        </p:nvSpPr>
        <p:spPr bwMode="auto">
          <a:xfrm>
            <a:off x="381000" y="2590800"/>
            <a:ext cx="1676400" cy="5492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Greek Orthodox (1054)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0747" name="Text Box 27"/>
          <p:cNvSpPr txBox="1">
            <a:spLocks noChangeArrowheads="1"/>
          </p:cNvSpPr>
          <p:nvPr/>
        </p:nvSpPr>
        <p:spPr bwMode="auto">
          <a:xfrm>
            <a:off x="381000" y="547688"/>
            <a:ext cx="182880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Niceta (335-414)</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0748" name="Text Box 28"/>
          <p:cNvSpPr txBox="1">
            <a:spLocks noChangeArrowheads="1"/>
          </p:cNvSpPr>
          <p:nvPr/>
        </p:nvSpPr>
        <p:spPr bwMode="auto">
          <a:xfrm>
            <a:off x="2438400" y="985421"/>
            <a:ext cx="6705600" cy="4585871"/>
          </a:xfrm>
          <a:prstGeom prst="rect">
            <a:avLst/>
          </a:prstGeom>
          <a:solidFill>
            <a:srgbClr val="FFFF99">
              <a:alpha val="70195"/>
            </a:srgbClr>
          </a:solid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Greek Orthodox Church (1054)</a:t>
            </a:r>
            <a:r>
              <a:rPr kumimoji="0" lang="en-US" sz="28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 “The Fathers of the Church in accordance with the example of the </a:t>
            </a:r>
            <a:r>
              <a:rPr kumimoji="0" lang="en-US" sz="2800" b="0" i="0" u="none" strike="noStrike" kern="1200" cap="none" spc="0" normalizeH="0" baseline="0" noProof="0" dirty="0" err="1">
                <a:ln>
                  <a:noFill/>
                </a:ln>
                <a:solidFill>
                  <a:srgbClr val="000000"/>
                </a:solidFill>
                <a:effectLst/>
                <a:uLnTx/>
                <a:uFillTx/>
                <a:latin typeface="Sylfaen" panose="010A0502050306030303" pitchFamily="18" charset="0"/>
                <a:ea typeface="+mn-ea"/>
                <a:cs typeface="+mn-cs"/>
              </a:rPr>
              <a:t>psalmodizing</a:t>
            </a:r>
            <a:r>
              <a:rPr kumimoji="0" lang="en-US" sz="28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 of our Savior and the holy Apostles, established that only vocal music be used in the churches and severely forbade instrumental music as being secular and hedonic, and in general as evoking pleasure without spiritual value.” </a:t>
            </a:r>
            <a:r>
              <a:rPr kumimoji="0" lang="en-US" sz="20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(G.I. Papadopoulos, </a:t>
            </a:r>
            <a:r>
              <a:rPr kumimoji="0" lang="en-US" sz="2000" b="0" i="1"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A Historical Survey of Byzantine Ecclesiastical Music</a:t>
            </a:r>
            <a:r>
              <a:rPr kumimoji="0" lang="en-US" sz="20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 (in Greek), Athens, 1904. pp. 10-11)</a:t>
            </a:r>
            <a:endParaRPr kumimoji="0" lang="en-US" sz="28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endParaRPr>
          </a:p>
        </p:txBody>
      </p:sp>
    </p:spTree>
    <p:extLst>
      <p:ext uri="{BB962C8B-B14F-4D97-AF65-F5344CB8AC3E}">
        <p14:creationId xmlns:p14="http://schemas.microsoft.com/office/powerpoint/2010/main" val="17205227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8"/>
                                        </p:tgtEl>
                                        <p:attrNameLst>
                                          <p:attrName>style.visibility</p:attrName>
                                        </p:attrNameLst>
                                      </p:cBhvr>
                                      <p:to>
                                        <p:strVal val="visible"/>
                                      </p:to>
                                    </p:set>
                                    <p:anim calcmode="lin" valueType="num">
                                      <p:cBhvr>
                                        <p:cTn id="7" dur="500" fill="hold"/>
                                        <p:tgtEl>
                                          <p:spTgt spid="30748"/>
                                        </p:tgtEl>
                                        <p:attrNameLst>
                                          <p:attrName>ppt_w</p:attrName>
                                        </p:attrNameLst>
                                      </p:cBhvr>
                                      <p:tavLst>
                                        <p:tav tm="0">
                                          <p:val>
                                            <p:fltVal val="0"/>
                                          </p:val>
                                        </p:tav>
                                        <p:tav tm="100000">
                                          <p:val>
                                            <p:strVal val="#ppt_w"/>
                                          </p:val>
                                        </p:tav>
                                      </p:tavLst>
                                    </p:anim>
                                    <p:anim calcmode="lin" valueType="num">
                                      <p:cBhvr>
                                        <p:cTn id="8" dur="500" fill="hold"/>
                                        <p:tgtEl>
                                          <p:spTgt spid="307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2438400" cy="6858000"/>
          </a:xfrm>
          <a:prstGeom prst="rect">
            <a:avLst/>
          </a:prstGeom>
          <a:solidFill>
            <a:srgbClr val="FFFFFF">
              <a:alpha val="74901"/>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75" name="Line 3"/>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76" name="AutoShape 4"/>
          <p:cNvSpPr>
            <a:spLocks noChangeArrowheads="1"/>
          </p:cNvSpPr>
          <p:nvPr/>
        </p:nvSpPr>
        <p:spPr bwMode="auto">
          <a:xfrm>
            <a:off x="228600" y="22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77" name="AutoShape 5"/>
          <p:cNvSpPr>
            <a:spLocks noChangeArrowheads="1"/>
          </p:cNvSpPr>
          <p:nvPr/>
        </p:nvSpPr>
        <p:spPr bwMode="auto">
          <a:xfrm>
            <a:off x="228600" y="68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78" name="AutoShape 8"/>
          <p:cNvSpPr>
            <a:spLocks noChangeArrowheads="1"/>
          </p:cNvSpPr>
          <p:nvPr/>
        </p:nvSpPr>
        <p:spPr bwMode="auto">
          <a:xfrm>
            <a:off x="228600" y="1143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79" name="AutoShape 9"/>
          <p:cNvSpPr>
            <a:spLocks noChangeArrowheads="1"/>
          </p:cNvSpPr>
          <p:nvPr/>
        </p:nvSpPr>
        <p:spPr bwMode="auto">
          <a:xfrm>
            <a:off x="228600" y="1905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80" name="AutoShape 10"/>
          <p:cNvSpPr>
            <a:spLocks noChangeArrowheads="1"/>
          </p:cNvSpPr>
          <p:nvPr/>
        </p:nvSpPr>
        <p:spPr bwMode="auto">
          <a:xfrm>
            <a:off x="228600" y="27432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81" name="AutoShape 11"/>
          <p:cNvSpPr>
            <a:spLocks noChangeArrowheads="1"/>
          </p:cNvSpPr>
          <p:nvPr/>
        </p:nvSpPr>
        <p:spPr bwMode="auto">
          <a:xfrm>
            <a:off x="228600" y="3429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60" name="Text Box 16"/>
          <p:cNvSpPr txBox="1">
            <a:spLocks noChangeArrowheads="1"/>
          </p:cNvSpPr>
          <p:nvPr/>
        </p:nvSpPr>
        <p:spPr bwMode="auto">
          <a:xfrm>
            <a:off x="381000" y="76200"/>
            <a:ext cx="19050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Eusebius (265-339)</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1761" name="Text Box 17"/>
          <p:cNvSpPr txBox="1">
            <a:spLocks noChangeArrowheads="1"/>
          </p:cNvSpPr>
          <p:nvPr/>
        </p:nvSpPr>
        <p:spPr bwMode="auto">
          <a:xfrm>
            <a:off x="381000" y="1066800"/>
            <a:ext cx="20574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Augustine (354-430)</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31762" name="Text Box 18"/>
          <p:cNvSpPr txBox="1">
            <a:spLocks noChangeArrowheads="1"/>
          </p:cNvSpPr>
          <p:nvPr/>
        </p:nvSpPr>
        <p:spPr bwMode="auto">
          <a:xfrm>
            <a:off x="381000" y="1828800"/>
            <a:ext cx="1524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Vitalian (670)</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1763" name="Text Box 19"/>
          <p:cNvSpPr txBox="1">
            <a:spLocks noChangeArrowheads="1"/>
          </p:cNvSpPr>
          <p:nvPr/>
        </p:nvSpPr>
        <p:spPr bwMode="auto">
          <a:xfrm>
            <a:off x="381000" y="2590800"/>
            <a:ext cx="1676400" cy="5492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Greek Orthodox (1054)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1764" name="Text Box 20"/>
          <p:cNvSpPr txBox="1">
            <a:spLocks noChangeArrowheads="1"/>
          </p:cNvSpPr>
          <p:nvPr/>
        </p:nvSpPr>
        <p:spPr bwMode="auto">
          <a:xfrm>
            <a:off x="381000" y="3276600"/>
            <a:ext cx="2286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Aquinas (1225-1274)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1771" name="Text Box 27"/>
          <p:cNvSpPr txBox="1">
            <a:spLocks noChangeArrowheads="1"/>
          </p:cNvSpPr>
          <p:nvPr/>
        </p:nvSpPr>
        <p:spPr bwMode="auto">
          <a:xfrm>
            <a:off x="381000" y="547688"/>
            <a:ext cx="182880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Niceta (335-414)</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1772" name="Text Box 28"/>
          <p:cNvSpPr txBox="1">
            <a:spLocks noChangeArrowheads="1"/>
          </p:cNvSpPr>
          <p:nvPr/>
        </p:nvSpPr>
        <p:spPr bwMode="auto">
          <a:xfrm>
            <a:off x="2438400" y="1295400"/>
            <a:ext cx="6705600" cy="2677656"/>
          </a:xfrm>
          <a:prstGeom prst="rect">
            <a:avLst/>
          </a:prstGeom>
          <a:solidFill>
            <a:srgbClr val="FFFF99">
              <a:alpha val="70195"/>
            </a:srgbClr>
          </a:solid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lfaen" pitchFamily="18" charset="0"/>
                <a:ea typeface="+mn-ea"/>
                <a:cs typeface="+mn-cs"/>
              </a:rPr>
              <a:t>Thomas Aquinas (1225-1274)</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wrote, “But the Church does not make use of musical instruments, such as harps and </a:t>
            </a:r>
            <a:r>
              <a:rPr kumimoji="0" lang="en-US" sz="2800" b="0" i="0" u="none" strike="noStrike" kern="1200" cap="none" spc="0" normalizeH="0" baseline="0" noProof="0" dirty="0" err="1">
                <a:ln>
                  <a:noFill/>
                </a:ln>
                <a:solidFill>
                  <a:srgbClr val="000000"/>
                </a:solidFill>
                <a:effectLst/>
                <a:uLnTx/>
                <a:uFillTx/>
                <a:latin typeface="Sylfaen" panose="010A0502050306030303" pitchFamily="18" charset="0"/>
                <a:ea typeface="+mn-ea"/>
                <a:cs typeface="+mn-cs"/>
              </a:rPr>
              <a:t>psaltries</a:t>
            </a:r>
            <a:r>
              <a:rPr kumimoji="0" lang="en-US" sz="28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 in the divine praises, for fear of seeming to imitate the Jews.” (</a:t>
            </a:r>
            <a:r>
              <a:rPr kumimoji="0" lang="en-US" sz="2800" b="0" i="1"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Summa Theologica</a:t>
            </a:r>
            <a:r>
              <a:rPr kumimoji="0" lang="en-US" sz="28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 Part 2, Question 91, Article 2)</a:t>
            </a:r>
          </a:p>
        </p:txBody>
      </p:sp>
    </p:spTree>
    <p:extLst>
      <p:ext uri="{BB962C8B-B14F-4D97-AF65-F5344CB8AC3E}">
        <p14:creationId xmlns:p14="http://schemas.microsoft.com/office/powerpoint/2010/main" val="14806711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72"/>
                                        </p:tgtEl>
                                        <p:attrNameLst>
                                          <p:attrName>style.visibility</p:attrName>
                                        </p:attrNameLst>
                                      </p:cBhvr>
                                      <p:to>
                                        <p:strVal val="visible"/>
                                      </p:to>
                                    </p:set>
                                    <p:anim calcmode="lin" valueType="num">
                                      <p:cBhvr>
                                        <p:cTn id="7" dur="500" fill="hold"/>
                                        <p:tgtEl>
                                          <p:spTgt spid="31772"/>
                                        </p:tgtEl>
                                        <p:attrNameLst>
                                          <p:attrName>ppt_w</p:attrName>
                                        </p:attrNameLst>
                                      </p:cBhvr>
                                      <p:tavLst>
                                        <p:tav tm="0">
                                          <p:val>
                                            <p:fltVal val="0"/>
                                          </p:val>
                                        </p:tav>
                                        <p:tav tm="100000">
                                          <p:val>
                                            <p:strVal val="#ppt_w"/>
                                          </p:val>
                                        </p:tav>
                                      </p:tavLst>
                                    </p:anim>
                                    <p:anim calcmode="lin" valueType="num">
                                      <p:cBhvr>
                                        <p:cTn id="8" dur="500" fill="hold"/>
                                        <p:tgtEl>
                                          <p:spTgt spid="317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2438400" cy="6858000"/>
          </a:xfrm>
          <a:prstGeom prst="rect">
            <a:avLst/>
          </a:prstGeom>
          <a:solidFill>
            <a:srgbClr val="FFFFFF">
              <a:alpha val="74901"/>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699" name="Line 3"/>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0" name="AutoShape 4"/>
          <p:cNvSpPr>
            <a:spLocks noChangeArrowheads="1"/>
          </p:cNvSpPr>
          <p:nvPr/>
        </p:nvSpPr>
        <p:spPr bwMode="auto">
          <a:xfrm>
            <a:off x="228600" y="22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1" name="AutoShape 5"/>
          <p:cNvSpPr>
            <a:spLocks noChangeArrowheads="1"/>
          </p:cNvSpPr>
          <p:nvPr/>
        </p:nvSpPr>
        <p:spPr bwMode="auto">
          <a:xfrm>
            <a:off x="228600" y="68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2" name="AutoShape 6"/>
          <p:cNvSpPr>
            <a:spLocks noChangeArrowheads="1"/>
          </p:cNvSpPr>
          <p:nvPr/>
        </p:nvSpPr>
        <p:spPr bwMode="auto">
          <a:xfrm>
            <a:off x="228600" y="1143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3" name="AutoShape 7"/>
          <p:cNvSpPr>
            <a:spLocks noChangeArrowheads="1"/>
          </p:cNvSpPr>
          <p:nvPr/>
        </p:nvSpPr>
        <p:spPr bwMode="auto">
          <a:xfrm>
            <a:off x="228600" y="1905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4" name="AutoShape 8"/>
          <p:cNvSpPr>
            <a:spLocks noChangeArrowheads="1"/>
          </p:cNvSpPr>
          <p:nvPr/>
        </p:nvSpPr>
        <p:spPr bwMode="auto">
          <a:xfrm>
            <a:off x="228600" y="27432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5" name="AutoShape 9"/>
          <p:cNvSpPr>
            <a:spLocks noChangeArrowheads="1"/>
          </p:cNvSpPr>
          <p:nvPr/>
        </p:nvSpPr>
        <p:spPr bwMode="auto">
          <a:xfrm>
            <a:off x="228600" y="3429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706" name="AutoShape 10"/>
          <p:cNvSpPr>
            <a:spLocks noChangeArrowheads="1"/>
          </p:cNvSpPr>
          <p:nvPr/>
        </p:nvSpPr>
        <p:spPr bwMode="auto">
          <a:xfrm>
            <a:off x="228600" y="403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355" name="Text Box 11"/>
          <p:cNvSpPr txBox="1">
            <a:spLocks noChangeArrowheads="1"/>
          </p:cNvSpPr>
          <p:nvPr/>
        </p:nvSpPr>
        <p:spPr bwMode="auto">
          <a:xfrm>
            <a:off x="381000" y="76200"/>
            <a:ext cx="19050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Eusebius (265-339)</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57356" name="Text Box 12"/>
          <p:cNvSpPr txBox="1">
            <a:spLocks noChangeArrowheads="1"/>
          </p:cNvSpPr>
          <p:nvPr/>
        </p:nvSpPr>
        <p:spPr bwMode="auto">
          <a:xfrm>
            <a:off x="381000" y="1066800"/>
            <a:ext cx="20574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Augustine (354-430)</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57357" name="Text Box 13"/>
          <p:cNvSpPr txBox="1">
            <a:spLocks noChangeArrowheads="1"/>
          </p:cNvSpPr>
          <p:nvPr/>
        </p:nvSpPr>
        <p:spPr bwMode="auto">
          <a:xfrm>
            <a:off x="381000" y="1828800"/>
            <a:ext cx="1524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Vitalian (670)</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57358" name="Text Box 14"/>
          <p:cNvSpPr txBox="1">
            <a:spLocks noChangeArrowheads="1"/>
          </p:cNvSpPr>
          <p:nvPr/>
        </p:nvSpPr>
        <p:spPr bwMode="auto">
          <a:xfrm>
            <a:off x="381000" y="2590800"/>
            <a:ext cx="1676400" cy="5492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Greek Orthodox (1054)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57359" name="Text Box 15"/>
          <p:cNvSpPr txBox="1">
            <a:spLocks noChangeArrowheads="1"/>
          </p:cNvSpPr>
          <p:nvPr/>
        </p:nvSpPr>
        <p:spPr bwMode="auto">
          <a:xfrm>
            <a:off x="381000" y="3276600"/>
            <a:ext cx="2286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Aquinas (1225-1274)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57360" name="Text Box 16"/>
          <p:cNvSpPr txBox="1">
            <a:spLocks noChangeArrowheads="1"/>
          </p:cNvSpPr>
          <p:nvPr/>
        </p:nvSpPr>
        <p:spPr bwMode="auto">
          <a:xfrm>
            <a:off x="381000" y="3962400"/>
            <a:ext cx="2286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Erasmus (1469-1536)</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57361" name="Text Box 17"/>
          <p:cNvSpPr txBox="1">
            <a:spLocks noChangeArrowheads="1"/>
          </p:cNvSpPr>
          <p:nvPr/>
        </p:nvSpPr>
        <p:spPr bwMode="auto">
          <a:xfrm>
            <a:off x="381000" y="547688"/>
            <a:ext cx="182880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Niceta (335-414)</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57362" name="Text Box 18"/>
          <p:cNvSpPr txBox="1">
            <a:spLocks noChangeArrowheads="1"/>
          </p:cNvSpPr>
          <p:nvPr/>
        </p:nvSpPr>
        <p:spPr bwMode="auto">
          <a:xfrm>
            <a:off x="2438400" y="762000"/>
            <a:ext cx="6705600" cy="5078313"/>
          </a:xfrm>
          <a:prstGeom prst="rect">
            <a:avLst/>
          </a:prstGeom>
          <a:solidFill>
            <a:srgbClr val="FFFF99">
              <a:alpha val="70195"/>
            </a:srgbClr>
          </a:solid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lfaen" pitchFamily="18" charset="0"/>
                <a:ea typeface="+mn-ea"/>
                <a:cs typeface="+mn-cs"/>
              </a:rPr>
              <a:t>Erasmus (1469-1536)</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wrote, </a:t>
            </a:r>
            <a:r>
              <a:rPr kumimoji="0" lang="en-US" sz="24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“We have brought into our churches some kind of </a:t>
            </a:r>
            <a:r>
              <a:rPr kumimoji="0" lang="en-US" sz="2400" b="0" i="0" u="none" strike="noStrike" kern="1200" cap="none" spc="0" normalizeH="0" baseline="0" noProof="0" dirty="0" err="1">
                <a:ln>
                  <a:noFill/>
                </a:ln>
                <a:solidFill>
                  <a:srgbClr val="000000"/>
                </a:solidFill>
                <a:effectLst/>
                <a:uLnTx/>
                <a:uFillTx/>
                <a:latin typeface="Sylfaen" panose="010A0502050306030303" pitchFamily="18" charset="0"/>
                <a:ea typeface="+mn-ea"/>
                <a:cs typeface="+mn-cs"/>
              </a:rPr>
              <a:t>laborsome</a:t>
            </a:r>
            <a:r>
              <a:rPr kumimoji="0" lang="en-US" sz="24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 and theatrical music, an uproarious chattering of varied voices, which I doubt was ever heard in the theaters of the Greeks and Romans. The whole thing is a noisy racket of trumpets, crumhorns, </a:t>
            </a:r>
            <a:r>
              <a:rPr kumimoji="0" lang="en-US" sz="2400" b="0" i="0" u="none" strike="noStrike" kern="1200" cap="none" spc="0" normalizeH="0" baseline="0" noProof="0" dirty="0" err="1">
                <a:ln>
                  <a:noFill/>
                </a:ln>
                <a:solidFill>
                  <a:srgbClr val="000000"/>
                </a:solidFill>
                <a:effectLst/>
                <a:uLnTx/>
                <a:uFillTx/>
                <a:latin typeface="Sylfaen" panose="010A0502050306030303" pitchFamily="18" charset="0"/>
                <a:ea typeface="+mn-ea"/>
                <a:cs typeface="+mn-cs"/>
              </a:rPr>
              <a:t>shawms</a:t>
            </a:r>
            <a:r>
              <a:rPr kumimoji="0" lang="en-US" sz="2400" b="0" i="0" u="none" strike="noStrike" kern="1200" cap="none" spc="0" normalizeH="0" baseline="0" noProof="0" dirty="0">
                <a:ln>
                  <a:noFill/>
                </a:ln>
                <a:solidFill>
                  <a:srgbClr val="000000"/>
                </a:solidFill>
                <a:effectLst/>
                <a:uLnTx/>
                <a:uFillTx/>
                <a:latin typeface="Sylfaen" panose="010A0502050306030303" pitchFamily="18" charset="0"/>
                <a:ea typeface="+mn-ea"/>
                <a:cs typeface="+mn-cs"/>
              </a:rPr>
              <a:t> and sackbuts, and the human voices are vying with them. Obscene love songs are heard, such as harlots and minstrels dance to. One flocks together in church as if it were a theater, for the gratification of the ears.”</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Sylfaen" pitchFamily="18" charset="0"/>
                <a:ea typeface="+mn-ea"/>
                <a:cs typeface="+mn-cs"/>
              </a:rPr>
              <a:t>(Annotations on I Corinthians 14)</a:t>
            </a:r>
          </a:p>
        </p:txBody>
      </p:sp>
    </p:spTree>
    <p:extLst>
      <p:ext uri="{BB962C8B-B14F-4D97-AF65-F5344CB8AC3E}">
        <p14:creationId xmlns:p14="http://schemas.microsoft.com/office/powerpoint/2010/main" val="37163517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7362"/>
                                        </p:tgtEl>
                                        <p:attrNameLst>
                                          <p:attrName>style.visibility</p:attrName>
                                        </p:attrNameLst>
                                      </p:cBhvr>
                                      <p:to>
                                        <p:strVal val="visible"/>
                                      </p:to>
                                    </p:set>
                                    <p:anim calcmode="lin" valueType="num">
                                      <p:cBhvr>
                                        <p:cTn id="7" dur="500" fill="hold"/>
                                        <p:tgtEl>
                                          <p:spTgt spid="57362"/>
                                        </p:tgtEl>
                                        <p:attrNameLst>
                                          <p:attrName>ppt_w</p:attrName>
                                        </p:attrNameLst>
                                      </p:cBhvr>
                                      <p:tavLst>
                                        <p:tav tm="0">
                                          <p:val>
                                            <p:fltVal val="0"/>
                                          </p:val>
                                        </p:tav>
                                        <p:tav tm="100000">
                                          <p:val>
                                            <p:strVal val="#ppt_w"/>
                                          </p:val>
                                        </p:tav>
                                      </p:tavLst>
                                    </p:anim>
                                    <p:anim calcmode="lin" valueType="num">
                                      <p:cBhvr>
                                        <p:cTn id="8" dur="500" fill="hold"/>
                                        <p:tgtEl>
                                          <p:spTgt spid="573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2438400" cy="6858000"/>
          </a:xfrm>
          <a:prstGeom prst="rect">
            <a:avLst/>
          </a:prstGeom>
          <a:solidFill>
            <a:srgbClr val="FFFFFF">
              <a:alpha val="74901"/>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23" name="Line 3"/>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24" name="AutoShape 4"/>
          <p:cNvSpPr>
            <a:spLocks noChangeArrowheads="1"/>
          </p:cNvSpPr>
          <p:nvPr/>
        </p:nvSpPr>
        <p:spPr bwMode="auto">
          <a:xfrm>
            <a:off x="228600" y="22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25" name="AutoShape 5"/>
          <p:cNvSpPr>
            <a:spLocks noChangeArrowheads="1"/>
          </p:cNvSpPr>
          <p:nvPr/>
        </p:nvSpPr>
        <p:spPr bwMode="auto">
          <a:xfrm>
            <a:off x="228600" y="68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26" name="AutoShape 8"/>
          <p:cNvSpPr>
            <a:spLocks noChangeArrowheads="1"/>
          </p:cNvSpPr>
          <p:nvPr/>
        </p:nvSpPr>
        <p:spPr bwMode="auto">
          <a:xfrm>
            <a:off x="228600" y="1143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27" name="AutoShape 9"/>
          <p:cNvSpPr>
            <a:spLocks noChangeArrowheads="1"/>
          </p:cNvSpPr>
          <p:nvPr/>
        </p:nvSpPr>
        <p:spPr bwMode="auto">
          <a:xfrm>
            <a:off x="228600" y="1905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28" name="AutoShape 10"/>
          <p:cNvSpPr>
            <a:spLocks noChangeArrowheads="1"/>
          </p:cNvSpPr>
          <p:nvPr/>
        </p:nvSpPr>
        <p:spPr bwMode="auto">
          <a:xfrm>
            <a:off x="228600" y="27432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29" name="AutoShape 11"/>
          <p:cNvSpPr>
            <a:spLocks noChangeArrowheads="1"/>
          </p:cNvSpPr>
          <p:nvPr/>
        </p:nvSpPr>
        <p:spPr bwMode="auto">
          <a:xfrm>
            <a:off x="228600" y="3429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30" name="AutoShape 12"/>
          <p:cNvSpPr>
            <a:spLocks noChangeArrowheads="1"/>
          </p:cNvSpPr>
          <p:nvPr/>
        </p:nvSpPr>
        <p:spPr bwMode="auto">
          <a:xfrm>
            <a:off x="228600" y="403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31" name="AutoShape 13"/>
          <p:cNvSpPr>
            <a:spLocks noChangeArrowheads="1"/>
          </p:cNvSpPr>
          <p:nvPr/>
        </p:nvSpPr>
        <p:spPr bwMode="auto">
          <a:xfrm>
            <a:off x="228600" y="449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808" name="Text Box 16"/>
          <p:cNvSpPr txBox="1">
            <a:spLocks noChangeArrowheads="1"/>
          </p:cNvSpPr>
          <p:nvPr/>
        </p:nvSpPr>
        <p:spPr bwMode="auto">
          <a:xfrm>
            <a:off x="381000" y="76200"/>
            <a:ext cx="19050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Eusebius (265-339)</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3809" name="Text Box 17"/>
          <p:cNvSpPr txBox="1">
            <a:spLocks noChangeArrowheads="1"/>
          </p:cNvSpPr>
          <p:nvPr/>
        </p:nvSpPr>
        <p:spPr bwMode="auto">
          <a:xfrm>
            <a:off x="381000" y="1066800"/>
            <a:ext cx="20574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Augustine (354-430)</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33810" name="Text Box 18"/>
          <p:cNvSpPr txBox="1">
            <a:spLocks noChangeArrowheads="1"/>
          </p:cNvSpPr>
          <p:nvPr/>
        </p:nvSpPr>
        <p:spPr bwMode="auto">
          <a:xfrm>
            <a:off x="381000" y="1828800"/>
            <a:ext cx="1524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Vitalian (670)</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3811" name="Text Box 19"/>
          <p:cNvSpPr txBox="1">
            <a:spLocks noChangeArrowheads="1"/>
          </p:cNvSpPr>
          <p:nvPr/>
        </p:nvSpPr>
        <p:spPr bwMode="auto">
          <a:xfrm>
            <a:off x="381000" y="2590800"/>
            <a:ext cx="1676400" cy="5492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Greek Orthodox (1054)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3812" name="Text Box 20"/>
          <p:cNvSpPr txBox="1">
            <a:spLocks noChangeArrowheads="1"/>
          </p:cNvSpPr>
          <p:nvPr/>
        </p:nvSpPr>
        <p:spPr bwMode="auto">
          <a:xfrm>
            <a:off x="381000" y="3276600"/>
            <a:ext cx="2286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Aquinas (1225-1274)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3813" name="Text Box 21"/>
          <p:cNvSpPr txBox="1">
            <a:spLocks noChangeArrowheads="1"/>
          </p:cNvSpPr>
          <p:nvPr/>
        </p:nvSpPr>
        <p:spPr bwMode="auto">
          <a:xfrm>
            <a:off x="381000" y="3962400"/>
            <a:ext cx="2286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Erasmus (1469-1536)</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3814" name="Text Box 22"/>
          <p:cNvSpPr txBox="1">
            <a:spLocks noChangeArrowheads="1"/>
          </p:cNvSpPr>
          <p:nvPr/>
        </p:nvSpPr>
        <p:spPr bwMode="auto">
          <a:xfrm>
            <a:off x="381000" y="4419600"/>
            <a:ext cx="19050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Calvin (1509-1564)</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33819" name="Text Box 27"/>
          <p:cNvSpPr txBox="1">
            <a:spLocks noChangeArrowheads="1"/>
          </p:cNvSpPr>
          <p:nvPr/>
        </p:nvSpPr>
        <p:spPr bwMode="auto">
          <a:xfrm>
            <a:off x="381000" y="547688"/>
            <a:ext cx="182880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Niceta (335-414)</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3820" name="Text Box 28"/>
          <p:cNvSpPr txBox="1">
            <a:spLocks noChangeArrowheads="1"/>
          </p:cNvSpPr>
          <p:nvPr/>
        </p:nvSpPr>
        <p:spPr bwMode="auto">
          <a:xfrm>
            <a:off x="2438400" y="914400"/>
            <a:ext cx="6705600" cy="4708981"/>
          </a:xfrm>
          <a:prstGeom prst="rect">
            <a:avLst/>
          </a:prstGeom>
          <a:solidFill>
            <a:srgbClr val="FFFF99">
              <a:alpha val="70195"/>
            </a:srgbClr>
          </a:solid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ylfaen" pitchFamily="18" charset="0"/>
                <a:ea typeface="+mn-ea"/>
                <a:cs typeface="+mn-cs"/>
              </a:rPr>
              <a:t>John Calvin (1509-1564)</a:t>
            </a:r>
            <a:r>
              <a:rPr kumimoji="0" lang="en-US" sz="2400" b="0" i="0" u="none" strike="noStrike" kern="1200" cap="none" spc="0" normalizeH="0" baseline="0" noProof="0" dirty="0">
                <a:ln>
                  <a:noFill/>
                </a:ln>
                <a:solidFill>
                  <a:srgbClr val="000000"/>
                </a:solidFill>
                <a:effectLst/>
                <a:uLnTx/>
                <a:uFillTx/>
                <a:latin typeface="Sylfaen" pitchFamily="18" charset="0"/>
                <a:ea typeface="+mn-ea"/>
                <a:cs typeface="+mn-cs"/>
              </a:rPr>
              <a:t> wrote, “Musical instruments in celebrating the praises of God would be no more suitable than the burning of incense, the lighting up of lamps, the restoration of the other shadows of the law. The Papists, therefore, have foolishly borrowed this, as well as many other things, from the Jews. Men who are fond of outward pomp may delight in that noise; but the simplicity which God recommends to us by the apostle is far more pleasing to Him.” </a:t>
            </a:r>
          </a:p>
          <a:p>
            <a:pPr marL="342900" marR="0" lvl="0" indent="-342900" algn="ctr" defTabSz="914400" rtl="0" eaLnBrk="1" fontAlgn="base" latinLnBrk="0" hangingPunct="1">
              <a:lnSpc>
                <a:spcPct val="100000"/>
              </a:lnSpc>
              <a:spcBef>
                <a:spcPct val="5000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Sylfaen" pitchFamily="18" charset="0"/>
                <a:ea typeface="+mn-ea"/>
                <a:cs typeface="+mn-cs"/>
              </a:rPr>
              <a:t>(Commentary on Psalm 33:2)</a:t>
            </a:r>
          </a:p>
        </p:txBody>
      </p:sp>
    </p:spTree>
    <p:extLst>
      <p:ext uri="{BB962C8B-B14F-4D97-AF65-F5344CB8AC3E}">
        <p14:creationId xmlns:p14="http://schemas.microsoft.com/office/powerpoint/2010/main" val="32372501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820"/>
                                        </p:tgtEl>
                                        <p:attrNameLst>
                                          <p:attrName>style.visibility</p:attrName>
                                        </p:attrNameLst>
                                      </p:cBhvr>
                                      <p:to>
                                        <p:strVal val="visible"/>
                                      </p:to>
                                    </p:set>
                                    <p:anim calcmode="lin" valueType="num">
                                      <p:cBhvr>
                                        <p:cTn id="7" dur="500" fill="hold"/>
                                        <p:tgtEl>
                                          <p:spTgt spid="33820"/>
                                        </p:tgtEl>
                                        <p:attrNameLst>
                                          <p:attrName>ppt_w</p:attrName>
                                        </p:attrNameLst>
                                      </p:cBhvr>
                                      <p:tavLst>
                                        <p:tav tm="0">
                                          <p:val>
                                            <p:fltVal val="0"/>
                                          </p:val>
                                        </p:tav>
                                        <p:tav tm="100000">
                                          <p:val>
                                            <p:strVal val="#ppt_w"/>
                                          </p:val>
                                        </p:tav>
                                      </p:tavLst>
                                    </p:anim>
                                    <p:anim calcmode="lin" valueType="num">
                                      <p:cBhvr>
                                        <p:cTn id="8" dur="500" fill="hold"/>
                                        <p:tgtEl>
                                          <p:spTgt spid="338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4916" y="6488113"/>
            <a:ext cx="3805084" cy="365125"/>
          </a:xfrm>
        </p:spPr>
        <p:txBody>
          <a:bodyPr/>
          <a:lstStyle/>
          <a:p>
            <a:pPr>
              <a:defRPr/>
            </a:pPr>
            <a:r>
              <a:rPr lang="en-US"/>
              <a:t>Melody Of The Heart (Part 1)</a:t>
            </a:r>
            <a:endParaRPr lang="en-US" dirty="0"/>
          </a:p>
        </p:txBody>
      </p:sp>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Intro </a:t>
            </a:r>
          </a:p>
        </p:txBody>
      </p:sp>
      <p:sp>
        <p:nvSpPr>
          <p:cNvPr id="9" name="Text Box 6"/>
          <p:cNvSpPr txBox="1">
            <a:spLocks noChangeArrowheads="1"/>
          </p:cNvSpPr>
          <p:nvPr/>
        </p:nvSpPr>
        <p:spPr bwMode="auto">
          <a:xfrm>
            <a:off x="-9832" y="2740297"/>
            <a:ext cx="55393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sz="2400" b="1" dirty="0">
                <a:solidFill>
                  <a:schemeClr val="accent1"/>
                </a:solidFill>
                <a:latin typeface="Tahoma" pitchFamily="34" charset="0"/>
                <a:cs typeface="Times New Roman" pitchFamily="18" charset="0"/>
              </a:rPr>
              <a:t>A popular trend in recent years is churches of Christ adding instrumental music</a:t>
            </a:r>
            <a:endParaRPr lang="en-US" sz="2000" dirty="0">
              <a:solidFill>
                <a:schemeClr val="tx2"/>
              </a:solidFill>
              <a:latin typeface="Tahoma" pitchFamily="34" charset="0"/>
              <a:cs typeface="Times New Roman" pitchFamily="18" charset="0"/>
            </a:endParaRP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2006: Richland Hills church of Christ in Texas. </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2013: Heritage church of Christ in Texas</a:t>
            </a:r>
          </a:p>
        </p:txBody>
      </p:sp>
      <p:sp>
        <p:nvSpPr>
          <p:cNvPr id="10" name="Text Box 6"/>
          <p:cNvSpPr txBox="1">
            <a:spLocks noChangeArrowheads="1"/>
          </p:cNvSpPr>
          <p:nvPr/>
        </p:nvSpPr>
        <p:spPr bwMode="auto">
          <a:xfrm>
            <a:off x="0" y="708548"/>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One of the many things that separates the church of Christ from Catholics, denominations, and the Christian Church is the practice of NOT using mechanical instruments in worship</a:t>
            </a:r>
            <a:endParaRPr lang="en-US" sz="2000" dirty="0">
              <a:solidFill>
                <a:schemeClr val="tx2"/>
              </a:solidFill>
              <a:latin typeface="Tahoma" pitchFamily="34" charset="0"/>
              <a:cs typeface="Times New Roman" pitchFamily="18" charset="0"/>
            </a:endParaRPr>
          </a:p>
        </p:txBody>
      </p:sp>
      <p:pic>
        <p:nvPicPr>
          <p:cNvPr id="3" name="Picture 2" descr="A close up of a piano&#10;&#10;Description generated with very high confidence">
            <a:extLst>
              <a:ext uri="{FF2B5EF4-FFF2-40B4-BE49-F238E27FC236}">
                <a16:creationId xmlns:a16="http://schemas.microsoft.com/office/drawing/2014/main" id="{9A6B02E9-FF40-4D0E-AB5F-124C3BCF61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9518" y="3778110"/>
            <a:ext cx="3614482" cy="2895600"/>
          </a:xfrm>
          <a:prstGeom prst="rect">
            <a:avLst/>
          </a:prstGeom>
        </p:spPr>
      </p:pic>
      <p:pic>
        <p:nvPicPr>
          <p:cNvPr id="5" name="Picture 4" descr="A picture containing object&#10;&#10;Description generated with high confidence">
            <a:extLst>
              <a:ext uri="{FF2B5EF4-FFF2-40B4-BE49-F238E27FC236}">
                <a16:creationId xmlns:a16="http://schemas.microsoft.com/office/drawing/2014/main" id="{DF1630D9-637A-4BDA-BF7D-18082CEBD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7790" y="3674606"/>
            <a:ext cx="3102607" cy="3102607"/>
          </a:xfrm>
          <a:prstGeom prst="rect">
            <a:avLst/>
          </a:prstGeom>
        </p:spPr>
      </p:pic>
      <p:sp>
        <p:nvSpPr>
          <p:cNvPr id="12" name="Text Box 4">
            <a:extLst>
              <a:ext uri="{FF2B5EF4-FFF2-40B4-BE49-F238E27FC236}">
                <a16:creationId xmlns:a16="http://schemas.microsoft.com/office/drawing/2014/main" id="{378EB8E6-A35E-4FFC-B969-9B4022BCD1BE}"/>
              </a:ext>
            </a:extLst>
          </p:cNvPr>
          <p:cNvSpPr txBox="1">
            <a:spLocks noChangeArrowheads="1"/>
          </p:cNvSpPr>
          <p:nvPr/>
        </p:nvSpPr>
        <p:spPr bwMode="auto">
          <a:xfrm>
            <a:off x="-9832" y="5225909"/>
            <a:ext cx="5539350" cy="1200329"/>
          </a:xfrm>
          <a:prstGeom prst="rect">
            <a:avLst/>
          </a:prstGeom>
          <a:solidFill>
            <a:srgbClr val="FFCCFF"/>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2400" b="1" dirty="0">
                <a:solidFill>
                  <a:srgbClr val="FF0000"/>
                </a:solidFill>
                <a:latin typeface="Tahoma" pitchFamily="34" charset="0"/>
                <a:cs typeface="Times New Roman" pitchFamily="18" charset="0"/>
              </a:rPr>
              <a:t>Both cases stated their decision was to bring in more people for Christ!</a:t>
            </a:r>
            <a:endParaRPr lang="en-US" sz="2400" b="1" i="1" dirty="0">
              <a:solidFill>
                <a:srgbClr val="FF0000"/>
              </a:solidFill>
              <a:latin typeface="Tahoma" pitchFamily="34"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2438400" cy="6858000"/>
          </a:xfrm>
          <a:prstGeom prst="rect">
            <a:avLst/>
          </a:prstGeom>
          <a:solidFill>
            <a:srgbClr val="FFFFFF">
              <a:alpha val="74901"/>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47" name="Line 3"/>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48" name="AutoShape 4"/>
          <p:cNvSpPr>
            <a:spLocks noChangeArrowheads="1"/>
          </p:cNvSpPr>
          <p:nvPr/>
        </p:nvSpPr>
        <p:spPr bwMode="auto">
          <a:xfrm>
            <a:off x="228600" y="22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49" name="AutoShape 5"/>
          <p:cNvSpPr>
            <a:spLocks noChangeArrowheads="1"/>
          </p:cNvSpPr>
          <p:nvPr/>
        </p:nvSpPr>
        <p:spPr bwMode="auto">
          <a:xfrm>
            <a:off x="228600" y="68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50" name="AutoShape 6"/>
          <p:cNvSpPr>
            <a:spLocks noChangeArrowheads="1"/>
          </p:cNvSpPr>
          <p:nvPr/>
        </p:nvSpPr>
        <p:spPr bwMode="auto">
          <a:xfrm>
            <a:off x="228600" y="51054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51" name="AutoShape 8"/>
          <p:cNvSpPr>
            <a:spLocks noChangeArrowheads="1"/>
          </p:cNvSpPr>
          <p:nvPr/>
        </p:nvSpPr>
        <p:spPr bwMode="auto">
          <a:xfrm>
            <a:off x="228600" y="1143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52" name="AutoShape 9"/>
          <p:cNvSpPr>
            <a:spLocks noChangeArrowheads="1"/>
          </p:cNvSpPr>
          <p:nvPr/>
        </p:nvSpPr>
        <p:spPr bwMode="auto">
          <a:xfrm>
            <a:off x="228600" y="1905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53" name="AutoShape 10"/>
          <p:cNvSpPr>
            <a:spLocks noChangeArrowheads="1"/>
          </p:cNvSpPr>
          <p:nvPr/>
        </p:nvSpPr>
        <p:spPr bwMode="auto">
          <a:xfrm>
            <a:off x="228600" y="27432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54" name="AutoShape 11"/>
          <p:cNvSpPr>
            <a:spLocks noChangeArrowheads="1"/>
          </p:cNvSpPr>
          <p:nvPr/>
        </p:nvSpPr>
        <p:spPr bwMode="auto">
          <a:xfrm>
            <a:off x="228600" y="3429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55" name="AutoShape 12"/>
          <p:cNvSpPr>
            <a:spLocks noChangeArrowheads="1"/>
          </p:cNvSpPr>
          <p:nvPr/>
        </p:nvSpPr>
        <p:spPr bwMode="auto">
          <a:xfrm>
            <a:off x="228600" y="403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56" name="AutoShape 13"/>
          <p:cNvSpPr>
            <a:spLocks noChangeArrowheads="1"/>
          </p:cNvSpPr>
          <p:nvPr/>
        </p:nvSpPr>
        <p:spPr bwMode="auto">
          <a:xfrm>
            <a:off x="228600" y="449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32" name="Text Box 16"/>
          <p:cNvSpPr txBox="1">
            <a:spLocks noChangeArrowheads="1"/>
          </p:cNvSpPr>
          <p:nvPr/>
        </p:nvSpPr>
        <p:spPr bwMode="auto">
          <a:xfrm>
            <a:off x="381000" y="76200"/>
            <a:ext cx="19050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Eusebius (265-339)</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4833" name="Text Box 17"/>
          <p:cNvSpPr txBox="1">
            <a:spLocks noChangeArrowheads="1"/>
          </p:cNvSpPr>
          <p:nvPr/>
        </p:nvSpPr>
        <p:spPr bwMode="auto">
          <a:xfrm>
            <a:off x="381000" y="1066800"/>
            <a:ext cx="20574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Augustine (354-430)</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34834" name="Text Box 18"/>
          <p:cNvSpPr txBox="1">
            <a:spLocks noChangeArrowheads="1"/>
          </p:cNvSpPr>
          <p:nvPr/>
        </p:nvSpPr>
        <p:spPr bwMode="auto">
          <a:xfrm>
            <a:off x="381000" y="1828800"/>
            <a:ext cx="1524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Vitalian (670)</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4835" name="Text Box 19"/>
          <p:cNvSpPr txBox="1">
            <a:spLocks noChangeArrowheads="1"/>
          </p:cNvSpPr>
          <p:nvPr/>
        </p:nvSpPr>
        <p:spPr bwMode="auto">
          <a:xfrm>
            <a:off x="381000" y="2590800"/>
            <a:ext cx="1676400" cy="5492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Greek Orthodox (1054)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4836" name="Text Box 20"/>
          <p:cNvSpPr txBox="1">
            <a:spLocks noChangeArrowheads="1"/>
          </p:cNvSpPr>
          <p:nvPr/>
        </p:nvSpPr>
        <p:spPr bwMode="auto">
          <a:xfrm>
            <a:off x="381000" y="3276600"/>
            <a:ext cx="2286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Aquinas (1225-1274)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4837" name="Text Box 21"/>
          <p:cNvSpPr txBox="1">
            <a:spLocks noChangeArrowheads="1"/>
          </p:cNvSpPr>
          <p:nvPr/>
        </p:nvSpPr>
        <p:spPr bwMode="auto">
          <a:xfrm>
            <a:off x="381000" y="3962400"/>
            <a:ext cx="2286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Erasmus (1469-1536)</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4838" name="Text Box 22"/>
          <p:cNvSpPr txBox="1">
            <a:spLocks noChangeArrowheads="1"/>
          </p:cNvSpPr>
          <p:nvPr/>
        </p:nvSpPr>
        <p:spPr bwMode="auto">
          <a:xfrm>
            <a:off x="381000" y="4419600"/>
            <a:ext cx="19050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Calvin (1509-1564)</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34839" name="Text Box 23"/>
          <p:cNvSpPr txBox="1">
            <a:spLocks noChangeArrowheads="1"/>
          </p:cNvSpPr>
          <p:nvPr/>
        </p:nvSpPr>
        <p:spPr bwMode="auto">
          <a:xfrm>
            <a:off x="381000" y="4953000"/>
            <a:ext cx="19812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Wesley (1703-1791)</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4843" name="Text Box 27"/>
          <p:cNvSpPr txBox="1">
            <a:spLocks noChangeArrowheads="1"/>
          </p:cNvSpPr>
          <p:nvPr/>
        </p:nvSpPr>
        <p:spPr bwMode="auto">
          <a:xfrm>
            <a:off x="381000" y="547688"/>
            <a:ext cx="182880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Niceta (335-414)</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4844" name="Text Box 28"/>
          <p:cNvSpPr txBox="1">
            <a:spLocks noChangeArrowheads="1"/>
          </p:cNvSpPr>
          <p:nvPr/>
        </p:nvSpPr>
        <p:spPr bwMode="auto">
          <a:xfrm>
            <a:off x="2438400" y="1752600"/>
            <a:ext cx="6705600" cy="2677656"/>
          </a:xfrm>
          <a:prstGeom prst="rect">
            <a:avLst/>
          </a:prstGeom>
          <a:solidFill>
            <a:srgbClr val="FFFF99">
              <a:alpha val="70195"/>
            </a:srgbClr>
          </a:solid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lfaen" pitchFamily="18" charset="0"/>
                <a:ea typeface="+mn-ea"/>
                <a:cs typeface="+mn-cs"/>
              </a:rPr>
              <a:t>John Wesley (1703-1791) </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wrote, “I have no objection to instruments of music, in our chapels, provided they are neither heard nor seen.” (Adam Clarke, </a:t>
            </a:r>
            <a:r>
              <a:rPr kumimoji="0" lang="en-US" sz="2800" b="0" i="1" u="none" strike="noStrike" kern="1200" cap="none" spc="0" normalizeH="0" baseline="0" noProof="0" dirty="0">
                <a:ln>
                  <a:noFill/>
                </a:ln>
                <a:solidFill>
                  <a:srgbClr val="000000"/>
                </a:solidFill>
                <a:effectLst/>
                <a:uLnTx/>
                <a:uFillTx/>
                <a:latin typeface="Sylfaen" pitchFamily="18" charset="0"/>
                <a:ea typeface="+mn-ea"/>
                <a:cs typeface="+mn-cs"/>
              </a:rPr>
              <a:t>Commentary, vol. IV.</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Nashville, TN: Abingdon Press, 1977. p. 684)</a:t>
            </a:r>
          </a:p>
        </p:txBody>
      </p:sp>
    </p:spTree>
    <p:extLst>
      <p:ext uri="{BB962C8B-B14F-4D97-AF65-F5344CB8AC3E}">
        <p14:creationId xmlns:p14="http://schemas.microsoft.com/office/powerpoint/2010/main" val="27674702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4844"/>
                                        </p:tgtEl>
                                        <p:attrNameLst>
                                          <p:attrName>style.visibility</p:attrName>
                                        </p:attrNameLst>
                                      </p:cBhvr>
                                      <p:to>
                                        <p:strVal val="visible"/>
                                      </p:to>
                                    </p:set>
                                    <p:anim calcmode="lin" valueType="num">
                                      <p:cBhvr>
                                        <p:cTn id="7" dur="500" fill="hold"/>
                                        <p:tgtEl>
                                          <p:spTgt spid="34844"/>
                                        </p:tgtEl>
                                        <p:attrNameLst>
                                          <p:attrName>ppt_w</p:attrName>
                                        </p:attrNameLst>
                                      </p:cBhvr>
                                      <p:tavLst>
                                        <p:tav tm="0">
                                          <p:val>
                                            <p:fltVal val="0"/>
                                          </p:val>
                                        </p:tav>
                                        <p:tav tm="100000">
                                          <p:val>
                                            <p:strVal val="#ppt_w"/>
                                          </p:val>
                                        </p:tav>
                                      </p:tavLst>
                                    </p:anim>
                                    <p:anim calcmode="lin" valueType="num">
                                      <p:cBhvr>
                                        <p:cTn id="8" dur="500" fill="hold"/>
                                        <p:tgtEl>
                                          <p:spTgt spid="348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2438400" cy="6858000"/>
          </a:xfrm>
          <a:prstGeom prst="rect">
            <a:avLst/>
          </a:prstGeom>
          <a:solidFill>
            <a:srgbClr val="FFFFFF">
              <a:alpha val="74901"/>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1" name="Line 3"/>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2" name="AutoShape 4"/>
          <p:cNvSpPr>
            <a:spLocks noChangeArrowheads="1"/>
          </p:cNvSpPr>
          <p:nvPr/>
        </p:nvSpPr>
        <p:spPr bwMode="auto">
          <a:xfrm>
            <a:off x="228600" y="22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3" name="AutoShape 5"/>
          <p:cNvSpPr>
            <a:spLocks noChangeArrowheads="1"/>
          </p:cNvSpPr>
          <p:nvPr/>
        </p:nvSpPr>
        <p:spPr bwMode="auto">
          <a:xfrm>
            <a:off x="228600" y="68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4" name="AutoShape 6"/>
          <p:cNvSpPr>
            <a:spLocks noChangeArrowheads="1"/>
          </p:cNvSpPr>
          <p:nvPr/>
        </p:nvSpPr>
        <p:spPr bwMode="auto">
          <a:xfrm>
            <a:off x="228600" y="51054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5" name="AutoShape 8"/>
          <p:cNvSpPr>
            <a:spLocks noChangeArrowheads="1"/>
          </p:cNvSpPr>
          <p:nvPr/>
        </p:nvSpPr>
        <p:spPr bwMode="auto">
          <a:xfrm>
            <a:off x="228600" y="1143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6" name="AutoShape 9"/>
          <p:cNvSpPr>
            <a:spLocks noChangeArrowheads="1"/>
          </p:cNvSpPr>
          <p:nvPr/>
        </p:nvSpPr>
        <p:spPr bwMode="auto">
          <a:xfrm>
            <a:off x="228600" y="1905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7" name="AutoShape 10"/>
          <p:cNvSpPr>
            <a:spLocks noChangeArrowheads="1"/>
          </p:cNvSpPr>
          <p:nvPr/>
        </p:nvSpPr>
        <p:spPr bwMode="auto">
          <a:xfrm>
            <a:off x="228600" y="27432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8" name="AutoShape 11"/>
          <p:cNvSpPr>
            <a:spLocks noChangeArrowheads="1"/>
          </p:cNvSpPr>
          <p:nvPr/>
        </p:nvSpPr>
        <p:spPr bwMode="auto">
          <a:xfrm>
            <a:off x="228600" y="3429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9" name="AutoShape 12"/>
          <p:cNvSpPr>
            <a:spLocks noChangeArrowheads="1"/>
          </p:cNvSpPr>
          <p:nvPr/>
        </p:nvSpPr>
        <p:spPr bwMode="auto">
          <a:xfrm>
            <a:off x="228600" y="403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80" name="AutoShape 13"/>
          <p:cNvSpPr>
            <a:spLocks noChangeArrowheads="1"/>
          </p:cNvSpPr>
          <p:nvPr/>
        </p:nvSpPr>
        <p:spPr bwMode="auto">
          <a:xfrm>
            <a:off x="228600" y="449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81" name="AutoShape 14"/>
          <p:cNvSpPr>
            <a:spLocks noChangeArrowheads="1"/>
          </p:cNvSpPr>
          <p:nvPr/>
        </p:nvSpPr>
        <p:spPr bwMode="auto">
          <a:xfrm>
            <a:off x="228600" y="5638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856" name="Text Box 16"/>
          <p:cNvSpPr txBox="1">
            <a:spLocks noChangeArrowheads="1"/>
          </p:cNvSpPr>
          <p:nvPr/>
        </p:nvSpPr>
        <p:spPr bwMode="auto">
          <a:xfrm>
            <a:off x="381000" y="76200"/>
            <a:ext cx="19050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Eusebius (265-339)</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5857" name="Text Box 17"/>
          <p:cNvSpPr txBox="1">
            <a:spLocks noChangeArrowheads="1"/>
          </p:cNvSpPr>
          <p:nvPr/>
        </p:nvSpPr>
        <p:spPr bwMode="auto">
          <a:xfrm>
            <a:off x="381000" y="1066800"/>
            <a:ext cx="20574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Augustine (354-430)</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35858" name="Text Box 18"/>
          <p:cNvSpPr txBox="1">
            <a:spLocks noChangeArrowheads="1"/>
          </p:cNvSpPr>
          <p:nvPr/>
        </p:nvSpPr>
        <p:spPr bwMode="auto">
          <a:xfrm>
            <a:off x="381000" y="1828800"/>
            <a:ext cx="1524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Vitalian (670)</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5859" name="Text Box 19"/>
          <p:cNvSpPr txBox="1">
            <a:spLocks noChangeArrowheads="1"/>
          </p:cNvSpPr>
          <p:nvPr/>
        </p:nvSpPr>
        <p:spPr bwMode="auto">
          <a:xfrm>
            <a:off x="381000" y="2590800"/>
            <a:ext cx="1676400" cy="5492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Greek Orthodox (1054)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5860" name="Text Box 20"/>
          <p:cNvSpPr txBox="1">
            <a:spLocks noChangeArrowheads="1"/>
          </p:cNvSpPr>
          <p:nvPr/>
        </p:nvSpPr>
        <p:spPr bwMode="auto">
          <a:xfrm>
            <a:off x="381000" y="3276600"/>
            <a:ext cx="2286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Aquinas (1225-1274)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5861" name="Text Box 21"/>
          <p:cNvSpPr txBox="1">
            <a:spLocks noChangeArrowheads="1"/>
          </p:cNvSpPr>
          <p:nvPr/>
        </p:nvSpPr>
        <p:spPr bwMode="auto">
          <a:xfrm>
            <a:off x="381000" y="3962400"/>
            <a:ext cx="2286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Erasmus (1469-1536)</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5862" name="Text Box 22"/>
          <p:cNvSpPr txBox="1">
            <a:spLocks noChangeArrowheads="1"/>
          </p:cNvSpPr>
          <p:nvPr/>
        </p:nvSpPr>
        <p:spPr bwMode="auto">
          <a:xfrm>
            <a:off x="381000" y="4419600"/>
            <a:ext cx="19050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Calvin (1509-1564)</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35863" name="Text Box 23"/>
          <p:cNvSpPr txBox="1">
            <a:spLocks noChangeArrowheads="1"/>
          </p:cNvSpPr>
          <p:nvPr/>
        </p:nvSpPr>
        <p:spPr bwMode="auto">
          <a:xfrm>
            <a:off x="381000" y="4953000"/>
            <a:ext cx="19812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Wesley (1703-1791)</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5864" name="Text Box 24"/>
          <p:cNvSpPr txBox="1">
            <a:spLocks noChangeArrowheads="1"/>
          </p:cNvSpPr>
          <p:nvPr/>
        </p:nvSpPr>
        <p:spPr bwMode="auto">
          <a:xfrm>
            <a:off x="381000" y="5530850"/>
            <a:ext cx="19812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Clarke (1762-1834)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5867" name="Text Box 27"/>
          <p:cNvSpPr txBox="1">
            <a:spLocks noChangeArrowheads="1"/>
          </p:cNvSpPr>
          <p:nvPr/>
        </p:nvSpPr>
        <p:spPr bwMode="auto">
          <a:xfrm>
            <a:off x="381000" y="547688"/>
            <a:ext cx="182880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Niceta (335-414)</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5868" name="Text Box 28"/>
          <p:cNvSpPr txBox="1">
            <a:spLocks noChangeArrowheads="1"/>
          </p:cNvSpPr>
          <p:nvPr/>
        </p:nvSpPr>
        <p:spPr bwMode="auto">
          <a:xfrm>
            <a:off x="2438400" y="762000"/>
            <a:ext cx="6705600" cy="5632311"/>
          </a:xfrm>
          <a:prstGeom prst="rect">
            <a:avLst/>
          </a:prstGeom>
          <a:solidFill>
            <a:srgbClr val="FFFF99">
              <a:alpha val="70195"/>
            </a:srgbClr>
          </a:solid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Sylfaen" pitchFamily="18" charset="0"/>
                <a:ea typeface="+mn-ea"/>
                <a:cs typeface="+mn-cs"/>
              </a:rPr>
              <a:t>Adam Clarke</a:t>
            </a:r>
            <a:r>
              <a:rPr kumimoji="0" lang="en-US" sz="2400" b="0" i="0" u="none" strike="noStrike" kern="1200" cap="none" spc="0" normalizeH="0" baseline="0" noProof="0" dirty="0">
                <a:ln>
                  <a:noFill/>
                </a:ln>
                <a:solidFill>
                  <a:srgbClr val="000000"/>
                </a:solidFill>
                <a:effectLst/>
                <a:uLnTx/>
                <a:uFillTx/>
                <a:latin typeface="Sylfaen" pitchFamily="18" charset="0"/>
                <a:ea typeface="+mn-ea"/>
                <a:cs typeface="+mn-cs"/>
              </a:rPr>
              <a:t> </a:t>
            </a:r>
            <a:r>
              <a:rPr kumimoji="0" lang="en-US" sz="2400" b="1" i="0" u="none" strike="noStrike" kern="1200" cap="none" spc="0" normalizeH="0" baseline="0" noProof="0" dirty="0">
                <a:ln>
                  <a:noFill/>
                </a:ln>
                <a:solidFill>
                  <a:srgbClr val="000000"/>
                </a:solidFill>
                <a:effectLst/>
                <a:uLnTx/>
                <a:uFillTx/>
                <a:latin typeface="Sylfaen" pitchFamily="18" charset="0"/>
                <a:ea typeface="+mn-ea"/>
                <a:cs typeface="+mn-cs"/>
              </a:rPr>
              <a:t>(1762-1834)</a:t>
            </a:r>
            <a:r>
              <a:rPr kumimoji="0" lang="en-US" sz="2400" b="0" i="0" u="none" strike="noStrike" kern="1200" cap="none" spc="0" normalizeH="0" baseline="0" noProof="0" dirty="0">
                <a:ln>
                  <a:noFill/>
                </a:ln>
                <a:solidFill>
                  <a:srgbClr val="000000"/>
                </a:solidFill>
                <a:effectLst/>
                <a:uLnTx/>
                <a:uFillTx/>
                <a:latin typeface="Sylfaen" pitchFamily="18" charset="0"/>
                <a:ea typeface="+mn-ea"/>
                <a:cs typeface="+mn-cs"/>
              </a:rPr>
              <a:t> wrote, “I say the same, though I think the expense of purchase had better be spared... I am an old man and an old minister, and I here declare that I never knew them [musical instruments] productive of any good in the worship of God, and have had reason to believe that they were productive of much evil. Music, as a science, I esteem and admire; but instruments of music in the house of God I abominate and abhor. This is the abuse of music, and here I register my protest against all such corruptions in the worship of the Author of Christianity” (Adam Clarke, </a:t>
            </a:r>
            <a:r>
              <a:rPr kumimoji="0" lang="en-US" sz="2400" b="0" i="1" u="none" strike="noStrike" kern="1200" cap="none" spc="0" normalizeH="0" baseline="0" noProof="0" dirty="0">
                <a:ln>
                  <a:noFill/>
                </a:ln>
                <a:solidFill>
                  <a:srgbClr val="000000"/>
                </a:solidFill>
                <a:effectLst/>
                <a:uLnTx/>
                <a:uFillTx/>
                <a:latin typeface="Sylfaen" pitchFamily="18" charset="0"/>
                <a:ea typeface="+mn-ea"/>
                <a:cs typeface="+mn-cs"/>
              </a:rPr>
              <a:t>Commentary, vol. IV.</a:t>
            </a:r>
            <a:r>
              <a:rPr kumimoji="0" lang="en-US" sz="2400" b="0" i="0" u="none" strike="noStrike" kern="1200" cap="none" spc="0" normalizeH="0" baseline="0" noProof="0" dirty="0">
                <a:ln>
                  <a:noFill/>
                </a:ln>
                <a:solidFill>
                  <a:srgbClr val="000000"/>
                </a:solidFill>
                <a:effectLst/>
                <a:uLnTx/>
                <a:uFillTx/>
                <a:latin typeface="Sylfaen" pitchFamily="18" charset="0"/>
                <a:ea typeface="+mn-ea"/>
                <a:cs typeface="+mn-cs"/>
              </a:rPr>
              <a:t> Nashville, TN: Abingdon Press, 1977. p. 686)</a:t>
            </a:r>
          </a:p>
        </p:txBody>
      </p:sp>
    </p:spTree>
    <p:extLst>
      <p:ext uri="{BB962C8B-B14F-4D97-AF65-F5344CB8AC3E}">
        <p14:creationId xmlns:p14="http://schemas.microsoft.com/office/powerpoint/2010/main" val="628656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5868"/>
                                        </p:tgtEl>
                                        <p:attrNameLst>
                                          <p:attrName>style.visibility</p:attrName>
                                        </p:attrNameLst>
                                      </p:cBhvr>
                                      <p:to>
                                        <p:strVal val="visible"/>
                                      </p:to>
                                    </p:set>
                                    <p:anim calcmode="lin" valueType="num">
                                      <p:cBhvr>
                                        <p:cTn id="7" dur="500" fill="hold"/>
                                        <p:tgtEl>
                                          <p:spTgt spid="35868"/>
                                        </p:tgtEl>
                                        <p:attrNameLst>
                                          <p:attrName>ppt_w</p:attrName>
                                        </p:attrNameLst>
                                      </p:cBhvr>
                                      <p:tavLst>
                                        <p:tav tm="0">
                                          <p:val>
                                            <p:fltVal val="0"/>
                                          </p:val>
                                        </p:tav>
                                        <p:tav tm="100000">
                                          <p:val>
                                            <p:strVal val="#ppt_w"/>
                                          </p:val>
                                        </p:tav>
                                      </p:tavLst>
                                    </p:anim>
                                    <p:anim calcmode="lin" valueType="num">
                                      <p:cBhvr>
                                        <p:cTn id="8" dur="500" fill="hold"/>
                                        <p:tgtEl>
                                          <p:spTgt spid="358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2438400" cy="6858000"/>
          </a:xfrm>
          <a:prstGeom prst="rect">
            <a:avLst/>
          </a:prstGeom>
          <a:solidFill>
            <a:srgbClr val="FFFFFF">
              <a:alpha val="74901"/>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795" name="Line 3"/>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796" name="AutoShape 4"/>
          <p:cNvSpPr>
            <a:spLocks noChangeArrowheads="1"/>
          </p:cNvSpPr>
          <p:nvPr/>
        </p:nvSpPr>
        <p:spPr bwMode="auto">
          <a:xfrm>
            <a:off x="228600" y="22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797" name="AutoShape 5"/>
          <p:cNvSpPr>
            <a:spLocks noChangeArrowheads="1"/>
          </p:cNvSpPr>
          <p:nvPr/>
        </p:nvSpPr>
        <p:spPr bwMode="auto">
          <a:xfrm>
            <a:off x="228600" y="68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798" name="AutoShape 6"/>
          <p:cNvSpPr>
            <a:spLocks noChangeArrowheads="1"/>
          </p:cNvSpPr>
          <p:nvPr/>
        </p:nvSpPr>
        <p:spPr bwMode="auto">
          <a:xfrm>
            <a:off x="228600" y="51054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799" name="AutoShape 7"/>
          <p:cNvSpPr>
            <a:spLocks noChangeArrowheads="1"/>
          </p:cNvSpPr>
          <p:nvPr/>
        </p:nvSpPr>
        <p:spPr bwMode="auto">
          <a:xfrm>
            <a:off x="228600" y="6019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800" name="AutoShape 8"/>
          <p:cNvSpPr>
            <a:spLocks noChangeArrowheads="1"/>
          </p:cNvSpPr>
          <p:nvPr/>
        </p:nvSpPr>
        <p:spPr bwMode="auto">
          <a:xfrm>
            <a:off x="228600" y="1143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801" name="AutoShape 9"/>
          <p:cNvSpPr>
            <a:spLocks noChangeArrowheads="1"/>
          </p:cNvSpPr>
          <p:nvPr/>
        </p:nvSpPr>
        <p:spPr bwMode="auto">
          <a:xfrm>
            <a:off x="228600" y="1905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802" name="AutoShape 10"/>
          <p:cNvSpPr>
            <a:spLocks noChangeArrowheads="1"/>
          </p:cNvSpPr>
          <p:nvPr/>
        </p:nvSpPr>
        <p:spPr bwMode="auto">
          <a:xfrm>
            <a:off x="228600" y="27432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803" name="AutoShape 11"/>
          <p:cNvSpPr>
            <a:spLocks noChangeArrowheads="1"/>
          </p:cNvSpPr>
          <p:nvPr/>
        </p:nvSpPr>
        <p:spPr bwMode="auto">
          <a:xfrm>
            <a:off x="228600" y="3429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804" name="AutoShape 12"/>
          <p:cNvSpPr>
            <a:spLocks noChangeArrowheads="1"/>
          </p:cNvSpPr>
          <p:nvPr/>
        </p:nvSpPr>
        <p:spPr bwMode="auto">
          <a:xfrm>
            <a:off x="228600" y="403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805" name="AutoShape 13"/>
          <p:cNvSpPr>
            <a:spLocks noChangeArrowheads="1"/>
          </p:cNvSpPr>
          <p:nvPr/>
        </p:nvSpPr>
        <p:spPr bwMode="auto">
          <a:xfrm>
            <a:off x="228600" y="449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806" name="AutoShape 14"/>
          <p:cNvSpPr>
            <a:spLocks noChangeArrowheads="1"/>
          </p:cNvSpPr>
          <p:nvPr/>
        </p:nvSpPr>
        <p:spPr bwMode="auto">
          <a:xfrm>
            <a:off x="228600" y="5638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80" name="Text Box 16"/>
          <p:cNvSpPr txBox="1">
            <a:spLocks noChangeArrowheads="1"/>
          </p:cNvSpPr>
          <p:nvPr/>
        </p:nvSpPr>
        <p:spPr bwMode="auto">
          <a:xfrm>
            <a:off x="381000" y="76200"/>
            <a:ext cx="19050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Eusebius (265-339)</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6881" name="Text Box 17"/>
          <p:cNvSpPr txBox="1">
            <a:spLocks noChangeArrowheads="1"/>
          </p:cNvSpPr>
          <p:nvPr/>
        </p:nvSpPr>
        <p:spPr bwMode="auto">
          <a:xfrm>
            <a:off x="381000" y="1066800"/>
            <a:ext cx="20574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Augustine (354-430)</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36882" name="Text Box 18"/>
          <p:cNvSpPr txBox="1">
            <a:spLocks noChangeArrowheads="1"/>
          </p:cNvSpPr>
          <p:nvPr/>
        </p:nvSpPr>
        <p:spPr bwMode="auto">
          <a:xfrm>
            <a:off x="381000" y="1828800"/>
            <a:ext cx="1524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Vitalian (670)</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6883" name="Text Box 19"/>
          <p:cNvSpPr txBox="1">
            <a:spLocks noChangeArrowheads="1"/>
          </p:cNvSpPr>
          <p:nvPr/>
        </p:nvSpPr>
        <p:spPr bwMode="auto">
          <a:xfrm>
            <a:off x="381000" y="2590800"/>
            <a:ext cx="1676400" cy="5492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Greek Orthodox (1054)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6884" name="Text Box 20"/>
          <p:cNvSpPr txBox="1">
            <a:spLocks noChangeArrowheads="1"/>
          </p:cNvSpPr>
          <p:nvPr/>
        </p:nvSpPr>
        <p:spPr bwMode="auto">
          <a:xfrm>
            <a:off x="381000" y="3276600"/>
            <a:ext cx="2286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Aquinas (1225-1274)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6885" name="Text Box 21"/>
          <p:cNvSpPr txBox="1">
            <a:spLocks noChangeArrowheads="1"/>
          </p:cNvSpPr>
          <p:nvPr/>
        </p:nvSpPr>
        <p:spPr bwMode="auto">
          <a:xfrm>
            <a:off x="381000" y="3962400"/>
            <a:ext cx="2286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Erasmus (1469-1536)</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6886" name="Text Box 22"/>
          <p:cNvSpPr txBox="1">
            <a:spLocks noChangeArrowheads="1"/>
          </p:cNvSpPr>
          <p:nvPr/>
        </p:nvSpPr>
        <p:spPr bwMode="auto">
          <a:xfrm>
            <a:off x="381000" y="4419600"/>
            <a:ext cx="19050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Calvin (1509-1564)</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36887" name="Text Box 23"/>
          <p:cNvSpPr txBox="1">
            <a:spLocks noChangeArrowheads="1"/>
          </p:cNvSpPr>
          <p:nvPr/>
        </p:nvSpPr>
        <p:spPr bwMode="auto">
          <a:xfrm>
            <a:off x="381000" y="4953000"/>
            <a:ext cx="19812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Wesley (1703-1791)</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6888" name="Text Box 24"/>
          <p:cNvSpPr txBox="1">
            <a:spLocks noChangeArrowheads="1"/>
          </p:cNvSpPr>
          <p:nvPr/>
        </p:nvSpPr>
        <p:spPr bwMode="auto">
          <a:xfrm>
            <a:off x="381000" y="5530850"/>
            <a:ext cx="19812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Clarke (1762-1834)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6889" name="Text Box 25"/>
          <p:cNvSpPr txBox="1">
            <a:spLocks noChangeArrowheads="1"/>
          </p:cNvSpPr>
          <p:nvPr/>
        </p:nvSpPr>
        <p:spPr bwMode="auto">
          <a:xfrm>
            <a:off x="304800" y="5911850"/>
            <a:ext cx="22098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Spurgeon (1834-1892)</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6891" name="Text Box 27"/>
          <p:cNvSpPr txBox="1">
            <a:spLocks noChangeArrowheads="1"/>
          </p:cNvSpPr>
          <p:nvPr/>
        </p:nvSpPr>
        <p:spPr bwMode="auto">
          <a:xfrm>
            <a:off x="381000" y="547688"/>
            <a:ext cx="182880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Niceta (335-414)</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6893" name="Text Box 29"/>
          <p:cNvSpPr txBox="1">
            <a:spLocks noChangeArrowheads="1"/>
          </p:cNvSpPr>
          <p:nvPr/>
        </p:nvSpPr>
        <p:spPr bwMode="auto">
          <a:xfrm>
            <a:off x="2438400" y="1295400"/>
            <a:ext cx="6705600" cy="4616648"/>
          </a:xfrm>
          <a:prstGeom prst="rect">
            <a:avLst/>
          </a:prstGeom>
          <a:solidFill>
            <a:srgbClr val="FFFF99">
              <a:alpha val="70195"/>
            </a:srgbClr>
          </a:solid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lfaen" pitchFamily="18" charset="0"/>
                <a:ea typeface="+mn-ea"/>
                <a:cs typeface="+mn-cs"/>
              </a:rPr>
              <a:t>Charles H. Spurgeon</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a:t>
            </a:r>
            <a:r>
              <a:rPr kumimoji="0" lang="en-US" sz="2800" b="1" i="0" u="none" strike="noStrike" kern="1200" cap="none" spc="0" normalizeH="0" baseline="0" noProof="0" dirty="0">
                <a:ln>
                  <a:noFill/>
                </a:ln>
                <a:solidFill>
                  <a:srgbClr val="000000"/>
                </a:solidFill>
                <a:effectLst/>
                <a:uLnTx/>
                <a:uFillTx/>
                <a:latin typeface="Sylfaen" pitchFamily="18" charset="0"/>
                <a:ea typeface="+mn-ea"/>
                <a:cs typeface="+mn-cs"/>
              </a:rPr>
              <a:t>(1834-1892)</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wrote, “What a degradation to supplant the intelligent song of the whole congregation by the theatrical prettiness of a quartet, the refined niceties of a choir, or the blowing off of wind from inanimate bellows and pipes! We might as well pray by machinery as praise by it.”</a:t>
            </a:r>
          </a:p>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a:t>
            </a:r>
            <a:r>
              <a:rPr kumimoji="0" lang="en-US" sz="2800" b="0" i="1" u="none" strike="noStrike" kern="1200" cap="none" spc="0" normalizeH="0" baseline="0" noProof="0" dirty="0">
                <a:ln>
                  <a:noFill/>
                </a:ln>
                <a:solidFill>
                  <a:srgbClr val="000000"/>
                </a:solidFill>
                <a:effectLst/>
                <a:uLnTx/>
                <a:uFillTx/>
                <a:latin typeface="Sylfaen" pitchFamily="18" charset="0"/>
                <a:ea typeface="+mn-ea"/>
                <a:cs typeface="+mn-cs"/>
              </a:rPr>
              <a:t>The Treasury of David, Vol. 1</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 Psalm 42:4)</a:t>
            </a:r>
          </a:p>
        </p:txBody>
      </p:sp>
    </p:spTree>
    <p:extLst>
      <p:ext uri="{BB962C8B-B14F-4D97-AF65-F5344CB8AC3E}">
        <p14:creationId xmlns:p14="http://schemas.microsoft.com/office/powerpoint/2010/main" val="19666095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893"/>
                                        </p:tgtEl>
                                        <p:attrNameLst>
                                          <p:attrName>style.visibility</p:attrName>
                                        </p:attrNameLst>
                                      </p:cBhvr>
                                      <p:to>
                                        <p:strVal val="visible"/>
                                      </p:to>
                                    </p:set>
                                    <p:anim calcmode="lin" valueType="num">
                                      <p:cBhvr>
                                        <p:cTn id="7" dur="500" fill="hold"/>
                                        <p:tgtEl>
                                          <p:spTgt spid="36893"/>
                                        </p:tgtEl>
                                        <p:attrNameLst>
                                          <p:attrName>ppt_w</p:attrName>
                                        </p:attrNameLst>
                                      </p:cBhvr>
                                      <p:tavLst>
                                        <p:tav tm="0">
                                          <p:val>
                                            <p:fltVal val="0"/>
                                          </p:val>
                                        </p:tav>
                                        <p:tav tm="100000">
                                          <p:val>
                                            <p:strVal val="#ppt_w"/>
                                          </p:val>
                                        </p:tav>
                                      </p:tavLst>
                                    </p:anim>
                                    <p:anim calcmode="lin" valueType="num">
                                      <p:cBhvr>
                                        <p:cTn id="8" dur="500" fill="hold"/>
                                        <p:tgtEl>
                                          <p:spTgt spid="368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2438400" cy="6858000"/>
          </a:xfrm>
          <a:prstGeom prst="rect">
            <a:avLst/>
          </a:prstGeom>
          <a:solidFill>
            <a:srgbClr val="FFFFFF">
              <a:alpha val="74901"/>
            </a:srgb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19" name="Line 3"/>
          <p:cNvSpPr>
            <a:spLocks noChangeShapeType="1"/>
          </p:cNvSpPr>
          <p:nvPr/>
        </p:nvSpPr>
        <p:spPr bwMode="auto">
          <a:xfrm>
            <a:off x="304800" y="0"/>
            <a:ext cx="0" cy="6858000"/>
          </a:xfrm>
          <a:prstGeom prst="line">
            <a:avLst/>
          </a:prstGeom>
          <a:noFill/>
          <a:ln w="57150">
            <a:solidFill>
              <a:srgbClr val="A5002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20" name="AutoShape 4"/>
          <p:cNvSpPr>
            <a:spLocks noChangeArrowheads="1"/>
          </p:cNvSpPr>
          <p:nvPr/>
        </p:nvSpPr>
        <p:spPr bwMode="auto">
          <a:xfrm>
            <a:off x="228600" y="22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21" name="AutoShape 5"/>
          <p:cNvSpPr>
            <a:spLocks noChangeArrowheads="1"/>
          </p:cNvSpPr>
          <p:nvPr/>
        </p:nvSpPr>
        <p:spPr bwMode="auto">
          <a:xfrm>
            <a:off x="228600" y="68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22" name="AutoShape 6"/>
          <p:cNvSpPr>
            <a:spLocks noChangeArrowheads="1"/>
          </p:cNvSpPr>
          <p:nvPr/>
        </p:nvSpPr>
        <p:spPr bwMode="auto">
          <a:xfrm>
            <a:off x="228600" y="51054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23" name="AutoShape 7"/>
          <p:cNvSpPr>
            <a:spLocks noChangeArrowheads="1"/>
          </p:cNvSpPr>
          <p:nvPr/>
        </p:nvSpPr>
        <p:spPr bwMode="auto">
          <a:xfrm>
            <a:off x="228600" y="6019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24" name="AutoShape 8"/>
          <p:cNvSpPr>
            <a:spLocks noChangeArrowheads="1"/>
          </p:cNvSpPr>
          <p:nvPr/>
        </p:nvSpPr>
        <p:spPr bwMode="auto">
          <a:xfrm>
            <a:off x="228600" y="1143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25" name="AutoShape 9"/>
          <p:cNvSpPr>
            <a:spLocks noChangeArrowheads="1"/>
          </p:cNvSpPr>
          <p:nvPr/>
        </p:nvSpPr>
        <p:spPr bwMode="auto">
          <a:xfrm>
            <a:off x="228600" y="1905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26" name="AutoShape 10"/>
          <p:cNvSpPr>
            <a:spLocks noChangeArrowheads="1"/>
          </p:cNvSpPr>
          <p:nvPr/>
        </p:nvSpPr>
        <p:spPr bwMode="auto">
          <a:xfrm>
            <a:off x="228600" y="27432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27" name="AutoShape 11"/>
          <p:cNvSpPr>
            <a:spLocks noChangeArrowheads="1"/>
          </p:cNvSpPr>
          <p:nvPr/>
        </p:nvSpPr>
        <p:spPr bwMode="auto">
          <a:xfrm>
            <a:off x="228600" y="34290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28" name="AutoShape 12"/>
          <p:cNvSpPr>
            <a:spLocks noChangeArrowheads="1"/>
          </p:cNvSpPr>
          <p:nvPr/>
        </p:nvSpPr>
        <p:spPr bwMode="auto">
          <a:xfrm>
            <a:off x="228600" y="40386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29" name="AutoShape 13"/>
          <p:cNvSpPr>
            <a:spLocks noChangeArrowheads="1"/>
          </p:cNvSpPr>
          <p:nvPr/>
        </p:nvSpPr>
        <p:spPr bwMode="auto">
          <a:xfrm>
            <a:off x="228600" y="4495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30" name="AutoShape 14"/>
          <p:cNvSpPr>
            <a:spLocks noChangeArrowheads="1"/>
          </p:cNvSpPr>
          <p:nvPr/>
        </p:nvSpPr>
        <p:spPr bwMode="auto">
          <a:xfrm>
            <a:off x="228600" y="5638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31" name="AutoShape 15"/>
          <p:cNvSpPr>
            <a:spLocks noChangeArrowheads="1"/>
          </p:cNvSpPr>
          <p:nvPr/>
        </p:nvSpPr>
        <p:spPr bwMode="auto">
          <a:xfrm>
            <a:off x="228600" y="6400800"/>
            <a:ext cx="152400" cy="152400"/>
          </a:xfrm>
          <a:prstGeom prst="octagon">
            <a:avLst>
              <a:gd name="adj" fmla="val 29287"/>
            </a:avLst>
          </a:prstGeom>
          <a:solidFill>
            <a:srgbClr val="0066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904" name="Text Box 16"/>
          <p:cNvSpPr txBox="1">
            <a:spLocks noChangeArrowheads="1"/>
          </p:cNvSpPr>
          <p:nvPr/>
        </p:nvSpPr>
        <p:spPr bwMode="auto">
          <a:xfrm>
            <a:off x="381000" y="76200"/>
            <a:ext cx="1905000" cy="366713"/>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Eusebius (265-339)</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7905" name="Text Box 17"/>
          <p:cNvSpPr txBox="1">
            <a:spLocks noChangeArrowheads="1"/>
          </p:cNvSpPr>
          <p:nvPr/>
        </p:nvSpPr>
        <p:spPr bwMode="auto">
          <a:xfrm>
            <a:off x="381000" y="1066800"/>
            <a:ext cx="20574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Augustine (354-430)</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37906" name="Text Box 18"/>
          <p:cNvSpPr txBox="1">
            <a:spLocks noChangeArrowheads="1"/>
          </p:cNvSpPr>
          <p:nvPr/>
        </p:nvSpPr>
        <p:spPr bwMode="auto">
          <a:xfrm>
            <a:off x="381000" y="1828800"/>
            <a:ext cx="1524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Vitalian (670)</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7907" name="Text Box 19"/>
          <p:cNvSpPr txBox="1">
            <a:spLocks noChangeArrowheads="1"/>
          </p:cNvSpPr>
          <p:nvPr/>
        </p:nvSpPr>
        <p:spPr bwMode="auto">
          <a:xfrm>
            <a:off x="381000" y="2590800"/>
            <a:ext cx="1676400" cy="5492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Greek Orthodox (1054)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7908" name="Text Box 20"/>
          <p:cNvSpPr txBox="1">
            <a:spLocks noChangeArrowheads="1"/>
          </p:cNvSpPr>
          <p:nvPr/>
        </p:nvSpPr>
        <p:spPr bwMode="auto">
          <a:xfrm>
            <a:off x="381000" y="3276600"/>
            <a:ext cx="2286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Aquinas (1225-1274)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7909" name="Text Box 21"/>
          <p:cNvSpPr txBox="1">
            <a:spLocks noChangeArrowheads="1"/>
          </p:cNvSpPr>
          <p:nvPr/>
        </p:nvSpPr>
        <p:spPr bwMode="auto">
          <a:xfrm>
            <a:off x="381000" y="3962400"/>
            <a:ext cx="22860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Erasmus (1469-1536)</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7910" name="Text Box 22"/>
          <p:cNvSpPr txBox="1">
            <a:spLocks noChangeArrowheads="1"/>
          </p:cNvSpPr>
          <p:nvPr/>
        </p:nvSpPr>
        <p:spPr bwMode="auto">
          <a:xfrm>
            <a:off x="381000" y="4419600"/>
            <a:ext cx="19050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Calvin (1509-1564)</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37911" name="Text Box 23"/>
          <p:cNvSpPr txBox="1">
            <a:spLocks noChangeArrowheads="1"/>
          </p:cNvSpPr>
          <p:nvPr/>
        </p:nvSpPr>
        <p:spPr bwMode="auto">
          <a:xfrm>
            <a:off x="381000" y="4953000"/>
            <a:ext cx="19812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Wesley (1703-1791)</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7912" name="Text Box 24"/>
          <p:cNvSpPr txBox="1">
            <a:spLocks noChangeArrowheads="1"/>
          </p:cNvSpPr>
          <p:nvPr/>
        </p:nvSpPr>
        <p:spPr bwMode="auto">
          <a:xfrm>
            <a:off x="381000" y="5530850"/>
            <a:ext cx="19812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Clarke (1762-1834)</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7913" name="Text Box 25"/>
          <p:cNvSpPr txBox="1">
            <a:spLocks noChangeArrowheads="1"/>
          </p:cNvSpPr>
          <p:nvPr/>
        </p:nvSpPr>
        <p:spPr bwMode="auto">
          <a:xfrm>
            <a:off x="304800" y="5911850"/>
            <a:ext cx="2209800" cy="3365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Spurgeon (1834-1892)</a:t>
            </a:r>
            <a:r>
              <a:rPr kumimoji="0" lang="en-US" sz="1600" b="0" i="0" u="sng" strike="noStrike" kern="1200" cap="none" spc="0" normalizeH="0" baseline="0" noProof="0">
                <a:ln>
                  <a:noFill/>
                </a:ln>
                <a:solidFill>
                  <a:srgbClr val="000000"/>
                </a:solidFill>
                <a:effectLst/>
                <a:uLnTx/>
                <a:uFillTx/>
                <a:latin typeface="Arial" charset="0"/>
                <a:ea typeface="+mn-ea"/>
                <a:cs typeface="+mn-cs"/>
              </a:rPr>
              <a:t> </a:t>
            </a:r>
          </a:p>
        </p:txBody>
      </p:sp>
      <p:sp>
        <p:nvSpPr>
          <p:cNvPr id="37914" name="Text Box 26"/>
          <p:cNvSpPr txBox="1">
            <a:spLocks noChangeArrowheads="1"/>
          </p:cNvSpPr>
          <p:nvPr/>
        </p:nvSpPr>
        <p:spPr bwMode="auto">
          <a:xfrm>
            <a:off x="304800" y="6324600"/>
            <a:ext cx="2286000" cy="3048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a:ln>
                  <a:noFill/>
                </a:ln>
                <a:solidFill>
                  <a:srgbClr val="000000"/>
                </a:solidFill>
                <a:effectLst>
                  <a:outerShdw blurRad="38100" dist="38100" dir="2700000" algn="tl">
                    <a:srgbClr val="C0C0C0"/>
                  </a:outerShdw>
                </a:effectLst>
                <a:uLnTx/>
                <a:uFillTx/>
                <a:latin typeface="Cooper Black" pitchFamily="18" charset="0"/>
                <a:ea typeface="+mn-ea"/>
                <a:cs typeface="+mn-cs"/>
              </a:rPr>
              <a:t>McGarvey (1829-1911)</a:t>
            </a:r>
            <a:endParaRPr kumimoji="0" lang="en-US" sz="1600" b="0" i="0" u="sng" strike="noStrike" kern="1200" cap="none" spc="0" normalizeH="0" baseline="0" noProof="0">
              <a:ln>
                <a:noFill/>
              </a:ln>
              <a:solidFill>
                <a:srgbClr val="000000"/>
              </a:solidFill>
              <a:effectLst/>
              <a:uLnTx/>
              <a:uFillTx/>
              <a:latin typeface="Arial" charset="0"/>
              <a:ea typeface="+mn-ea"/>
              <a:cs typeface="+mn-cs"/>
            </a:endParaRPr>
          </a:p>
        </p:txBody>
      </p:sp>
      <p:sp>
        <p:nvSpPr>
          <p:cNvPr id="37915" name="Text Box 27"/>
          <p:cNvSpPr txBox="1">
            <a:spLocks noChangeArrowheads="1"/>
          </p:cNvSpPr>
          <p:nvPr/>
        </p:nvSpPr>
        <p:spPr bwMode="auto">
          <a:xfrm>
            <a:off x="381000" y="547688"/>
            <a:ext cx="182880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400" b="0" i="0" u="sng" strike="noStrike" kern="1200" cap="none" spc="0" normalizeH="0" baseline="0" noProof="0" dirty="0">
                <a:ln>
                  <a:noFill/>
                </a:ln>
                <a:solidFill>
                  <a:srgbClr val="000000"/>
                </a:solidFill>
                <a:effectLst>
                  <a:outerShdw blurRad="38100" dist="38100" dir="2700000" algn="tl">
                    <a:srgbClr val="C0C0C0"/>
                  </a:outerShdw>
                </a:effectLst>
                <a:uLnTx/>
                <a:uFillTx/>
                <a:latin typeface="Cooper Black" pitchFamily="18" charset="0"/>
                <a:ea typeface="+mn-ea"/>
                <a:cs typeface="+mn-cs"/>
              </a:rPr>
              <a:t>Niceta (335-414)</a:t>
            </a:r>
            <a:r>
              <a:rPr kumimoji="0" lang="en-US" sz="1800" b="0" i="0" u="sng" strike="noStrike" kern="1200" cap="none" spc="0" normalizeH="0" baseline="0" noProof="0" dirty="0">
                <a:ln>
                  <a:noFill/>
                </a:ln>
                <a:solidFill>
                  <a:srgbClr val="000000"/>
                </a:solidFill>
                <a:effectLst/>
                <a:uLnTx/>
                <a:uFillTx/>
                <a:latin typeface="Arial" charset="0"/>
                <a:ea typeface="+mn-ea"/>
                <a:cs typeface="+mn-cs"/>
              </a:rPr>
              <a:t> </a:t>
            </a:r>
          </a:p>
        </p:txBody>
      </p:sp>
      <p:sp>
        <p:nvSpPr>
          <p:cNvPr id="37917" name="Text Box 29"/>
          <p:cNvSpPr txBox="1">
            <a:spLocks noChangeArrowheads="1"/>
          </p:cNvSpPr>
          <p:nvPr/>
        </p:nvSpPr>
        <p:spPr bwMode="auto">
          <a:xfrm>
            <a:off x="2438400" y="1447800"/>
            <a:ext cx="6705600" cy="2530475"/>
          </a:xfrm>
          <a:prstGeom prst="rect">
            <a:avLst/>
          </a:prstGeom>
          <a:solidFill>
            <a:srgbClr val="FFFF99">
              <a:alpha val="70195"/>
            </a:srgbClr>
          </a:solid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ylfaen" pitchFamily="18" charset="0"/>
                <a:ea typeface="+mn-ea"/>
                <a:cs typeface="+mn-cs"/>
              </a:rPr>
              <a:t>J.W. McGarvey (1829-1911) </a:t>
            </a:r>
            <a:r>
              <a:rPr kumimoji="0" lang="en-US" sz="2800" b="0" i="0" u="none" strike="noStrike" kern="1200" cap="none" spc="0" normalizeH="0" baseline="0" noProof="0" dirty="0">
                <a:ln>
                  <a:noFill/>
                </a:ln>
                <a:solidFill>
                  <a:srgbClr val="000000"/>
                </a:solidFill>
                <a:effectLst/>
                <a:uLnTx/>
                <a:uFillTx/>
                <a:latin typeface="Sylfaen" pitchFamily="18" charset="0"/>
                <a:ea typeface="+mn-ea"/>
                <a:cs typeface="+mn-cs"/>
              </a:rPr>
              <a:t>wrote, “I again repeat, that every man who bows to the authority of God’s word, must oppose the use of instrumental music in the church” </a:t>
            </a:r>
            <a:r>
              <a:rPr kumimoji="0" lang="en-US" sz="2400" b="0" i="0" u="none" strike="noStrike" kern="1200" cap="none" spc="0" normalizeH="0" baseline="0" noProof="0" dirty="0">
                <a:ln>
                  <a:noFill/>
                </a:ln>
                <a:solidFill>
                  <a:srgbClr val="000000"/>
                </a:solidFill>
                <a:effectLst/>
                <a:uLnTx/>
                <a:uFillTx/>
                <a:latin typeface="Sylfaen" pitchFamily="18" charset="0"/>
                <a:ea typeface="+mn-ea"/>
                <a:cs typeface="+mn-cs"/>
              </a:rPr>
              <a:t>(Glenn McCoy. </a:t>
            </a:r>
            <a:r>
              <a:rPr kumimoji="0" lang="en-US" sz="2400" b="0" i="1" u="none" strike="noStrike" kern="1200" cap="none" spc="0" normalizeH="0" baseline="0" noProof="0" dirty="0">
                <a:ln>
                  <a:noFill/>
                </a:ln>
                <a:solidFill>
                  <a:srgbClr val="000000"/>
                </a:solidFill>
                <a:effectLst/>
                <a:uLnTx/>
                <a:uFillTx/>
                <a:latin typeface="Sylfaen" pitchFamily="18" charset="0"/>
                <a:ea typeface="+mn-ea"/>
                <a:cs typeface="+mn-cs"/>
              </a:rPr>
              <a:t>Return to the Old Paths</a:t>
            </a:r>
            <a:r>
              <a:rPr kumimoji="0" lang="en-US" sz="2400" b="0" i="0" u="none" strike="noStrike" kern="1200" cap="none" spc="0" normalizeH="0" baseline="0" noProof="0" dirty="0">
                <a:ln>
                  <a:noFill/>
                </a:ln>
                <a:solidFill>
                  <a:srgbClr val="000000"/>
                </a:solidFill>
                <a:effectLst/>
                <a:uLnTx/>
                <a:uFillTx/>
                <a:latin typeface="Sylfaen" pitchFamily="18" charset="0"/>
                <a:ea typeface="+mn-ea"/>
                <a:cs typeface="+mn-cs"/>
              </a:rPr>
              <a:t>. Yorba Linda, CA: McCoy Publications, 2004. p. 231)</a:t>
            </a:r>
          </a:p>
        </p:txBody>
      </p:sp>
    </p:spTree>
    <p:extLst>
      <p:ext uri="{BB962C8B-B14F-4D97-AF65-F5344CB8AC3E}">
        <p14:creationId xmlns:p14="http://schemas.microsoft.com/office/powerpoint/2010/main" val="28963567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7917"/>
                                        </p:tgtEl>
                                        <p:attrNameLst>
                                          <p:attrName>style.visibility</p:attrName>
                                        </p:attrNameLst>
                                      </p:cBhvr>
                                      <p:to>
                                        <p:strVal val="visible"/>
                                      </p:to>
                                    </p:set>
                                    <p:anim calcmode="lin" valueType="num">
                                      <p:cBhvr>
                                        <p:cTn id="7" dur="500" fill="hold"/>
                                        <p:tgtEl>
                                          <p:spTgt spid="37917"/>
                                        </p:tgtEl>
                                        <p:attrNameLst>
                                          <p:attrName>ppt_w</p:attrName>
                                        </p:attrNameLst>
                                      </p:cBhvr>
                                      <p:tavLst>
                                        <p:tav tm="0">
                                          <p:val>
                                            <p:fltVal val="0"/>
                                          </p:val>
                                        </p:tav>
                                        <p:tav tm="100000">
                                          <p:val>
                                            <p:strVal val="#ppt_w"/>
                                          </p:val>
                                        </p:tav>
                                      </p:tavLst>
                                    </p:anim>
                                    <p:anim calcmode="lin" valueType="num">
                                      <p:cBhvr>
                                        <p:cTn id="8" dur="500" fill="hold"/>
                                        <p:tgtEl>
                                          <p:spTgt spid="379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youth choir_c_n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Rectangle 6"/>
          <p:cNvSpPr>
            <a:spLocks noChangeArrowheads="1"/>
          </p:cNvSpPr>
          <p:nvPr/>
        </p:nvSpPr>
        <p:spPr bwMode="auto">
          <a:xfrm>
            <a:off x="1752600" y="2438400"/>
            <a:ext cx="7391400" cy="1323439"/>
          </a:xfrm>
          <a:prstGeom prst="rect">
            <a:avLst/>
          </a:prstGeom>
          <a:noFill/>
          <a:ln w="9525">
            <a:noFill/>
            <a:miter lim="800000"/>
            <a:headEnd/>
            <a:tailEnd/>
          </a:ln>
        </p:spPr>
        <p:txBody>
          <a:bodyPr anchor="ctr">
            <a:spAutoFit/>
          </a:bodyPr>
          <a:lstStyle/>
          <a:p>
            <a:pPr algn="ctr">
              <a:tabLst>
                <a:tab pos="685800" algn="l"/>
              </a:tabLst>
              <a:defRPr/>
            </a:pPr>
            <a:r>
              <a:rPr lang="en-US" sz="4000" dirty="0">
                <a:solidFill>
                  <a:srgbClr val="FFFFFF"/>
                </a:solidFill>
                <a:effectLst>
                  <a:outerShdw blurRad="38100" dist="38100" dir="2700000" algn="tl">
                    <a:srgbClr val="000000">
                      <a:alpha val="43137"/>
                    </a:srgbClr>
                  </a:outerShdw>
                </a:effectLst>
                <a:latin typeface="Sylfaen" pitchFamily="18" charset="0"/>
              </a:rPr>
              <a:t>An Appeal to the Scriptures for </a:t>
            </a:r>
          </a:p>
          <a:p>
            <a:pPr algn="ctr">
              <a:tabLst>
                <a:tab pos="685800" algn="l"/>
              </a:tabLst>
              <a:defRPr/>
            </a:pPr>
            <a:r>
              <a:rPr lang="en-US" sz="4000" i="1" dirty="0">
                <a:solidFill>
                  <a:srgbClr val="FFFFFF"/>
                </a:solidFill>
                <a:effectLst>
                  <a:outerShdw blurRad="38100" dist="38100" dir="2700000" algn="tl">
                    <a:srgbClr val="000000">
                      <a:alpha val="43137"/>
                    </a:srgbClr>
                  </a:outerShdw>
                </a:effectLst>
                <a:latin typeface="Sylfaen" pitchFamily="18" charset="0"/>
              </a:rPr>
              <a:t>A Cappella </a:t>
            </a:r>
            <a:r>
              <a:rPr lang="en-US" sz="4000" dirty="0">
                <a:solidFill>
                  <a:srgbClr val="FFFFFF"/>
                </a:solidFill>
                <a:effectLst>
                  <a:outerShdw blurRad="38100" dist="38100" dir="2700000" algn="tl">
                    <a:srgbClr val="000000">
                      <a:alpha val="43137"/>
                    </a:srgbClr>
                  </a:outerShdw>
                </a:effectLst>
                <a:latin typeface="Sylfaen" pitchFamily="18" charset="0"/>
              </a:rPr>
              <a:t>Praise</a:t>
            </a:r>
            <a:endParaRPr lang="en-US" sz="4000" i="1" dirty="0">
              <a:solidFill>
                <a:srgbClr val="FFFFFF"/>
              </a:solidFill>
              <a:effectLst>
                <a:outerShdw blurRad="38100" dist="38100" dir="2700000" algn="tl">
                  <a:srgbClr val="000000">
                    <a:alpha val="43137"/>
                  </a:srgbClr>
                </a:outerShdw>
              </a:effectLst>
              <a:latin typeface="Sylfaen" pitchFamily="18" charset="0"/>
            </a:endParaRPr>
          </a:p>
        </p:txBody>
      </p:sp>
      <p:sp>
        <p:nvSpPr>
          <p:cNvPr id="5" name="TextBox 4"/>
          <p:cNvSpPr txBox="1"/>
          <p:nvPr/>
        </p:nvSpPr>
        <p:spPr>
          <a:xfrm rot="21379480">
            <a:off x="571429" y="337348"/>
            <a:ext cx="4267200" cy="1323439"/>
          </a:xfrm>
          <a:prstGeom prst="rect">
            <a:avLst/>
          </a:prstGeom>
          <a:noFill/>
        </p:spPr>
        <p:txBody>
          <a:bodyPr>
            <a:spAutoFit/>
          </a:bodyPr>
          <a:lstStyle/>
          <a:p>
            <a:pPr algn="ctr">
              <a:defRPr/>
            </a:pPr>
            <a:r>
              <a:rPr lang="en-US" sz="4000" dirty="0">
                <a:solidFill>
                  <a:srgbClr val="FFFFFF"/>
                </a:solidFill>
                <a:effectLst>
                  <a:glow rad="139700">
                    <a:schemeClr val="accent4">
                      <a:satMod val="175000"/>
                      <a:alpha val="40000"/>
                    </a:schemeClr>
                  </a:glow>
                  <a:outerShdw blurRad="38100" dist="38100" dir="2700000" algn="tl">
                    <a:srgbClr val="000000">
                      <a:alpha val="43137"/>
                    </a:srgbClr>
                  </a:outerShdw>
                </a:effectLst>
              </a:rPr>
              <a:t>Melody of the Heart</a:t>
            </a:r>
            <a:endParaRPr lang="en-US" sz="5400" dirty="0">
              <a:solidFill>
                <a:srgbClr val="FFFFFF"/>
              </a:solidFill>
              <a:effectLst>
                <a:glow rad="139700">
                  <a:schemeClr val="accent4">
                    <a:satMod val="175000"/>
                    <a:alpha val="40000"/>
                  </a:schemeClr>
                </a:glow>
                <a:outerShdw blurRad="38100" dist="38100" dir="2700000" algn="tl">
                  <a:srgbClr val="000000">
                    <a:alpha val="43137"/>
                  </a:srgbClr>
                </a:outerShdw>
              </a:effectLst>
            </a:endParaRPr>
          </a:p>
        </p:txBody>
      </p:sp>
      <p:sp>
        <p:nvSpPr>
          <p:cNvPr id="6" name="Rectangle 5"/>
          <p:cNvSpPr/>
          <p:nvPr/>
        </p:nvSpPr>
        <p:spPr>
          <a:xfrm>
            <a:off x="1524000" y="3895590"/>
            <a:ext cx="7620000" cy="1323975"/>
          </a:xfrm>
          <a:prstGeom prst="rect">
            <a:avLst/>
          </a:prstGeom>
        </p:spPr>
        <p:txBody>
          <a:bodyPr>
            <a:spAutoFit/>
          </a:bodyPr>
          <a:lstStyle/>
          <a:p>
            <a:pPr algn="ctr">
              <a:tabLst>
                <a:tab pos="685800" algn="l"/>
              </a:tabLst>
              <a:defRPr/>
            </a:pPr>
            <a:r>
              <a:rPr lang="en-US" sz="4000" dirty="0">
                <a:solidFill>
                  <a:schemeClr val="bg1"/>
                </a:solidFill>
                <a:effectLst>
                  <a:outerShdw blurRad="38100" dist="38100" dir="2700000" algn="tl">
                    <a:srgbClr val="000000">
                      <a:alpha val="43137"/>
                    </a:srgbClr>
                  </a:outerShdw>
                </a:effectLst>
                <a:latin typeface="Sylfaen" pitchFamily="18" charset="0"/>
              </a:rPr>
              <a:t>An Appeal to History for </a:t>
            </a:r>
          </a:p>
          <a:p>
            <a:pPr algn="ctr">
              <a:tabLst>
                <a:tab pos="685800" algn="l"/>
              </a:tabLst>
              <a:defRPr/>
            </a:pPr>
            <a:r>
              <a:rPr lang="en-US" sz="4000" i="1" dirty="0">
                <a:solidFill>
                  <a:schemeClr val="bg1"/>
                </a:solidFill>
                <a:effectLst>
                  <a:outerShdw blurRad="38100" dist="38100" dir="2700000" algn="tl">
                    <a:srgbClr val="000000">
                      <a:alpha val="43137"/>
                    </a:srgbClr>
                  </a:outerShdw>
                </a:effectLst>
                <a:latin typeface="Sylfaen" pitchFamily="18" charset="0"/>
              </a:rPr>
              <a:t>A Cappella </a:t>
            </a:r>
            <a:r>
              <a:rPr lang="en-US" sz="4000" dirty="0">
                <a:solidFill>
                  <a:schemeClr val="bg1"/>
                </a:solidFill>
                <a:effectLst>
                  <a:outerShdw blurRad="38100" dist="38100" dir="2700000" algn="tl">
                    <a:srgbClr val="000000">
                      <a:alpha val="43137"/>
                    </a:srgbClr>
                  </a:outerShdw>
                </a:effectLst>
                <a:latin typeface="Sylfaen" pitchFamily="18" charset="0"/>
              </a:rPr>
              <a:t>Praise</a:t>
            </a:r>
          </a:p>
        </p:txBody>
      </p:sp>
      <p:sp>
        <p:nvSpPr>
          <p:cNvPr id="7" name="Text Box 7">
            <a:extLst>
              <a:ext uri="{FF2B5EF4-FFF2-40B4-BE49-F238E27FC236}">
                <a16:creationId xmlns:a16="http://schemas.microsoft.com/office/drawing/2014/main" id="{171E69A6-541C-4A77-AB1F-F2BB4FC63A0F}"/>
              </a:ext>
            </a:extLst>
          </p:cNvPr>
          <p:cNvSpPr txBox="1">
            <a:spLocks noChangeArrowheads="1"/>
          </p:cNvSpPr>
          <p:nvPr/>
        </p:nvSpPr>
        <p:spPr bwMode="auto">
          <a:xfrm>
            <a:off x="190428" y="5253952"/>
            <a:ext cx="8801171" cy="1569660"/>
          </a:xfrm>
          <a:prstGeom prst="rect">
            <a:avLst/>
          </a:prstGeom>
          <a:solidFill>
            <a:srgbClr val="FFCCFF"/>
          </a:solidFill>
          <a:ln>
            <a:noFill/>
          </a:ln>
          <a:effectLs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Both the Scriptures and history are witness that the early church did NOT use instrumental music because they recognized it is NOT divinely authorized!</a:t>
            </a:r>
          </a:p>
        </p:txBody>
      </p:sp>
    </p:spTree>
    <p:extLst>
      <p:ext uri="{BB962C8B-B14F-4D97-AF65-F5344CB8AC3E}">
        <p14:creationId xmlns:p14="http://schemas.microsoft.com/office/powerpoint/2010/main" val="18545064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034" name="Picture 2" descr="OpenBible"/>
          <p:cNvPicPr>
            <a:picLocks noChangeAspect="1" noChangeArrowheads="1"/>
          </p:cNvPicPr>
          <p:nvPr/>
        </p:nvPicPr>
        <p:blipFill>
          <a:blip r:embed="rId2" cstate="print"/>
          <a:srcRect/>
          <a:stretch>
            <a:fillRect/>
          </a:stretch>
        </p:blipFill>
        <p:spPr bwMode="auto">
          <a:xfrm>
            <a:off x="438150" y="719138"/>
            <a:ext cx="8267700" cy="5419725"/>
          </a:xfrm>
          <a:prstGeom prst="rect">
            <a:avLst/>
          </a:prstGeom>
          <a:noFill/>
          <a:ln w="9525">
            <a:noFill/>
            <a:miter lim="800000"/>
            <a:headEnd/>
            <a:tailEnd/>
          </a:ln>
        </p:spPr>
      </p:pic>
      <p:sp>
        <p:nvSpPr>
          <p:cNvPr id="44035" name="Rectangle 3"/>
          <p:cNvSpPr>
            <a:spLocks noGrp="1" noChangeArrowheads="1"/>
          </p:cNvSpPr>
          <p:nvPr>
            <p:ph type="title"/>
          </p:nvPr>
        </p:nvSpPr>
        <p:spPr>
          <a:xfrm>
            <a:off x="457200" y="0"/>
            <a:ext cx="8229600" cy="1143000"/>
          </a:xfrm>
        </p:spPr>
        <p:txBody>
          <a:bodyPr/>
          <a:lstStyle/>
          <a:p>
            <a:pPr eaLnBrk="1" hangingPunct="1"/>
            <a:r>
              <a:rPr lang="en-US" sz="4800" dirty="0">
                <a:solidFill>
                  <a:srgbClr val="FFFF99"/>
                </a:solidFill>
                <a:latin typeface="Sylfaen" pitchFamily="18" charset="0"/>
              </a:rPr>
              <a:t>I Peter 4:11 (NKJ)</a:t>
            </a:r>
          </a:p>
        </p:txBody>
      </p:sp>
      <p:sp>
        <p:nvSpPr>
          <p:cNvPr id="45060" name="Rectangle 4"/>
          <p:cNvSpPr>
            <a:spLocks noChangeArrowheads="1"/>
          </p:cNvSpPr>
          <p:nvPr/>
        </p:nvSpPr>
        <p:spPr bwMode="auto">
          <a:xfrm>
            <a:off x="457200" y="1524000"/>
            <a:ext cx="8229600" cy="3970318"/>
          </a:xfrm>
          <a:prstGeom prst="rect">
            <a:avLst/>
          </a:prstGeom>
          <a:solidFill>
            <a:srgbClr val="FFFF99">
              <a:alpha val="70000"/>
            </a:srgbClr>
          </a:solidFill>
          <a:ln w="9525">
            <a:noFill/>
            <a:miter lim="800000"/>
            <a:headEnd/>
            <a:tailEnd/>
          </a:ln>
          <a:effectLst/>
        </p:spPr>
        <p:txBody>
          <a:bodyPr>
            <a:spAutoFit/>
          </a:bodyPr>
          <a:lstStyle/>
          <a:p>
            <a:pPr lvl="0" algn="ctr">
              <a:defRPr/>
            </a:pPr>
            <a:r>
              <a:rPr lang="en-US" sz="3600" dirty="0">
                <a:solidFill>
                  <a:srgbClr val="A50021"/>
                </a:solidFill>
                <a:effectLst>
                  <a:outerShdw blurRad="38100" dist="38100" dir="2700000" algn="tl">
                    <a:srgbClr val="000000"/>
                  </a:outerShdw>
                </a:effectLst>
                <a:latin typeface="Sylfaen" pitchFamily="18" charset="0"/>
              </a:rPr>
              <a:t>If anyone speaks, let him speak as the oracles of God. If anyone ministers, let him do it as with the ability which God supplies, that in all things God may be glorified through Jesus Christ, to whom belong the glory and the dominion forever and ever. Amen. </a:t>
            </a:r>
          </a:p>
        </p:txBody>
      </p:sp>
    </p:spTree>
    <p:extLst>
      <p:ext uri="{BB962C8B-B14F-4D97-AF65-F5344CB8AC3E}">
        <p14:creationId xmlns:p14="http://schemas.microsoft.com/office/powerpoint/2010/main" val="41610945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034" name="Picture 2" descr="OpenBible"/>
          <p:cNvPicPr>
            <a:picLocks noChangeAspect="1" noChangeArrowheads="1"/>
          </p:cNvPicPr>
          <p:nvPr/>
        </p:nvPicPr>
        <p:blipFill>
          <a:blip r:embed="rId2" cstate="print"/>
          <a:srcRect/>
          <a:stretch>
            <a:fillRect/>
          </a:stretch>
        </p:blipFill>
        <p:spPr bwMode="auto">
          <a:xfrm>
            <a:off x="438150" y="719138"/>
            <a:ext cx="8267700" cy="5419725"/>
          </a:xfrm>
          <a:prstGeom prst="rect">
            <a:avLst/>
          </a:prstGeom>
          <a:noFill/>
          <a:ln w="9525">
            <a:noFill/>
            <a:miter lim="800000"/>
            <a:headEnd/>
            <a:tailEnd/>
          </a:ln>
        </p:spPr>
      </p:pic>
      <p:sp>
        <p:nvSpPr>
          <p:cNvPr id="44035" name="Rectangle 3"/>
          <p:cNvSpPr>
            <a:spLocks noGrp="1" noChangeArrowheads="1"/>
          </p:cNvSpPr>
          <p:nvPr>
            <p:ph type="title"/>
          </p:nvPr>
        </p:nvSpPr>
        <p:spPr>
          <a:xfrm>
            <a:off x="457200" y="0"/>
            <a:ext cx="8229600" cy="1143000"/>
          </a:xfrm>
        </p:spPr>
        <p:txBody>
          <a:bodyPr/>
          <a:lstStyle/>
          <a:p>
            <a:pPr eaLnBrk="1" hangingPunct="1"/>
            <a:r>
              <a:rPr lang="en-US" sz="4800" dirty="0">
                <a:solidFill>
                  <a:srgbClr val="FFFF99"/>
                </a:solidFill>
                <a:latin typeface="Sylfaen" pitchFamily="18" charset="0"/>
              </a:rPr>
              <a:t>John 4:23-24 </a:t>
            </a:r>
            <a:r>
              <a:rPr lang="en-US" sz="4800" i="1" dirty="0">
                <a:solidFill>
                  <a:srgbClr val="FFFF99"/>
                </a:solidFill>
                <a:latin typeface="Sylfaen" pitchFamily="18" charset="0"/>
              </a:rPr>
              <a:t>(John 17:17)</a:t>
            </a:r>
          </a:p>
        </p:txBody>
      </p:sp>
      <p:sp>
        <p:nvSpPr>
          <p:cNvPr id="45060" name="Rectangle 4"/>
          <p:cNvSpPr>
            <a:spLocks noChangeArrowheads="1"/>
          </p:cNvSpPr>
          <p:nvPr/>
        </p:nvSpPr>
        <p:spPr bwMode="auto">
          <a:xfrm>
            <a:off x="457200" y="1524000"/>
            <a:ext cx="8229600" cy="3416320"/>
          </a:xfrm>
          <a:prstGeom prst="rect">
            <a:avLst/>
          </a:prstGeom>
          <a:solidFill>
            <a:srgbClr val="FFFF99">
              <a:alpha val="70000"/>
            </a:srgbClr>
          </a:solidFill>
          <a:ln w="9525">
            <a:noFill/>
            <a:miter lim="800000"/>
            <a:headEnd/>
            <a:tailEnd/>
          </a:ln>
          <a:effectLst/>
        </p:spPr>
        <p:txBody>
          <a:bodyPr>
            <a:spAutoFit/>
          </a:bodyPr>
          <a:lstStyle/>
          <a:p>
            <a:pPr lvl="0" algn="ctr">
              <a:defRPr/>
            </a:pPr>
            <a:r>
              <a:rPr lang="en-US" sz="3600" dirty="0">
                <a:solidFill>
                  <a:srgbClr val="A50021"/>
                </a:solidFill>
                <a:effectLst>
                  <a:outerShdw blurRad="38100" dist="38100" dir="2700000" algn="tl">
                    <a:srgbClr val="000000"/>
                  </a:outerShdw>
                </a:effectLst>
                <a:latin typeface="Sylfaen" pitchFamily="18" charset="0"/>
                <a:cs typeface="+mn-cs"/>
              </a:rPr>
              <a:t>“But an hour is coming, and now is, when the true worshipers will worship the Father in spirit and truth; for such people the Father seeks to be His worshipers. </a:t>
            </a:r>
          </a:p>
          <a:p>
            <a:pPr lvl="0" algn="ctr">
              <a:defRPr/>
            </a:pPr>
            <a:r>
              <a:rPr lang="en-US" sz="3600" dirty="0">
                <a:solidFill>
                  <a:srgbClr val="A50021"/>
                </a:solidFill>
                <a:effectLst>
                  <a:outerShdw blurRad="38100" dist="38100" dir="2700000" algn="tl">
                    <a:srgbClr val="000000"/>
                  </a:outerShdw>
                </a:effectLst>
                <a:latin typeface="Sylfaen" pitchFamily="18" charset="0"/>
                <a:cs typeface="+mn-cs"/>
              </a:rPr>
              <a:t>God is spirit, and those who worship Him must worship in spirit and truth.”</a:t>
            </a:r>
            <a:endParaRPr kumimoji="0" lang="en-US" sz="3600" b="0" i="0" u="none" strike="noStrike" kern="1200" cap="none" spc="0" normalizeH="0" baseline="0" noProof="0" dirty="0">
              <a:ln>
                <a:noFill/>
              </a:ln>
              <a:solidFill>
                <a:srgbClr val="A50021"/>
              </a:solidFill>
              <a:effectLst>
                <a:outerShdw blurRad="38100" dist="38100" dir="2700000" algn="tl">
                  <a:srgbClr val="000000"/>
                </a:outerShdw>
              </a:effectLst>
              <a:uLnTx/>
              <a:uFillTx/>
              <a:latin typeface="Sylfaen" pitchFamily="18" charset="0"/>
              <a:ea typeface="+mn-ea"/>
              <a:cs typeface="+mn-cs"/>
            </a:endParaRPr>
          </a:p>
        </p:txBody>
      </p:sp>
    </p:spTree>
    <p:extLst>
      <p:ext uri="{BB962C8B-B14F-4D97-AF65-F5344CB8AC3E}">
        <p14:creationId xmlns:p14="http://schemas.microsoft.com/office/powerpoint/2010/main" val="19204514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4034" name="Picture 2" descr="OpenBible"/>
          <p:cNvPicPr>
            <a:picLocks noChangeAspect="1" noChangeArrowheads="1"/>
          </p:cNvPicPr>
          <p:nvPr/>
        </p:nvPicPr>
        <p:blipFill>
          <a:blip r:embed="rId2" cstate="print"/>
          <a:srcRect/>
          <a:stretch>
            <a:fillRect/>
          </a:stretch>
        </p:blipFill>
        <p:spPr bwMode="auto">
          <a:xfrm>
            <a:off x="438150" y="719138"/>
            <a:ext cx="8267700" cy="5419725"/>
          </a:xfrm>
          <a:prstGeom prst="rect">
            <a:avLst/>
          </a:prstGeom>
          <a:noFill/>
          <a:ln w="9525">
            <a:noFill/>
            <a:miter lim="800000"/>
            <a:headEnd/>
            <a:tailEnd/>
          </a:ln>
        </p:spPr>
      </p:pic>
      <p:sp>
        <p:nvSpPr>
          <p:cNvPr id="44035" name="Rectangle 3"/>
          <p:cNvSpPr>
            <a:spLocks noGrp="1" noChangeArrowheads="1"/>
          </p:cNvSpPr>
          <p:nvPr>
            <p:ph type="title"/>
          </p:nvPr>
        </p:nvSpPr>
        <p:spPr>
          <a:xfrm>
            <a:off x="457200" y="0"/>
            <a:ext cx="8229600" cy="1143000"/>
          </a:xfrm>
        </p:spPr>
        <p:txBody>
          <a:bodyPr/>
          <a:lstStyle/>
          <a:p>
            <a:pPr eaLnBrk="1" hangingPunct="1"/>
            <a:r>
              <a:rPr lang="en-US" sz="4800" dirty="0">
                <a:solidFill>
                  <a:srgbClr val="FFFF99"/>
                </a:solidFill>
                <a:latin typeface="Sylfaen" pitchFamily="18" charset="0"/>
              </a:rPr>
              <a:t>Colossians 3:17</a:t>
            </a:r>
          </a:p>
        </p:txBody>
      </p:sp>
      <p:sp>
        <p:nvSpPr>
          <p:cNvPr id="45060" name="Rectangle 4"/>
          <p:cNvSpPr>
            <a:spLocks noChangeArrowheads="1"/>
          </p:cNvSpPr>
          <p:nvPr/>
        </p:nvSpPr>
        <p:spPr bwMode="auto">
          <a:xfrm>
            <a:off x="457200" y="1524000"/>
            <a:ext cx="8229600" cy="1754326"/>
          </a:xfrm>
          <a:prstGeom prst="rect">
            <a:avLst/>
          </a:prstGeom>
          <a:solidFill>
            <a:srgbClr val="FFFF99">
              <a:alpha val="70000"/>
            </a:srgbClr>
          </a:solidFill>
          <a:ln w="9525">
            <a:noFill/>
            <a:miter lim="800000"/>
            <a:headEnd/>
            <a:tailEnd/>
          </a:ln>
          <a:effectLst/>
        </p:spPr>
        <p:txBody>
          <a:bodyPr>
            <a:spAutoFit/>
          </a:bodyPr>
          <a:lstStyle/>
          <a:p>
            <a:pPr lvl="0" algn="ctr">
              <a:defRPr/>
            </a:pPr>
            <a:r>
              <a:rPr lang="en-US" sz="3600" dirty="0">
                <a:solidFill>
                  <a:srgbClr val="A50021"/>
                </a:solidFill>
                <a:effectLst>
                  <a:outerShdw blurRad="38100" dist="38100" dir="2700000" algn="tl">
                    <a:srgbClr val="000000"/>
                  </a:outerShdw>
                </a:effectLst>
                <a:latin typeface="Sylfaen" pitchFamily="18" charset="0"/>
              </a:rPr>
              <a:t>Whatever you do in word or deed, do all in the name of the Lord Jesus, giving thanks through Him to God the Father. </a:t>
            </a:r>
          </a:p>
        </p:txBody>
      </p:sp>
    </p:spTree>
    <p:extLst>
      <p:ext uri="{BB962C8B-B14F-4D97-AF65-F5344CB8AC3E}">
        <p14:creationId xmlns:p14="http://schemas.microsoft.com/office/powerpoint/2010/main" val="23953984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youth choir_c_nt.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rot="21433681">
            <a:off x="533400" y="195945"/>
            <a:ext cx="4267200" cy="1938992"/>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glow rad="139700">
                    <a:srgbClr val="5DCEAF">
                      <a:satMod val="175000"/>
                      <a:alpha val="40000"/>
                    </a:srgbClr>
                  </a:glow>
                  <a:outerShdw blurRad="38100" dist="38100" dir="2700000" algn="tl">
                    <a:srgbClr val="000000">
                      <a:alpha val="43137"/>
                    </a:srgbClr>
                  </a:outerShdw>
                </a:effectLst>
                <a:uLnTx/>
                <a:uFillTx/>
                <a:latin typeface="Arial" charset="0"/>
                <a:ea typeface="+mn-ea"/>
                <a:cs typeface="Arial" charset="0"/>
              </a:rPr>
              <a:t>An Appeal to the Scriptures for      A Cappella Praise</a:t>
            </a:r>
            <a:endParaRPr kumimoji="0" lang="en-US" sz="5400" b="0" i="0" u="none" strike="noStrike" kern="1200" cap="none" spc="0" normalizeH="0" baseline="0" noProof="0" dirty="0">
              <a:ln>
                <a:noFill/>
              </a:ln>
              <a:solidFill>
                <a:srgbClr val="FFFFFF"/>
              </a:solidFill>
              <a:effectLst>
                <a:glow rad="139700">
                  <a:srgbClr val="5DCEAF">
                    <a:satMod val="175000"/>
                    <a:alpha val="40000"/>
                  </a:srgbClr>
                </a:glow>
                <a:outerShdw blurRad="38100" dist="38100" dir="2700000" algn="tl">
                  <a:srgbClr val="000000">
                    <a:alpha val="43137"/>
                  </a:srgbClr>
                </a:outerShdw>
              </a:effectLst>
              <a:uLnTx/>
              <a:uFillTx/>
              <a:latin typeface="Arial" charset="0"/>
              <a:ea typeface="+mn-ea"/>
              <a:cs typeface="Arial" charset="0"/>
            </a:endParaRPr>
          </a:p>
        </p:txBody>
      </p:sp>
      <p:sp>
        <p:nvSpPr>
          <p:cNvPr id="7" name="Text Box 24">
            <a:extLst>
              <a:ext uri="{FF2B5EF4-FFF2-40B4-BE49-F238E27FC236}">
                <a16:creationId xmlns:a16="http://schemas.microsoft.com/office/drawing/2014/main" id="{468EF2B8-2E27-4056-A2B6-2C214DD90B5F}"/>
              </a:ext>
            </a:extLst>
          </p:cNvPr>
          <p:cNvSpPr txBox="1">
            <a:spLocks noChangeArrowheads="1"/>
          </p:cNvSpPr>
          <p:nvPr/>
        </p:nvSpPr>
        <p:spPr bwMode="auto">
          <a:xfrm>
            <a:off x="0" y="2345955"/>
            <a:ext cx="9144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ahoma" pitchFamily="34" charset="0"/>
                <a:ea typeface="+mn-ea"/>
                <a:cs typeface="Times New Roman" charset="0"/>
              </a:rPr>
              <a:t>Christ authorizes singing (Vocal Music): </a:t>
            </a:r>
            <a:endParaRPr kumimoji="0" lang="en-US" sz="2800" b="1" i="0" u="none" strike="noStrike" kern="1200" cap="none" spc="0" normalizeH="0" baseline="0" noProof="0" dirty="0">
              <a:ln>
                <a:noFill/>
              </a:ln>
              <a:solidFill>
                <a:srgbClr val="FFFF00"/>
              </a:solidFill>
              <a:effectLst/>
              <a:uLnTx/>
              <a:uFillTx/>
              <a:latin typeface="Tahoma" pitchFamily="34" charset="0"/>
              <a:ea typeface="+mn-ea"/>
              <a:cs typeface="Times New Roman" charset="0"/>
            </a:endParaRPr>
          </a:p>
          <a:p>
            <a:pPr marL="457200" marR="0" lvl="0" indent="-457200" algn="l" defTabSz="914400" rtl="0" eaLnBrk="1" fontAlgn="base" latinLnBrk="0" hangingPunct="1">
              <a:lnSpc>
                <a:spcPct val="100000"/>
              </a:lnSpc>
              <a:spcBef>
                <a:spcPct val="0"/>
              </a:spcBef>
              <a:spcAft>
                <a:spcPct val="0"/>
              </a:spcAft>
              <a:buClr>
                <a:srgbClr val="56C7AA"/>
              </a:buClr>
              <a:buSzPct val="115000"/>
              <a:buFont typeface="Wingdings" pitchFamily="2" charset="2"/>
              <a:buChar char="Ø"/>
              <a:tabLst/>
              <a:defRPr/>
            </a:pPr>
            <a:r>
              <a:rPr kumimoji="0" lang="en-US" sz="2000" b="1" i="1" u="none" strike="noStrike" kern="1200" cap="none" spc="0" normalizeH="0" baseline="0" noProof="0" dirty="0">
                <a:ln>
                  <a:noFill/>
                </a:ln>
                <a:solidFill>
                  <a:prstClr val="white"/>
                </a:solidFill>
                <a:effectLst/>
                <a:uLnTx/>
                <a:uFillTx/>
                <a:latin typeface="Tahoma" pitchFamily="34" charset="0"/>
                <a:ea typeface="+mn-ea"/>
                <a:cs typeface="Times New Roman" charset="0"/>
              </a:rPr>
              <a:t>Mt. 26:20</a:t>
            </a: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charset="0"/>
              </a:rPr>
              <a:t> – “Sung”</a:t>
            </a:r>
          </a:p>
          <a:p>
            <a:pPr marL="457200" marR="0" lvl="0" indent="-457200" algn="l" defTabSz="914400" rtl="0" eaLnBrk="1" fontAlgn="base" latinLnBrk="0" hangingPunct="1">
              <a:lnSpc>
                <a:spcPct val="100000"/>
              </a:lnSpc>
              <a:spcBef>
                <a:spcPct val="0"/>
              </a:spcBef>
              <a:spcAft>
                <a:spcPct val="0"/>
              </a:spcAft>
              <a:buClr>
                <a:srgbClr val="56C7AA"/>
              </a:buClr>
              <a:buSzPct val="115000"/>
              <a:buFont typeface="Wingdings" pitchFamily="2" charset="2"/>
              <a:buChar char="Ø"/>
              <a:tabLst/>
              <a:defRPr/>
            </a:pPr>
            <a:r>
              <a:rPr kumimoji="0" lang="en-US" sz="2000" b="1" i="1" u="none" strike="noStrike" kern="1200" cap="none" spc="0" normalizeH="0" baseline="0" noProof="0" dirty="0">
                <a:ln>
                  <a:noFill/>
                </a:ln>
                <a:solidFill>
                  <a:prstClr val="white"/>
                </a:solidFill>
                <a:effectLst/>
                <a:uLnTx/>
                <a:uFillTx/>
                <a:latin typeface="Tahoma" pitchFamily="34" charset="0"/>
                <a:ea typeface="+mn-ea"/>
                <a:cs typeface="Times New Roman" charset="0"/>
              </a:rPr>
              <a:t>Acts 16:25</a:t>
            </a: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charset="0"/>
              </a:rPr>
              <a:t> – “Singing”</a:t>
            </a:r>
          </a:p>
          <a:p>
            <a:pPr marL="457200" marR="0" lvl="0" indent="-457200" algn="l" defTabSz="914400" rtl="0" eaLnBrk="1" fontAlgn="base" latinLnBrk="0" hangingPunct="1">
              <a:lnSpc>
                <a:spcPct val="100000"/>
              </a:lnSpc>
              <a:spcBef>
                <a:spcPct val="0"/>
              </a:spcBef>
              <a:spcAft>
                <a:spcPct val="0"/>
              </a:spcAft>
              <a:buClr>
                <a:srgbClr val="56C7AA"/>
              </a:buClr>
              <a:buSzPct val="115000"/>
              <a:buFont typeface="Wingdings" pitchFamily="2" charset="2"/>
              <a:buChar char="Ø"/>
              <a:tabLst/>
              <a:defRPr/>
            </a:pPr>
            <a:r>
              <a:rPr kumimoji="0" lang="en-US" sz="2000" b="1" i="1" u="none" strike="noStrike" kern="1200" cap="none" spc="0" normalizeH="0" baseline="0" noProof="0" dirty="0">
                <a:ln>
                  <a:noFill/>
                </a:ln>
                <a:solidFill>
                  <a:prstClr val="white"/>
                </a:solidFill>
                <a:effectLst/>
                <a:uLnTx/>
                <a:uFillTx/>
                <a:latin typeface="Tahoma" pitchFamily="34" charset="0"/>
                <a:ea typeface="+mn-ea"/>
                <a:cs typeface="Times New Roman" charset="0"/>
              </a:rPr>
              <a:t>Rom. 15:9</a:t>
            </a: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charset="0"/>
              </a:rPr>
              <a:t> – “Sing”</a:t>
            </a:r>
          </a:p>
          <a:p>
            <a:pPr marL="457200" marR="0" lvl="0" indent="-457200" algn="l" defTabSz="914400" rtl="0" eaLnBrk="1" fontAlgn="base" latinLnBrk="0" hangingPunct="1">
              <a:lnSpc>
                <a:spcPct val="100000"/>
              </a:lnSpc>
              <a:spcBef>
                <a:spcPct val="0"/>
              </a:spcBef>
              <a:spcAft>
                <a:spcPct val="0"/>
              </a:spcAft>
              <a:buClr>
                <a:srgbClr val="56C7AA"/>
              </a:buClr>
              <a:buSzPct val="115000"/>
              <a:buFont typeface="Wingdings" pitchFamily="2" charset="2"/>
              <a:buChar char="Ø"/>
              <a:tabLst/>
              <a:defRPr/>
            </a:pPr>
            <a:r>
              <a:rPr kumimoji="0" lang="en-US" sz="2000" b="1" i="1" u="none" strike="noStrike" kern="1200" cap="none" spc="0" normalizeH="0" baseline="0" noProof="0" dirty="0">
                <a:ln>
                  <a:noFill/>
                </a:ln>
                <a:solidFill>
                  <a:prstClr val="white"/>
                </a:solidFill>
                <a:effectLst/>
                <a:uLnTx/>
                <a:uFillTx/>
                <a:latin typeface="Tahoma" pitchFamily="34" charset="0"/>
                <a:ea typeface="+mn-ea"/>
                <a:cs typeface="Times New Roman" charset="0"/>
              </a:rPr>
              <a:t>I Cor. 14:15</a:t>
            </a: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charset="0"/>
              </a:rPr>
              <a:t> – “Sing”</a:t>
            </a:r>
          </a:p>
          <a:p>
            <a:pPr marL="457200" marR="0" lvl="0" indent="-457200" algn="l" defTabSz="914400" rtl="0" eaLnBrk="1" fontAlgn="base" latinLnBrk="0" hangingPunct="1">
              <a:lnSpc>
                <a:spcPct val="100000"/>
              </a:lnSpc>
              <a:spcBef>
                <a:spcPct val="0"/>
              </a:spcBef>
              <a:spcAft>
                <a:spcPct val="0"/>
              </a:spcAft>
              <a:buClr>
                <a:srgbClr val="56C7AA"/>
              </a:buClr>
              <a:buSzPct val="115000"/>
              <a:buFont typeface="Wingdings" pitchFamily="2" charset="2"/>
              <a:buChar char="Ø"/>
              <a:tabLst/>
              <a:defRPr/>
            </a:pPr>
            <a:r>
              <a:rPr kumimoji="0" lang="en-US" sz="2000" b="1" i="1" u="none" strike="noStrike" kern="1200" cap="none" spc="0" normalizeH="0" baseline="0" noProof="0" dirty="0">
                <a:ln>
                  <a:noFill/>
                </a:ln>
                <a:solidFill>
                  <a:prstClr val="white"/>
                </a:solidFill>
                <a:effectLst/>
                <a:uLnTx/>
                <a:uFillTx/>
                <a:latin typeface="Tahoma" pitchFamily="34" charset="0"/>
                <a:ea typeface="+mn-ea"/>
                <a:cs typeface="Times New Roman" charset="0"/>
              </a:rPr>
              <a:t>Eph. 5:19</a:t>
            </a: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charset="0"/>
              </a:rPr>
              <a:t> – “Singing”</a:t>
            </a:r>
          </a:p>
          <a:p>
            <a:pPr marL="457200" marR="0" lvl="0" indent="-457200" algn="l" defTabSz="914400" rtl="0" eaLnBrk="1" fontAlgn="base" latinLnBrk="0" hangingPunct="1">
              <a:lnSpc>
                <a:spcPct val="100000"/>
              </a:lnSpc>
              <a:spcBef>
                <a:spcPct val="0"/>
              </a:spcBef>
              <a:spcAft>
                <a:spcPct val="0"/>
              </a:spcAft>
              <a:buClr>
                <a:srgbClr val="56C7AA"/>
              </a:buClr>
              <a:buSzPct val="115000"/>
              <a:buFont typeface="Wingdings" pitchFamily="2" charset="2"/>
              <a:buChar char="Ø"/>
              <a:tabLst/>
              <a:defRPr/>
            </a:pPr>
            <a:r>
              <a:rPr kumimoji="0" lang="en-US" sz="2000" b="1" i="1" u="none" strike="noStrike" kern="1200" cap="none" spc="0" normalizeH="0" baseline="0" noProof="0" dirty="0">
                <a:ln>
                  <a:noFill/>
                </a:ln>
                <a:solidFill>
                  <a:prstClr val="white"/>
                </a:solidFill>
                <a:effectLst/>
                <a:uLnTx/>
                <a:uFillTx/>
                <a:latin typeface="Tahoma" pitchFamily="34" charset="0"/>
                <a:ea typeface="+mn-ea"/>
                <a:cs typeface="Times New Roman" charset="0"/>
              </a:rPr>
              <a:t>Col. 3:16</a:t>
            </a: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charset="0"/>
              </a:rPr>
              <a:t> – “Singing”</a:t>
            </a:r>
          </a:p>
          <a:p>
            <a:pPr marL="457200" marR="0" lvl="0" indent="-457200" algn="l" defTabSz="914400" rtl="0" eaLnBrk="1" fontAlgn="base" latinLnBrk="0" hangingPunct="1">
              <a:lnSpc>
                <a:spcPct val="100000"/>
              </a:lnSpc>
              <a:spcBef>
                <a:spcPct val="0"/>
              </a:spcBef>
              <a:spcAft>
                <a:spcPct val="0"/>
              </a:spcAft>
              <a:buClr>
                <a:srgbClr val="56C7AA"/>
              </a:buClr>
              <a:buSzPct val="115000"/>
              <a:buFont typeface="Wingdings" pitchFamily="2" charset="2"/>
              <a:buChar char="Ø"/>
              <a:tabLst/>
              <a:defRPr/>
            </a:pPr>
            <a:r>
              <a:rPr kumimoji="0" lang="en-US" sz="2000" b="1" i="1" u="none" strike="noStrike" kern="1200" cap="none" spc="0" normalizeH="0" baseline="0" noProof="0" dirty="0">
                <a:ln>
                  <a:noFill/>
                </a:ln>
                <a:solidFill>
                  <a:prstClr val="white"/>
                </a:solidFill>
                <a:effectLst/>
                <a:uLnTx/>
                <a:uFillTx/>
                <a:latin typeface="Tahoma" pitchFamily="34" charset="0"/>
                <a:ea typeface="+mn-ea"/>
                <a:cs typeface="Times New Roman" charset="0"/>
              </a:rPr>
              <a:t>Heb. 2:12</a:t>
            </a: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charset="0"/>
              </a:rPr>
              <a:t> – “Sing”</a:t>
            </a:r>
          </a:p>
          <a:p>
            <a:pPr marL="457200" marR="0" lvl="0" indent="-457200" algn="l" defTabSz="914400" rtl="0" eaLnBrk="1" fontAlgn="base" latinLnBrk="0" hangingPunct="1">
              <a:lnSpc>
                <a:spcPct val="100000"/>
              </a:lnSpc>
              <a:spcBef>
                <a:spcPct val="0"/>
              </a:spcBef>
              <a:spcAft>
                <a:spcPct val="0"/>
              </a:spcAft>
              <a:buClr>
                <a:srgbClr val="56C7AA"/>
              </a:buClr>
              <a:buSzPct val="115000"/>
              <a:buFont typeface="Wingdings" pitchFamily="2" charset="2"/>
              <a:buChar char="Ø"/>
              <a:tabLst/>
              <a:defRPr/>
            </a:pPr>
            <a:r>
              <a:rPr kumimoji="0" lang="en-US" sz="2000" b="1" i="1" u="none" strike="noStrike" kern="1200" cap="none" spc="0" normalizeH="0" baseline="0" noProof="0" dirty="0">
                <a:ln>
                  <a:noFill/>
                </a:ln>
                <a:solidFill>
                  <a:prstClr val="white"/>
                </a:solidFill>
                <a:effectLst/>
                <a:uLnTx/>
                <a:uFillTx/>
                <a:latin typeface="Tahoma" pitchFamily="34" charset="0"/>
                <a:ea typeface="+mn-ea"/>
                <a:cs typeface="Times New Roman" charset="0"/>
              </a:rPr>
              <a:t>Heb. 13:15</a:t>
            </a: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charset="0"/>
              </a:rPr>
              <a:t> – “Fruit of Lips”</a:t>
            </a:r>
          </a:p>
          <a:p>
            <a:pPr marL="457200" marR="0" lvl="0" indent="-457200" algn="l" defTabSz="914400" rtl="0" eaLnBrk="1" fontAlgn="base" latinLnBrk="0" hangingPunct="1">
              <a:lnSpc>
                <a:spcPct val="100000"/>
              </a:lnSpc>
              <a:spcBef>
                <a:spcPct val="0"/>
              </a:spcBef>
              <a:spcAft>
                <a:spcPct val="0"/>
              </a:spcAft>
              <a:buClr>
                <a:srgbClr val="56C7AA"/>
              </a:buClr>
              <a:buSzPct val="115000"/>
              <a:buFont typeface="Wingdings" pitchFamily="2" charset="2"/>
              <a:buChar char="Ø"/>
              <a:tabLst/>
              <a:defRPr/>
            </a:pPr>
            <a:r>
              <a:rPr kumimoji="0" lang="en-US" sz="2000" b="1" i="1" u="none" strike="noStrike" kern="1200" cap="none" spc="0" normalizeH="0" baseline="0" noProof="0" dirty="0">
                <a:ln>
                  <a:noFill/>
                </a:ln>
                <a:solidFill>
                  <a:prstClr val="white"/>
                </a:solidFill>
                <a:effectLst/>
                <a:uLnTx/>
                <a:uFillTx/>
                <a:latin typeface="Tahoma" pitchFamily="34" charset="0"/>
                <a:ea typeface="+mn-ea"/>
                <a:cs typeface="Times New Roman" charset="0"/>
              </a:rPr>
              <a:t>Js. 5:13</a:t>
            </a:r>
            <a:r>
              <a:rPr kumimoji="0" lang="en-US" sz="2000" b="1" i="0" u="none" strike="noStrike" kern="1200" cap="none" spc="0" normalizeH="0" baseline="0" noProof="0" dirty="0">
                <a:ln>
                  <a:noFill/>
                </a:ln>
                <a:solidFill>
                  <a:prstClr val="white"/>
                </a:solidFill>
                <a:effectLst/>
                <a:uLnTx/>
                <a:uFillTx/>
                <a:latin typeface="Tahoma" pitchFamily="34" charset="0"/>
                <a:ea typeface="+mn-ea"/>
                <a:cs typeface="Times New Roman" charset="0"/>
              </a:rPr>
              <a:t> – “Sing” </a:t>
            </a:r>
          </a:p>
        </p:txBody>
      </p:sp>
      <p:sp>
        <p:nvSpPr>
          <p:cNvPr id="9" name="Text Box 7">
            <a:extLst>
              <a:ext uri="{FF2B5EF4-FFF2-40B4-BE49-F238E27FC236}">
                <a16:creationId xmlns:a16="http://schemas.microsoft.com/office/drawing/2014/main" id="{47E71B24-2E6D-401C-BA5C-E0DFADF4B1C6}"/>
              </a:ext>
            </a:extLst>
          </p:cNvPr>
          <p:cNvSpPr txBox="1">
            <a:spLocks noChangeArrowheads="1"/>
          </p:cNvSpPr>
          <p:nvPr/>
        </p:nvSpPr>
        <p:spPr bwMode="auto">
          <a:xfrm>
            <a:off x="4001756" y="3161325"/>
            <a:ext cx="5029200" cy="1569660"/>
          </a:xfrm>
          <a:prstGeom prst="rect">
            <a:avLst/>
          </a:prstGeom>
          <a:solidFill>
            <a:srgbClr val="FFCCFF"/>
          </a:solidFill>
          <a:ln>
            <a:noFill/>
          </a:ln>
          <a:effectLs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r>
              <a:rPr lang="en-US" sz="2400" b="1" dirty="0">
                <a:solidFill>
                  <a:srgbClr val="FF0000"/>
                </a:solidFill>
                <a:latin typeface="Tahoma" pitchFamily="34" charset="0"/>
                <a:cs typeface="Times New Roman" pitchFamily="18" charset="0"/>
              </a:rPr>
              <a:t>Saints today (as in 1</a:t>
            </a:r>
            <a:r>
              <a:rPr lang="en-US" sz="2400" b="1" baseline="30000" dirty="0">
                <a:solidFill>
                  <a:srgbClr val="FF0000"/>
                </a:solidFill>
                <a:latin typeface="Tahoma" pitchFamily="34" charset="0"/>
                <a:cs typeface="Times New Roman" pitchFamily="18" charset="0"/>
              </a:rPr>
              <a:t>st</a:t>
            </a:r>
            <a:r>
              <a:rPr lang="en-US" sz="2400" b="1" dirty="0">
                <a:solidFill>
                  <a:srgbClr val="FF0000"/>
                </a:solidFill>
                <a:latin typeface="Tahoma" pitchFamily="34" charset="0"/>
                <a:cs typeface="Times New Roman" pitchFamily="18" charset="0"/>
              </a:rPr>
              <a:t> c.) are commanded to sing, making melody from the heart, with thanksgiving! </a:t>
            </a:r>
            <a:r>
              <a:rPr kumimoji="0" lang="en-US" sz="2400" b="1" i="0" u="none" strike="noStrike" kern="1200" cap="none" spc="0" normalizeH="0" baseline="0" noProof="0" dirty="0">
                <a:ln>
                  <a:noFill/>
                </a:ln>
                <a:solidFill>
                  <a:srgbClr val="FF0000"/>
                </a:solidFill>
                <a:effectLst/>
                <a:uLnTx/>
                <a:uFillTx/>
                <a:latin typeface="Tahoma" pitchFamily="34" charset="0"/>
                <a:ea typeface="+mn-ea"/>
                <a:cs typeface="Times New Roman" pitchFamily="18" charset="0"/>
              </a:rPr>
              <a:t> </a:t>
            </a:r>
          </a:p>
        </p:txBody>
      </p:sp>
    </p:spTree>
    <p:extLst>
      <p:ext uri="{BB962C8B-B14F-4D97-AF65-F5344CB8AC3E}">
        <p14:creationId xmlns:p14="http://schemas.microsoft.com/office/powerpoint/2010/main" val="13215093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72577531"/>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youth choir_t_nt.jpg"/>
          <p:cNvPicPr>
            <a:picLocks noChangeAspect="1"/>
          </p:cNvPicPr>
          <p:nvPr/>
        </p:nvPicPr>
        <p:blipFill>
          <a:blip r:embed="rId2" cstate="print"/>
          <a:srcRect/>
          <a:stretch>
            <a:fillRect/>
          </a:stretch>
        </p:blipFill>
        <p:spPr bwMode="auto">
          <a:xfrm>
            <a:off x="-13010" y="0"/>
            <a:ext cx="9157009" cy="6858000"/>
          </a:xfrm>
          <a:prstGeom prst="rect">
            <a:avLst/>
          </a:prstGeom>
          <a:noFill/>
          <a:ln w="9525">
            <a:noFill/>
            <a:miter lim="800000"/>
            <a:headEnd/>
            <a:tailEnd/>
          </a:ln>
        </p:spPr>
      </p:pic>
      <p:sp>
        <p:nvSpPr>
          <p:cNvPr id="4" name="Text Box 6">
            <a:extLst>
              <a:ext uri="{FF2B5EF4-FFF2-40B4-BE49-F238E27FC236}">
                <a16:creationId xmlns:a16="http://schemas.microsoft.com/office/drawing/2014/main" id="{0E4055EB-1C8C-4409-ABC9-60C28E2E6FF3}"/>
              </a:ext>
            </a:extLst>
          </p:cNvPr>
          <p:cNvSpPr txBox="1">
            <a:spLocks noChangeArrowheads="1"/>
          </p:cNvSpPr>
          <p:nvPr/>
        </p:nvSpPr>
        <p:spPr bwMode="auto">
          <a:xfrm>
            <a:off x="-8822" y="203035"/>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r>
              <a:rPr lang="en-US" sz="2400" b="1" dirty="0">
                <a:solidFill>
                  <a:srgbClr val="FFFF00"/>
                </a:solidFill>
                <a:latin typeface="Tahoma" pitchFamily="34" charset="0"/>
                <a:cs typeface="Times New Roman" pitchFamily="18" charset="0"/>
              </a:rPr>
              <a:t>Does the Lord’s church sing a cappella just to be different or is there a pattern to singing in worship and praise found in the new Testament?</a:t>
            </a:r>
            <a:endParaRPr lang="en-US" sz="2000" dirty="0">
              <a:solidFill>
                <a:srgbClr val="FFFF00"/>
              </a:solidFill>
              <a:latin typeface="Tahoma" pitchFamily="34" charset="0"/>
              <a:cs typeface="Times New Roman" pitchFamily="18" charset="0"/>
            </a:endParaRPr>
          </a:p>
        </p:txBody>
      </p:sp>
      <p:sp>
        <p:nvSpPr>
          <p:cNvPr id="5" name="Text Box 8">
            <a:extLst>
              <a:ext uri="{FF2B5EF4-FFF2-40B4-BE49-F238E27FC236}">
                <a16:creationId xmlns:a16="http://schemas.microsoft.com/office/drawing/2014/main" id="{1CDF8C27-F98D-4EDA-A995-D55B94D8CA15}"/>
              </a:ext>
            </a:extLst>
          </p:cNvPr>
          <p:cNvSpPr txBox="1">
            <a:spLocks noChangeArrowheads="1"/>
          </p:cNvSpPr>
          <p:nvPr/>
        </p:nvSpPr>
        <p:spPr bwMode="auto">
          <a:xfrm>
            <a:off x="-3738" y="1636235"/>
            <a:ext cx="9134729" cy="1077218"/>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Eph. 5:19</a:t>
            </a:r>
          </a:p>
          <a:p>
            <a:pPr>
              <a:defRPr/>
            </a:pPr>
            <a:r>
              <a:rPr lang="en-US" sz="2000" dirty="0">
                <a:solidFill>
                  <a:srgbClr val="006600"/>
                </a:solidFill>
                <a:latin typeface="Tahoma" pitchFamily="34" charset="0"/>
                <a:cs typeface="Times New Roman" pitchFamily="18" charset="0"/>
              </a:rPr>
              <a:t>19.  speaking to one another in psalms and hymns and spiritual songs, singing and making melody with your heart to the Lord;</a:t>
            </a:r>
          </a:p>
        </p:txBody>
      </p:sp>
      <p:sp>
        <p:nvSpPr>
          <p:cNvPr id="6" name="Text Box 8">
            <a:extLst>
              <a:ext uri="{FF2B5EF4-FFF2-40B4-BE49-F238E27FC236}">
                <a16:creationId xmlns:a16="http://schemas.microsoft.com/office/drawing/2014/main" id="{AFCC4951-58C6-4028-BD8B-A81E9D234752}"/>
              </a:ext>
            </a:extLst>
          </p:cNvPr>
          <p:cNvSpPr txBox="1">
            <a:spLocks noChangeArrowheads="1"/>
          </p:cNvSpPr>
          <p:nvPr/>
        </p:nvSpPr>
        <p:spPr bwMode="auto">
          <a:xfrm>
            <a:off x="2124" y="2809418"/>
            <a:ext cx="9128867" cy="1384995"/>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Col. 3:16</a:t>
            </a:r>
          </a:p>
          <a:p>
            <a:pPr>
              <a:defRPr/>
            </a:pPr>
            <a:r>
              <a:rPr lang="en-US" sz="2000" dirty="0">
                <a:solidFill>
                  <a:srgbClr val="006600"/>
                </a:solidFill>
                <a:latin typeface="Tahoma" pitchFamily="34" charset="0"/>
                <a:cs typeface="Times New Roman" pitchFamily="18" charset="0"/>
              </a:rPr>
              <a:t>16. Let the word of Christ richly dwell within you, with all wisdom teaching and admonishing one another with psalms and hymns and spiritual songs, singing with thankfulness in your hearts to God.</a:t>
            </a:r>
          </a:p>
        </p:txBody>
      </p:sp>
      <p:sp>
        <p:nvSpPr>
          <p:cNvPr id="8" name="Text Box 7">
            <a:extLst>
              <a:ext uri="{FF2B5EF4-FFF2-40B4-BE49-F238E27FC236}">
                <a16:creationId xmlns:a16="http://schemas.microsoft.com/office/drawing/2014/main" id="{B8124895-92BE-4BBB-9B2C-4BA09C694019}"/>
              </a:ext>
            </a:extLst>
          </p:cNvPr>
          <p:cNvSpPr txBox="1">
            <a:spLocks noChangeArrowheads="1"/>
          </p:cNvSpPr>
          <p:nvPr/>
        </p:nvSpPr>
        <p:spPr bwMode="auto">
          <a:xfrm>
            <a:off x="1447800" y="5675374"/>
            <a:ext cx="6248400" cy="830997"/>
          </a:xfrm>
          <a:prstGeom prst="rect">
            <a:avLst/>
          </a:prstGeom>
          <a:solidFill>
            <a:srgbClr val="FFCCFF"/>
          </a:solidFill>
          <a:ln>
            <a:noFill/>
          </a:ln>
          <a:effectLs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Saints are commanded to sing, making</a:t>
            </a:r>
          </a:p>
          <a:p>
            <a:pPr algn="ctr" eaLnBrk="1" hangingPunct="1"/>
            <a:r>
              <a:rPr lang="en-US" sz="2400" b="1" dirty="0">
                <a:solidFill>
                  <a:srgbClr val="FF0000"/>
                </a:solidFill>
                <a:latin typeface="Tahoma" pitchFamily="34" charset="0"/>
                <a:cs typeface="Times New Roman" pitchFamily="18" charset="0"/>
              </a:rPr>
              <a:t>melody from the heart with gratitude! </a:t>
            </a:r>
          </a:p>
        </p:txBody>
      </p:sp>
    </p:spTree>
    <p:extLst>
      <p:ext uri="{BB962C8B-B14F-4D97-AF65-F5344CB8AC3E}">
        <p14:creationId xmlns:p14="http://schemas.microsoft.com/office/powerpoint/2010/main" val="8578272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youth choir_cb.jpg">
            <a:extLst>
              <a:ext uri="{FF2B5EF4-FFF2-40B4-BE49-F238E27FC236}">
                <a16:creationId xmlns:a16="http://schemas.microsoft.com/office/drawing/2014/main" id="{93FE49CE-EEF8-4A36-9549-4DC8154A0007}"/>
              </a:ext>
            </a:extLst>
          </p:cNvPr>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Footer Placeholder 4"/>
          <p:cNvSpPr>
            <a:spLocks noGrp="1"/>
          </p:cNvSpPr>
          <p:nvPr>
            <p:ph type="ftr" sz="quarter" idx="15"/>
          </p:nvPr>
        </p:nvSpPr>
        <p:spPr>
          <a:xfrm>
            <a:off x="14748" y="6548438"/>
            <a:ext cx="3795252" cy="309562"/>
          </a:xfrm>
        </p:spPr>
        <p:txBody>
          <a:bodyPr/>
          <a:lstStyle/>
          <a:p>
            <a:pPr>
              <a:defRPr/>
            </a:pPr>
            <a:r>
              <a:rPr lang="en-US"/>
              <a:t>Melody Of The Heart (Part 1)</a:t>
            </a:r>
            <a:endParaRPr lang="en-US" dirty="0"/>
          </a:p>
        </p:txBody>
      </p:sp>
      <p:sp>
        <p:nvSpPr>
          <p:cNvPr id="157698" name="Rectangle 1026"/>
          <p:cNvSpPr>
            <a:spLocks noGrp="1" noChangeArrowheads="1"/>
          </p:cNvSpPr>
          <p:nvPr>
            <p:ph type="title"/>
          </p:nvPr>
        </p:nvSpPr>
        <p:spPr>
          <a:xfrm>
            <a:off x="14748" y="-7118"/>
            <a:ext cx="9144000" cy="629552"/>
          </a:xfrm>
        </p:spPr>
        <p:txBody>
          <a:bodyPr/>
          <a:lstStyle/>
          <a:p>
            <a:pPr marL="0" indent="0" eaLnBrk="1" fontAlgn="auto" hangingPunct="1">
              <a:spcAft>
                <a:spcPts val="0"/>
              </a:spcAft>
              <a:buClr>
                <a:schemeClr val="accent6">
                  <a:lumMod val="75000"/>
                </a:schemeClr>
              </a:buClr>
              <a:buNone/>
              <a:defRPr/>
            </a:pPr>
            <a:r>
              <a:rPr lang="en-US" sz="2800" u="sng" dirty="0">
                <a:solidFill>
                  <a:srgbClr val="66FFFF"/>
                </a:solidFill>
                <a:latin typeface="Arial" pitchFamily="34" charset="0"/>
                <a:cs typeface="Arial" pitchFamily="34" charset="0"/>
              </a:rPr>
              <a:t>An Appeal to the Scriptures for A Cappella Praise</a:t>
            </a:r>
          </a:p>
        </p:txBody>
      </p:sp>
      <p:sp>
        <p:nvSpPr>
          <p:cNvPr id="11" name="Text Box 6"/>
          <p:cNvSpPr txBox="1">
            <a:spLocks noChangeArrowheads="1"/>
          </p:cNvSpPr>
          <p:nvPr/>
        </p:nvSpPr>
        <p:spPr bwMode="auto">
          <a:xfrm>
            <a:off x="0" y="755896"/>
            <a:ext cx="9144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rgbClr val="FFFF00"/>
                </a:solidFill>
                <a:latin typeface="Tahoma" pitchFamily="34" charset="0"/>
                <a:cs typeface="Times New Roman" pitchFamily="18" charset="0"/>
              </a:rPr>
              <a:t>“Music” is a general term, but “Sing” (Vocal Music) &amp;</a:t>
            </a:r>
          </a:p>
          <a:p>
            <a:pPr eaLnBrk="1" hangingPunct="1"/>
            <a:r>
              <a:rPr lang="en-US" sz="2400" b="1" dirty="0">
                <a:solidFill>
                  <a:srgbClr val="FFFF00"/>
                </a:solidFill>
                <a:latin typeface="Tahoma" pitchFamily="34" charset="0"/>
                <a:cs typeface="Times New Roman" pitchFamily="18" charset="0"/>
              </a:rPr>
              <a:t>“Play” (Instrumental Music) are specific:</a:t>
            </a:r>
            <a:endParaRPr lang="en-US" sz="2000" dirty="0">
              <a:solidFill>
                <a:srgbClr val="FFFF00"/>
              </a:solidFill>
              <a:latin typeface="Tahoma" pitchFamily="34" charset="0"/>
              <a:cs typeface="Times New Roman" pitchFamily="18" charset="0"/>
            </a:endParaRPr>
          </a:p>
          <a:p>
            <a:pPr>
              <a:buClr>
                <a:schemeClr val="hlink"/>
              </a:buClr>
              <a:buSzPct val="115000"/>
              <a:buFont typeface="Wingdings" pitchFamily="2" charset="2"/>
              <a:buChar char="Ø"/>
            </a:pPr>
            <a:r>
              <a:rPr lang="en-US" sz="2000" dirty="0">
                <a:solidFill>
                  <a:schemeClr val="bg1"/>
                </a:solidFill>
                <a:latin typeface="Tahoma" pitchFamily="34" charset="0"/>
                <a:cs typeface="Times New Roman" pitchFamily="18" charset="0"/>
              </a:rPr>
              <a:t>If N.T. says, "Make music," this general term authorizes both singing &amp; playing.</a:t>
            </a:r>
          </a:p>
          <a:p>
            <a:pPr>
              <a:buClr>
                <a:schemeClr val="hlink"/>
              </a:buClr>
              <a:buSzPct val="115000"/>
              <a:buFont typeface="Wingdings" pitchFamily="2" charset="2"/>
              <a:buChar char="Ø"/>
            </a:pPr>
            <a:r>
              <a:rPr lang="en-US" sz="2000" dirty="0">
                <a:solidFill>
                  <a:schemeClr val="bg1"/>
                </a:solidFill>
                <a:latin typeface="Tahoma" pitchFamily="34" charset="0"/>
                <a:cs typeface="Times New Roman" pitchFamily="18" charset="0"/>
              </a:rPr>
              <a:t>The general term “music” is not used in reference to worship in the New Testament.</a:t>
            </a:r>
          </a:p>
        </p:txBody>
      </p:sp>
      <p:pic>
        <p:nvPicPr>
          <p:cNvPr id="1026" name="Picture 2" descr="C:\Users\DarkWolf\AppData\Local\Microsoft\Windows\Temporary Internet Files\Content.IE5\V8XYP1FN\MC910217434[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2563284"/>
            <a:ext cx="1752600" cy="21836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28E0D3CD-82AB-4D69-8F9D-31A2E468E286}"/>
              </a:ext>
            </a:extLst>
          </p:cNvPr>
          <p:cNvSpPr>
            <a:spLocks noChangeArrowheads="1"/>
          </p:cNvSpPr>
          <p:nvPr/>
        </p:nvSpPr>
        <p:spPr bwMode="auto">
          <a:xfrm>
            <a:off x="14748" y="3621974"/>
            <a:ext cx="9144000" cy="2432050"/>
          </a:xfrm>
          <a:prstGeom prst="rect">
            <a:avLst/>
          </a:prstGeom>
          <a:noFill/>
          <a:ln w="9525">
            <a:noFill/>
            <a:miter lim="800000"/>
            <a:headEnd/>
            <a:tailEnd/>
          </a:ln>
          <a:effectLst/>
        </p:spPr>
        <p:txBody>
          <a:bodyPr wrap="square" anchor="ctr">
            <a:spAutoFit/>
          </a:bodyPr>
          <a:lstStyle/>
          <a:p>
            <a:pPr>
              <a:tabLst>
                <a:tab pos="685800" algn="l"/>
              </a:tabLst>
              <a:defRPr/>
            </a:pPr>
            <a:r>
              <a:rPr lang="en-US" sz="4000" i="1" dirty="0">
                <a:solidFill>
                  <a:srgbClr val="FFFF00"/>
                </a:solidFill>
                <a:effectLst>
                  <a:outerShdw blurRad="38100" dist="38100" dir="2700000" algn="tl">
                    <a:srgbClr val="000000">
                      <a:alpha val="43137"/>
                    </a:srgbClr>
                  </a:outerShdw>
                </a:effectLst>
                <a:latin typeface="Sylfaen" pitchFamily="18" charset="0"/>
              </a:rPr>
              <a:t>A Cappella </a:t>
            </a:r>
            <a:r>
              <a:rPr lang="en-US" sz="4000" dirty="0">
                <a:solidFill>
                  <a:srgbClr val="FFFF00"/>
                </a:solidFill>
                <a:effectLst>
                  <a:outerShdw blurRad="38100" dist="38100" dir="2700000" algn="tl">
                    <a:srgbClr val="000000">
                      <a:alpha val="43137"/>
                    </a:srgbClr>
                  </a:outerShdw>
                </a:effectLst>
                <a:latin typeface="Sylfaen" pitchFamily="18" charset="0"/>
              </a:rPr>
              <a:t>means:</a:t>
            </a:r>
          </a:p>
          <a:p>
            <a:pPr>
              <a:tabLst>
                <a:tab pos="685800" algn="l"/>
              </a:tabLst>
              <a:defRPr/>
            </a:pPr>
            <a:r>
              <a:rPr lang="en-US" sz="4000" dirty="0">
                <a:solidFill>
                  <a:srgbClr val="FFFF00"/>
                </a:solidFill>
                <a:effectLst>
                  <a:outerShdw blurRad="38100" dist="38100" dir="2700000" algn="tl">
                    <a:srgbClr val="000000">
                      <a:alpha val="43137"/>
                    </a:srgbClr>
                  </a:outerShdw>
                </a:effectLst>
                <a:latin typeface="Sylfaen" pitchFamily="18" charset="0"/>
              </a:rPr>
              <a:t> </a:t>
            </a:r>
          </a:p>
          <a:p>
            <a:pPr>
              <a:tabLst>
                <a:tab pos="685800" algn="l"/>
              </a:tabLst>
              <a:defRPr/>
            </a:pPr>
            <a:r>
              <a:rPr lang="en-US" sz="4000" dirty="0">
                <a:solidFill>
                  <a:schemeClr val="bg1"/>
                </a:solidFill>
                <a:effectLst>
                  <a:outerShdw blurRad="38100" dist="38100" dir="2700000" algn="tl">
                    <a:srgbClr val="000000">
                      <a:alpha val="43137"/>
                    </a:srgbClr>
                  </a:outerShdw>
                </a:effectLst>
                <a:latin typeface="Sylfaen" pitchFamily="18" charset="0"/>
              </a:rPr>
              <a:t>“without instrumental accompaniment”</a:t>
            </a:r>
            <a:r>
              <a:rPr lang="en-US" sz="4000" dirty="0">
                <a:solidFill>
                  <a:srgbClr val="FFFF00"/>
                </a:solidFill>
                <a:effectLst>
                  <a:outerShdw blurRad="38100" dist="38100" dir="2700000" algn="tl">
                    <a:srgbClr val="000000">
                      <a:alpha val="43137"/>
                    </a:srgbClr>
                  </a:outerShdw>
                </a:effectLst>
                <a:latin typeface="Sylfaen" pitchFamily="18" charset="0"/>
              </a:rPr>
              <a:t> </a:t>
            </a:r>
            <a:r>
              <a:rPr lang="en-US" sz="3200" dirty="0">
                <a:solidFill>
                  <a:srgbClr val="FFFF00"/>
                </a:solidFill>
                <a:effectLst>
                  <a:outerShdw blurRad="38100" dist="38100" dir="2700000" algn="tl">
                    <a:srgbClr val="000000">
                      <a:alpha val="43137"/>
                    </a:srgbClr>
                  </a:outerShdw>
                </a:effectLst>
                <a:latin typeface="Sylfaen" pitchFamily="18" charset="0"/>
              </a:rPr>
              <a:t>			– </a:t>
            </a:r>
            <a:r>
              <a:rPr lang="en-US" sz="3200" i="1" dirty="0">
                <a:solidFill>
                  <a:srgbClr val="FFFF00"/>
                </a:solidFill>
                <a:effectLst>
                  <a:outerShdw blurRad="38100" dist="38100" dir="2700000" algn="tl">
                    <a:srgbClr val="000000">
                      <a:alpha val="43137"/>
                    </a:srgbClr>
                  </a:outerShdw>
                </a:effectLst>
                <a:latin typeface="Sylfaen" pitchFamily="18" charset="0"/>
              </a:rPr>
              <a:t>Webster’s Collegiate Dictionary</a:t>
            </a:r>
          </a:p>
        </p:txBody>
      </p:sp>
    </p:spTree>
    <p:extLst>
      <p:ext uri="{BB962C8B-B14F-4D97-AF65-F5344CB8AC3E}">
        <p14:creationId xmlns:p14="http://schemas.microsoft.com/office/powerpoint/2010/main" val="34733142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fill="hold"/>
                                        <p:tgtEl>
                                          <p:spTgt spid="1026"/>
                                        </p:tgtEl>
                                        <p:attrNameLst>
                                          <p:attrName>ppt_w</p:attrName>
                                        </p:attrNameLst>
                                      </p:cBhvr>
                                      <p:tavLst>
                                        <p:tav tm="0">
                                          <p:val>
                                            <p:fltVal val="0"/>
                                          </p:val>
                                        </p:tav>
                                        <p:tav tm="100000">
                                          <p:val>
                                            <p:strVal val="#ppt_w"/>
                                          </p:val>
                                        </p:tav>
                                      </p:tavLst>
                                    </p:anim>
                                    <p:anim calcmode="lin" valueType="num">
                                      <p:cBhvr>
                                        <p:cTn id="11" dur="500" fill="hold"/>
                                        <p:tgtEl>
                                          <p:spTgt spid="1026"/>
                                        </p:tgtEl>
                                        <p:attrNameLst>
                                          <p:attrName>ppt_h</p:attrName>
                                        </p:attrNameLst>
                                      </p:cBhvr>
                                      <p:tavLst>
                                        <p:tav tm="0">
                                          <p:val>
                                            <p:fltVal val="0"/>
                                          </p:val>
                                        </p:tav>
                                        <p:tav tm="100000">
                                          <p:val>
                                            <p:strVal val="#ppt_h"/>
                                          </p:val>
                                        </p:tav>
                                      </p:tavLst>
                                    </p:anim>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4" descr="OpenBible"/>
          <p:cNvPicPr>
            <a:picLocks noChangeAspect="1" noChangeArrowheads="1"/>
          </p:cNvPicPr>
          <p:nvPr/>
        </p:nvPicPr>
        <p:blipFill>
          <a:blip r:embed="rId2" cstate="print"/>
          <a:srcRect/>
          <a:stretch>
            <a:fillRect/>
          </a:stretch>
        </p:blipFill>
        <p:spPr bwMode="auto">
          <a:xfrm>
            <a:off x="438150" y="719138"/>
            <a:ext cx="8267700" cy="5419725"/>
          </a:xfrm>
          <a:prstGeom prst="rect">
            <a:avLst/>
          </a:prstGeom>
          <a:noFill/>
          <a:ln w="9525">
            <a:noFill/>
            <a:miter lim="800000"/>
            <a:headEnd/>
            <a:tailEnd/>
          </a:ln>
        </p:spPr>
      </p:pic>
      <p:sp>
        <p:nvSpPr>
          <p:cNvPr id="11267" name="Rectangle 5"/>
          <p:cNvSpPr>
            <a:spLocks noGrp="1" noChangeArrowheads="1"/>
          </p:cNvSpPr>
          <p:nvPr>
            <p:ph type="title"/>
          </p:nvPr>
        </p:nvSpPr>
        <p:spPr>
          <a:xfrm>
            <a:off x="457200" y="0"/>
            <a:ext cx="8229600" cy="1143000"/>
          </a:xfrm>
        </p:spPr>
        <p:txBody>
          <a:bodyPr/>
          <a:lstStyle/>
          <a:p>
            <a:pPr eaLnBrk="1" hangingPunct="1"/>
            <a:r>
              <a:rPr lang="en-US" sz="4800" dirty="0">
                <a:solidFill>
                  <a:srgbClr val="FFFF99"/>
                </a:solidFill>
                <a:latin typeface="Sylfaen" pitchFamily="18" charset="0"/>
              </a:rPr>
              <a:t>Matthew 26:30; Mark 14:26</a:t>
            </a:r>
          </a:p>
        </p:txBody>
      </p:sp>
      <p:sp>
        <p:nvSpPr>
          <p:cNvPr id="11268" name="Text Box 6"/>
          <p:cNvSpPr txBox="1">
            <a:spLocks noChangeArrowheads="1"/>
          </p:cNvSpPr>
          <p:nvPr/>
        </p:nvSpPr>
        <p:spPr bwMode="auto">
          <a:xfrm>
            <a:off x="381000" y="2286000"/>
            <a:ext cx="8305800" cy="1190625"/>
          </a:xfrm>
          <a:prstGeom prst="rect">
            <a:avLst/>
          </a:prstGeom>
          <a:solidFill>
            <a:srgbClr val="FFFF99">
              <a:alpha val="70195"/>
            </a:srgbClr>
          </a:solidFill>
          <a:ln w="9525">
            <a:noFill/>
            <a:miter lim="800000"/>
            <a:headEnd/>
            <a:tailEnd/>
          </a:ln>
        </p:spPr>
        <p:txBody>
          <a:bodyPr>
            <a:spAutoFit/>
          </a:bodyPr>
          <a:lstStyle/>
          <a:p>
            <a:pPr lvl="0" algn="ctr"/>
            <a:r>
              <a:rPr lang="en-US" sz="3600" dirty="0">
                <a:solidFill>
                  <a:srgbClr val="000000"/>
                </a:solidFill>
                <a:latin typeface="Sylfaen" pitchFamily="18" charset="0"/>
                <a:cs typeface="+mn-cs"/>
              </a:rPr>
              <a:t>After singing a hymn, they went out to the Mount of Olives.</a:t>
            </a:r>
            <a:endParaRPr kumimoji="0" lang="en-US" sz="3600" b="0" i="0" u="none" strike="noStrike" kern="1200" cap="none" spc="0" normalizeH="0" baseline="0" noProof="0" dirty="0">
              <a:ln>
                <a:noFill/>
              </a:ln>
              <a:solidFill>
                <a:srgbClr val="000000"/>
              </a:solidFill>
              <a:effectLst/>
              <a:uLnTx/>
              <a:uFillTx/>
              <a:latin typeface="Sylfaen" pitchFamily="18" charset="0"/>
              <a:ea typeface="+mn-ea"/>
              <a:cs typeface="+mn-cs"/>
            </a:endParaRPr>
          </a:p>
        </p:txBody>
      </p:sp>
    </p:spTree>
    <p:extLst>
      <p:ext uri="{BB962C8B-B14F-4D97-AF65-F5344CB8AC3E}">
        <p14:creationId xmlns:p14="http://schemas.microsoft.com/office/powerpoint/2010/main" val="10513182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OpenBible"/>
          <p:cNvPicPr>
            <a:picLocks noChangeAspect="1" noChangeArrowheads="1"/>
          </p:cNvPicPr>
          <p:nvPr/>
        </p:nvPicPr>
        <p:blipFill>
          <a:blip r:embed="rId2" cstate="print"/>
          <a:srcRect/>
          <a:stretch>
            <a:fillRect/>
          </a:stretch>
        </p:blipFill>
        <p:spPr bwMode="auto">
          <a:xfrm>
            <a:off x="438150" y="719138"/>
            <a:ext cx="8267700" cy="5419725"/>
          </a:xfrm>
          <a:prstGeom prst="rect">
            <a:avLst/>
          </a:prstGeom>
          <a:noFill/>
          <a:ln w="9525">
            <a:noFill/>
            <a:miter lim="800000"/>
            <a:headEnd/>
            <a:tailEnd/>
          </a:ln>
        </p:spPr>
      </p:pic>
      <p:sp>
        <p:nvSpPr>
          <p:cNvPr id="12291" name="Rectangle 3"/>
          <p:cNvSpPr>
            <a:spLocks noGrp="1" noChangeArrowheads="1"/>
          </p:cNvSpPr>
          <p:nvPr>
            <p:ph type="title"/>
          </p:nvPr>
        </p:nvSpPr>
        <p:spPr>
          <a:xfrm>
            <a:off x="457200" y="0"/>
            <a:ext cx="8229600" cy="1143000"/>
          </a:xfrm>
        </p:spPr>
        <p:txBody>
          <a:bodyPr/>
          <a:lstStyle/>
          <a:p>
            <a:pPr eaLnBrk="1" hangingPunct="1"/>
            <a:r>
              <a:rPr lang="en-US" sz="4800" dirty="0">
                <a:solidFill>
                  <a:srgbClr val="FFFF99"/>
                </a:solidFill>
                <a:latin typeface="Sylfaen" pitchFamily="18" charset="0"/>
              </a:rPr>
              <a:t>Acts 16:25</a:t>
            </a:r>
          </a:p>
        </p:txBody>
      </p:sp>
      <p:sp>
        <p:nvSpPr>
          <p:cNvPr id="12292" name="Text Box 4"/>
          <p:cNvSpPr txBox="1">
            <a:spLocks noChangeArrowheads="1"/>
          </p:cNvSpPr>
          <p:nvPr/>
        </p:nvSpPr>
        <p:spPr bwMode="auto">
          <a:xfrm>
            <a:off x="381000" y="1905000"/>
            <a:ext cx="8305800" cy="2308324"/>
          </a:xfrm>
          <a:prstGeom prst="rect">
            <a:avLst/>
          </a:prstGeom>
          <a:solidFill>
            <a:srgbClr val="FFFF99">
              <a:alpha val="70195"/>
            </a:srgbClr>
          </a:solidFill>
          <a:ln w="9525">
            <a:noFill/>
            <a:miter lim="800000"/>
            <a:headEnd/>
            <a:tailEnd/>
          </a:ln>
        </p:spPr>
        <p:txBody>
          <a:bodyPr>
            <a:spAutoFit/>
          </a:bodyPr>
          <a:lstStyle/>
          <a:p>
            <a:pPr lvl="0" algn="ctr"/>
            <a:r>
              <a:rPr lang="en-US" sz="3600" dirty="0">
                <a:solidFill>
                  <a:srgbClr val="000000"/>
                </a:solidFill>
                <a:latin typeface="Sylfaen" pitchFamily="18" charset="0"/>
                <a:cs typeface="+mn-cs"/>
              </a:rPr>
              <a:t>But about midnight Paul and Silas were praying and singing hymns of praise to God, and the prisoners were listening to them</a:t>
            </a:r>
            <a:endParaRPr kumimoji="0" lang="en-US" sz="3600" b="0" i="0" u="none" strike="noStrike" kern="1200" cap="none" spc="0" normalizeH="0" baseline="0" noProof="0" dirty="0">
              <a:ln>
                <a:noFill/>
              </a:ln>
              <a:solidFill>
                <a:srgbClr val="000000"/>
              </a:solidFill>
              <a:effectLst/>
              <a:uLnTx/>
              <a:uFillTx/>
              <a:latin typeface="Sylfaen" pitchFamily="18" charset="0"/>
              <a:ea typeface="+mn-ea"/>
              <a:cs typeface="+mn-cs"/>
            </a:endParaRPr>
          </a:p>
        </p:txBody>
      </p:sp>
    </p:spTree>
    <p:extLst>
      <p:ext uri="{BB962C8B-B14F-4D97-AF65-F5344CB8AC3E}">
        <p14:creationId xmlns:p14="http://schemas.microsoft.com/office/powerpoint/2010/main" val="14864033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OpenBible"/>
          <p:cNvPicPr>
            <a:picLocks noChangeAspect="1" noChangeArrowheads="1"/>
          </p:cNvPicPr>
          <p:nvPr/>
        </p:nvPicPr>
        <p:blipFill>
          <a:blip r:embed="rId2" cstate="print"/>
          <a:srcRect/>
          <a:stretch>
            <a:fillRect/>
          </a:stretch>
        </p:blipFill>
        <p:spPr bwMode="auto">
          <a:xfrm>
            <a:off x="438150" y="719138"/>
            <a:ext cx="8267700" cy="5419725"/>
          </a:xfrm>
          <a:prstGeom prst="rect">
            <a:avLst/>
          </a:prstGeom>
          <a:noFill/>
          <a:ln w="9525">
            <a:noFill/>
            <a:miter lim="800000"/>
            <a:headEnd/>
            <a:tailEnd/>
          </a:ln>
        </p:spPr>
      </p:pic>
      <p:sp>
        <p:nvSpPr>
          <p:cNvPr id="13315" name="Rectangle 3"/>
          <p:cNvSpPr>
            <a:spLocks noGrp="1" noChangeArrowheads="1"/>
          </p:cNvSpPr>
          <p:nvPr>
            <p:ph type="title"/>
          </p:nvPr>
        </p:nvSpPr>
        <p:spPr>
          <a:xfrm>
            <a:off x="457200" y="0"/>
            <a:ext cx="8229600" cy="1143000"/>
          </a:xfrm>
        </p:spPr>
        <p:txBody>
          <a:bodyPr/>
          <a:lstStyle/>
          <a:p>
            <a:pPr eaLnBrk="1" hangingPunct="1"/>
            <a:r>
              <a:rPr lang="en-US" sz="4800" dirty="0">
                <a:solidFill>
                  <a:srgbClr val="FFFF99"/>
                </a:solidFill>
                <a:latin typeface="Sylfaen" pitchFamily="18" charset="0"/>
              </a:rPr>
              <a:t>Romans 15:6, 9</a:t>
            </a:r>
          </a:p>
        </p:txBody>
      </p:sp>
      <p:sp>
        <p:nvSpPr>
          <p:cNvPr id="13316" name="Rectangle 4"/>
          <p:cNvSpPr>
            <a:spLocks noChangeArrowheads="1"/>
          </p:cNvSpPr>
          <p:nvPr/>
        </p:nvSpPr>
        <p:spPr bwMode="auto">
          <a:xfrm>
            <a:off x="457200" y="1166842"/>
            <a:ext cx="8229600" cy="4524315"/>
          </a:xfrm>
          <a:prstGeom prst="rect">
            <a:avLst/>
          </a:prstGeom>
          <a:solidFill>
            <a:srgbClr val="FFFF99">
              <a:alpha val="70195"/>
            </a:srgbClr>
          </a:solidFill>
          <a:ln w="9525">
            <a:noFill/>
            <a:miter lim="800000"/>
            <a:headEnd/>
            <a:tailEnd/>
          </a:ln>
        </p:spPr>
        <p:txBody>
          <a:bodyPr>
            <a:spAutoFit/>
          </a:bodyPr>
          <a:lstStyle/>
          <a:p>
            <a:pPr lvl="0" algn="ctr"/>
            <a:r>
              <a:rPr lang="en-US" sz="3600" dirty="0">
                <a:solidFill>
                  <a:srgbClr val="000000"/>
                </a:solidFill>
                <a:latin typeface="Sylfaen" pitchFamily="18" charset="0"/>
                <a:cs typeface="+mn-cs"/>
              </a:rPr>
              <a:t>“…so that with one accord you may with one voice glorify the God and Father of our Lord Jesus Christ…and for the Gentiles to glorify God for His mercy; as it is written:</a:t>
            </a:r>
            <a:endParaRPr kumimoji="0" lang="en-US" sz="3600" b="0" i="0" u="none" strike="noStrike" kern="1200" cap="none" spc="0" normalizeH="0" baseline="0" noProof="0" dirty="0">
              <a:ln>
                <a:noFill/>
              </a:ln>
              <a:solidFill>
                <a:srgbClr val="000000"/>
              </a:solidFill>
              <a:effectLst/>
              <a:uLnTx/>
              <a:uFillTx/>
              <a:latin typeface="Sylfaen" pitchFamily="18" charset="0"/>
              <a:ea typeface="+mn-ea"/>
              <a:cs typeface="+mn-cs"/>
            </a:endParaRPr>
          </a:p>
          <a:p>
            <a:pPr lvl="0" algn="ctr"/>
            <a:r>
              <a:rPr lang="en-US" sz="3600" dirty="0">
                <a:solidFill>
                  <a:srgbClr val="000000"/>
                </a:solidFill>
                <a:latin typeface="Sylfaen" pitchFamily="18" charset="0"/>
                <a:cs typeface="+mn-cs"/>
              </a:rPr>
              <a:t>"THEREFORE I WILL GIVE PRAISE TO YOU AMONG THE GENTILES, AND I WILL SING TO YOUR NAME."</a:t>
            </a:r>
            <a:endParaRPr kumimoji="0" lang="en-US" sz="3600" b="0" i="0" u="none" strike="noStrike" kern="1200" cap="none" spc="0" normalizeH="0" baseline="0" noProof="0" dirty="0">
              <a:ln>
                <a:noFill/>
              </a:ln>
              <a:solidFill>
                <a:srgbClr val="000000"/>
              </a:solidFill>
              <a:effectLst/>
              <a:uLnTx/>
              <a:uFillTx/>
              <a:latin typeface="Sylfaen" pitchFamily="18" charset="0"/>
              <a:ea typeface="+mn-ea"/>
              <a:cs typeface="+mn-cs"/>
            </a:endParaRPr>
          </a:p>
        </p:txBody>
      </p:sp>
    </p:spTree>
    <p:extLst>
      <p:ext uri="{BB962C8B-B14F-4D97-AF65-F5344CB8AC3E}">
        <p14:creationId xmlns:p14="http://schemas.microsoft.com/office/powerpoint/2010/main" val="42168926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OpenBible"/>
          <p:cNvPicPr>
            <a:picLocks noChangeAspect="1" noChangeArrowheads="1"/>
          </p:cNvPicPr>
          <p:nvPr/>
        </p:nvPicPr>
        <p:blipFill>
          <a:blip r:embed="rId2" cstate="print"/>
          <a:srcRect/>
          <a:stretch>
            <a:fillRect/>
          </a:stretch>
        </p:blipFill>
        <p:spPr bwMode="auto">
          <a:xfrm>
            <a:off x="438150" y="719138"/>
            <a:ext cx="8267700" cy="5419725"/>
          </a:xfrm>
          <a:prstGeom prst="rect">
            <a:avLst/>
          </a:prstGeom>
          <a:noFill/>
          <a:ln w="9525">
            <a:noFill/>
            <a:miter lim="800000"/>
            <a:headEnd/>
            <a:tailEnd/>
          </a:ln>
        </p:spPr>
      </p:pic>
      <p:sp>
        <p:nvSpPr>
          <p:cNvPr id="14339" name="Rectangle 3"/>
          <p:cNvSpPr>
            <a:spLocks noGrp="1" noChangeArrowheads="1"/>
          </p:cNvSpPr>
          <p:nvPr>
            <p:ph type="title"/>
          </p:nvPr>
        </p:nvSpPr>
        <p:spPr>
          <a:xfrm>
            <a:off x="457200" y="0"/>
            <a:ext cx="8229600" cy="1143000"/>
          </a:xfrm>
        </p:spPr>
        <p:txBody>
          <a:bodyPr/>
          <a:lstStyle/>
          <a:p>
            <a:pPr eaLnBrk="1" hangingPunct="1"/>
            <a:r>
              <a:rPr lang="en-US" sz="4800" dirty="0">
                <a:solidFill>
                  <a:srgbClr val="FFFF99"/>
                </a:solidFill>
                <a:latin typeface="Sylfaen" pitchFamily="18" charset="0"/>
              </a:rPr>
              <a:t>I Corinthians 14:15</a:t>
            </a:r>
          </a:p>
        </p:txBody>
      </p:sp>
      <p:sp>
        <p:nvSpPr>
          <p:cNvPr id="14340" name="Rectangle 4"/>
          <p:cNvSpPr>
            <a:spLocks noChangeArrowheads="1"/>
          </p:cNvSpPr>
          <p:nvPr/>
        </p:nvSpPr>
        <p:spPr bwMode="auto">
          <a:xfrm>
            <a:off x="457200" y="1905000"/>
            <a:ext cx="8229600" cy="2308324"/>
          </a:xfrm>
          <a:prstGeom prst="rect">
            <a:avLst/>
          </a:prstGeom>
          <a:solidFill>
            <a:srgbClr val="FFFF99">
              <a:alpha val="70195"/>
            </a:srgbClr>
          </a:solidFill>
          <a:ln w="9525">
            <a:noFill/>
            <a:miter lim="800000"/>
            <a:headEnd/>
            <a:tailEnd/>
          </a:ln>
        </p:spPr>
        <p:txBody>
          <a:bodyPr>
            <a:spAutoFit/>
          </a:bodyPr>
          <a:lstStyle/>
          <a:p>
            <a:pPr lvl="0" algn="ctr"/>
            <a:r>
              <a:rPr lang="en-US" sz="3600" dirty="0">
                <a:solidFill>
                  <a:srgbClr val="000000"/>
                </a:solidFill>
                <a:latin typeface="Sylfaen" pitchFamily="18" charset="0"/>
                <a:cs typeface="+mn-cs"/>
              </a:rPr>
              <a:t>What is the outcome then? I will pray with the spirit and I will pray with the mind also; I will sing with the spirit and I will sing with the mind also.</a:t>
            </a:r>
            <a:endParaRPr kumimoji="0" lang="en-US" sz="3600" b="0" i="0" u="none" strike="noStrike" kern="1200" cap="none" spc="0" normalizeH="0" baseline="0" noProof="0" dirty="0">
              <a:ln>
                <a:noFill/>
              </a:ln>
              <a:solidFill>
                <a:srgbClr val="000000"/>
              </a:solidFill>
              <a:effectLst/>
              <a:uLnTx/>
              <a:uFillTx/>
              <a:latin typeface="Sylfaen" pitchFamily="18" charset="0"/>
              <a:ea typeface="+mn-ea"/>
              <a:cs typeface="+mn-cs"/>
            </a:endParaRPr>
          </a:p>
        </p:txBody>
      </p:sp>
    </p:spTree>
    <p:extLst>
      <p:ext uri="{BB962C8B-B14F-4D97-AF65-F5344CB8AC3E}">
        <p14:creationId xmlns:p14="http://schemas.microsoft.com/office/powerpoint/2010/main" val="6112210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5600</TotalTime>
  <Words>3325</Words>
  <Application>Microsoft Office PowerPoint</Application>
  <PresentationFormat>On-screen Show (4:3)</PresentationFormat>
  <Paragraphs>250</Paragraphs>
  <Slides>39</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Ameretto</vt:lpstr>
      <vt:lpstr>Arial</vt:lpstr>
      <vt:lpstr>Calisto MT</vt:lpstr>
      <vt:lpstr>Cooper Black</vt:lpstr>
      <vt:lpstr>Georgia</vt:lpstr>
      <vt:lpstr>Sylfaen</vt:lpstr>
      <vt:lpstr>Tahoma</vt:lpstr>
      <vt:lpstr>Times New Roman</vt:lpstr>
      <vt:lpstr>Trebuchet MS</vt:lpstr>
      <vt:lpstr>Wingdings</vt:lpstr>
      <vt:lpstr>Slipstream</vt:lpstr>
      <vt:lpstr>Default Design</vt:lpstr>
      <vt:lpstr>PowerPoint Presentation</vt:lpstr>
      <vt:lpstr>Melody Of The Heart  (Part 1)</vt:lpstr>
      <vt:lpstr>Intro </vt:lpstr>
      <vt:lpstr>PowerPoint Presentation</vt:lpstr>
      <vt:lpstr>An Appeal to the Scriptures for A Cappella Praise</vt:lpstr>
      <vt:lpstr>Matthew 26:30; Mark 14:26</vt:lpstr>
      <vt:lpstr>Acts 16:25</vt:lpstr>
      <vt:lpstr>Romans 15:6, 9</vt:lpstr>
      <vt:lpstr>I Corinthians 14:15</vt:lpstr>
      <vt:lpstr>Ephesians 5:18-19</vt:lpstr>
      <vt:lpstr>Colossians 3:16</vt:lpstr>
      <vt:lpstr>Hebrews 2:12</vt:lpstr>
      <vt:lpstr>Hebrews 13:15</vt:lpstr>
      <vt:lpstr>James 5:13</vt:lpstr>
      <vt:lpstr>PowerPoint Presentation</vt:lpstr>
      <vt:lpstr>Old Testament or New Testament Worship?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Peter 4:11 (NKJ)</vt:lpstr>
      <vt:lpstr>John 4:23-24 (John 17:17)</vt:lpstr>
      <vt:lpstr>Colossians 3:17</vt:lpstr>
      <vt:lpstr>PowerPoint Presentation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Melody Of The Heart (Part 1)</dc:title>
  <dc:subject>06/10/2018</dc:subject>
  <dc:creator>DarkWolf</dc:creator>
  <dc:description>Some points taken from an article by Ron Halbrook &amp; a lesson by  Andrew Roberts</dc:description>
  <cp:lastModifiedBy>Nathan Morrison</cp:lastModifiedBy>
  <cp:revision>34</cp:revision>
  <dcterms:created xsi:type="dcterms:W3CDTF">2005-06-04T23:49:02Z</dcterms:created>
  <dcterms:modified xsi:type="dcterms:W3CDTF">2018-06-10T03:04:19Z</dcterms:modified>
</cp:coreProperties>
</file>