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22"/>
  </p:notesMasterIdLst>
  <p:handoutMasterIdLst>
    <p:handoutMasterId r:id="rId23"/>
  </p:handoutMasterIdLst>
  <p:sldIdLst>
    <p:sldId id="256" r:id="rId2"/>
    <p:sldId id="263" r:id="rId3"/>
    <p:sldId id="369" r:id="rId4"/>
    <p:sldId id="293" r:id="rId5"/>
    <p:sldId id="441" r:id="rId6"/>
    <p:sldId id="363" r:id="rId7"/>
    <p:sldId id="385" r:id="rId8"/>
    <p:sldId id="387" r:id="rId9"/>
    <p:sldId id="443" r:id="rId10"/>
    <p:sldId id="392" r:id="rId11"/>
    <p:sldId id="447" r:id="rId12"/>
    <p:sldId id="394" r:id="rId13"/>
    <p:sldId id="395" r:id="rId14"/>
    <p:sldId id="397" r:id="rId15"/>
    <p:sldId id="399" r:id="rId16"/>
    <p:sldId id="359" r:id="rId17"/>
    <p:sldId id="449" r:id="rId18"/>
    <p:sldId id="405" r:id="rId19"/>
    <p:sldId id="445" r:id="rId20"/>
    <p:sldId id="439" r:id="rId21"/>
  </p:sldIdLst>
  <p:sldSz cx="9144000" cy="6858000" type="screen4x3"/>
  <p:notesSz cx="6858000" cy="9144000"/>
  <p:defaultTextStyle>
    <a:defPPr>
      <a:defRPr lang="en-US"/>
    </a:defPPr>
    <a:lvl1pPr algn="l"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66"/>
    <a:srgbClr val="FFFFFF"/>
    <a:srgbClr val="FFCC00"/>
    <a:srgbClr val="66FFFF"/>
    <a:srgbClr val="CCFF33"/>
    <a:srgbClr val="FFFF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76" autoAdjust="0"/>
    <p:restoredTop sz="90994" autoAdjust="0"/>
  </p:normalViewPr>
  <p:slideViewPr>
    <p:cSldViewPr snapToObjects="1">
      <p:cViewPr varScale="1">
        <p:scale>
          <a:sx n="100" d="100"/>
          <a:sy n="100" d="100"/>
        </p:scale>
        <p:origin x="14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24F589DE-FC30-427C-B3AB-9D15332FF844}" type="slidenum">
              <a:rPr lang="en-US"/>
              <a:pPr>
                <a:defRPr/>
              </a:pPr>
              <a:t>‹#›</a:t>
            </a:fld>
            <a:endParaRPr lang="en-US"/>
          </a:p>
        </p:txBody>
      </p:sp>
    </p:spTree>
    <p:extLst>
      <p:ext uri="{BB962C8B-B14F-4D97-AF65-F5344CB8AC3E}">
        <p14:creationId xmlns:p14="http://schemas.microsoft.com/office/powerpoint/2010/main" val="3409990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A1230882-91FE-4597-887E-903B60C702AB}" type="slidenum">
              <a:rPr lang="en-US"/>
              <a:pPr>
                <a:defRPr/>
              </a:pPr>
              <a:t>‹#›</a:t>
            </a:fld>
            <a:endParaRPr lang="en-US"/>
          </a:p>
        </p:txBody>
      </p:sp>
    </p:spTree>
    <p:extLst>
      <p:ext uri="{BB962C8B-B14F-4D97-AF65-F5344CB8AC3E}">
        <p14:creationId xmlns:p14="http://schemas.microsoft.com/office/powerpoint/2010/main" val="254866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pPr eaLnBrk="1" hangingPunct="1"/>
            <a:r>
              <a:rPr lang="en-US" dirty="0"/>
              <a:t>Prepared 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20</a:t>
            </a:fld>
            <a:endParaRPr lang="en-US">
              <a:cs typeface="Arial" pitchFamily="34" charset="0"/>
            </a:endParaRPr>
          </a:p>
        </p:txBody>
      </p:sp>
    </p:spTree>
    <p:extLst>
      <p:ext uri="{BB962C8B-B14F-4D97-AF65-F5344CB8AC3E}">
        <p14:creationId xmlns:p14="http://schemas.microsoft.com/office/powerpoint/2010/main" val="22157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en-US"/>
            </a:p>
          </p:txBody>
        </p:sp>
      </p:grpSp>
      <p:sp>
        <p:nvSpPr>
          <p:cNvPr id="165912"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a:t>Click to edit Master title style</a:t>
            </a:r>
          </a:p>
        </p:txBody>
      </p:sp>
      <p:sp>
        <p:nvSpPr>
          <p:cNvPr id="16591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smtClean="0"/>
            </a:lvl1pPr>
          </a:lstStyle>
          <a:p>
            <a:pPr>
              <a:defRPr/>
            </a:pPr>
            <a:endParaRPr lang="en-US"/>
          </a:p>
        </p:txBody>
      </p:sp>
      <p:sp>
        <p:nvSpPr>
          <p:cNvPr id="27" name="Rectangle 27"/>
          <p:cNvSpPr>
            <a:spLocks noGrp="1" noChangeArrowheads="1"/>
          </p:cNvSpPr>
          <p:nvPr>
            <p:ph type="ftr" sz="quarter" idx="11"/>
          </p:nvPr>
        </p:nvSpPr>
        <p:spPr/>
        <p:txBody>
          <a:bodyPr/>
          <a:lstStyle>
            <a:lvl1pPr>
              <a:defRPr smtClean="0"/>
            </a:lvl1pPr>
          </a:lstStyle>
          <a:p>
            <a:pPr>
              <a:defRPr/>
            </a:pPr>
            <a:r>
              <a:rPr lang="en-US"/>
              <a:t>The Angels Rejoice!</a:t>
            </a:r>
          </a:p>
        </p:txBody>
      </p:sp>
      <p:sp>
        <p:nvSpPr>
          <p:cNvPr id="28" name="Rectangle 28"/>
          <p:cNvSpPr>
            <a:spLocks noGrp="1" noChangeArrowheads="1"/>
          </p:cNvSpPr>
          <p:nvPr>
            <p:ph type="sldNum" sz="quarter" idx="12"/>
          </p:nvPr>
        </p:nvSpPr>
        <p:spPr/>
        <p:txBody>
          <a:bodyPr/>
          <a:lstStyle>
            <a:lvl1pPr>
              <a:defRPr smtClean="0"/>
            </a:lvl1pPr>
          </a:lstStyle>
          <a:p>
            <a:pPr>
              <a:defRPr/>
            </a:pPr>
            <a:fld id="{D731B9D0-9547-4AF8-8B22-A4BAA9A66D75}" type="slidenum">
              <a:rPr lang="en-US"/>
              <a:pPr>
                <a:defRPr/>
              </a:pPr>
              <a:t>‹#›</a:t>
            </a:fld>
            <a:endParaRPr lang="en-US"/>
          </a:p>
        </p:txBody>
      </p:sp>
    </p:spTree>
    <p:extLst>
      <p:ext uri="{BB962C8B-B14F-4D97-AF65-F5344CB8AC3E}">
        <p14:creationId xmlns:p14="http://schemas.microsoft.com/office/powerpoint/2010/main" val="134513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The Angels Rejoice!</a:t>
            </a:r>
          </a:p>
        </p:txBody>
      </p:sp>
      <p:sp>
        <p:nvSpPr>
          <p:cNvPr id="5" name="Rectangle 27"/>
          <p:cNvSpPr>
            <a:spLocks noGrp="1" noChangeArrowheads="1"/>
          </p:cNvSpPr>
          <p:nvPr>
            <p:ph type="sldNum" sz="quarter" idx="11"/>
          </p:nvPr>
        </p:nvSpPr>
        <p:spPr>
          <a:ln/>
        </p:spPr>
        <p:txBody>
          <a:bodyPr/>
          <a:lstStyle>
            <a:lvl1pPr>
              <a:defRPr/>
            </a:lvl1pPr>
          </a:lstStyle>
          <a:p>
            <a:pPr>
              <a:defRPr/>
            </a:pPr>
            <a:fld id="{AB319151-CE3B-409E-81BB-44B6316B340A}"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56990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The Angels Rejoice!</a:t>
            </a:r>
          </a:p>
        </p:txBody>
      </p:sp>
      <p:sp>
        <p:nvSpPr>
          <p:cNvPr id="5" name="Rectangle 27"/>
          <p:cNvSpPr>
            <a:spLocks noGrp="1" noChangeArrowheads="1"/>
          </p:cNvSpPr>
          <p:nvPr>
            <p:ph type="sldNum" sz="quarter" idx="11"/>
          </p:nvPr>
        </p:nvSpPr>
        <p:spPr>
          <a:ln/>
        </p:spPr>
        <p:txBody>
          <a:bodyPr/>
          <a:lstStyle>
            <a:lvl1pPr>
              <a:defRPr/>
            </a:lvl1pPr>
          </a:lstStyle>
          <a:p>
            <a:pPr>
              <a:defRPr/>
            </a:pPr>
            <a:fld id="{270642A0-F9E3-4E5D-AECF-2F2E2DAD3CE8}"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18870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Melody Of The Heart Pt. 2: Singing With Grace</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a:p>
        </p:txBody>
      </p:sp>
    </p:spTree>
    <p:extLst>
      <p:ext uri="{BB962C8B-B14F-4D97-AF65-F5344CB8AC3E}">
        <p14:creationId xmlns:p14="http://schemas.microsoft.com/office/powerpoint/2010/main" val="265195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The Angels Rejoice!</a:t>
            </a:r>
          </a:p>
        </p:txBody>
      </p:sp>
      <p:sp>
        <p:nvSpPr>
          <p:cNvPr id="5" name="Rectangle 27"/>
          <p:cNvSpPr>
            <a:spLocks noGrp="1" noChangeArrowheads="1"/>
          </p:cNvSpPr>
          <p:nvPr>
            <p:ph type="sldNum" sz="quarter" idx="11"/>
          </p:nvPr>
        </p:nvSpPr>
        <p:spPr>
          <a:ln/>
        </p:spPr>
        <p:txBody>
          <a:bodyPr/>
          <a:lstStyle>
            <a:lvl1pPr>
              <a:defRPr/>
            </a:lvl1pPr>
          </a:lstStyle>
          <a:p>
            <a:pPr>
              <a:defRPr/>
            </a:pPr>
            <a:fld id="{6C671D2A-40F9-41E3-8995-7A8B578727FB}"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2849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The Angels Rejoice!</a:t>
            </a:r>
          </a:p>
        </p:txBody>
      </p:sp>
      <p:sp>
        <p:nvSpPr>
          <p:cNvPr id="5" name="Rectangle 27"/>
          <p:cNvSpPr>
            <a:spLocks noGrp="1" noChangeArrowheads="1"/>
          </p:cNvSpPr>
          <p:nvPr>
            <p:ph type="sldNum" sz="quarter" idx="11"/>
          </p:nvPr>
        </p:nvSpPr>
        <p:spPr>
          <a:ln/>
        </p:spPr>
        <p:txBody>
          <a:bodyPr/>
          <a:lstStyle>
            <a:lvl1pPr>
              <a:defRPr/>
            </a:lvl1pPr>
          </a:lstStyle>
          <a:p>
            <a:pPr>
              <a:defRPr/>
            </a:pPr>
            <a:fld id="{EA7A28E5-2DFE-4C54-B2BB-62B0653EA204}"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233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t>The Angels Rejoice!</a:t>
            </a:r>
          </a:p>
        </p:txBody>
      </p:sp>
      <p:sp>
        <p:nvSpPr>
          <p:cNvPr id="6" name="Rectangle 27"/>
          <p:cNvSpPr>
            <a:spLocks noGrp="1" noChangeArrowheads="1"/>
          </p:cNvSpPr>
          <p:nvPr>
            <p:ph type="sldNum" sz="quarter" idx="11"/>
          </p:nvPr>
        </p:nvSpPr>
        <p:spPr>
          <a:ln/>
        </p:spPr>
        <p:txBody>
          <a:bodyPr/>
          <a:lstStyle>
            <a:lvl1pPr>
              <a:defRPr/>
            </a:lvl1pPr>
          </a:lstStyle>
          <a:p>
            <a:pPr>
              <a:defRPr/>
            </a:pPr>
            <a:fld id="{432DC284-8275-40C1-AFEB-9B3199AA8FCB}"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2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r>
              <a:rPr lang="en-US"/>
              <a:t>The Angels Rejoice!</a:t>
            </a:r>
          </a:p>
        </p:txBody>
      </p:sp>
      <p:sp>
        <p:nvSpPr>
          <p:cNvPr id="8" name="Rectangle 27"/>
          <p:cNvSpPr>
            <a:spLocks noGrp="1" noChangeArrowheads="1"/>
          </p:cNvSpPr>
          <p:nvPr>
            <p:ph type="sldNum" sz="quarter" idx="11"/>
          </p:nvPr>
        </p:nvSpPr>
        <p:spPr>
          <a:ln/>
        </p:spPr>
        <p:txBody>
          <a:bodyPr/>
          <a:lstStyle>
            <a:lvl1pPr>
              <a:defRPr/>
            </a:lvl1pPr>
          </a:lstStyle>
          <a:p>
            <a:pPr>
              <a:defRPr/>
            </a:pPr>
            <a:fld id="{75CB5EE3-9F0F-422D-A731-0545669EBB71}"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0014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r>
              <a:rPr lang="en-US"/>
              <a:t>The Angels Rejoice!</a:t>
            </a:r>
          </a:p>
        </p:txBody>
      </p:sp>
      <p:sp>
        <p:nvSpPr>
          <p:cNvPr id="4" name="Rectangle 27"/>
          <p:cNvSpPr>
            <a:spLocks noGrp="1" noChangeArrowheads="1"/>
          </p:cNvSpPr>
          <p:nvPr>
            <p:ph type="sldNum" sz="quarter" idx="11"/>
          </p:nvPr>
        </p:nvSpPr>
        <p:spPr>
          <a:ln/>
        </p:spPr>
        <p:txBody>
          <a:bodyPr/>
          <a:lstStyle>
            <a:lvl1pPr>
              <a:defRPr/>
            </a:lvl1pPr>
          </a:lstStyle>
          <a:p>
            <a:pPr>
              <a:defRPr/>
            </a:pPr>
            <a:fld id="{BB89214A-01FF-4FFF-8A59-95B121F28305}"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6658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t>The Angels Rejoice!</a:t>
            </a:r>
          </a:p>
        </p:txBody>
      </p:sp>
      <p:sp>
        <p:nvSpPr>
          <p:cNvPr id="3" name="Rectangle 27"/>
          <p:cNvSpPr>
            <a:spLocks noGrp="1" noChangeArrowheads="1"/>
          </p:cNvSpPr>
          <p:nvPr>
            <p:ph type="sldNum" sz="quarter" idx="11"/>
          </p:nvPr>
        </p:nvSpPr>
        <p:spPr>
          <a:ln/>
        </p:spPr>
        <p:txBody>
          <a:bodyPr/>
          <a:lstStyle>
            <a:lvl1pPr>
              <a:defRPr/>
            </a:lvl1pPr>
          </a:lstStyle>
          <a:p>
            <a:pPr>
              <a:defRPr/>
            </a:pPr>
            <a:fld id="{56629C4A-8AF5-4165-BD56-10CA4D323EE9}"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0627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t>The Angels Rejoice!</a:t>
            </a:r>
          </a:p>
        </p:txBody>
      </p:sp>
      <p:sp>
        <p:nvSpPr>
          <p:cNvPr id="6" name="Rectangle 27"/>
          <p:cNvSpPr>
            <a:spLocks noGrp="1" noChangeArrowheads="1"/>
          </p:cNvSpPr>
          <p:nvPr>
            <p:ph type="sldNum" sz="quarter" idx="11"/>
          </p:nvPr>
        </p:nvSpPr>
        <p:spPr>
          <a:ln/>
        </p:spPr>
        <p:txBody>
          <a:bodyPr/>
          <a:lstStyle>
            <a:lvl1pPr>
              <a:defRPr/>
            </a:lvl1pPr>
          </a:lstStyle>
          <a:p>
            <a:pPr>
              <a:defRPr/>
            </a:pPr>
            <a:fld id="{B769D228-F45E-48FD-92C9-0D14812EDA3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6770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t>The Angels Rejoice!</a:t>
            </a:r>
          </a:p>
        </p:txBody>
      </p:sp>
      <p:sp>
        <p:nvSpPr>
          <p:cNvPr id="6" name="Rectangle 27"/>
          <p:cNvSpPr>
            <a:spLocks noGrp="1" noChangeArrowheads="1"/>
          </p:cNvSpPr>
          <p:nvPr>
            <p:ph type="sldNum" sz="quarter" idx="11"/>
          </p:nvPr>
        </p:nvSpPr>
        <p:spPr>
          <a:ln/>
        </p:spPr>
        <p:txBody>
          <a:bodyPr/>
          <a:lstStyle>
            <a:lvl1pPr>
              <a:defRPr/>
            </a:lvl1pPr>
          </a:lstStyle>
          <a:p>
            <a:pPr>
              <a:defRPr/>
            </a:pPr>
            <a:fld id="{3B5C4562-F922-4902-880C-968CDFD69E46}"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338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16486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6487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8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164887"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en-US"/>
            </a:p>
          </p:txBody>
        </p:sp>
      </p:grpSp>
      <p:sp>
        <p:nvSpPr>
          <p:cNvPr id="164888"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64889"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4890"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smtClean="0">
                <a:solidFill>
                  <a:schemeClr val="tx1"/>
                </a:solidFill>
                <a:effectLst>
                  <a:outerShdw blurRad="38100" dist="38100" dir="2700000" algn="tl">
                    <a:srgbClr val="000000"/>
                  </a:outerShdw>
                </a:effectLst>
              </a:defRPr>
            </a:lvl1pPr>
          </a:lstStyle>
          <a:p>
            <a:pPr>
              <a:defRPr/>
            </a:pPr>
            <a:r>
              <a:rPr lang="en-US"/>
              <a:t>The Angels Rejoice!</a:t>
            </a:r>
          </a:p>
        </p:txBody>
      </p:sp>
      <p:sp>
        <p:nvSpPr>
          <p:cNvPr id="164891"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smtClean="0">
                <a:solidFill>
                  <a:schemeClr val="tx1"/>
                </a:solidFill>
                <a:effectLst>
                  <a:outerShdw blurRad="38100" dist="38100" dir="2700000" algn="tl">
                    <a:srgbClr val="000000"/>
                  </a:outerShdw>
                </a:effectLst>
              </a:defRPr>
            </a:lvl1pPr>
          </a:lstStyle>
          <a:p>
            <a:pPr>
              <a:defRPr/>
            </a:pPr>
            <a:fld id="{BA1541A2-4E97-4E86-A198-346677C7CF56}" type="slidenum">
              <a:rPr lang="en-US"/>
              <a:pPr>
                <a:defRPr/>
              </a:pPr>
              <a:t>‹#›</a:t>
            </a:fld>
            <a:endParaRPr lang="en-US"/>
          </a:p>
        </p:txBody>
      </p:sp>
      <p:sp>
        <p:nvSpPr>
          <p:cNvPr id="164892"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smtClean="0">
                <a:solidFill>
                  <a:schemeClr val="tx1"/>
                </a:solidFill>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381000"/>
            <a:ext cx="9144000" cy="2133600"/>
          </a:xfrm>
        </p:spPr>
        <p:txBody>
          <a:bodyPr>
            <a:scene3d>
              <a:camera prst="perspectiveAbove"/>
              <a:lightRig rig="threePt" dir="t"/>
            </a:scene3d>
          </a:bodyPr>
          <a:lstStyle/>
          <a:p>
            <a:pPr eaLnBrk="1" hangingPunct="1">
              <a:defRPr/>
            </a:pPr>
            <a:r>
              <a:rPr lang="en-US" sz="6600" b="1" u="sng" dirty="0">
                <a:solidFill>
                  <a:schemeClr val="tx1"/>
                </a:solidFill>
                <a:cs typeface="Times New Roman" pitchFamily="18" charset="0"/>
              </a:rPr>
              <a:t>The Angels Rejoice!</a:t>
            </a:r>
            <a:br>
              <a:rPr lang="en-US" sz="6600" dirty="0"/>
            </a:br>
            <a:br>
              <a:rPr lang="en-US" sz="2800" dirty="0"/>
            </a:br>
            <a:r>
              <a:rPr lang="en-US" sz="4000" b="1" dirty="0">
                <a:solidFill>
                  <a:srgbClr val="FFFF00"/>
                </a:solidFill>
              </a:rPr>
              <a:t>Text: Lk. 15:7, 10; </a:t>
            </a:r>
            <a:r>
              <a:rPr lang="en-US" sz="4000" b="1" dirty="0">
                <a:solidFill>
                  <a:srgbClr val="FFFF00"/>
                </a:solidFill>
                <a:cs typeface="Times New Roman" pitchFamily="18" charset="0"/>
              </a:rPr>
              <a:t>Rom. 6</a:t>
            </a:r>
            <a:r>
              <a:rPr lang="en-US" sz="4000" b="1" dirty="0">
                <a:solidFill>
                  <a:schemeClr val="hlink"/>
                </a:solidFill>
                <a:cs typeface="Times New Roman" pitchFamily="18" charset="0"/>
              </a:rPr>
              <a:t> </a:t>
            </a:r>
            <a:br>
              <a:rPr lang="en-US" sz="2800" b="1" dirty="0">
                <a:solidFill>
                  <a:schemeClr val="hlink"/>
                </a:solidFill>
                <a:cs typeface="Times New Roman" pitchFamily="18" charset="0"/>
              </a:rPr>
            </a:br>
            <a:endParaRPr lang="en-US" sz="2800" b="1" dirty="0">
              <a:solidFill>
                <a:schemeClr val="tx1"/>
              </a:solidFill>
              <a:cs typeface="Times New Roman" pitchFamily="18" charset="0"/>
            </a:endParaRPr>
          </a:p>
        </p:txBody>
      </p:sp>
      <p:pic>
        <p:nvPicPr>
          <p:cNvPr id="30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514600"/>
            <a:ext cx="42672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0" y="6553200"/>
            <a:ext cx="1600200" cy="304800"/>
          </a:xfrm>
        </p:spPr>
        <p:txBody>
          <a:bodyPr/>
          <a:lstStyle/>
          <a:p>
            <a:pPr>
              <a:defRPr/>
            </a:pPr>
            <a:r>
              <a:rPr lang="en-US" dirty="0"/>
              <a:t>The Angels Rejoice!</a:t>
            </a:r>
          </a:p>
        </p:txBody>
      </p:sp>
      <p:sp>
        <p:nvSpPr>
          <p:cNvPr id="243714" name="Rectangle 2"/>
          <p:cNvSpPr>
            <a:spLocks noGrp="1" noChangeArrowheads="1"/>
          </p:cNvSpPr>
          <p:nvPr>
            <p:ph type="title"/>
          </p:nvPr>
        </p:nvSpPr>
        <p:spPr>
          <a:xfrm>
            <a:off x="0" y="0"/>
            <a:ext cx="9144000" cy="609600"/>
          </a:xfrm>
        </p:spPr>
        <p:txBody>
          <a:bodyPr/>
          <a:lstStyle/>
          <a:p>
            <a:pPr eaLnBrk="1" hangingPunct="1">
              <a:defRPr/>
            </a:pPr>
            <a:r>
              <a:rPr lang="en-US" sz="4000" b="1" u="sng" dirty="0">
                <a:solidFill>
                  <a:schemeClr val="tx1"/>
                </a:solidFill>
                <a:cs typeface="Times New Roman" pitchFamily="18" charset="0"/>
              </a:rPr>
              <a:t>Life of Different Decisions</a:t>
            </a:r>
          </a:p>
        </p:txBody>
      </p:sp>
      <p:sp>
        <p:nvSpPr>
          <p:cNvPr id="243717" name="Text Box 5"/>
          <p:cNvSpPr txBox="1">
            <a:spLocks noChangeArrowheads="1"/>
          </p:cNvSpPr>
          <p:nvPr/>
        </p:nvSpPr>
        <p:spPr bwMode="auto">
          <a:xfrm>
            <a:off x="3111" y="8382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Do not let sin reign – Rom. 6:12 </a:t>
            </a:r>
            <a:endParaRPr lang="en-US" sz="2000" b="0" dirty="0">
              <a:solidFill>
                <a:schemeClr val="tx2"/>
              </a:solidFill>
            </a:endParaRPr>
          </a:p>
          <a:p>
            <a:pPr>
              <a:buClr>
                <a:schemeClr val="accent1"/>
              </a:buClr>
              <a:buSzPct val="115000"/>
              <a:buFont typeface="Wingdings" pitchFamily="2" charset="2"/>
              <a:buChar char="Ø"/>
            </a:pPr>
            <a:r>
              <a:rPr lang="en-US" sz="2000" b="0" dirty="0">
                <a:solidFill>
                  <a:schemeClr val="tx1"/>
                </a:solidFill>
              </a:rPr>
              <a:t>To reign is to control or rule.</a:t>
            </a:r>
          </a:p>
          <a:p>
            <a:pPr>
              <a:buClr>
                <a:schemeClr val="accent1"/>
              </a:buClr>
              <a:buSzPct val="115000"/>
              <a:buFont typeface="Wingdings" pitchFamily="2" charset="2"/>
              <a:buChar char="Ø"/>
            </a:pPr>
            <a:r>
              <a:rPr lang="en-US" sz="2000" b="0" dirty="0">
                <a:solidFill>
                  <a:schemeClr val="tx1"/>
                </a:solidFill>
              </a:rPr>
              <a:t>No longer to obey our lusts &amp; sinful desires – Rom. 6:12; Js. 1:14-15</a:t>
            </a:r>
          </a:p>
          <a:p>
            <a:pPr>
              <a:buClr>
                <a:schemeClr val="accent1"/>
              </a:buClr>
              <a:buSzPct val="115000"/>
              <a:buFont typeface="Wingdings" pitchFamily="2" charset="2"/>
              <a:buChar char="Ø"/>
            </a:pPr>
            <a:r>
              <a:rPr lang="en-US" sz="2000" b="0" dirty="0">
                <a:solidFill>
                  <a:schemeClr val="tx1"/>
                </a:solidFill>
              </a:rPr>
              <a:t>Sin not to be master over our lives – Rom. 6:14</a:t>
            </a:r>
          </a:p>
        </p:txBody>
      </p:sp>
      <p:sp>
        <p:nvSpPr>
          <p:cNvPr id="243718" name="Text Box 6"/>
          <p:cNvSpPr txBox="1">
            <a:spLocks noChangeArrowheads="1"/>
          </p:cNvSpPr>
          <p:nvPr/>
        </p:nvSpPr>
        <p:spPr bwMode="auto">
          <a:xfrm>
            <a:off x="3111" y="2743200"/>
            <a:ext cx="9144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371600" indent="-4572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Not to present body to unrighteousness but to </a:t>
            </a:r>
          </a:p>
          <a:p>
            <a:pPr eaLnBrk="1" hangingPunct="1"/>
            <a:r>
              <a:rPr lang="en-US" dirty="0">
                <a:solidFill>
                  <a:srgbClr val="FFFF00"/>
                </a:solidFill>
              </a:rPr>
              <a:t>righteousness – Rom. 6:13 </a:t>
            </a:r>
            <a:endParaRPr lang="en-US" sz="1600" b="0" dirty="0">
              <a:solidFill>
                <a:srgbClr val="CCFF33"/>
              </a:solidFill>
            </a:endParaRPr>
          </a:p>
          <a:p>
            <a:pPr>
              <a:buClr>
                <a:schemeClr val="accent1"/>
              </a:buClr>
              <a:buSzPct val="115000"/>
              <a:buFont typeface="Wingdings" pitchFamily="2" charset="2"/>
              <a:buChar char="Ø"/>
            </a:pPr>
            <a:r>
              <a:rPr lang="en-US" sz="2000" b="0" dirty="0">
                <a:solidFill>
                  <a:schemeClr val="tx1"/>
                </a:solidFill>
              </a:rPr>
              <a:t>This means we must make different decisions in our lives. </a:t>
            </a:r>
          </a:p>
          <a:p>
            <a:pPr>
              <a:buClr>
                <a:schemeClr val="accent1"/>
              </a:buClr>
              <a:buSzPct val="115000"/>
              <a:buFont typeface="Wingdings" pitchFamily="2" charset="2"/>
              <a:buChar char="Ø"/>
            </a:pPr>
            <a:r>
              <a:rPr lang="en-US" sz="2000" dirty="0">
                <a:solidFill>
                  <a:schemeClr val="tx1"/>
                </a:solidFill>
              </a:rPr>
              <a:t>I Pet. 4:1-4:</a:t>
            </a:r>
            <a:r>
              <a:rPr lang="en-US" sz="2000" b="0" dirty="0">
                <a:solidFill>
                  <a:schemeClr val="tx1"/>
                </a:solidFill>
              </a:rPr>
              <a:t> After being delivered from sin, now is the time to live for God!</a:t>
            </a:r>
          </a:p>
          <a:p>
            <a:pPr>
              <a:buClr>
                <a:schemeClr val="accent1"/>
              </a:buClr>
              <a:buSzPct val="115000"/>
              <a:buFont typeface="Wingdings" pitchFamily="2" charset="2"/>
              <a:buChar char="Ø"/>
            </a:pPr>
            <a:r>
              <a:rPr lang="en-US" sz="2000" b="0" dirty="0">
                <a:solidFill>
                  <a:schemeClr val="tx1"/>
                </a:solidFill>
              </a:rPr>
              <a:t>No longer crave evil things, or give in to the lusts of the world!</a:t>
            </a:r>
          </a:p>
        </p:txBody>
      </p:sp>
      <p:pic>
        <p:nvPicPr>
          <p:cNvPr id="7" name="Picture 6">
            <a:extLst>
              <a:ext uri="{FF2B5EF4-FFF2-40B4-BE49-F238E27FC236}">
                <a16:creationId xmlns:a16="http://schemas.microsoft.com/office/drawing/2014/main" id="{D2B2EDF9-8915-4D13-B44E-AE08E74D8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4100" y="4833878"/>
            <a:ext cx="4495800" cy="2247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3717"/>
                                        </p:tgtEl>
                                        <p:attrNameLst>
                                          <p:attrName>style.visibility</p:attrName>
                                        </p:attrNameLst>
                                      </p:cBhvr>
                                      <p:to>
                                        <p:strVal val="visible"/>
                                      </p:to>
                                    </p:set>
                                  </p:childTnLst>
                                </p:cTn>
                              </p:par>
                            </p:childTnLst>
                          </p:cTn>
                        </p:par>
                        <p:par>
                          <p:cTn id="7" fill="hold" nodeType="withGroup">
                            <p:stCondLst>
                              <p:cond delay="500"/>
                            </p:stCondLst>
                            <p:childTnLst>
                              <p:par>
                                <p:cTn id="8" presetID="53" presetClass="entr" presetSubtype="16"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43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autoUpdateAnimBg="0"/>
      <p:bldP spid="24371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dirty="0"/>
              <a:t>The Angels Rejoice!</a:t>
            </a:r>
          </a:p>
        </p:txBody>
      </p:sp>
      <p:sp>
        <p:nvSpPr>
          <p:cNvPr id="243714" name="Rectangle 2"/>
          <p:cNvSpPr>
            <a:spLocks noGrp="1" noChangeArrowheads="1"/>
          </p:cNvSpPr>
          <p:nvPr>
            <p:ph type="title"/>
          </p:nvPr>
        </p:nvSpPr>
        <p:spPr>
          <a:xfrm>
            <a:off x="0" y="0"/>
            <a:ext cx="9144000" cy="609600"/>
          </a:xfrm>
        </p:spPr>
        <p:txBody>
          <a:bodyPr/>
          <a:lstStyle/>
          <a:p>
            <a:pPr eaLnBrk="1" hangingPunct="1">
              <a:defRPr/>
            </a:pPr>
            <a:r>
              <a:rPr lang="en-US" sz="4000" b="1" u="sng" dirty="0">
                <a:solidFill>
                  <a:schemeClr val="tx1"/>
                </a:solidFill>
                <a:cs typeface="Times New Roman" pitchFamily="18" charset="0"/>
              </a:rPr>
              <a:t>Life of Different Decisions</a:t>
            </a:r>
          </a:p>
        </p:txBody>
      </p:sp>
      <p:sp>
        <p:nvSpPr>
          <p:cNvPr id="6" name="Text Box 3"/>
          <p:cNvSpPr txBox="1">
            <a:spLocks noChangeArrowheads="1"/>
          </p:cNvSpPr>
          <p:nvPr/>
        </p:nvSpPr>
        <p:spPr bwMode="auto">
          <a:xfrm>
            <a:off x="0" y="914400"/>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Slaves of sin to slaves of righteousness – Rom. 6:16-18 </a:t>
            </a:r>
            <a:endParaRPr lang="en-US" sz="1600" b="0" dirty="0">
              <a:solidFill>
                <a:srgbClr val="CCFF33"/>
              </a:solidFill>
            </a:endParaRPr>
          </a:p>
          <a:p>
            <a:pPr>
              <a:buClr>
                <a:schemeClr val="accent1"/>
              </a:buClr>
              <a:buSzPct val="115000"/>
              <a:buFont typeface="Wingdings" pitchFamily="2" charset="2"/>
              <a:buChar char="Ø"/>
            </a:pPr>
            <a:r>
              <a:rPr lang="en-US" sz="2000" b="0" dirty="0">
                <a:solidFill>
                  <a:schemeClr val="tx1"/>
                </a:solidFill>
              </a:rPr>
              <a:t>We will obey the lusts of the world (sin) which results in death </a:t>
            </a:r>
            <a:r>
              <a:rPr lang="en-US" sz="2000" i="1" u="sng" dirty="0">
                <a:solidFill>
                  <a:schemeClr val="tx1"/>
                </a:solidFill>
              </a:rPr>
              <a:t>OR</a:t>
            </a:r>
            <a:r>
              <a:rPr lang="en-US" sz="2000" b="0" dirty="0">
                <a:solidFill>
                  <a:schemeClr val="tx1"/>
                </a:solidFill>
              </a:rPr>
              <a:t> we will become obedient to the will of God, resulting in righteousness!</a:t>
            </a:r>
          </a:p>
          <a:p>
            <a:pPr>
              <a:buClr>
                <a:schemeClr val="accent1"/>
              </a:buClr>
              <a:buSzPct val="115000"/>
              <a:buFont typeface="Wingdings" pitchFamily="2" charset="2"/>
              <a:buChar char="Ø"/>
            </a:pPr>
            <a:r>
              <a:rPr lang="en-US" sz="2000" b="0" dirty="0">
                <a:solidFill>
                  <a:schemeClr val="tx1"/>
                </a:solidFill>
              </a:rPr>
              <a:t>Obedience comes from the heart; meaning a change of thinking, reasoning, decision making, and focus on things of God! </a:t>
            </a:r>
          </a:p>
        </p:txBody>
      </p:sp>
      <p:pic>
        <p:nvPicPr>
          <p:cNvPr id="7" name="Picture 6">
            <a:extLst>
              <a:ext uri="{FF2B5EF4-FFF2-40B4-BE49-F238E27FC236}">
                <a16:creationId xmlns:a16="http://schemas.microsoft.com/office/drawing/2014/main" id="{53D76F52-866D-40AB-AE90-C3BCCAF902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992" y="2959679"/>
            <a:ext cx="5148858" cy="2574429"/>
          </a:xfrm>
          <a:prstGeom prst="rect">
            <a:avLst/>
          </a:prstGeom>
        </p:spPr>
      </p:pic>
      <p:pic>
        <p:nvPicPr>
          <p:cNvPr id="8" name="Picture 7">
            <a:extLst>
              <a:ext uri="{FF2B5EF4-FFF2-40B4-BE49-F238E27FC236}">
                <a16:creationId xmlns:a16="http://schemas.microsoft.com/office/drawing/2014/main" id="{98A51830-DA15-4369-ABDB-02646DEE3A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150" y="2557892"/>
            <a:ext cx="3638550" cy="3385875"/>
          </a:xfrm>
          <a:prstGeom prst="rect">
            <a:avLst/>
          </a:prstGeom>
        </p:spPr>
      </p:pic>
    </p:spTree>
    <p:extLst>
      <p:ext uri="{BB962C8B-B14F-4D97-AF65-F5344CB8AC3E}">
        <p14:creationId xmlns:p14="http://schemas.microsoft.com/office/powerpoint/2010/main" val="2905439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left)">
                                      <p:cBhvr>
                                        <p:cTn id="21" dur="500"/>
                                        <p:tgtEl>
                                          <p:spTgt spid="6">
                                            <p:txEl>
                                              <p:pRg st="2" end="2"/>
                                            </p:txEl>
                                          </p:spTgt>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1555" y="6553200"/>
            <a:ext cx="2895600" cy="304800"/>
          </a:xfrm>
        </p:spPr>
        <p:txBody>
          <a:bodyPr/>
          <a:lstStyle/>
          <a:p>
            <a:pPr>
              <a:defRPr/>
            </a:pPr>
            <a:r>
              <a:rPr lang="en-US" dirty="0"/>
              <a:t>The Angels Rejoice!</a:t>
            </a:r>
          </a:p>
        </p:txBody>
      </p:sp>
      <p:sp>
        <p:nvSpPr>
          <p:cNvPr id="245762" name="Rectangle 2"/>
          <p:cNvSpPr>
            <a:spLocks noGrp="1" noChangeArrowheads="1"/>
          </p:cNvSpPr>
          <p:nvPr>
            <p:ph type="title"/>
          </p:nvPr>
        </p:nvSpPr>
        <p:spPr>
          <a:xfrm>
            <a:off x="0" y="0"/>
            <a:ext cx="9144000" cy="609600"/>
          </a:xfrm>
        </p:spPr>
        <p:txBody>
          <a:bodyPr/>
          <a:lstStyle/>
          <a:p>
            <a:pPr eaLnBrk="1" hangingPunct="1">
              <a:defRPr/>
            </a:pPr>
            <a:r>
              <a:rPr lang="en-US" sz="4000" b="1" u="sng" dirty="0">
                <a:solidFill>
                  <a:schemeClr val="tx1"/>
                </a:solidFill>
                <a:cs typeface="Times New Roman" pitchFamily="18" charset="0"/>
              </a:rPr>
              <a:t>Life of Different Decisions</a:t>
            </a:r>
          </a:p>
        </p:txBody>
      </p:sp>
      <p:sp>
        <p:nvSpPr>
          <p:cNvPr id="245764" name="Text Box 4"/>
          <p:cNvSpPr txBox="1">
            <a:spLocks noChangeArrowheads="1"/>
          </p:cNvSpPr>
          <p:nvPr/>
        </p:nvSpPr>
        <p:spPr bwMode="auto">
          <a:xfrm>
            <a:off x="-1555" y="841801"/>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371600" indent="-4572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Different Decisions – Rom. 6:12-13 </a:t>
            </a:r>
            <a:endParaRPr lang="en-US" sz="1600" b="0" dirty="0">
              <a:solidFill>
                <a:srgbClr val="CCFF33"/>
              </a:solidFill>
            </a:endParaRPr>
          </a:p>
          <a:p>
            <a:pPr>
              <a:buClr>
                <a:schemeClr val="accent1"/>
              </a:buClr>
              <a:buSzPct val="115000"/>
              <a:buFont typeface="Wingdings" pitchFamily="2" charset="2"/>
              <a:buChar char="Ø"/>
            </a:pPr>
            <a:r>
              <a:rPr lang="en-US" sz="2000" b="0" dirty="0">
                <a:solidFill>
                  <a:schemeClr val="tx1"/>
                </a:solidFill>
              </a:rPr>
              <a:t>We are to be “instruments of righteousness to God.”</a:t>
            </a:r>
          </a:p>
          <a:p>
            <a:pPr>
              <a:buClr>
                <a:schemeClr val="accent1"/>
              </a:buClr>
              <a:buSzPct val="115000"/>
              <a:buFont typeface="Wingdings" pitchFamily="2" charset="2"/>
              <a:buChar char="Ø"/>
            </a:pPr>
            <a:r>
              <a:rPr lang="en-US" sz="2000" dirty="0">
                <a:solidFill>
                  <a:schemeClr val="tx1"/>
                </a:solidFill>
              </a:rPr>
              <a:t>Rom. 12:9:</a:t>
            </a:r>
            <a:r>
              <a:rPr lang="en-US" sz="2000" b="0" dirty="0">
                <a:solidFill>
                  <a:schemeClr val="tx1"/>
                </a:solidFill>
              </a:rPr>
              <a:t> “Abhor what is evil; cling to what is good.”</a:t>
            </a:r>
          </a:p>
          <a:p>
            <a:pPr>
              <a:buClr>
                <a:schemeClr val="accent1"/>
              </a:buClr>
              <a:buSzPct val="115000"/>
              <a:buFont typeface="Wingdings" pitchFamily="2" charset="2"/>
              <a:buChar char="Ø"/>
            </a:pPr>
            <a:r>
              <a:rPr lang="en-US" sz="2000" dirty="0">
                <a:solidFill>
                  <a:schemeClr val="tx1"/>
                </a:solidFill>
              </a:rPr>
              <a:t>I Thess. 5:21-22:</a:t>
            </a:r>
            <a:r>
              <a:rPr lang="en-US" sz="2000" b="0" dirty="0">
                <a:solidFill>
                  <a:schemeClr val="tx1"/>
                </a:solidFill>
              </a:rPr>
              <a:t> “Hold fast” to what is good; “Abstain from every appearance of evil.” </a:t>
            </a:r>
            <a:r>
              <a:rPr lang="en-US" sz="2000" b="0" i="1" dirty="0">
                <a:solidFill>
                  <a:schemeClr val="tx1"/>
                </a:solidFill>
              </a:rPr>
              <a:t>(Think before we act!)</a:t>
            </a:r>
            <a:endParaRPr lang="en-US" sz="2000" i="1" dirty="0">
              <a:solidFill>
                <a:schemeClr val="tx1"/>
              </a:solidFill>
            </a:endParaRPr>
          </a:p>
        </p:txBody>
      </p:sp>
      <p:sp>
        <p:nvSpPr>
          <p:cNvPr id="7" name="Text Box 5"/>
          <p:cNvSpPr txBox="1">
            <a:spLocks noChangeArrowheads="1"/>
          </p:cNvSpPr>
          <p:nvPr/>
        </p:nvSpPr>
        <p:spPr bwMode="auto">
          <a:xfrm>
            <a:off x="-1555" y="2766773"/>
            <a:ext cx="9144000" cy="83099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0000"/>
                </a:solidFill>
              </a:rPr>
              <a:t>We need to be conscious of the “will of God” </a:t>
            </a:r>
            <a:r>
              <a:rPr lang="en-US" i="1" dirty="0">
                <a:solidFill>
                  <a:srgbClr val="FF0000"/>
                </a:solidFill>
              </a:rPr>
              <a:t>(I Pet. 4:2) </a:t>
            </a:r>
            <a:r>
              <a:rPr lang="en-US" dirty="0">
                <a:solidFill>
                  <a:srgbClr val="FF0000"/>
                </a:solidFill>
              </a:rPr>
              <a:t>in the decisions we make! </a:t>
            </a:r>
          </a:p>
        </p:txBody>
      </p:sp>
      <p:sp>
        <p:nvSpPr>
          <p:cNvPr id="8" name="Text Box 6"/>
          <p:cNvSpPr txBox="1">
            <a:spLocks noChangeArrowheads="1"/>
          </p:cNvSpPr>
          <p:nvPr/>
        </p:nvSpPr>
        <p:spPr bwMode="auto">
          <a:xfrm>
            <a:off x="-1555" y="3903850"/>
            <a:ext cx="9144000" cy="83099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chemeClr val="bg2">
                    <a:lumMod val="60000"/>
                    <a:lumOff val="40000"/>
                  </a:schemeClr>
                </a:solidFill>
              </a:rPr>
              <a:t>“Newness of life” entails living as “instruments of</a:t>
            </a:r>
          </a:p>
          <a:p>
            <a:pPr algn="ctr" eaLnBrk="1" hangingPunct="1"/>
            <a:r>
              <a:rPr lang="en-US" dirty="0">
                <a:solidFill>
                  <a:schemeClr val="bg2">
                    <a:lumMod val="60000"/>
                    <a:lumOff val="40000"/>
                  </a:schemeClr>
                </a:solidFill>
              </a:rPr>
              <a:t>righteousness to God!”</a:t>
            </a:r>
          </a:p>
        </p:txBody>
      </p:sp>
      <p:pic>
        <p:nvPicPr>
          <p:cNvPr id="3" name="Picture 2" descr="A picture containing indoor&#10;&#10;Description generated with very high confidence">
            <a:extLst>
              <a:ext uri="{FF2B5EF4-FFF2-40B4-BE49-F238E27FC236}">
                <a16:creationId xmlns:a16="http://schemas.microsoft.com/office/drawing/2014/main" id="{B2342EA5-300B-48EA-AB3E-D228017C7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551" y="4962525"/>
            <a:ext cx="4605788" cy="1897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5764"/>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1000"/>
                            </p:stCondLst>
                            <p:childTnLst>
                              <p:par>
                                <p:cTn id="14" presetID="23" presetClass="entr" presetSubtype="36" fill="hold" nodeType="afterEffect">
                                  <p:stCondLst>
                                    <p:cond delay="0"/>
                                  </p:stCondLst>
                                  <p:childTnLst>
                                    <p:set>
                                      <p:cBhvr>
                                        <p:cTn id="15" dur="1" fill="hold">
                                          <p:stCondLst>
                                            <p:cond delay="0"/>
                                          </p:stCondLst>
                                        </p:cTn>
                                        <p:tgtEl>
                                          <p:spTgt spid="245764">
                                            <p:txEl>
                                              <p:pRg st="1" end="1"/>
                                            </p:txEl>
                                          </p:spTgt>
                                        </p:tgtEl>
                                        <p:attrNameLst>
                                          <p:attrName>style.visibility</p:attrName>
                                        </p:attrNameLst>
                                      </p:cBhvr>
                                      <p:to>
                                        <p:strVal val="visible"/>
                                      </p:to>
                                    </p:set>
                                    <p:anim calcmode="lin" valueType="num">
                                      <p:cBhvr>
                                        <p:cTn id="16" dur="500" fill="hold"/>
                                        <p:tgtEl>
                                          <p:spTgt spid="245764">
                                            <p:txEl>
                                              <p:pRg st="1" end="1"/>
                                            </p:txEl>
                                          </p:spTgt>
                                        </p:tgtEl>
                                        <p:attrNameLst>
                                          <p:attrName>ppt_w</p:attrName>
                                        </p:attrNameLst>
                                      </p:cBhvr>
                                      <p:tavLst>
                                        <p:tav tm="0">
                                          <p:val>
                                            <p:strVal val="(6*min(max(#ppt_w*#ppt_h,.3),1)-7.4)/-.7*#ppt_w"/>
                                          </p:val>
                                        </p:tav>
                                        <p:tav tm="100000">
                                          <p:val>
                                            <p:strVal val="#ppt_w"/>
                                          </p:val>
                                        </p:tav>
                                      </p:tavLst>
                                    </p:anim>
                                    <p:anim calcmode="lin" valueType="num">
                                      <p:cBhvr>
                                        <p:cTn id="17" dur="500" fill="hold"/>
                                        <p:tgtEl>
                                          <p:spTgt spid="245764">
                                            <p:txEl>
                                              <p:pRg st="1" end="1"/>
                                            </p:txEl>
                                          </p:spTgt>
                                        </p:tgtEl>
                                        <p:attrNameLst>
                                          <p:attrName>ppt_h</p:attrName>
                                        </p:attrNameLst>
                                      </p:cBhvr>
                                      <p:tavLst>
                                        <p:tav tm="0">
                                          <p:val>
                                            <p:strVal val="(6*min(max(#ppt_w*#ppt_h,.3),1)-7.4)/-.7*#ppt_h"/>
                                          </p:val>
                                        </p:tav>
                                        <p:tav tm="100000">
                                          <p:val>
                                            <p:strVal val="#ppt_h"/>
                                          </p:val>
                                        </p:tav>
                                      </p:tavLst>
                                    </p:anim>
                                    <p:anim calcmode="lin" valueType="num">
                                      <p:cBhvr>
                                        <p:cTn id="18" dur="500" fill="hold"/>
                                        <p:tgtEl>
                                          <p:spTgt spid="245764">
                                            <p:txEl>
                                              <p:pRg st="1" end="1"/>
                                            </p:txEl>
                                          </p:spTgt>
                                        </p:tgtEl>
                                        <p:attrNameLst>
                                          <p:attrName>ppt_x</p:attrName>
                                        </p:attrNameLst>
                                      </p:cBhvr>
                                      <p:tavLst>
                                        <p:tav tm="0">
                                          <p:val>
                                            <p:fltVal val="0.5"/>
                                          </p:val>
                                        </p:tav>
                                        <p:tav tm="100000">
                                          <p:val>
                                            <p:strVal val="#ppt_x"/>
                                          </p:val>
                                        </p:tav>
                                      </p:tavLst>
                                    </p:anim>
                                    <p:anim calcmode="lin" valueType="num">
                                      <p:cBhvr>
                                        <p:cTn id="19" dur="500" fill="hold"/>
                                        <p:tgtEl>
                                          <p:spTgt spid="245764">
                                            <p:txEl>
                                              <p:pRg st="1" end="1"/>
                                            </p:txEl>
                                          </p:spTgt>
                                        </p:tgtEl>
                                        <p:attrNameLst>
                                          <p:attrName>ppt_y</p:attrName>
                                        </p:attrNameLst>
                                      </p:cBhvr>
                                      <p:tavLst>
                                        <p:tav tm="0">
                                          <p:val>
                                            <p:strVal val="1+(6*min(max(#ppt_w*#ppt_h,.3),1)-7.4)/-.7*#ppt_h/2"/>
                                          </p:val>
                                        </p:tav>
                                        <p:tav tm="100000">
                                          <p:val>
                                            <p:strVal val="#ppt_y"/>
                                          </p:val>
                                        </p:tav>
                                      </p:tavLst>
                                    </p:anim>
                                  </p:childTnLst>
                                </p:cTn>
                              </p:par>
                            </p:childTnLst>
                          </p:cTn>
                        </p:par>
                        <p:par>
                          <p:cTn id="20" fill="hold">
                            <p:stCondLst>
                              <p:cond delay="1500"/>
                            </p:stCondLst>
                            <p:childTnLst>
                              <p:par>
                                <p:cTn id="21" presetID="23" presetClass="entr" presetSubtype="36" fill="hold" nodeType="afterEffect">
                                  <p:stCondLst>
                                    <p:cond delay="0"/>
                                  </p:stCondLst>
                                  <p:childTnLst>
                                    <p:set>
                                      <p:cBhvr>
                                        <p:cTn id="22" dur="1" fill="hold">
                                          <p:stCondLst>
                                            <p:cond delay="0"/>
                                          </p:stCondLst>
                                        </p:cTn>
                                        <p:tgtEl>
                                          <p:spTgt spid="245764">
                                            <p:txEl>
                                              <p:pRg st="2" end="2"/>
                                            </p:txEl>
                                          </p:spTgt>
                                        </p:tgtEl>
                                        <p:attrNameLst>
                                          <p:attrName>style.visibility</p:attrName>
                                        </p:attrNameLst>
                                      </p:cBhvr>
                                      <p:to>
                                        <p:strVal val="visible"/>
                                      </p:to>
                                    </p:set>
                                    <p:anim calcmode="lin" valueType="num">
                                      <p:cBhvr>
                                        <p:cTn id="23" dur="500" fill="hold"/>
                                        <p:tgtEl>
                                          <p:spTgt spid="245764">
                                            <p:txEl>
                                              <p:pRg st="2" end="2"/>
                                            </p:txEl>
                                          </p:spTgt>
                                        </p:tgtEl>
                                        <p:attrNameLst>
                                          <p:attrName>ppt_w</p:attrName>
                                        </p:attrNameLst>
                                      </p:cBhvr>
                                      <p:tavLst>
                                        <p:tav tm="0">
                                          <p:val>
                                            <p:strVal val="(6*min(max(#ppt_w*#ppt_h,.3),1)-7.4)/-.7*#ppt_w"/>
                                          </p:val>
                                        </p:tav>
                                        <p:tav tm="100000">
                                          <p:val>
                                            <p:strVal val="#ppt_w"/>
                                          </p:val>
                                        </p:tav>
                                      </p:tavLst>
                                    </p:anim>
                                    <p:anim calcmode="lin" valueType="num">
                                      <p:cBhvr>
                                        <p:cTn id="24" dur="500" fill="hold"/>
                                        <p:tgtEl>
                                          <p:spTgt spid="245764">
                                            <p:txEl>
                                              <p:pRg st="2" end="2"/>
                                            </p:txEl>
                                          </p:spTgt>
                                        </p:tgtEl>
                                        <p:attrNameLst>
                                          <p:attrName>ppt_h</p:attrName>
                                        </p:attrNameLst>
                                      </p:cBhvr>
                                      <p:tavLst>
                                        <p:tav tm="0">
                                          <p:val>
                                            <p:strVal val="(6*min(max(#ppt_w*#ppt_h,.3),1)-7.4)/-.7*#ppt_h"/>
                                          </p:val>
                                        </p:tav>
                                        <p:tav tm="100000">
                                          <p:val>
                                            <p:strVal val="#ppt_h"/>
                                          </p:val>
                                        </p:tav>
                                      </p:tavLst>
                                    </p:anim>
                                    <p:anim calcmode="lin" valueType="num">
                                      <p:cBhvr>
                                        <p:cTn id="25" dur="500" fill="hold"/>
                                        <p:tgtEl>
                                          <p:spTgt spid="245764">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245764">
                                            <p:txEl>
                                              <p:pRg st="2" end="2"/>
                                            </p:txEl>
                                          </p:spTgt>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000"/>
                            </p:stCondLst>
                            <p:childTnLst>
                              <p:par>
                                <p:cTn id="28" presetID="23" presetClass="entr" presetSubtype="36" fill="hold" nodeType="afterEffect">
                                  <p:stCondLst>
                                    <p:cond delay="0"/>
                                  </p:stCondLst>
                                  <p:childTnLst>
                                    <p:set>
                                      <p:cBhvr>
                                        <p:cTn id="29" dur="1" fill="hold">
                                          <p:stCondLst>
                                            <p:cond delay="0"/>
                                          </p:stCondLst>
                                        </p:cTn>
                                        <p:tgtEl>
                                          <p:spTgt spid="245764">
                                            <p:txEl>
                                              <p:pRg st="3" end="3"/>
                                            </p:txEl>
                                          </p:spTgt>
                                        </p:tgtEl>
                                        <p:attrNameLst>
                                          <p:attrName>style.visibility</p:attrName>
                                        </p:attrNameLst>
                                      </p:cBhvr>
                                      <p:to>
                                        <p:strVal val="visible"/>
                                      </p:to>
                                    </p:set>
                                    <p:anim calcmode="lin" valueType="num">
                                      <p:cBhvr>
                                        <p:cTn id="30" dur="500" fill="hold"/>
                                        <p:tgtEl>
                                          <p:spTgt spid="245764">
                                            <p:txEl>
                                              <p:pRg st="3" end="3"/>
                                            </p:txEl>
                                          </p:spTgt>
                                        </p:tgtEl>
                                        <p:attrNameLst>
                                          <p:attrName>ppt_w</p:attrName>
                                        </p:attrNameLst>
                                      </p:cBhvr>
                                      <p:tavLst>
                                        <p:tav tm="0">
                                          <p:val>
                                            <p:strVal val="(6*min(max(#ppt_w*#ppt_h,.3),1)-7.4)/-.7*#ppt_w"/>
                                          </p:val>
                                        </p:tav>
                                        <p:tav tm="100000">
                                          <p:val>
                                            <p:strVal val="#ppt_w"/>
                                          </p:val>
                                        </p:tav>
                                      </p:tavLst>
                                    </p:anim>
                                    <p:anim calcmode="lin" valueType="num">
                                      <p:cBhvr>
                                        <p:cTn id="31" dur="500" fill="hold"/>
                                        <p:tgtEl>
                                          <p:spTgt spid="245764">
                                            <p:txEl>
                                              <p:pRg st="3" end="3"/>
                                            </p:txEl>
                                          </p:spTgt>
                                        </p:tgtEl>
                                        <p:attrNameLst>
                                          <p:attrName>ppt_h</p:attrName>
                                        </p:attrNameLst>
                                      </p:cBhvr>
                                      <p:tavLst>
                                        <p:tav tm="0">
                                          <p:val>
                                            <p:strVal val="(6*min(max(#ppt_w*#ppt_h,.3),1)-7.4)/-.7*#ppt_h"/>
                                          </p:val>
                                        </p:tav>
                                        <p:tav tm="100000">
                                          <p:val>
                                            <p:strVal val="#ppt_h"/>
                                          </p:val>
                                        </p:tav>
                                      </p:tavLst>
                                    </p:anim>
                                    <p:anim calcmode="lin" valueType="num">
                                      <p:cBhvr>
                                        <p:cTn id="32" dur="500" fill="hold"/>
                                        <p:tgtEl>
                                          <p:spTgt spid="245764">
                                            <p:txEl>
                                              <p:pRg st="3" end="3"/>
                                            </p:txEl>
                                          </p:spTgt>
                                        </p:tgtEl>
                                        <p:attrNameLst>
                                          <p:attrName>ppt_x</p:attrName>
                                        </p:attrNameLst>
                                      </p:cBhvr>
                                      <p:tavLst>
                                        <p:tav tm="0">
                                          <p:val>
                                            <p:fltVal val="0.5"/>
                                          </p:val>
                                        </p:tav>
                                        <p:tav tm="100000">
                                          <p:val>
                                            <p:strVal val="#ppt_x"/>
                                          </p:val>
                                        </p:tav>
                                      </p:tavLst>
                                    </p:anim>
                                    <p:anim calcmode="lin" valueType="num">
                                      <p:cBhvr>
                                        <p:cTn id="33" dur="500" fill="hold"/>
                                        <p:tgtEl>
                                          <p:spTgt spid="245764">
                                            <p:txEl>
                                              <p:pRg st="3" end="3"/>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4" grpId="0" autoUpdateAnimBg="0"/>
      <p:bldP spid="7" grpId="0" animBg="1" autoUpdateAnimBg="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553199"/>
            <a:ext cx="2895600" cy="292359"/>
          </a:xfrm>
        </p:spPr>
        <p:txBody>
          <a:bodyPr/>
          <a:lstStyle/>
          <a:p>
            <a:pPr>
              <a:defRPr/>
            </a:pPr>
            <a:r>
              <a:rPr lang="en-US" dirty="0"/>
              <a:t>The Angels Rejoice!</a:t>
            </a:r>
          </a:p>
        </p:txBody>
      </p:sp>
      <p:sp>
        <p:nvSpPr>
          <p:cNvPr id="246786" name="Rectangle 2"/>
          <p:cNvSpPr>
            <a:spLocks noGrp="1" noChangeArrowheads="1"/>
          </p:cNvSpPr>
          <p:nvPr>
            <p:ph type="title"/>
          </p:nvPr>
        </p:nvSpPr>
        <p:spPr>
          <a:xfrm>
            <a:off x="0" y="0"/>
            <a:ext cx="9144000" cy="609600"/>
          </a:xfrm>
        </p:spPr>
        <p:txBody>
          <a:bodyPr/>
          <a:lstStyle/>
          <a:p>
            <a:pPr eaLnBrk="1" hangingPunct="1">
              <a:defRPr/>
            </a:pPr>
            <a:r>
              <a:rPr lang="en-US" sz="4000" b="1" u="sng" dirty="0">
                <a:solidFill>
                  <a:schemeClr val="tx1"/>
                </a:solidFill>
                <a:cs typeface="Times New Roman" pitchFamily="18" charset="0"/>
              </a:rPr>
              <a:t>Life of Eternal Reward</a:t>
            </a:r>
          </a:p>
        </p:txBody>
      </p:sp>
      <p:sp>
        <p:nvSpPr>
          <p:cNvPr id="14340" name="Text Box 3"/>
          <p:cNvSpPr txBox="1">
            <a:spLocks noChangeArrowheads="1"/>
          </p:cNvSpPr>
          <p:nvPr/>
        </p:nvSpPr>
        <p:spPr bwMode="auto">
          <a:xfrm>
            <a:off x="0" y="914400"/>
            <a:ext cx="9144000" cy="230832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Rom. 6:21-23</a:t>
            </a:r>
            <a:r>
              <a:rPr lang="en-US" i="1" dirty="0">
                <a:solidFill>
                  <a:srgbClr val="7030A0"/>
                </a:solidFill>
              </a:rPr>
              <a:t> </a:t>
            </a:r>
            <a:endParaRPr lang="en-US" sz="2800" i="1" dirty="0">
              <a:solidFill>
                <a:srgbClr val="7030A0"/>
              </a:solidFill>
            </a:endParaRPr>
          </a:p>
          <a:p>
            <a:pPr>
              <a:buClr>
                <a:schemeClr val="accent1"/>
              </a:buClr>
              <a:buSzPct val="115000"/>
              <a:buFont typeface="Wingdings" pitchFamily="2" charset="2"/>
              <a:buNone/>
            </a:pPr>
            <a:r>
              <a:rPr lang="en-US" sz="1600" b="0" dirty="0">
                <a:solidFill>
                  <a:srgbClr val="CCFF33"/>
                </a:solidFill>
              </a:rPr>
              <a:t> </a:t>
            </a:r>
            <a:r>
              <a:rPr lang="en-US" sz="2000" b="0" dirty="0">
                <a:solidFill>
                  <a:srgbClr val="002060"/>
                </a:solidFill>
              </a:rPr>
              <a:t>21.  Therefore what benefit were you then deriving from the things of which you are now ashamed? For the outcome of those things is death.</a:t>
            </a:r>
          </a:p>
          <a:p>
            <a:pPr>
              <a:buClr>
                <a:schemeClr val="accent1"/>
              </a:buClr>
              <a:buSzPct val="115000"/>
              <a:buFont typeface="Wingdings" pitchFamily="2" charset="2"/>
              <a:buNone/>
            </a:pPr>
            <a:r>
              <a:rPr lang="en-US" sz="2000" b="0" dirty="0">
                <a:solidFill>
                  <a:srgbClr val="002060"/>
                </a:solidFill>
              </a:rPr>
              <a:t> 22.  But now having been freed from sin and enslaved to God, you derive your benefit, resulting in sanctification, and the outcome, eternal life.</a:t>
            </a:r>
          </a:p>
          <a:p>
            <a:pPr>
              <a:buClr>
                <a:schemeClr val="accent1"/>
              </a:buClr>
              <a:buSzPct val="115000"/>
              <a:buFont typeface="Wingdings" pitchFamily="2" charset="2"/>
              <a:buNone/>
            </a:pPr>
            <a:r>
              <a:rPr lang="en-US" sz="2000" b="0" dirty="0">
                <a:solidFill>
                  <a:srgbClr val="002060"/>
                </a:solidFill>
              </a:rPr>
              <a:t> 23.  For the wages of sin is death, but the free gift of God is eternal life in Christ Jesus our Lord.</a:t>
            </a:r>
          </a:p>
        </p:txBody>
      </p:sp>
      <p:pic>
        <p:nvPicPr>
          <p:cNvPr id="3" name="Picture 2" descr="A picture containing clock, building, outdoor, sky&#10;&#10;Description generated with high confidence">
            <a:extLst>
              <a:ext uri="{FF2B5EF4-FFF2-40B4-BE49-F238E27FC236}">
                <a16:creationId xmlns:a16="http://schemas.microsoft.com/office/drawing/2014/main" id="{F053C166-F4AD-43D8-968D-284E8B106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312" y="3352800"/>
            <a:ext cx="5667375" cy="3173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0" y="6565641"/>
            <a:ext cx="1371600" cy="292359"/>
          </a:xfrm>
        </p:spPr>
        <p:txBody>
          <a:bodyPr/>
          <a:lstStyle/>
          <a:p>
            <a:pPr>
              <a:defRPr/>
            </a:pPr>
            <a:r>
              <a:rPr lang="en-US" dirty="0"/>
              <a:t>The Angels Rejoice!</a:t>
            </a:r>
          </a:p>
        </p:txBody>
      </p:sp>
      <p:sp>
        <p:nvSpPr>
          <p:cNvPr id="248834" name="Rectangle 2"/>
          <p:cNvSpPr>
            <a:spLocks noGrp="1" noChangeArrowheads="1"/>
          </p:cNvSpPr>
          <p:nvPr>
            <p:ph type="title"/>
          </p:nvPr>
        </p:nvSpPr>
        <p:spPr>
          <a:xfrm>
            <a:off x="0" y="0"/>
            <a:ext cx="9144000" cy="609600"/>
          </a:xfrm>
        </p:spPr>
        <p:txBody>
          <a:bodyPr/>
          <a:lstStyle/>
          <a:p>
            <a:pPr eaLnBrk="1" hangingPunct="1">
              <a:defRPr/>
            </a:pPr>
            <a:r>
              <a:rPr lang="en-US" sz="4000" b="1" u="sng" dirty="0">
                <a:solidFill>
                  <a:schemeClr val="tx1"/>
                </a:solidFill>
                <a:cs typeface="Times New Roman" pitchFamily="18" charset="0"/>
              </a:rPr>
              <a:t>Life of Eternal Reward </a:t>
            </a:r>
          </a:p>
        </p:txBody>
      </p:sp>
      <p:sp>
        <p:nvSpPr>
          <p:cNvPr id="248835" name="Text Box 3"/>
          <p:cNvSpPr txBox="1">
            <a:spLocks noChangeArrowheads="1"/>
          </p:cNvSpPr>
          <p:nvPr/>
        </p:nvSpPr>
        <p:spPr bwMode="auto">
          <a:xfrm>
            <a:off x="0" y="110567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One possible destiny: Death – Rom. 6:21, 23 </a:t>
            </a:r>
          </a:p>
        </p:txBody>
      </p:sp>
      <p:sp>
        <p:nvSpPr>
          <p:cNvPr id="248836" name="Text Box 4"/>
          <p:cNvSpPr txBox="1">
            <a:spLocks noChangeArrowheads="1"/>
          </p:cNvSpPr>
          <p:nvPr/>
        </p:nvSpPr>
        <p:spPr bwMode="auto">
          <a:xfrm>
            <a:off x="0" y="1600200"/>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371600" indent="-4572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b="0" dirty="0">
                <a:solidFill>
                  <a:schemeClr val="tx1"/>
                </a:solidFill>
              </a:rPr>
              <a:t>Death is separation: physical (bodies from spirit) and spiritual (soul from God)</a:t>
            </a:r>
          </a:p>
          <a:p>
            <a:pPr eaLnBrk="1" hangingPunct="1">
              <a:buClr>
                <a:schemeClr val="accent1"/>
              </a:buClr>
              <a:buSzPct val="115000"/>
              <a:buFont typeface="Wingdings" pitchFamily="2" charset="2"/>
              <a:buChar char="Ø"/>
            </a:pPr>
            <a:r>
              <a:rPr lang="en-US" sz="2000" b="0" dirty="0">
                <a:solidFill>
                  <a:schemeClr val="tx1"/>
                </a:solidFill>
              </a:rPr>
              <a:t>Separation from God is the 2</a:t>
            </a:r>
            <a:r>
              <a:rPr lang="en-US" sz="2000" b="0" baseline="30000" dirty="0">
                <a:solidFill>
                  <a:schemeClr val="tx1"/>
                </a:solidFill>
              </a:rPr>
              <a:t>nd</a:t>
            </a:r>
            <a:r>
              <a:rPr lang="en-US" sz="2000" b="0" dirty="0">
                <a:solidFill>
                  <a:schemeClr val="tx1"/>
                </a:solidFill>
              </a:rPr>
              <a:t> death of eternal punishment (II Thess. 1:9; Rev. 20:14-15)!</a:t>
            </a:r>
          </a:p>
        </p:txBody>
      </p:sp>
      <p:sp>
        <p:nvSpPr>
          <p:cNvPr id="248839" name="Text Box 7"/>
          <p:cNvSpPr txBox="1">
            <a:spLocks noChangeArrowheads="1"/>
          </p:cNvSpPr>
          <p:nvPr/>
        </p:nvSpPr>
        <p:spPr bwMode="auto">
          <a:xfrm>
            <a:off x="0" y="3267269"/>
            <a:ext cx="5257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Old self was on road to death – Rom. 6:20-21 </a:t>
            </a:r>
            <a:r>
              <a:rPr lang="en-US" i="1" dirty="0">
                <a:solidFill>
                  <a:srgbClr val="FFFF00"/>
                </a:solidFill>
              </a:rPr>
              <a:t>(Mt. 7:13-14) </a:t>
            </a:r>
            <a:endParaRPr lang="en-US" sz="1600" b="0" i="1" dirty="0">
              <a:solidFill>
                <a:srgbClr val="CCFF33"/>
              </a:solidFill>
            </a:endParaRPr>
          </a:p>
          <a:p>
            <a:pPr>
              <a:buClr>
                <a:schemeClr val="accent1"/>
              </a:buClr>
              <a:buSzPct val="115000"/>
              <a:buFont typeface="Wingdings" pitchFamily="2" charset="2"/>
              <a:buChar char="Ø"/>
            </a:pPr>
            <a:r>
              <a:rPr lang="en-US" sz="2000" b="0" dirty="0">
                <a:solidFill>
                  <a:schemeClr val="tx1"/>
                </a:solidFill>
              </a:rPr>
              <a:t>The old way of life was futile and its outcome was death! </a:t>
            </a:r>
          </a:p>
        </p:txBody>
      </p:sp>
      <p:pic>
        <p:nvPicPr>
          <p:cNvPr id="11" name="Picture 10" descr="A picture containing text&#10;&#10;Description generated with high confidence">
            <a:extLst>
              <a:ext uri="{FF2B5EF4-FFF2-40B4-BE49-F238E27FC236}">
                <a16:creationId xmlns:a16="http://schemas.microsoft.com/office/drawing/2014/main" id="{1FB6A5D1-69CF-49A9-82AA-10A6EDC35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629269"/>
            <a:ext cx="3124200" cy="4238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8835"/>
                                        </p:tgtEl>
                                        <p:attrNameLst>
                                          <p:attrName>style.visibility</p:attrName>
                                        </p:attrNameLst>
                                      </p:cBhvr>
                                      <p:to>
                                        <p:strVal val="visible"/>
                                      </p:to>
                                    </p:set>
                                    <p:animEffect transition="in" filter="fade">
                                      <p:cBhvr>
                                        <p:cTn id="7" dur="500"/>
                                        <p:tgtEl>
                                          <p:spTgt spid="2488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8836"/>
                                        </p:tgtEl>
                                        <p:attrNameLst>
                                          <p:attrName>style.visibility</p:attrName>
                                        </p:attrNameLst>
                                      </p:cBhvr>
                                      <p:to>
                                        <p:strVal val="visible"/>
                                      </p:to>
                                    </p:set>
                                    <p:animEffect transition="in" filter="wipe(left)">
                                      <p:cBhvr>
                                        <p:cTn id="11" dur="500"/>
                                        <p:tgtEl>
                                          <p:spTgt spid="24883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8839"/>
                                        </p:tgtEl>
                                        <p:attrNameLst>
                                          <p:attrName>style.visibility</p:attrName>
                                        </p:attrNameLst>
                                      </p:cBhvr>
                                      <p:to>
                                        <p:strVal val="visible"/>
                                      </p:to>
                                    </p:set>
                                    <p:animEffect transition="in" filter="fade">
                                      <p:cBhvr>
                                        <p:cTn id="16" dur="500"/>
                                        <p:tgtEl>
                                          <p:spTgt spid="248839"/>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p:bldP spid="248836" grpId="0"/>
      <p:bldP spid="2488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a:xfrm>
            <a:off x="3124200" y="6553200"/>
            <a:ext cx="2895600" cy="273698"/>
          </a:xfrm>
        </p:spPr>
        <p:txBody>
          <a:bodyPr/>
          <a:lstStyle/>
          <a:p>
            <a:pPr>
              <a:defRPr/>
            </a:pPr>
            <a:r>
              <a:rPr lang="en-US" dirty="0"/>
              <a:t>The Angels Rejoice!</a:t>
            </a:r>
          </a:p>
        </p:txBody>
      </p:sp>
      <p:sp>
        <p:nvSpPr>
          <p:cNvPr id="250882" name="Rectangle 2"/>
          <p:cNvSpPr>
            <a:spLocks noGrp="1" noChangeArrowheads="1"/>
          </p:cNvSpPr>
          <p:nvPr>
            <p:ph type="title"/>
          </p:nvPr>
        </p:nvSpPr>
        <p:spPr>
          <a:xfrm>
            <a:off x="0" y="0"/>
            <a:ext cx="9144000" cy="609600"/>
          </a:xfrm>
        </p:spPr>
        <p:txBody>
          <a:bodyPr/>
          <a:lstStyle/>
          <a:p>
            <a:pPr eaLnBrk="1" hangingPunct="1">
              <a:defRPr/>
            </a:pPr>
            <a:r>
              <a:rPr lang="en-US" sz="4000" b="1" u="sng" dirty="0">
                <a:solidFill>
                  <a:schemeClr val="tx1"/>
                </a:solidFill>
                <a:cs typeface="Times New Roman" pitchFamily="18" charset="0"/>
              </a:rPr>
              <a:t>Life of Eternal Reward</a:t>
            </a:r>
          </a:p>
        </p:txBody>
      </p:sp>
      <p:sp>
        <p:nvSpPr>
          <p:cNvPr id="250883" name="Text Box 3"/>
          <p:cNvSpPr txBox="1">
            <a:spLocks noChangeArrowheads="1"/>
          </p:cNvSpPr>
          <p:nvPr/>
        </p:nvSpPr>
        <p:spPr bwMode="auto">
          <a:xfrm>
            <a:off x="-14134" y="75254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Another possible destiny: Eternal life – Rom. 6:22-23 </a:t>
            </a:r>
          </a:p>
        </p:txBody>
      </p:sp>
      <p:sp>
        <p:nvSpPr>
          <p:cNvPr id="250885" name="Text Box 5"/>
          <p:cNvSpPr txBox="1">
            <a:spLocks noChangeArrowheads="1"/>
          </p:cNvSpPr>
          <p:nvPr/>
        </p:nvSpPr>
        <p:spPr bwMode="auto">
          <a:xfrm>
            <a:off x="0" y="138715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dirty="0">
                <a:solidFill>
                  <a:srgbClr val="FFFF00"/>
                </a:solidFill>
              </a:rPr>
              <a:t>New life is on road to eternal life with Christ – Rom. 6:22 </a:t>
            </a:r>
            <a:r>
              <a:rPr lang="en-US" i="1" dirty="0">
                <a:solidFill>
                  <a:srgbClr val="FFFF00"/>
                </a:solidFill>
              </a:rPr>
              <a:t>(Mt. 7:13-14) </a:t>
            </a:r>
            <a:endParaRPr lang="en-US" sz="1600" b="0" i="1" dirty="0">
              <a:solidFill>
                <a:srgbClr val="CCFF33"/>
              </a:solidFill>
            </a:endParaRPr>
          </a:p>
        </p:txBody>
      </p:sp>
      <p:sp>
        <p:nvSpPr>
          <p:cNvPr id="8" name="Text Box 5"/>
          <p:cNvSpPr txBox="1">
            <a:spLocks noChangeArrowheads="1"/>
          </p:cNvSpPr>
          <p:nvPr/>
        </p:nvSpPr>
        <p:spPr bwMode="auto">
          <a:xfrm>
            <a:off x="4916" y="3688347"/>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The reward – Rom. 2:7; Rev. 21:3-7; Rev. 22:1-7</a:t>
            </a:r>
            <a:r>
              <a:rPr lang="en-US" sz="2000" b="0" dirty="0">
                <a:solidFill>
                  <a:schemeClr val="tx1"/>
                </a:solidFill>
              </a:rPr>
              <a:t> </a:t>
            </a:r>
            <a:endParaRPr lang="en-US" sz="1600" b="0" dirty="0">
              <a:solidFill>
                <a:srgbClr val="CCFF33"/>
              </a:solidFill>
            </a:endParaRPr>
          </a:p>
        </p:txBody>
      </p:sp>
      <p:sp>
        <p:nvSpPr>
          <p:cNvPr id="10" name="Text Box 6"/>
          <p:cNvSpPr txBox="1">
            <a:spLocks noChangeArrowheads="1"/>
          </p:cNvSpPr>
          <p:nvPr/>
        </p:nvSpPr>
        <p:spPr bwMode="auto">
          <a:xfrm>
            <a:off x="-4916" y="2291527"/>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dirty="0">
                <a:solidFill>
                  <a:schemeClr val="tx1"/>
                </a:solidFill>
              </a:rPr>
              <a:t>Rom. 6:8, 11: </a:t>
            </a:r>
            <a:r>
              <a:rPr lang="en-US" sz="2000" b="0" dirty="0">
                <a:solidFill>
                  <a:schemeClr val="tx1"/>
                </a:solidFill>
              </a:rPr>
              <a:t>If our old self died (and was buried) then our new self is to live </a:t>
            </a:r>
            <a:r>
              <a:rPr lang="en-US" sz="2000" b="0" i="1" dirty="0">
                <a:solidFill>
                  <a:schemeClr val="tx1"/>
                </a:solidFill>
              </a:rPr>
              <a:t>for</a:t>
            </a:r>
            <a:r>
              <a:rPr lang="en-US" sz="2000" b="0" dirty="0">
                <a:solidFill>
                  <a:schemeClr val="tx1"/>
                </a:solidFill>
              </a:rPr>
              <a:t> Christ so that we may live </a:t>
            </a:r>
            <a:r>
              <a:rPr lang="en-US" sz="2000" b="0" i="1" dirty="0">
                <a:solidFill>
                  <a:schemeClr val="tx1"/>
                </a:solidFill>
              </a:rPr>
              <a:t>with</a:t>
            </a:r>
            <a:r>
              <a:rPr lang="en-US" sz="2000" b="0" dirty="0">
                <a:solidFill>
                  <a:schemeClr val="tx1"/>
                </a:solidFill>
              </a:rPr>
              <a:t> Him! </a:t>
            </a:r>
          </a:p>
          <a:p>
            <a:pPr eaLnBrk="1" hangingPunct="1">
              <a:buClr>
                <a:schemeClr val="accent1"/>
              </a:buClr>
              <a:buSzPct val="115000"/>
              <a:buFont typeface="Wingdings" pitchFamily="2" charset="2"/>
              <a:buChar char="Ø"/>
            </a:pPr>
            <a:r>
              <a:rPr lang="en-US" sz="2000" dirty="0">
                <a:solidFill>
                  <a:schemeClr val="tx1"/>
                </a:solidFill>
              </a:rPr>
              <a:t>I Pet. 1:3-5: </a:t>
            </a:r>
            <a:r>
              <a:rPr lang="en-US" sz="2000" b="0" dirty="0">
                <a:solidFill>
                  <a:schemeClr val="tx1"/>
                </a:solidFill>
              </a:rPr>
              <a:t>We were “born again” to receive an imperishable inheritance, a reservation in Heaven! </a:t>
            </a:r>
          </a:p>
        </p:txBody>
      </p:sp>
      <p:sp>
        <p:nvSpPr>
          <p:cNvPr id="11" name="Text Box 6"/>
          <p:cNvSpPr txBox="1">
            <a:spLocks noChangeArrowheads="1"/>
          </p:cNvSpPr>
          <p:nvPr/>
        </p:nvSpPr>
        <p:spPr bwMode="auto">
          <a:xfrm>
            <a:off x="-4916" y="4973357"/>
            <a:ext cx="5867400" cy="120032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chemeClr val="bg2">
                    <a:lumMod val="60000"/>
                    <a:lumOff val="40000"/>
                  </a:schemeClr>
                </a:solidFill>
              </a:rPr>
              <a:t>“Newness of life” leads to eternal life with Christ our </a:t>
            </a:r>
          </a:p>
          <a:p>
            <a:pPr algn="ctr" eaLnBrk="1" hangingPunct="1"/>
            <a:r>
              <a:rPr lang="en-US" dirty="0">
                <a:solidFill>
                  <a:schemeClr val="bg2">
                    <a:lumMod val="60000"/>
                    <a:lumOff val="40000"/>
                  </a:schemeClr>
                </a:solidFill>
              </a:rPr>
              <a:t>King and Savior!</a:t>
            </a:r>
          </a:p>
        </p:txBody>
      </p:sp>
      <p:sp>
        <p:nvSpPr>
          <p:cNvPr id="12" name="Text Box 6"/>
          <p:cNvSpPr txBox="1">
            <a:spLocks noChangeArrowheads="1"/>
          </p:cNvSpPr>
          <p:nvPr/>
        </p:nvSpPr>
        <p:spPr bwMode="auto">
          <a:xfrm>
            <a:off x="-14134" y="4141328"/>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dirty="0">
                <a:solidFill>
                  <a:schemeClr val="tx1"/>
                </a:solidFill>
              </a:rPr>
              <a:t>Glory, honor, and eternal life in the presence of </a:t>
            </a:r>
          </a:p>
          <a:p>
            <a:pPr marL="457200" lvl="1" indent="0" eaLnBrk="1" hangingPunct="1">
              <a:buClr>
                <a:schemeClr val="accent1"/>
              </a:buClr>
              <a:buSzPct val="115000"/>
            </a:pPr>
            <a:r>
              <a:rPr lang="en-US" sz="2000" dirty="0">
                <a:solidFill>
                  <a:schemeClr val="tx1"/>
                </a:solidFill>
              </a:rPr>
              <a:t>God Almighty!</a:t>
            </a:r>
            <a:endParaRPr lang="en-US" sz="2000" b="0" dirty="0">
              <a:solidFill>
                <a:schemeClr val="tx1"/>
              </a:solidFill>
            </a:endParaRPr>
          </a:p>
        </p:txBody>
      </p:sp>
      <p:pic>
        <p:nvPicPr>
          <p:cNvPr id="3" name="Picture 2" descr="A close up of a sign&#10;&#10;Description generated with high confidence">
            <a:extLst>
              <a:ext uri="{FF2B5EF4-FFF2-40B4-BE49-F238E27FC236}">
                <a16:creationId xmlns:a16="http://schemas.microsoft.com/office/drawing/2014/main" id="{0B0D0F72-A767-471F-A3CE-2B205BE20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269567"/>
            <a:ext cx="3119284" cy="26117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0883"/>
                                        </p:tgtEl>
                                        <p:attrNameLst>
                                          <p:attrName>style.visibility</p:attrName>
                                        </p:attrNameLst>
                                      </p:cBhvr>
                                      <p:to>
                                        <p:strVal val="visible"/>
                                      </p:to>
                                    </p:set>
                                    <p:animEffect transition="in" filter="fade">
                                      <p:cBhvr>
                                        <p:cTn id="7" dur="500"/>
                                        <p:tgtEl>
                                          <p:spTgt spid="2508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0885"/>
                                        </p:tgtEl>
                                        <p:attrNameLst>
                                          <p:attrName>style.visibility</p:attrName>
                                        </p:attrNameLst>
                                      </p:cBhvr>
                                      <p:to>
                                        <p:strVal val="visible"/>
                                      </p:to>
                                    </p:set>
                                    <p:animEffect transition="in" filter="fade">
                                      <p:cBhvr>
                                        <p:cTn id="12" dur="500"/>
                                        <p:tgtEl>
                                          <p:spTgt spid="25088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left)">
                                      <p:cBhvr>
                                        <p:cTn id="16" dur="500"/>
                                        <p:tgtEl>
                                          <p:spTgt spid="10">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left)">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1000"/>
                            </p:stCondLst>
                            <p:childTnLst>
                              <p:par>
                                <p:cTn id="33" presetID="2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anim calcmode="lin" valueType="num">
                                      <p:cBhvr>
                                        <p:cTn id="43" dur="1000" fill="hold"/>
                                        <p:tgtEl>
                                          <p:spTgt spid="11"/>
                                        </p:tgtEl>
                                        <p:attrNameLst>
                                          <p:attrName>style.rotation</p:attrName>
                                        </p:attrNameLst>
                                      </p:cBhvr>
                                      <p:tavLst>
                                        <p:tav tm="0">
                                          <p:val>
                                            <p:fltVal val="90"/>
                                          </p:val>
                                        </p:tav>
                                        <p:tav tm="100000">
                                          <p:val>
                                            <p:fltVal val="0"/>
                                          </p:val>
                                        </p:tav>
                                      </p:tavLst>
                                    </p:anim>
                                    <p:animEffect transition="in" filter="fade">
                                      <p:cBhvr>
                                        <p:cTn id="4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p:bldP spid="250885" grpId="0"/>
      <p:bldP spid="8" grpId="0"/>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a:xfrm>
            <a:off x="0" y="6534150"/>
            <a:ext cx="1524000" cy="304800"/>
          </a:xfrm>
        </p:spPr>
        <p:txBody>
          <a:bodyPr/>
          <a:lstStyle/>
          <a:p>
            <a:pPr>
              <a:defRPr/>
            </a:pPr>
            <a:r>
              <a:rPr lang="en-US" dirty="0"/>
              <a:t>The Angels Rejoice!</a:t>
            </a:r>
          </a:p>
        </p:txBody>
      </p:sp>
      <p:sp>
        <p:nvSpPr>
          <p:cNvPr id="209922" name="Rectangle 2"/>
          <p:cNvSpPr>
            <a:spLocks noGrp="1" noChangeArrowheads="1"/>
          </p:cNvSpPr>
          <p:nvPr>
            <p:ph type="title"/>
          </p:nvPr>
        </p:nvSpPr>
        <p:spPr>
          <a:xfrm>
            <a:off x="0" y="0"/>
            <a:ext cx="9144000" cy="533400"/>
          </a:xfrm>
        </p:spPr>
        <p:txBody>
          <a:bodyPr/>
          <a:lstStyle/>
          <a:p>
            <a:pPr eaLnBrk="1" hangingPunct="1">
              <a:defRPr/>
            </a:pPr>
            <a:r>
              <a:rPr lang="en-US" sz="4000" b="1" u="sng" dirty="0">
                <a:solidFill>
                  <a:schemeClr val="tx1"/>
                </a:solidFill>
                <a:cs typeface="Times New Roman" pitchFamily="18" charset="0"/>
              </a:rPr>
              <a:t>Conclusion </a:t>
            </a:r>
          </a:p>
        </p:txBody>
      </p:sp>
      <p:sp>
        <p:nvSpPr>
          <p:cNvPr id="209923" name="Text Box 3"/>
          <p:cNvSpPr txBox="1">
            <a:spLocks noChangeArrowheads="1"/>
          </p:cNvSpPr>
          <p:nvPr/>
        </p:nvSpPr>
        <p:spPr bwMode="auto">
          <a:xfrm>
            <a:off x="-1" y="869208"/>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sz="3600" dirty="0">
                <a:solidFill>
                  <a:srgbClr val="FFFF00"/>
                </a:solidFill>
              </a:rPr>
              <a:t>If you have this “newness of life,” enjoy it! </a:t>
            </a:r>
          </a:p>
          <a:p>
            <a:pPr algn="ctr" eaLnBrk="1" hangingPunct="1"/>
            <a:r>
              <a:rPr lang="en-US" sz="3600" dirty="0">
                <a:solidFill>
                  <a:srgbClr val="FFFF00"/>
                </a:solidFill>
              </a:rPr>
              <a:t>Continue to walk in it! </a:t>
            </a:r>
          </a:p>
        </p:txBody>
      </p:sp>
      <p:sp>
        <p:nvSpPr>
          <p:cNvPr id="209925" name="Text Box 5"/>
          <p:cNvSpPr txBox="1">
            <a:spLocks noChangeArrowheads="1"/>
          </p:cNvSpPr>
          <p:nvPr/>
        </p:nvSpPr>
        <p:spPr bwMode="auto">
          <a:xfrm>
            <a:off x="-1" y="3547459"/>
            <a:ext cx="58674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FF00"/>
                </a:solidFill>
              </a:rPr>
              <a:t>If you don’t, then now is your chance to obtain it! </a:t>
            </a:r>
          </a:p>
        </p:txBody>
      </p:sp>
      <p:sp>
        <p:nvSpPr>
          <p:cNvPr id="209930" name="Text Box 10"/>
          <p:cNvSpPr txBox="1">
            <a:spLocks noChangeArrowheads="1"/>
          </p:cNvSpPr>
          <p:nvPr/>
        </p:nvSpPr>
        <p:spPr bwMode="auto">
          <a:xfrm>
            <a:off x="0" y="5153025"/>
            <a:ext cx="58674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FF00"/>
                </a:solidFill>
              </a:rPr>
              <a:t>Jesus came to give life (Jn. 10:10) </a:t>
            </a:r>
          </a:p>
        </p:txBody>
      </p:sp>
      <p:pic>
        <p:nvPicPr>
          <p:cNvPr id="13" name="Picture 12">
            <a:extLst>
              <a:ext uri="{FF2B5EF4-FFF2-40B4-BE49-F238E27FC236}">
                <a16:creationId xmlns:a16="http://schemas.microsoft.com/office/drawing/2014/main" id="{1C52C13E-4470-472F-88BC-B1FF09535B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1" y="2772889"/>
            <a:ext cx="3276600" cy="4085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9923"/>
                                        </p:tgtEl>
                                        <p:attrNameLst>
                                          <p:attrName>style.visibility</p:attrName>
                                        </p:attrNameLst>
                                      </p:cBhvr>
                                      <p:to>
                                        <p:strVal val="visible"/>
                                      </p:to>
                                    </p:set>
                                    <p:animEffect transition="in" filter="barn(inVertical)">
                                      <p:cBhvr>
                                        <p:cTn id="7" dur="500"/>
                                        <p:tgtEl>
                                          <p:spTgt spid="2099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9925"/>
                                        </p:tgtEl>
                                        <p:attrNameLst>
                                          <p:attrName>style.visibility</p:attrName>
                                        </p:attrNameLst>
                                      </p:cBhvr>
                                      <p:to>
                                        <p:strVal val="visible"/>
                                      </p:to>
                                    </p:set>
                                    <p:animEffect transition="in" filter="fade">
                                      <p:cBhvr>
                                        <p:cTn id="18" dur="500"/>
                                        <p:tgtEl>
                                          <p:spTgt spid="2099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9930"/>
                                        </p:tgtEl>
                                        <p:attrNameLst>
                                          <p:attrName>style.visibility</p:attrName>
                                        </p:attrNameLst>
                                      </p:cBhvr>
                                      <p:to>
                                        <p:strVal val="visible"/>
                                      </p:to>
                                    </p:set>
                                    <p:animEffect transition="in" filter="fade">
                                      <p:cBhvr>
                                        <p:cTn id="23" dur="500"/>
                                        <p:tgtEl>
                                          <p:spTgt spid="209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p:bldP spid="209925" grpId="0"/>
      <p:bldP spid="2099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a:xfrm>
            <a:off x="0" y="6534150"/>
            <a:ext cx="1524000" cy="304800"/>
          </a:xfrm>
        </p:spPr>
        <p:txBody>
          <a:bodyPr/>
          <a:lstStyle/>
          <a:p>
            <a:pPr>
              <a:defRPr/>
            </a:pPr>
            <a:r>
              <a:rPr lang="en-US" dirty="0"/>
              <a:t>The Angels Rejoice!</a:t>
            </a:r>
          </a:p>
        </p:txBody>
      </p:sp>
      <p:sp>
        <p:nvSpPr>
          <p:cNvPr id="209922" name="Rectangle 2"/>
          <p:cNvSpPr>
            <a:spLocks noGrp="1" noChangeArrowheads="1"/>
          </p:cNvSpPr>
          <p:nvPr>
            <p:ph type="title"/>
          </p:nvPr>
        </p:nvSpPr>
        <p:spPr>
          <a:xfrm>
            <a:off x="0" y="0"/>
            <a:ext cx="9144000" cy="533400"/>
          </a:xfrm>
        </p:spPr>
        <p:txBody>
          <a:bodyPr/>
          <a:lstStyle/>
          <a:p>
            <a:pPr eaLnBrk="1" hangingPunct="1">
              <a:defRPr/>
            </a:pPr>
            <a:r>
              <a:rPr lang="en-US" sz="4000" b="1" u="sng" dirty="0">
                <a:solidFill>
                  <a:schemeClr val="tx1"/>
                </a:solidFill>
                <a:cs typeface="Times New Roman" pitchFamily="18" charset="0"/>
              </a:rPr>
              <a:t>Conclusion </a:t>
            </a:r>
          </a:p>
        </p:txBody>
      </p:sp>
      <p:sp>
        <p:nvSpPr>
          <p:cNvPr id="209937" name="Text Box 17"/>
          <p:cNvSpPr txBox="1">
            <a:spLocks noChangeArrowheads="1"/>
          </p:cNvSpPr>
          <p:nvPr/>
        </p:nvSpPr>
        <p:spPr bwMode="auto">
          <a:xfrm>
            <a:off x="9525" y="710109"/>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You can have the “newness of life” that leads to eternal </a:t>
            </a:r>
          </a:p>
          <a:p>
            <a:pPr eaLnBrk="1" hangingPunct="1"/>
            <a:r>
              <a:rPr lang="en-US" dirty="0">
                <a:solidFill>
                  <a:srgbClr val="FFFF00"/>
                </a:solidFill>
              </a:rPr>
              <a:t>life if you obey “from the heart” the Lord’s commands to: </a:t>
            </a:r>
          </a:p>
        </p:txBody>
      </p:sp>
      <p:sp>
        <p:nvSpPr>
          <p:cNvPr id="209938" name="Text Box 18"/>
          <p:cNvSpPr txBox="1">
            <a:spLocks noChangeArrowheads="1"/>
          </p:cNvSpPr>
          <p:nvPr/>
        </p:nvSpPr>
        <p:spPr bwMode="auto">
          <a:xfrm>
            <a:off x="9525" y="1574849"/>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dirty="0">
                <a:solidFill>
                  <a:schemeClr val="tx2"/>
                </a:solidFill>
              </a:rPr>
              <a:t>Hear the gospel – Rom. 10:17; Jn. 5:24</a:t>
            </a:r>
          </a:p>
          <a:p>
            <a:pPr eaLnBrk="1" hangingPunct="1">
              <a:buClr>
                <a:schemeClr val="accent1"/>
              </a:buClr>
              <a:buSzPct val="115000"/>
              <a:buFont typeface="Wingdings" pitchFamily="2" charset="2"/>
              <a:buChar char="Ø"/>
            </a:pPr>
            <a:r>
              <a:rPr lang="en-US" sz="2000" dirty="0">
                <a:solidFill>
                  <a:schemeClr val="tx2"/>
                </a:solidFill>
              </a:rPr>
              <a:t>Believe in Jesus – Rom. 10:8-14; Jn. 8:24</a:t>
            </a:r>
          </a:p>
          <a:p>
            <a:pPr eaLnBrk="1" hangingPunct="1">
              <a:buClr>
                <a:schemeClr val="accent1"/>
              </a:buClr>
              <a:buSzPct val="115000"/>
              <a:buFont typeface="Wingdings" pitchFamily="2" charset="2"/>
              <a:buChar char="Ø"/>
            </a:pPr>
            <a:r>
              <a:rPr lang="en-US" sz="2000" dirty="0">
                <a:solidFill>
                  <a:schemeClr val="tx2"/>
                </a:solidFill>
              </a:rPr>
              <a:t>Repent – Rom. 2:4-8; Acts 2:38</a:t>
            </a:r>
          </a:p>
          <a:p>
            <a:pPr eaLnBrk="1" hangingPunct="1">
              <a:buClr>
                <a:schemeClr val="accent1"/>
              </a:buClr>
              <a:buSzPct val="115000"/>
              <a:buFont typeface="Wingdings" pitchFamily="2" charset="2"/>
              <a:buChar char="Ø"/>
            </a:pPr>
            <a:r>
              <a:rPr lang="en-US" sz="2000" dirty="0">
                <a:solidFill>
                  <a:schemeClr val="tx2"/>
                </a:solidFill>
              </a:rPr>
              <a:t>Confess the Lord as the Son of God – Rom. 10:9-10; Acts 8:37</a:t>
            </a:r>
          </a:p>
          <a:p>
            <a:pPr eaLnBrk="1" hangingPunct="1">
              <a:buClr>
                <a:schemeClr val="accent1"/>
              </a:buClr>
              <a:buSzPct val="115000"/>
              <a:buFont typeface="Wingdings" pitchFamily="2" charset="2"/>
              <a:buChar char="Ø"/>
            </a:pPr>
            <a:r>
              <a:rPr lang="en-US" sz="2000" dirty="0">
                <a:solidFill>
                  <a:schemeClr val="tx2"/>
                </a:solidFill>
              </a:rPr>
              <a:t>Be baptized – Rom. 6:3-7; Acts 2:38</a:t>
            </a:r>
          </a:p>
          <a:p>
            <a:pPr eaLnBrk="1" hangingPunct="1">
              <a:buClr>
                <a:schemeClr val="accent1"/>
              </a:buClr>
              <a:buSzPct val="115000"/>
              <a:buFont typeface="Wingdings" pitchFamily="2" charset="2"/>
              <a:buChar char="Ø"/>
            </a:pPr>
            <a:r>
              <a:rPr lang="en-US" sz="2000" dirty="0">
                <a:solidFill>
                  <a:schemeClr val="tx2"/>
                </a:solidFill>
              </a:rPr>
              <a:t>Walk in obedience – Rom. 6:4; Jn. 8:31-32; 15:10 </a:t>
            </a:r>
          </a:p>
        </p:txBody>
      </p:sp>
      <p:pic>
        <p:nvPicPr>
          <p:cNvPr id="5" name="Picture 4" descr="A picture containing sign, text, building&#10;&#10;Description generated with high confidence">
            <a:extLst>
              <a:ext uri="{FF2B5EF4-FFF2-40B4-BE49-F238E27FC236}">
                <a16:creationId xmlns:a16="http://schemas.microsoft.com/office/drawing/2014/main" id="{F87A7D10-28EB-4386-8923-65C8E5CF9A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1492" y="3629132"/>
            <a:ext cx="6130615" cy="3214980"/>
          </a:xfrm>
          <a:prstGeom prst="rect">
            <a:avLst/>
          </a:prstGeom>
        </p:spPr>
      </p:pic>
    </p:spTree>
    <p:extLst>
      <p:ext uri="{BB962C8B-B14F-4D97-AF65-F5344CB8AC3E}">
        <p14:creationId xmlns:p14="http://schemas.microsoft.com/office/powerpoint/2010/main" val="1160008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9937"/>
                                        </p:tgtEl>
                                        <p:attrNameLst>
                                          <p:attrName>style.visibility</p:attrName>
                                        </p:attrNameLst>
                                      </p:cBhvr>
                                      <p:to>
                                        <p:strVal val="visible"/>
                                      </p:to>
                                    </p:set>
                                    <p:animEffect transition="in" filter="fade">
                                      <p:cBhvr>
                                        <p:cTn id="7" dur="500"/>
                                        <p:tgtEl>
                                          <p:spTgt spid="20993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09938">
                                            <p:txEl>
                                              <p:pRg st="0" end="0"/>
                                            </p:txEl>
                                          </p:spTgt>
                                        </p:tgtEl>
                                        <p:attrNameLst>
                                          <p:attrName>style.visibility</p:attrName>
                                        </p:attrNameLst>
                                      </p:cBhvr>
                                      <p:to>
                                        <p:strVal val="visible"/>
                                      </p:to>
                                    </p:set>
                                    <p:anim calcmode="lin" valueType="num">
                                      <p:cBhvr>
                                        <p:cTn id="17" dur="500" fill="hold"/>
                                        <p:tgtEl>
                                          <p:spTgt spid="20993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09938">
                                            <p:txEl>
                                              <p:pRg st="0" end="0"/>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09938">
                                            <p:txEl>
                                              <p:pRg st="1" end="1"/>
                                            </p:txEl>
                                          </p:spTgt>
                                        </p:tgtEl>
                                        <p:attrNameLst>
                                          <p:attrName>style.visibility</p:attrName>
                                        </p:attrNameLst>
                                      </p:cBhvr>
                                      <p:to>
                                        <p:strVal val="visible"/>
                                      </p:to>
                                    </p:set>
                                    <p:anim calcmode="lin" valueType="num">
                                      <p:cBhvr>
                                        <p:cTn id="22" dur="500" fill="hold"/>
                                        <p:tgtEl>
                                          <p:spTgt spid="209938">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09938">
                                            <p:txEl>
                                              <p:pRg st="1" end="1"/>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09938">
                                            <p:txEl>
                                              <p:pRg st="2" end="2"/>
                                            </p:txEl>
                                          </p:spTgt>
                                        </p:tgtEl>
                                        <p:attrNameLst>
                                          <p:attrName>style.visibility</p:attrName>
                                        </p:attrNameLst>
                                      </p:cBhvr>
                                      <p:to>
                                        <p:strVal val="visible"/>
                                      </p:to>
                                    </p:set>
                                    <p:anim calcmode="lin" valueType="num">
                                      <p:cBhvr>
                                        <p:cTn id="27" dur="500" fill="hold"/>
                                        <p:tgtEl>
                                          <p:spTgt spid="209938">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09938">
                                            <p:txEl>
                                              <p:pRg st="2" end="2"/>
                                            </p:txEl>
                                          </p:spTgt>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209938">
                                            <p:txEl>
                                              <p:pRg st="3" end="3"/>
                                            </p:txEl>
                                          </p:spTgt>
                                        </p:tgtEl>
                                        <p:attrNameLst>
                                          <p:attrName>style.visibility</p:attrName>
                                        </p:attrNameLst>
                                      </p:cBhvr>
                                      <p:to>
                                        <p:strVal val="visible"/>
                                      </p:to>
                                    </p:set>
                                    <p:anim calcmode="lin" valueType="num">
                                      <p:cBhvr>
                                        <p:cTn id="32" dur="500" fill="hold"/>
                                        <p:tgtEl>
                                          <p:spTgt spid="209938">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09938">
                                            <p:txEl>
                                              <p:pRg st="3" end="3"/>
                                            </p:txEl>
                                          </p:spTgt>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09938">
                                            <p:txEl>
                                              <p:pRg st="4" end="4"/>
                                            </p:txEl>
                                          </p:spTgt>
                                        </p:tgtEl>
                                        <p:attrNameLst>
                                          <p:attrName>style.visibility</p:attrName>
                                        </p:attrNameLst>
                                      </p:cBhvr>
                                      <p:to>
                                        <p:strVal val="visible"/>
                                      </p:to>
                                    </p:set>
                                    <p:anim calcmode="lin" valueType="num">
                                      <p:cBhvr>
                                        <p:cTn id="37" dur="500" fill="hold"/>
                                        <p:tgtEl>
                                          <p:spTgt spid="209938">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09938">
                                            <p:txEl>
                                              <p:pRg st="4" end="4"/>
                                            </p:txEl>
                                          </p:spTgt>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209938">
                                            <p:txEl>
                                              <p:pRg st="5" end="5"/>
                                            </p:txEl>
                                          </p:spTgt>
                                        </p:tgtEl>
                                        <p:attrNameLst>
                                          <p:attrName>style.visibility</p:attrName>
                                        </p:attrNameLst>
                                      </p:cBhvr>
                                      <p:to>
                                        <p:strVal val="visible"/>
                                      </p:to>
                                    </p:set>
                                    <p:anim calcmode="lin" valueType="num">
                                      <p:cBhvr>
                                        <p:cTn id="42" dur="500" fill="hold"/>
                                        <p:tgtEl>
                                          <p:spTgt spid="20993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09938">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4482" y="6553199"/>
            <a:ext cx="1680882" cy="292249"/>
          </a:xfrm>
        </p:spPr>
        <p:txBody>
          <a:bodyPr/>
          <a:lstStyle/>
          <a:p>
            <a:pPr>
              <a:defRPr/>
            </a:pPr>
            <a:r>
              <a:rPr lang="en-US" dirty="0"/>
              <a:t>The Angels Rejoice!</a:t>
            </a:r>
          </a:p>
        </p:txBody>
      </p:sp>
      <p:sp>
        <p:nvSpPr>
          <p:cNvPr id="257026" name="Rectangle 2"/>
          <p:cNvSpPr>
            <a:spLocks noGrp="1" noChangeArrowheads="1"/>
          </p:cNvSpPr>
          <p:nvPr>
            <p:ph type="title"/>
          </p:nvPr>
        </p:nvSpPr>
        <p:spPr>
          <a:xfrm>
            <a:off x="0" y="0"/>
            <a:ext cx="9144000" cy="533400"/>
          </a:xfrm>
        </p:spPr>
        <p:txBody>
          <a:bodyPr/>
          <a:lstStyle/>
          <a:p>
            <a:pPr eaLnBrk="1" hangingPunct="1">
              <a:defRPr/>
            </a:pPr>
            <a:r>
              <a:rPr lang="en-US" sz="4000" b="1" u="sng" dirty="0">
                <a:solidFill>
                  <a:schemeClr val="tx1"/>
                </a:solidFill>
                <a:cs typeface="Times New Roman" pitchFamily="18" charset="0"/>
              </a:rPr>
              <a:t>Conclusion </a:t>
            </a:r>
          </a:p>
        </p:txBody>
      </p:sp>
      <p:sp>
        <p:nvSpPr>
          <p:cNvPr id="257027" name="Text Box 3"/>
          <p:cNvSpPr txBox="1">
            <a:spLocks noChangeArrowheads="1"/>
          </p:cNvSpPr>
          <p:nvPr/>
        </p:nvSpPr>
        <p:spPr bwMode="auto">
          <a:xfrm>
            <a:off x="0" y="727934"/>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FF00"/>
                </a:solidFill>
              </a:rPr>
              <a:t>We choose to be obedient either to sin or to </a:t>
            </a:r>
          </a:p>
          <a:p>
            <a:pPr algn="ctr" eaLnBrk="1" hangingPunct="1"/>
            <a:r>
              <a:rPr lang="en-US" dirty="0">
                <a:solidFill>
                  <a:srgbClr val="FFFF00"/>
                </a:solidFill>
              </a:rPr>
              <a:t>righteousness! </a:t>
            </a:r>
            <a:r>
              <a:rPr lang="en-US" i="1" dirty="0">
                <a:solidFill>
                  <a:srgbClr val="FFFF00"/>
                </a:solidFill>
              </a:rPr>
              <a:t>(Rom. 6:16)</a:t>
            </a:r>
            <a:r>
              <a:rPr lang="en-US" dirty="0">
                <a:solidFill>
                  <a:srgbClr val="FFFF00"/>
                </a:solidFill>
              </a:rPr>
              <a:t> </a:t>
            </a:r>
          </a:p>
        </p:txBody>
      </p:sp>
      <p:sp>
        <p:nvSpPr>
          <p:cNvPr id="257037" name="Text Box 13"/>
          <p:cNvSpPr txBox="1">
            <a:spLocks noChangeArrowheads="1"/>
          </p:cNvSpPr>
          <p:nvPr/>
        </p:nvSpPr>
        <p:spPr bwMode="auto">
          <a:xfrm>
            <a:off x="1793" y="223608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t>Choose the death of your old self so that you </a:t>
            </a:r>
          </a:p>
          <a:p>
            <a:pPr algn="ctr" eaLnBrk="1" hangingPunct="1"/>
            <a:r>
              <a:rPr lang="en-US" dirty="0"/>
              <a:t>may live for Christ in “newness of life!” </a:t>
            </a:r>
          </a:p>
        </p:txBody>
      </p:sp>
      <p:pic>
        <p:nvPicPr>
          <p:cNvPr id="12" name="Picture 11" descr="A picture containing book, text, sign, outdoor&#10;&#10;Description generated with very high confidence">
            <a:extLst>
              <a:ext uri="{FF2B5EF4-FFF2-40B4-BE49-F238E27FC236}">
                <a16:creationId xmlns:a16="http://schemas.microsoft.com/office/drawing/2014/main" id="{87655494-FA9D-4396-86EC-0E29599A1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541" y="3125005"/>
            <a:ext cx="4338918" cy="3732995"/>
          </a:xfrm>
          <a:prstGeom prst="rect">
            <a:avLst/>
          </a:prstGeom>
        </p:spPr>
      </p:pic>
      <p:sp>
        <p:nvSpPr>
          <p:cNvPr id="13" name="Text Box 12">
            <a:extLst>
              <a:ext uri="{FF2B5EF4-FFF2-40B4-BE49-F238E27FC236}">
                <a16:creationId xmlns:a16="http://schemas.microsoft.com/office/drawing/2014/main" id="{8E065A70-8F06-4F0A-8215-969744D0F832}"/>
              </a:ext>
            </a:extLst>
          </p:cNvPr>
          <p:cNvSpPr txBox="1">
            <a:spLocks noChangeArrowheads="1"/>
          </p:cNvSpPr>
          <p:nvPr/>
        </p:nvSpPr>
        <p:spPr bwMode="auto">
          <a:xfrm>
            <a:off x="-4482" y="1621715"/>
            <a:ext cx="9144000" cy="4572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0000"/>
                </a:solidFill>
              </a:rPr>
              <a:t>Sin leads to death, righteousness to eternal life!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7027"/>
                                        </p:tgtEl>
                                        <p:attrNameLst>
                                          <p:attrName>style.visibility</p:attrName>
                                        </p:attrNameLst>
                                      </p:cBhvr>
                                      <p:to>
                                        <p:strVal val="visible"/>
                                      </p:to>
                                    </p:set>
                                    <p:animEffect transition="in" filter="fade">
                                      <p:cBhvr>
                                        <p:cTn id="7" dur="500"/>
                                        <p:tgtEl>
                                          <p:spTgt spid="2570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57037"/>
                                        </p:tgtEl>
                                        <p:attrNameLst>
                                          <p:attrName>style.visibility</p:attrName>
                                        </p:attrNameLst>
                                      </p:cBhvr>
                                      <p:to>
                                        <p:strVal val="visible"/>
                                      </p:to>
                                    </p:set>
                                    <p:anim calcmode="lin" valueType="num">
                                      <p:cBhvr>
                                        <p:cTn id="23" dur="500" fill="hold"/>
                                        <p:tgtEl>
                                          <p:spTgt spid="257037"/>
                                        </p:tgtEl>
                                        <p:attrNameLst>
                                          <p:attrName>ppt_w</p:attrName>
                                        </p:attrNameLst>
                                      </p:cBhvr>
                                      <p:tavLst>
                                        <p:tav tm="0">
                                          <p:val>
                                            <p:fltVal val="0"/>
                                          </p:val>
                                        </p:tav>
                                        <p:tav tm="100000">
                                          <p:val>
                                            <p:strVal val="#ppt_w"/>
                                          </p:val>
                                        </p:tav>
                                      </p:tavLst>
                                    </p:anim>
                                    <p:anim calcmode="lin" valueType="num">
                                      <p:cBhvr>
                                        <p:cTn id="24" dur="500" fill="hold"/>
                                        <p:tgtEl>
                                          <p:spTgt spid="2570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p:bldP spid="257037" grpId="0"/>
      <p:bldP spid="1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3138544" y="6553199"/>
            <a:ext cx="2895600" cy="292249"/>
          </a:xfrm>
        </p:spPr>
        <p:txBody>
          <a:bodyPr/>
          <a:lstStyle/>
          <a:p>
            <a:pPr>
              <a:defRPr/>
            </a:pPr>
            <a:r>
              <a:rPr lang="en-US" dirty="0"/>
              <a:t>The Angels Rejoice!</a:t>
            </a:r>
          </a:p>
        </p:txBody>
      </p:sp>
      <p:sp>
        <p:nvSpPr>
          <p:cNvPr id="257026" name="Rectangle 2"/>
          <p:cNvSpPr>
            <a:spLocks noGrp="1" noChangeArrowheads="1"/>
          </p:cNvSpPr>
          <p:nvPr>
            <p:ph type="title"/>
          </p:nvPr>
        </p:nvSpPr>
        <p:spPr>
          <a:xfrm>
            <a:off x="0" y="0"/>
            <a:ext cx="9144000" cy="533400"/>
          </a:xfrm>
        </p:spPr>
        <p:txBody>
          <a:bodyPr/>
          <a:lstStyle/>
          <a:p>
            <a:pPr eaLnBrk="1" hangingPunct="1">
              <a:defRPr/>
            </a:pPr>
            <a:r>
              <a:rPr lang="en-US" sz="4000" b="1" u="sng" dirty="0">
                <a:solidFill>
                  <a:schemeClr val="tx1"/>
                </a:solidFill>
                <a:cs typeface="Times New Roman" pitchFamily="18" charset="0"/>
              </a:rPr>
              <a:t>Conclusion </a:t>
            </a:r>
          </a:p>
        </p:txBody>
      </p:sp>
      <p:sp>
        <p:nvSpPr>
          <p:cNvPr id="7" name="Text Box 6"/>
          <p:cNvSpPr txBox="1">
            <a:spLocks noChangeArrowheads="1"/>
          </p:cNvSpPr>
          <p:nvPr/>
        </p:nvSpPr>
        <p:spPr bwMode="auto">
          <a:xfrm>
            <a:off x="1793" y="1373063"/>
            <a:ext cx="9144000" cy="17543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sz="3600" dirty="0">
                <a:solidFill>
                  <a:schemeClr val="bg2">
                    <a:lumMod val="60000"/>
                    <a:lumOff val="40000"/>
                  </a:schemeClr>
                </a:solidFill>
              </a:rPr>
              <a:t>The angels rejoice in Heaven over the sinner who repents and begins a “new life!”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8" y="3810801"/>
            <a:ext cx="2933727" cy="274239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763" y="3409950"/>
            <a:ext cx="2911161" cy="2742398"/>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309" y="3849997"/>
            <a:ext cx="2910418" cy="2720608"/>
          </a:xfrm>
          <a:prstGeom prst="rect">
            <a:avLst/>
          </a:prstGeom>
        </p:spPr>
      </p:pic>
    </p:spTree>
    <p:extLst>
      <p:ext uri="{BB962C8B-B14F-4D97-AF65-F5344CB8AC3E}">
        <p14:creationId xmlns:p14="http://schemas.microsoft.com/office/powerpoint/2010/main" val="4764610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3124200" y="6553199"/>
            <a:ext cx="2895600" cy="283029"/>
          </a:xfrm>
        </p:spPr>
        <p:txBody>
          <a:bodyPr/>
          <a:lstStyle/>
          <a:p>
            <a:pPr>
              <a:defRPr/>
            </a:pPr>
            <a:r>
              <a:rPr lang="en-US" dirty="0"/>
              <a:t>The Angels Rejoice!</a:t>
            </a:r>
          </a:p>
        </p:txBody>
      </p:sp>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400" b="1" u="sng" dirty="0">
                <a:solidFill>
                  <a:schemeClr val="tx1"/>
                </a:solidFill>
                <a:cs typeface="Times New Roman" pitchFamily="18" charset="0"/>
              </a:rPr>
              <a:t>Intro </a:t>
            </a:r>
          </a:p>
        </p:txBody>
      </p:sp>
      <p:sp>
        <p:nvSpPr>
          <p:cNvPr id="15394" name="Text Box 34"/>
          <p:cNvSpPr txBox="1">
            <a:spLocks noChangeArrowheads="1"/>
          </p:cNvSpPr>
          <p:nvPr/>
        </p:nvSpPr>
        <p:spPr bwMode="auto">
          <a:xfrm>
            <a:off x="0" y="89573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There is something about “new life” that excites people! </a:t>
            </a:r>
          </a:p>
          <a:p>
            <a:pPr algn="ctr" eaLnBrk="1" hangingPunct="1"/>
            <a:r>
              <a:rPr lang="en-US" i="1" dirty="0">
                <a:solidFill>
                  <a:srgbClr val="FFFF00"/>
                </a:solidFill>
              </a:rPr>
              <a:t>Gives great joy! (Psalm 127:3-5)</a:t>
            </a:r>
          </a:p>
        </p:txBody>
      </p:sp>
      <p:sp>
        <p:nvSpPr>
          <p:cNvPr id="15407" name="Text Box 47"/>
          <p:cNvSpPr txBox="1">
            <a:spLocks noChangeArrowheads="1"/>
          </p:cNvSpPr>
          <p:nvPr/>
        </p:nvSpPr>
        <p:spPr bwMode="auto">
          <a:xfrm>
            <a:off x="-10886" y="227483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FF00"/>
                </a:solidFill>
              </a:rPr>
              <a:t>While a physical new life gives great joy on earth, all of </a:t>
            </a:r>
          </a:p>
          <a:p>
            <a:pPr algn="ctr" eaLnBrk="1" hangingPunct="1"/>
            <a:r>
              <a:rPr lang="en-US" dirty="0">
                <a:solidFill>
                  <a:srgbClr val="FFFF00"/>
                </a:solidFill>
              </a:rPr>
              <a:t>heaven rejoices over a spiritual “new life!”</a:t>
            </a:r>
            <a:endParaRPr lang="en-US" sz="1600" b="0" dirty="0">
              <a:solidFill>
                <a:srgbClr val="CCFF33"/>
              </a:solidFill>
            </a:endParaRPr>
          </a:p>
        </p:txBody>
      </p:sp>
      <p:sp>
        <p:nvSpPr>
          <p:cNvPr id="7" name="Text Box 8"/>
          <p:cNvSpPr txBox="1">
            <a:spLocks noChangeArrowheads="1"/>
          </p:cNvSpPr>
          <p:nvPr/>
        </p:nvSpPr>
        <p:spPr bwMode="auto">
          <a:xfrm>
            <a:off x="-10886" y="3653937"/>
            <a:ext cx="9144000" cy="2308324"/>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7030A0"/>
                </a:solidFill>
                <a:latin typeface="Tahoma" pitchFamily="34" charset="0"/>
                <a:cs typeface="Times New Roman" pitchFamily="18" charset="0"/>
              </a:rPr>
              <a:t>Lk. 15:7, 10</a:t>
            </a:r>
            <a:endParaRPr lang="en-US" sz="2000" b="1" dirty="0">
              <a:solidFill>
                <a:srgbClr val="7030A0"/>
              </a:solidFill>
              <a:latin typeface="Tahoma" pitchFamily="34" charset="0"/>
              <a:cs typeface="Times New Roman" pitchFamily="18" charset="0"/>
            </a:endParaRPr>
          </a:p>
          <a:p>
            <a:pPr marL="342900" indent="-342900">
              <a:buAutoNum type="arabicPeriod" startAt="7"/>
              <a:defRPr/>
            </a:pPr>
            <a:r>
              <a:rPr lang="en-US" sz="2000" b="0" dirty="0">
                <a:solidFill>
                  <a:srgbClr val="002060"/>
                </a:solidFill>
                <a:latin typeface="Tahoma" pitchFamily="34" charset="0"/>
              </a:rPr>
              <a:t> "I tell you that in the same way, there will be more joy in heaven over one sinner who</a:t>
            </a:r>
          </a:p>
          <a:p>
            <a:pPr marL="0" indent="0">
              <a:defRPr/>
            </a:pPr>
            <a:r>
              <a:rPr lang="en-US" sz="2000" b="0" dirty="0">
                <a:solidFill>
                  <a:srgbClr val="002060"/>
                </a:solidFill>
                <a:latin typeface="Tahoma" pitchFamily="34" charset="0"/>
              </a:rPr>
              <a:t>       repents than over ninety-nine righteous persons who need no repentance.</a:t>
            </a:r>
          </a:p>
          <a:p>
            <a:pPr>
              <a:buAutoNum type="arabicPeriod" startAt="7"/>
              <a:defRPr/>
            </a:pPr>
            <a:endParaRPr lang="en-US" sz="2000" b="0" dirty="0">
              <a:solidFill>
                <a:srgbClr val="002060"/>
              </a:solidFill>
              <a:latin typeface="Tahoma" pitchFamily="34" charset="0"/>
            </a:endParaRPr>
          </a:p>
          <a:p>
            <a:pPr marL="342900" indent="-342900">
              <a:buAutoNum type="arabicPeriod" startAt="10"/>
              <a:defRPr/>
            </a:pPr>
            <a:r>
              <a:rPr lang="en-US" sz="2000" b="0" dirty="0">
                <a:solidFill>
                  <a:srgbClr val="002060"/>
                </a:solidFill>
                <a:latin typeface="Tahoma" pitchFamily="34" charset="0"/>
              </a:rPr>
              <a:t> "In the same way, I tell you, there is joy in the presence of the angels of God over one sinner who repents." </a:t>
            </a:r>
            <a:endParaRPr lang="en-US" sz="1600" dirty="0">
              <a:solidFill>
                <a:srgbClr val="002060"/>
              </a:solidFill>
              <a:latin typeface="Tahoma" pitchFamily="34"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94"/>
                                        </p:tgtEl>
                                        <p:attrNameLst>
                                          <p:attrName>style.visibility</p:attrName>
                                        </p:attrNameLst>
                                      </p:cBhvr>
                                      <p:to>
                                        <p:strVal val="visible"/>
                                      </p:to>
                                    </p:set>
                                    <p:animEffect transition="in" filter="fade">
                                      <p:cBhvr>
                                        <p:cTn id="7" dur="500"/>
                                        <p:tgtEl>
                                          <p:spTgt spid="15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407"/>
                                        </p:tgtEl>
                                        <p:attrNameLst>
                                          <p:attrName>style.visibility</p:attrName>
                                        </p:attrNameLst>
                                      </p:cBhvr>
                                      <p:to>
                                        <p:strVal val="visible"/>
                                      </p:to>
                                    </p:set>
                                    <p:animEffect transition="in" filter="fade">
                                      <p:cBhvr>
                                        <p:cTn id="12" dur="500"/>
                                        <p:tgtEl>
                                          <p:spTgt spid="1540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4" grpId="0"/>
      <p:bldP spid="15407"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7257753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dirty="0"/>
              <a:t>The Angels Rejoice!</a:t>
            </a:r>
          </a:p>
        </p:txBody>
      </p:sp>
      <p:sp>
        <p:nvSpPr>
          <p:cNvPr id="220162" name="Rectangle 2"/>
          <p:cNvSpPr>
            <a:spLocks noGrp="1" noChangeArrowheads="1"/>
          </p:cNvSpPr>
          <p:nvPr>
            <p:ph type="title"/>
          </p:nvPr>
        </p:nvSpPr>
        <p:spPr>
          <a:xfrm>
            <a:off x="0" y="0"/>
            <a:ext cx="9144000" cy="609600"/>
          </a:xfrm>
        </p:spPr>
        <p:txBody>
          <a:bodyPr/>
          <a:lstStyle/>
          <a:p>
            <a:pPr eaLnBrk="1" hangingPunct="1">
              <a:defRPr/>
            </a:pPr>
            <a:r>
              <a:rPr lang="en-US" sz="4000" b="1" u="sng" dirty="0">
                <a:solidFill>
                  <a:schemeClr val="tx1"/>
                </a:solidFill>
                <a:cs typeface="Times New Roman" pitchFamily="18" charset="0"/>
              </a:rPr>
              <a:t>Intro </a:t>
            </a:r>
          </a:p>
        </p:txBody>
      </p:sp>
      <p:sp>
        <p:nvSpPr>
          <p:cNvPr id="220166" name="Text Box 6"/>
          <p:cNvSpPr txBox="1">
            <a:spLocks noChangeArrowheads="1"/>
          </p:cNvSpPr>
          <p:nvPr/>
        </p:nvSpPr>
        <p:spPr bwMode="auto">
          <a:xfrm>
            <a:off x="-1" y="2617053"/>
            <a:ext cx="9144000" cy="95410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sz="2800" dirty="0">
                <a:solidFill>
                  <a:schemeClr val="bg2">
                    <a:lumMod val="60000"/>
                    <a:lumOff val="40000"/>
                  </a:schemeClr>
                </a:solidFill>
              </a:rPr>
              <a:t>What is the “newness of life” that causes angels in Heaven to rejoice?</a:t>
            </a:r>
          </a:p>
        </p:txBody>
      </p:sp>
      <p:sp>
        <p:nvSpPr>
          <p:cNvPr id="6" name="Text Box 51">
            <a:extLst>
              <a:ext uri="{FF2B5EF4-FFF2-40B4-BE49-F238E27FC236}">
                <a16:creationId xmlns:a16="http://schemas.microsoft.com/office/drawing/2014/main" id="{CEB0458B-FEED-4E67-AF8B-91721D51BB05}"/>
              </a:ext>
            </a:extLst>
          </p:cNvPr>
          <p:cNvSpPr txBox="1">
            <a:spLocks noChangeArrowheads="1"/>
          </p:cNvSpPr>
          <p:nvPr/>
        </p:nvSpPr>
        <p:spPr bwMode="auto">
          <a:xfrm>
            <a:off x="-1" y="839856"/>
            <a:ext cx="9144000" cy="1384995"/>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Rom. 6:4   </a:t>
            </a:r>
          </a:p>
          <a:p>
            <a:pPr eaLnBrk="1" hangingPunct="1"/>
            <a:r>
              <a:rPr lang="en-US" sz="2000" b="0" dirty="0">
                <a:solidFill>
                  <a:srgbClr val="002060"/>
                </a:solidFill>
              </a:rPr>
              <a:t>4.  Therefore we have been buried with Him through baptism into death, so that as Christ was raised from the dead through the glory of the Father, so we too might walk in newness of life.</a:t>
            </a:r>
          </a:p>
        </p:txBody>
      </p:sp>
      <p:pic>
        <p:nvPicPr>
          <p:cNvPr id="7" name="Picture 6">
            <a:extLst>
              <a:ext uri="{FF2B5EF4-FFF2-40B4-BE49-F238E27FC236}">
                <a16:creationId xmlns:a16="http://schemas.microsoft.com/office/drawing/2014/main" id="{E8D949F1-E4DF-48F3-B936-8E895BDB0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216" y="3657600"/>
            <a:ext cx="3053567" cy="28765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20166"/>
                                        </p:tgtEl>
                                        <p:attrNameLst>
                                          <p:attrName>style.visibility</p:attrName>
                                        </p:attrNameLst>
                                      </p:cBhvr>
                                      <p:to>
                                        <p:strVal val="visible"/>
                                      </p:to>
                                    </p:set>
                                    <p:anim calcmode="lin" valueType="num">
                                      <p:cBhvr>
                                        <p:cTn id="12" dur="1000" fill="hold"/>
                                        <p:tgtEl>
                                          <p:spTgt spid="220166"/>
                                        </p:tgtEl>
                                        <p:attrNameLst>
                                          <p:attrName>ppt_w</p:attrName>
                                        </p:attrNameLst>
                                      </p:cBhvr>
                                      <p:tavLst>
                                        <p:tav tm="0">
                                          <p:val>
                                            <p:fltVal val="0"/>
                                          </p:val>
                                        </p:tav>
                                        <p:tav tm="100000">
                                          <p:val>
                                            <p:strVal val="#ppt_w"/>
                                          </p:val>
                                        </p:tav>
                                      </p:tavLst>
                                    </p:anim>
                                    <p:anim calcmode="lin" valueType="num">
                                      <p:cBhvr>
                                        <p:cTn id="13" dur="1000" fill="hold"/>
                                        <p:tgtEl>
                                          <p:spTgt spid="220166"/>
                                        </p:tgtEl>
                                        <p:attrNameLst>
                                          <p:attrName>ppt_h</p:attrName>
                                        </p:attrNameLst>
                                      </p:cBhvr>
                                      <p:tavLst>
                                        <p:tav tm="0">
                                          <p:val>
                                            <p:fltVal val="0"/>
                                          </p:val>
                                        </p:tav>
                                        <p:tav tm="100000">
                                          <p:val>
                                            <p:strVal val="#ppt_h"/>
                                          </p:val>
                                        </p:tav>
                                      </p:tavLst>
                                    </p:anim>
                                    <p:anim calcmode="lin" valueType="num">
                                      <p:cBhvr>
                                        <p:cTn id="14" dur="1000" fill="hold"/>
                                        <p:tgtEl>
                                          <p:spTgt spid="220166"/>
                                        </p:tgtEl>
                                        <p:attrNameLst>
                                          <p:attrName>style.rotation</p:attrName>
                                        </p:attrNameLst>
                                      </p:cBhvr>
                                      <p:tavLst>
                                        <p:tav tm="0">
                                          <p:val>
                                            <p:fltVal val="90"/>
                                          </p:val>
                                        </p:tav>
                                        <p:tav tm="100000">
                                          <p:val>
                                            <p:fltVal val="0"/>
                                          </p:val>
                                        </p:tav>
                                      </p:tavLst>
                                    </p:anim>
                                    <p:animEffect transition="in" filter="fade">
                                      <p:cBhvr>
                                        <p:cTn id="15" dur="1000"/>
                                        <p:tgtEl>
                                          <p:spTgt spid="22016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6"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0" y="6629400"/>
            <a:ext cx="1752600" cy="228600"/>
          </a:xfrm>
        </p:spPr>
        <p:txBody>
          <a:bodyPr/>
          <a:lstStyle/>
          <a:p>
            <a:pPr>
              <a:defRPr/>
            </a:pPr>
            <a:r>
              <a:rPr lang="en-US" dirty="0"/>
              <a:t>The Angels Rejoice!</a:t>
            </a:r>
          </a:p>
        </p:txBody>
      </p:sp>
      <p:sp>
        <p:nvSpPr>
          <p:cNvPr id="134146" name="Rectangle 2"/>
          <p:cNvSpPr>
            <a:spLocks noGrp="1" noChangeArrowheads="1"/>
          </p:cNvSpPr>
          <p:nvPr>
            <p:ph type="title"/>
          </p:nvPr>
        </p:nvSpPr>
        <p:spPr>
          <a:xfrm>
            <a:off x="0" y="0"/>
            <a:ext cx="9144000" cy="609600"/>
          </a:xfrm>
        </p:spPr>
        <p:txBody>
          <a:bodyPr/>
          <a:lstStyle/>
          <a:p>
            <a:pPr eaLnBrk="1" hangingPunct="1">
              <a:defRPr/>
            </a:pPr>
            <a:r>
              <a:rPr lang="en-US" sz="4000" b="1" u="sng" dirty="0">
                <a:solidFill>
                  <a:schemeClr val="tx1"/>
                </a:solidFill>
                <a:cs typeface="Times New Roman" pitchFamily="18" charset="0"/>
              </a:rPr>
              <a:t>Life of Eternal Deliverance</a:t>
            </a:r>
          </a:p>
        </p:txBody>
      </p:sp>
      <p:sp>
        <p:nvSpPr>
          <p:cNvPr id="6148" name="Text Box 3"/>
          <p:cNvSpPr txBox="1">
            <a:spLocks noChangeArrowheads="1"/>
          </p:cNvSpPr>
          <p:nvPr/>
        </p:nvSpPr>
        <p:spPr bwMode="auto">
          <a:xfrm>
            <a:off x="0" y="721835"/>
            <a:ext cx="9144000" cy="353943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Rom. 6:1-10</a:t>
            </a:r>
            <a:r>
              <a:rPr lang="en-US" i="1" dirty="0">
                <a:solidFill>
                  <a:srgbClr val="7030A0"/>
                </a:solidFill>
              </a:rPr>
              <a:t> (vss. 1-5)</a:t>
            </a:r>
            <a:endParaRPr lang="en-US" sz="2800" i="1" dirty="0">
              <a:solidFill>
                <a:srgbClr val="7030A0"/>
              </a:solidFill>
            </a:endParaRPr>
          </a:p>
          <a:p>
            <a:pPr>
              <a:buClr>
                <a:schemeClr val="accent1"/>
              </a:buClr>
              <a:buSzPct val="115000"/>
              <a:buFont typeface="Wingdings" pitchFamily="2" charset="2"/>
              <a:buNone/>
            </a:pPr>
            <a:r>
              <a:rPr lang="en-US" sz="2000" b="0" dirty="0">
                <a:solidFill>
                  <a:srgbClr val="002060"/>
                </a:solidFill>
              </a:rPr>
              <a:t>1.  What shall we say then? Are we to continue in sin so that grace may increase?</a:t>
            </a:r>
          </a:p>
          <a:p>
            <a:pPr>
              <a:buClr>
                <a:schemeClr val="accent1"/>
              </a:buClr>
              <a:buSzPct val="115000"/>
              <a:buFont typeface="Wingdings" pitchFamily="2" charset="2"/>
              <a:buNone/>
            </a:pPr>
            <a:r>
              <a:rPr lang="en-US" sz="2000" b="0" dirty="0">
                <a:solidFill>
                  <a:srgbClr val="002060"/>
                </a:solidFill>
              </a:rPr>
              <a:t>2.  May it never be! How shall we who died to sin still live in it?</a:t>
            </a:r>
          </a:p>
          <a:p>
            <a:pPr>
              <a:buClr>
                <a:schemeClr val="accent1"/>
              </a:buClr>
              <a:buSzPct val="115000"/>
              <a:buFont typeface="Wingdings" pitchFamily="2" charset="2"/>
              <a:buNone/>
            </a:pPr>
            <a:r>
              <a:rPr lang="en-US" sz="2000" b="0" dirty="0">
                <a:solidFill>
                  <a:srgbClr val="002060"/>
                </a:solidFill>
              </a:rPr>
              <a:t>3.  Or do you not know that all of us who have been baptized into Christ Jesus have been baptized into His death?</a:t>
            </a:r>
          </a:p>
          <a:p>
            <a:pPr>
              <a:buClr>
                <a:schemeClr val="accent1"/>
              </a:buClr>
              <a:buSzPct val="115000"/>
              <a:buFont typeface="Wingdings" pitchFamily="2" charset="2"/>
              <a:buNone/>
            </a:pPr>
            <a:r>
              <a:rPr lang="en-US" sz="2000" b="0" dirty="0">
                <a:solidFill>
                  <a:srgbClr val="002060"/>
                </a:solidFill>
              </a:rPr>
              <a:t>4.  Therefore we have been buried with Him through baptism into death, so that as Christ was raised from the dead through the glory of the Father, so we too might walk in newness of life.</a:t>
            </a:r>
          </a:p>
          <a:p>
            <a:pPr>
              <a:buClr>
                <a:schemeClr val="accent1"/>
              </a:buClr>
              <a:buSzPct val="115000"/>
              <a:buFont typeface="Wingdings" pitchFamily="2" charset="2"/>
              <a:buNone/>
            </a:pPr>
            <a:r>
              <a:rPr lang="en-US" sz="2000" b="0" dirty="0">
                <a:solidFill>
                  <a:srgbClr val="002060"/>
                </a:solidFill>
              </a:rPr>
              <a:t>5.  For if we have become united with Him in the likeness of His death, certainly we shall also be in the likeness of His resurrection,</a:t>
            </a:r>
          </a:p>
        </p:txBody>
      </p:sp>
      <p:pic>
        <p:nvPicPr>
          <p:cNvPr id="7" name="Picture 6">
            <a:extLst>
              <a:ext uri="{FF2B5EF4-FFF2-40B4-BE49-F238E27FC236}">
                <a16:creationId xmlns:a16="http://schemas.microsoft.com/office/drawing/2014/main" id="{64C2567F-7F9F-4B3B-916F-FD8E792EB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205" y="4373500"/>
            <a:ext cx="3865589" cy="248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0" y="6553200"/>
            <a:ext cx="1371600" cy="304800"/>
          </a:xfrm>
        </p:spPr>
        <p:txBody>
          <a:bodyPr/>
          <a:lstStyle/>
          <a:p>
            <a:pPr>
              <a:defRPr/>
            </a:pPr>
            <a:r>
              <a:rPr lang="en-US" dirty="0"/>
              <a:t>The Angels Rejoice!</a:t>
            </a:r>
          </a:p>
        </p:txBody>
      </p:sp>
      <p:sp>
        <p:nvSpPr>
          <p:cNvPr id="134146" name="Rectangle 2"/>
          <p:cNvSpPr>
            <a:spLocks noGrp="1" noChangeArrowheads="1"/>
          </p:cNvSpPr>
          <p:nvPr>
            <p:ph type="title"/>
          </p:nvPr>
        </p:nvSpPr>
        <p:spPr>
          <a:xfrm>
            <a:off x="0" y="0"/>
            <a:ext cx="9144000" cy="609600"/>
          </a:xfrm>
        </p:spPr>
        <p:txBody>
          <a:bodyPr/>
          <a:lstStyle/>
          <a:p>
            <a:pPr eaLnBrk="1" hangingPunct="1">
              <a:defRPr/>
            </a:pPr>
            <a:r>
              <a:rPr lang="en-US" sz="4000" b="1" u="sng" dirty="0">
                <a:solidFill>
                  <a:schemeClr val="tx1"/>
                </a:solidFill>
                <a:cs typeface="Times New Roman" pitchFamily="18" charset="0"/>
              </a:rPr>
              <a:t>Life of Eternal Deliverance</a:t>
            </a:r>
          </a:p>
        </p:txBody>
      </p:sp>
      <p:sp>
        <p:nvSpPr>
          <p:cNvPr id="6148" name="Text Box 3"/>
          <p:cNvSpPr txBox="1">
            <a:spLocks noChangeArrowheads="1"/>
          </p:cNvSpPr>
          <p:nvPr/>
        </p:nvSpPr>
        <p:spPr bwMode="auto">
          <a:xfrm>
            <a:off x="0" y="914400"/>
            <a:ext cx="9144000" cy="323165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Rom. 6:1-10</a:t>
            </a:r>
            <a:r>
              <a:rPr lang="en-US" i="1" dirty="0">
                <a:solidFill>
                  <a:srgbClr val="7030A0"/>
                </a:solidFill>
              </a:rPr>
              <a:t> (vss. 6-10)</a:t>
            </a:r>
            <a:endParaRPr lang="en-US" sz="2800" i="1" dirty="0">
              <a:solidFill>
                <a:srgbClr val="7030A0"/>
              </a:solidFill>
            </a:endParaRPr>
          </a:p>
          <a:p>
            <a:pPr>
              <a:buClr>
                <a:schemeClr val="accent1"/>
              </a:buClr>
              <a:buSzPct val="115000"/>
              <a:buFont typeface="Wingdings" pitchFamily="2" charset="2"/>
              <a:buNone/>
            </a:pPr>
            <a:r>
              <a:rPr lang="en-US" sz="2000" b="0" dirty="0">
                <a:solidFill>
                  <a:srgbClr val="002060"/>
                </a:solidFill>
              </a:rPr>
              <a:t>6.  knowing this, that our old self was crucified with Him, in order that our body of sin might be done away with, so that we would no longer be slaves to sin;</a:t>
            </a:r>
          </a:p>
          <a:p>
            <a:pPr>
              <a:buClr>
                <a:schemeClr val="accent1"/>
              </a:buClr>
              <a:buSzPct val="115000"/>
              <a:buFont typeface="Wingdings" pitchFamily="2" charset="2"/>
              <a:buNone/>
            </a:pPr>
            <a:r>
              <a:rPr lang="en-US" sz="2000" b="0" dirty="0">
                <a:solidFill>
                  <a:srgbClr val="002060"/>
                </a:solidFill>
              </a:rPr>
              <a:t>7.  for he who has died is freed from sin.</a:t>
            </a:r>
          </a:p>
          <a:p>
            <a:pPr>
              <a:buClr>
                <a:schemeClr val="accent1"/>
              </a:buClr>
              <a:buSzPct val="115000"/>
              <a:buFont typeface="Wingdings" pitchFamily="2" charset="2"/>
              <a:buNone/>
            </a:pPr>
            <a:r>
              <a:rPr lang="en-US" sz="2000" b="0" dirty="0">
                <a:solidFill>
                  <a:srgbClr val="002060"/>
                </a:solidFill>
              </a:rPr>
              <a:t>8.  Now if we have died with Christ, we believe that we shall also live with Him,</a:t>
            </a:r>
          </a:p>
          <a:p>
            <a:pPr>
              <a:buClr>
                <a:schemeClr val="accent1"/>
              </a:buClr>
              <a:buSzPct val="115000"/>
              <a:buFont typeface="Wingdings" pitchFamily="2" charset="2"/>
              <a:buNone/>
            </a:pPr>
            <a:r>
              <a:rPr lang="en-US" sz="2000" b="0" dirty="0">
                <a:solidFill>
                  <a:srgbClr val="002060"/>
                </a:solidFill>
              </a:rPr>
              <a:t>9.  knowing that Christ, having been raised from the dead, is never to die again; death no longer is master over Him.</a:t>
            </a:r>
          </a:p>
          <a:p>
            <a:pPr>
              <a:buClr>
                <a:schemeClr val="accent1"/>
              </a:buClr>
              <a:buSzPct val="115000"/>
              <a:buFont typeface="Wingdings" pitchFamily="2" charset="2"/>
              <a:buNone/>
            </a:pPr>
            <a:r>
              <a:rPr lang="en-US" sz="2000" b="0" dirty="0">
                <a:solidFill>
                  <a:srgbClr val="002060"/>
                </a:solidFill>
              </a:rPr>
              <a:t>10.  For the death that He died, He died to sin once for all; but the life that He lives, He lives to God.</a:t>
            </a:r>
            <a:endParaRPr lang="en-US" sz="1600" b="0" dirty="0">
              <a:solidFill>
                <a:srgbClr val="002060"/>
              </a:solidFill>
            </a:endParaRPr>
          </a:p>
        </p:txBody>
      </p:sp>
      <p:pic>
        <p:nvPicPr>
          <p:cNvPr id="3" name="Picture 2">
            <a:extLst>
              <a:ext uri="{FF2B5EF4-FFF2-40B4-BE49-F238E27FC236}">
                <a16:creationId xmlns:a16="http://schemas.microsoft.com/office/drawing/2014/main" id="{B21434BC-EFE7-47B4-8A30-B083175AC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196366"/>
            <a:ext cx="4724400" cy="2661634"/>
          </a:xfrm>
          <a:prstGeom prst="rect">
            <a:avLst/>
          </a:prstGeom>
        </p:spPr>
      </p:pic>
    </p:spTree>
    <p:extLst>
      <p:ext uri="{BB962C8B-B14F-4D97-AF65-F5344CB8AC3E}">
        <p14:creationId xmlns:p14="http://schemas.microsoft.com/office/powerpoint/2010/main" val="5651782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a:xfrm>
            <a:off x="3122645" y="6553200"/>
            <a:ext cx="2895600" cy="301690"/>
          </a:xfrm>
        </p:spPr>
        <p:txBody>
          <a:bodyPr/>
          <a:lstStyle/>
          <a:p>
            <a:pPr>
              <a:defRPr/>
            </a:pPr>
            <a:r>
              <a:rPr lang="en-US" dirty="0"/>
              <a:t>The Angels Rejoice!</a:t>
            </a:r>
          </a:p>
        </p:txBody>
      </p:sp>
      <p:sp>
        <p:nvSpPr>
          <p:cNvPr id="214018" name="Rectangle 2"/>
          <p:cNvSpPr>
            <a:spLocks noGrp="1" noChangeArrowheads="1"/>
          </p:cNvSpPr>
          <p:nvPr>
            <p:ph type="title"/>
          </p:nvPr>
        </p:nvSpPr>
        <p:spPr>
          <a:xfrm>
            <a:off x="0" y="0"/>
            <a:ext cx="9144000" cy="609600"/>
          </a:xfrm>
        </p:spPr>
        <p:txBody>
          <a:bodyPr/>
          <a:lstStyle/>
          <a:p>
            <a:pPr eaLnBrk="1" hangingPunct="1">
              <a:defRPr/>
            </a:pPr>
            <a:r>
              <a:rPr lang="en-US" sz="4000" b="1" u="sng" dirty="0">
                <a:solidFill>
                  <a:schemeClr val="tx1"/>
                </a:solidFill>
                <a:cs typeface="Times New Roman" pitchFamily="18" charset="0"/>
              </a:rPr>
              <a:t>Life of Eternal Deliverance</a:t>
            </a:r>
          </a:p>
        </p:txBody>
      </p:sp>
      <p:sp>
        <p:nvSpPr>
          <p:cNvPr id="214019" name="Text Box 3"/>
          <p:cNvSpPr txBox="1">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solidFill>
                  <a:srgbClr val="FFFF00"/>
                </a:solidFill>
              </a:rPr>
              <a:t>Old Self – Rom. 6:5-7</a:t>
            </a:r>
            <a:endParaRPr lang="en-US" sz="2800" i="1">
              <a:solidFill>
                <a:schemeClr val="tx1"/>
              </a:solidFill>
            </a:endParaRPr>
          </a:p>
        </p:txBody>
      </p:sp>
      <p:sp>
        <p:nvSpPr>
          <p:cNvPr id="214020" name="Text Box 4"/>
          <p:cNvSpPr txBox="1">
            <a:spLocks noChangeArrowheads="1"/>
          </p:cNvSpPr>
          <p:nvPr/>
        </p:nvSpPr>
        <p:spPr bwMode="auto">
          <a:xfrm>
            <a:off x="0" y="13716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dirty="0">
                <a:solidFill>
                  <a:schemeClr val="tx2"/>
                </a:solidFill>
              </a:rPr>
              <a:t>The sinner</a:t>
            </a:r>
            <a:r>
              <a:rPr lang="en-US" sz="2000" b="0" dirty="0">
                <a:solidFill>
                  <a:schemeClr val="tx2"/>
                </a:solidFill>
              </a:rPr>
              <a:t> – Eph. 4:22-24</a:t>
            </a:r>
            <a:r>
              <a:rPr lang="en-US" sz="2000" dirty="0">
                <a:solidFill>
                  <a:schemeClr val="tx2"/>
                </a:solidFill>
              </a:rPr>
              <a:t> </a:t>
            </a:r>
            <a:endParaRPr lang="en-US" sz="2000" b="0" dirty="0">
              <a:solidFill>
                <a:schemeClr val="tx2"/>
              </a:solidFill>
            </a:endParaRPr>
          </a:p>
        </p:txBody>
      </p:sp>
      <p:sp>
        <p:nvSpPr>
          <p:cNvPr id="214021" name="Text Box 5"/>
          <p:cNvSpPr txBox="1">
            <a:spLocks noChangeArrowheads="1"/>
          </p:cNvSpPr>
          <p:nvPr/>
        </p:nvSpPr>
        <p:spPr bwMode="auto">
          <a:xfrm>
            <a:off x="0" y="1754928"/>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dirty="0">
                <a:solidFill>
                  <a:schemeClr val="tx2"/>
                </a:solidFill>
              </a:rPr>
              <a:t>Corrupt</a:t>
            </a:r>
            <a:r>
              <a:rPr lang="en-US" sz="2000" b="0" dirty="0">
                <a:solidFill>
                  <a:schemeClr val="tx2"/>
                </a:solidFill>
              </a:rPr>
              <a:t> – Eph. 4:22 </a:t>
            </a:r>
          </a:p>
        </p:txBody>
      </p:sp>
      <p:sp>
        <p:nvSpPr>
          <p:cNvPr id="214023" name="Text Box 7"/>
          <p:cNvSpPr txBox="1">
            <a:spLocks noChangeArrowheads="1"/>
          </p:cNvSpPr>
          <p:nvPr/>
        </p:nvSpPr>
        <p:spPr bwMode="auto">
          <a:xfrm>
            <a:off x="6220" y="2158671"/>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dirty="0">
                <a:solidFill>
                  <a:schemeClr val="tx2"/>
                </a:solidFill>
              </a:rPr>
              <a:t>Deeds are evil (corrupt)</a:t>
            </a:r>
            <a:r>
              <a:rPr lang="en-US" sz="2000" b="0" dirty="0">
                <a:solidFill>
                  <a:schemeClr val="tx2"/>
                </a:solidFill>
              </a:rPr>
              <a:t> – Col. 3:9 </a:t>
            </a:r>
          </a:p>
        </p:txBody>
      </p:sp>
      <p:sp>
        <p:nvSpPr>
          <p:cNvPr id="8" name="Text Box 3"/>
          <p:cNvSpPr txBox="1">
            <a:spLocks noChangeArrowheads="1"/>
          </p:cNvSpPr>
          <p:nvPr/>
        </p:nvSpPr>
        <p:spPr bwMode="auto">
          <a:xfrm>
            <a:off x="0" y="3124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Body of sin – Rom. 6:6 </a:t>
            </a:r>
          </a:p>
        </p:txBody>
      </p:sp>
      <p:sp>
        <p:nvSpPr>
          <p:cNvPr id="9" name="Text Box 4"/>
          <p:cNvSpPr txBox="1">
            <a:spLocks noChangeArrowheads="1"/>
          </p:cNvSpPr>
          <p:nvPr/>
        </p:nvSpPr>
        <p:spPr bwMode="auto">
          <a:xfrm>
            <a:off x="-1555" y="3813660"/>
            <a:ext cx="9144000" cy="83099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ctr" eaLnBrk="1" hangingPunct="1">
              <a:buClr>
                <a:schemeClr val="accent1"/>
              </a:buClr>
              <a:buSzPct val="115000"/>
            </a:pPr>
            <a:r>
              <a:rPr lang="en-US" dirty="0">
                <a:solidFill>
                  <a:srgbClr val="FF0000"/>
                </a:solidFill>
              </a:rPr>
              <a:t>All the sins we commit in our lives – Rom. 6:23: Death!</a:t>
            </a:r>
          </a:p>
          <a:p>
            <a:pPr marL="0" indent="0" algn="ctr" eaLnBrk="1" hangingPunct="1">
              <a:buClr>
                <a:schemeClr val="accent1"/>
              </a:buClr>
              <a:buSzPct val="115000"/>
            </a:pPr>
            <a:r>
              <a:rPr lang="en-US" i="1" dirty="0">
                <a:solidFill>
                  <a:srgbClr val="FF0000"/>
                </a:solidFill>
              </a:rPr>
              <a:t>(Heb. 8:12: God forgives and forgets)</a:t>
            </a:r>
            <a:r>
              <a:rPr lang="en-US" dirty="0">
                <a:solidFill>
                  <a:srgbClr val="FF0000"/>
                </a:solidFill>
              </a:rPr>
              <a:t> </a:t>
            </a:r>
          </a:p>
        </p:txBody>
      </p:sp>
      <p:sp>
        <p:nvSpPr>
          <p:cNvPr id="10" name="Text Box 7"/>
          <p:cNvSpPr txBox="1">
            <a:spLocks noChangeArrowheads="1"/>
          </p:cNvSpPr>
          <p:nvPr/>
        </p:nvSpPr>
        <p:spPr bwMode="auto">
          <a:xfrm>
            <a:off x="6220" y="4876799"/>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Slaves to sin – Rom. 6:6 </a:t>
            </a:r>
            <a:endParaRPr lang="en-US" sz="2800" dirty="0">
              <a:solidFill>
                <a:schemeClr val="tx1"/>
              </a:solidFill>
            </a:endParaRPr>
          </a:p>
          <a:p>
            <a:pPr>
              <a:buClr>
                <a:schemeClr val="accent1"/>
              </a:buClr>
              <a:buSzPct val="115000"/>
              <a:buFont typeface="Wingdings" pitchFamily="2" charset="2"/>
              <a:buChar char="Ø"/>
            </a:pPr>
            <a:r>
              <a:rPr lang="en-US" sz="2000" b="0" dirty="0">
                <a:solidFill>
                  <a:schemeClr val="tx2"/>
                </a:solidFill>
              </a:rPr>
              <a:t>Sin dominates, controls, and reigns if we let it (Rom. 6:12).</a:t>
            </a:r>
            <a:r>
              <a:rPr lang="en-US" sz="2000" dirty="0">
                <a:solidFill>
                  <a:schemeClr val="tx2"/>
                </a:solidFill>
              </a:rPr>
              <a:t> </a:t>
            </a:r>
            <a:endParaRPr lang="en-US" sz="2000" b="0" dirty="0">
              <a:solidFill>
                <a:schemeClr val="tx2"/>
              </a:solidFill>
            </a:endParaRPr>
          </a:p>
        </p:txBody>
      </p:sp>
      <p:pic>
        <p:nvPicPr>
          <p:cNvPr id="3" name="Picture 2" descr="A drawing of a cartoon character&#10;&#10;Description generated with high confidence">
            <a:extLst>
              <a:ext uri="{FF2B5EF4-FFF2-40B4-BE49-F238E27FC236}">
                <a16:creationId xmlns:a16="http://schemas.microsoft.com/office/drawing/2014/main" id="{E37B40E9-6257-48BE-804B-8C711D0B7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707761"/>
            <a:ext cx="2901820" cy="29018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4019"/>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214020"/>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499"/>
                                          </p:stCondLst>
                                        </p:cTn>
                                        <p:tgtEl>
                                          <p:spTgt spid="214021"/>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499"/>
                                          </p:stCondLst>
                                        </p:cTn>
                                        <p:tgtEl>
                                          <p:spTgt spid="2140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autoUpdateAnimBg="0"/>
      <p:bldP spid="214020" grpId="0" autoUpdateAnimBg="0"/>
      <p:bldP spid="214021" grpId="0" autoUpdateAnimBg="0"/>
      <p:bldP spid="214023" grpId="0" autoUpdateAnimBg="0"/>
      <p:bldP spid="8" grpId="0" autoUpdateAnimBg="0"/>
      <p:bldP spid="9" grpId="0" animBg="1"/>
      <p:bldP spid="1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a:xfrm>
            <a:off x="0" y="6553200"/>
            <a:ext cx="1676400" cy="304800"/>
          </a:xfrm>
        </p:spPr>
        <p:txBody>
          <a:bodyPr/>
          <a:lstStyle/>
          <a:p>
            <a:pPr>
              <a:defRPr/>
            </a:pPr>
            <a:r>
              <a:rPr lang="en-US" dirty="0"/>
              <a:t>The Angels Rejoice!</a:t>
            </a:r>
          </a:p>
        </p:txBody>
      </p:sp>
      <p:sp>
        <p:nvSpPr>
          <p:cNvPr id="236546" name="Rectangle 2"/>
          <p:cNvSpPr>
            <a:spLocks noGrp="1" noChangeArrowheads="1"/>
          </p:cNvSpPr>
          <p:nvPr>
            <p:ph type="title"/>
          </p:nvPr>
        </p:nvSpPr>
        <p:spPr>
          <a:xfrm>
            <a:off x="0" y="0"/>
            <a:ext cx="9144000" cy="609600"/>
          </a:xfrm>
        </p:spPr>
        <p:txBody>
          <a:bodyPr/>
          <a:lstStyle/>
          <a:p>
            <a:pPr eaLnBrk="1" hangingPunct="1">
              <a:defRPr/>
            </a:pPr>
            <a:r>
              <a:rPr lang="en-US" sz="4000" b="1" u="sng" dirty="0">
                <a:solidFill>
                  <a:schemeClr val="tx1"/>
                </a:solidFill>
                <a:cs typeface="Times New Roman" pitchFamily="18" charset="0"/>
              </a:rPr>
              <a:t>Life of Eternal Deliverance</a:t>
            </a:r>
          </a:p>
        </p:txBody>
      </p:sp>
      <p:sp>
        <p:nvSpPr>
          <p:cNvPr id="236551" name="Text Box 7"/>
          <p:cNvSpPr txBox="1">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The Eternal Deliverance – Rom. 6:2-7 </a:t>
            </a:r>
          </a:p>
        </p:txBody>
      </p:sp>
      <p:sp>
        <p:nvSpPr>
          <p:cNvPr id="236552" name="Text Box 8"/>
          <p:cNvSpPr txBox="1">
            <a:spLocks noChangeArrowheads="1"/>
          </p:cNvSpPr>
          <p:nvPr/>
        </p:nvSpPr>
        <p:spPr bwMode="auto">
          <a:xfrm>
            <a:off x="0" y="13716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b="0" dirty="0">
                <a:solidFill>
                  <a:schemeClr val="tx2"/>
                </a:solidFill>
              </a:rPr>
              <a:t>Old Self: Crucified with Christ (Rom. 6:6)</a:t>
            </a:r>
            <a:r>
              <a:rPr lang="en-US" sz="2000" dirty="0">
                <a:solidFill>
                  <a:schemeClr val="tx2"/>
                </a:solidFill>
              </a:rPr>
              <a:t> </a:t>
            </a:r>
            <a:endParaRPr lang="en-US" sz="2000" b="0" dirty="0">
              <a:solidFill>
                <a:schemeClr val="tx2"/>
              </a:solidFill>
            </a:endParaRPr>
          </a:p>
        </p:txBody>
      </p:sp>
      <p:sp>
        <p:nvSpPr>
          <p:cNvPr id="236553" name="Text Box 9"/>
          <p:cNvSpPr txBox="1">
            <a:spLocks noChangeArrowheads="1"/>
          </p:cNvSpPr>
          <p:nvPr/>
        </p:nvSpPr>
        <p:spPr bwMode="auto">
          <a:xfrm>
            <a:off x="0" y="1768475"/>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b="0" dirty="0">
                <a:solidFill>
                  <a:schemeClr val="tx2"/>
                </a:solidFill>
              </a:rPr>
              <a:t>Body of Sin: Done away with, buried (Rom. 6:4)</a:t>
            </a:r>
            <a:r>
              <a:rPr lang="en-US" sz="2000" dirty="0">
                <a:solidFill>
                  <a:schemeClr val="tx2"/>
                </a:solidFill>
              </a:rPr>
              <a:t> </a:t>
            </a:r>
          </a:p>
        </p:txBody>
      </p:sp>
      <p:sp>
        <p:nvSpPr>
          <p:cNvPr id="236554" name="Text Box 10"/>
          <p:cNvSpPr txBox="1">
            <a:spLocks noChangeArrowheads="1"/>
          </p:cNvSpPr>
          <p:nvPr/>
        </p:nvSpPr>
        <p:spPr bwMode="auto">
          <a:xfrm>
            <a:off x="0" y="216535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b="0" dirty="0">
                <a:solidFill>
                  <a:schemeClr val="tx2"/>
                </a:solidFill>
              </a:rPr>
              <a:t>Slaves to sin: Death with Christ thru baptism frees one from sin! (6:6-7)</a:t>
            </a:r>
            <a:r>
              <a:rPr lang="en-US" sz="2000" dirty="0">
                <a:solidFill>
                  <a:schemeClr val="tx2"/>
                </a:solidFill>
              </a:rPr>
              <a:t> </a:t>
            </a:r>
            <a:endParaRPr lang="en-US" sz="2000" b="0" dirty="0">
              <a:solidFill>
                <a:schemeClr val="tx2"/>
              </a:solidFill>
            </a:endParaRPr>
          </a:p>
        </p:txBody>
      </p:sp>
      <p:sp>
        <p:nvSpPr>
          <p:cNvPr id="10" name="Text Box 4"/>
          <p:cNvSpPr txBox="1">
            <a:spLocks noChangeArrowheads="1"/>
          </p:cNvSpPr>
          <p:nvPr/>
        </p:nvSpPr>
        <p:spPr bwMode="auto">
          <a:xfrm>
            <a:off x="-1555" y="2994878"/>
            <a:ext cx="9144000" cy="83099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ctr" eaLnBrk="1" hangingPunct="1">
              <a:buClr>
                <a:schemeClr val="accent1"/>
              </a:buClr>
              <a:buSzPct val="115000"/>
            </a:pPr>
            <a:r>
              <a:rPr lang="en-US" dirty="0">
                <a:solidFill>
                  <a:srgbClr val="FF0000"/>
                </a:solidFill>
              </a:rPr>
              <a:t>Once obedient to the gospel through baptism, we are</a:t>
            </a:r>
          </a:p>
          <a:p>
            <a:pPr marL="0" indent="0" algn="ctr" eaLnBrk="1" hangingPunct="1">
              <a:buClr>
                <a:schemeClr val="accent1"/>
              </a:buClr>
              <a:buSzPct val="115000"/>
            </a:pPr>
            <a:r>
              <a:rPr lang="en-US" dirty="0">
                <a:solidFill>
                  <a:srgbClr val="FF0000"/>
                </a:solidFill>
              </a:rPr>
              <a:t>dead to sin and live in “newness of life!”</a:t>
            </a:r>
          </a:p>
        </p:txBody>
      </p:sp>
      <p:sp>
        <p:nvSpPr>
          <p:cNvPr id="11" name="Text Box 6"/>
          <p:cNvSpPr txBox="1">
            <a:spLocks noChangeArrowheads="1"/>
          </p:cNvSpPr>
          <p:nvPr/>
        </p:nvSpPr>
        <p:spPr bwMode="auto">
          <a:xfrm>
            <a:off x="-1555" y="4810035"/>
            <a:ext cx="5194235" cy="120032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chemeClr val="bg2">
                    <a:lumMod val="60000"/>
                    <a:lumOff val="40000"/>
                  </a:schemeClr>
                </a:solidFill>
              </a:rPr>
              <a:t>“Newness of life” begins with the death of our old self and</a:t>
            </a:r>
          </a:p>
          <a:p>
            <a:pPr algn="ctr" eaLnBrk="1" hangingPunct="1"/>
            <a:r>
              <a:rPr lang="en-US" dirty="0">
                <a:solidFill>
                  <a:schemeClr val="bg2">
                    <a:lumMod val="60000"/>
                    <a:lumOff val="40000"/>
                  </a:schemeClr>
                </a:solidFill>
              </a:rPr>
              <a:t>a new life with Christ!</a:t>
            </a:r>
          </a:p>
        </p:txBody>
      </p:sp>
      <p:pic>
        <p:nvPicPr>
          <p:cNvPr id="3" name="Picture 2" descr="Water next to the ocean&#10;&#10;Description generated with high confidence">
            <a:extLst>
              <a:ext uri="{FF2B5EF4-FFF2-40B4-BE49-F238E27FC236}">
                <a16:creationId xmlns:a16="http://schemas.microsoft.com/office/drawing/2014/main" id="{5A5F944C-1077-4FB4-9698-577AFA0298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0526" y="3962400"/>
            <a:ext cx="3863474" cy="2895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6551"/>
                                        </p:tgtEl>
                                        <p:attrNameLst>
                                          <p:attrName>style.visibility</p:attrName>
                                        </p:attrNameLst>
                                      </p:cBhvr>
                                      <p:to>
                                        <p:strVal val="visible"/>
                                      </p:to>
                                    </p:set>
                                  </p:childTnLst>
                                </p:cTn>
                              </p:par>
                            </p:childTnLst>
                          </p:cTn>
                        </p:par>
                        <p:par>
                          <p:cTn id="7" fill="hold">
                            <p:stCondLst>
                              <p:cond delay="500"/>
                            </p:stCondLst>
                            <p:childTnLst>
                              <p:par>
                                <p:cTn id="8" presetID="23" presetClass="entr" presetSubtype="36" fill="hold" grpId="0" nodeType="afterEffect">
                                  <p:stCondLst>
                                    <p:cond delay="0"/>
                                  </p:stCondLst>
                                  <p:childTnLst>
                                    <p:set>
                                      <p:cBhvr>
                                        <p:cTn id="9" dur="1" fill="hold">
                                          <p:stCondLst>
                                            <p:cond delay="0"/>
                                          </p:stCondLst>
                                        </p:cTn>
                                        <p:tgtEl>
                                          <p:spTgt spid="236552"/>
                                        </p:tgtEl>
                                        <p:attrNameLst>
                                          <p:attrName>style.visibility</p:attrName>
                                        </p:attrNameLst>
                                      </p:cBhvr>
                                      <p:to>
                                        <p:strVal val="visible"/>
                                      </p:to>
                                    </p:set>
                                    <p:anim calcmode="lin" valueType="num">
                                      <p:cBhvr>
                                        <p:cTn id="10" dur="500" fill="hold"/>
                                        <p:tgtEl>
                                          <p:spTgt spid="236552"/>
                                        </p:tgtEl>
                                        <p:attrNameLst>
                                          <p:attrName>ppt_w</p:attrName>
                                        </p:attrNameLst>
                                      </p:cBhvr>
                                      <p:tavLst>
                                        <p:tav tm="0">
                                          <p:val>
                                            <p:strVal val="(6*min(max(#ppt_w*#ppt_h,.3),1)-7.4)/-.7*#ppt_w"/>
                                          </p:val>
                                        </p:tav>
                                        <p:tav tm="100000">
                                          <p:val>
                                            <p:strVal val="#ppt_w"/>
                                          </p:val>
                                        </p:tav>
                                      </p:tavLst>
                                    </p:anim>
                                    <p:anim calcmode="lin" valueType="num">
                                      <p:cBhvr>
                                        <p:cTn id="11" dur="500" fill="hold"/>
                                        <p:tgtEl>
                                          <p:spTgt spid="236552"/>
                                        </p:tgtEl>
                                        <p:attrNameLst>
                                          <p:attrName>ppt_h</p:attrName>
                                        </p:attrNameLst>
                                      </p:cBhvr>
                                      <p:tavLst>
                                        <p:tav tm="0">
                                          <p:val>
                                            <p:strVal val="(6*min(max(#ppt_w*#ppt_h,.3),1)-7.4)/-.7*#ppt_h"/>
                                          </p:val>
                                        </p:tav>
                                        <p:tav tm="100000">
                                          <p:val>
                                            <p:strVal val="#ppt_h"/>
                                          </p:val>
                                        </p:tav>
                                      </p:tavLst>
                                    </p:anim>
                                    <p:anim calcmode="lin" valueType="num">
                                      <p:cBhvr>
                                        <p:cTn id="12" dur="500" fill="hold"/>
                                        <p:tgtEl>
                                          <p:spTgt spid="236552"/>
                                        </p:tgtEl>
                                        <p:attrNameLst>
                                          <p:attrName>ppt_x</p:attrName>
                                        </p:attrNameLst>
                                      </p:cBhvr>
                                      <p:tavLst>
                                        <p:tav tm="0">
                                          <p:val>
                                            <p:fltVal val="0.5"/>
                                          </p:val>
                                        </p:tav>
                                        <p:tav tm="100000">
                                          <p:val>
                                            <p:strVal val="#ppt_x"/>
                                          </p:val>
                                        </p:tav>
                                      </p:tavLst>
                                    </p:anim>
                                    <p:anim calcmode="lin" valueType="num">
                                      <p:cBhvr>
                                        <p:cTn id="13" dur="500" fill="hold"/>
                                        <p:tgtEl>
                                          <p:spTgt spid="236552"/>
                                        </p:tgtEl>
                                        <p:attrNameLst>
                                          <p:attrName>ppt_y</p:attrName>
                                        </p:attrNameLst>
                                      </p:cBhvr>
                                      <p:tavLst>
                                        <p:tav tm="0">
                                          <p:val>
                                            <p:strVal val="1+(6*min(max(#ppt_w*#ppt_h,.3),1)-7.4)/-.7*#ppt_h/2"/>
                                          </p:val>
                                        </p:tav>
                                        <p:tav tm="100000">
                                          <p:val>
                                            <p:strVal val="#ppt_y"/>
                                          </p:val>
                                        </p:tav>
                                      </p:tavLst>
                                    </p:anim>
                                  </p:childTnLst>
                                </p:cTn>
                              </p:par>
                            </p:childTnLst>
                          </p:cTn>
                        </p:par>
                        <p:par>
                          <p:cTn id="14" fill="hold">
                            <p:stCondLst>
                              <p:cond delay="1000"/>
                            </p:stCondLst>
                            <p:childTnLst>
                              <p:par>
                                <p:cTn id="15" presetID="23" presetClass="entr" presetSubtype="36" fill="hold" grpId="0" nodeType="afterEffect">
                                  <p:stCondLst>
                                    <p:cond delay="0"/>
                                  </p:stCondLst>
                                  <p:childTnLst>
                                    <p:set>
                                      <p:cBhvr>
                                        <p:cTn id="16" dur="1" fill="hold">
                                          <p:stCondLst>
                                            <p:cond delay="0"/>
                                          </p:stCondLst>
                                        </p:cTn>
                                        <p:tgtEl>
                                          <p:spTgt spid="236553"/>
                                        </p:tgtEl>
                                        <p:attrNameLst>
                                          <p:attrName>style.visibility</p:attrName>
                                        </p:attrNameLst>
                                      </p:cBhvr>
                                      <p:to>
                                        <p:strVal val="visible"/>
                                      </p:to>
                                    </p:set>
                                    <p:anim calcmode="lin" valueType="num">
                                      <p:cBhvr>
                                        <p:cTn id="17" dur="500" fill="hold"/>
                                        <p:tgtEl>
                                          <p:spTgt spid="236553"/>
                                        </p:tgtEl>
                                        <p:attrNameLst>
                                          <p:attrName>ppt_w</p:attrName>
                                        </p:attrNameLst>
                                      </p:cBhvr>
                                      <p:tavLst>
                                        <p:tav tm="0">
                                          <p:val>
                                            <p:strVal val="(6*min(max(#ppt_w*#ppt_h,.3),1)-7.4)/-.7*#ppt_w"/>
                                          </p:val>
                                        </p:tav>
                                        <p:tav tm="100000">
                                          <p:val>
                                            <p:strVal val="#ppt_w"/>
                                          </p:val>
                                        </p:tav>
                                      </p:tavLst>
                                    </p:anim>
                                    <p:anim calcmode="lin" valueType="num">
                                      <p:cBhvr>
                                        <p:cTn id="18" dur="500" fill="hold"/>
                                        <p:tgtEl>
                                          <p:spTgt spid="236553"/>
                                        </p:tgtEl>
                                        <p:attrNameLst>
                                          <p:attrName>ppt_h</p:attrName>
                                        </p:attrNameLst>
                                      </p:cBhvr>
                                      <p:tavLst>
                                        <p:tav tm="0">
                                          <p:val>
                                            <p:strVal val="(6*min(max(#ppt_w*#ppt_h,.3),1)-7.4)/-.7*#ppt_h"/>
                                          </p:val>
                                        </p:tav>
                                        <p:tav tm="100000">
                                          <p:val>
                                            <p:strVal val="#ppt_h"/>
                                          </p:val>
                                        </p:tav>
                                      </p:tavLst>
                                    </p:anim>
                                    <p:anim calcmode="lin" valueType="num">
                                      <p:cBhvr>
                                        <p:cTn id="19" dur="500" fill="hold"/>
                                        <p:tgtEl>
                                          <p:spTgt spid="236553"/>
                                        </p:tgtEl>
                                        <p:attrNameLst>
                                          <p:attrName>ppt_x</p:attrName>
                                        </p:attrNameLst>
                                      </p:cBhvr>
                                      <p:tavLst>
                                        <p:tav tm="0">
                                          <p:val>
                                            <p:fltVal val="0.5"/>
                                          </p:val>
                                        </p:tav>
                                        <p:tav tm="100000">
                                          <p:val>
                                            <p:strVal val="#ppt_x"/>
                                          </p:val>
                                        </p:tav>
                                      </p:tavLst>
                                    </p:anim>
                                    <p:anim calcmode="lin" valueType="num">
                                      <p:cBhvr>
                                        <p:cTn id="20" dur="500" fill="hold"/>
                                        <p:tgtEl>
                                          <p:spTgt spid="236553"/>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1500"/>
                            </p:stCondLst>
                            <p:childTnLst>
                              <p:par>
                                <p:cTn id="22" presetID="23" presetClass="entr" presetSubtype="36" fill="hold" grpId="0" nodeType="afterEffect">
                                  <p:stCondLst>
                                    <p:cond delay="0"/>
                                  </p:stCondLst>
                                  <p:childTnLst>
                                    <p:set>
                                      <p:cBhvr>
                                        <p:cTn id="23" dur="1" fill="hold">
                                          <p:stCondLst>
                                            <p:cond delay="0"/>
                                          </p:stCondLst>
                                        </p:cTn>
                                        <p:tgtEl>
                                          <p:spTgt spid="236554"/>
                                        </p:tgtEl>
                                        <p:attrNameLst>
                                          <p:attrName>style.visibility</p:attrName>
                                        </p:attrNameLst>
                                      </p:cBhvr>
                                      <p:to>
                                        <p:strVal val="visible"/>
                                      </p:to>
                                    </p:set>
                                    <p:anim calcmode="lin" valueType="num">
                                      <p:cBhvr>
                                        <p:cTn id="24" dur="500" fill="hold"/>
                                        <p:tgtEl>
                                          <p:spTgt spid="236554"/>
                                        </p:tgtEl>
                                        <p:attrNameLst>
                                          <p:attrName>ppt_w</p:attrName>
                                        </p:attrNameLst>
                                      </p:cBhvr>
                                      <p:tavLst>
                                        <p:tav tm="0">
                                          <p:val>
                                            <p:strVal val="(6*min(max(#ppt_w*#ppt_h,.3),1)-7.4)/-.7*#ppt_w"/>
                                          </p:val>
                                        </p:tav>
                                        <p:tav tm="100000">
                                          <p:val>
                                            <p:strVal val="#ppt_w"/>
                                          </p:val>
                                        </p:tav>
                                      </p:tavLst>
                                    </p:anim>
                                    <p:anim calcmode="lin" valueType="num">
                                      <p:cBhvr>
                                        <p:cTn id="25" dur="500" fill="hold"/>
                                        <p:tgtEl>
                                          <p:spTgt spid="236554"/>
                                        </p:tgtEl>
                                        <p:attrNameLst>
                                          <p:attrName>ppt_h</p:attrName>
                                        </p:attrNameLst>
                                      </p:cBhvr>
                                      <p:tavLst>
                                        <p:tav tm="0">
                                          <p:val>
                                            <p:strVal val="(6*min(max(#ppt_w*#ppt_h,.3),1)-7.4)/-.7*#ppt_h"/>
                                          </p:val>
                                        </p:tav>
                                        <p:tav tm="100000">
                                          <p:val>
                                            <p:strVal val="#ppt_h"/>
                                          </p:val>
                                        </p:tav>
                                      </p:tavLst>
                                    </p:anim>
                                    <p:anim calcmode="lin" valueType="num">
                                      <p:cBhvr>
                                        <p:cTn id="26" dur="500" fill="hold"/>
                                        <p:tgtEl>
                                          <p:spTgt spid="236554"/>
                                        </p:tgtEl>
                                        <p:attrNameLst>
                                          <p:attrName>ppt_x</p:attrName>
                                        </p:attrNameLst>
                                      </p:cBhvr>
                                      <p:tavLst>
                                        <p:tav tm="0">
                                          <p:val>
                                            <p:fltVal val="0.5"/>
                                          </p:val>
                                        </p:tav>
                                        <p:tav tm="100000">
                                          <p:val>
                                            <p:strVal val="#ppt_x"/>
                                          </p:val>
                                        </p:tav>
                                      </p:tavLst>
                                    </p:anim>
                                    <p:anim calcmode="lin" valueType="num">
                                      <p:cBhvr>
                                        <p:cTn id="27" dur="500" fill="hold"/>
                                        <p:tgtEl>
                                          <p:spTgt spid="236554"/>
                                        </p:tgtEl>
                                        <p:attrNameLst>
                                          <p:attrName>ppt_y</p:attrName>
                                        </p:attrNameLst>
                                      </p:cBhvr>
                                      <p:tavLst>
                                        <p:tav tm="0">
                                          <p:val>
                                            <p:strVal val="1+(6*min(max(#ppt_w*#ppt_h,.3),1)-7.4)/-.7*#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1" grpId="0" autoUpdateAnimBg="0"/>
      <p:bldP spid="236552" grpId="0"/>
      <p:bldP spid="236553" grpId="0"/>
      <p:bldP spid="236554" grpId="0"/>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0" y="6543675"/>
            <a:ext cx="2895600" cy="304800"/>
          </a:xfrm>
        </p:spPr>
        <p:txBody>
          <a:bodyPr/>
          <a:lstStyle/>
          <a:p>
            <a:pPr>
              <a:defRPr/>
            </a:pPr>
            <a:r>
              <a:rPr lang="en-US" dirty="0"/>
              <a:t>The Angels Rejoice!</a:t>
            </a:r>
          </a:p>
        </p:txBody>
      </p:sp>
      <p:sp>
        <p:nvSpPr>
          <p:cNvPr id="238594" name="Rectangle 2"/>
          <p:cNvSpPr>
            <a:spLocks noGrp="1" noChangeArrowheads="1"/>
          </p:cNvSpPr>
          <p:nvPr>
            <p:ph type="title"/>
          </p:nvPr>
        </p:nvSpPr>
        <p:spPr>
          <a:xfrm>
            <a:off x="0" y="0"/>
            <a:ext cx="9144000" cy="609600"/>
          </a:xfrm>
        </p:spPr>
        <p:txBody>
          <a:bodyPr/>
          <a:lstStyle/>
          <a:p>
            <a:pPr eaLnBrk="1" hangingPunct="1">
              <a:defRPr/>
            </a:pPr>
            <a:r>
              <a:rPr lang="en-US" sz="4000" b="1" u="sng" dirty="0">
                <a:solidFill>
                  <a:schemeClr val="tx1"/>
                </a:solidFill>
                <a:cs typeface="Times New Roman" pitchFamily="18" charset="0"/>
              </a:rPr>
              <a:t>Life of Different Decisions</a:t>
            </a:r>
          </a:p>
        </p:txBody>
      </p:sp>
      <p:sp>
        <p:nvSpPr>
          <p:cNvPr id="10244" name="Text Box 3"/>
          <p:cNvSpPr txBox="1">
            <a:spLocks noChangeArrowheads="1"/>
          </p:cNvSpPr>
          <p:nvPr/>
        </p:nvSpPr>
        <p:spPr bwMode="auto">
          <a:xfrm>
            <a:off x="0" y="741908"/>
            <a:ext cx="9144000" cy="415498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Rom. 6:11-20</a:t>
            </a:r>
            <a:r>
              <a:rPr lang="en-US" i="1" dirty="0">
                <a:solidFill>
                  <a:srgbClr val="7030A0"/>
                </a:solidFill>
              </a:rPr>
              <a:t> (vss. 11-15)</a:t>
            </a:r>
            <a:endParaRPr lang="en-US" sz="2800" i="1" dirty="0">
              <a:solidFill>
                <a:srgbClr val="7030A0"/>
              </a:solidFill>
            </a:endParaRPr>
          </a:p>
          <a:p>
            <a:pPr>
              <a:buClr>
                <a:schemeClr val="accent1"/>
              </a:buClr>
              <a:buSzPct val="115000"/>
              <a:buFont typeface="Wingdings" pitchFamily="2" charset="2"/>
              <a:buNone/>
            </a:pPr>
            <a:r>
              <a:rPr lang="en-US" sz="2000" b="0" dirty="0">
                <a:solidFill>
                  <a:srgbClr val="002060"/>
                </a:solidFill>
              </a:rPr>
              <a:t>11.  Even so consider yourselves to be dead to sin, but alive to God in Christ Jesus.</a:t>
            </a:r>
          </a:p>
          <a:p>
            <a:pPr>
              <a:buClr>
                <a:schemeClr val="accent1"/>
              </a:buClr>
              <a:buSzPct val="115000"/>
              <a:buFont typeface="Wingdings" pitchFamily="2" charset="2"/>
              <a:buNone/>
            </a:pPr>
            <a:r>
              <a:rPr lang="en-US" sz="2000" b="0" dirty="0">
                <a:solidFill>
                  <a:srgbClr val="002060"/>
                </a:solidFill>
              </a:rPr>
              <a:t>12.  Therefore do not let sin reign in your mortal body so that you obey its lusts,</a:t>
            </a:r>
          </a:p>
          <a:p>
            <a:pPr>
              <a:buClr>
                <a:schemeClr val="accent1"/>
              </a:buClr>
              <a:buSzPct val="115000"/>
              <a:buFont typeface="Wingdings" pitchFamily="2" charset="2"/>
              <a:buNone/>
            </a:pPr>
            <a:r>
              <a:rPr lang="en-US" sz="2000" b="0" dirty="0">
                <a:solidFill>
                  <a:srgbClr val="002060"/>
                </a:solidFill>
              </a:rPr>
              <a:t>13.  and do not go on presenting the members of your body to sin as instruments of unrighteousness; but present yourselves to God as those alive from the dead, and your members as instruments of righteousness to God.</a:t>
            </a:r>
          </a:p>
          <a:p>
            <a:pPr>
              <a:buClr>
                <a:schemeClr val="accent1"/>
              </a:buClr>
              <a:buSzPct val="115000"/>
              <a:buFont typeface="Wingdings" pitchFamily="2" charset="2"/>
              <a:buNone/>
            </a:pPr>
            <a:r>
              <a:rPr lang="en-US" sz="2000" b="0" dirty="0">
                <a:solidFill>
                  <a:srgbClr val="002060"/>
                </a:solidFill>
              </a:rPr>
              <a:t>14.  For sin shall not be master over you, for you are not under law but under grace.</a:t>
            </a:r>
          </a:p>
          <a:p>
            <a:pPr>
              <a:buClr>
                <a:schemeClr val="accent1"/>
              </a:buClr>
              <a:buSzPct val="115000"/>
              <a:buFont typeface="Wingdings" pitchFamily="2" charset="2"/>
              <a:buNone/>
            </a:pPr>
            <a:r>
              <a:rPr lang="en-US" sz="2000" b="0" dirty="0">
                <a:solidFill>
                  <a:srgbClr val="002060"/>
                </a:solidFill>
              </a:rPr>
              <a:t>15.  What then? Shall we sin because we are not under law but under grace? May it never be!</a:t>
            </a:r>
          </a:p>
        </p:txBody>
      </p:sp>
      <p:pic>
        <p:nvPicPr>
          <p:cNvPr id="7" name="Picture 6" descr="A picture containing water, person, sport, outdoor&#10;&#10;Description generated with very high confidence">
            <a:extLst>
              <a:ext uri="{FF2B5EF4-FFF2-40B4-BE49-F238E27FC236}">
                <a16:creationId xmlns:a16="http://schemas.microsoft.com/office/drawing/2014/main" id="{4447EF50-86C7-4A1C-A9DF-14F255455E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932426"/>
            <a:ext cx="2895600" cy="1925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0" y="6553200"/>
            <a:ext cx="2895600" cy="304800"/>
          </a:xfrm>
        </p:spPr>
        <p:txBody>
          <a:bodyPr/>
          <a:lstStyle/>
          <a:p>
            <a:pPr>
              <a:defRPr/>
            </a:pPr>
            <a:r>
              <a:rPr lang="en-US" dirty="0"/>
              <a:t>The Angels Rejoice!</a:t>
            </a:r>
          </a:p>
        </p:txBody>
      </p:sp>
      <p:sp>
        <p:nvSpPr>
          <p:cNvPr id="238594" name="Rectangle 2"/>
          <p:cNvSpPr>
            <a:spLocks noGrp="1" noChangeArrowheads="1"/>
          </p:cNvSpPr>
          <p:nvPr>
            <p:ph type="title"/>
          </p:nvPr>
        </p:nvSpPr>
        <p:spPr>
          <a:xfrm>
            <a:off x="0" y="0"/>
            <a:ext cx="9144000" cy="609600"/>
          </a:xfrm>
        </p:spPr>
        <p:txBody>
          <a:bodyPr/>
          <a:lstStyle/>
          <a:p>
            <a:pPr eaLnBrk="1" hangingPunct="1">
              <a:defRPr/>
            </a:pPr>
            <a:r>
              <a:rPr lang="en-US" sz="4000" b="1" u="sng" dirty="0">
                <a:solidFill>
                  <a:schemeClr val="tx1"/>
                </a:solidFill>
                <a:cs typeface="Times New Roman" pitchFamily="18" charset="0"/>
              </a:rPr>
              <a:t>Life of Different Decisions</a:t>
            </a:r>
          </a:p>
        </p:txBody>
      </p:sp>
      <p:sp>
        <p:nvSpPr>
          <p:cNvPr id="10244" name="Text Box 3"/>
          <p:cNvSpPr txBox="1">
            <a:spLocks noChangeArrowheads="1"/>
          </p:cNvSpPr>
          <p:nvPr/>
        </p:nvSpPr>
        <p:spPr bwMode="auto">
          <a:xfrm>
            <a:off x="0" y="685800"/>
            <a:ext cx="9144000" cy="415498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Rom. 6:11-20</a:t>
            </a:r>
            <a:r>
              <a:rPr lang="en-US" i="1" dirty="0">
                <a:solidFill>
                  <a:srgbClr val="7030A0"/>
                </a:solidFill>
              </a:rPr>
              <a:t> (vss. 16-20)</a:t>
            </a:r>
            <a:endParaRPr lang="en-US" sz="2800" i="1" dirty="0">
              <a:solidFill>
                <a:srgbClr val="7030A0"/>
              </a:solidFill>
            </a:endParaRPr>
          </a:p>
          <a:p>
            <a:pPr>
              <a:buClr>
                <a:schemeClr val="accent1"/>
              </a:buClr>
              <a:buSzPct val="115000"/>
              <a:buFont typeface="Wingdings" pitchFamily="2" charset="2"/>
              <a:buNone/>
            </a:pPr>
            <a:r>
              <a:rPr lang="en-US" sz="2000" b="0" dirty="0">
                <a:solidFill>
                  <a:srgbClr val="002060"/>
                </a:solidFill>
              </a:rPr>
              <a:t>16.  Do you not know that when you present yourselves to someone as slaves for obedience, you are slaves of the one whom you obey, either of sin resulting in death, or of obedience resulting in righteousness?</a:t>
            </a:r>
          </a:p>
          <a:p>
            <a:pPr>
              <a:buClr>
                <a:schemeClr val="accent1"/>
              </a:buClr>
              <a:buSzPct val="115000"/>
              <a:buFont typeface="Wingdings" pitchFamily="2" charset="2"/>
              <a:buNone/>
            </a:pPr>
            <a:r>
              <a:rPr lang="en-US" sz="2000" b="0" dirty="0">
                <a:solidFill>
                  <a:srgbClr val="002060"/>
                </a:solidFill>
              </a:rPr>
              <a:t>17.  But thanks be to God that though you were slaves of sin, you became obedient from the heart to that form of teaching to which you were committed,</a:t>
            </a:r>
          </a:p>
          <a:p>
            <a:pPr>
              <a:buClr>
                <a:schemeClr val="accent1"/>
              </a:buClr>
              <a:buSzPct val="115000"/>
              <a:buFont typeface="Wingdings" pitchFamily="2" charset="2"/>
              <a:buNone/>
            </a:pPr>
            <a:r>
              <a:rPr lang="en-US" sz="2000" b="0" dirty="0">
                <a:solidFill>
                  <a:srgbClr val="002060"/>
                </a:solidFill>
              </a:rPr>
              <a:t>18.  and having been freed from sin, you became slaves of righteousness.</a:t>
            </a:r>
          </a:p>
          <a:p>
            <a:pPr>
              <a:buClr>
                <a:schemeClr val="accent1"/>
              </a:buClr>
              <a:buSzPct val="115000"/>
              <a:buFont typeface="Wingdings" pitchFamily="2" charset="2"/>
              <a:buNone/>
            </a:pPr>
            <a:r>
              <a:rPr lang="en-US" sz="2000" b="0" dirty="0">
                <a:solidFill>
                  <a:srgbClr val="002060"/>
                </a:solidFill>
              </a:rPr>
              <a:t>19.  I am speaking in human terms because of the weakness of your flesh. For just as you presented your members as slaves to impurity and to lawlessness, resulting in further lawlessness, so now present your members as slaves to righteousness, resulting in sanctification.</a:t>
            </a:r>
          </a:p>
          <a:p>
            <a:pPr>
              <a:buClr>
                <a:schemeClr val="accent1"/>
              </a:buClr>
              <a:buSzPct val="115000"/>
              <a:buFont typeface="Wingdings" pitchFamily="2" charset="2"/>
              <a:buNone/>
            </a:pPr>
            <a:r>
              <a:rPr lang="en-US" sz="2000" b="0" dirty="0">
                <a:solidFill>
                  <a:srgbClr val="002060"/>
                </a:solidFill>
              </a:rPr>
              <a:t>20.  For when you were slaves of sin, you were free in regard to righteousness.</a:t>
            </a:r>
          </a:p>
        </p:txBody>
      </p:sp>
      <p:pic>
        <p:nvPicPr>
          <p:cNvPr id="3" name="Picture 2" descr="A person wearing a dress&#10;&#10;Description generated with high confidence">
            <a:extLst>
              <a:ext uri="{FF2B5EF4-FFF2-40B4-BE49-F238E27FC236}">
                <a16:creationId xmlns:a16="http://schemas.microsoft.com/office/drawing/2014/main" id="{C8EF9E28-3A2C-413B-B15A-436719448A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552" y="4847166"/>
            <a:ext cx="2160896" cy="2010834"/>
          </a:xfrm>
          <a:prstGeom prst="rect">
            <a:avLst/>
          </a:prstGeom>
        </p:spPr>
      </p:pic>
    </p:spTree>
    <p:extLst>
      <p:ext uri="{BB962C8B-B14F-4D97-AF65-F5344CB8AC3E}">
        <p14:creationId xmlns:p14="http://schemas.microsoft.com/office/powerpoint/2010/main" val="5765077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Curtain Call">
  <a:themeElements>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Designs\Curtain Call.pot</Template>
  <TotalTime>3418</TotalTime>
  <Words>1940</Words>
  <Application>Microsoft Office PowerPoint</Application>
  <PresentationFormat>On-screen Show (4:3)</PresentationFormat>
  <Paragraphs>160</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Ameretto</vt:lpstr>
      <vt:lpstr>Arial</vt:lpstr>
      <vt:lpstr>Calisto MT</vt:lpstr>
      <vt:lpstr>Tahoma</vt:lpstr>
      <vt:lpstr>Times New Roman</vt:lpstr>
      <vt:lpstr>Wingdings</vt:lpstr>
      <vt:lpstr>Curtain Call</vt:lpstr>
      <vt:lpstr>The Angels Rejoice!  Text: Lk. 15:7, 10; Rom. 6  </vt:lpstr>
      <vt:lpstr>Intro </vt:lpstr>
      <vt:lpstr>Intro </vt:lpstr>
      <vt:lpstr>Life of Eternal Deliverance</vt:lpstr>
      <vt:lpstr>Life of Eternal Deliverance</vt:lpstr>
      <vt:lpstr>Life of Eternal Deliverance</vt:lpstr>
      <vt:lpstr>Life of Eternal Deliverance</vt:lpstr>
      <vt:lpstr>Life of Different Decisions</vt:lpstr>
      <vt:lpstr>Life of Different Decisions</vt:lpstr>
      <vt:lpstr>Life of Different Decisions</vt:lpstr>
      <vt:lpstr>Life of Different Decisions</vt:lpstr>
      <vt:lpstr>Life of Different Decisions</vt:lpstr>
      <vt:lpstr>Life of Eternal Reward</vt:lpstr>
      <vt:lpstr>Life of Eternal Reward </vt:lpstr>
      <vt:lpstr>Life of Eternal Reward</vt:lpstr>
      <vt:lpstr>Conclusion </vt:lpstr>
      <vt:lpstr>Conclusion </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Angels Rejoice!</dc:title>
  <dc:subject>06/03/18</dc:subject>
  <dc:creator>DarkWolf</dc:creator>
  <cp:lastModifiedBy>Nathan Morrison</cp:lastModifiedBy>
  <cp:revision>20</cp:revision>
  <dcterms:created xsi:type="dcterms:W3CDTF">2005-06-04T23:49:02Z</dcterms:created>
  <dcterms:modified xsi:type="dcterms:W3CDTF">2018-06-02T18:21:49Z</dcterms:modified>
</cp:coreProperties>
</file>