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5" r:id="rId1"/>
  </p:sldMasterIdLst>
  <p:notesMasterIdLst>
    <p:notesMasterId r:id="rId70"/>
  </p:notesMasterIdLst>
  <p:handoutMasterIdLst>
    <p:handoutMasterId r:id="rId71"/>
  </p:handoutMasterIdLst>
  <p:sldIdLst>
    <p:sldId id="256" r:id="rId2"/>
    <p:sldId id="503" r:id="rId3"/>
    <p:sldId id="325" r:id="rId4"/>
    <p:sldId id="389" r:id="rId5"/>
    <p:sldId id="391" r:id="rId6"/>
    <p:sldId id="382" r:id="rId7"/>
    <p:sldId id="400" r:id="rId8"/>
    <p:sldId id="402" r:id="rId9"/>
    <p:sldId id="404" r:id="rId10"/>
    <p:sldId id="406" r:id="rId11"/>
    <p:sldId id="408" r:id="rId12"/>
    <p:sldId id="289" r:id="rId13"/>
    <p:sldId id="397" r:id="rId14"/>
    <p:sldId id="410" r:id="rId15"/>
    <p:sldId id="414" r:id="rId16"/>
    <p:sldId id="364" r:id="rId17"/>
    <p:sldId id="412" r:id="rId18"/>
    <p:sldId id="422" r:id="rId19"/>
    <p:sldId id="418" r:id="rId20"/>
    <p:sldId id="366" r:id="rId21"/>
    <p:sldId id="424" r:id="rId22"/>
    <p:sldId id="349" r:id="rId23"/>
    <p:sldId id="428" r:id="rId24"/>
    <p:sldId id="368" r:id="rId25"/>
    <p:sldId id="430" r:id="rId26"/>
    <p:sldId id="352" r:id="rId27"/>
    <p:sldId id="436" r:id="rId28"/>
    <p:sldId id="439" r:id="rId29"/>
    <p:sldId id="441" r:id="rId30"/>
    <p:sldId id="512" r:id="rId31"/>
    <p:sldId id="498" r:id="rId32"/>
    <p:sldId id="484" r:id="rId33"/>
    <p:sldId id="490" r:id="rId34"/>
    <p:sldId id="516" r:id="rId35"/>
    <p:sldId id="501" r:id="rId36"/>
    <p:sldId id="500" r:id="rId37"/>
    <p:sldId id="505" r:id="rId38"/>
    <p:sldId id="509" r:id="rId39"/>
    <p:sldId id="370" r:id="rId40"/>
    <p:sldId id="448" r:id="rId41"/>
    <p:sldId id="350" r:id="rId42"/>
    <p:sldId id="450" r:id="rId43"/>
    <p:sldId id="532" r:id="rId44"/>
    <p:sldId id="533" r:id="rId45"/>
    <p:sldId id="375" r:id="rId46"/>
    <p:sldId id="454" r:id="rId47"/>
    <p:sldId id="358" r:id="rId48"/>
    <p:sldId id="458" r:id="rId49"/>
    <p:sldId id="464" r:id="rId50"/>
    <p:sldId id="377" r:id="rId51"/>
    <p:sldId id="362" r:id="rId52"/>
    <p:sldId id="471" r:id="rId53"/>
    <p:sldId id="380" r:id="rId54"/>
    <p:sldId id="473" r:id="rId55"/>
    <p:sldId id="524" r:id="rId56"/>
    <p:sldId id="525" r:id="rId57"/>
    <p:sldId id="438" r:id="rId58"/>
    <p:sldId id="477" r:id="rId59"/>
    <p:sldId id="308" r:id="rId60"/>
    <p:sldId id="320" r:id="rId61"/>
    <p:sldId id="487" r:id="rId62"/>
    <p:sldId id="489" r:id="rId63"/>
    <p:sldId id="329" r:id="rId64"/>
    <p:sldId id="523" r:id="rId65"/>
    <p:sldId id="527" r:id="rId66"/>
    <p:sldId id="528" r:id="rId67"/>
    <p:sldId id="529" r:id="rId68"/>
    <p:sldId id="530"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FFFF"/>
    <a:srgbClr val="FFCCFF"/>
    <a:srgbClr val="FF0066"/>
    <a:srgbClr val="FFFFFF"/>
    <a:srgbClr val="FFCC00"/>
    <a:srgbClr val="CCFF33"/>
    <a:srgbClr val="FFFF00"/>
    <a:srgbClr val="0066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586" autoAdjust="0"/>
    <p:restoredTop sz="86400" autoAdjust="0"/>
  </p:normalViewPr>
  <p:slideViewPr>
    <p:cSldViewPr snapToObjects="1">
      <p:cViewPr varScale="1">
        <p:scale>
          <a:sx n="74" d="100"/>
          <a:sy n="74" d="100"/>
        </p:scale>
        <p:origin x="492" y="5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atin typeface="Times New Roman" charset="0"/>
              </a:defRPr>
            </a:lvl1pPr>
          </a:lstStyle>
          <a:p>
            <a:r>
              <a:rPr lang="en-US" altLang="en-US" dirty="0">
                <a:cs typeface="Times New Roman" charset="0"/>
              </a:rPr>
              <a:t>The Creator's Handbook To Science</a:t>
            </a:r>
            <a:endParaRPr lang="en-US" altLang="en-US" dirty="0"/>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defRPr>
            </a:lvl1pPr>
          </a:lstStyle>
          <a:p>
            <a:r>
              <a:rPr lang="en-US" altLang="en-US" dirty="0"/>
              <a:t>04/13/14</a:t>
            </a:r>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atin typeface="Times New Roman" charset="0"/>
              </a:defRPr>
            </a:lvl1pPr>
          </a:lstStyle>
          <a:p>
            <a:r>
              <a:rPr lang="en-US" altLang="en-US" dirty="0"/>
              <a:t>Prepared by Nathan L Morrison </a:t>
            </a:r>
            <a:r>
              <a:rPr lang="en-US" altLang="en-US"/>
              <a:t>/ 04/13/14</a:t>
            </a:r>
            <a:endParaRPr lang="en-US" altLang="en-US" dirty="0"/>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defRPr>
            </a:lvl1pPr>
          </a:lstStyle>
          <a:p>
            <a:fld id="{61326B5B-4B26-400C-94BC-27F31CD4B313}" type="slidenum">
              <a:rPr lang="en-US" altLang="en-US"/>
              <a:pPr/>
              <a:t>‹#›</a:t>
            </a:fld>
            <a:endParaRPr lang="en-US" altLang="en-US"/>
          </a:p>
        </p:txBody>
      </p:sp>
    </p:spTree>
    <p:extLst>
      <p:ext uri="{BB962C8B-B14F-4D97-AF65-F5344CB8AC3E}">
        <p14:creationId xmlns:p14="http://schemas.microsoft.com/office/powerpoint/2010/main" val="2026166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atin typeface="Times New Roman" charset="0"/>
              </a:defRPr>
            </a:lvl1pPr>
          </a:lstStyle>
          <a:p>
            <a:r>
              <a:rPr lang="en-US" altLang="en-US" dirty="0"/>
              <a:t>The Creator’s Handbook to Science</a:t>
            </a:r>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defRPr>
            </a:lvl1pPr>
          </a:lstStyle>
          <a:p>
            <a:r>
              <a:rPr lang="en-US" altLang="en-US"/>
              <a:t>04/13/14</a:t>
            </a:r>
            <a:endParaRPr lang="en-US" altLang="en-US" dirty="0"/>
          </a:p>
        </p:txBody>
      </p:sp>
      <p:sp>
        <p:nvSpPr>
          <p:cNvPr id="30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atin typeface="Times New Roman" charset="0"/>
              </a:defRPr>
            </a:lvl1pPr>
          </a:lstStyle>
          <a:p>
            <a:r>
              <a:rPr lang="en-US" altLang="en-US" dirty="0"/>
              <a:t>Prepared by Nathan L Morrison / 04/13/14</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defRPr>
            </a:lvl1pPr>
          </a:lstStyle>
          <a:p>
            <a:fld id="{185AA8A9-8BB6-44B6-BE57-D404F4D27BAA}" type="slidenum">
              <a:rPr lang="en-US" altLang="en-US"/>
              <a:pPr/>
              <a:t>‹#›</a:t>
            </a:fld>
            <a:endParaRPr lang="en-US" altLang="en-US"/>
          </a:p>
        </p:txBody>
      </p:sp>
    </p:spTree>
    <p:extLst>
      <p:ext uri="{BB962C8B-B14F-4D97-AF65-F5344CB8AC3E}">
        <p14:creationId xmlns:p14="http://schemas.microsoft.com/office/powerpoint/2010/main" val="533196581"/>
      </p:ext>
    </p:extLst>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dirty="0">
                <a:cs typeface="Times New Roman" charset="0"/>
              </a:rPr>
              <a:t>The Creator's Handbook To Science</a:t>
            </a:r>
            <a:endParaRPr lang="en-US" altLang="en-US" dirty="0"/>
          </a:p>
        </p:txBody>
      </p:sp>
      <p:sp>
        <p:nvSpPr>
          <p:cNvPr id="5" name="Rectangle 6"/>
          <p:cNvSpPr>
            <a:spLocks noGrp="1" noChangeArrowheads="1"/>
          </p:cNvSpPr>
          <p:nvPr>
            <p:ph type="ftr" sz="quarter" idx="4"/>
          </p:nvPr>
        </p:nvSpPr>
        <p:spPr>
          <a:ln/>
        </p:spPr>
        <p:txBody>
          <a:bodyPr/>
          <a:lstStyle/>
          <a:p>
            <a:r>
              <a:rPr lang="en-US" altLang="en-US" dirty="0"/>
              <a:t>Prepared by Nathan L Morrison / 04/13/14</a:t>
            </a:r>
          </a:p>
        </p:txBody>
      </p:sp>
      <p:sp>
        <p:nvSpPr>
          <p:cNvPr id="6" name="Rectangle 7"/>
          <p:cNvSpPr>
            <a:spLocks noGrp="1" noChangeArrowheads="1"/>
          </p:cNvSpPr>
          <p:nvPr>
            <p:ph type="sldNum" sz="quarter" idx="5"/>
          </p:nvPr>
        </p:nvSpPr>
        <p:spPr>
          <a:ln/>
        </p:spPr>
        <p:txBody>
          <a:bodyPr/>
          <a:lstStyle/>
          <a:p>
            <a:fld id="{5E734BC9-D489-4F1D-968B-2F83B5379983}" type="slidenum">
              <a:rPr lang="en-US" altLang="en-US"/>
              <a:pPr/>
              <a:t>1</a:t>
            </a:fld>
            <a:endParaRPr lang="en-US" altLang="en-US"/>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r>
              <a:rPr lang="en-US" altLang="en-US" dirty="0"/>
              <a:t>Prepared by Nathan L Morrison</a:t>
            </a:r>
          </a:p>
          <a:p>
            <a:r>
              <a:rPr lang="en-US" altLang="en-US" dirty="0"/>
              <a:t>All Scripture given is from NASB unless otherwise stated!</a:t>
            </a:r>
          </a:p>
          <a:p>
            <a:endParaRPr lang="en-US" alt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charset="0"/>
                <a:ea typeface="+mn-ea"/>
                <a:cs typeface="+mn-cs"/>
              </a:rPr>
              <a:t>For further study, or if questions, please Call: 804-277-1983 or Visit: www.courthousechurchofcrist.com</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sz="1200" kern="1200" dirty="0">
              <a:solidFill>
                <a:schemeClr val="tx1"/>
              </a:solidFill>
              <a:effectLst/>
              <a:latin typeface="Times New Roman"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kern="1200" dirty="0">
                <a:solidFill>
                  <a:schemeClr val="tx1"/>
                </a:solidFill>
                <a:effectLst/>
                <a:latin typeface="Times New Roman" charset="0"/>
                <a:ea typeface="+mn-ea"/>
                <a:cs typeface="+mn-cs"/>
              </a:rPr>
              <a:t>Image: “Pillars of Creation” in the Eagle Nebula taken by </a:t>
            </a:r>
            <a:r>
              <a:rPr lang="en-US" altLang="en-US" sz="1200" kern="1200">
                <a:solidFill>
                  <a:schemeClr val="tx1"/>
                </a:solidFill>
                <a:effectLst/>
                <a:latin typeface="Times New Roman" charset="0"/>
                <a:ea typeface="+mn-ea"/>
                <a:cs typeface="+mn-cs"/>
              </a:rPr>
              <a:t>the Hubble </a:t>
            </a:r>
            <a:r>
              <a:rPr lang="en-US" altLang="en-US" sz="1200" kern="1200" dirty="0">
                <a:solidFill>
                  <a:schemeClr val="tx1"/>
                </a:solidFill>
                <a:effectLst/>
                <a:latin typeface="Times New Roman" charset="0"/>
                <a:ea typeface="+mn-ea"/>
                <a:cs typeface="+mn-cs"/>
              </a:rPr>
              <a:t>Telescope in 2014</a:t>
            </a: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Image Top-Right: “Pillars of Creation” in the Eagle Nebula taken by the </a:t>
            </a:r>
            <a:r>
              <a:rPr lang="en-US" dirty="0" err="1"/>
              <a:t>Hubbble</a:t>
            </a:r>
            <a:r>
              <a:rPr lang="en-US" dirty="0"/>
              <a:t> Telescope, 1995: Whole Nebula</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10</a:t>
            </a:fld>
            <a:endParaRPr lang="en-US" altLang="en-US"/>
          </a:p>
        </p:txBody>
      </p:sp>
    </p:spTree>
    <p:extLst>
      <p:ext uri="{BB962C8B-B14F-4D97-AF65-F5344CB8AC3E}">
        <p14:creationId xmlns:p14="http://schemas.microsoft.com/office/powerpoint/2010/main" val="3467067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Image Top-Right: Painting, “Hands of Creation,” by Evelyn Patrick</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11</a:t>
            </a:fld>
            <a:endParaRPr lang="en-US" altLang="en-US"/>
          </a:p>
        </p:txBody>
      </p:sp>
    </p:spTree>
    <p:extLst>
      <p:ext uri="{BB962C8B-B14F-4D97-AF65-F5344CB8AC3E}">
        <p14:creationId xmlns:p14="http://schemas.microsoft.com/office/powerpoint/2010/main" val="3780578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12</a:t>
            </a:fld>
            <a:endParaRPr lang="en-US" altLang="en-US"/>
          </a:p>
        </p:txBody>
      </p:sp>
    </p:spTree>
    <p:extLst>
      <p:ext uri="{BB962C8B-B14F-4D97-AF65-F5344CB8AC3E}">
        <p14:creationId xmlns:p14="http://schemas.microsoft.com/office/powerpoint/2010/main" val="2720427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13</a:t>
            </a:fld>
            <a:endParaRPr lang="en-US" altLang="en-US"/>
          </a:p>
        </p:txBody>
      </p:sp>
    </p:spTree>
    <p:extLst>
      <p:ext uri="{BB962C8B-B14F-4D97-AF65-F5344CB8AC3E}">
        <p14:creationId xmlns:p14="http://schemas.microsoft.com/office/powerpoint/2010/main" val="897468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5 Terms of the Universe: http://www.spaceandmotion.com/cosmos-space-time-matter-motion.htm</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14</a:t>
            </a:fld>
            <a:endParaRPr lang="en-US" altLang="en-US"/>
          </a:p>
        </p:txBody>
      </p:sp>
    </p:spTree>
    <p:extLst>
      <p:ext uri="{BB962C8B-B14F-4D97-AF65-F5344CB8AC3E}">
        <p14:creationId xmlns:p14="http://schemas.microsoft.com/office/powerpoint/2010/main" val="2773561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5 Terms of the Universe: http://www.spaceandmotion.com/cosmos-space-time-matter-motion.htm</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15</a:t>
            </a:fld>
            <a:endParaRPr lang="en-US" altLang="en-US"/>
          </a:p>
        </p:txBody>
      </p:sp>
    </p:spTree>
    <p:extLst>
      <p:ext uri="{BB962C8B-B14F-4D97-AF65-F5344CB8AC3E}">
        <p14:creationId xmlns:p14="http://schemas.microsoft.com/office/powerpoint/2010/main" val="1638586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1</a:t>
            </a:r>
            <a:r>
              <a:rPr lang="en-US" baseline="30000" dirty="0"/>
              <a:t>st</a:t>
            </a:r>
            <a:r>
              <a:rPr lang="en-US" dirty="0"/>
              <a:t> Law of Thermodynamics: http://en.wikipedia.org/wiki/1st_law_of_thermodynamics</a:t>
            </a:r>
          </a:p>
          <a:p>
            <a:endParaRPr lang="en-US" dirty="0"/>
          </a:p>
          <a:p>
            <a:r>
              <a:rPr lang="en-US" dirty="0"/>
              <a:t>http://www.evidencebible.com/witnessingtool/scientificfactsintheBible.shtml</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16</a:t>
            </a:fld>
            <a:endParaRPr lang="en-US" altLang="en-US"/>
          </a:p>
        </p:txBody>
      </p:sp>
    </p:spTree>
    <p:extLst>
      <p:ext uri="{BB962C8B-B14F-4D97-AF65-F5344CB8AC3E}">
        <p14:creationId xmlns:p14="http://schemas.microsoft.com/office/powerpoint/2010/main" val="1521569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1</a:t>
            </a:r>
            <a:r>
              <a:rPr lang="en-US" baseline="30000" dirty="0"/>
              <a:t>st</a:t>
            </a:r>
            <a:r>
              <a:rPr lang="en-US" dirty="0"/>
              <a:t> Law of Thermodynamics: http://en.wikipedia.org/wiki/1st_law_of_thermodynamics</a:t>
            </a:r>
          </a:p>
          <a:p>
            <a:endParaRPr lang="en-US" dirty="0"/>
          </a:p>
          <a:p>
            <a:r>
              <a:rPr lang="en-US" dirty="0"/>
              <a:t>http://www.evidencebible.com/witnessingtool/scientificfactsintheBible.shtml</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17</a:t>
            </a:fld>
            <a:endParaRPr lang="en-US" altLang="en-US"/>
          </a:p>
        </p:txBody>
      </p:sp>
    </p:spTree>
    <p:extLst>
      <p:ext uri="{BB962C8B-B14F-4D97-AF65-F5344CB8AC3E}">
        <p14:creationId xmlns:p14="http://schemas.microsoft.com/office/powerpoint/2010/main" val="3802500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Female “Seed of Life”: http://www.custance.org/Library/SOTW/Part_II/chapter15.html; http://en.wikipedia.org/wiki/Hermann_Henking</a:t>
            </a:r>
          </a:p>
          <a:p>
            <a:endParaRPr lang="en-US" dirty="0"/>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18</a:t>
            </a:fld>
            <a:endParaRPr lang="en-US" altLang="en-US"/>
          </a:p>
        </p:txBody>
      </p:sp>
    </p:spTree>
    <p:extLst>
      <p:ext uri="{BB962C8B-B14F-4D97-AF65-F5344CB8AC3E}">
        <p14:creationId xmlns:p14="http://schemas.microsoft.com/office/powerpoint/2010/main" val="4099097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Female “Seed of Life”: http://www.custance.org/Library/SOTW/Part_II/chapter15.html; http://en.wikipedia.org/wiki/Hermann_Henking</a:t>
            </a:r>
          </a:p>
          <a:p>
            <a:endParaRPr lang="en-US" dirty="0"/>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19</a:t>
            </a:fld>
            <a:endParaRPr lang="en-US" altLang="en-US"/>
          </a:p>
        </p:txBody>
      </p:sp>
    </p:spTree>
    <p:extLst>
      <p:ext uri="{BB962C8B-B14F-4D97-AF65-F5344CB8AC3E}">
        <p14:creationId xmlns:p14="http://schemas.microsoft.com/office/powerpoint/2010/main" val="2885697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Image Top-Right: Painting, “Hands of Creation,” by Evelyn Patrick</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a:t>
            </a:fld>
            <a:endParaRPr lang="en-US" altLang="en-US"/>
          </a:p>
        </p:txBody>
      </p:sp>
    </p:spTree>
    <p:extLst>
      <p:ext uri="{BB962C8B-B14F-4D97-AF65-F5344CB8AC3E}">
        <p14:creationId xmlns:p14="http://schemas.microsoft.com/office/powerpoint/2010/main" val="1982585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Life is in the Blood/Bloodletting: http://en.wikipedia.org/wiki/Pierre_Charles_Alexandre_Louis;</a:t>
            </a:r>
            <a:r>
              <a:rPr lang="en-US" baseline="0" dirty="0"/>
              <a:t> http://www.pbs.org/wnet/redgold/basics/bloodlettinghistory.html; </a:t>
            </a:r>
            <a:r>
              <a:rPr lang="en-US" sz="1200" i="1" u="sng" kern="1200" dirty="0">
                <a:solidFill>
                  <a:schemeClr val="tx1"/>
                </a:solidFill>
                <a:effectLst/>
                <a:latin typeface="Times New Roman" charset="0"/>
                <a:ea typeface="+mn-ea"/>
                <a:cs typeface="+mn-cs"/>
              </a:rPr>
              <a:t>Childbed Fever: A scientific biography of Ignaz </a:t>
            </a:r>
            <a:r>
              <a:rPr lang="en-US" sz="1200" i="1" u="sng" kern="1200" dirty="0" err="1">
                <a:solidFill>
                  <a:schemeClr val="tx1"/>
                </a:solidFill>
                <a:effectLst/>
                <a:latin typeface="Times New Roman" charset="0"/>
                <a:ea typeface="+mn-ea"/>
                <a:cs typeface="+mn-cs"/>
              </a:rPr>
              <a:t>Semmelweis</a:t>
            </a:r>
            <a:r>
              <a:rPr lang="en-US" sz="1200" kern="1200" dirty="0">
                <a:solidFill>
                  <a:schemeClr val="tx1"/>
                </a:solidFill>
                <a:effectLst/>
                <a:latin typeface="Times New Roman" charset="0"/>
                <a:ea typeface="+mn-ea"/>
                <a:cs typeface="+mn-cs"/>
              </a:rPr>
              <a:t>, by </a:t>
            </a:r>
            <a:r>
              <a:rPr lang="en-US" sz="1200" kern="1200" dirty="0" err="1">
                <a:solidFill>
                  <a:schemeClr val="tx1"/>
                </a:solidFill>
                <a:effectLst/>
                <a:latin typeface="Times New Roman" charset="0"/>
                <a:ea typeface="+mn-ea"/>
                <a:cs typeface="+mn-cs"/>
              </a:rPr>
              <a:t>Codell</a:t>
            </a:r>
            <a:r>
              <a:rPr lang="en-US" sz="1200" kern="1200" dirty="0">
                <a:solidFill>
                  <a:schemeClr val="tx1"/>
                </a:solidFill>
                <a:effectLst/>
                <a:latin typeface="Times New Roman" charset="0"/>
                <a:ea typeface="+mn-ea"/>
                <a:cs typeface="+mn-cs"/>
              </a:rPr>
              <a:t> K. &amp; Barbara R. Carter, 2005 </a:t>
            </a:r>
            <a:endParaRPr lang="en-US" dirty="0"/>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20</a:t>
            </a:fld>
            <a:endParaRPr lang="en-US" altLang="en-US"/>
          </a:p>
        </p:txBody>
      </p:sp>
    </p:spTree>
    <p:extLst>
      <p:ext uri="{BB962C8B-B14F-4D97-AF65-F5344CB8AC3E}">
        <p14:creationId xmlns:p14="http://schemas.microsoft.com/office/powerpoint/2010/main" val="1521569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Life is in the Blood/Bloodletting: http://en.wikipedia.org/wiki/Pierre_Charles_Alexandre_Louis;</a:t>
            </a:r>
            <a:r>
              <a:rPr lang="en-US" baseline="0" dirty="0"/>
              <a:t> http://www.pbs.org/wnet/redgold/basics/bloodlettinghistory.html; </a:t>
            </a:r>
            <a:r>
              <a:rPr lang="en-US" sz="1200" i="1" u="sng" kern="1200" dirty="0">
                <a:solidFill>
                  <a:schemeClr val="tx1"/>
                </a:solidFill>
                <a:effectLst/>
                <a:latin typeface="Times New Roman" charset="0"/>
                <a:ea typeface="+mn-ea"/>
                <a:cs typeface="+mn-cs"/>
              </a:rPr>
              <a:t>Childbed Fever: A scientific biography of Ignaz </a:t>
            </a:r>
            <a:r>
              <a:rPr lang="en-US" sz="1200" i="1" u="sng" kern="1200" dirty="0" err="1">
                <a:solidFill>
                  <a:schemeClr val="tx1"/>
                </a:solidFill>
                <a:effectLst/>
                <a:latin typeface="Times New Roman" charset="0"/>
                <a:ea typeface="+mn-ea"/>
                <a:cs typeface="+mn-cs"/>
              </a:rPr>
              <a:t>Semmelweis</a:t>
            </a:r>
            <a:r>
              <a:rPr lang="en-US" sz="1200" kern="1200" dirty="0">
                <a:solidFill>
                  <a:schemeClr val="tx1"/>
                </a:solidFill>
                <a:effectLst/>
                <a:latin typeface="Times New Roman" charset="0"/>
                <a:ea typeface="+mn-ea"/>
                <a:cs typeface="+mn-cs"/>
              </a:rPr>
              <a:t>, by </a:t>
            </a:r>
            <a:r>
              <a:rPr lang="en-US" sz="1200" kern="1200" dirty="0" err="1">
                <a:solidFill>
                  <a:schemeClr val="tx1"/>
                </a:solidFill>
                <a:effectLst/>
                <a:latin typeface="Times New Roman" charset="0"/>
                <a:ea typeface="+mn-ea"/>
                <a:cs typeface="+mn-cs"/>
              </a:rPr>
              <a:t>Codell</a:t>
            </a:r>
            <a:r>
              <a:rPr lang="en-US" sz="1200" kern="1200" dirty="0">
                <a:solidFill>
                  <a:schemeClr val="tx1"/>
                </a:solidFill>
                <a:effectLst/>
                <a:latin typeface="Times New Roman" charset="0"/>
                <a:ea typeface="+mn-ea"/>
                <a:cs typeface="+mn-cs"/>
              </a:rPr>
              <a:t> K. &amp; Barbara R. Carter, 2005 </a:t>
            </a:r>
            <a:endParaRPr lang="en-US" dirty="0"/>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21</a:t>
            </a:fld>
            <a:endParaRPr lang="en-US" altLang="en-US"/>
          </a:p>
        </p:txBody>
      </p:sp>
    </p:spTree>
    <p:extLst>
      <p:ext uri="{BB962C8B-B14F-4D97-AF65-F5344CB8AC3E}">
        <p14:creationId xmlns:p14="http://schemas.microsoft.com/office/powerpoint/2010/main" val="4261398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Circumcision on 8</a:t>
            </a:r>
            <a:r>
              <a:rPr lang="en-US" baseline="30000" dirty="0"/>
              <a:t>th</a:t>
            </a:r>
            <a:r>
              <a:rPr lang="en-US" dirty="0"/>
              <a:t> Day: http://en.wikipedia.org/wiki/Vitamin_K#History_of_discovery; http://en.wikipedia.org/wiki/Carl_Peter_Henrik_Dam; </a:t>
            </a:r>
            <a:r>
              <a:rPr lang="en-US" u="sng" dirty="0"/>
              <a:t>None of These Diseases </a:t>
            </a:r>
            <a:r>
              <a:rPr lang="en-US" dirty="0"/>
              <a:t>by S.I. </a:t>
            </a:r>
            <a:r>
              <a:rPr lang="en-US" dirty="0" err="1"/>
              <a:t>McMillen</a:t>
            </a:r>
            <a:r>
              <a:rPr lang="en-US" dirty="0"/>
              <a:t>, M.D., p. 93, 1984</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22</a:t>
            </a:fld>
            <a:endParaRPr lang="en-US" altLang="en-US"/>
          </a:p>
        </p:txBody>
      </p:sp>
    </p:spTree>
    <p:extLst>
      <p:ext uri="{BB962C8B-B14F-4D97-AF65-F5344CB8AC3E}">
        <p14:creationId xmlns:p14="http://schemas.microsoft.com/office/powerpoint/2010/main" val="1521569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Circumcision on 8</a:t>
            </a:r>
            <a:r>
              <a:rPr lang="en-US" baseline="30000" dirty="0"/>
              <a:t>th</a:t>
            </a:r>
            <a:r>
              <a:rPr lang="en-US" dirty="0"/>
              <a:t> Day: http://en.wikipedia.org/wiki/Vitamin_K#History_of_discovery; http://en.wikipedia.org/wiki/Carl_Peter_Henrik_Dam; </a:t>
            </a:r>
            <a:r>
              <a:rPr lang="en-US" u="sng" dirty="0"/>
              <a:t>None of These Diseases </a:t>
            </a:r>
            <a:r>
              <a:rPr lang="en-US" dirty="0"/>
              <a:t>by S.I. </a:t>
            </a:r>
            <a:r>
              <a:rPr lang="en-US" dirty="0" err="1"/>
              <a:t>McMillen</a:t>
            </a:r>
            <a:r>
              <a:rPr lang="en-US" dirty="0"/>
              <a:t>, M.D., p. 93, 1984</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23</a:t>
            </a:fld>
            <a:endParaRPr lang="en-US" altLang="en-US"/>
          </a:p>
        </p:txBody>
      </p:sp>
    </p:spTree>
    <p:extLst>
      <p:ext uri="{BB962C8B-B14F-4D97-AF65-F5344CB8AC3E}">
        <p14:creationId xmlns:p14="http://schemas.microsoft.com/office/powerpoint/2010/main" val="3089391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Hand-washing in Running Water: http://en.wikipedia.org/wiki/Ignaz_Semmelweis; http://en.wikipedia.org/wiki/Louis_Pasteur</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24</a:t>
            </a:fld>
            <a:endParaRPr lang="en-US" altLang="en-US"/>
          </a:p>
        </p:txBody>
      </p:sp>
    </p:spTree>
    <p:extLst>
      <p:ext uri="{BB962C8B-B14F-4D97-AF65-F5344CB8AC3E}">
        <p14:creationId xmlns:p14="http://schemas.microsoft.com/office/powerpoint/2010/main" val="1521569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Hand-washing in Running Water: http://en.wikipedia.org/wiki/Ignaz_Semmelweis; http://en.wikipedia.org/wiki/Louis_Pasteur</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25</a:t>
            </a:fld>
            <a:endParaRPr lang="en-US" altLang="en-US"/>
          </a:p>
        </p:txBody>
      </p:sp>
    </p:spTree>
    <p:extLst>
      <p:ext uri="{BB962C8B-B14F-4D97-AF65-F5344CB8AC3E}">
        <p14:creationId xmlns:p14="http://schemas.microsoft.com/office/powerpoint/2010/main" val="1503746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Suspension of the Earth: http://en.wikipedia.org/wiki/Ptolemaic_System#Ptolemaic_system; http://en.wikipedia.org/wiki/Copernican_system</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26</a:t>
            </a:fld>
            <a:endParaRPr lang="en-US" altLang="en-US"/>
          </a:p>
        </p:txBody>
      </p:sp>
    </p:spTree>
    <p:extLst>
      <p:ext uri="{BB962C8B-B14F-4D97-AF65-F5344CB8AC3E}">
        <p14:creationId xmlns:p14="http://schemas.microsoft.com/office/powerpoint/2010/main" val="15215698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Suspension of the Earth: http://en.wikipedia.org/wiki/Ptolemaic_System#Ptolemaic_system; http://en.wikipedia.org/wiki/Copernican_system</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27</a:t>
            </a:fld>
            <a:endParaRPr lang="en-US" altLang="en-US"/>
          </a:p>
        </p:txBody>
      </p:sp>
    </p:spTree>
    <p:extLst>
      <p:ext uri="{BB962C8B-B14F-4D97-AF65-F5344CB8AC3E}">
        <p14:creationId xmlns:p14="http://schemas.microsoft.com/office/powerpoint/2010/main" val="3133259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Air Has Weight: http://superbeefy.com/who-discovered-air-pressure-and-that-the-atmosphere-has-weight-and-presses-down-on-us/; https://en.wikipedia.org/wiki/Evangelista_Torricelli</a:t>
            </a:r>
          </a:p>
          <a:p>
            <a:r>
              <a:rPr lang="en-US" dirty="0"/>
              <a:t>http://www.kids-fun-science.com/air-pressure-experiments.html</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28</a:t>
            </a:fld>
            <a:endParaRPr lang="en-US" altLang="en-US"/>
          </a:p>
        </p:txBody>
      </p:sp>
    </p:spTree>
    <p:extLst>
      <p:ext uri="{BB962C8B-B14F-4D97-AF65-F5344CB8AC3E}">
        <p14:creationId xmlns:p14="http://schemas.microsoft.com/office/powerpoint/2010/main" val="40691501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Air Has Weight: http://superbeefy.com/who-discovered-air-pressure-and-that-the-atmosphere-has-weight-and-presses-down-on-us/; https://en.wikipedia.org/wiki/Evangelista_Torricelli</a:t>
            </a:r>
          </a:p>
          <a:p>
            <a:r>
              <a:rPr lang="en-US" dirty="0"/>
              <a:t>http://www.kids-fun-science.com/air-pressure-experiments.html</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29</a:t>
            </a:fld>
            <a:endParaRPr lang="en-US" altLang="en-US"/>
          </a:p>
        </p:txBody>
      </p:sp>
    </p:spTree>
    <p:extLst>
      <p:ext uri="{BB962C8B-B14F-4D97-AF65-F5344CB8AC3E}">
        <p14:creationId xmlns:p14="http://schemas.microsoft.com/office/powerpoint/2010/main" val="1092093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3</a:t>
            </a:fld>
            <a:endParaRPr lang="en-US" altLang="en-US"/>
          </a:p>
        </p:txBody>
      </p:sp>
    </p:spTree>
    <p:extLst>
      <p:ext uri="{BB962C8B-B14F-4D97-AF65-F5344CB8AC3E}">
        <p14:creationId xmlns:p14="http://schemas.microsoft.com/office/powerpoint/2010/main" val="42762045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a:t>
            </a:r>
          </a:p>
          <a:p>
            <a:endParaRPr lang="en-US" dirty="0"/>
          </a:p>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http://www.evidencebible.com/witnessingtool/scientificfactsintheBible.shtml</a:t>
            </a:r>
          </a:p>
          <a:p>
            <a:endParaRPr lang="en-US" dirty="0"/>
          </a:p>
          <a:p>
            <a:r>
              <a:rPr lang="en-US" dirty="0"/>
              <a:t>•	5 Terms of the Universe: http://www.spaceandmotion.com/cosmos-space-time-matter-motion.htm</a:t>
            </a:r>
          </a:p>
          <a:p>
            <a:r>
              <a:rPr lang="en-US" dirty="0"/>
              <a:t>•	1st Law of Thermodynamics: http://en.wikipedia.org/wiki/1st_law_of_thermodynamics</a:t>
            </a:r>
          </a:p>
          <a:p>
            <a:r>
              <a:rPr lang="en-US" dirty="0"/>
              <a:t>•	Female “Seed of Life”: http://www.custance.org/Library/SOTW/Part_II/chapter15.html; http://en.wikipedia.org/wiki/Hermann_Henking</a:t>
            </a:r>
          </a:p>
          <a:p>
            <a:r>
              <a:rPr lang="en-US" dirty="0"/>
              <a:t>•	Life is in the Blood/Bloodletting: http://en.wikipedia.org/wiki/Pierre_Charles_Alexandre_Louis; http://www.pbs.org/wnet/redgold/basics/bloodlettinghistory.html; Childbed Fever: A scientific biography of Ignaz Semmelweis, by </a:t>
            </a:r>
            <a:r>
              <a:rPr lang="en-US" dirty="0" err="1"/>
              <a:t>Codell</a:t>
            </a:r>
            <a:r>
              <a:rPr lang="en-US" dirty="0"/>
              <a:t> K. &amp; Barbara R. Carter, 2005 </a:t>
            </a:r>
          </a:p>
          <a:p>
            <a:r>
              <a:rPr lang="en-US" dirty="0"/>
              <a:t>•	Circumcision on 8th Day: http://en.wikipedia.org/wiki/Vitamin_K#History_of_discovery; http://en.wikipedia.org/wiki/Carl_Peter_Henrik_Dam; None of These Diseases by S.I. McMillen, M.D., p. 93, 1984</a:t>
            </a:r>
          </a:p>
          <a:p>
            <a:r>
              <a:rPr lang="en-US" dirty="0"/>
              <a:t>•	Hand-washing in Running Water: http://en.wikipedia.org/wiki/Ignaz_Semmelweis; http://en.wikipedia.org/wiki/Louis_Pasteur </a:t>
            </a:r>
          </a:p>
          <a:p>
            <a:r>
              <a:rPr lang="en-US" dirty="0"/>
              <a:t>•	Suspension of the Earth: http://en.wikipedia.org/wiki/Ptolemaic_System#Ptolemaic_system; http://en.wikipedia.org/wiki/Copernican_system </a:t>
            </a:r>
          </a:p>
          <a:p>
            <a:r>
              <a:rPr lang="en-US" dirty="0"/>
              <a:t>•	Air Has Weight: http://superbeefy.com/who-discovered-air-pressure-and-that-the-atmosphere-has-weight-and-presses-down-on-us/; https://en.wikipedia.org/wiki/Evangelista_Torricelli;  http://www.kids-fun-science.com/air-pressure-experiments.html </a:t>
            </a:r>
          </a:p>
          <a:p>
            <a:r>
              <a:rPr lang="en-US" dirty="0"/>
              <a:t>•	Water Cycle: http://en.wikipedia.org/wiki/Raoult%27s_law; http://en.wikipedia.org/wiki/Fran%C3%A7ois-Marie_Raoult ; http://ga.water.usgs.gov/edu/watercycle.html </a:t>
            </a:r>
          </a:p>
          <a:p>
            <a:r>
              <a:rPr lang="en-US" dirty="0"/>
              <a:t>•	Earth’s Axis: http://en.wikipedia.org/wiki/Foucault_Pendulum; http://en.wikipedia.org/wiki/L%C3%A9on_Foucault </a:t>
            </a:r>
          </a:p>
          <a:p>
            <a:r>
              <a:rPr lang="en-US" dirty="0"/>
              <a:t>•	Paths of the Seas: http://en.wikipedia.org/wiki/Matthew_Fontaine_Maury </a:t>
            </a:r>
          </a:p>
          <a:p>
            <a:r>
              <a:rPr lang="en-US" dirty="0"/>
              <a:t>•	Sun’s Ecliptic Path: http://en.wikipedia.org/wiki/Ecliptic; http://en.wikipedia.org/wiki/Ecliptic_coordinate_system; http://earthsky.org/space/what-is-the-ecliptic</a:t>
            </a:r>
          </a:p>
          <a:p>
            <a:r>
              <a:rPr lang="en-US" dirty="0"/>
              <a:t>•	Earth is a Circle: http://en.wikipedia.org/wiki/Ferdinand_Magellan ;  https://en.wikipedia.org/wiki/Juan_Sebasti%C3%A1n_Elcano </a:t>
            </a:r>
          </a:p>
          <a:p>
            <a:r>
              <a:rPr lang="en-US" dirty="0"/>
              <a:t>•	Universe Expansion: http://www.bbc.com/news/science-environment-15165371; Nobel physics prize honors accelerating Universe find; BBC News; October 4, 2011; http://en.wikipedia.org/wiki/Accelerating_universe; Image at: http://www.universetoday.com/89449/accelerating-expansion-of-universe-discovery-wins-2011-noble-prize-in-physics/</a:t>
            </a:r>
          </a:p>
          <a:p>
            <a:r>
              <a:rPr lang="en-US" dirty="0"/>
              <a:t>•	Underwater Mountains: http://en.wikipedia.org/wiki/Underwater_mountain_range; http://www.marianatrench.com/; http://en.wikipedia.org/wiki/Mariana_Trench </a:t>
            </a:r>
          </a:p>
          <a:p>
            <a:r>
              <a:rPr lang="en-US" dirty="0"/>
              <a:t>•	2nd Law of Thermodynamics: http://en.wikipedia.org/wiki/Second_law_of_thermodynamics; http://en.wikipedia.org/wiki/Nicolas_L%C3%A9onard_Sadi_Carnot </a:t>
            </a:r>
          </a:p>
          <a:p>
            <a:endParaRPr lang="en-US" dirty="0"/>
          </a:p>
        </p:txBody>
      </p:sp>
      <p:sp>
        <p:nvSpPr>
          <p:cNvPr id="4" name="Header Placeholder 3"/>
          <p:cNvSpPr>
            <a:spLocks noGrp="1"/>
          </p:cNvSpPr>
          <p:nvPr>
            <p:ph type="hdr" sz="quarter" idx="10"/>
          </p:nvPr>
        </p:nvSpPr>
        <p:spPr/>
        <p:txBody>
          <a:bodyPr/>
          <a:lstStyle/>
          <a:p>
            <a:r>
              <a:rPr lang="en-US" altLang="en-US"/>
              <a:t>The Creator’s Handbook to Science</a:t>
            </a:r>
            <a:endParaRPr lang="en-US" altLang="en-US" dirty="0"/>
          </a:p>
        </p:txBody>
      </p:sp>
      <p:sp>
        <p:nvSpPr>
          <p:cNvPr id="5" name="Footer Placeholder 4"/>
          <p:cNvSpPr>
            <a:spLocks noGrp="1"/>
          </p:cNvSpPr>
          <p:nvPr>
            <p:ph type="ftr" sz="quarter" idx="11"/>
          </p:nvPr>
        </p:nvSpPr>
        <p:spPr/>
        <p:txBody>
          <a:bodyPr/>
          <a:lstStyle/>
          <a:p>
            <a:r>
              <a:rPr lang="en-US" altLang="en-US"/>
              <a:t>Prepared by Nathan L Morrison / 04/13/14</a:t>
            </a:r>
            <a:endParaRPr lang="en-US" altLang="en-US" dirty="0"/>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30</a:t>
            </a:fld>
            <a:endParaRPr lang="en-US" altLang="en-US"/>
          </a:p>
        </p:txBody>
      </p:sp>
    </p:spTree>
    <p:extLst>
      <p:ext uri="{BB962C8B-B14F-4D97-AF65-F5344CB8AC3E}">
        <p14:creationId xmlns:p14="http://schemas.microsoft.com/office/powerpoint/2010/main" val="9660534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31</a:t>
            </a:fld>
            <a:endParaRPr lang="en-US" altLang="en-US"/>
          </a:p>
        </p:txBody>
      </p:sp>
    </p:spTree>
    <p:extLst>
      <p:ext uri="{BB962C8B-B14F-4D97-AF65-F5344CB8AC3E}">
        <p14:creationId xmlns:p14="http://schemas.microsoft.com/office/powerpoint/2010/main" val="13912741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32</a:t>
            </a:fld>
            <a:endParaRPr lang="en-US" altLang="en-US"/>
          </a:p>
        </p:txBody>
      </p:sp>
    </p:spTree>
    <p:extLst>
      <p:ext uri="{BB962C8B-B14F-4D97-AF65-F5344CB8AC3E}">
        <p14:creationId xmlns:p14="http://schemas.microsoft.com/office/powerpoint/2010/main" val="39081404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33</a:t>
            </a:fld>
            <a:endParaRPr lang="en-US" altLang="en-US"/>
          </a:p>
        </p:txBody>
      </p:sp>
    </p:spTree>
    <p:extLst>
      <p:ext uri="{BB962C8B-B14F-4D97-AF65-F5344CB8AC3E}">
        <p14:creationId xmlns:p14="http://schemas.microsoft.com/office/powerpoint/2010/main" val="19020711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34</a:t>
            </a:fld>
            <a:endParaRPr lang="en-US">
              <a:cs typeface="Arial" pitchFamily="34" charset="0"/>
            </a:endParaRPr>
          </a:p>
        </p:txBody>
      </p:sp>
    </p:spTree>
    <p:extLst>
      <p:ext uri="{BB962C8B-B14F-4D97-AF65-F5344CB8AC3E}">
        <p14:creationId xmlns:p14="http://schemas.microsoft.com/office/powerpoint/2010/main" val="27142993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Image Top-Right: Painting, “Hands of Creation,” by Evelyn Patrick</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35</a:t>
            </a:fld>
            <a:endParaRPr lang="en-US" altLang="en-US"/>
          </a:p>
        </p:txBody>
      </p:sp>
    </p:spTree>
    <p:extLst>
      <p:ext uri="{BB962C8B-B14F-4D97-AF65-F5344CB8AC3E}">
        <p14:creationId xmlns:p14="http://schemas.microsoft.com/office/powerpoint/2010/main" val="5041764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Image Top-Right: Painting, “Hands of Creation,” by Evelyn Patrick</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36</a:t>
            </a:fld>
            <a:endParaRPr lang="en-US" altLang="en-US"/>
          </a:p>
        </p:txBody>
      </p:sp>
    </p:spTree>
    <p:extLst>
      <p:ext uri="{BB962C8B-B14F-4D97-AF65-F5344CB8AC3E}">
        <p14:creationId xmlns:p14="http://schemas.microsoft.com/office/powerpoint/2010/main" val="35044661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Image Top-Right: “Pillars of Creation” in the Eagle Nebula taken by the </a:t>
            </a:r>
            <a:r>
              <a:rPr lang="en-US" dirty="0" err="1"/>
              <a:t>Hubbble</a:t>
            </a:r>
            <a:r>
              <a:rPr lang="en-US" dirty="0"/>
              <a:t> Telescope in 1995</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37</a:t>
            </a:fld>
            <a:endParaRPr lang="en-US" altLang="en-US"/>
          </a:p>
        </p:txBody>
      </p:sp>
    </p:spTree>
    <p:extLst>
      <p:ext uri="{BB962C8B-B14F-4D97-AF65-F5344CB8AC3E}">
        <p14:creationId xmlns:p14="http://schemas.microsoft.com/office/powerpoint/2010/main" val="34689157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38</a:t>
            </a:fld>
            <a:endParaRPr lang="en-US" altLang="en-US"/>
          </a:p>
        </p:txBody>
      </p:sp>
    </p:spTree>
    <p:extLst>
      <p:ext uri="{BB962C8B-B14F-4D97-AF65-F5344CB8AC3E}">
        <p14:creationId xmlns:p14="http://schemas.microsoft.com/office/powerpoint/2010/main" val="36141247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Water Cycle: http://en.wikipedia.org/wiki/Raoult%27s_law; http://en.wikipedia.org/wiki/Fran%C3%A7ois-Marie_Raoult</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39</a:t>
            </a:fld>
            <a:endParaRPr lang="en-US" altLang="en-US"/>
          </a:p>
        </p:txBody>
      </p:sp>
    </p:spTree>
    <p:extLst>
      <p:ext uri="{BB962C8B-B14F-4D97-AF65-F5344CB8AC3E}">
        <p14:creationId xmlns:p14="http://schemas.microsoft.com/office/powerpoint/2010/main" val="1521569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4</a:t>
            </a:fld>
            <a:endParaRPr lang="en-US" altLang="en-US"/>
          </a:p>
        </p:txBody>
      </p:sp>
    </p:spTree>
    <p:extLst>
      <p:ext uri="{BB962C8B-B14F-4D97-AF65-F5344CB8AC3E}">
        <p14:creationId xmlns:p14="http://schemas.microsoft.com/office/powerpoint/2010/main" val="20729746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Water Cycle: http://en.wikipedia.org/wiki/Raoult%27s_law; http://en.wikipedia.org/wiki/Fran%C3%A7ois-Marie_Raoult</a:t>
            </a:r>
          </a:p>
          <a:p>
            <a:r>
              <a:rPr lang="en-US" dirty="0"/>
              <a:t>http://ga.water.usgs.gov/edu/watercycle.html</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40</a:t>
            </a:fld>
            <a:endParaRPr lang="en-US" altLang="en-US"/>
          </a:p>
        </p:txBody>
      </p:sp>
    </p:spTree>
    <p:extLst>
      <p:ext uri="{BB962C8B-B14F-4D97-AF65-F5344CB8AC3E}">
        <p14:creationId xmlns:p14="http://schemas.microsoft.com/office/powerpoint/2010/main" val="31582857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Earth’s Axis: http://en.wikipedia.org/wiki/Foucault_Pendulum; http://en.wikipedia.org/wiki/L%C3%A9on_Foucault</a:t>
            </a:r>
          </a:p>
          <a:p>
            <a:endParaRPr lang="en-US" dirty="0"/>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41</a:t>
            </a:fld>
            <a:endParaRPr lang="en-US" altLang="en-US"/>
          </a:p>
        </p:txBody>
      </p:sp>
    </p:spTree>
    <p:extLst>
      <p:ext uri="{BB962C8B-B14F-4D97-AF65-F5344CB8AC3E}">
        <p14:creationId xmlns:p14="http://schemas.microsoft.com/office/powerpoint/2010/main" val="15215698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Earth’s Axis: http://en.wikipedia.org/wiki/Foucault_Pendulum; http://en.wikipedia.org/wiki/L%C3%A9on_Foucault</a:t>
            </a:r>
          </a:p>
          <a:p>
            <a:endParaRPr lang="en-US" dirty="0"/>
          </a:p>
          <a:p>
            <a:r>
              <a:rPr lang="en-US" dirty="0"/>
              <a:t>Image: Author’s photo in the entrance at the Science Museum of Virginia</a:t>
            </a:r>
          </a:p>
          <a:p>
            <a:endParaRPr lang="en-US" dirty="0"/>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42</a:t>
            </a:fld>
            <a:endParaRPr lang="en-US" altLang="en-US"/>
          </a:p>
        </p:txBody>
      </p:sp>
    </p:spTree>
    <p:extLst>
      <p:ext uri="{BB962C8B-B14F-4D97-AF65-F5344CB8AC3E}">
        <p14:creationId xmlns:p14="http://schemas.microsoft.com/office/powerpoint/2010/main" val="15149659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Paths of the Seas: http://en.wikipedia.org/wiki/Matthew_Fontaine_Maury</a:t>
            </a:r>
          </a:p>
          <a:p>
            <a:endParaRPr lang="en-US" dirty="0"/>
          </a:p>
          <a:p>
            <a:r>
              <a:rPr lang="en-US" dirty="0"/>
              <a:t>Image: Matthew Fontaine Maury "Pathfinder of the Seas" monument on Monument Ave, Richmond, VA. Dedicated November 11, 1929 (Holds in in his right hand Sea-Charts, left hand Maps, and by his left foot a Bible)</a:t>
            </a:r>
          </a:p>
          <a:p>
            <a:endParaRPr lang="en-US" dirty="0"/>
          </a:p>
          <a:p>
            <a:r>
              <a:rPr lang="en-US" dirty="0"/>
              <a:t>Further Memorials: Maury Hall, the home of the Naval Science Department at the University of Virginia and headquarters of the University's Navy ROTC battalion, was named in his honor. The original building of the College of William &amp; Mary Virginia Institute of Marine Science is named Maury Hall as well. Another Maury Hall, named after him, houses the Electrical and Computer Engineering Department and the Systems Engineering Department at the United States Naval Academy in Annapolis, Maryland.</a:t>
            </a:r>
          </a:p>
          <a:p>
            <a:endParaRPr lang="en-US" dirty="0"/>
          </a:p>
          <a:p>
            <a:r>
              <a:rPr lang="en-US" dirty="0"/>
              <a:t>Statue and Monument to him stands on Monument Ave in the intersection with Belmont Avenue in Richmond, VA. He is buried in the President’s Circle at Hollywood Cemetery, Richmond, VA</a:t>
            </a:r>
          </a:p>
          <a:p>
            <a:endParaRPr lang="en-US" dirty="0"/>
          </a:p>
          <a:p>
            <a:endParaRPr lang="en-US" altLang="en-US" sz="1200" b="0" dirty="0">
              <a:solidFill>
                <a:schemeClr val="tx2"/>
              </a:solidFill>
              <a:cs typeface="Times New Roman" charset="0"/>
            </a:endParaRP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43</a:t>
            </a:fld>
            <a:endParaRPr lang="en-US" altLang="en-US"/>
          </a:p>
        </p:txBody>
      </p:sp>
    </p:spTree>
    <p:extLst>
      <p:ext uri="{BB962C8B-B14F-4D97-AF65-F5344CB8AC3E}">
        <p14:creationId xmlns:p14="http://schemas.microsoft.com/office/powerpoint/2010/main" val="3596218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Paths of the Seas: http://en.wikipedia.org/wiki/Matthew_Fontaine_Maury</a:t>
            </a:r>
          </a:p>
          <a:p>
            <a:endParaRPr lang="en-US" dirty="0"/>
          </a:p>
          <a:p>
            <a:r>
              <a:rPr lang="en-US" dirty="0"/>
              <a:t>Image: Matthew Fontaine Maury "Pathfinder of the Seas" monument on Monument Ave, Richmond, VA. Dedicated November 11, 1929 (Holds in in his right hand Sea-Charts, left hand Maps, and by his left foot a Bible)</a:t>
            </a:r>
          </a:p>
          <a:p>
            <a:endParaRPr lang="en-US" dirty="0"/>
          </a:p>
          <a:p>
            <a:r>
              <a:rPr lang="en-US" dirty="0"/>
              <a:t>Further Memorials: Maury Hall, the home of the Naval Science Department at the University of Virginia and headquarters of the University's Navy ROTC battalion, was named in his honor. The original building of the College of William &amp; Mary Virginia Institute of Marine Science is named Maury Hall as well. Another Maury Hall, named after him, houses the Electrical and Computer Engineering Department and the Systems Engineering Department at the United States Naval Academy in Annapolis, Maryland.</a:t>
            </a:r>
          </a:p>
          <a:p>
            <a:endParaRPr lang="en-US" dirty="0"/>
          </a:p>
          <a:p>
            <a:r>
              <a:rPr lang="en-US" dirty="0"/>
              <a:t>Statue and Monument to him stands on Monument Ave in the intersection with Belmont Avenue in Richmond, VA. He is buried in the President’s Circle at Hollywood Cemetery, Richmond, VA</a:t>
            </a:r>
          </a:p>
          <a:p>
            <a:endParaRPr lang="en-US" dirty="0"/>
          </a:p>
          <a:p>
            <a:endParaRPr lang="en-US" altLang="en-US" sz="1200" b="0" dirty="0">
              <a:solidFill>
                <a:schemeClr val="tx2"/>
              </a:solidFill>
              <a:cs typeface="Times New Roman" charset="0"/>
            </a:endParaRP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44</a:t>
            </a:fld>
            <a:endParaRPr lang="en-US" altLang="en-US"/>
          </a:p>
        </p:txBody>
      </p:sp>
    </p:spTree>
    <p:extLst>
      <p:ext uri="{BB962C8B-B14F-4D97-AF65-F5344CB8AC3E}">
        <p14:creationId xmlns:p14="http://schemas.microsoft.com/office/powerpoint/2010/main" val="28146443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sz="1200" b="0" dirty="0">
                <a:solidFill>
                  <a:schemeClr val="tx2"/>
                </a:solidFill>
                <a:cs typeface="Times New Roman" charset="0"/>
              </a:rPr>
              <a:t>Sun’s Ecliptic Path: http://en.wikipedia.org/wiki/Ecliptic; </a:t>
            </a:r>
            <a:r>
              <a:rPr lang="en-US" dirty="0"/>
              <a:t>http://en.wikipedia.org/wiki/Ecliptic_coordinate_system; http://earthsky.org/space/what-is-the-ecliptic</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45</a:t>
            </a:fld>
            <a:endParaRPr lang="en-US" altLang="en-US"/>
          </a:p>
        </p:txBody>
      </p:sp>
    </p:spTree>
    <p:extLst>
      <p:ext uri="{BB962C8B-B14F-4D97-AF65-F5344CB8AC3E}">
        <p14:creationId xmlns:p14="http://schemas.microsoft.com/office/powerpoint/2010/main" val="38154968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sz="1200" b="0" dirty="0">
                <a:solidFill>
                  <a:schemeClr val="tx2"/>
                </a:solidFill>
                <a:cs typeface="Times New Roman" charset="0"/>
              </a:rPr>
              <a:t>Sun’s Ecliptic Path: http://en.wikipedia.org/wiki/Ecliptic; </a:t>
            </a:r>
            <a:r>
              <a:rPr lang="en-US" dirty="0"/>
              <a:t>http://en.wikipedia.org/wiki/Ecliptic_coordinate_system; http://earthsky.org/space/what-is-the-ecliptic</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46</a:t>
            </a:fld>
            <a:endParaRPr lang="en-US" altLang="en-US"/>
          </a:p>
        </p:txBody>
      </p:sp>
    </p:spTree>
    <p:extLst>
      <p:ext uri="{BB962C8B-B14F-4D97-AF65-F5344CB8AC3E}">
        <p14:creationId xmlns:p14="http://schemas.microsoft.com/office/powerpoint/2010/main" val="5976725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Earth is a Circle: http://en.wikipedia.org/wiki/Ferdinand_Magellan </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47</a:t>
            </a:fld>
            <a:endParaRPr lang="en-US" altLang="en-US"/>
          </a:p>
        </p:txBody>
      </p:sp>
    </p:spTree>
    <p:extLst>
      <p:ext uri="{BB962C8B-B14F-4D97-AF65-F5344CB8AC3E}">
        <p14:creationId xmlns:p14="http://schemas.microsoft.com/office/powerpoint/2010/main" val="38154968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Earth is a Circle: http://en.wikipedia.org/wiki/Ferdinand_Magellan </a:t>
            </a:r>
          </a:p>
          <a:p>
            <a:r>
              <a:rPr lang="en-US" dirty="0"/>
              <a:t>https://en.wikipedia.org/wiki/Juan_Sebasti%C3%A1n_Elcano </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48</a:t>
            </a:fld>
            <a:endParaRPr lang="en-US" altLang="en-US"/>
          </a:p>
        </p:txBody>
      </p:sp>
    </p:spTree>
    <p:extLst>
      <p:ext uri="{BB962C8B-B14F-4D97-AF65-F5344CB8AC3E}">
        <p14:creationId xmlns:p14="http://schemas.microsoft.com/office/powerpoint/2010/main" val="3853483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Universe Expansion: http://www.bbc.com/news/science-environment-15165371; </a:t>
            </a:r>
            <a:r>
              <a:rPr lang="en-US" sz="1200" i="1" kern="1200" dirty="0">
                <a:solidFill>
                  <a:schemeClr val="tx1"/>
                </a:solidFill>
                <a:effectLst/>
                <a:latin typeface="Times New Roman" charset="0"/>
                <a:ea typeface="+mn-ea"/>
                <a:cs typeface="+mn-cs"/>
              </a:rPr>
              <a:t>Nobel physics prize honors accelerating Universe find; BBC News; October 4, 2011; </a:t>
            </a:r>
            <a:r>
              <a:rPr lang="en-US" sz="1200" i="0" kern="1200" dirty="0">
                <a:solidFill>
                  <a:schemeClr val="tx1"/>
                </a:solidFill>
                <a:effectLst/>
                <a:latin typeface="Times New Roman" charset="0"/>
                <a:ea typeface="+mn-ea"/>
                <a:cs typeface="+mn-cs"/>
              </a:rPr>
              <a:t>http://en.wikipedia.org/wiki/Accelerating_universe; Image at: http://www.universetoday.com/89449/accelerating-expansion-of-universe-discovery-wins-2011-noble-prize-in-physics/</a:t>
            </a:r>
            <a:endParaRPr lang="en-US" i="0"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49</a:t>
            </a:fld>
            <a:endParaRPr lang="en-US" altLang="en-US"/>
          </a:p>
        </p:txBody>
      </p:sp>
    </p:spTree>
    <p:extLst>
      <p:ext uri="{BB962C8B-B14F-4D97-AF65-F5344CB8AC3E}">
        <p14:creationId xmlns:p14="http://schemas.microsoft.com/office/powerpoint/2010/main" val="3964252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5</a:t>
            </a:fld>
            <a:endParaRPr lang="en-US" altLang="en-US"/>
          </a:p>
        </p:txBody>
      </p:sp>
    </p:spTree>
    <p:extLst>
      <p:ext uri="{BB962C8B-B14F-4D97-AF65-F5344CB8AC3E}">
        <p14:creationId xmlns:p14="http://schemas.microsoft.com/office/powerpoint/2010/main" val="26644407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Universe Expansion: http://www.bbc.com/news/science-environment-15165371; </a:t>
            </a:r>
            <a:r>
              <a:rPr lang="en-US" sz="1200" i="1" kern="1200" dirty="0">
                <a:solidFill>
                  <a:schemeClr val="tx1"/>
                </a:solidFill>
                <a:effectLst/>
                <a:latin typeface="Times New Roman" charset="0"/>
                <a:ea typeface="+mn-ea"/>
                <a:cs typeface="+mn-cs"/>
              </a:rPr>
              <a:t>Nobel physics prize honors accelerating Universe find; BBC News; October 4, 2011; </a:t>
            </a:r>
            <a:r>
              <a:rPr lang="en-US" sz="1200" i="0" kern="1200" dirty="0">
                <a:solidFill>
                  <a:schemeClr val="tx1"/>
                </a:solidFill>
                <a:effectLst/>
                <a:latin typeface="Times New Roman" charset="0"/>
                <a:ea typeface="+mn-ea"/>
                <a:cs typeface="+mn-cs"/>
              </a:rPr>
              <a:t>http://en.wikipedia.org/wiki/Accelerating_universe; Image at: http://www.universetoday.com/89449/accelerating-expansion-of-universe-discovery-wins-2011-noble-prize-in-physics/</a:t>
            </a:r>
            <a:endParaRPr lang="en-US" i="0"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50</a:t>
            </a:fld>
            <a:endParaRPr lang="en-US" altLang="en-US"/>
          </a:p>
        </p:txBody>
      </p:sp>
    </p:spTree>
    <p:extLst>
      <p:ext uri="{BB962C8B-B14F-4D97-AF65-F5344CB8AC3E}">
        <p14:creationId xmlns:p14="http://schemas.microsoft.com/office/powerpoint/2010/main" val="38154968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Underwater Mountains: http://en.wikipedia.org/wiki/Underwater_mountain_range; http://www.marianatrench.com/; http://en.wikipedia.org/wiki/Mariana_Trench</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51</a:t>
            </a:fld>
            <a:endParaRPr lang="en-US" altLang="en-US"/>
          </a:p>
        </p:txBody>
      </p:sp>
    </p:spTree>
    <p:extLst>
      <p:ext uri="{BB962C8B-B14F-4D97-AF65-F5344CB8AC3E}">
        <p14:creationId xmlns:p14="http://schemas.microsoft.com/office/powerpoint/2010/main" val="38154968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Underwater Mountains: http://en.wikipedia.org/wiki/Underwater_mountain_range; http://www.marianatrench.com/; http://en.wikipedia.org/wiki/Mariana_Trench</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52</a:t>
            </a:fld>
            <a:endParaRPr lang="en-US" altLang="en-US"/>
          </a:p>
        </p:txBody>
      </p:sp>
    </p:spTree>
    <p:extLst>
      <p:ext uri="{BB962C8B-B14F-4D97-AF65-F5344CB8AC3E}">
        <p14:creationId xmlns:p14="http://schemas.microsoft.com/office/powerpoint/2010/main" val="17099723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sz="1200" b="0" dirty="0">
                <a:solidFill>
                  <a:schemeClr val="tx2"/>
                </a:solidFill>
                <a:cs typeface="Times New Roman" charset="0"/>
              </a:rPr>
              <a:t>2nd Law of Thermodynamics: http://en.wikipedia.org/wiki/Nicolas_L%C3%A9onard_Sadi_Carnot; http://en.wikipedia.org/wiki/Second_law_of_thermodynamics </a:t>
            </a:r>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53</a:t>
            </a:fld>
            <a:endParaRPr lang="en-US" altLang="en-US"/>
          </a:p>
        </p:txBody>
      </p:sp>
    </p:spTree>
    <p:extLst>
      <p:ext uri="{BB962C8B-B14F-4D97-AF65-F5344CB8AC3E}">
        <p14:creationId xmlns:p14="http://schemas.microsoft.com/office/powerpoint/2010/main" val="38154968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sz="1200" b="0" dirty="0">
                <a:solidFill>
                  <a:schemeClr val="tx2"/>
                </a:solidFill>
                <a:cs typeface="Times New Roman" charset="0"/>
              </a:rPr>
              <a:t>2nd Law of Thermodynamics: http://en.wikipedia.org/wiki/Nicolas_L%C3%A9onard_Sadi_Carnot; http://en.wikipedia.org/wiki/Second_law_of_thermodynamics </a:t>
            </a:r>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54</a:t>
            </a:fld>
            <a:endParaRPr lang="en-US" altLang="en-US"/>
          </a:p>
        </p:txBody>
      </p:sp>
    </p:spTree>
    <p:extLst>
      <p:ext uri="{BB962C8B-B14F-4D97-AF65-F5344CB8AC3E}">
        <p14:creationId xmlns:p14="http://schemas.microsoft.com/office/powerpoint/2010/main" val="27362504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Resources:</a:t>
            </a:r>
          </a:p>
          <a:p>
            <a:endParaRPr lang="en-US" dirty="0"/>
          </a:p>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http://www.evidencebible.com/witnessingtool/scientificfactsintheBible.shtml</a:t>
            </a:r>
          </a:p>
          <a:p>
            <a:endParaRPr lang="en-US" dirty="0"/>
          </a:p>
          <a:p>
            <a:r>
              <a:rPr lang="en-US" dirty="0"/>
              <a:t>•	5 Terms of the Universe: http://www.spaceandmotion.com/cosmos-space-time-matter-motion.htm</a:t>
            </a:r>
          </a:p>
          <a:p>
            <a:r>
              <a:rPr lang="en-US" dirty="0"/>
              <a:t>•	1st Law of Thermodynamics: http://en.wikipedia.org/wiki/1st_law_of_thermodynamics</a:t>
            </a:r>
          </a:p>
          <a:p>
            <a:r>
              <a:rPr lang="en-US" dirty="0"/>
              <a:t>•	Female “Seed of Life”: http://www.custance.org/Library/SOTW/Part_II/chapter15.html; http://en.wikipedia.org/wiki/Hermann_Henking</a:t>
            </a:r>
          </a:p>
          <a:p>
            <a:r>
              <a:rPr lang="en-US" dirty="0"/>
              <a:t>•	Life is in the Blood/Bloodletting: http://en.wikipedia.org/wiki/Pierre_Charles_Alexandre_Louis; http://www.pbs.org/wnet/redgold/basics/bloodlettinghistory.html; Childbed Fever: A scientific biography of Ignaz Semmelweis, by </a:t>
            </a:r>
            <a:r>
              <a:rPr lang="en-US" dirty="0" err="1"/>
              <a:t>Codell</a:t>
            </a:r>
            <a:r>
              <a:rPr lang="en-US" dirty="0"/>
              <a:t> K. &amp; Barbara R. Carter, 2005 </a:t>
            </a:r>
          </a:p>
          <a:p>
            <a:r>
              <a:rPr lang="en-US" dirty="0"/>
              <a:t>•	Circumcision on 8th Day: http://en.wikipedia.org/wiki/Vitamin_K#History_of_discovery; http://en.wikipedia.org/wiki/Carl_Peter_Henrik_Dam; None of These Diseases by S.I. McMillen, M.D., p. 93, 1984</a:t>
            </a:r>
          </a:p>
          <a:p>
            <a:r>
              <a:rPr lang="en-US" dirty="0"/>
              <a:t>•	Hand-washing in Running Water: http://en.wikipedia.org/wiki/Ignaz_Semmelweis; http://en.wikipedia.org/wiki/Louis_Pasteur </a:t>
            </a:r>
          </a:p>
          <a:p>
            <a:r>
              <a:rPr lang="en-US" dirty="0"/>
              <a:t>•	Suspension of the Earth: http://en.wikipedia.org/wiki/Ptolemaic_System#Ptolemaic_system; http://en.wikipedia.org/wiki/Copernican_system </a:t>
            </a:r>
          </a:p>
          <a:p>
            <a:r>
              <a:rPr lang="en-US" dirty="0"/>
              <a:t>•	Air Has Weight: http://superbeefy.com/who-discovered-air-pressure-and-that-the-atmosphere-has-weight-and-presses-down-on-us/; https://en.wikipedia.org/wiki/Evangelista_Torricelli;  http://www.kids-fun-science.com/air-pressure-experiments.html </a:t>
            </a:r>
          </a:p>
          <a:p>
            <a:r>
              <a:rPr lang="en-US" dirty="0"/>
              <a:t>•	Water Cycle: http://en.wikipedia.org/wiki/Raoult%27s_law; http://en.wikipedia.org/wiki/Fran%C3%A7ois-Marie_Raoult ; http://ga.water.usgs.gov/edu/watercycle.html </a:t>
            </a:r>
          </a:p>
          <a:p>
            <a:r>
              <a:rPr lang="en-US" dirty="0"/>
              <a:t>•	Earth’s Axis: http://en.wikipedia.org/wiki/Foucault_Pendulum; http://en.wikipedia.org/wiki/L%C3%A9on_Foucault </a:t>
            </a:r>
          </a:p>
          <a:p>
            <a:r>
              <a:rPr lang="en-US" dirty="0"/>
              <a:t>•	Paths of the Seas: http://en.wikipedia.org/wiki/Matthew_Fontaine_Maury </a:t>
            </a:r>
          </a:p>
          <a:p>
            <a:r>
              <a:rPr lang="en-US" dirty="0"/>
              <a:t>•	Sun’s Ecliptic Path: http://en.wikipedia.org/wiki/Ecliptic; http://en.wikipedia.org/wiki/Ecliptic_coordinate_system; http://earthsky.org/space/what-is-the-ecliptic</a:t>
            </a:r>
          </a:p>
          <a:p>
            <a:r>
              <a:rPr lang="en-US" dirty="0"/>
              <a:t>•	Earth is a Circle: http://en.wikipedia.org/wiki/Ferdinand_Magellan ;  https://en.wikipedia.org/wiki/Juan_Sebasti%C3%A1n_Elcano </a:t>
            </a:r>
          </a:p>
          <a:p>
            <a:r>
              <a:rPr lang="en-US" dirty="0"/>
              <a:t>•	Universe Expansion: http://www.bbc.com/news/science-environment-15165371; Nobel physics prize honors accelerating Universe find; BBC News; October 4, 2011; http://en.wikipedia.org/wiki/Accelerating_universe; Image at: http://www.universetoday.com/89449/accelerating-expansion-of-universe-discovery-wins-2011-noble-prize-in-physics/</a:t>
            </a:r>
          </a:p>
          <a:p>
            <a:r>
              <a:rPr lang="en-US" dirty="0"/>
              <a:t>•	Underwater Mountains: http://en.wikipedia.org/wiki/Underwater_mountain_range; http://www.marianatrench.com/; http://en.wikipedia.org/wiki/Mariana_Trench </a:t>
            </a:r>
          </a:p>
          <a:p>
            <a:r>
              <a:rPr lang="en-US" dirty="0"/>
              <a:t>•	2nd Law of Thermodynamics: http://en.wikipedia.org/wiki/Second_law_of_thermodynamics; http://en.wikipedia.org/wiki/Nicolas_L%C3%A9onard_Sadi_Carnot </a:t>
            </a:r>
          </a:p>
          <a:p>
            <a:endParaRPr lang="en-US" dirty="0"/>
          </a:p>
        </p:txBody>
      </p:sp>
      <p:sp>
        <p:nvSpPr>
          <p:cNvPr id="4" name="Header Placeholder 3"/>
          <p:cNvSpPr>
            <a:spLocks noGrp="1"/>
          </p:cNvSpPr>
          <p:nvPr>
            <p:ph type="hdr" sz="quarter" idx="10"/>
          </p:nvPr>
        </p:nvSpPr>
        <p:spPr/>
        <p:txBody>
          <a:bodyPr/>
          <a:lstStyle/>
          <a:p>
            <a:r>
              <a:rPr lang="en-US" altLang="en-US"/>
              <a:t>The Creator’s Handbook to Science</a:t>
            </a:r>
            <a:endParaRPr lang="en-US" altLang="en-US" dirty="0"/>
          </a:p>
        </p:txBody>
      </p:sp>
      <p:sp>
        <p:nvSpPr>
          <p:cNvPr id="5" name="Footer Placeholder 4"/>
          <p:cNvSpPr>
            <a:spLocks noGrp="1"/>
          </p:cNvSpPr>
          <p:nvPr>
            <p:ph type="ftr" sz="quarter" idx="11"/>
          </p:nvPr>
        </p:nvSpPr>
        <p:spPr/>
        <p:txBody>
          <a:bodyPr/>
          <a:lstStyle/>
          <a:p>
            <a:r>
              <a:rPr lang="en-US" altLang="en-US"/>
              <a:t>Prepared by Nathan L Morrison / 04/13/14</a:t>
            </a:r>
            <a:endParaRPr lang="en-US" altLang="en-US" dirty="0"/>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55</a:t>
            </a:fld>
            <a:endParaRPr lang="en-US" altLang="en-US"/>
          </a:p>
        </p:txBody>
      </p:sp>
    </p:spTree>
    <p:extLst>
      <p:ext uri="{BB962C8B-B14F-4D97-AF65-F5344CB8AC3E}">
        <p14:creationId xmlns:p14="http://schemas.microsoft.com/office/powerpoint/2010/main" val="31267582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56</a:t>
            </a:fld>
            <a:endParaRPr lang="en-US" altLang="en-US"/>
          </a:p>
        </p:txBody>
      </p:sp>
    </p:spTree>
    <p:extLst>
      <p:ext uri="{BB962C8B-B14F-4D97-AF65-F5344CB8AC3E}">
        <p14:creationId xmlns:p14="http://schemas.microsoft.com/office/powerpoint/2010/main" val="37893731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Radio Waves: http://en.wikipedia.org/wiki/James_Clerk_Maxwell; </a:t>
            </a:r>
            <a:r>
              <a:rPr lang="en-US" sz="1200" u="sng" kern="1200" dirty="0">
                <a:solidFill>
                  <a:schemeClr val="tx1"/>
                </a:solidFill>
                <a:effectLst/>
                <a:latin typeface="Times New Roman" charset="0"/>
                <a:ea typeface="+mn-ea"/>
                <a:cs typeface="+mn-cs"/>
              </a:rPr>
              <a:t>Modern Century Illustrated Encyclopedia, Vol. 12</a:t>
            </a:r>
            <a:endParaRPr lang="en-US" dirty="0"/>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57</a:t>
            </a:fld>
            <a:endParaRPr lang="en-US" altLang="en-US"/>
          </a:p>
        </p:txBody>
      </p:sp>
    </p:spTree>
    <p:extLst>
      <p:ext uri="{BB962C8B-B14F-4D97-AF65-F5344CB8AC3E}">
        <p14:creationId xmlns:p14="http://schemas.microsoft.com/office/powerpoint/2010/main" val="25669540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Radio Waves: http://en.wikipedia.org/wiki/James_Clerk_Maxwell; </a:t>
            </a:r>
            <a:r>
              <a:rPr lang="en-US" sz="1200" u="sng" kern="1200" dirty="0">
                <a:solidFill>
                  <a:schemeClr val="tx1"/>
                </a:solidFill>
                <a:effectLst/>
                <a:latin typeface="Times New Roman" charset="0"/>
                <a:ea typeface="+mn-ea"/>
                <a:cs typeface="+mn-cs"/>
              </a:rPr>
              <a:t>Modern Century Illustrated Encyclopedia, Vol. 12</a:t>
            </a:r>
            <a:endParaRPr lang="en-US" dirty="0"/>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58</a:t>
            </a:fld>
            <a:endParaRPr lang="en-US" altLang="en-US"/>
          </a:p>
        </p:txBody>
      </p:sp>
    </p:spTree>
    <p:extLst>
      <p:ext uri="{BB962C8B-B14F-4D97-AF65-F5344CB8AC3E}">
        <p14:creationId xmlns:p14="http://schemas.microsoft.com/office/powerpoint/2010/main" val="39766350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59</a:t>
            </a:fld>
            <a:endParaRPr lang="en-US" altLang="en-US"/>
          </a:p>
        </p:txBody>
      </p:sp>
    </p:spTree>
    <p:extLst>
      <p:ext uri="{BB962C8B-B14F-4D97-AF65-F5344CB8AC3E}">
        <p14:creationId xmlns:p14="http://schemas.microsoft.com/office/powerpoint/2010/main" val="769981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Image Top-Right: “Pillars of Creation” in the Eagle Nebula taken by the </a:t>
            </a:r>
            <a:r>
              <a:rPr lang="en-US" dirty="0" err="1"/>
              <a:t>Hubbble</a:t>
            </a:r>
            <a:r>
              <a:rPr lang="en-US" dirty="0"/>
              <a:t> Telescope in 1995</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6</a:t>
            </a:fld>
            <a:endParaRPr lang="en-US" altLang="en-US"/>
          </a:p>
        </p:txBody>
      </p:sp>
    </p:spTree>
    <p:extLst>
      <p:ext uri="{BB962C8B-B14F-4D97-AF65-F5344CB8AC3E}">
        <p14:creationId xmlns:p14="http://schemas.microsoft.com/office/powerpoint/2010/main" val="42762045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60</a:t>
            </a:fld>
            <a:endParaRPr lang="en-US" altLang="en-US"/>
          </a:p>
        </p:txBody>
      </p:sp>
    </p:spTree>
    <p:extLst>
      <p:ext uri="{BB962C8B-B14F-4D97-AF65-F5344CB8AC3E}">
        <p14:creationId xmlns:p14="http://schemas.microsoft.com/office/powerpoint/2010/main" val="11241111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61</a:t>
            </a:fld>
            <a:endParaRPr lang="en-US" altLang="en-US"/>
          </a:p>
        </p:txBody>
      </p:sp>
    </p:spTree>
    <p:extLst>
      <p:ext uri="{BB962C8B-B14F-4D97-AF65-F5344CB8AC3E}">
        <p14:creationId xmlns:p14="http://schemas.microsoft.com/office/powerpoint/2010/main" val="13833411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62</a:t>
            </a:fld>
            <a:endParaRPr lang="en-US" altLang="en-US"/>
          </a:p>
        </p:txBody>
      </p:sp>
    </p:spTree>
    <p:extLst>
      <p:ext uri="{BB962C8B-B14F-4D97-AF65-F5344CB8AC3E}">
        <p14:creationId xmlns:p14="http://schemas.microsoft.com/office/powerpoint/2010/main" val="9991918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63</a:t>
            </a:fld>
            <a:endParaRPr lang="en-US">
              <a:cs typeface="Arial"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Resources:</a:t>
            </a:r>
          </a:p>
          <a:p>
            <a:endParaRPr lang="en-US" dirty="0"/>
          </a:p>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http://www.evidencebible.com/witnessingtool/scientificfactsintheBible.shtml</a:t>
            </a:r>
          </a:p>
          <a:p>
            <a:endParaRPr lang="en-US" dirty="0"/>
          </a:p>
          <a:p>
            <a:r>
              <a:rPr lang="en-US" dirty="0"/>
              <a:t>•	5 Terms of the Universe: http://www.spaceandmotion.com/cosmos-space-time-matter-motion.htm</a:t>
            </a:r>
          </a:p>
          <a:p>
            <a:r>
              <a:rPr lang="en-US" dirty="0"/>
              <a:t>•	1st Law of Thermodynamics: http://en.wikipedia.org/wiki/1st_law_of_thermodynamics</a:t>
            </a:r>
          </a:p>
          <a:p>
            <a:r>
              <a:rPr lang="en-US" dirty="0"/>
              <a:t>•	Female “Seed of Life”: http://www.custance.org/Library/SOTW/Part_II/chapter15.html; http://en.wikipedia.org/wiki/Hermann_Henking</a:t>
            </a:r>
          </a:p>
          <a:p>
            <a:r>
              <a:rPr lang="en-US" dirty="0"/>
              <a:t>•	Life is in the Blood/Bloodletting: http://en.wikipedia.org/wiki/Pierre_Charles_Alexandre_Louis; http://www.pbs.org/wnet/redgold/basics/bloodlettinghistory.html; Childbed Fever: A scientific biography of Ignaz Semmelweis, by </a:t>
            </a:r>
            <a:r>
              <a:rPr lang="en-US" dirty="0" err="1"/>
              <a:t>Codell</a:t>
            </a:r>
            <a:r>
              <a:rPr lang="en-US" dirty="0"/>
              <a:t> K. &amp; Barbara R. Carter, 2005 </a:t>
            </a:r>
          </a:p>
          <a:p>
            <a:r>
              <a:rPr lang="en-US" dirty="0"/>
              <a:t>•	Circumcision on 8th Day: http://en.wikipedia.org/wiki/Vitamin_K#History_of_discovery; http://en.wikipedia.org/wiki/Carl_Peter_Henrik_Dam; None of These Diseases by S.I. McMillen, M.D., p. 93, 1984</a:t>
            </a:r>
          </a:p>
          <a:p>
            <a:r>
              <a:rPr lang="en-US" dirty="0"/>
              <a:t>•	Hand-washing in Running Water: http://en.wikipedia.org/wiki/Ignaz_Semmelweis; http://en.wikipedia.org/wiki/Louis_Pasteur </a:t>
            </a:r>
          </a:p>
          <a:p>
            <a:r>
              <a:rPr lang="en-US" dirty="0"/>
              <a:t>•	Suspension of the Earth: http://en.wikipedia.org/wiki/Ptolemaic_System#Ptolemaic_system; http://en.wikipedia.org/wiki/Copernican_system </a:t>
            </a:r>
          </a:p>
          <a:p>
            <a:r>
              <a:rPr lang="en-US" dirty="0"/>
              <a:t>•	Air Has Weight: http://superbeefy.com/who-discovered-air-pressure-and-that-the-atmosphere-has-weight-and-presses-down-on-us/; https://en.wikipedia.org/wiki/Evangelista_Torricelli;  http://www.kids-fun-science.com/air-pressure-experiments.html </a:t>
            </a:r>
          </a:p>
          <a:p>
            <a:r>
              <a:rPr lang="en-US" dirty="0"/>
              <a:t>•	Water Cycle: http://en.wikipedia.org/wiki/Raoult%27s_law; http://en.wikipedia.org/wiki/Fran%C3%A7ois-Marie_Raoult ; http://ga.water.usgs.gov/edu/watercycle.html </a:t>
            </a:r>
          </a:p>
          <a:p>
            <a:r>
              <a:rPr lang="en-US" dirty="0"/>
              <a:t>•	Earth’s Axis: http://en.wikipedia.org/wiki/Foucault_Pendulum; http://en.wikipedia.org/wiki/L%C3%A9on_Foucault </a:t>
            </a:r>
          </a:p>
          <a:p>
            <a:r>
              <a:rPr lang="en-US" dirty="0"/>
              <a:t>•	Paths of the Seas: http://en.wikipedia.org/wiki/Matthew_Fontaine_Maury </a:t>
            </a:r>
          </a:p>
          <a:p>
            <a:r>
              <a:rPr lang="en-US" dirty="0"/>
              <a:t>•	Sun’s Ecliptic Path: http://en.wikipedia.org/wiki/Ecliptic; http://en.wikipedia.org/wiki/Ecliptic_coordinate_system; http://earthsky.org/space/what-is-the-ecliptic</a:t>
            </a:r>
          </a:p>
          <a:p>
            <a:r>
              <a:rPr lang="en-US" dirty="0"/>
              <a:t>•	Earth is a Circle: http://en.wikipedia.org/wiki/Ferdinand_Magellan ;  https://en.wikipedia.org/wiki/Juan_Sebasti%C3%A1n_Elcano </a:t>
            </a:r>
          </a:p>
          <a:p>
            <a:r>
              <a:rPr lang="en-US" dirty="0"/>
              <a:t>•	Universe Expansion: http://www.bbc.com/news/science-environment-15165371; Nobel physics prize honors accelerating Universe find; BBC News; October 4, 2011; http://en.wikipedia.org/wiki/Accelerating_universe; Image at: http://www.universetoday.com/89449/accelerating-expansion-of-universe-discovery-wins-2011-noble-prize-in-physics/</a:t>
            </a:r>
          </a:p>
          <a:p>
            <a:r>
              <a:rPr lang="en-US" dirty="0"/>
              <a:t>•	Underwater Mountains: http://en.wikipedia.org/wiki/Underwater_mountain_range; http://www.marianatrench.com/; http://en.wikipedia.org/wiki/Mariana_Trench </a:t>
            </a:r>
          </a:p>
          <a:p>
            <a:r>
              <a:rPr lang="en-US" dirty="0"/>
              <a:t>•	2nd Law of Thermodynamics: http://en.wikipedia.org/wiki/Second_law_of_thermodynamics; http://en.wikipedia.org/wiki/Nicolas_L%C3%A9onard_Sadi_Carnot </a:t>
            </a:r>
          </a:p>
          <a:p>
            <a:endParaRPr lang="en-US" dirty="0"/>
          </a:p>
        </p:txBody>
      </p:sp>
      <p:sp>
        <p:nvSpPr>
          <p:cNvPr id="4" name="Header Placeholder 3"/>
          <p:cNvSpPr>
            <a:spLocks noGrp="1"/>
          </p:cNvSpPr>
          <p:nvPr>
            <p:ph type="hdr" sz="quarter" idx="10"/>
          </p:nvPr>
        </p:nvSpPr>
        <p:spPr/>
        <p:txBody>
          <a:bodyPr/>
          <a:lstStyle/>
          <a:p>
            <a:r>
              <a:rPr lang="en-US" altLang="en-US"/>
              <a:t>The Creator’s Handbook to Science</a:t>
            </a:r>
            <a:endParaRPr lang="en-US" altLang="en-US" dirty="0"/>
          </a:p>
        </p:txBody>
      </p:sp>
      <p:sp>
        <p:nvSpPr>
          <p:cNvPr id="5" name="Footer Placeholder 4"/>
          <p:cNvSpPr>
            <a:spLocks noGrp="1"/>
          </p:cNvSpPr>
          <p:nvPr>
            <p:ph type="ftr" sz="quarter" idx="11"/>
          </p:nvPr>
        </p:nvSpPr>
        <p:spPr/>
        <p:txBody>
          <a:bodyPr/>
          <a:lstStyle/>
          <a:p>
            <a:r>
              <a:rPr lang="en-US" altLang="en-US"/>
              <a:t>Prepared by Nathan L Morrison / 04/13/14</a:t>
            </a:r>
            <a:endParaRPr lang="en-US" altLang="en-US" dirty="0"/>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65</a:t>
            </a:fld>
            <a:endParaRPr lang="en-US" altLang="en-US"/>
          </a:p>
        </p:txBody>
      </p:sp>
    </p:spTree>
    <p:extLst>
      <p:ext uri="{BB962C8B-B14F-4D97-AF65-F5344CB8AC3E}">
        <p14:creationId xmlns:p14="http://schemas.microsoft.com/office/powerpoint/2010/main" val="28094025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Resources:</a:t>
            </a:r>
          </a:p>
          <a:p>
            <a:endParaRPr lang="en-US" dirty="0"/>
          </a:p>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http://www.evidencebible.com/witnessingtool/scientificfactsintheBible.shtml</a:t>
            </a:r>
          </a:p>
          <a:p>
            <a:endParaRPr lang="en-US" dirty="0"/>
          </a:p>
          <a:p>
            <a:r>
              <a:rPr lang="en-US" dirty="0"/>
              <a:t>•	5 Terms of the Universe: http://www.spaceandmotion.com/cosmos-space-time-matter-motion.htm</a:t>
            </a:r>
          </a:p>
          <a:p>
            <a:r>
              <a:rPr lang="en-US" dirty="0"/>
              <a:t>•	1st Law of Thermodynamics: http://en.wikipedia.org/wiki/1st_law_of_thermodynamics</a:t>
            </a:r>
          </a:p>
          <a:p>
            <a:r>
              <a:rPr lang="en-US" dirty="0"/>
              <a:t>•	Female “Seed of Life”: http://www.custance.org/Library/SOTW/Part_II/chapter15.html; http://en.wikipedia.org/wiki/Hermann_Henking</a:t>
            </a:r>
          </a:p>
          <a:p>
            <a:r>
              <a:rPr lang="en-US" dirty="0"/>
              <a:t>•	Life is in the Blood/Bloodletting: http://en.wikipedia.org/wiki/Pierre_Charles_Alexandre_Louis; http://www.pbs.org/wnet/redgold/basics/bloodlettinghistory.html; Childbed Fever: A scientific biography of Ignaz Semmelweis, by </a:t>
            </a:r>
            <a:r>
              <a:rPr lang="en-US" dirty="0" err="1"/>
              <a:t>Codell</a:t>
            </a:r>
            <a:r>
              <a:rPr lang="en-US" dirty="0"/>
              <a:t> K. &amp; Barbara R. Carter, 2005 </a:t>
            </a:r>
          </a:p>
          <a:p>
            <a:r>
              <a:rPr lang="en-US" dirty="0"/>
              <a:t>•	Circumcision on 8th Day: http://en.wikipedia.org/wiki/Vitamin_K#History_of_discovery; http://en.wikipedia.org/wiki/Carl_Peter_Henrik_Dam; None of These Diseases by S.I. McMillen, M.D., p. 93, 1984</a:t>
            </a:r>
          </a:p>
          <a:p>
            <a:r>
              <a:rPr lang="en-US" dirty="0"/>
              <a:t>•	Hand-washing in Running Water: http://en.wikipedia.org/wiki/Ignaz_Semmelweis; http://en.wikipedia.org/wiki/Louis_Pasteur </a:t>
            </a:r>
          </a:p>
          <a:p>
            <a:r>
              <a:rPr lang="en-US" dirty="0"/>
              <a:t>•	Suspension of the Earth: http://en.wikipedia.org/wiki/Ptolemaic_System#Ptolemaic_system; http://en.wikipedia.org/wiki/Copernican_system </a:t>
            </a:r>
          </a:p>
          <a:p>
            <a:r>
              <a:rPr lang="en-US" dirty="0"/>
              <a:t>•	Air Has Weight: http://superbeefy.com/who-discovered-air-pressure-and-that-the-atmosphere-has-weight-and-presses-down-on-us/; https://en.wikipedia.org/wiki/Evangelista_Torricelli;  http://www.kids-fun-science.com/air-pressure-experiments.html </a:t>
            </a:r>
          </a:p>
          <a:p>
            <a:r>
              <a:rPr lang="en-US" dirty="0"/>
              <a:t>•	Water Cycle: http://en.wikipedia.org/wiki/Raoult%27s_law; http://en.wikipedia.org/wiki/Fran%C3%A7ois-Marie_Raoult ; http://ga.water.usgs.gov/edu/watercycle.html </a:t>
            </a:r>
          </a:p>
          <a:p>
            <a:r>
              <a:rPr lang="en-US" dirty="0"/>
              <a:t>•	Earth’s Axis: http://en.wikipedia.org/wiki/Foucault_Pendulum; http://en.wikipedia.org/wiki/L%C3%A9on_Foucault </a:t>
            </a:r>
          </a:p>
          <a:p>
            <a:r>
              <a:rPr lang="en-US" dirty="0"/>
              <a:t>•	Paths of the Seas: http://en.wikipedia.org/wiki/Matthew_Fontaine_Maury </a:t>
            </a:r>
          </a:p>
          <a:p>
            <a:r>
              <a:rPr lang="en-US" dirty="0"/>
              <a:t>•	Sun’s Ecliptic Path: http://en.wikipedia.org/wiki/Ecliptic; http://en.wikipedia.org/wiki/Ecliptic_coordinate_system; http://earthsky.org/space/what-is-the-ecliptic</a:t>
            </a:r>
          </a:p>
          <a:p>
            <a:r>
              <a:rPr lang="en-US" dirty="0"/>
              <a:t>•	Earth is a Circle: http://en.wikipedia.org/wiki/Ferdinand_Magellan ;  https://en.wikipedia.org/wiki/Juan_Sebasti%C3%A1n_Elcano </a:t>
            </a:r>
          </a:p>
          <a:p>
            <a:r>
              <a:rPr lang="en-US" dirty="0"/>
              <a:t>•	Universe Expansion: http://www.bbc.com/news/science-environment-15165371; Nobel physics prize honors accelerating Universe find; BBC News; October 4, 2011; http://en.wikipedia.org/wiki/Accelerating_universe; Image at: http://www.universetoday.com/89449/accelerating-expansion-of-universe-discovery-wins-2011-noble-prize-in-physics/</a:t>
            </a:r>
          </a:p>
          <a:p>
            <a:r>
              <a:rPr lang="en-US" dirty="0"/>
              <a:t>•	Underwater Mountains: http://en.wikipedia.org/wiki/Underwater_mountain_range; http://www.marianatrench.com/; http://en.wikipedia.org/wiki/Mariana_Trench </a:t>
            </a:r>
          </a:p>
          <a:p>
            <a:r>
              <a:rPr lang="en-US" dirty="0"/>
              <a:t>•	2nd Law of Thermodynamics: http://en.wikipedia.org/wiki/Second_law_of_thermodynamics; http://en.wikipedia.org/wiki/Nicolas_L%C3%A9onard_Sadi_Carnot </a:t>
            </a:r>
          </a:p>
          <a:p>
            <a:endParaRPr lang="en-US" dirty="0"/>
          </a:p>
        </p:txBody>
      </p:sp>
      <p:sp>
        <p:nvSpPr>
          <p:cNvPr id="4" name="Header Placeholder 3"/>
          <p:cNvSpPr>
            <a:spLocks noGrp="1"/>
          </p:cNvSpPr>
          <p:nvPr>
            <p:ph type="hdr" sz="quarter" idx="10"/>
          </p:nvPr>
        </p:nvSpPr>
        <p:spPr/>
        <p:txBody>
          <a:bodyPr/>
          <a:lstStyle/>
          <a:p>
            <a:r>
              <a:rPr lang="en-US" altLang="en-US"/>
              <a:t>The Creator’s Handbook to Science</a:t>
            </a:r>
            <a:endParaRPr lang="en-US" altLang="en-US" dirty="0"/>
          </a:p>
        </p:txBody>
      </p:sp>
      <p:sp>
        <p:nvSpPr>
          <p:cNvPr id="5" name="Footer Placeholder 4"/>
          <p:cNvSpPr>
            <a:spLocks noGrp="1"/>
          </p:cNvSpPr>
          <p:nvPr>
            <p:ph type="ftr" sz="quarter" idx="11"/>
          </p:nvPr>
        </p:nvSpPr>
        <p:spPr/>
        <p:txBody>
          <a:bodyPr/>
          <a:lstStyle/>
          <a:p>
            <a:r>
              <a:rPr lang="en-US" altLang="en-US"/>
              <a:t>Prepared by Nathan L Morrison / 04/13/14</a:t>
            </a:r>
            <a:endParaRPr lang="en-US" altLang="en-US" dirty="0"/>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66</a:t>
            </a:fld>
            <a:endParaRPr lang="en-US" altLang="en-US"/>
          </a:p>
        </p:txBody>
      </p:sp>
    </p:spTree>
    <p:extLst>
      <p:ext uri="{BB962C8B-B14F-4D97-AF65-F5344CB8AC3E}">
        <p14:creationId xmlns:p14="http://schemas.microsoft.com/office/powerpoint/2010/main" val="19789803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Resources:</a:t>
            </a:r>
          </a:p>
          <a:p>
            <a:endParaRPr lang="en-US" dirty="0"/>
          </a:p>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http://www.evidencebible.com/witnessingtool/scientificfactsintheBible.shtml</a:t>
            </a:r>
          </a:p>
          <a:p>
            <a:endParaRPr lang="en-US" dirty="0"/>
          </a:p>
          <a:p>
            <a:r>
              <a:rPr lang="en-US" dirty="0"/>
              <a:t>•	5 Terms of the Universe: http://www.spaceandmotion.com/cosmos-space-time-matter-motion.htm</a:t>
            </a:r>
          </a:p>
          <a:p>
            <a:r>
              <a:rPr lang="en-US" dirty="0"/>
              <a:t>•	1st Law of Thermodynamics: http://en.wikipedia.org/wiki/1st_law_of_thermodynamics</a:t>
            </a:r>
          </a:p>
          <a:p>
            <a:r>
              <a:rPr lang="en-US" dirty="0"/>
              <a:t>•	Female “Seed of Life”: http://www.custance.org/Library/SOTW/Part_II/chapter15.html; http://en.wikipedia.org/wiki/Hermann_Henking</a:t>
            </a:r>
          </a:p>
          <a:p>
            <a:r>
              <a:rPr lang="en-US" dirty="0"/>
              <a:t>•	Life is in the Blood/Bloodletting: http://en.wikipedia.org/wiki/Pierre_Charles_Alexandre_Louis; http://www.pbs.org/wnet/redgold/basics/bloodlettinghistory.html; Childbed Fever: A scientific biography of Ignaz Semmelweis, by </a:t>
            </a:r>
            <a:r>
              <a:rPr lang="en-US" dirty="0" err="1"/>
              <a:t>Codell</a:t>
            </a:r>
            <a:r>
              <a:rPr lang="en-US" dirty="0"/>
              <a:t> K. &amp; Barbara R. Carter, 2005 </a:t>
            </a:r>
          </a:p>
          <a:p>
            <a:r>
              <a:rPr lang="en-US" dirty="0"/>
              <a:t>•	Circumcision on 8th Day: http://en.wikipedia.org/wiki/Vitamin_K#History_of_discovery; http://en.wikipedia.org/wiki/Carl_Peter_Henrik_Dam; None of These Diseases by S.I. McMillen, M.D., p. 93, 1984</a:t>
            </a:r>
          </a:p>
          <a:p>
            <a:r>
              <a:rPr lang="en-US" dirty="0"/>
              <a:t>•	Hand-washing in Running Water: http://en.wikipedia.org/wiki/Ignaz_Semmelweis; http://en.wikipedia.org/wiki/Louis_Pasteur </a:t>
            </a:r>
          </a:p>
          <a:p>
            <a:r>
              <a:rPr lang="en-US" dirty="0"/>
              <a:t>•	Suspension of the Earth: http://en.wikipedia.org/wiki/Ptolemaic_System#Ptolemaic_system; http://en.wikipedia.org/wiki/Copernican_system </a:t>
            </a:r>
          </a:p>
          <a:p>
            <a:r>
              <a:rPr lang="en-US" dirty="0"/>
              <a:t>•	Air Has Weight: http://superbeefy.com/who-discovered-air-pressure-and-that-the-atmosphere-has-weight-and-presses-down-on-us/; https://en.wikipedia.org/wiki/Evangelista_Torricelli;  http://www.kids-fun-science.com/air-pressure-experiments.html </a:t>
            </a:r>
          </a:p>
          <a:p>
            <a:r>
              <a:rPr lang="en-US" dirty="0"/>
              <a:t>•	Water Cycle: http://en.wikipedia.org/wiki/Raoult%27s_law; http://en.wikipedia.org/wiki/Fran%C3%A7ois-Marie_Raoult ; http://ga.water.usgs.gov/edu/watercycle.html </a:t>
            </a:r>
          </a:p>
          <a:p>
            <a:r>
              <a:rPr lang="en-US" dirty="0"/>
              <a:t>•	Earth’s Axis: http://en.wikipedia.org/wiki/Foucault_Pendulum; http://en.wikipedia.org/wiki/L%C3%A9on_Foucault </a:t>
            </a:r>
          </a:p>
          <a:p>
            <a:r>
              <a:rPr lang="en-US" dirty="0"/>
              <a:t>•	Paths of the Seas: http://en.wikipedia.org/wiki/Matthew_Fontaine_Maury </a:t>
            </a:r>
          </a:p>
          <a:p>
            <a:r>
              <a:rPr lang="en-US" dirty="0"/>
              <a:t>•	Sun’s Ecliptic Path: http://en.wikipedia.org/wiki/Ecliptic; http://en.wikipedia.org/wiki/Ecliptic_coordinate_system; http://earthsky.org/space/what-is-the-ecliptic</a:t>
            </a:r>
          </a:p>
          <a:p>
            <a:r>
              <a:rPr lang="en-US" dirty="0"/>
              <a:t>•	Earth is a Circle: http://en.wikipedia.org/wiki/Ferdinand_Magellan ;  https://en.wikipedia.org/wiki/Juan_Sebasti%C3%A1n_Elcano </a:t>
            </a:r>
          </a:p>
          <a:p>
            <a:r>
              <a:rPr lang="en-US" dirty="0"/>
              <a:t>•	Universe Expansion: http://www.bbc.com/news/science-environment-15165371; Nobel physics prize honors accelerating Universe find; BBC News; October 4, 2011; http://en.wikipedia.org/wiki/Accelerating_universe; Image at: http://www.universetoday.com/89449/accelerating-expansion-of-universe-discovery-wins-2011-noble-prize-in-physics/</a:t>
            </a:r>
          </a:p>
          <a:p>
            <a:r>
              <a:rPr lang="en-US" dirty="0"/>
              <a:t>•	Underwater Mountains: http://en.wikipedia.org/wiki/Underwater_mountain_range; http://www.marianatrench.com/; http://en.wikipedia.org/wiki/Mariana_Trench </a:t>
            </a:r>
          </a:p>
          <a:p>
            <a:r>
              <a:rPr lang="en-US" dirty="0"/>
              <a:t>•	2nd Law of Thermodynamics: http://en.wikipedia.org/wiki/Second_law_of_thermodynamics; http://en.wikipedia.org/wiki/Nicolas_L%C3%A9onard_Sadi_Carnot </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67</a:t>
            </a:fld>
            <a:endParaRPr lang="en-US" altLang="en-US"/>
          </a:p>
        </p:txBody>
      </p:sp>
    </p:spTree>
    <p:extLst>
      <p:ext uri="{BB962C8B-B14F-4D97-AF65-F5344CB8AC3E}">
        <p14:creationId xmlns:p14="http://schemas.microsoft.com/office/powerpoint/2010/main" val="10587244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Resources:</a:t>
            </a:r>
          </a:p>
          <a:p>
            <a:endParaRPr lang="en-US" dirty="0"/>
          </a:p>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http://www.evidencebible.com/witnessingtool/scientificfactsintheBible.shtml</a:t>
            </a:r>
          </a:p>
          <a:p>
            <a:endParaRPr lang="en-US" dirty="0"/>
          </a:p>
          <a:p>
            <a:r>
              <a:rPr lang="en-US" dirty="0"/>
              <a:t>•	5 Terms of the Universe: http://www.spaceandmotion.com/cosmos-space-time-matter-motion.htm</a:t>
            </a:r>
          </a:p>
          <a:p>
            <a:r>
              <a:rPr lang="en-US" dirty="0"/>
              <a:t>•	1st Law of Thermodynamics: http://en.wikipedia.org/wiki/1st_law_of_thermodynamics</a:t>
            </a:r>
          </a:p>
          <a:p>
            <a:r>
              <a:rPr lang="en-US" dirty="0"/>
              <a:t>•	Female “Seed of Life”: http://www.custance.org/Library/SOTW/Part_II/chapter15.html; http://en.wikipedia.org/wiki/Hermann_Henking</a:t>
            </a:r>
          </a:p>
          <a:p>
            <a:r>
              <a:rPr lang="en-US" dirty="0"/>
              <a:t>•	Life is in the Blood/Bloodletting: http://en.wikipedia.org/wiki/Pierre_Charles_Alexandre_Louis; http://www.pbs.org/wnet/redgold/basics/bloodlettinghistory.html; Childbed Fever: A scientific biography of Ignaz Semmelweis, by </a:t>
            </a:r>
            <a:r>
              <a:rPr lang="en-US" dirty="0" err="1"/>
              <a:t>Codell</a:t>
            </a:r>
            <a:r>
              <a:rPr lang="en-US" dirty="0"/>
              <a:t> K. &amp; Barbara R. Carter, 2005 </a:t>
            </a:r>
          </a:p>
          <a:p>
            <a:r>
              <a:rPr lang="en-US" dirty="0"/>
              <a:t>•	Circumcision on 8th Day: http://en.wikipedia.org/wiki/Vitamin_K#History_of_discovery; http://en.wikipedia.org/wiki/Carl_Peter_Henrik_Dam; None of These Diseases by S.I. McMillen, M.D., p. 93, 1984</a:t>
            </a:r>
          </a:p>
          <a:p>
            <a:r>
              <a:rPr lang="en-US" dirty="0"/>
              <a:t>•	Hand-washing in Running Water: http://en.wikipedia.org/wiki/Ignaz_Semmelweis; http://en.wikipedia.org/wiki/Louis_Pasteur </a:t>
            </a:r>
          </a:p>
          <a:p>
            <a:r>
              <a:rPr lang="en-US" dirty="0"/>
              <a:t>•	Suspension of the Earth: http://en.wikipedia.org/wiki/Ptolemaic_System#Ptolemaic_system; http://en.wikipedia.org/wiki/Copernican_system </a:t>
            </a:r>
          </a:p>
          <a:p>
            <a:r>
              <a:rPr lang="en-US" dirty="0"/>
              <a:t>•	Air Has Weight: http://superbeefy.com/who-discovered-air-pressure-and-that-the-atmosphere-has-weight-and-presses-down-on-us/; https://en.wikipedia.org/wiki/Evangelista_Torricelli;  http://www.kids-fun-science.com/air-pressure-experiments.html </a:t>
            </a:r>
          </a:p>
          <a:p>
            <a:r>
              <a:rPr lang="en-US" dirty="0"/>
              <a:t>•	Water Cycle: http://en.wikipedia.org/wiki/Raoult%27s_law; http://en.wikipedia.org/wiki/Fran%C3%A7ois-Marie_Raoult ; http://ga.water.usgs.gov/edu/watercycle.html </a:t>
            </a:r>
          </a:p>
          <a:p>
            <a:r>
              <a:rPr lang="en-US" dirty="0"/>
              <a:t>•	Earth’s Axis: http://en.wikipedia.org/wiki/Foucault_Pendulum; http://en.wikipedia.org/wiki/L%C3%A9on_Foucault </a:t>
            </a:r>
          </a:p>
          <a:p>
            <a:r>
              <a:rPr lang="en-US" dirty="0"/>
              <a:t>•	Paths of the Seas: http://en.wikipedia.org/wiki/Matthew_Fontaine_Maury </a:t>
            </a:r>
          </a:p>
          <a:p>
            <a:r>
              <a:rPr lang="en-US" dirty="0"/>
              <a:t>•	Sun’s Ecliptic Path: http://en.wikipedia.org/wiki/Ecliptic; http://en.wikipedia.org/wiki/Ecliptic_coordinate_system; http://earthsky.org/space/what-is-the-ecliptic</a:t>
            </a:r>
          </a:p>
          <a:p>
            <a:r>
              <a:rPr lang="en-US" dirty="0"/>
              <a:t>•	Earth is a Circle: http://en.wikipedia.org/wiki/Ferdinand_Magellan ;  https://en.wikipedia.org/wiki/Juan_Sebasti%C3%A1n_Elcano </a:t>
            </a:r>
          </a:p>
          <a:p>
            <a:r>
              <a:rPr lang="en-US" dirty="0"/>
              <a:t>•	Universe Expansion: http://www.bbc.com/news/science-environment-15165371; Nobel physics prize honors accelerating Universe find; BBC News; October 4, 2011; http://en.wikipedia.org/wiki/Accelerating_universe; Image at: http://www.universetoday.com/89449/accelerating-expansion-of-universe-discovery-wins-2011-noble-prize-in-physics/</a:t>
            </a:r>
          </a:p>
          <a:p>
            <a:r>
              <a:rPr lang="en-US" dirty="0"/>
              <a:t>•	Underwater Mountains: http://en.wikipedia.org/wiki/Underwater_mountain_range; http://www.marianatrench.com/; http://en.wikipedia.org/wiki/Mariana_Trench </a:t>
            </a:r>
          </a:p>
          <a:p>
            <a:r>
              <a:rPr lang="en-US" dirty="0"/>
              <a:t>•	2nd Law of Thermodynamics: http://en.wikipedia.org/wiki/Second_law_of_thermodynamics; http://en.wikipedia.org/wiki/Nicolas_L%C3%A9onard_Sadi_Carnot </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68</a:t>
            </a:fld>
            <a:endParaRPr lang="en-US" altLang="en-US"/>
          </a:p>
        </p:txBody>
      </p:sp>
    </p:spTree>
    <p:extLst>
      <p:ext uri="{BB962C8B-B14F-4D97-AF65-F5344CB8AC3E}">
        <p14:creationId xmlns:p14="http://schemas.microsoft.com/office/powerpoint/2010/main" val="1754577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Image Top-Right: “Pillars of Creation” in the Eagle Nebula taken by the </a:t>
            </a:r>
            <a:r>
              <a:rPr lang="en-US" dirty="0" err="1"/>
              <a:t>Hubbble</a:t>
            </a:r>
            <a:r>
              <a:rPr lang="en-US" dirty="0"/>
              <a:t> Telescope in 1995 compared to the photo from 2014</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7</a:t>
            </a:fld>
            <a:endParaRPr lang="en-US" altLang="en-US"/>
          </a:p>
        </p:txBody>
      </p:sp>
    </p:spTree>
    <p:extLst>
      <p:ext uri="{BB962C8B-B14F-4D97-AF65-F5344CB8AC3E}">
        <p14:creationId xmlns:p14="http://schemas.microsoft.com/office/powerpoint/2010/main" val="2248182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Image Top-Right: Depiction of the “Pillars of Creation” as the “Hand of God”</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8</a:t>
            </a:fld>
            <a:endParaRPr lang="en-US" altLang="en-US"/>
          </a:p>
        </p:txBody>
      </p:sp>
    </p:spTree>
    <p:extLst>
      <p:ext uri="{BB962C8B-B14F-4D97-AF65-F5344CB8AC3E}">
        <p14:creationId xmlns:p14="http://schemas.microsoft.com/office/powerpoint/2010/main" val="1423950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Image Top-Right: Depiction of the “Pillars of Creation” as the “Hand of God”</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9</a:t>
            </a:fld>
            <a:endParaRPr lang="en-US" altLang="en-US"/>
          </a:p>
        </p:txBody>
      </p:sp>
    </p:spTree>
    <p:extLst>
      <p:ext uri="{BB962C8B-B14F-4D97-AF65-F5344CB8AC3E}">
        <p14:creationId xmlns:p14="http://schemas.microsoft.com/office/powerpoint/2010/main" val="2805297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r>
              <a:rPr lang="en-US" altLang="en-US"/>
              <a:t>Harmony Of Scriptures &amp; Science Parts 1-2</a:t>
            </a:r>
          </a:p>
        </p:txBody>
      </p:sp>
      <p:sp>
        <p:nvSpPr>
          <p:cNvPr id="9" name="Slide Number Placeholder 8"/>
          <p:cNvSpPr>
            <a:spLocks noGrp="1"/>
          </p:cNvSpPr>
          <p:nvPr>
            <p:ph type="sldNum" sz="quarter" idx="12"/>
          </p:nvPr>
        </p:nvSpPr>
        <p:spPr/>
        <p:txBody>
          <a:bodyPr/>
          <a:lstStyle/>
          <a:p>
            <a:fld id="{1CFD2293-C915-42F2-A739-03872425F7BE}" type="slidenum">
              <a:rPr lang="en-US" altLang="en-US" smtClean="0"/>
              <a:pPr/>
              <a:t>‹#›</a:t>
            </a:fld>
            <a:endParaRPr lang="en-US" altLang="en-US"/>
          </a:p>
        </p:txBody>
      </p:sp>
    </p:spTree>
    <p:extLst>
      <p:ext uri="{BB962C8B-B14F-4D97-AF65-F5344CB8AC3E}">
        <p14:creationId xmlns:p14="http://schemas.microsoft.com/office/powerpoint/2010/main" val="2922651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Harmony Of Scriptures &amp; Science Parts 1-2</a:t>
            </a:r>
          </a:p>
        </p:txBody>
      </p:sp>
      <p:sp>
        <p:nvSpPr>
          <p:cNvPr id="7" name="Slide Number Placeholder 6"/>
          <p:cNvSpPr>
            <a:spLocks noGrp="1"/>
          </p:cNvSpPr>
          <p:nvPr>
            <p:ph type="sldNum" sz="quarter" idx="12"/>
          </p:nvPr>
        </p:nvSpPr>
        <p:spPr/>
        <p:txBody>
          <a:body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29622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Harmony Of Scriptures &amp; Science Parts 1-2</a:t>
            </a:r>
          </a:p>
        </p:txBody>
      </p:sp>
      <p:sp>
        <p:nvSpPr>
          <p:cNvPr id="7" name="Slide Number Placeholder 6"/>
          <p:cNvSpPr>
            <a:spLocks noGrp="1"/>
          </p:cNvSpPr>
          <p:nvPr>
            <p:ph type="sldNum" sz="quarter" idx="12"/>
          </p:nvPr>
        </p:nvSpPr>
        <p:spPr/>
        <p:txBody>
          <a:body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220432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Harmony Of Scriptures &amp; Science Parts 1-2</a:t>
            </a:r>
          </a:p>
        </p:txBody>
      </p:sp>
      <p:sp>
        <p:nvSpPr>
          <p:cNvPr id="7" name="Slide Number Placeholder 6"/>
          <p:cNvSpPr>
            <a:spLocks noGrp="1"/>
          </p:cNvSpPr>
          <p:nvPr>
            <p:ph type="sldNum" sz="quarter" idx="12"/>
          </p:nvPr>
        </p:nvSpPr>
        <p:spPr/>
        <p:txBody>
          <a:bodyPr/>
          <a:lstStyle/>
          <a:p>
            <a:fld id="{08E69B90-53E7-4512-AB54-DA60E0EF1E81}" type="slidenum">
              <a:rPr lang="en-US" altLang="en-US" smtClean="0"/>
              <a:pPr/>
              <a:t>‹#›</a:t>
            </a:fld>
            <a:endParaRPr lang="en-US" alt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93175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Harmony Of Scriptures &amp; Science Parts 1-2</a:t>
            </a:r>
          </a:p>
        </p:txBody>
      </p:sp>
      <p:sp>
        <p:nvSpPr>
          <p:cNvPr id="7" name="Slide Number Placeholder 6"/>
          <p:cNvSpPr>
            <a:spLocks noGrp="1"/>
          </p:cNvSpPr>
          <p:nvPr>
            <p:ph type="sldNum" sz="quarter" idx="12"/>
          </p:nvPr>
        </p:nvSpPr>
        <p:spPr/>
        <p:txBody>
          <a:body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3742556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Harmony Of Scriptures &amp; Science Parts 1-2</a:t>
            </a:r>
          </a:p>
        </p:txBody>
      </p:sp>
      <p:sp>
        <p:nvSpPr>
          <p:cNvPr id="5" name="Slide Number Placeholder 4"/>
          <p:cNvSpPr>
            <a:spLocks noGrp="1"/>
          </p:cNvSpPr>
          <p:nvPr>
            <p:ph type="sldNum" sz="quarter" idx="12"/>
          </p:nvPr>
        </p:nvSpPr>
        <p:spPr/>
        <p:txBody>
          <a:body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697378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Harmony Of Scriptures &amp; Science Parts 1-2</a:t>
            </a:r>
          </a:p>
        </p:txBody>
      </p:sp>
      <p:sp>
        <p:nvSpPr>
          <p:cNvPr id="5" name="Slide Number Placeholder 4"/>
          <p:cNvSpPr>
            <a:spLocks noGrp="1"/>
          </p:cNvSpPr>
          <p:nvPr>
            <p:ph type="sldNum" sz="quarter" idx="12"/>
          </p:nvPr>
        </p:nvSpPr>
        <p:spPr/>
        <p:txBody>
          <a:body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2471681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Harmony Of Scriptures &amp; Science Parts 1-2</a:t>
            </a:r>
          </a:p>
        </p:txBody>
      </p:sp>
      <p:sp>
        <p:nvSpPr>
          <p:cNvPr id="6" name="Slide Number Placeholder 5"/>
          <p:cNvSpPr>
            <a:spLocks noGrp="1"/>
          </p:cNvSpPr>
          <p:nvPr>
            <p:ph type="sldNum" sz="quarter" idx="12"/>
          </p:nvPr>
        </p:nvSpPr>
        <p:spPr/>
        <p:txBody>
          <a:bodyPr/>
          <a:lstStyle/>
          <a:p>
            <a:fld id="{54C03667-D430-436B-BCC3-14732EE8845D}" type="slidenum">
              <a:rPr lang="en-US" altLang="en-US" smtClean="0"/>
              <a:pPr/>
              <a:t>‹#›</a:t>
            </a:fld>
            <a:endParaRPr lang="en-US" altLang="en-US"/>
          </a:p>
        </p:txBody>
      </p:sp>
    </p:spTree>
    <p:extLst>
      <p:ext uri="{BB962C8B-B14F-4D97-AF65-F5344CB8AC3E}">
        <p14:creationId xmlns:p14="http://schemas.microsoft.com/office/powerpoint/2010/main" val="1344481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Harmony Of Scriptures &amp; Science Parts 1-2</a:t>
            </a:r>
          </a:p>
        </p:txBody>
      </p:sp>
      <p:sp>
        <p:nvSpPr>
          <p:cNvPr id="6" name="Slide Number Placeholder 5"/>
          <p:cNvSpPr>
            <a:spLocks noGrp="1"/>
          </p:cNvSpPr>
          <p:nvPr>
            <p:ph type="sldNum" sz="quarter" idx="12"/>
          </p:nvPr>
        </p:nvSpPr>
        <p:spPr/>
        <p:txBody>
          <a:bodyPr/>
          <a:lstStyle/>
          <a:p>
            <a:fld id="{9BF4A012-7991-4599-960D-499F5DCF5C7E}" type="slidenum">
              <a:rPr lang="en-US" altLang="en-US" smtClean="0"/>
              <a:pPr/>
              <a:t>‹#›</a:t>
            </a:fld>
            <a:endParaRPr lang="en-US" altLang="en-US"/>
          </a:p>
        </p:txBody>
      </p:sp>
    </p:spTree>
    <p:extLst>
      <p:ext uri="{BB962C8B-B14F-4D97-AF65-F5344CB8AC3E}">
        <p14:creationId xmlns:p14="http://schemas.microsoft.com/office/powerpoint/2010/main" val="2251929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Harmony Of Scriptures &amp; Science Parts 1-2</a:t>
            </a:r>
          </a:p>
        </p:txBody>
      </p:sp>
      <p:sp>
        <p:nvSpPr>
          <p:cNvPr id="6" name="Slide Number Placeholder 5"/>
          <p:cNvSpPr>
            <a:spLocks noGrp="1"/>
          </p:cNvSpPr>
          <p:nvPr>
            <p:ph type="sldNum" sz="quarter" idx="12"/>
          </p:nvPr>
        </p:nvSpPr>
        <p:spPr/>
        <p:txBody>
          <a:bodyPr/>
          <a:lstStyle/>
          <a:p>
            <a:fld id="{12CE5216-65E0-4DC6-8A7B-8511D2935E24}" type="slidenum">
              <a:rPr lang="en-US" altLang="en-US" smtClean="0"/>
              <a:pPr/>
              <a:t>‹#›</a:t>
            </a:fld>
            <a:endParaRPr lang="en-US" altLang="en-US"/>
          </a:p>
        </p:txBody>
      </p:sp>
    </p:spTree>
    <p:extLst>
      <p:ext uri="{BB962C8B-B14F-4D97-AF65-F5344CB8AC3E}">
        <p14:creationId xmlns:p14="http://schemas.microsoft.com/office/powerpoint/2010/main" val="129292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Harmony Of Scriptures &amp; Science Parts 1-2</a:t>
            </a:r>
          </a:p>
        </p:txBody>
      </p:sp>
      <p:sp>
        <p:nvSpPr>
          <p:cNvPr id="6" name="Slide Number Placeholder 5"/>
          <p:cNvSpPr>
            <a:spLocks noGrp="1"/>
          </p:cNvSpPr>
          <p:nvPr>
            <p:ph type="sldNum" sz="quarter" idx="12"/>
          </p:nvPr>
        </p:nvSpPr>
        <p:spPr/>
        <p:txBody>
          <a:bodyPr/>
          <a:lstStyle/>
          <a:p>
            <a:fld id="{6793BAD5-CF39-4B13-9552-C8AF9199B288}" type="slidenum">
              <a:rPr lang="en-US" altLang="en-US" smtClean="0"/>
              <a:pPr/>
              <a:t>‹#›</a:t>
            </a:fld>
            <a:endParaRPr lang="en-US" altLang="en-US"/>
          </a:p>
        </p:txBody>
      </p:sp>
    </p:spTree>
    <p:extLst>
      <p:ext uri="{BB962C8B-B14F-4D97-AF65-F5344CB8AC3E}">
        <p14:creationId xmlns:p14="http://schemas.microsoft.com/office/powerpoint/2010/main" val="604538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Harmony Of Scriptures &amp; Science Parts 1-2</a:t>
            </a:r>
          </a:p>
        </p:txBody>
      </p:sp>
      <p:sp>
        <p:nvSpPr>
          <p:cNvPr id="7" name="Slide Number Placeholder 6"/>
          <p:cNvSpPr>
            <a:spLocks noGrp="1"/>
          </p:cNvSpPr>
          <p:nvPr>
            <p:ph type="sldNum" sz="quarter" idx="12"/>
          </p:nvPr>
        </p:nvSpPr>
        <p:spPr/>
        <p:txBody>
          <a:bodyPr/>
          <a:lstStyle/>
          <a:p>
            <a:fld id="{E76E4C4C-48BD-4B60-90E8-A7C28B010AB0}" type="slidenum">
              <a:rPr lang="en-US" altLang="en-US" smtClean="0"/>
              <a:pPr/>
              <a:t>‹#›</a:t>
            </a:fld>
            <a:endParaRPr lang="en-US" altLang="en-US"/>
          </a:p>
        </p:txBody>
      </p:sp>
    </p:spTree>
    <p:extLst>
      <p:ext uri="{BB962C8B-B14F-4D97-AF65-F5344CB8AC3E}">
        <p14:creationId xmlns:p14="http://schemas.microsoft.com/office/powerpoint/2010/main" val="457920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r>
              <a:rPr lang="en-US" altLang="en-US"/>
              <a:t>Harmony Of Scriptures &amp; Science Parts 1-2</a:t>
            </a:r>
          </a:p>
        </p:txBody>
      </p:sp>
      <p:sp>
        <p:nvSpPr>
          <p:cNvPr id="9" name="Slide Number Placeholder 8"/>
          <p:cNvSpPr>
            <a:spLocks noGrp="1"/>
          </p:cNvSpPr>
          <p:nvPr>
            <p:ph type="sldNum" sz="quarter" idx="12"/>
          </p:nvPr>
        </p:nvSpPr>
        <p:spPr/>
        <p:txBody>
          <a:bodyPr/>
          <a:lstStyle/>
          <a:p>
            <a:fld id="{9835A5C3-19E9-4D95-B6C8-B19AFB0F6AA7}" type="slidenum">
              <a:rPr lang="en-US" altLang="en-US" smtClean="0"/>
              <a:pPr/>
              <a:t>‹#›</a:t>
            </a:fld>
            <a:endParaRPr lang="en-US" altLang="en-US"/>
          </a:p>
        </p:txBody>
      </p:sp>
    </p:spTree>
    <p:extLst>
      <p:ext uri="{BB962C8B-B14F-4D97-AF65-F5344CB8AC3E}">
        <p14:creationId xmlns:p14="http://schemas.microsoft.com/office/powerpoint/2010/main" val="1381256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Harmony Of Scriptures &amp; Science Parts 1-2</a:t>
            </a:r>
          </a:p>
        </p:txBody>
      </p:sp>
      <p:sp>
        <p:nvSpPr>
          <p:cNvPr id="5" name="Slide Number Placeholder 4"/>
          <p:cNvSpPr>
            <a:spLocks noGrp="1"/>
          </p:cNvSpPr>
          <p:nvPr>
            <p:ph type="sldNum" sz="quarter" idx="12"/>
          </p:nvPr>
        </p:nvSpPr>
        <p:spPr/>
        <p:txBody>
          <a:bodyPr/>
          <a:lstStyle/>
          <a:p>
            <a:fld id="{7FAEA128-86A8-440D-AB36-1920E6C98928}" type="slidenum">
              <a:rPr lang="en-US" altLang="en-US" smtClean="0"/>
              <a:pPr/>
              <a:t>‹#›</a:t>
            </a:fld>
            <a:endParaRPr lang="en-US" altLang="en-US"/>
          </a:p>
        </p:txBody>
      </p:sp>
    </p:spTree>
    <p:extLst>
      <p:ext uri="{BB962C8B-B14F-4D97-AF65-F5344CB8AC3E}">
        <p14:creationId xmlns:p14="http://schemas.microsoft.com/office/powerpoint/2010/main" val="2075350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r>
              <a:rPr lang="en-US" altLang="en-US"/>
              <a:t>Harmony Of Scriptures &amp; Science Parts 1-2</a:t>
            </a:r>
          </a:p>
        </p:txBody>
      </p:sp>
      <p:sp>
        <p:nvSpPr>
          <p:cNvPr id="4" name="Slide Number Placeholder 3"/>
          <p:cNvSpPr>
            <a:spLocks noGrp="1"/>
          </p:cNvSpPr>
          <p:nvPr>
            <p:ph type="sldNum" sz="quarter" idx="12"/>
          </p:nvPr>
        </p:nvSpPr>
        <p:spPr/>
        <p:txBody>
          <a:bodyPr/>
          <a:lstStyle/>
          <a:p>
            <a:fld id="{5F995A1D-D85C-42D9-87C6-5335E0ECA6E3}" type="slidenum">
              <a:rPr lang="en-US" altLang="en-US" smtClean="0"/>
              <a:pPr/>
              <a:t>‹#›</a:t>
            </a:fld>
            <a:endParaRPr lang="en-US" altLang="en-US"/>
          </a:p>
        </p:txBody>
      </p:sp>
    </p:spTree>
    <p:extLst>
      <p:ext uri="{BB962C8B-B14F-4D97-AF65-F5344CB8AC3E}">
        <p14:creationId xmlns:p14="http://schemas.microsoft.com/office/powerpoint/2010/main" val="478866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Harmony Of Scriptures &amp; Science Parts 1-2</a:t>
            </a:r>
          </a:p>
        </p:txBody>
      </p:sp>
      <p:sp>
        <p:nvSpPr>
          <p:cNvPr id="7" name="Slide Number Placeholder 6"/>
          <p:cNvSpPr>
            <a:spLocks noGrp="1"/>
          </p:cNvSpPr>
          <p:nvPr>
            <p:ph type="sldNum" sz="quarter" idx="12"/>
          </p:nvPr>
        </p:nvSpPr>
        <p:spPr/>
        <p:txBody>
          <a:bodyPr/>
          <a:lstStyle/>
          <a:p>
            <a:fld id="{DE8DFEDB-F347-4B3A-9382-1B9B8D19EF70}" type="slidenum">
              <a:rPr lang="en-US" altLang="en-US" smtClean="0"/>
              <a:pPr/>
              <a:t>‹#›</a:t>
            </a:fld>
            <a:endParaRPr lang="en-US" altLang="en-US"/>
          </a:p>
        </p:txBody>
      </p:sp>
    </p:spTree>
    <p:extLst>
      <p:ext uri="{BB962C8B-B14F-4D97-AF65-F5344CB8AC3E}">
        <p14:creationId xmlns:p14="http://schemas.microsoft.com/office/powerpoint/2010/main" val="1223784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Harmony Of Scriptures &amp; Science Parts 1-2</a:t>
            </a:r>
          </a:p>
        </p:txBody>
      </p:sp>
      <p:sp>
        <p:nvSpPr>
          <p:cNvPr id="7" name="Slide Number Placeholder 6"/>
          <p:cNvSpPr>
            <a:spLocks noGrp="1"/>
          </p:cNvSpPr>
          <p:nvPr>
            <p:ph type="sldNum" sz="quarter" idx="12"/>
          </p:nvPr>
        </p:nvSpPr>
        <p:spPr/>
        <p:txBody>
          <a:bodyPr/>
          <a:lstStyle/>
          <a:p>
            <a:fld id="{7D580D8B-F966-421C-9DD0-FB307008ACFC}" type="slidenum">
              <a:rPr lang="en-US" altLang="en-US" smtClean="0"/>
              <a:pPr/>
              <a:t>‹#›</a:t>
            </a:fld>
            <a:endParaRPr lang="en-US" altLang="en-US"/>
          </a:p>
        </p:txBody>
      </p:sp>
    </p:spTree>
    <p:extLst>
      <p:ext uri="{BB962C8B-B14F-4D97-AF65-F5344CB8AC3E}">
        <p14:creationId xmlns:p14="http://schemas.microsoft.com/office/powerpoint/2010/main" val="2383310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altLang="en-US"/>
              <a:t>Harmony Of Scriptures &amp; Science Parts 1-2</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2477247773"/>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hf sldNum="0" hd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4.gif"/></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5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6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1214" y="177595"/>
            <a:ext cx="12192000" cy="1447800"/>
          </a:xfrm>
        </p:spPr>
        <p:txBody>
          <a:bodyPr>
            <a:prstTxWarp prst="textInflate">
              <a:avLst/>
            </a:prstTxWarp>
          </a:bodyPr>
          <a:lstStyle/>
          <a:p>
            <a:pPr algn="ctr"/>
            <a:r>
              <a:rPr lang="en-US" altLang="en-US" sz="4000" b="1" u="sng" dirty="0">
                <a:solidFill>
                  <a:schemeClr val="tx1"/>
                </a:solidFill>
                <a:latin typeface="Arial" panose="020B0604020202020204" pitchFamily="34" charset="0"/>
                <a:cs typeface="Arial" panose="020B0604020202020204" pitchFamily="34" charset="0"/>
              </a:rPr>
              <a:t>Harmony Of Scriptures &amp; Science</a:t>
            </a:r>
            <a:br>
              <a:rPr lang="en-US" altLang="en-US" sz="4000" b="1" u="sng" dirty="0">
                <a:solidFill>
                  <a:schemeClr val="tx1"/>
                </a:solidFill>
                <a:latin typeface="Arial" panose="020B0604020202020204" pitchFamily="34" charset="0"/>
                <a:cs typeface="Arial" panose="020B0604020202020204" pitchFamily="34" charset="0"/>
              </a:rPr>
            </a:br>
            <a:r>
              <a:rPr lang="en-US" altLang="en-US" sz="4000" b="1" u="sng" dirty="0">
                <a:solidFill>
                  <a:schemeClr val="tx1"/>
                </a:solidFill>
                <a:latin typeface="Arial" panose="020B0604020202020204" pitchFamily="34" charset="0"/>
                <a:cs typeface="Arial" panose="020B0604020202020204" pitchFamily="34" charset="0"/>
              </a:rPr>
              <a:t>Parts 1-2</a:t>
            </a:r>
          </a:p>
        </p:txBody>
      </p:sp>
      <p:sp>
        <p:nvSpPr>
          <p:cNvPr id="2051" name="Rectangle 3"/>
          <p:cNvSpPr>
            <a:spLocks noGrp="1" noChangeArrowheads="1"/>
          </p:cNvSpPr>
          <p:nvPr>
            <p:ph type="subTitle" idx="1"/>
          </p:nvPr>
        </p:nvSpPr>
        <p:spPr>
          <a:xfrm>
            <a:off x="-21214" y="1827088"/>
            <a:ext cx="12192000" cy="723900"/>
          </a:xfrm>
        </p:spPr>
        <p:txBody>
          <a:bodyPr>
            <a:normAutofit/>
          </a:bodyPr>
          <a:lstStyle/>
          <a:p>
            <a:pPr algn="ctr"/>
            <a:r>
              <a:rPr lang="en-US" altLang="en-US" sz="4000" b="1" dirty="0">
                <a:solidFill>
                  <a:srgbClr val="66FFFF"/>
                </a:solidFill>
                <a:latin typeface="Arial" panose="020B0604020202020204" pitchFamily="34" charset="0"/>
                <a:cs typeface="Arial" panose="020B0604020202020204" pitchFamily="34" charset="0"/>
              </a:rPr>
              <a:t>Text: Ps. 19:1; Is 40:8; Rom. 1:20 </a:t>
            </a:r>
          </a:p>
        </p:txBody>
      </p:sp>
      <p:pic>
        <p:nvPicPr>
          <p:cNvPr id="3" name="Picture 2">
            <a:extLst>
              <a:ext uri="{FF2B5EF4-FFF2-40B4-BE49-F238E27FC236}">
                <a16:creationId xmlns:a16="http://schemas.microsoft.com/office/drawing/2014/main" id="{E816C9D8-7F1E-4DDC-8F06-C099EBB9F4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710" y="2550988"/>
            <a:ext cx="4126151" cy="43070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8431" r="2" b="8918"/>
          <a:stretch/>
        </p:blipFill>
        <p:spPr>
          <a:xfrm>
            <a:off x="-3" y="10"/>
            <a:ext cx="5486403" cy="2550767"/>
          </a:xfrm>
          <a:prstGeom prst="rect">
            <a:avLst/>
          </a:prstGeom>
          <a:effectLst>
            <a:softEdge rad="19050"/>
          </a:effectLst>
        </p:spPr>
      </p:pic>
      <p:sp>
        <p:nvSpPr>
          <p:cNvPr id="103426" name="Rectangle 2"/>
          <p:cNvSpPr>
            <a:spLocks noGrp="1" noChangeArrowheads="1"/>
          </p:cNvSpPr>
          <p:nvPr>
            <p:ph type="title"/>
          </p:nvPr>
        </p:nvSpPr>
        <p:spPr>
          <a:xfrm>
            <a:off x="5486400" y="10"/>
            <a:ext cx="3300099" cy="1641490"/>
          </a:xfrm>
        </p:spPr>
        <p:txBody>
          <a:bodyPr vert="horz" wrap="none" lIns="91440" tIns="45720" rIns="91440" bIns="45720" rtlCol="0" anchor="t">
            <a:normAutofit/>
          </a:bodyPr>
          <a:lstStyle/>
          <a:p>
            <a:pPr algn="ctr"/>
            <a:r>
              <a:rPr lang="en-US" altLang="en-US" sz="9600" u="sng"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Intro</a:t>
            </a:r>
          </a:p>
        </p:txBody>
      </p:sp>
      <p:sp>
        <p:nvSpPr>
          <p:cNvPr id="5" name="Footer Placeholder 4"/>
          <p:cNvSpPr>
            <a:spLocks noGrp="1"/>
          </p:cNvSpPr>
          <p:nvPr>
            <p:ph type="ftr" sz="quarter" idx="11"/>
          </p:nvPr>
        </p:nvSpPr>
        <p:spPr>
          <a:xfrm>
            <a:off x="16330" y="6492875"/>
            <a:ext cx="326027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11" name="Text Box 3">
            <a:extLst>
              <a:ext uri="{FF2B5EF4-FFF2-40B4-BE49-F238E27FC236}">
                <a16:creationId xmlns:a16="http://schemas.microsoft.com/office/drawing/2014/main" id="{B0E1FE4A-D78A-4E6B-B2AC-BEB13BA97FC9}"/>
              </a:ext>
            </a:extLst>
          </p:cNvPr>
          <p:cNvSpPr txBox="1">
            <a:spLocks noChangeArrowheads="1"/>
          </p:cNvSpPr>
          <p:nvPr/>
        </p:nvSpPr>
        <p:spPr bwMode="auto">
          <a:xfrm>
            <a:off x="-1" y="2466807"/>
            <a:ext cx="1217567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Wall Street Journal article 12/25/14, </a:t>
            </a:r>
            <a:r>
              <a:rPr lang="en-US" altLang="en-US" sz="3200" b="1" i="1" u="sng" dirty="0">
                <a:solidFill>
                  <a:srgbClr val="66FFFF"/>
                </a:solidFill>
                <a:latin typeface="Tahoma" panose="020B0604030504040204" pitchFamily="34" charset="0"/>
                <a:ea typeface="Tahoma" panose="020B0604030504040204" pitchFamily="34" charset="0"/>
                <a:cs typeface="Tahoma" panose="020B0604030504040204" pitchFamily="34" charset="0"/>
              </a:rPr>
              <a:t>Science Increasingly Makes the Case for God</a:t>
            </a: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 by Eric </a:t>
            </a:r>
            <a:r>
              <a:rPr lang="en-US" altLang="en-US" sz="3200" b="1" dirty="0" err="1">
                <a:solidFill>
                  <a:srgbClr val="66FFFF"/>
                </a:solidFill>
                <a:latin typeface="Tahoma" panose="020B0604030504040204" pitchFamily="34" charset="0"/>
                <a:ea typeface="Tahoma" panose="020B0604030504040204" pitchFamily="34" charset="0"/>
                <a:cs typeface="Tahoma" panose="020B0604030504040204" pitchFamily="34" charset="0"/>
              </a:rPr>
              <a:t>Mataxas</a:t>
            </a:r>
            <a:endPar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a:extLst>
              <a:ext uri="{FF2B5EF4-FFF2-40B4-BE49-F238E27FC236}">
                <a16:creationId xmlns:a16="http://schemas.microsoft.com/office/drawing/2014/main" id="{0B550EC9-EE74-46CE-9514-2488D97F85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6499" y="0"/>
            <a:ext cx="3400057" cy="2466807"/>
          </a:xfrm>
          <a:prstGeom prst="rect">
            <a:avLst/>
          </a:prstGeom>
        </p:spPr>
      </p:pic>
      <p:sp>
        <p:nvSpPr>
          <p:cNvPr id="14" name="Text Box 4">
            <a:extLst>
              <a:ext uri="{FF2B5EF4-FFF2-40B4-BE49-F238E27FC236}">
                <a16:creationId xmlns:a16="http://schemas.microsoft.com/office/drawing/2014/main" id="{7367240F-18AE-4A2E-B2A2-A42D37071DC5}"/>
              </a:ext>
            </a:extLst>
          </p:cNvPr>
          <p:cNvSpPr txBox="1">
            <a:spLocks noChangeArrowheads="1"/>
          </p:cNvSpPr>
          <p:nvPr/>
        </p:nvSpPr>
        <p:spPr bwMode="auto">
          <a:xfrm>
            <a:off x="-2" y="3568638"/>
            <a:ext cx="1219200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1963" indent="-461963" algn="l">
              <a:buClr>
                <a:schemeClr val="bg1">
                  <a:lumMod val="60000"/>
                  <a:lumOff val="40000"/>
                </a:schemeClr>
              </a:buClr>
              <a:buSzPct val="115000"/>
              <a:buFont typeface="Wingdings" pitchFamily="2" charset="2"/>
              <a:buChar char="Ø"/>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“A common-sense interpretation of the facts suggests that a super-intellect has monkeyed with the physics, as well as with chemistry and biology . . . . The numbers one calculates from the facts seem to me so overwhelming as to put this conclusion almost beyond question” – Fred Hoyle (Astronomer who coined the term “big bang,” also said his atheism was “greatly shaken” at these developments)</a:t>
            </a:r>
          </a:p>
        </p:txBody>
      </p:sp>
    </p:spTree>
    <p:extLst>
      <p:ext uri="{BB962C8B-B14F-4D97-AF65-F5344CB8AC3E}">
        <p14:creationId xmlns:p14="http://schemas.microsoft.com/office/powerpoint/2010/main" val="19671216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8431" r="2" b="8918"/>
          <a:stretch/>
        </p:blipFill>
        <p:spPr>
          <a:xfrm>
            <a:off x="-3" y="10"/>
            <a:ext cx="5486403" cy="2550767"/>
          </a:xfrm>
          <a:prstGeom prst="rect">
            <a:avLst/>
          </a:prstGeom>
          <a:effectLst>
            <a:softEdge rad="19050"/>
          </a:effectLst>
        </p:spPr>
      </p:pic>
      <p:sp>
        <p:nvSpPr>
          <p:cNvPr id="103426" name="Rectangle 2"/>
          <p:cNvSpPr>
            <a:spLocks noGrp="1" noChangeArrowheads="1"/>
          </p:cNvSpPr>
          <p:nvPr>
            <p:ph type="title"/>
          </p:nvPr>
        </p:nvSpPr>
        <p:spPr>
          <a:xfrm>
            <a:off x="5486400" y="10"/>
            <a:ext cx="3300099" cy="1641490"/>
          </a:xfrm>
        </p:spPr>
        <p:txBody>
          <a:bodyPr vert="horz" wrap="none" lIns="91440" tIns="45720" rIns="91440" bIns="45720" rtlCol="0" anchor="t">
            <a:normAutofit/>
          </a:bodyPr>
          <a:lstStyle/>
          <a:p>
            <a:pPr algn="ctr"/>
            <a:r>
              <a:rPr lang="en-US" altLang="en-US" sz="9600" u="sng"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Intro</a:t>
            </a:r>
          </a:p>
        </p:txBody>
      </p:sp>
      <p:sp>
        <p:nvSpPr>
          <p:cNvPr id="5" name="Footer Placeholder 4"/>
          <p:cNvSpPr>
            <a:spLocks noGrp="1"/>
          </p:cNvSpPr>
          <p:nvPr>
            <p:ph type="ftr" sz="quarter" idx="11"/>
          </p:nvPr>
        </p:nvSpPr>
        <p:spPr>
          <a:xfrm>
            <a:off x="16330" y="6492875"/>
            <a:ext cx="326027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11" name="Text Box 3">
            <a:extLst>
              <a:ext uri="{FF2B5EF4-FFF2-40B4-BE49-F238E27FC236}">
                <a16:creationId xmlns:a16="http://schemas.microsoft.com/office/drawing/2014/main" id="{B0E1FE4A-D78A-4E6B-B2AC-BEB13BA97FC9}"/>
              </a:ext>
            </a:extLst>
          </p:cNvPr>
          <p:cNvSpPr txBox="1">
            <a:spLocks noChangeArrowheads="1"/>
          </p:cNvSpPr>
          <p:nvPr/>
        </p:nvSpPr>
        <p:spPr bwMode="auto">
          <a:xfrm>
            <a:off x="-1" y="2466807"/>
            <a:ext cx="1217567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Wall Street Journal article 12/25/14, </a:t>
            </a:r>
            <a:r>
              <a:rPr lang="en-US" altLang="en-US" sz="3200" b="1" i="1" u="sng" dirty="0">
                <a:solidFill>
                  <a:srgbClr val="66FFFF"/>
                </a:solidFill>
                <a:latin typeface="Tahoma" panose="020B0604030504040204" pitchFamily="34" charset="0"/>
                <a:ea typeface="Tahoma" panose="020B0604030504040204" pitchFamily="34" charset="0"/>
                <a:cs typeface="Tahoma" panose="020B0604030504040204" pitchFamily="34" charset="0"/>
              </a:rPr>
              <a:t>Science Increasingly Makes the Case for God</a:t>
            </a: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 by Eric </a:t>
            </a:r>
            <a:r>
              <a:rPr lang="en-US" altLang="en-US" sz="3200" b="1" dirty="0" err="1">
                <a:solidFill>
                  <a:srgbClr val="66FFFF"/>
                </a:solidFill>
                <a:latin typeface="Tahoma" panose="020B0604030504040204" pitchFamily="34" charset="0"/>
                <a:ea typeface="Tahoma" panose="020B0604030504040204" pitchFamily="34" charset="0"/>
                <a:cs typeface="Tahoma" panose="020B0604030504040204" pitchFamily="34" charset="0"/>
              </a:rPr>
              <a:t>Mataxas</a:t>
            </a:r>
            <a:endPar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E8A13656-CA52-487A-B4E2-3BE258D2B0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0909" y="-1"/>
            <a:ext cx="3261091" cy="2442195"/>
          </a:xfrm>
          <a:prstGeom prst="rect">
            <a:avLst/>
          </a:prstGeom>
        </p:spPr>
      </p:pic>
      <p:sp>
        <p:nvSpPr>
          <p:cNvPr id="10" name="Text Box 4">
            <a:extLst>
              <a:ext uri="{FF2B5EF4-FFF2-40B4-BE49-F238E27FC236}">
                <a16:creationId xmlns:a16="http://schemas.microsoft.com/office/drawing/2014/main" id="{E399C386-F3BA-4A9D-9435-2B43B4460707}"/>
              </a:ext>
            </a:extLst>
          </p:cNvPr>
          <p:cNvSpPr txBox="1">
            <a:spLocks noChangeArrowheads="1"/>
          </p:cNvSpPr>
          <p:nvPr/>
        </p:nvSpPr>
        <p:spPr bwMode="auto">
          <a:xfrm>
            <a:off x="-5864" y="3411775"/>
            <a:ext cx="1215683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1963" indent="-461963" algn="l">
              <a:buClr>
                <a:schemeClr val="bg1">
                  <a:lumMod val="60000"/>
                  <a:lumOff val="40000"/>
                </a:schemeClr>
              </a:buClr>
              <a:buSzPct val="115000"/>
              <a:buFont typeface="Wingdings" pitchFamily="2" charset="2"/>
              <a:buChar char="Ø"/>
            </a:pP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“The appearance of design is overwhelming” – Paul Davies (Theoretical physicist)</a:t>
            </a:r>
            <a:endParaRPr lang="en-US" altLang="en-US" sz="3200" i="1" u="sng"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 Box 4">
            <a:extLst>
              <a:ext uri="{FF2B5EF4-FFF2-40B4-BE49-F238E27FC236}">
                <a16:creationId xmlns:a16="http://schemas.microsoft.com/office/drawing/2014/main" id="{A0B17F7E-2664-4949-BACD-1F6D7D3F1720}"/>
              </a:ext>
            </a:extLst>
          </p:cNvPr>
          <p:cNvSpPr txBox="1">
            <a:spLocks noChangeArrowheads="1"/>
          </p:cNvSpPr>
          <p:nvPr/>
        </p:nvSpPr>
        <p:spPr bwMode="auto">
          <a:xfrm>
            <a:off x="24423" y="4488993"/>
            <a:ext cx="12115799"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1963" indent="-461963" algn="l">
              <a:buClr>
                <a:schemeClr val="bg1">
                  <a:lumMod val="60000"/>
                  <a:lumOff val="40000"/>
                </a:schemeClr>
              </a:buClr>
              <a:buSzPct val="115000"/>
              <a:buFont typeface="Wingdings" pitchFamily="2" charset="2"/>
              <a:buChar char="Ø"/>
            </a:pP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“The more we get to know about our universe, the more the hypothesis that there is a Creator . . . gains in credibility as the best explanation of why we are here” – Dr. John Lennox (Oxford professor) </a:t>
            </a:r>
          </a:p>
        </p:txBody>
      </p:sp>
    </p:spTree>
    <p:extLst>
      <p:ext uri="{BB962C8B-B14F-4D97-AF65-F5344CB8AC3E}">
        <p14:creationId xmlns:p14="http://schemas.microsoft.com/office/powerpoint/2010/main" val="408634059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0"/>
            <a:ext cx="12192000" cy="609600"/>
          </a:xfrm>
        </p:spPr>
        <p:txBody>
          <a:bodyPr>
            <a:noAutofit/>
          </a:bodyPr>
          <a:lstStyle/>
          <a:p>
            <a:r>
              <a:rPr lang="en-US" altLang="en-US" sz="4000" b="1" u="sng" dirty="0">
                <a:solidFill>
                  <a:schemeClr val="tx1"/>
                </a:solidFill>
                <a:latin typeface="Arial" panose="020B0604020202020204" pitchFamily="34" charset="0"/>
                <a:cs typeface="Arial" panose="020B0604020202020204" pitchFamily="34" charset="0"/>
              </a:rPr>
              <a:t>Intro</a:t>
            </a:r>
          </a:p>
        </p:txBody>
      </p:sp>
      <p:sp>
        <p:nvSpPr>
          <p:cNvPr id="4" name="Footer Placeholder 4"/>
          <p:cNvSpPr>
            <a:spLocks noGrp="1"/>
          </p:cNvSpPr>
          <p:nvPr>
            <p:ph type="ftr" sz="quarter" idx="11"/>
          </p:nvPr>
        </p:nvSpPr>
        <p:spPr>
          <a:xfrm>
            <a:off x="0" y="6544502"/>
            <a:ext cx="3505200" cy="304800"/>
          </a:xfrm>
        </p:spPr>
        <p:txBody>
          <a:bodyPr/>
          <a:lstStyle/>
          <a:p>
            <a:r>
              <a:rPr lang="en-US" altLang="en-US"/>
              <a:t>Harmony Of Scriptures &amp; Science Parts 1-2</a:t>
            </a:r>
            <a:endParaRPr lang="en-US" altLang="en-US" dirty="0"/>
          </a:p>
        </p:txBody>
      </p:sp>
      <p:sp>
        <p:nvSpPr>
          <p:cNvPr id="90116" name="Text Box 4"/>
          <p:cNvSpPr txBox="1">
            <a:spLocks noChangeArrowheads="1"/>
          </p:cNvSpPr>
          <p:nvPr/>
        </p:nvSpPr>
        <p:spPr bwMode="auto">
          <a:xfrm>
            <a:off x="-1" y="1537659"/>
            <a:ext cx="121920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buClr>
                <a:srgbClr val="66FFFF"/>
              </a:buClr>
              <a:buSzPct val="130000"/>
              <a:buFont typeface="Wingdings" pitchFamily="2" charset="2"/>
              <a:buNone/>
            </a:pP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If the Bible is a revelation from God, we should expect it to be accurate where it touches upon scientific matters:</a:t>
            </a:r>
          </a:p>
          <a:p>
            <a:pPr marL="461963" indent="-461963" algn="l">
              <a:buClr>
                <a:schemeClr val="bg1">
                  <a:lumMod val="60000"/>
                  <a:lumOff val="40000"/>
                </a:schemeClr>
              </a:buClr>
              <a:buSzPct val="115000"/>
              <a:buFont typeface="Wingdings" pitchFamily="2" charset="2"/>
              <a:buChar char="Ø"/>
            </a:pP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Scriptures may come into conflict with scientific </a:t>
            </a:r>
            <a:r>
              <a:rPr lang="en-US" altLang="en-US" sz="3200" b="1" i="1" u="sng" dirty="0">
                <a:solidFill>
                  <a:srgbClr val="FFFF00"/>
                </a:solidFill>
                <a:latin typeface="Tahoma" panose="020B0604030504040204" pitchFamily="34" charset="0"/>
                <a:ea typeface="Tahoma" panose="020B0604030504040204" pitchFamily="34" charset="0"/>
                <a:cs typeface="Tahoma" panose="020B0604030504040204" pitchFamily="34" charset="0"/>
              </a:rPr>
              <a:t>theories</a:t>
            </a: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 but they are in harmony with every known </a:t>
            </a:r>
            <a:r>
              <a:rPr lang="en-US" altLang="en-US" sz="3200" b="1" i="1" u="sng" dirty="0">
                <a:solidFill>
                  <a:srgbClr val="FFFF00"/>
                </a:solidFill>
                <a:latin typeface="Tahoma" panose="020B0604030504040204" pitchFamily="34" charset="0"/>
                <a:ea typeface="Tahoma" panose="020B0604030504040204" pitchFamily="34" charset="0"/>
                <a:cs typeface="Tahoma" panose="020B0604030504040204" pitchFamily="34" charset="0"/>
              </a:rPr>
              <a:t>fact</a:t>
            </a:r>
            <a:r>
              <a:rPr lang="en-US" altLang="en-US" sz="3200" i="1" u="sng"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of science.</a:t>
            </a:r>
          </a:p>
          <a:p>
            <a:pPr marL="461963" indent="-461963" algn="l">
              <a:buClr>
                <a:schemeClr val="bg1">
                  <a:lumMod val="60000"/>
                  <a:lumOff val="40000"/>
                </a:schemeClr>
              </a:buClr>
              <a:buSzPct val="115000"/>
              <a:buFont typeface="Wingdings" pitchFamily="2" charset="2"/>
              <a:buChar char="Ø"/>
            </a:pP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Throughout time, Science had to “catch up” with God’s word!</a:t>
            </a:r>
          </a:p>
        </p:txBody>
      </p:sp>
      <p:sp>
        <p:nvSpPr>
          <p:cNvPr id="7" name="Text Box 3"/>
          <p:cNvSpPr txBox="1">
            <a:spLocks noChangeArrowheads="1"/>
          </p:cNvSpPr>
          <p:nvPr/>
        </p:nvSpPr>
        <p:spPr bwMode="auto">
          <a:xfrm>
            <a:off x="0" y="685801"/>
            <a:ext cx="1219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Doesn’t have to be a choice between God or science!</a:t>
            </a:r>
          </a:p>
        </p:txBody>
      </p:sp>
      <p:pic>
        <p:nvPicPr>
          <p:cNvPr id="8" name="Picture 7">
            <a:extLst>
              <a:ext uri="{FF2B5EF4-FFF2-40B4-BE49-F238E27FC236}">
                <a16:creationId xmlns:a16="http://schemas.microsoft.com/office/drawing/2014/main" id="{ADBA6DAE-1692-497B-A56A-961F826F7E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8860" y="3994904"/>
            <a:ext cx="3894279" cy="28119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6"/>
                                        </p:tgtEl>
                                        <p:attrNameLst>
                                          <p:attrName>style.visibility</p:attrName>
                                        </p:attrNameLst>
                                      </p:cBhvr>
                                      <p:to>
                                        <p:strVal val="visible"/>
                                      </p:to>
                                    </p:set>
                                  </p:childTnLst>
                                </p:cTn>
                              </p:par>
                              <p:par>
                                <p:cTn id="11" presetID="53"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p:bldP spid="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0"/>
            <a:ext cx="12192000" cy="609600"/>
          </a:xfrm>
        </p:spPr>
        <p:txBody>
          <a:bodyPr>
            <a:noAutofit/>
          </a:bodyPr>
          <a:lstStyle/>
          <a:p>
            <a:r>
              <a:rPr lang="en-US" altLang="en-US" sz="4000" b="1" u="sng" dirty="0">
                <a:solidFill>
                  <a:schemeClr val="tx1"/>
                </a:solidFill>
                <a:latin typeface="Arial" panose="020B0604020202020204" pitchFamily="34" charset="0"/>
                <a:cs typeface="Arial" panose="020B0604020202020204" pitchFamily="34" charset="0"/>
              </a:rPr>
              <a:t>Intro</a:t>
            </a:r>
          </a:p>
        </p:txBody>
      </p:sp>
      <p:sp>
        <p:nvSpPr>
          <p:cNvPr id="4" name="Footer Placeholder 4"/>
          <p:cNvSpPr>
            <a:spLocks noGrp="1"/>
          </p:cNvSpPr>
          <p:nvPr>
            <p:ph type="ftr" sz="quarter" idx="11"/>
          </p:nvPr>
        </p:nvSpPr>
        <p:spPr>
          <a:xfrm>
            <a:off x="0" y="6567948"/>
            <a:ext cx="4264742" cy="304800"/>
          </a:xfrm>
        </p:spPr>
        <p:txBody>
          <a:bodyPr/>
          <a:lstStyle/>
          <a:p>
            <a:r>
              <a:rPr lang="en-US" altLang="en-US"/>
              <a:t>Harmony Of Scriptures &amp; Science Parts 1-2</a:t>
            </a:r>
            <a:endParaRPr lang="en-US" altLang="en-US" dirty="0"/>
          </a:p>
        </p:txBody>
      </p:sp>
      <p:sp>
        <p:nvSpPr>
          <p:cNvPr id="5" name="Text Box 6"/>
          <p:cNvSpPr txBox="1">
            <a:spLocks noChangeArrowheads="1"/>
          </p:cNvSpPr>
          <p:nvPr/>
        </p:nvSpPr>
        <p:spPr bwMode="auto">
          <a:xfrm>
            <a:off x="0" y="5218222"/>
            <a:ext cx="12192000" cy="1077218"/>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ctr">
              <a:buClr>
                <a:srgbClr val="66FFFF"/>
              </a:buClr>
              <a:buSzPct val="130000"/>
              <a:buFont typeface="Wingdings" pitchFamily="2" charset="2"/>
              <a:buNone/>
            </a:pPr>
            <a:r>
              <a:rPr lang="en-US" alt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We can see God in science as He has provided the Creator’s Handbook to Science in His word!</a:t>
            </a:r>
            <a:endParaRPr lang="en-US" alt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 Box 3"/>
          <p:cNvSpPr txBox="1">
            <a:spLocks noChangeArrowheads="1"/>
          </p:cNvSpPr>
          <p:nvPr/>
        </p:nvSpPr>
        <p:spPr bwMode="auto">
          <a:xfrm>
            <a:off x="0" y="868979"/>
            <a:ext cx="121920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We can choose God and enjoy science knowing God is in</a:t>
            </a:r>
          </a:p>
          <a:p>
            <a:pPr algn="ctr">
              <a:buClr>
                <a:srgbClr val="66FFFF"/>
              </a:buClr>
              <a:buSzPct val="130000"/>
              <a:buFont typeface="Wingdings" pitchFamily="2" charset="2"/>
              <a:buNone/>
            </a:pP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science and has told man these truths in His word </a:t>
            </a:r>
          </a:p>
          <a:p>
            <a:pPr algn="ctr">
              <a:buClr>
                <a:srgbClr val="66FFFF"/>
              </a:buClr>
              <a:buSzPct val="130000"/>
              <a:buFont typeface="Wingdings" pitchFamily="2" charset="2"/>
              <a:buNone/>
            </a:pP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from the beginning!</a:t>
            </a:r>
          </a:p>
        </p:txBody>
      </p:sp>
      <p:pic>
        <p:nvPicPr>
          <p:cNvPr id="6" name="Picture 5">
            <a:extLst>
              <a:ext uri="{FF2B5EF4-FFF2-40B4-BE49-F238E27FC236}">
                <a16:creationId xmlns:a16="http://schemas.microsoft.com/office/drawing/2014/main" id="{600D5A67-5090-4C2E-844C-7D992770F5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056" y="2500195"/>
            <a:ext cx="3265855" cy="2612684"/>
          </a:xfrm>
          <a:prstGeom prst="rect">
            <a:avLst/>
          </a:prstGeom>
        </p:spPr>
      </p:pic>
    </p:spTree>
    <p:extLst>
      <p:ext uri="{BB962C8B-B14F-4D97-AF65-F5344CB8AC3E}">
        <p14:creationId xmlns:p14="http://schemas.microsoft.com/office/powerpoint/2010/main" val="691076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53" presetClass="entr" presetSubtype="16"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30032" b="24596"/>
          <a:stretch/>
        </p:blipFill>
        <p:spPr>
          <a:xfrm>
            <a:off x="20" y="10"/>
            <a:ext cx="12191980" cy="3443533"/>
          </a:xfrm>
          <a:prstGeom prst="rect">
            <a:avLst/>
          </a:prstGeom>
        </p:spPr>
      </p:pic>
      <p:sp>
        <p:nvSpPr>
          <p:cNvPr id="103426" name="Rectangle 2"/>
          <p:cNvSpPr>
            <a:spLocks noGrp="1" noChangeArrowheads="1"/>
          </p:cNvSpPr>
          <p:nvPr>
            <p:ph type="title"/>
          </p:nvPr>
        </p:nvSpPr>
        <p:spPr>
          <a:xfrm>
            <a:off x="0" y="0"/>
            <a:ext cx="12191980" cy="1641490"/>
          </a:xfrm>
        </p:spPr>
        <p:txBody>
          <a:bodyPr vert="horz" wrap="none" lIns="91440" tIns="45720" rIns="91440" bIns="45720" rtlCol="0" anchor="t">
            <a:normAutofit/>
          </a:bodyPr>
          <a:lstStyle/>
          <a:p>
            <a:pPr algn="r"/>
            <a:r>
              <a:rPr lang="en-US" altLang="en-US" sz="9600" u="sng"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5 Terms of the Universe</a:t>
            </a:r>
          </a:p>
        </p:txBody>
      </p:sp>
      <p:sp>
        <p:nvSpPr>
          <p:cNvPr id="5" name="Footer Placeholder 4"/>
          <p:cNvSpPr>
            <a:spLocks noGrp="1"/>
          </p:cNvSpPr>
          <p:nvPr>
            <p:ph type="ftr" sz="quarter" idx="11"/>
          </p:nvPr>
        </p:nvSpPr>
        <p:spPr>
          <a:xfrm>
            <a:off x="20" y="6492864"/>
            <a:ext cx="411480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7" name="Text Box 5">
            <a:extLst>
              <a:ext uri="{FF2B5EF4-FFF2-40B4-BE49-F238E27FC236}">
                <a16:creationId xmlns:a16="http://schemas.microsoft.com/office/drawing/2014/main" id="{E87AD7F8-E00E-4A05-9FAE-5B30B65428A3}"/>
              </a:ext>
            </a:extLst>
          </p:cNvPr>
          <p:cNvSpPr txBox="1">
            <a:spLocks noChangeArrowheads="1"/>
          </p:cNvSpPr>
          <p:nvPr/>
        </p:nvSpPr>
        <p:spPr bwMode="auto">
          <a:xfrm>
            <a:off x="20" y="3660153"/>
            <a:ext cx="12192000" cy="2616101"/>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600" b="1" dirty="0">
                <a:solidFill>
                  <a:srgbClr val="7030A0"/>
                </a:solidFill>
                <a:cs typeface="Times New Roman" pitchFamily="18" charset="0"/>
              </a:rPr>
              <a:t>Gen. 1:1-2</a:t>
            </a:r>
          </a:p>
          <a:p>
            <a:pPr marL="573088" indent="-573088" algn="l">
              <a:buClr>
                <a:schemeClr val="accent2"/>
              </a:buClr>
              <a:buSzPct val="130000"/>
            </a:pPr>
            <a:r>
              <a:rPr lang="en-US" altLang="en-US" sz="3200" dirty="0">
                <a:solidFill>
                  <a:srgbClr val="002060"/>
                </a:solidFill>
                <a:cs typeface="Times New Roman" pitchFamily="18" charset="0"/>
              </a:rPr>
              <a:t>1.  In the beginning God created the heavens and the earth.</a:t>
            </a:r>
          </a:p>
          <a:p>
            <a:pPr marL="573088" indent="-573088" algn="l">
              <a:buClr>
                <a:schemeClr val="accent2"/>
              </a:buClr>
              <a:buSzPct val="130000"/>
            </a:pPr>
            <a:r>
              <a:rPr lang="en-US" altLang="en-US" sz="3200" dirty="0">
                <a:solidFill>
                  <a:srgbClr val="002060"/>
                </a:solidFill>
                <a:cs typeface="Times New Roman" pitchFamily="18" charset="0"/>
              </a:rPr>
              <a:t>2.  The earth was formless and void, and darkness was over the surface of the deep, and the Spirit of God was moving over the surface of the waters.</a:t>
            </a:r>
          </a:p>
        </p:txBody>
      </p:sp>
    </p:spTree>
    <p:extLst>
      <p:ext uri="{BB962C8B-B14F-4D97-AF65-F5344CB8AC3E}">
        <p14:creationId xmlns:p14="http://schemas.microsoft.com/office/powerpoint/2010/main" val="41328635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7969" r="32606"/>
          <a:stretch/>
        </p:blipFill>
        <p:spPr>
          <a:xfrm>
            <a:off x="7848600" y="10"/>
            <a:ext cx="4343400" cy="6857990"/>
          </a:xfrm>
          <a:prstGeom prst="rect">
            <a:avLst/>
          </a:prstGeom>
        </p:spPr>
      </p:pic>
      <p:sp>
        <p:nvSpPr>
          <p:cNvPr id="103426" name="Rectangle 2"/>
          <p:cNvSpPr>
            <a:spLocks noGrp="1" noChangeArrowheads="1"/>
          </p:cNvSpPr>
          <p:nvPr>
            <p:ph type="title"/>
          </p:nvPr>
        </p:nvSpPr>
        <p:spPr>
          <a:xfrm>
            <a:off x="0" y="18255"/>
            <a:ext cx="7848600" cy="972345"/>
          </a:xfrm>
        </p:spPr>
        <p:txBody>
          <a:bodyPr vert="horz" lIns="91440" tIns="45720" rIns="91440" bIns="45720" rtlCol="0" anchor="ctr">
            <a:normAutofit/>
          </a:bodyPr>
          <a:lstStyle/>
          <a:p>
            <a:pPr algn="ctr"/>
            <a:r>
              <a:rPr lang="en-US" altLang="en-US" sz="4600" u="sng" dirty="0"/>
              <a:t>5 Terms of the Universe</a:t>
            </a:r>
          </a:p>
        </p:txBody>
      </p:sp>
      <p:sp>
        <p:nvSpPr>
          <p:cNvPr id="5" name="Footer Placeholder 4"/>
          <p:cNvSpPr>
            <a:spLocks noGrp="1"/>
          </p:cNvSpPr>
          <p:nvPr>
            <p:ph type="ftr" sz="quarter" idx="11"/>
          </p:nvPr>
        </p:nvSpPr>
        <p:spPr>
          <a:xfrm>
            <a:off x="0" y="6471322"/>
            <a:ext cx="411480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10" name="Text Box 3">
            <a:extLst>
              <a:ext uri="{FF2B5EF4-FFF2-40B4-BE49-F238E27FC236}">
                <a16:creationId xmlns:a16="http://schemas.microsoft.com/office/drawing/2014/main" id="{FCA96E98-7910-4597-9AE7-AB3BCFF8E13D}"/>
              </a:ext>
            </a:extLst>
          </p:cNvPr>
          <p:cNvSpPr txBox="1">
            <a:spLocks noChangeArrowheads="1"/>
          </p:cNvSpPr>
          <p:nvPr/>
        </p:nvSpPr>
        <p:spPr bwMode="auto">
          <a:xfrm>
            <a:off x="22412" y="1224231"/>
            <a:ext cx="78486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l">
              <a:buClr>
                <a:schemeClr val="bg1">
                  <a:lumMod val="60000"/>
                  <a:lumOff val="40000"/>
                </a:schemeClr>
              </a:buClr>
              <a:buSzPct val="115000"/>
              <a:buFont typeface="Wingdings" panose="05000000000000000000" pitchFamily="2" charset="2"/>
              <a:buChar char="v"/>
            </a:pPr>
            <a:r>
              <a:rPr lang="en-US" altLang="en-US" sz="3200" dirty="0">
                <a:solidFill>
                  <a:srgbClr val="FFFF00"/>
                </a:solidFill>
                <a:cs typeface="Times New Roman" charset="0"/>
              </a:rPr>
              <a:t>Science expresses the universe in five terms: time, space, matter, power, and motion. </a:t>
            </a:r>
          </a:p>
          <a:p>
            <a:pPr marL="457200" indent="-457200" algn="l">
              <a:buClr>
                <a:schemeClr val="bg1">
                  <a:lumMod val="60000"/>
                  <a:lumOff val="40000"/>
                </a:schemeClr>
              </a:buClr>
              <a:buSzPct val="115000"/>
              <a:buFont typeface="Wingdings" panose="05000000000000000000" pitchFamily="2" charset="2"/>
              <a:buChar char="v"/>
            </a:pPr>
            <a:r>
              <a:rPr lang="en-US" altLang="en-US" sz="3200" dirty="0">
                <a:solidFill>
                  <a:srgbClr val="FFFF00"/>
                </a:solidFill>
                <a:cs typeface="Times New Roman" charset="0"/>
              </a:rPr>
              <a:t>“In the beginning </a:t>
            </a:r>
            <a:r>
              <a:rPr lang="en-US" altLang="en-US" sz="3200" b="1" dirty="0">
                <a:solidFill>
                  <a:srgbClr val="FFFF00"/>
                </a:solidFill>
                <a:cs typeface="Times New Roman" charset="0"/>
              </a:rPr>
              <a:t>[time] </a:t>
            </a:r>
            <a:r>
              <a:rPr lang="en-US" altLang="en-US" sz="3200" dirty="0">
                <a:solidFill>
                  <a:srgbClr val="FFFF00"/>
                </a:solidFill>
                <a:cs typeface="Times New Roman" charset="0"/>
              </a:rPr>
              <a:t>God created </a:t>
            </a:r>
            <a:r>
              <a:rPr lang="en-US" altLang="en-US" sz="3200" b="1" dirty="0">
                <a:solidFill>
                  <a:srgbClr val="FFFF00"/>
                </a:solidFill>
                <a:cs typeface="Times New Roman" charset="0"/>
              </a:rPr>
              <a:t>[power] </a:t>
            </a:r>
            <a:r>
              <a:rPr lang="en-US" altLang="en-US" sz="3200" dirty="0">
                <a:solidFill>
                  <a:srgbClr val="FFFF00"/>
                </a:solidFill>
                <a:cs typeface="Times New Roman" charset="0"/>
              </a:rPr>
              <a:t>the heavens </a:t>
            </a:r>
            <a:r>
              <a:rPr lang="en-US" altLang="en-US" sz="3200" b="1" dirty="0">
                <a:solidFill>
                  <a:srgbClr val="FFFF00"/>
                </a:solidFill>
                <a:cs typeface="Times New Roman" charset="0"/>
              </a:rPr>
              <a:t>[space] </a:t>
            </a:r>
            <a:r>
              <a:rPr lang="en-US" altLang="en-US" sz="3200" dirty="0">
                <a:solidFill>
                  <a:srgbClr val="FFFF00"/>
                </a:solidFill>
                <a:cs typeface="Times New Roman" charset="0"/>
              </a:rPr>
              <a:t>and the earth </a:t>
            </a:r>
            <a:r>
              <a:rPr lang="en-US" altLang="en-US" sz="3200" b="1" dirty="0">
                <a:solidFill>
                  <a:srgbClr val="FFFF00"/>
                </a:solidFill>
                <a:cs typeface="Times New Roman" charset="0"/>
              </a:rPr>
              <a:t>[matter] </a:t>
            </a:r>
            <a:r>
              <a:rPr lang="en-US" altLang="en-US" sz="3200" dirty="0">
                <a:solidFill>
                  <a:srgbClr val="FFFF00"/>
                </a:solidFill>
                <a:cs typeface="Times New Roman" charset="0"/>
              </a:rPr>
              <a:t>. . . And the Spirit of God was moving </a:t>
            </a:r>
            <a:r>
              <a:rPr lang="en-US" altLang="en-US" sz="3200" b="1" dirty="0">
                <a:solidFill>
                  <a:srgbClr val="FFFF00"/>
                </a:solidFill>
                <a:cs typeface="Times New Roman" charset="0"/>
              </a:rPr>
              <a:t>[motion] </a:t>
            </a:r>
            <a:r>
              <a:rPr lang="en-US" altLang="en-US" sz="3200" dirty="0">
                <a:solidFill>
                  <a:srgbClr val="FFFF00"/>
                </a:solidFill>
                <a:cs typeface="Times New Roman" charset="0"/>
              </a:rPr>
              <a:t>over the surface of the waters.” </a:t>
            </a:r>
          </a:p>
          <a:p>
            <a:pPr marL="457200" indent="-457200" algn="l">
              <a:buClr>
                <a:schemeClr val="bg1">
                  <a:lumMod val="60000"/>
                  <a:lumOff val="40000"/>
                </a:schemeClr>
              </a:buClr>
              <a:buSzPct val="115000"/>
              <a:buFont typeface="Wingdings" panose="05000000000000000000" pitchFamily="2" charset="2"/>
              <a:buChar char="v"/>
            </a:pPr>
            <a:r>
              <a:rPr lang="en-US" altLang="en-US" sz="3200" dirty="0">
                <a:solidFill>
                  <a:srgbClr val="FFFF00"/>
                </a:solidFill>
                <a:cs typeface="Times New Roman" charset="0"/>
              </a:rPr>
              <a:t>The first thing God tells man is that He controls all aspects of the universe!</a:t>
            </a:r>
          </a:p>
        </p:txBody>
      </p:sp>
    </p:spTree>
    <p:extLst>
      <p:ext uri="{BB962C8B-B14F-4D97-AF65-F5344CB8AC3E}">
        <p14:creationId xmlns:p14="http://schemas.microsoft.com/office/powerpoint/2010/main" val="374239724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4A079BE1-ED93-4445-AD4A-0D67109702E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1998"/>
          </a:xfrm>
          <a:prstGeom prst="rect">
            <a:avLst/>
          </a:prstGeom>
          <a:solidFill>
            <a:schemeClr val="bg1">
              <a:alpha val="1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1" name="Rectangle 140">
            <a:extLst>
              <a:ext uri="{FF2B5EF4-FFF2-40B4-BE49-F238E27FC236}">
                <a16:creationId xmlns:a16="http://schemas.microsoft.com/office/drawing/2014/main" id="{3F6C79BF-A4E0-4CC8-952B-C736485CAFF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7"/>
            <a:ext cx="12192000" cy="2285999"/>
          </a:xfrm>
          <a:prstGeom prst="rect">
            <a:avLst/>
          </a:prstGeom>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jahschem.wikispaces.com/file/view/first_law.jpg/325120540/first_la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7210" y="785399"/>
            <a:ext cx="6757579" cy="3598411"/>
          </a:xfrm>
          <a:prstGeom prst="rect">
            <a:avLst/>
          </a:prstGeom>
          <a:noFill/>
          <a:extLst>
            <a:ext uri="{909E8E84-426E-40DD-AFC4-6F175D3DCCD1}">
              <a14:hiddenFill xmlns:a14="http://schemas.microsoft.com/office/drawing/2010/main">
                <a:solidFill>
                  <a:srgbClr val="FFFFFF"/>
                </a:solidFill>
              </a14:hiddenFill>
            </a:ext>
          </a:extLst>
        </p:spPr>
      </p:pic>
      <p:sp>
        <p:nvSpPr>
          <p:cNvPr id="103426" name="Rectangle 2"/>
          <p:cNvSpPr>
            <a:spLocks noGrp="1" noChangeArrowheads="1"/>
          </p:cNvSpPr>
          <p:nvPr>
            <p:ph type="title"/>
          </p:nvPr>
        </p:nvSpPr>
        <p:spPr>
          <a:xfrm>
            <a:off x="0" y="10642"/>
            <a:ext cx="12192000" cy="632825"/>
          </a:xfrm>
        </p:spPr>
        <p:txBody>
          <a:bodyPr vert="horz" lIns="91440" tIns="45720" rIns="91440" bIns="45720" rtlCol="0" anchor="ctr">
            <a:normAutofit/>
          </a:bodyPr>
          <a:lstStyle/>
          <a:p>
            <a:pPr algn="ctr"/>
            <a:r>
              <a:rPr lang="en-US" altLang="en-US" sz="3200" u="sng" dirty="0">
                <a:solidFill>
                  <a:schemeClr val="tx1"/>
                </a:solidFill>
              </a:rPr>
              <a:t>1</a:t>
            </a:r>
            <a:r>
              <a:rPr lang="en-US" altLang="en-US" sz="3200" u="sng" baseline="30000" dirty="0">
                <a:solidFill>
                  <a:schemeClr val="tx1"/>
                </a:solidFill>
              </a:rPr>
              <a:t>st</a:t>
            </a:r>
            <a:r>
              <a:rPr lang="en-US" altLang="en-US" sz="3200" u="sng" dirty="0">
                <a:solidFill>
                  <a:schemeClr val="tx1"/>
                </a:solidFill>
              </a:rPr>
              <a:t> Law of Thermodynamics</a:t>
            </a:r>
          </a:p>
        </p:txBody>
      </p:sp>
      <p:sp>
        <p:nvSpPr>
          <p:cNvPr id="5" name="Footer Placeholder 4"/>
          <p:cNvSpPr>
            <a:spLocks noGrp="1"/>
          </p:cNvSpPr>
          <p:nvPr>
            <p:ph type="ftr" sz="quarter" idx="11"/>
          </p:nvPr>
        </p:nvSpPr>
        <p:spPr>
          <a:xfrm>
            <a:off x="25706" y="6498578"/>
            <a:ext cx="3270505" cy="365125"/>
          </a:xfrm>
        </p:spPr>
        <p:txBody>
          <a:bodyPr vert="horz" lIns="91440" tIns="45720" rIns="91440" bIns="45720" rtlCol="0" anchor="ctr">
            <a:normAutofit/>
          </a:bodyPr>
          <a:lstStyle/>
          <a:p>
            <a:pPr algn="l"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9" name="Text Box 5">
            <a:extLst>
              <a:ext uri="{FF2B5EF4-FFF2-40B4-BE49-F238E27FC236}">
                <a16:creationId xmlns:a16="http://schemas.microsoft.com/office/drawing/2014/main" id="{2E96234E-37AC-4214-8553-DBBDA20ADFA2}"/>
              </a:ext>
            </a:extLst>
          </p:cNvPr>
          <p:cNvSpPr txBox="1">
            <a:spLocks noChangeArrowheads="1"/>
          </p:cNvSpPr>
          <p:nvPr/>
        </p:nvSpPr>
        <p:spPr bwMode="auto">
          <a:xfrm>
            <a:off x="0" y="4739987"/>
            <a:ext cx="12192000" cy="1631216"/>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600" b="1" dirty="0">
                <a:solidFill>
                  <a:srgbClr val="7030A0"/>
                </a:solidFill>
                <a:cs typeface="Times New Roman" pitchFamily="18" charset="0"/>
              </a:rPr>
              <a:t>Gen. 2:1</a:t>
            </a:r>
          </a:p>
          <a:p>
            <a:pPr marL="628650" indent="-628650" algn="l">
              <a:buClr>
                <a:schemeClr val="accent2"/>
              </a:buClr>
              <a:buSzPct val="130000"/>
            </a:pPr>
            <a:r>
              <a:rPr lang="en-US" altLang="en-US" sz="3200" dirty="0">
                <a:solidFill>
                  <a:srgbClr val="002060"/>
                </a:solidFill>
                <a:cs typeface="Times New Roman" pitchFamily="18" charset="0"/>
              </a:rPr>
              <a:t>1.  Thus the heavens and the earth were completed, and all their hosts.</a:t>
            </a:r>
          </a:p>
        </p:txBody>
      </p:sp>
    </p:spTree>
    <p:extLst>
      <p:ext uri="{BB962C8B-B14F-4D97-AF65-F5344CB8AC3E}">
        <p14:creationId xmlns:p14="http://schemas.microsoft.com/office/powerpoint/2010/main" val="230568023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04D65EFB-5E87-4639-A481-956B52E9D27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2A3781C0-206F-4038-93FF-4CDA80B1D99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blipFill>
            <a:blip r:embed="rId3"/>
            <a:stretch>
              <a:fillRect r="-100000"/>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http://jahschem.wikispaces.com/file/view/first_law.jpg/325120540/first_law.jpg">
            <a:extLst>
              <a:ext uri="{FF2B5EF4-FFF2-40B4-BE49-F238E27FC236}">
                <a16:creationId xmlns:a16="http://schemas.microsoft.com/office/drawing/2014/main" id="{CC799B8B-1526-4086-94A1-A76F8B259E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4531" y="2136491"/>
            <a:ext cx="4854495" cy="2585018"/>
          </a:xfrm>
          <a:prstGeom prst="rect">
            <a:avLst/>
          </a:prstGeom>
          <a:noFill/>
          <a:extLst>
            <a:ext uri="{909E8E84-426E-40DD-AFC4-6F175D3DCCD1}">
              <a14:hiddenFill xmlns:a14="http://schemas.microsoft.com/office/drawing/2010/main">
                <a:solidFill>
                  <a:srgbClr val="FFFFFF"/>
                </a:solidFill>
              </a14:hiddenFill>
            </a:ext>
          </a:extLst>
        </p:spPr>
      </p:pic>
      <p:sp>
        <p:nvSpPr>
          <p:cNvPr id="103426" name="Rectangle 2"/>
          <p:cNvSpPr>
            <a:spLocks noGrp="1" noChangeArrowheads="1"/>
          </p:cNvSpPr>
          <p:nvPr>
            <p:ph type="title"/>
          </p:nvPr>
        </p:nvSpPr>
        <p:spPr>
          <a:xfrm>
            <a:off x="6096001" y="0"/>
            <a:ext cx="6096000" cy="1325563"/>
          </a:xfrm>
        </p:spPr>
        <p:txBody>
          <a:bodyPr vert="horz" lIns="91440" tIns="45720" rIns="91440" bIns="45720" rtlCol="0" anchor="ctr">
            <a:normAutofit/>
          </a:bodyPr>
          <a:lstStyle/>
          <a:p>
            <a:pPr algn="ctr"/>
            <a:r>
              <a:rPr lang="en-US" altLang="en-US" sz="4200" u="sng" dirty="0">
                <a:solidFill>
                  <a:schemeClr val="tx1"/>
                </a:solidFill>
              </a:rPr>
              <a:t>1</a:t>
            </a:r>
            <a:r>
              <a:rPr lang="en-US" altLang="en-US" sz="4200" u="sng" baseline="30000" dirty="0">
                <a:solidFill>
                  <a:schemeClr val="tx1"/>
                </a:solidFill>
              </a:rPr>
              <a:t>st</a:t>
            </a:r>
            <a:r>
              <a:rPr lang="en-US" altLang="en-US" sz="4200" u="sng" dirty="0">
                <a:solidFill>
                  <a:schemeClr val="tx1"/>
                </a:solidFill>
              </a:rPr>
              <a:t> Law of Thermodynamics</a:t>
            </a:r>
          </a:p>
        </p:txBody>
      </p:sp>
      <p:sp>
        <p:nvSpPr>
          <p:cNvPr id="5" name="Footer Placeholder 4"/>
          <p:cNvSpPr>
            <a:spLocks noGrp="1"/>
          </p:cNvSpPr>
          <p:nvPr>
            <p:ph type="ftr" sz="quarter" idx="11"/>
          </p:nvPr>
        </p:nvSpPr>
        <p:spPr>
          <a:xfrm>
            <a:off x="0" y="6492875"/>
            <a:ext cx="4540373" cy="365125"/>
          </a:xfrm>
        </p:spPr>
        <p:txBody>
          <a:bodyPr vert="horz" lIns="91440" tIns="45720" rIns="91440" bIns="45720" rtlCol="0" anchor="ctr">
            <a:normAutofit/>
          </a:bodyPr>
          <a:lstStyle/>
          <a:p>
            <a:pPr algn="l" defTabSz="914400">
              <a:spcAft>
                <a:spcPts val="600"/>
              </a:spcAft>
            </a:pPr>
            <a:r>
              <a:rPr lang="en-US" altLang="en-US" kern="1200">
                <a:gradFill flip="none" rotWithShape="1">
                  <a:gsLst>
                    <a:gs pos="28000">
                      <a:srgbClr val="EDEDED"/>
                    </a:gs>
                    <a:gs pos="0">
                      <a:srgbClr val="9E9E9E"/>
                    </a:gs>
                    <a:gs pos="100000">
                      <a:srgbClr val="FFFFFF"/>
                    </a:gs>
                  </a:gsLst>
                  <a:lin ang="5400000" scaled="1"/>
                  <a:tileRect/>
                </a:gradFill>
                <a:latin typeface="+mn-lt"/>
                <a:ea typeface="+mn-ea"/>
                <a:cs typeface="+mn-cs"/>
              </a:rPr>
              <a:t>Harmony Of Scriptures &amp; Science Parts 1-2</a:t>
            </a:r>
            <a:endParaRPr lang="en-US" altLang="en-US" kern="1200" dirty="0">
              <a:gradFill flip="none" rotWithShape="1">
                <a:gsLst>
                  <a:gs pos="28000">
                    <a:srgbClr val="EDEDED"/>
                  </a:gs>
                  <a:gs pos="0">
                    <a:srgbClr val="9E9E9E"/>
                  </a:gs>
                  <a:gs pos="100000">
                    <a:srgbClr val="FFFFFF"/>
                  </a:gs>
                </a:gsLst>
                <a:lin ang="5400000" scaled="1"/>
                <a:tileRect/>
              </a:gradFill>
              <a:latin typeface="+mn-lt"/>
              <a:ea typeface="+mn-ea"/>
              <a:cs typeface="+mn-cs"/>
            </a:endParaRPr>
          </a:p>
        </p:txBody>
      </p:sp>
      <p:sp>
        <p:nvSpPr>
          <p:cNvPr id="10" name="Text Box 6">
            <a:extLst>
              <a:ext uri="{FF2B5EF4-FFF2-40B4-BE49-F238E27FC236}">
                <a16:creationId xmlns:a16="http://schemas.microsoft.com/office/drawing/2014/main" id="{8BBDE34D-FA4F-4BE2-8A00-B8D7BD7B1877}"/>
              </a:ext>
            </a:extLst>
          </p:cNvPr>
          <p:cNvSpPr txBox="1">
            <a:spLocks noChangeArrowheads="1"/>
          </p:cNvSpPr>
          <p:nvPr/>
        </p:nvSpPr>
        <p:spPr bwMode="auto">
          <a:xfrm>
            <a:off x="-17779" y="218182"/>
            <a:ext cx="6131557"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l">
              <a:buClr>
                <a:schemeClr val="bg1">
                  <a:lumMod val="60000"/>
                  <a:lumOff val="40000"/>
                </a:schemeClr>
              </a:buClr>
              <a:buSzPct val="115000"/>
              <a:buFont typeface="Wingdings" panose="05000000000000000000" pitchFamily="2" charset="2"/>
              <a:buChar char="v"/>
            </a:pPr>
            <a:r>
              <a:rPr lang="en-US" altLang="en-US" sz="3200" i="1" dirty="0">
                <a:solidFill>
                  <a:srgbClr val="FFFF00"/>
                </a:solidFill>
                <a:cs typeface="Times New Roman" charset="0"/>
              </a:rPr>
              <a:t>H3615 </a:t>
            </a:r>
            <a:r>
              <a:rPr lang="en-US" altLang="en-US" sz="3200" i="1" dirty="0" err="1">
                <a:solidFill>
                  <a:srgbClr val="FFFF00"/>
                </a:solidFill>
                <a:cs typeface="Times New Roman" charset="0"/>
              </a:rPr>
              <a:t>kâlâh</a:t>
            </a:r>
            <a:r>
              <a:rPr lang="en-US" altLang="en-US" sz="3200" i="1" dirty="0">
                <a:solidFill>
                  <a:srgbClr val="FFFF00"/>
                </a:solidFill>
                <a:cs typeface="Times New Roman" charset="0"/>
              </a:rPr>
              <a:t>: </a:t>
            </a:r>
            <a:r>
              <a:rPr lang="en-US" altLang="en-US" sz="3200" dirty="0">
                <a:solidFill>
                  <a:srgbClr val="FFFF00"/>
                </a:solidFill>
                <a:cs typeface="Times New Roman" charset="0"/>
              </a:rPr>
              <a:t>past definite tense for the verb “completed” (NKJ: “finished”), indicating an action completed in the past, never again to occur.</a:t>
            </a:r>
          </a:p>
          <a:p>
            <a:pPr marL="457200" indent="-457200" algn="l">
              <a:buClr>
                <a:schemeClr val="bg1">
                  <a:lumMod val="60000"/>
                  <a:lumOff val="40000"/>
                </a:schemeClr>
              </a:buClr>
              <a:buSzPct val="115000"/>
              <a:buFont typeface="Wingdings" panose="05000000000000000000" pitchFamily="2" charset="2"/>
              <a:buChar char="v"/>
            </a:pPr>
            <a:r>
              <a:rPr lang="en-US" altLang="en-US" sz="3200" b="1" dirty="0">
                <a:solidFill>
                  <a:srgbClr val="FFFF00"/>
                </a:solidFill>
                <a:cs typeface="Times New Roman" charset="0"/>
              </a:rPr>
              <a:t>1</a:t>
            </a:r>
            <a:r>
              <a:rPr lang="en-US" altLang="en-US" sz="3200" b="1" baseline="30000" dirty="0">
                <a:solidFill>
                  <a:srgbClr val="FFFF00"/>
                </a:solidFill>
                <a:cs typeface="Times New Roman" charset="0"/>
              </a:rPr>
              <a:t>st</a:t>
            </a:r>
            <a:r>
              <a:rPr lang="en-US" altLang="en-US" sz="3200" b="1" dirty="0">
                <a:solidFill>
                  <a:srgbClr val="FFFF00"/>
                </a:solidFill>
                <a:cs typeface="Times New Roman" charset="0"/>
              </a:rPr>
              <a:t> Law of Thermodynamics (1800’s): </a:t>
            </a:r>
            <a:r>
              <a:rPr lang="en-US" altLang="en-US" sz="3200" dirty="0">
                <a:solidFill>
                  <a:srgbClr val="FFFF00"/>
                </a:solidFill>
                <a:cs typeface="Times New Roman" charset="0"/>
              </a:rPr>
              <a:t>“That neither matter nor energy can be either created or destroyed.” </a:t>
            </a:r>
            <a:r>
              <a:rPr lang="en-US" altLang="en-US" sz="3200" i="1" dirty="0">
                <a:solidFill>
                  <a:srgbClr val="FFFF00"/>
                </a:solidFill>
                <a:cs typeface="Times New Roman" charset="0"/>
              </a:rPr>
              <a:t>There is no “creation” ongoing today. </a:t>
            </a:r>
          </a:p>
        </p:txBody>
      </p:sp>
    </p:spTree>
    <p:extLst>
      <p:ext uri="{BB962C8B-B14F-4D97-AF65-F5344CB8AC3E}">
        <p14:creationId xmlns:p14="http://schemas.microsoft.com/office/powerpoint/2010/main" val="9840487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8632" b="1"/>
          <a:stretch/>
        </p:blipFill>
        <p:spPr>
          <a:xfrm>
            <a:off x="7848600" y="2907956"/>
            <a:ext cx="4343400" cy="3950043"/>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51" r="621" b="-1"/>
          <a:stretch/>
        </p:blipFill>
        <p:spPr>
          <a:xfrm>
            <a:off x="7848600" y="10"/>
            <a:ext cx="4343400" cy="2907946"/>
          </a:xfrm>
          <a:prstGeom prst="rect">
            <a:avLst/>
          </a:prstGeom>
        </p:spPr>
      </p:pic>
      <p:sp>
        <p:nvSpPr>
          <p:cNvPr id="103426" name="Rectangle 2"/>
          <p:cNvSpPr>
            <a:spLocks noGrp="1" noChangeArrowheads="1"/>
          </p:cNvSpPr>
          <p:nvPr>
            <p:ph type="title"/>
          </p:nvPr>
        </p:nvSpPr>
        <p:spPr>
          <a:xfrm>
            <a:off x="0" y="-10228"/>
            <a:ext cx="7848600" cy="1325563"/>
          </a:xfrm>
        </p:spPr>
        <p:txBody>
          <a:bodyPr vert="horz" lIns="91440" tIns="45720" rIns="91440" bIns="45720" rtlCol="0" anchor="ctr">
            <a:normAutofit/>
          </a:bodyPr>
          <a:lstStyle/>
          <a:p>
            <a:pPr algn="ctr"/>
            <a:r>
              <a:rPr lang="en-US" altLang="en-US" sz="5000" u="sng" dirty="0"/>
              <a:t>Female “Seed of Life”</a:t>
            </a:r>
          </a:p>
        </p:txBody>
      </p:sp>
      <p:sp>
        <p:nvSpPr>
          <p:cNvPr id="5" name="Footer Placeholder 4"/>
          <p:cNvSpPr>
            <a:spLocks noGrp="1"/>
          </p:cNvSpPr>
          <p:nvPr>
            <p:ph type="ftr" sz="quarter" idx="11"/>
          </p:nvPr>
        </p:nvSpPr>
        <p:spPr>
          <a:xfrm>
            <a:off x="0" y="6481466"/>
            <a:ext cx="335280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7" name="Text Box 5">
            <a:extLst>
              <a:ext uri="{FF2B5EF4-FFF2-40B4-BE49-F238E27FC236}">
                <a16:creationId xmlns:a16="http://schemas.microsoft.com/office/drawing/2014/main" id="{8B4D7D63-5F99-4D5C-A8AE-F0D6170DB5FA}"/>
              </a:ext>
            </a:extLst>
          </p:cNvPr>
          <p:cNvSpPr txBox="1">
            <a:spLocks noChangeArrowheads="1"/>
          </p:cNvSpPr>
          <p:nvPr/>
        </p:nvSpPr>
        <p:spPr bwMode="auto">
          <a:xfrm>
            <a:off x="0" y="2344129"/>
            <a:ext cx="7848600" cy="3108543"/>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600" b="1" dirty="0">
                <a:solidFill>
                  <a:srgbClr val="7030A0"/>
                </a:solidFill>
                <a:cs typeface="Times New Roman" pitchFamily="18" charset="0"/>
              </a:rPr>
              <a:t>Gen. 3:15</a:t>
            </a:r>
          </a:p>
          <a:p>
            <a:pPr marL="804863" indent="-804863" algn="l">
              <a:buClr>
                <a:schemeClr val="accent2"/>
              </a:buClr>
              <a:buSzPct val="130000"/>
            </a:pPr>
            <a:r>
              <a:rPr lang="en-US" altLang="en-US" sz="3200" dirty="0">
                <a:solidFill>
                  <a:srgbClr val="002060"/>
                </a:solidFill>
                <a:cs typeface="Times New Roman" pitchFamily="18" charset="0"/>
              </a:rPr>
              <a:t>15.  And I will put enmity Between you and the woman, And between your seed and her seed; He shall bruise you on the head, And you shall bruise him on the heel."</a:t>
            </a:r>
          </a:p>
        </p:txBody>
      </p:sp>
    </p:spTree>
    <p:extLst>
      <p:ext uri="{BB962C8B-B14F-4D97-AF65-F5344CB8AC3E}">
        <p14:creationId xmlns:p14="http://schemas.microsoft.com/office/powerpoint/2010/main" val="260106277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8632" b="1"/>
          <a:stretch/>
        </p:blipFill>
        <p:spPr>
          <a:xfrm>
            <a:off x="7848600" y="2907956"/>
            <a:ext cx="4343400" cy="3950043"/>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51" r="621" b="-1"/>
          <a:stretch/>
        </p:blipFill>
        <p:spPr>
          <a:xfrm>
            <a:off x="7848600" y="10"/>
            <a:ext cx="4343400" cy="2907946"/>
          </a:xfrm>
          <a:prstGeom prst="rect">
            <a:avLst/>
          </a:prstGeom>
        </p:spPr>
      </p:pic>
      <p:sp>
        <p:nvSpPr>
          <p:cNvPr id="103426" name="Rectangle 2"/>
          <p:cNvSpPr>
            <a:spLocks noGrp="1" noChangeArrowheads="1"/>
          </p:cNvSpPr>
          <p:nvPr>
            <p:ph type="title"/>
          </p:nvPr>
        </p:nvSpPr>
        <p:spPr>
          <a:xfrm>
            <a:off x="0" y="-10228"/>
            <a:ext cx="7848600" cy="1325563"/>
          </a:xfrm>
        </p:spPr>
        <p:txBody>
          <a:bodyPr vert="horz" lIns="91440" tIns="45720" rIns="91440" bIns="45720" rtlCol="0" anchor="ctr">
            <a:normAutofit/>
          </a:bodyPr>
          <a:lstStyle/>
          <a:p>
            <a:pPr algn="ctr"/>
            <a:r>
              <a:rPr lang="en-US" altLang="en-US" sz="5000" u="sng" dirty="0"/>
              <a:t>Female “Seed of Life”</a:t>
            </a:r>
          </a:p>
        </p:txBody>
      </p:sp>
      <p:sp>
        <p:nvSpPr>
          <p:cNvPr id="5" name="Footer Placeholder 4"/>
          <p:cNvSpPr>
            <a:spLocks noGrp="1"/>
          </p:cNvSpPr>
          <p:nvPr>
            <p:ph type="ftr" sz="quarter" idx="11"/>
          </p:nvPr>
        </p:nvSpPr>
        <p:spPr>
          <a:xfrm>
            <a:off x="0" y="6481466"/>
            <a:ext cx="335280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8" name="Text Box 3">
            <a:extLst>
              <a:ext uri="{FF2B5EF4-FFF2-40B4-BE49-F238E27FC236}">
                <a16:creationId xmlns:a16="http://schemas.microsoft.com/office/drawing/2014/main" id="{DF6D1B8C-CCB6-4586-A1C9-A83AA3B51201}"/>
              </a:ext>
            </a:extLst>
          </p:cNvPr>
          <p:cNvSpPr txBox="1">
            <a:spLocks noChangeArrowheads="1"/>
          </p:cNvSpPr>
          <p:nvPr/>
        </p:nvSpPr>
        <p:spPr bwMode="auto">
          <a:xfrm>
            <a:off x="0" y="1312503"/>
            <a:ext cx="78486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1963" indent="-461963" algn="l">
              <a:buClr>
                <a:schemeClr val="bg1">
                  <a:lumMod val="60000"/>
                  <a:lumOff val="40000"/>
                </a:schemeClr>
              </a:buClr>
              <a:buSzPct val="115000"/>
              <a:buFont typeface="Wingdings" panose="05000000000000000000" pitchFamily="2" charset="2"/>
              <a:buChar char="v"/>
            </a:pPr>
            <a:r>
              <a:rPr lang="en-US" altLang="en-US" sz="3200" dirty="0">
                <a:solidFill>
                  <a:srgbClr val="FFFF00"/>
                </a:solidFill>
                <a:cs typeface="Times New Roman" charset="0"/>
              </a:rPr>
              <a:t>This was not common knowledge until late 1800’s. It was widely believed that only the male possessed the “seed of life” and that the woman was nothing more than a glorified incubator!</a:t>
            </a:r>
          </a:p>
          <a:p>
            <a:pPr marL="461963" indent="-461963" algn="l">
              <a:buClr>
                <a:schemeClr val="bg1">
                  <a:lumMod val="60000"/>
                  <a:lumOff val="40000"/>
                </a:schemeClr>
              </a:buClr>
              <a:buSzPct val="115000"/>
              <a:buFont typeface="Wingdings" panose="05000000000000000000" pitchFamily="2" charset="2"/>
              <a:buChar char="v"/>
            </a:pPr>
            <a:r>
              <a:rPr lang="en-US" altLang="en-US" sz="3200" dirty="0">
                <a:solidFill>
                  <a:srgbClr val="FFFF00"/>
                </a:solidFill>
                <a:cs typeface="Times New Roman" charset="0"/>
              </a:rPr>
              <a:t>The X chromosome (gender distinction) was discovered to be special in 1890 by Hermann </a:t>
            </a:r>
            <a:r>
              <a:rPr lang="en-US" altLang="en-US" sz="3200" dirty="0" err="1">
                <a:solidFill>
                  <a:srgbClr val="FFFF00"/>
                </a:solidFill>
                <a:cs typeface="Times New Roman" charset="0"/>
              </a:rPr>
              <a:t>Henking</a:t>
            </a:r>
            <a:r>
              <a:rPr lang="en-US" altLang="en-US" sz="3200" dirty="0">
                <a:solidFill>
                  <a:srgbClr val="FFFF00"/>
                </a:solidFill>
                <a:cs typeface="Times New Roman" charset="0"/>
              </a:rPr>
              <a:t>, and that women possess two X chromosomes in the ovum later in the 1900’s!</a:t>
            </a:r>
          </a:p>
        </p:txBody>
      </p:sp>
    </p:spTree>
    <p:extLst>
      <p:ext uri="{BB962C8B-B14F-4D97-AF65-F5344CB8AC3E}">
        <p14:creationId xmlns:p14="http://schemas.microsoft.com/office/powerpoint/2010/main" val="22859994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A13656-CA52-487A-B4E2-3BE258D2B0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141" b="37200"/>
          <a:stretch/>
        </p:blipFill>
        <p:spPr>
          <a:xfrm>
            <a:off x="20" y="10"/>
            <a:ext cx="12191980" cy="3443533"/>
          </a:xfrm>
          <a:prstGeom prst="rect">
            <a:avLst/>
          </a:prstGeom>
        </p:spPr>
      </p:pic>
      <p:sp>
        <p:nvSpPr>
          <p:cNvPr id="103426" name="Rectangle 2"/>
          <p:cNvSpPr>
            <a:spLocks noGrp="1" noChangeArrowheads="1"/>
          </p:cNvSpPr>
          <p:nvPr>
            <p:ph type="title"/>
          </p:nvPr>
        </p:nvSpPr>
        <p:spPr>
          <a:xfrm>
            <a:off x="20" y="3886200"/>
            <a:ext cx="12191980" cy="1641490"/>
          </a:xfrm>
        </p:spPr>
        <p:txBody>
          <a:bodyPr vert="horz" wrap="none" lIns="91440" tIns="45720" rIns="91440" bIns="45720" rtlCol="0" anchor="t">
            <a:normAutofit/>
          </a:bodyPr>
          <a:lstStyle/>
          <a:p>
            <a:pPr algn="ctr"/>
            <a:r>
              <a:rPr lang="en-US" altLang="en-US" sz="9600" u="sng"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PART 1</a:t>
            </a:r>
          </a:p>
        </p:txBody>
      </p:sp>
      <p:sp>
        <p:nvSpPr>
          <p:cNvPr id="5" name="Footer Placeholder 4"/>
          <p:cNvSpPr>
            <a:spLocks noGrp="1"/>
          </p:cNvSpPr>
          <p:nvPr>
            <p:ph type="ftr" sz="quarter" idx="11"/>
          </p:nvPr>
        </p:nvSpPr>
        <p:spPr>
          <a:xfrm>
            <a:off x="4038600" y="6503499"/>
            <a:ext cx="411480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9" name="Rectangle 2">
            <a:extLst>
              <a:ext uri="{FF2B5EF4-FFF2-40B4-BE49-F238E27FC236}">
                <a16:creationId xmlns:a16="http://schemas.microsoft.com/office/drawing/2014/main" id="{EAEC7A4F-8869-424D-A77D-DB44E3535F01}"/>
              </a:ext>
            </a:extLst>
          </p:cNvPr>
          <p:cNvSpPr txBox="1">
            <a:spLocks noChangeArrowheads="1"/>
          </p:cNvSpPr>
          <p:nvPr/>
        </p:nvSpPr>
        <p:spPr>
          <a:xfrm>
            <a:off x="-21214" y="16942"/>
            <a:ext cx="12192000" cy="1447800"/>
          </a:xfrm>
          <a:prstGeom prst="rect">
            <a:avLst/>
          </a:prstGeom>
        </p:spPr>
        <p:txBody>
          <a:bodyPr vert="horz" lIns="91440" tIns="45720" rIns="91440" bIns="45720" numCol="1" rtlCol="0" anchor="ctr">
            <a:prstTxWarp prst="textInflate">
              <a:avLst/>
            </a:prstTxWarp>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altLang="en-US" sz="4000" b="1" u="sng" dirty="0">
                <a:solidFill>
                  <a:schemeClr val="tx1"/>
                </a:solidFill>
                <a:latin typeface="Arial" panose="020B0604020202020204" pitchFamily="34" charset="0"/>
                <a:cs typeface="Arial" panose="020B0604020202020204" pitchFamily="34" charset="0"/>
              </a:rPr>
              <a:t>Harmony Of Scriptures &amp; Science</a:t>
            </a:r>
            <a:br>
              <a:rPr lang="en-US" altLang="en-US" sz="4000" b="1" u="sng" dirty="0">
                <a:solidFill>
                  <a:schemeClr val="tx1"/>
                </a:solidFill>
                <a:latin typeface="Arial" panose="020B0604020202020204" pitchFamily="34" charset="0"/>
                <a:cs typeface="Arial" panose="020B0604020202020204" pitchFamily="34" charset="0"/>
              </a:rPr>
            </a:br>
            <a:endParaRPr lang="en-US" altLang="en-US" sz="4000" b="1" u="sng"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65579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8" name="Picture 2" descr="http://arboretum.harvard.edu/wp-content/uploads/leech.jpg">
            <a:extLst>
              <a:ext uri="{FF2B5EF4-FFF2-40B4-BE49-F238E27FC236}">
                <a16:creationId xmlns:a16="http://schemas.microsoft.com/office/drawing/2014/main" id="{BBAECEDF-2303-44F5-9474-CFD7E534141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385" r="9158"/>
          <a:stretch/>
        </p:blipFill>
        <p:spPr bwMode="auto">
          <a:xfrm>
            <a:off x="20" y="10"/>
            <a:ext cx="43433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426" name="Rectangle 2"/>
          <p:cNvSpPr>
            <a:spLocks noGrp="1" noChangeArrowheads="1"/>
          </p:cNvSpPr>
          <p:nvPr>
            <p:ph type="title"/>
          </p:nvPr>
        </p:nvSpPr>
        <p:spPr>
          <a:xfrm>
            <a:off x="4316845" y="-3641"/>
            <a:ext cx="7848580" cy="1325563"/>
          </a:xfrm>
        </p:spPr>
        <p:txBody>
          <a:bodyPr vert="horz" lIns="91440" tIns="45720" rIns="91440" bIns="45720" rtlCol="0" anchor="ctr">
            <a:normAutofit/>
          </a:bodyPr>
          <a:lstStyle/>
          <a:p>
            <a:pPr algn="ctr"/>
            <a:r>
              <a:rPr lang="en-US" altLang="en-US" u="sng" dirty="0"/>
              <a:t>Life in the Blood</a:t>
            </a:r>
          </a:p>
        </p:txBody>
      </p:sp>
      <p:sp>
        <p:nvSpPr>
          <p:cNvPr id="5" name="Footer Placeholder 4"/>
          <p:cNvSpPr>
            <a:spLocks noGrp="1"/>
          </p:cNvSpPr>
          <p:nvPr>
            <p:ph type="ftr" sz="quarter" idx="11"/>
          </p:nvPr>
        </p:nvSpPr>
        <p:spPr>
          <a:xfrm>
            <a:off x="8028213" y="6492875"/>
            <a:ext cx="411480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10" name="Text Box 5">
            <a:extLst>
              <a:ext uri="{FF2B5EF4-FFF2-40B4-BE49-F238E27FC236}">
                <a16:creationId xmlns:a16="http://schemas.microsoft.com/office/drawing/2014/main" id="{3C2741E4-E053-44B8-B149-BE152500F858}"/>
              </a:ext>
            </a:extLst>
          </p:cNvPr>
          <p:cNvSpPr txBox="1">
            <a:spLocks noChangeArrowheads="1"/>
          </p:cNvSpPr>
          <p:nvPr/>
        </p:nvSpPr>
        <p:spPr bwMode="auto">
          <a:xfrm>
            <a:off x="4343400" y="2613392"/>
            <a:ext cx="7848580" cy="1631216"/>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600" b="1" dirty="0">
                <a:solidFill>
                  <a:srgbClr val="7030A0"/>
                </a:solidFill>
                <a:cs typeface="Times New Roman" pitchFamily="18" charset="0"/>
              </a:rPr>
              <a:t>Gen. 9:4</a:t>
            </a:r>
          </a:p>
          <a:p>
            <a:pPr marL="573088" indent="-573088" algn="l">
              <a:buClr>
                <a:schemeClr val="accent2"/>
              </a:buClr>
              <a:buSzPct val="130000"/>
            </a:pPr>
            <a:r>
              <a:rPr lang="en-US" altLang="en-US" sz="3200" dirty="0">
                <a:solidFill>
                  <a:srgbClr val="002060"/>
                </a:solidFill>
                <a:cs typeface="Times New Roman" pitchFamily="18" charset="0"/>
              </a:rPr>
              <a:t>4.  "Only you shall not eat flesh with its life, that is, its blood.</a:t>
            </a:r>
          </a:p>
        </p:txBody>
      </p:sp>
    </p:spTree>
    <p:extLst>
      <p:ext uri="{BB962C8B-B14F-4D97-AF65-F5344CB8AC3E}">
        <p14:creationId xmlns:p14="http://schemas.microsoft.com/office/powerpoint/2010/main" val="483954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arboretum.harvard.edu/wp-content/uploads/leech.jpg">
            <a:extLst>
              <a:ext uri="{FF2B5EF4-FFF2-40B4-BE49-F238E27FC236}">
                <a16:creationId xmlns:a16="http://schemas.microsoft.com/office/drawing/2014/main" id="{BBAECEDF-2303-44F5-9474-CFD7E534141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85" r="9158"/>
          <a:stretch/>
        </p:blipFill>
        <p:spPr bwMode="auto">
          <a:xfrm>
            <a:off x="20" y="10"/>
            <a:ext cx="43433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426" name="Rectangle 2"/>
          <p:cNvSpPr>
            <a:spLocks noGrp="1" noChangeArrowheads="1"/>
          </p:cNvSpPr>
          <p:nvPr>
            <p:ph type="title"/>
          </p:nvPr>
        </p:nvSpPr>
        <p:spPr>
          <a:xfrm>
            <a:off x="4316845" y="-3641"/>
            <a:ext cx="7848580" cy="1325563"/>
          </a:xfrm>
        </p:spPr>
        <p:txBody>
          <a:bodyPr vert="horz" lIns="91440" tIns="45720" rIns="91440" bIns="45720" rtlCol="0" anchor="ctr">
            <a:normAutofit/>
          </a:bodyPr>
          <a:lstStyle/>
          <a:p>
            <a:pPr algn="ctr"/>
            <a:r>
              <a:rPr lang="en-US" altLang="en-US" u="sng" dirty="0"/>
              <a:t>Life in the Blood</a:t>
            </a:r>
          </a:p>
        </p:txBody>
      </p:sp>
      <p:sp>
        <p:nvSpPr>
          <p:cNvPr id="5" name="Footer Placeholder 4"/>
          <p:cNvSpPr>
            <a:spLocks noGrp="1"/>
          </p:cNvSpPr>
          <p:nvPr>
            <p:ph type="ftr" sz="quarter" idx="11"/>
          </p:nvPr>
        </p:nvSpPr>
        <p:spPr>
          <a:xfrm>
            <a:off x="8028213" y="6492875"/>
            <a:ext cx="411480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6" name="Text Box 6">
            <a:extLst>
              <a:ext uri="{FF2B5EF4-FFF2-40B4-BE49-F238E27FC236}">
                <a16:creationId xmlns:a16="http://schemas.microsoft.com/office/drawing/2014/main" id="{11AE383F-06E5-4797-906D-F5BF4CCDB379}"/>
              </a:ext>
            </a:extLst>
          </p:cNvPr>
          <p:cNvSpPr txBox="1">
            <a:spLocks noChangeArrowheads="1"/>
          </p:cNvSpPr>
          <p:nvPr/>
        </p:nvSpPr>
        <p:spPr bwMode="auto">
          <a:xfrm>
            <a:off x="4350745" y="1891462"/>
            <a:ext cx="7875136"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l">
              <a:buClr>
                <a:schemeClr val="bg1">
                  <a:lumMod val="60000"/>
                  <a:lumOff val="40000"/>
                </a:schemeClr>
              </a:buClr>
              <a:buSzPct val="115000"/>
              <a:buFont typeface="Wingdings" panose="05000000000000000000" pitchFamily="2" charset="2"/>
              <a:buChar char="v"/>
            </a:pPr>
            <a:r>
              <a:rPr lang="en-US" altLang="en-US" sz="3200" dirty="0">
                <a:solidFill>
                  <a:srgbClr val="FFFF00"/>
                </a:solidFill>
                <a:cs typeface="Times New Roman" charset="0"/>
              </a:rPr>
              <a:t>“Bloodletting” was standard practice for over 3,000 years and many died because of the practice! </a:t>
            </a:r>
          </a:p>
          <a:p>
            <a:pPr marL="457200" indent="-457200" algn="l">
              <a:buClr>
                <a:schemeClr val="bg1">
                  <a:lumMod val="60000"/>
                  <a:lumOff val="40000"/>
                </a:schemeClr>
              </a:buClr>
              <a:buSzPct val="115000"/>
              <a:buFont typeface="Wingdings" panose="05000000000000000000" pitchFamily="2" charset="2"/>
              <a:buChar char="v"/>
            </a:pPr>
            <a:r>
              <a:rPr lang="en-US" altLang="en-US" sz="3200" b="1" dirty="0">
                <a:solidFill>
                  <a:srgbClr val="FFFF00"/>
                </a:solidFill>
                <a:cs typeface="Times New Roman" charset="0"/>
              </a:rPr>
              <a:t>1830’s: </a:t>
            </a:r>
            <a:r>
              <a:rPr lang="en-US" altLang="en-US" sz="3200" dirty="0">
                <a:solidFill>
                  <a:srgbClr val="FFFF00"/>
                </a:solidFill>
                <a:cs typeface="Times New Roman" charset="0"/>
              </a:rPr>
              <a:t>Pierre-Charles-Alexandre Louis (1787–1872) began raising concerns about bloodletting; by the end of the 1800’s, the practice ended – Scientists now know: </a:t>
            </a:r>
            <a:r>
              <a:rPr lang="en-US" altLang="en-US" sz="3200" i="1" dirty="0">
                <a:solidFill>
                  <a:srgbClr val="FFFF00"/>
                </a:solidFill>
                <a:cs typeface="Times New Roman" charset="0"/>
              </a:rPr>
              <a:t>“Life is in the blood!” </a:t>
            </a:r>
            <a:endParaRPr lang="en-US" altLang="en-US" sz="3600" b="1" i="1" dirty="0">
              <a:solidFill>
                <a:srgbClr val="FFFF00"/>
              </a:solidFill>
              <a:cs typeface="Times New Roman" charset="0"/>
            </a:endParaRPr>
          </a:p>
        </p:txBody>
      </p:sp>
    </p:spTree>
    <p:extLst>
      <p:ext uri="{BB962C8B-B14F-4D97-AF65-F5344CB8AC3E}">
        <p14:creationId xmlns:p14="http://schemas.microsoft.com/office/powerpoint/2010/main" val="12651836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7" name="Picture 2" descr="http://blog.luckyvitamin.com/wp-content/uploads/2012/09/vitamin-k.jpg">
            <a:extLst>
              <a:ext uri="{FF2B5EF4-FFF2-40B4-BE49-F238E27FC236}">
                <a16:creationId xmlns:a16="http://schemas.microsoft.com/office/drawing/2014/main" id="{36590D8C-F201-43EE-B42F-417338BA6B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256" r="17100"/>
          <a:stretch/>
        </p:blipFill>
        <p:spPr bwMode="auto">
          <a:xfrm>
            <a:off x="7552944" y="10"/>
            <a:ext cx="4639056"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72" name="Rectangle 71">
            <a:extLst>
              <a:ext uri="{FF2B5EF4-FFF2-40B4-BE49-F238E27FC236}">
                <a16:creationId xmlns:a16="http://schemas.microsoft.com/office/drawing/2014/main" id="{97E60398-905F-436C-AB6F-00D742F6258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6" name="Rectangle 2"/>
          <p:cNvSpPr>
            <a:spLocks noGrp="1" noChangeArrowheads="1"/>
          </p:cNvSpPr>
          <p:nvPr>
            <p:ph type="title"/>
          </p:nvPr>
        </p:nvSpPr>
        <p:spPr>
          <a:xfrm>
            <a:off x="0" y="-4109"/>
            <a:ext cx="7552944" cy="1325563"/>
          </a:xfrm>
        </p:spPr>
        <p:txBody>
          <a:bodyPr vert="horz" lIns="91440" tIns="45720" rIns="91440" bIns="45720" rtlCol="0" anchor="ctr">
            <a:normAutofit/>
          </a:bodyPr>
          <a:lstStyle/>
          <a:p>
            <a:pPr algn="ctr"/>
            <a:r>
              <a:rPr lang="en-US" altLang="en-US" sz="4600" u="sng" dirty="0"/>
              <a:t>Circumcision on 8</a:t>
            </a:r>
            <a:r>
              <a:rPr lang="en-US" altLang="en-US" sz="4600" u="sng" baseline="30000" dirty="0"/>
              <a:t>th</a:t>
            </a:r>
            <a:r>
              <a:rPr lang="en-US" altLang="en-US" sz="4600" u="sng" dirty="0"/>
              <a:t> Day</a:t>
            </a:r>
          </a:p>
        </p:txBody>
      </p:sp>
      <p:sp>
        <p:nvSpPr>
          <p:cNvPr id="5" name="Footer Placeholder 4"/>
          <p:cNvSpPr>
            <a:spLocks noGrp="1"/>
          </p:cNvSpPr>
          <p:nvPr>
            <p:ph type="ftr" sz="quarter" idx="11"/>
          </p:nvPr>
        </p:nvSpPr>
        <p:spPr>
          <a:xfrm>
            <a:off x="-8965" y="6488766"/>
            <a:ext cx="3285565" cy="365125"/>
          </a:xfrm>
        </p:spPr>
        <p:txBody>
          <a:bodyPr vert="horz" lIns="91440" tIns="45720" rIns="91440" bIns="45720" rtlCol="0" anchor="ctr">
            <a:normAutofit/>
          </a:bodyPr>
          <a:lstStyle/>
          <a:p>
            <a:pPr algn="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9" name="Text Box 5">
            <a:extLst>
              <a:ext uri="{FF2B5EF4-FFF2-40B4-BE49-F238E27FC236}">
                <a16:creationId xmlns:a16="http://schemas.microsoft.com/office/drawing/2014/main" id="{5EB1B47B-8355-4E6C-BA26-BA42C43AB32C}"/>
              </a:ext>
            </a:extLst>
          </p:cNvPr>
          <p:cNvSpPr txBox="1">
            <a:spLocks noChangeArrowheads="1"/>
          </p:cNvSpPr>
          <p:nvPr/>
        </p:nvSpPr>
        <p:spPr bwMode="auto">
          <a:xfrm>
            <a:off x="8965" y="1859686"/>
            <a:ext cx="7552944" cy="4093428"/>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600" b="1" dirty="0">
                <a:solidFill>
                  <a:srgbClr val="7030A0"/>
                </a:solidFill>
                <a:cs typeface="Times New Roman" pitchFamily="18" charset="0"/>
              </a:rPr>
              <a:t>Gen. 17:12</a:t>
            </a:r>
          </a:p>
          <a:p>
            <a:pPr marL="804863" indent="-804863" algn="l">
              <a:buClr>
                <a:schemeClr val="accent2"/>
              </a:buClr>
              <a:buSzPct val="130000"/>
            </a:pPr>
            <a:r>
              <a:rPr lang="en-US" altLang="en-US" sz="3200" dirty="0">
                <a:solidFill>
                  <a:srgbClr val="002060"/>
                </a:solidFill>
                <a:cs typeface="Times New Roman" pitchFamily="18" charset="0"/>
              </a:rPr>
              <a:t>12.  "And every male among you who is eight days old shall be circumcised throughout your generations, a servant who is born in the house or who is bought with money from any foreigner, who is not of your descendants.</a:t>
            </a:r>
          </a:p>
        </p:txBody>
      </p:sp>
    </p:spTree>
    <p:extLst>
      <p:ext uri="{BB962C8B-B14F-4D97-AF65-F5344CB8AC3E}">
        <p14:creationId xmlns:p14="http://schemas.microsoft.com/office/powerpoint/2010/main" val="27618456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blog.luckyvitamin.com/wp-content/uploads/2012/09/vitamin-k.jpg">
            <a:extLst>
              <a:ext uri="{FF2B5EF4-FFF2-40B4-BE49-F238E27FC236}">
                <a16:creationId xmlns:a16="http://schemas.microsoft.com/office/drawing/2014/main" id="{36590D8C-F201-43EE-B42F-417338BA6B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256" r="17100"/>
          <a:stretch/>
        </p:blipFill>
        <p:spPr bwMode="auto">
          <a:xfrm>
            <a:off x="7696200" y="10"/>
            <a:ext cx="44958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426" name="Rectangle 2"/>
          <p:cNvSpPr>
            <a:spLocks noGrp="1" noChangeArrowheads="1"/>
          </p:cNvSpPr>
          <p:nvPr>
            <p:ph type="title"/>
          </p:nvPr>
        </p:nvSpPr>
        <p:spPr>
          <a:xfrm>
            <a:off x="0" y="-4108"/>
            <a:ext cx="7552944" cy="993102"/>
          </a:xfrm>
        </p:spPr>
        <p:txBody>
          <a:bodyPr vert="horz" lIns="91440" tIns="45720" rIns="91440" bIns="45720" rtlCol="0" anchor="ctr">
            <a:normAutofit/>
          </a:bodyPr>
          <a:lstStyle/>
          <a:p>
            <a:pPr algn="ctr"/>
            <a:r>
              <a:rPr lang="en-US" altLang="en-US" sz="4600" u="sng" dirty="0"/>
              <a:t>Circumcision on 8</a:t>
            </a:r>
            <a:r>
              <a:rPr lang="en-US" altLang="en-US" sz="4600" u="sng" baseline="30000" dirty="0"/>
              <a:t>th</a:t>
            </a:r>
            <a:r>
              <a:rPr lang="en-US" altLang="en-US" sz="4600" u="sng" dirty="0"/>
              <a:t> Day</a:t>
            </a:r>
          </a:p>
        </p:txBody>
      </p:sp>
      <p:sp>
        <p:nvSpPr>
          <p:cNvPr id="5" name="Footer Placeholder 4"/>
          <p:cNvSpPr>
            <a:spLocks noGrp="1"/>
          </p:cNvSpPr>
          <p:nvPr>
            <p:ph type="ftr" sz="quarter" idx="11"/>
          </p:nvPr>
        </p:nvSpPr>
        <p:spPr>
          <a:xfrm>
            <a:off x="-8965" y="6488766"/>
            <a:ext cx="3285565" cy="365125"/>
          </a:xfrm>
        </p:spPr>
        <p:txBody>
          <a:bodyPr vert="horz" lIns="91440" tIns="45720" rIns="91440" bIns="45720" rtlCol="0" anchor="ctr">
            <a:normAutofit/>
          </a:bodyPr>
          <a:lstStyle/>
          <a:p>
            <a:pPr algn="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8" name="Text Box 3">
            <a:extLst>
              <a:ext uri="{FF2B5EF4-FFF2-40B4-BE49-F238E27FC236}">
                <a16:creationId xmlns:a16="http://schemas.microsoft.com/office/drawing/2014/main" id="{F6CE47F8-E2C0-4004-915E-F81B7D02A819}"/>
              </a:ext>
            </a:extLst>
          </p:cNvPr>
          <p:cNvSpPr txBox="1">
            <a:spLocks noChangeArrowheads="1"/>
          </p:cNvSpPr>
          <p:nvPr/>
        </p:nvSpPr>
        <p:spPr bwMode="auto">
          <a:xfrm>
            <a:off x="0" y="977507"/>
            <a:ext cx="76962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l">
              <a:buClr>
                <a:schemeClr val="bg1">
                  <a:lumMod val="60000"/>
                  <a:lumOff val="40000"/>
                </a:schemeClr>
              </a:buClr>
              <a:buSzPct val="115000"/>
              <a:buFont typeface="Wingdings" panose="05000000000000000000" pitchFamily="2" charset="2"/>
              <a:buChar char="v"/>
            </a:pPr>
            <a:r>
              <a:rPr lang="en-US" altLang="en-US" sz="3200" dirty="0">
                <a:solidFill>
                  <a:srgbClr val="FFFF00"/>
                </a:solidFill>
                <a:cs typeface="Times New Roman" charset="0"/>
              </a:rPr>
              <a:t>Medical science has discovered that this is when the human body’s immune system is at its peak (Henrik Dam, 1939, who named it “Vitamin K”).</a:t>
            </a:r>
          </a:p>
          <a:p>
            <a:pPr marL="457200" indent="-457200" algn="l">
              <a:buClr>
                <a:schemeClr val="bg1">
                  <a:lumMod val="60000"/>
                  <a:lumOff val="40000"/>
                </a:schemeClr>
              </a:buClr>
              <a:buSzPct val="115000"/>
              <a:buFont typeface="Wingdings" panose="05000000000000000000" pitchFamily="2" charset="2"/>
              <a:buChar char="v"/>
            </a:pPr>
            <a:r>
              <a:rPr lang="en-US" altLang="en-US" sz="3200" dirty="0">
                <a:solidFill>
                  <a:srgbClr val="FFFF00"/>
                </a:solidFill>
                <a:cs typeface="Times New Roman" charset="0"/>
              </a:rPr>
              <a:t>On the 8</a:t>
            </a:r>
            <a:r>
              <a:rPr lang="en-US" altLang="en-US" sz="3200" baseline="30000" dirty="0">
                <a:solidFill>
                  <a:srgbClr val="FFFF00"/>
                </a:solidFill>
                <a:cs typeface="Times New Roman" charset="0"/>
              </a:rPr>
              <a:t>th</a:t>
            </a:r>
            <a:r>
              <a:rPr lang="en-US" altLang="en-US" sz="3200" dirty="0">
                <a:solidFill>
                  <a:srgbClr val="FFFF00"/>
                </a:solidFill>
                <a:cs typeface="Times New Roman" charset="0"/>
              </a:rPr>
              <a:t> day, the amount of prothrombin present actually is elevated above one-hundred percent of normal—and is the only day in the male’s life in which this will be the case </a:t>
            </a:r>
            <a:r>
              <a:rPr lang="en-US" altLang="en-US" sz="3200" i="1" dirty="0">
                <a:solidFill>
                  <a:srgbClr val="FFFF00"/>
                </a:solidFill>
                <a:cs typeface="Times New Roman" charset="0"/>
              </a:rPr>
              <a:t>under normal conditions!</a:t>
            </a:r>
          </a:p>
        </p:txBody>
      </p:sp>
    </p:spTree>
    <p:extLst>
      <p:ext uri="{BB962C8B-B14F-4D97-AF65-F5344CB8AC3E}">
        <p14:creationId xmlns:p14="http://schemas.microsoft.com/office/powerpoint/2010/main" val="8589314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8" name="Picture 2" descr="http://cdn.theatlantic.com/static/mt/assets/food/hands-615.jpg">
            <a:extLst>
              <a:ext uri="{FF2B5EF4-FFF2-40B4-BE49-F238E27FC236}">
                <a16:creationId xmlns:a16="http://schemas.microsoft.com/office/drawing/2014/main" id="{A22A46A2-2766-4AA1-9107-A4BA08694B2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941" r="28426" b="2"/>
          <a:stretch/>
        </p:blipFill>
        <p:spPr bwMode="auto">
          <a:xfrm>
            <a:off x="7848600" y="10"/>
            <a:ext cx="43434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426" name="Rectangle 2"/>
          <p:cNvSpPr>
            <a:spLocks noGrp="1" noChangeArrowheads="1"/>
          </p:cNvSpPr>
          <p:nvPr>
            <p:ph type="title"/>
          </p:nvPr>
        </p:nvSpPr>
        <p:spPr>
          <a:xfrm>
            <a:off x="0" y="0"/>
            <a:ext cx="7848600" cy="1325563"/>
          </a:xfrm>
        </p:spPr>
        <p:txBody>
          <a:bodyPr vert="horz" lIns="91440" tIns="45720" rIns="91440" bIns="45720" rtlCol="0" anchor="ctr">
            <a:normAutofit/>
          </a:bodyPr>
          <a:lstStyle/>
          <a:p>
            <a:pPr algn="ctr"/>
            <a:r>
              <a:rPr lang="en-US" altLang="en-US" sz="4200" u="sng" dirty="0"/>
              <a:t>Hand-washing in Running Water</a:t>
            </a:r>
          </a:p>
        </p:txBody>
      </p:sp>
      <p:sp>
        <p:nvSpPr>
          <p:cNvPr id="5" name="Footer Placeholder 4"/>
          <p:cNvSpPr>
            <a:spLocks noGrp="1"/>
          </p:cNvSpPr>
          <p:nvPr>
            <p:ph type="ftr" sz="quarter" idx="11"/>
          </p:nvPr>
        </p:nvSpPr>
        <p:spPr>
          <a:xfrm>
            <a:off x="19190" y="6492875"/>
            <a:ext cx="333361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p>
        </p:txBody>
      </p:sp>
      <p:sp>
        <p:nvSpPr>
          <p:cNvPr id="10" name="Text Box 5">
            <a:extLst>
              <a:ext uri="{FF2B5EF4-FFF2-40B4-BE49-F238E27FC236}">
                <a16:creationId xmlns:a16="http://schemas.microsoft.com/office/drawing/2014/main" id="{A40CC630-74FC-4D22-A10F-8EE5668A1879}"/>
              </a:ext>
            </a:extLst>
          </p:cNvPr>
          <p:cNvSpPr txBox="1">
            <a:spLocks noChangeArrowheads="1"/>
          </p:cNvSpPr>
          <p:nvPr/>
        </p:nvSpPr>
        <p:spPr bwMode="auto">
          <a:xfrm>
            <a:off x="3583" y="1382286"/>
            <a:ext cx="7845017" cy="4093428"/>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600" b="1" dirty="0">
                <a:solidFill>
                  <a:srgbClr val="7030A0"/>
                </a:solidFill>
                <a:cs typeface="Times New Roman" pitchFamily="18" charset="0"/>
              </a:rPr>
              <a:t>Lev. 15:13</a:t>
            </a:r>
          </a:p>
          <a:p>
            <a:pPr marL="804863" indent="-804863" algn="l">
              <a:buClr>
                <a:schemeClr val="accent2"/>
              </a:buClr>
              <a:buSzPct val="130000"/>
            </a:pPr>
            <a:r>
              <a:rPr lang="en-US" altLang="en-US" sz="3200" dirty="0">
                <a:solidFill>
                  <a:srgbClr val="002060"/>
                </a:solidFill>
                <a:cs typeface="Times New Roman" pitchFamily="18" charset="0"/>
              </a:rPr>
              <a:t>13.  'Now when the man with the discharge becomes cleansed from his discharge, then he shall count off for himself seven days for his cleansing; he shall then wash his clothes and bathe his body in running water and will become clean.</a:t>
            </a:r>
          </a:p>
        </p:txBody>
      </p:sp>
    </p:spTree>
    <p:extLst>
      <p:ext uri="{BB962C8B-B14F-4D97-AF65-F5344CB8AC3E}">
        <p14:creationId xmlns:p14="http://schemas.microsoft.com/office/powerpoint/2010/main" val="22680466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05325879-C4B2-475E-B853-DC8F21A6335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012C085F-3B19-420D-902A-B55695F5036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8105" cy="6858000"/>
          </a:xfrm>
          <a:prstGeom prst="rect">
            <a:avLst/>
          </a:prstGeom>
          <a:blipFill>
            <a:blip r:embed="rId3"/>
            <a:stretch>
              <a:fillRect r="-164004"/>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http://cdn.theatlantic.com/static/mt/assets/food/hands-615.jpg">
            <a:extLst>
              <a:ext uri="{FF2B5EF4-FFF2-40B4-BE49-F238E27FC236}">
                <a16:creationId xmlns:a16="http://schemas.microsoft.com/office/drawing/2014/main" id="{2FD241AB-9F52-4FD9-A505-CE4279020C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4539" y="1503081"/>
            <a:ext cx="6314487" cy="3851837"/>
          </a:xfrm>
          <a:prstGeom prst="rect">
            <a:avLst/>
          </a:prstGeom>
          <a:noFill/>
          <a:extLst>
            <a:ext uri="{909E8E84-426E-40DD-AFC4-6F175D3DCCD1}">
              <a14:hiddenFill xmlns:a14="http://schemas.microsoft.com/office/drawing/2010/main">
                <a:solidFill>
                  <a:srgbClr val="FFFFFF"/>
                </a:solidFill>
              </a14:hiddenFill>
            </a:ext>
          </a:extLst>
        </p:spPr>
      </p:pic>
      <p:sp>
        <p:nvSpPr>
          <p:cNvPr id="103426" name="Rectangle 2"/>
          <p:cNvSpPr>
            <a:spLocks noGrp="1" noChangeArrowheads="1"/>
          </p:cNvSpPr>
          <p:nvPr>
            <p:ph type="title"/>
          </p:nvPr>
        </p:nvSpPr>
        <p:spPr>
          <a:xfrm>
            <a:off x="4617387" y="41911"/>
            <a:ext cx="7574613" cy="1325563"/>
          </a:xfrm>
        </p:spPr>
        <p:txBody>
          <a:bodyPr vert="horz" lIns="91440" tIns="45720" rIns="91440" bIns="45720" rtlCol="0" anchor="ctr">
            <a:noAutofit/>
          </a:bodyPr>
          <a:lstStyle/>
          <a:p>
            <a:r>
              <a:rPr lang="en-US" altLang="en-US" sz="4000" u="sng" dirty="0">
                <a:solidFill>
                  <a:schemeClr val="tx1"/>
                </a:solidFill>
              </a:rPr>
              <a:t>Hand-washing in Running Water</a:t>
            </a:r>
          </a:p>
        </p:txBody>
      </p:sp>
      <p:sp>
        <p:nvSpPr>
          <p:cNvPr id="5" name="Footer Placeholder 4"/>
          <p:cNvSpPr>
            <a:spLocks noGrp="1"/>
          </p:cNvSpPr>
          <p:nvPr>
            <p:ph type="ftr" sz="quarter" idx="11"/>
          </p:nvPr>
        </p:nvSpPr>
        <p:spPr>
          <a:xfrm>
            <a:off x="-1" y="6474184"/>
            <a:ext cx="3276602" cy="365125"/>
          </a:xfrm>
        </p:spPr>
        <p:txBody>
          <a:bodyPr vert="horz" lIns="91440" tIns="45720" rIns="91440" bIns="45720" rtlCol="0" anchor="ctr">
            <a:normAutofit/>
          </a:bodyPr>
          <a:lstStyle/>
          <a:p>
            <a:pPr algn="l" defTabSz="914400">
              <a:spcAft>
                <a:spcPts val="600"/>
              </a:spcAft>
            </a:pPr>
            <a:r>
              <a:rPr lang="en-US" altLang="en-US" kern="1200">
                <a:gradFill flip="none" rotWithShape="1">
                  <a:gsLst>
                    <a:gs pos="28000">
                      <a:srgbClr val="EDEDED"/>
                    </a:gs>
                    <a:gs pos="0">
                      <a:srgbClr val="9E9E9E"/>
                    </a:gs>
                    <a:gs pos="100000">
                      <a:srgbClr val="FFFFFF"/>
                    </a:gs>
                  </a:gsLst>
                  <a:lin ang="5400000" scaled="1"/>
                  <a:tileRect/>
                </a:gradFill>
                <a:latin typeface="+mn-lt"/>
                <a:ea typeface="+mn-ea"/>
                <a:cs typeface="+mn-cs"/>
              </a:rPr>
              <a:t>Harmony Of Scriptures &amp; Science Parts 1-2</a:t>
            </a:r>
          </a:p>
        </p:txBody>
      </p:sp>
      <p:sp>
        <p:nvSpPr>
          <p:cNvPr id="11" name="Text Box 6">
            <a:extLst>
              <a:ext uri="{FF2B5EF4-FFF2-40B4-BE49-F238E27FC236}">
                <a16:creationId xmlns:a16="http://schemas.microsoft.com/office/drawing/2014/main" id="{079D369E-C808-42AD-B5FE-F014CBBB5584}"/>
              </a:ext>
            </a:extLst>
          </p:cNvPr>
          <p:cNvSpPr txBox="1">
            <a:spLocks noChangeArrowheads="1"/>
          </p:cNvSpPr>
          <p:nvPr/>
        </p:nvSpPr>
        <p:spPr bwMode="auto">
          <a:xfrm>
            <a:off x="-9184" y="41911"/>
            <a:ext cx="4617389"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l">
              <a:buClr>
                <a:schemeClr val="bg1">
                  <a:lumMod val="60000"/>
                  <a:lumOff val="40000"/>
                </a:schemeClr>
              </a:buClr>
              <a:buSzPct val="115000"/>
              <a:buFont typeface="Wingdings" panose="05000000000000000000" pitchFamily="2" charset="2"/>
              <a:buChar char="v"/>
            </a:pPr>
            <a:r>
              <a:rPr lang="en-US" altLang="en-US" sz="3200" dirty="0">
                <a:solidFill>
                  <a:srgbClr val="FFFF00"/>
                </a:solidFill>
                <a:cs typeface="Times New Roman" charset="0"/>
              </a:rPr>
              <a:t>The presence of microscopic diseases was unknown (till 1860’s) so doctors washed their hands in a basin of still water, spreading diseases! </a:t>
            </a:r>
          </a:p>
          <a:p>
            <a:pPr marL="457200" indent="-457200" algn="l">
              <a:buClr>
                <a:schemeClr val="bg1">
                  <a:lumMod val="60000"/>
                  <a:lumOff val="40000"/>
                </a:schemeClr>
              </a:buClr>
              <a:buSzPct val="115000"/>
              <a:buFont typeface="Wingdings" panose="05000000000000000000" pitchFamily="2" charset="2"/>
              <a:buChar char="v"/>
            </a:pPr>
            <a:r>
              <a:rPr lang="en-US" altLang="en-US" sz="3200" b="1" dirty="0">
                <a:solidFill>
                  <a:srgbClr val="FFFF00"/>
                </a:solidFill>
                <a:cs typeface="Times New Roman" charset="0"/>
              </a:rPr>
              <a:t>1845:</a:t>
            </a:r>
            <a:r>
              <a:rPr lang="en-US" altLang="en-US" sz="3200" dirty="0">
                <a:solidFill>
                  <a:srgbClr val="FFFF00"/>
                </a:solidFill>
                <a:cs typeface="Times New Roman" charset="0"/>
              </a:rPr>
              <a:t> The work of Dr. Ignaz Semmelweis (1818-1865), and later Louis Pasteur (1822–1895) ended such practices!</a:t>
            </a:r>
            <a:endParaRPr lang="en-US" altLang="en-US" sz="3600" b="1" i="1" dirty="0">
              <a:solidFill>
                <a:srgbClr val="FFFF00"/>
              </a:solidFill>
              <a:cs typeface="Times New Roman" charset="0"/>
            </a:endParaRPr>
          </a:p>
        </p:txBody>
      </p:sp>
    </p:spTree>
    <p:extLst>
      <p:ext uri="{BB962C8B-B14F-4D97-AF65-F5344CB8AC3E}">
        <p14:creationId xmlns:p14="http://schemas.microsoft.com/office/powerpoint/2010/main" val="28725410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7" name="Picture 2" descr="http://images.boomsbeat.com/data/images/full/7328/earth_1-jpg.jpg">
            <a:extLst>
              <a:ext uri="{FF2B5EF4-FFF2-40B4-BE49-F238E27FC236}">
                <a16:creationId xmlns:a16="http://schemas.microsoft.com/office/drawing/2014/main" id="{803E85AD-485E-4806-9797-C337C182119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668" r="30748"/>
          <a:stretch/>
        </p:blipFill>
        <p:spPr bwMode="auto">
          <a:xfrm>
            <a:off x="7848600" y="10"/>
            <a:ext cx="43434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426" name="Rectangle 2"/>
          <p:cNvSpPr>
            <a:spLocks noGrp="1" noChangeArrowheads="1"/>
          </p:cNvSpPr>
          <p:nvPr>
            <p:ph type="title"/>
          </p:nvPr>
        </p:nvSpPr>
        <p:spPr>
          <a:xfrm>
            <a:off x="0" y="0"/>
            <a:ext cx="7848600" cy="1325563"/>
          </a:xfrm>
        </p:spPr>
        <p:txBody>
          <a:bodyPr vert="horz" lIns="91440" tIns="45720" rIns="91440" bIns="45720" rtlCol="0" anchor="ctr">
            <a:normAutofit/>
          </a:bodyPr>
          <a:lstStyle/>
          <a:p>
            <a:pPr algn="ctr"/>
            <a:r>
              <a:rPr lang="en-US" altLang="en-US" sz="4200" u="sng" dirty="0"/>
              <a:t>Suspension of the Earth in Space</a:t>
            </a:r>
          </a:p>
        </p:txBody>
      </p:sp>
      <p:sp>
        <p:nvSpPr>
          <p:cNvPr id="5" name="Footer Placeholder 4"/>
          <p:cNvSpPr>
            <a:spLocks noGrp="1"/>
          </p:cNvSpPr>
          <p:nvPr>
            <p:ph type="ftr" sz="quarter" idx="11"/>
          </p:nvPr>
        </p:nvSpPr>
        <p:spPr>
          <a:xfrm>
            <a:off x="0" y="6503509"/>
            <a:ext cx="342900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8" name="Text Box 5">
            <a:extLst>
              <a:ext uri="{FF2B5EF4-FFF2-40B4-BE49-F238E27FC236}">
                <a16:creationId xmlns:a16="http://schemas.microsoft.com/office/drawing/2014/main" id="{559A59DE-7EC2-4860-96D5-7D9A705FFF93}"/>
              </a:ext>
            </a:extLst>
          </p:cNvPr>
          <p:cNvSpPr txBox="1">
            <a:spLocks noChangeArrowheads="1"/>
          </p:cNvSpPr>
          <p:nvPr/>
        </p:nvSpPr>
        <p:spPr bwMode="auto">
          <a:xfrm>
            <a:off x="0" y="2613392"/>
            <a:ext cx="7848600" cy="1631216"/>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600" b="1" dirty="0">
                <a:solidFill>
                  <a:srgbClr val="7030A0"/>
                </a:solidFill>
                <a:cs typeface="Times New Roman" pitchFamily="18" charset="0"/>
              </a:rPr>
              <a:t>Job 26:7</a:t>
            </a:r>
          </a:p>
          <a:p>
            <a:pPr marL="573088" indent="-573088" algn="l">
              <a:buClr>
                <a:schemeClr val="accent2"/>
              </a:buClr>
              <a:buSzPct val="130000"/>
            </a:pPr>
            <a:r>
              <a:rPr lang="en-US" altLang="en-US" sz="3200" dirty="0">
                <a:solidFill>
                  <a:srgbClr val="002060"/>
                </a:solidFill>
                <a:cs typeface="Times New Roman" pitchFamily="18" charset="0"/>
              </a:rPr>
              <a:t>7.  He stretches out the north over the void and hangs the earth on nothing.</a:t>
            </a:r>
          </a:p>
        </p:txBody>
      </p:sp>
    </p:spTree>
    <p:extLst>
      <p:ext uri="{BB962C8B-B14F-4D97-AF65-F5344CB8AC3E}">
        <p14:creationId xmlns:p14="http://schemas.microsoft.com/office/powerpoint/2010/main" val="7797704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9" name="Picture 2" descr="http://images.boomsbeat.com/data/images/full/7328/earth_1-jpg.jpg">
            <a:extLst>
              <a:ext uri="{FF2B5EF4-FFF2-40B4-BE49-F238E27FC236}">
                <a16:creationId xmlns:a16="http://schemas.microsoft.com/office/drawing/2014/main" id="{28EF3FA4-F54C-4F8B-BADC-513575A13FE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030" r="16109"/>
          <a:stretch/>
        </p:blipFill>
        <p:spPr bwMode="auto">
          <a:xfrm>
            <a:off x="4636008" y="10"/>
            <a:ext cx="7555992"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71" name="Rectangle 70">
            <a:extLst>
              <a:ext uri="{FF2B5EF4-FFF2-40B4-BE49-F238E27FC236}">
                <a16:creationId xmlns:a16="http://schemas.microsoft.com/office/drawing/2014/main" id="{8D77D416-66F5-413A-9B46-6289471B36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6" name="Rectangle 2"/>
          <p:cNvSpPr>
            <a:spLocks noGrp="1" noChangeArrowheads="1"/>
          </p:cNvSpPr>
          <p:nvPr>
            <p:ph type="title"/>
          </p:nvPr>
        </p:nvSpPr>
        <p:spPr>
          <a:xfrm>
            <a:off x="4636008" y="15511"/>
            <a:ext cx="7555992" cy="1325563"/>
          </a:xfrm>
        </p:spPr>
        <p:txBody>
          <a:bodyPr vert="horz" lIns="91440" tIns="45720" rIns="91440" bIns="45720" rtlCol="0" anchor="ctr">
            <a:normAutofit/>
          </a:bodyPr>
          <a:lstStyle/>
          <a:p>
            <a:pPr algn="ctr"/>
            <a:r>
              <a:rPr lang="en-US" altLang="en-US" sz="3600" u="sng" dirty="0"/>
              <a:t>Suspension of the Earth in Space</a:t>
            </a:r>
          </a:p>
        </p:txBody>
      </p:sp>
      <p:sp>
        <p:nvSpPr>
          <p:cNvPr id="5" name="Footer Placeholder 4"/>
          <p:cNvSpPr>
            <a:spLocks noGrp="1"/>
          </p:cNvSpPr>
          <p:nvPr>
            <p:ph type="ftr" sz="quarter" idx="11"/>
          </p:nvPr>
        </p:nvSpPr>
        <p:spPr>
          <a:xfrm>
            <a:off x="0" y="6492865"/>
            <a:ext cx="4857195" cy="365125"/>
          </a:xfrm>
        </p:spPr>
        <p:txBody>
          <a:bodyPr vert="horz" lIns="91440" tIns="45720" rIns="91440" bIns="45720" rtlCol="0" anchor="ctr">
            <a:normAutofit/>
          </a:bodyPr>
          <a:lstStyle/>
          <a:p>
            <a:pPr algn="l" defTabSz="914400">
              <a:spcAft>
                <a:spcPts val="600"/>
              </a:spcAft>
            </a:pPr>
            <a:r>
              <a:rPr lang="en-US" altLang="en-US" kern="1200">
                <a:solidFill>
                  <a:srgbClr val="FFFFFF"/>
                </a:solidFill>
                <a:latin typeface="+mn-lt"/>
                <a:ea typeface="+mn-ea"/>
                <a:cs typeface="+mn-cs"/>
              </a:rPr>
              <a:t>Harmony Of Scriptures &amp; Science Parts 1-2</a:t>
            </a:r>
            <a:endParaRPr lang="en-US" altLang="en-US" kern="1200" dirty="0">
              <a:solidFill>
                <a:srgbClr val="FFFFFF"/>
              </a:solidFill>
              <a:latin typeface="+mn-lt"/>
              <a:ea typeface="+mn-ea"/>
              <a:cs typeface="+mn-cs"/>
            </a:endParaRPr>
          </a:p>
        </p:txBody>
      </p:sp>
      <p:sp>
        <p:nvSpPr>
          <p:cNvPr id="10" name="Text Box 3">
            <a:extLst>
              <a:ext uri="{FF2B5EF4-FFF2-40B4-BE49-F238E27FC236}">
                <a16:creationId xmlns:a16="http://schemas.microsoft.com/office/drawing/2014/main" id="{AA85E7C0-30D4-458F-B735-2039844C69E4}"/>
              </a:ext>
            </a:extLst>
          </p:cNvPr>
          <p:cNvSpPr txBox="1">
            <a:spLocks noChangeArrowheads="1"/>
          </p:cNvSpPr>
          <p:nvPr/>
        </p:nvSpPr>
        <p:spPr bwMode="auto">
          <a:xfrm>
            <a:off x="1" y="674400"/>
            <a:ext cx="4636008"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1963" indent="-461963" algn="l">
              <a:buClr>
                <a:schemeClr val="bg1">
                  <a:lumMod val="60000"/>
                  <a:lumOff val="40000"/>
                </a:schemeClr>
              </a:buClr>
              <a:buSzPct val="115000"/>
              <a:buFont typeface="Wingdings" panose="05000000000000000000" pitchFamily="2" charset="2"/>
              <a:buChar char="v"/>
            </a:pPr>
            <a:r>
              <a:rPr lang="en-US" altLang="en-US" sz="3200" b="1" dirty="0">
                <a:solidFill>
                  <a:srgbClr val="FFFF00"/>
                </a:solidFill>
                <a:cs typeface="Times New Roman" charset="0"/>
              </a:rPr>
              <a:t>90-168 AD: </a:t>
            </a:r>
            <a:r>
              <a:rPr lang="en-US" altLang="en-US" sz="3200" dirty="0">
                <a:solidFill>
                  <a:srgbClr val="FFFF00"/>
                </a:solidFill>
                <a:cs typeface="Times New Roman" charset="0"/>
              </a:rPr>
              <a:t>Ptolemaic System: Planets &amp; Sun revolve around Earth</a:t>
            </a:r>
          </a:p>
          <a:p>
            <a:pPr marL="461963" indent="-461963" algn="l">
              <a:buClr>
                <a:schemeClr val="bg1">
                  <a:lumMod val="60000"/>
                  <a:lumOff val="40000"/>
                </a:schemeClr>
              </a:buClr>
              <a:buSzPct val="115000"/>
              <a:buFont typeface="Wingdings" panose="05000000000000000000" pitchFamily="2" charset="2"/>
              <a:buChar char="v"/>
            </a:pPr>
            <a:r>
              <a:rPr lang="en-US" altLang="en-US" sz="3200" b="1" dirty="0">
                <a:solidFill>
                  <a:srgbClr val="FFFF00"/>
                </a:solidFill>
                <a:cs typeface="Times New Roman" charset="0"/>
              </a:rPr>
              <a:t>1473-1543 AD: </a:t>
            </a:r>
            <a:r>
              <a:rPr lang="en-US" altLang="en-US" sz="3200" dirty="0">
                <a:solidFill>
                  <a:srgbClr val="FFFF00"/>
                </a:solidFill>
                <a:cs typeface="Times New Roman" charset="0"/>
              </a:rPr>
              <a:t>Copernican System: Planets revolve around Sun</a:t>
            </a:r>
          </a:p>
          <a:p>
            <a:pPr marL="461963" indent="-461963" algn="l">
              <a:buClr>
                <a:schemeClr val="bg1">
                  <a:lumMod val="60000"/>
                  <a:lumOff val="40000"/>
                </a:schemeClr>
              </a:buClr>
              <a:buSzPct val="115000"/>
              <a:buFont typeface="Wingdings" panose="05000000000000000000" pitchFamily="2" charset="2"/>
              <a:buChar char="v"/>
            </a:pPr>
            <a:r>
              <a:rPr lang="en-US" altLang="en-US" sz="3200" b="1" dirty="0">
                <a:solidFill>
                  <a:srgbClr val="FFFF00"/>
                </a:solidFill>
                <a:cs typeface="Times New Roman" charset="0"/>
              </a:rPr>
              <a:t>1610 AD: </a:t>
            </a:r>
            <a:r>
              <a:rPr lang="en-US" altLang="en-US" sz="3200" dirty="0">
                <a:solidFill>
                  <a:srgbClr val="FFFF00"/>
                </a:solidFill>
                <a:cs typeface="Times New Roman" charset="0"/>
              </a:rPr>
              <a:t>Proven through telescope by Galileo (1564-1642)</a:t>
            </a:r>
          </a:p>
        </p:txBody>
      </p:sp>
    </p:spTree>
    <p:extLst>
      <p:ext uri="{BB962C8B-B14F-4D97-AF65-F5344CB8AC3E}">
        <p14:creationId xmlns:p14="http://schemas.microsoft.com/office/powerpoint/2010/main" val="122132659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46130003-5222-4875-8738-1217755C7AC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ed Rectangle 17">
            <a:extLst>
              <a:ext uri="{FF2B5EF4-FFF2-40B4-BE49-F238E27FC236}">
                <a16:creationId xmlns:a16="http://schemas.microsoft.com/office/drawing/2014/main" id="{3E388DCC-9257-412E-811D-30F74D4CB7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948070"/>
            <a:ext cx="4773166" cy="3896140"/>
          </a:xfrm>
          <a:prstGeom prst="roundRect">
            <a:avLst>
              <a:gd name="adj" fmla="val 2028"/>
            </a:avLst>
          </a:prstGeom>
          <a:solidFill>
            <a:schemeClr val="bg1"/>
          </a:solidFill>
          <a:ln>
            <a:no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gong&#10;&#10;Description generated with high confidence">
            <a:extLst>
              <a:ext uri="{FF2B5EF4-FFF2-40B4-BE49-F238E27FC236}">
                <a16:creationId xmlns:a16="http://schemas.microsoft.com/office/drawing/2014/main" id="{0B866508-D6C3-418F-A0AA-C45AD8B5DC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1172" y="2954016"/>
            <a:ext cx="4187222" cy="1884249"/>
          </a:xfrm>
          <a:prstGeom prst="rect">
            <a:avLst/>
          </a:prstGeom>
        </p:spPr>
      </p:pic>
      <p:sp>
        <p:nvSpPr>
          <p:cNvPr id="103426" name="Rectangle 2"/>
          <p:cNvSpPr>
            <a:spLocks noGrp="1" noChangeArrowheads="1"/>
          </p:cNvSpPr>
          <p:nvPr>
            <p:ph type="title"/>
          </p:nvPr>
        </p:nvSpPr>
        <p:spPr>
          <a:xfrm>
            <a:off x="-1" y="13119"/>
            <a:ext cx="12191999" cy="1325563"/>
          </a:xfrm>
        </p:spPr>
        <p:txBody>
          <a:bodyPr vert="horz" lIns="91440" tIns="45720" rIns="91440" bIns="45720" rtlCol="0" anchor="ctr">
            <a:normAutofit/>
          </a:bodyPr>
          <a:lstStyle/>
          <a:p>
            <a:pPr algn="ctr"/>
            <a:r>
              <a:rPr lang="en-US" altLang="en-US" u="sng" spc="-300" dirty="0">
                <a:gradFill flip="none" rotWithShape="1">
                  <a:gsLst>
                    <a:gs pos="28000">
                      <a:srgbClr val="EDEDED"/>
                    </a:gs>
                    <a:gs pos="0">
                      <a:srgbClr val="BFBFBF"/>
                    </a:gs>
                    <a:gs pos="100000">
                      <a:srgbClr val="FFFFFF"/>
                    </a:gs>
                  </a:gsLst>
                  <a:lin ang="4800000" scaled="0"/>
                  <a:tileRect/>
                </a:gradFill>
                <a:effectLst>
                  <a:outerShdw blurRad="469900" dist="342900" dir="5400000" sy="-20000" rotWithShape="0">
                    <a:prstClr val="black">
                      <a:alpha val="66000"/>
                    </a:prstClr>
                  </a:outerShdw>
                </a:effectLst>
              </a:rPr>
              <a:t>Air Has Weight </a:t>
            </a:r>
          </a:p>
        </p:txBody>
      </p:sp>
      <p:sp>
        <p:nvSpPr>
          <p:cNvPr id="5" name="Footer Placeholder 4"/>
          <p:cNvSpPr>
            <a:spLocks noGrp="1"/>
          </p:cNvSpPr>
          <p:nvPr>
            <p:ph type="ftr" sz="quarter" idx="11"/>
          </p:nvPr>
        </p:nvSpPr>
        <p:spPr>
          <a:xfrm>
            <a:off x="8077199" y="6502130"/>
            <a:ext cx="411480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rgbClr val="EDEDED"/>
                    </a:gs>
                    <a:gs pos="0">
                      <a:srgbClr val="9E9E9E"/>
                    </a:gs>
                    <a:gs pos="100000">
                      <a:srgbClr val="FFFFFF"/>
                    </a:gs>
                  </a:gsLst>
                  <a:lin ang="5400000" scaled="1"/>
                  <a:tileRect/>
                </a:gradFill>
                <a:latin typeface="+mn-lt"/>
                <a:ea typeface="+mn-ea"/>
                <a:cs typeface="+mn-cs"/>
              </a:rPr>
              <a:t>Harmony Of Scriptures &amp; Science Parts 1-2</a:t>
            </a:r>
            <a:endParaRPr lang="en-US" altLang="en-US" kern="1200" dirty="0">
              <a:gradFill flip="none" rotWithShape="1">
                <a:gsLst>
                  <a:gs pos="28000">
                    <a:srgbClr val="EDEDED"/>
                  </a:gs>
                  <a:gs pos="0">
                    <a:srgbClr val="9E9E9E"/>
                  </a:gs>
                  <a:gs pos="100000">
                    <a:srgbClr val="FFFFFF"/>
                  </a:gs>
                </a:gsLst>
                <a:lin ang="5400000" scaled="1"/>
                <a:tileRect/>
              </a:gradFill>
              <a:latin typeface="+mn-lt"/>
              <a:ea typeface="+mn-ea"/>
              <a:cs typeface="+mn-cs"/>
            </a:endParaRPr>
          </a:p>
        </p:txBody>
      </p:sp>
      <p:sp>
        <p:nvSpPr>
          <p:cNvPr id="23" name="Text Box 5">
            <a:extLst>
              <a:ext uri="{FF2B5EF4-FFF2-40B4-BE49-F238E27FC236}">
                <a16:creationId xmlns:a16="http://schemas.microsoft.com/office/drawing/2014/main" id="{3EE1E200-71B5-4BE2-838A-1E7B5EF018E7}"/>
              </a:ext>
            </a:extLst>
          </p:cNvPr>
          <p:cNvSpPr txBox="1">
            <a:spLocks noChangeArrowheads="1"/>
          </p:cNvSpPr>
          <p:nvPr/>
        </p:nvSpPr>
        <p:spPr bwMode="auto">
          <a:xfrm>
            <a:off x="5904337" y="2469259"/>
            <a:ext cx="6211463" cy="2123658"/>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600" b="1" dirty="0">
                <a:solidFill>
                  <a:srgbClr val="7030A0"/>
                </a:solidFill>
                <a:cs typeface="Times New Roman" pitchFamily="18" charset="0"/>
              </a:rPr>
              <a:t>Job 28:25</a:t>
            </a:r>
          </a:p>
          <a:p>
            <a:pPr marL="804863" indent="-804863">
              <a:buClr>
                <a:schemeClr val="accent2"/>
              </a:buClr>
              <a:buSzPct val="130000"/>
            </a:pPr>
            <a:r>
              <a:rPr lang="en-US" altLang="en-US" sz="3200" dirty="0">
                <a:solidFill>
                  <a:srgbClr val="002060"/>
                </a:solidFill>
                <a:cs typeface="Times New Roman" pitchFamily="18" charset="0"/>
              </a:rPr>
              <a:t>25.  "When He imparted weight to the wind And meted out the waters by measure,</a:t>
            </a:r>
          </a:p>
        </p:txBody>
      </p:sp>
    </p:spTree>
    <p:extLst>
      <p:ext uri="{BB962C8B-B14F-4D97-AF65-F5344CB8AC3E}">
        <p14:creationId xmlns:p14="http://schemas.microsoft.com/office/powerpoint/2010/main" val="11041475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13CA5233-CFCA-4B6B-B2E5-778FC8733C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57" y="542527"/>
            <a:ext cx="6090458" cy="5772945"/>
          </a:xfrm>
          <a:prstGeom prst="rect">
            <a:avLst/>
          </a:prstGeom>
        </p:spPr>
      </p:pic>
      <p:sp>
        <p:nvSpPr>
          <p:cNvPr id="103426" name="Rectangle 2"/>
          <p:cNvSpPr>
            <a:spLocks noGrp="1" noChangeArrowheads="1"/>
          </p:cNvSpPr>
          <p:nvPr>
            <p:ph type="title"/>
          </p:nvPr>
        </p:nvSpPr>
        <p:spPr>
          <a:xfrm>
            <a:off x="6400800" y="18256"/>
            <a:ext cx="5791200" cy="964547"/>
          </a:xfrm>
        </p:spPr>
        <p:txBody>
          <a:bodyPr vert="horz" lIns="91440" tIns="45720" rIns="91440" bIns="45720" rtlCol="0" anchor="ctr">
            <a:normAutofit/>
          </a:bodyPr>
          <a:lstStyle/>
          <a:p>
            <a:pPr algn="ctr"/>
            <a:r>
              <a:rPr lang="en-US" altLang="en-US" u="sng" dirty="0"/>
              <a:t>Air Has Weight </a:t>
            </a:r>
          </a:p>
        </p:txBody>
      </p:sp>
      <p:sp>
        <p:nvSpPr>
          <p:cNvPr id="5" name="Footer Placeholder 4"/>
          <p:cNvSpPr>
            <a:spLocks noGrp="1"/>
          </p:cNvSpPr>
          <p:nvPr>
            <p:ph type="ftr" sz="quarter" idx="11"/>
          </p:nvPr>
        </p:nvSpPr>
        <p:spPr>
          <a:xfrm>
            <a:off x="8763000" y="6492875"/>
            <a:ext cx="3429000" cy="361016"/>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15" name="Text Box 3">
            <a:extLst>
              <a:ext uri="{FF2B5EF4-FFF2-40B4-BE49-F238E27FC236}">
                <a16:creationId xmlns:a16="http://schemas.microsoft.com/office/drawing/2014/main" id="{E7A89BDF-11B0-4848-AC93-297208487E01}"/>
              </a:ext>
            </a:extLst>
          </p:cNvPr>
          <p:cNvSpPr txBox="1">
            <a:spLocks noChangeArrowheads="1"/>
          </p:cNvSpPr>
          <p:nvPr/>
        </p:nvSpPr>
        <p:spPr bwMode="auto">
          <a:xfrm>
            <a:off x="6096000" y="983675"/>
            <a:ext cx="6120638"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bg1">
                  <a:lumMod val="60000"/>
                  <a:lumOff val="40000"/>
                </a:schemeClr>
              </a:buClr>
              <a:buSzPct val="115000"/>
              <a:buFont typeface="Wingdings" panose="05000000000000000000" pitchFamily="2" charset="2"/>
              <a:buChar char="v"/>
            </a:pPr>
            <a:r>
              <a:rPr lang="en-US" altLang="en-US" sz="3200" dirty="0">
                <a:solidFill>
                  <a:srgbClr val="FFFF00"/>
                </a:solidFill>
                <a:cs typeface="Times New Roman" charset="0"/>
              </a:rPr>
              <a:t>In 1643 Italian physicist Evangelista Torricelli (1608–1647) discovered atmospheric pressure and created the barometer! </a:t>
            </a:r>
          </a:p>
          <a:p>
            <a:pPr marL="457200" indent="-457200">
              <a:buClr>
                <a:schemeClr val="bg1">
                  <a:lumMod val="60000"/>
                  <a:lumOff val="40000"/>
                </a:schemeClr>
              </a:buClr>
              <a:buSzPct val="115000"/>
              <a:buFont typeface="Wingdings" panose="05000000000000000000" pitchFamily="2" charset="2"/>
              <a:buChar char="v"/>
            </a:pPr>
            <a:r>
              <a:rPr lang="en-US" altLang="en-US" sz="3200" dirty="0">
                <a:solidFill>
                  <a:srgbClr val="FFFF00"/>
                </a:solidFill>
                <a:cs typeface="Times New Roman" charset="0"/>
              </a:rPr>
              <a:t>Atmospheric Pressure weighs 14.7 </a:t>
            </a:r>
            <a:r>
              <a:rPr lang="en-US" altLang="en-US" sz="3200" dirty="0" err="1">
                <a:solidFill>
                  <a:srgbClr val="FFFF00"/>
                </a:solidFill>
                <a:cs typeface="Times New Roman" charset="0"/>
              </a:rPr>
              <a:t>lb</a:t>
            </a:r>
            <a:r>
              <a:rPr lang="en-US" altLang="en-US" sz="3200" dirty="0">
                <a:solidFill>
                  <a:srgbClr val="FFFF00"/>
                </a:solidFill>
                <a:cs typeface="Times New Roman" charset="0"/>
              </a:rPr>
              <a:t>/sq. in. </a:t>
            </a:r>
          </a:p>
          <a:p>
            <a:pPr marL="457200" indent="-457200">
              <a:buClr>
                <a:schemeClr val="bg1">
                  <a:lumMod val="60000"/>
                  <a:lumOff val="40000"/>
                </a:schemeClr>
              </a:buClr>
              <a:buSzPct val="115000"/>
              <a:buFont typeface="Wingdings" panose="05000000000000000000" pitchFamily="2" charset="2"/>
              <a:buChar char="v"/>
            </a:pPr>
            <a:r>
              <a:rPr lang="en-US" altLang="en-US" sz="3200" dirty="0">
                <a:solidFill>
                  <a:srgbClr val="FFFF00"/>
                </a:solidFill>
                <a:cs typeface="Times New Roman" charset="0"/>
              </a:rPr>
              <a:t>God not only said through Job that air had weight but that God (the Creator) set the weight!</a:t>
            </a:r>
            <a:endParaRPr lang="en-US" altLang="en-US" sz="3200" i="1" dirty="0">
              <a:solidFill>
                <a:srgbClr val="FFFF00"/>
              </a:solidFill>
              <a:cs typeface="Times New Roman" charset="0"/>
            </a:endParaRPr>
          </a:p>
        </p:txBody>
      </p:sp>
    </p:spTree>
    <p:extLst>
      <p:ext uri="{BB962C8B-B14F-4D97-AF65-F5344CB8AC3E}">
        <p14:creationId xmlns:p14="http://schemas.microsoft.com/office/powerpoint/2010/main" val="29077904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D828AB-7356-41E0-ACF7-290D108C9F13}"/>
              </a:ext>
            </a:extLst>
          </p:cNvPr>
          <p:cNvPicPr>
            <a:picLocks noChangeAspect="1"/>
          </p:cNvPicPr>
          <p:nvPr/>
        </p:nvPicPr>
        <p:blipFill rotWithShape="1">
          <a:blip r:embed="rId4">
            <a:extLst>
              <a:ext uri="{28A0092B-C50C-407E-A947-70E740481C1C}">
                <a14:useLocalDpi xmlns:a14="http://schemas.microsoft.com/office/drawing/2010/main" val="0"/>
              </a:ext>
            </a:extLst>
          </a:blip>
          <a:srcRect l="14531" r="18802"/>
          <a:stretch/>
        </p:blipFill>
        <p:spPr>
          <a:xfrm>
            <a:off x="6096000" y="10"/>
            <a:ext cx="6096000" cy="6857990"/>
          </a:xfrm>
          <a:prstGeom prst="rect">
            <a:avLst/>
          </a:prstGeom>
        </p:spPr>
      </p:pic>
      <p:sp useBgFill="1">
        <p:nvSpPr>
          <p:cNvPr id="71" name="Rectangle 70">
            <a:extLst>
              <a:ext uri="{FF2B5EF4-FFF2-40B4-BE49-F238E27FC236}">
                <a16:creationId xmlns:a16="http://schemas.microsoft.com/office/drawing/2014/main" id="{229B61F6-561C-44B1-809D-51A2F295F32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6" name="Rectangle 2"/>
          <p:cNvSpPr>
            <a:spLocks noGrp="1" noChangeArrowheads="1"/>
          </p:cNvSpPr>
          <p:nvPr>
            <p:ph type="title"/>
          </p:nvPr>
        </p:nvSpPr>
        <p:spPr>
          <a:xfrm>
            <a:off x="10885" y="5272"/>
            <a:ext cx="4854676" cy="1325563"/>
          </a:xfrm>
        </p:spPr>
        <p:txBody>
          <a:bodyPr vert="horz" lIns="91440" tIns="45720" rIns="91440" bIns="45720" rtlCol="0" anchor="ctr">
            <a:normAutofit/>
          </a:bodyPr>
          <a:lstStyle/>
          <a:p>
            <a:r>
              <a:rPr lang="en-US" altLang="en-US" u="sng" dirty="0">
                <a:latin typeface="Arial" panose="020B0604020202020204" pitchFamily="34" charset="0"/>
                <a:cs typeface="Arial" panose="020B0604020202020204" pitchFamily="34" charset="0"/>
              </a:rPr>
              <a:t>Intro (Part 1)</a:t>
            </a:r>
          </a:p>
        </p:txBody>
      </p:sp>
      <p:sp>
        <p:nvSpPr>
          <p:cNvPr id="5" name="Footer Placeholder 4"/>
          <p:cNvSpPr>
            <a:spLocks noGrp="1"/>
          </p:cNvSpPr>
          <p:nvPr>
            <p:ph type="ftr" sz="quarter" idx="11"/>
          </p:nvPr>
        </p:nvSpPr>
        <p:spPr>
          <a:xfrm>
            <a:off x="-3183" y="6487603"/>
            <a:ext cx="4572877" cy="365125"/>
          </a:xfrm>
        </p:spPr>
        <p:txBody>
          <a:bodyPr vert="horz" lIns="91440" tIns="45720" rIns="91440" bIns="45720" rtlCol="0" anchor="ctr">
            <a:normAutofit/>
          </a:bodyPr>
          <a:lstStyle/>
          <a:p>
            <a:pPr algn="l"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7" name="Text Box 5">
            <a:extLst>
              <a:ext uri="{FF2B5EF4-FFF2-40B4-BE49-F238E27FC236}">
                <a16:creationId xmlns:a16="http://schemas.microsoft.com/office/drawing/2014/main" id="{2AD3318D-F620-43E5-94DB-78B8DB1B472A}"/>
              </a:ext>
            </a:extLst>
          </p:cNvPr>
          <p:cNvSpPr txBox="1">
            <a:spLocks noChangeArrowheads="1"/>
          </p:cNvSpPr>
          <p:nvPr/>
        </p:nvSpPr>
        <p:spPr bwMode="auto">
          <a:xfrm>
            <a:off x="1" y="2350876"/>
            <a:ext cx="6095999" cy="2985433"/>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600" b="1" dirty="0">
                <a:solidFill>
                  <a:srgbClr val="7030A0"/>
                </a:solidFill>
                <a:latin typeface="Tahoma" panose="020B0604030504040204" pitchFamily="34" charset="0"/>
                <a:ea typeface="Tahoma" panose="020B0604030504040204" pitchFamily="34" charset="0"/>
                <a:cs typeface="Tahoma" panose="020B0604030504040204" pitchFamily="34" charset="0"/>
              </a:rPr>
              <a:t>Psalm 19:1</a:t>
            </a:r>
            <a:r>
              <a:rPr lang="en-US" altLang="en-US" sz="3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altLang="en-US" sz="2400" b="1" dirty="0">
                <a:solidFill>
                  <a:srgbClr val="7030A0"/>
                </a:solidFill>
                <a:latin typeface="Tahoma" panose="020B0604030504040204" pitchFamily="34" charset="0"/>
                <a:ea typeface="Tahoma" panose="020B0604030504040204" pitchFamily="34" charset="0"/>
                <a:cs typeface="Tahoma" panose="020B0604030504040204" pitchFamily="34" charset="0"/>
              </a:rPr>
              <a:t>For the choir director. A Psalm of David.</a:t>
            </a:r>
          </a:p>
          <a:p>
            <a:pPr marL="463550" indent="-463550" algn="l">
              <a:buClr>
                <a:schemeClr val="accent2"/>
              </a:buClr>
              <a:buSzPct val="130000"/>
            </a:pPr>
            <a:r>
              <a:rPr lang="en-US" altLang="en-US" sz="3200" dirty="0">
                <a:solidFill>
                  <a:srgbClr val="002060"/>
                </a:solidFill>
                <a:latin typeface="Tahoma" panose="020B0604030504040204" pitchFamily="34" charset="0"/>
                <a:ea typeface="Tahoma" panose="020B0604030504040204" pitchFamily="34" charset="0"/>
                <a:cs typeface="Tahoma" panose="020B0604030504040204" pitchFamily="34" charset="0"/>
              </a:rPr>
              <a:t>1. The heavens are telling of the glory of God; And their expanse is declaring the work of His hands. </a:t>
            </a:r>
          </a:p>
        </p:txBody>
      </p:sp>
    </p:spTree>
    <p:extLst>
      <p:ext uri="{BB962C8B-B14F-4D97-AF65-F5344CB8AC3E}">
        <p14:creationId xmlns:p14="http://schemas.microsoft.com/office/powerpoint/2010/main" val="4480080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2C80CDB-BBB8-4464-A128-6CC06403E21A}"/>
              </a:ext>
            </a:extLst>
          </p:cNvPr>
          <p:cNvSpPr>
            <a:spLocks noGrp="1" noChangeArrowheads="1"/>
          </p:cNvSpPr>
          <p:nvPr>
            <p:ph type="title"/>
          </p:nvPr>
        </p:nvSpPr>
        <p:spPr>
          <a:xfrm>
            <a:off x="0" y="914400"/>
            <a:ext cx="12192000" cy="1161713"/>
          </a:xfrm>
        </p:spPr>
        <p:txBody>
          <a:bodyPr vert="horz" wrap="square" lIns="91440" tIns="45720" rIns="91440" bIns="45720" rtlCol="0" anchor="t">
            <a:normAutofit/>
          </a:bodyPr>
          <a:lstStyle/>
          <a:p>
            <a:pPr algn="ctr"/>
            <a:r>
              <a:rPr lang="en-US" altLang="en-US" sz="5600" u="sng"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Harmony of Scripture &amp; Science</a:t>
            </a:r>
          </a:p>
        </p:txBody>
      </p:sp>
      <p:graphicFrame>
        <p:nvGraphicFramePr>
          <p:cNvPr id="6" name="Content Placeholder 5">
            <a:extLst>
              <a:ext uri="{FF2B5EF4-FFF2-40B4-BE49-F238E27FC236}">
                <a16:creationId xmlns:a16="http://schemas.microsoft.com/office/drawing/2014/main" id="{D2550474-9C88-4253-8AAE-89A1AC2F35AD}"/>
              </a:ext>
            </a:extLst>
          </p:cNvPr>
          <p:cNvGraphicFramePr>
            <a:graphicFrameLocks noGrp="1"/>
          </p:cNvGraphicFramePr>
          <p:nvPr>
            <p:ph sz="half" idx="1"/>
            <p:extLst>
              <p:ext uri="{D42A27DB-BD31-4B8C-83A1-F6EECF244321}">
                <p14:modId xmlns:p14="http://schemas.microsoft.com/office/powerpoint/2010/main" val="567709943"/>
              </p:ext>
            </p:extLst>
          </p:nvPr>
        </p:nvGraphicFramePr>
        <p:xfrm>
          <a:off x="-3349" y="762000"/>
          <a:ext cx="12192000" cy="5094094"/>
        </p:xfrm>
        <a:graphic>
          <a:graphicData uri="http://schemas.openxmlformats.org/drawingml/2006/table">
            <a:tbl>
              <a:tblPr>
                <a:tableStyleId>{D7AC3CCA-C797-4891-BE02-D94E43425B78}</a:tableStyleId>
              </a:tblPr>
              <a:tblGrid>
                <a:gridCol w="4724400">
                  <a:extLst>
                    <a:ext uri="{9D8B030D-6E8A-4147-A177-3AD203B41FA5}">
                      <a16:colId xmlns:a16="http://schemas.microsoft.com/office/drawing/2014/main" val="2126065636"/>
                    </a:ext>
                  </a:extLst>
                </a:gridCol>
                <a:gridCol w="1828800">
                  <a:extLst>
                    <a:ext uri="{9D8B030D-6E8A-4147-A177-3AD203B41FA5}">
                      <a16:colId xmlns:a16="http://schemas.microsoft.com/office/drawing/2014/main" val="4117215922"/>
                    </a:ext>
                  </a:extLst>
                </a:gridCol>
                <a:gridCol w="5638800">
                  <a:extLst>
                    <a:ext uri="{9D8B030D-6E8A-4147-A177-3AD203B41FA5}">
                      <a16:colId xmlns:a16="http://schemas.microsoft.com/office/drawing/2014/main" val="4248622819"/>
                    </a:ext>
                  </a:extLst>
                </a:gridCol>
              </a:tblGrid>
              <a:tr h="396874">
                <a:tc gridSpan="3">
                  <a:txBody>
                    <a:bodyPr/>
                    <a:lstStyle/>
                    <a:p>
                      <a:pPr algn="ctr" fontAlgn="b"/>
                      <a:r>
                        <a:rPr lang="en-US" sz="4000" b="1" u="none" strike="noStrike" dirty="0">
                          <a:solidFill>
                            <a:srgbClr val="FFFF00"/>
                          </a:solidFill>
                          <a:effectLst/>
                        </a:rPr>
                        <a:t>Harmony of Scriptures &amp; Science</a:t>
                      </a:r>
                      <a:endParaRPr lang="en-US" sz="4000" b="1" i="0" u="none" strike="noStrike" dirty="0">
                        <a:solidFill>
                          <a:srgbClr val="FFFF00"/>
                        </a:solidFill>
                        <a:effectLst/>
                        <a:latin typeface="Arial" panose="020B0604020202020204" pitchFamily="34" charset="0"/>
                      </a:endParaRPr>
                    </a:p>
                  </a:txBody>
                  <a:tcPr marL="4607" marR="4607" marT="4607" marB="0" anchor="b">
                    <a:solidFill>
                      <a:srgbClr val="0000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94791327"/>
                  </a:ext>
                </a:extLst>
              </a:tr>
              <a:tr h="372193">
                <a:tc>
                  <a:txBody>
                    <a:bodyPr/>
                    <a:lstStyle/>
                    <a:p>
                      <a:pPr algn="ctr" fontAlgn="b"/>
                      <a:r>
                        <a:rPr lang="en-US" sz="3200" u="none" strike="noStrike" dirty="0">
                          <a:solidFill>
                            <a:schemeClr val="tx1"/>
                          </a:solidFill>
                          <a:effectLst/>
                        </a:rPr>
                        <a:t>Scientific Fact</a:t>
                      </a:r>
                      <a:endParaRPr lang="en-US" sz="3200" b="0" i="0" u="none" strike="noStrike" dirty="0">
                        <a:solidFill>
                          <a:schemeClr val="tx1"/>
                        </a:solidFill>
                        <a:effectLst/>
                        <a:latin typeface="Arial" panose="020B0604020202020204" pitchFamily="34" charset="0"/>
                      </a:endParaRPr>
                    </a:p>
                  </a:txBody>
                  <a:tcPr marL="4607" marR="4607" marT="4607" marB="0" anchor="b">
                    <a:solidFill>
                      <a:schemeClr val="bg1"/>
                    </a:solidFill>
                  </a:tcPr>
                </a:tc>
                <a:tc>
                  <a:txBody>
                    <a:bodyPr/>
                    <a:lstStyle/>
                    <a:p>
                      <a:pPr algn="ctr" fontAlgn="b"/>
                      <a:r>
                        <a:rPr lang="en-US" sz="3200" u="none" strike="noStrike" dirty="0">
                          <a:solidFill>
                            <a:schemeClr val="tx1"/>
                          </a:solidFill>
                          <a:effectLst/>
                        </a:rPr>
                        <a:t>Scriptures</a:t>
                      </a:r>
                      <a:endParaRPr lang="en-US" sz="3200" b="0" i="0" u="none" strike="noStrike" dirty="0">
                        <a:solidFill>
                          <a:schemeClr val="tx1"/>
                        </a:solidFill>
                        <a:effectLst/>
                        <a:latin typeface="Arial" panose="020B0604020202020204" pitchFamily="34" charset="0"/>
                      </a:endParaRPr>
                    </a:p>
                  </a:txBody>
                  <a:tcPr marL="4607" marR="4607" marT="4607" marB="0" anchor="b">
                    <a:solidFill>
                      <a:schemeClr val="bg1"/>
                    </a:solidFill>
                  </a:tcPr>
                </a:tc>
                <a:tc>
                  <a:txBody>
                    <a:bodyPr/>
                    <a:lstStyle/>
                    <a:p>
                      <a:pPr algn="ctr" fontAlgn="b"/>
                      <a:r>
                        <a:rPr lang="en-US" sz="3200" u="none" strike="noStrike" dirty="0">
                          <a:solidFill>
                            <a:schemeClr val="tx1"/>
                          </a:solidFill>
                          <a:effectLst/>
                        </a:rPr>
                        <a:t>Fact Discovered</a:t>
                      </a:r>
                      <a:endParaRPr lang="en-US" sz="3200" b="0" i="0" u="none" strike="noStrike" dirty="0">
                        <a:solidFill>
                          <a:schemeClr val="tx1"/>
                        </a:solidFill>
                        <a:effectLst/>
                        <a:latin typeface="Arial" panose="020B0604020202020204" pitchFamily="34" charset="0"/>
                      </a:endParaRPr>
                    </a:p>
                  </a:txBody>
                  <a:tcPr marL="4607" marR="4607" marT="4607" marB="0" anchor="b">
                    <a:solidFill>
                      <a:schemeClr val="bg1"/>
                    </a:solidFill>
                  </a:tcPr>
                </a:tc>
                <a:extLst>
                  <a:ext uri="{0D108BD9-81ED-4DB2-BD59-A6C34878D82A}">
                    <a16:rowId xmlns:a16="http://schemas.microsoft.com/office/drawing/2014/main" val="1739447135"/>
                  </a:ext>
                </a:extLst>
              </a:tr>
              <a:tr h="498450">
                <a:tc>
                  <a:txBody>
                    <a:bodyPr/>
                    <a:lstStyle/>
                    <a:p>
                      <a:pPr algn="ctr" fontAlgn="b"/>
                      <a:r>
                        <a:rPr lang="en-US" sz="2400" u="none" strike="noStrike" dirty="0">
                          <a:effectLst/>
                        </a:rPr>
                        <a:t>5 Terms of the Universe </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Gen. 1:1-2</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Over Time – Taught Now</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extLst>
                  <a:ext uri="{0D108BD9-81ED-4DB2-BD59-A6C34878D82A}">
                    <a16:rowId xmlns:a16="http://schemas.microsoft.com/office/drawing/2014/main" val="1780806447"/>
                  </a:ext>
                </a:extLst>
              </a:tr>
              <a:tr h="498450">
                <a:tc>
                  <a:txBody>
                    <a:bodyPr/>
                    <a:lstStyle/>
                    <a:p>
                      <a:pPr algn="ctr" fontAlgn="b"/>
                      <a:r>
                        <a:rPr lang="en-US" sz="2400" u="none" strike="noStrike" dirty="0">
                          <a:effectLst/>
                        </a:rPr>
                        <a:t>1</a:t>
                      </a:r>
                      <a:r>
                        <a:rPr lang="en-US" sz="2400" u="none" strike="noStrike" baseline="30000" dirty="0">
                          <a:effectLst/>
                        </a:rPr>
                        <a:t>st</a:t>
                      </a:r>
                      <a:r>
                        <a:rPr lang="en-US" sz="2400" u="none" strike="noStrike" dirty="0">
                          <a:effectLst/>
                        </a:rPr>
                        <a:t> Law of Thermodynamics </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Gen. 2:1</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1800's AD (Stated in 1850)</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extLst>
                  <a:ext uri="{0D108BD9-81ED-4DB2-BD59-A6C34878D82A}">
                    <a16:rowId xmlns:a16="http://schemas.microsoft.com/office/drawing/2014/main" val="3007874964"/>
                  </a:ext>
                </a:extLst>
              </a:tr>
              <a:tr h="498450">
                <a:tc>
                  <a:txBody>
                    <a:bodyPr/>
                    <a:lstStyle/>
                    <a:p>
                      <a:pPr algn="ctr" fontAlgn="b"/>
                      <a:r>
                        <a:rPr lang="en-US" sz="2400" u="none" strike="noStrike" dirty="0">
                          <a:effectLst/>
                        </a:rPr>
                        <a:t>Female “Seed of Life” </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Gen. 3:15</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1890 AD by Hermann </a:t>
                      </a:r>
                      <a:r>
                        <a:rPr lang="en-US" sz="2400" u="none" strike="noStrike" dirty="0" err="1">
                          <a:effectLst/>
                        </a:rPr>
                        <a:t>Henking</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extLst>
                  <a:ext uri="{0D108BD9-81ED-4DB2-BD59-A6C34878D82A}">
                    <a16:rowId xmlns:a16="http://schemas.microsoft.com/office/drawing/2014/main" val="3951569795"/>
                  </a:ext>
                </a:extLst>
              </a:tr>
              <a:tr h="498450">
                <a:tc>
                  <a:txBody>
                    <a:bodyPr/>
                    <a:lstStyle/>
                    <a:p>
                      <a:pPr algn="ctr" fontAlgn="b"/>
                      <a:r>
                        <a:rPr lang="en-US" sz="2400" u="none" strike="noStrike" dirty="0">
                          <a:effectLst/>
                        </a:rPr>
                        <a:t>Life is in the Blood </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Gen. 9:4</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1830's AD by Pierre Louis</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extLst>
                  <a:ext uri="{0D108BD9-81ED-4DB2-BD59-A6C34878D82A}">
                    <a16:rowId xmlns:a16="http://schemas.microsoft.com/office/drawing/2014/main" val="3275426351"/>
                  </a:ext>
                </a:extLst>
              </a:tr>
              <a:tr h="498450">
                <a:tc>
                  <a:txBody>
                    <a:bodyPr/>
                    <a:lstStyle/>
                    <a:p>
                      <a:pPr algn="ctr" fontAlgn="b"/>
                      <a:r>
                        <a:rPr lang="en-US" sz="2400" u="none" strike="noStrike" dirty="0">
                          <a:effectLst/>
                        </a:rPr>
                        <a:t>Circumcision on 8</a:t>
                      </a:r>
                      <a:r>
                        <a:rPr lang="en-US" sz="2400" u="none" strike="noStrike" baseline="30000" dirty="0">
                          <a:effectLst/>
                        </a:rPr>
                        <a:t>th</a:t>
                      </a:r>
                      <a:r>
                        <a:rPr lang="en-US" sz="2400" u="none" strike="noStrike" dirty="0">
                          <a:effectLst/>
                        </a:rPr>
                        <a:t> Day </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Gen. 17:12</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1939 AD by Henrik Dam</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extLst>
                  <a:ext uri="{0D108BD9-81ED-4DB2-BD59-A6C34878D82A}">
                    <a16:rowId xmlns:a16="http://schemas.microsoft.com/office/drawing/2014/main" val="1578126065"/>
                  </a:ext>
                </a:extLst>
              </a:tr>
              <a:tr h="498450">
                <a:tc>
                  <a:txBody>
                    <a:bodyPr/>
                    <a:lstStyle/>
                    <a:p>
                      <a:pPr algn="ctr" fontAlgn="b"/>
                      <a:r>
                        <a:rPr lang="en-US" sz="2400" u="none" strike="noStrike">
                          <a:effectLst/>
                        </a:rPr>
                        <a:t>Hand-washing in Running Water </a:t>
                      </a:r>
                      <a:endParaRPr lang="en-US" sz="2400" b="0" i="0" u="none" strike="noStrike">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Lev. 15:13</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1845 AD by Ignaz Semmelweis</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extLst>
                  <a:ext uri="{0D108BD9-81ED-4DB2-BD59-A6C34878D82A}">
                    <a16:rowId xmlns:a16="http://schemas.microsoft.com/office/drawing/2014/main" val="3112720504"/>
                  </a:ext>
                </a:extLst>
              </a:tr>
              <a:tr h="498450">
                <a:tc>
                  <a:txBody>
                    <a:bodyPr/>
                    <a:lstStyle/>
                    <a:p>
                      <a:pPr algn="ctr" fontAlgn="b"/>
                      <a:r>
                        <a:rPr lang="en-US" sz="2400" u="none" strike="noStrike">
                          <a:effectLst/>
                        </a:rPr>
                        <a:t>Suspension of the Earth </a:t>
                      </a:r>
                      <a:endParaRPr lang="en-US" sz="2400" b="0" i="0" u="none" strike="noStrike">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Job 26:7</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1610 AD by Galileo</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extLst>
                  <a:ext uri="{0D108BD9-81ED-4DB2-BD59-A6C34878D82A}">
                    <a16:rowId xmlns:a16="http://schemas.microsoft.com/office/drawing/2014/main" val="2252631723"/>
                  </a:ext>
                </a:extLst>
              </a:tr>
              <a:tr h="498450">
                <a:tc>
                  <a:txBody>
                    <a:bodyPr/>
                    <a:lstStyle/>
                    <a:p>
                      <a:pPr algn="ctr" fontAlgn="b"/>
                      <a:r>
                        <a:rPr lang="en-US" sz="2400" u="none" strike="noStrike" dirty="0">
                          <a:effectLst/>
                        </a:rPr>
                        <a:t>Air Has Weight </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a:effectLst/>
                        </a:rPr>
                        <a:t>Job 28:25</a:t>
                      </a:r>
                      <a:endParaRPr lang="en-US" sz="2400" b="0" i="0" u="none" strike="noStrike">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it-IT" sz="2400" u="none" strike="noStrike" dirty="0">
                          <a:effectLst/>
                        </a:rPr>
                        <a:t>1643 AD by Evangelista Torricelli </a:t>
                      </a:r>
                      <a:endParaRPr lang="it-IT"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extLst>
                  <a:ext uri="{0D108BD9-81ED-4DB2-BD59-A6C34878D82A}">
                    <a16:rowId xmlns:a16="http://schemas.microsoft.com/office/drawing/2014/main" val="1400469909"/>
                  </a:ext>
                </a:extLst>
              </a:tr>
            </a:tbl>
          </a:graphicData>
        </a:graphic>
      </p:graphicFrame>
      <p:sp>
        <p:nvSpPr>
          <p:cNvPr id="5" name="Footer Placeholder 4">
            <a:extLst>
              <a:ext uri="{FF2B5EF4-FFF2-40B4-BE49-F238E27FC236}">
                <a16:creationId xmlns:a16="http://schemas.microsoft.com/office/drawing/2014/main" id="{1372D3DA-DE53-4102-BF84-C87833660E12}"/>
              </a:ext>
            </a:extLst>
          </p:cNvPr>
          <p:cNvSpPr>
            <a:spLocks noGrp="1"/>
          </p:cNvSpPr>
          <p:nvPr>
            <p:ph type="ftr" sz="quarter" idx="11"/>
          </p:nvPr>
        </p:nvSpPr>
        <p:spPr>
          <a:xfrm>
            <a:off x="4038600" y="6508715"/>
            <a:ext cx="4114800" cy="365125"/>
          </a:xfrm>
        </p:spPr>
        <p:txBody>
          <a:bodyPr/>
          <a:lstStyle/>
          <a:p>
            <a:r>
              <a:rPr lang="en-US" altLang="en-US"/>
              <a:t>Harmony Of Scriptures &amp; Science Parts 1-2</a:t>
            </a:r>
            <a:endParaRPr lang="en-US" altLang="en-US" dirty="0"/>
          </a:p>
        </p:txBody>
      </p:sp>
    </p:spTree>
    <p:extLst>
      <p:ext uri="{BB962C8B-B14F-4D97-AF65-F5344CB8AC3E}">
        <p14:creationId xmlns:p14="http://schemas.microsoft.com/office/powerpoint/2010/main" val="59515091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1712" y="1026708"/>
            <a:ext cx="4608576" cy="3063654"/>
          </a:xfrm>
          <a:prstGeom prst="rect">
            <a:avLst/>
          </a:prstGeom>
        </p:spPr>
      </p:pic>
      <p:sp>
        <p:nvSpPr>
          <p:cNvPr id="117762" name="Rectangle 2"/>
          <p:cNvSpPr>
            <a:spLocks noGrp="1" noChangeArrowheads="1"/>
          </p:cNvSpPr>
          <p:nvPr>
            <p:ph type="title"/>
          </p:nvPr>
        </p:nvSpPr>
        <p:spPr>
          <a:xfrm>
            <a:off x="0" y="-18713"/>
            <a:ext cx="12192000" cy="1161713"/>
          </a:xfrm>
        </p:spPr>
        <p:txBody>
          <a:bodyPr vert="horz" wrap="square" lIns="91440" tIns="45720" rIns="91440" bIns="45720" rtlCol="0" anchor="t">
            <a:normAutofit/>
          </a:bodyPr>
          <a:lstStyle/>
          <a:p>
            <a:pPr algn="ctr"/>
            <a:r>
              <a:rPr lang="en-US" altLang="en-US" sz="5600" u="sng"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Harmony of Scripture &amp; Science</a:t>
            </a:r>
          </a:p>
        </p:txBody>
      </p:sp>
      <p:sp>
        <p:nvSpPr>
          <p:cNvPr id="5" name="Footer Placeholder 4"/>
          <p:cNvSpPr>
            <a:spLocks noGrp="1"/>
          </p:cNvSpPr>
          <p:nvPr>
            <p:ph type="ftr" sz="quarter" idx="11"/>
          </p:nvPr>
        </p:nvSpPr>
        <p:spPr>
          <a:xfrm>
            <a:off x="0" y="6492492"/>
            <a:ext cx="411480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7" name="Text Box 6">
            <a:extLst>
              <a:ext uri="{FF2B5EF4-FFF2-40B4-BE49-F238E27FC236}">
                <a16:creationId xmlns:a16="http://schemas.microsoft.com/office/drawing/2014/main" id="{F16E2F78-FE92-4D9C-ADD9-0E7704CC1D22}"/>
              </a:ext>
            </a:extLst>
          </p:cNvPr>
          <p:cNvSpPr txBox="1">
            <a:spLocks noChangeArrowheads="1"/>
          </p:cNvSpPr>
          <p:nvPr/>
        </p:nvSpPr>
        <p:spPr bwMode="auto">
          <a:xfrm>
            <a:off x="11017" y="4506597"/>
            <a:ext cx="12192000" cy="156966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ctr">
              <a:buClr>
                <a:srgbClr val="66FFFF"/>
              </a:buClr>
              <a:buSzPct val="130000"/>
              <a:buFont typeface="Wingdings" pitchFamily="2" charset="2"/>
              <a:buNone/>
            </a:pPr>
            <a:r>
              <a:rPr lang="en-US" altLang="en-US" sz="3200" b="1" dirty="0">
                <a:solidFill>
                  <a:schemeClr val="tx1"/>
                </a:solidFill>
                <a:cs typeface="Times New Roman" pitchFamily="18" charset="0"/>
              </a:rPr>
              <a:t>The Scriptures were proven right, often hundreds or more years after it was written, and have been used to</a:t>
            </a:r>
          </a:p>
          <a:p>
            <a:pPr algn="ctr">
              <a:buClr>
                <a:srgbClr val="66FFFF"/>
              </a:buClr>
              <a:buSzPct val="130000"/>
              <a:buFont typeface="Wingdings" pitchFamily="2" charset="2"/>
              <a:buNone/>
            </a:pPr>
            <a:r>
              <a:rPr lang="en-US" altLang="en-US" sz="3200" b="1" dirty="0">
                <a:solidFill>
                  <a:schemeClr val="tx1"/>
                </a:solidFill>
                <a:cs typeface="Times New Roman" pitchFamily="18" charset="0"/>
              </a:rPr>
              <a:t>discover or prove certain facts throughout time!</a:t>
            </a:r>
            <a:endParaRPr lang="en-US" altLang="en-US" sz="3200" b="1" i="1" dirty="0">
              <a:solidFill>
                <a:schemeClr val="tx1"/>
              </a:solidFill>
              <a:cs typeface="Times New Roman" pitchFamily="18" charset="0"/>
            </a:endParaRPr>
          </a:p>
        </p:txBody>
      </p:sp>
    </p:spTree>
    <p:extLst>
      <p:ext uri="{BB962C8B-B14F-4D97-AF65-F5344CB8AC3E}">
        <p14:creationId xmlns:p14="http://schemas.microsoft.com/office/powerpoint/2010/main" val="339356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409FA1-F81A-40DA-B130-B9EB2F9433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3424" y="-27432"/>
            <a:ext cx="4608576" cy="3456432"/>
          </a:xfrm>
          <a:prstGeom prst="rect">
            <a:avLst/>
          </a:prstGeom>
        </p:spPr>
      </p:pic>
      <p:sp>
        <p:nvSpPr>
          <p:cNvPr id="123906" name="Rectangle 2"/>
          <p:cNvSpPr>
            <a:spLocks noGrp="1" noChangeArrowheads="1"/>
          </p:cNvSpPr>
          <p:nvPr>
            <p:ph type="title"/>
          </p:nvPr>
        </p:nvSpPr>
        <p:spPr>
          <a:xfrm>
            <a:off x="0" y="0"/>
            <a:ext cx="7575990" cy="1219200"/>
          </a:xfrm>
        </p:spPr>
        <p:txBody>
          <a:bodyPr vert="horz" wrap="square" lIns="91440" tIns="45720" rIns="91440" bIns="45720" rtlCol="0" anchor="t">
            <a:normAutofit/>
          </a:bodyPr>
          <a:lstStyle/>
          <a:p>
            <a:pPr algn="ctr"/>
            <a:r>
              <a:rPr lang="en-US" altLang="en-US" sz="7200" u="sng"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Conclusion (Pt. 1) </a:t>
            </a:r>
          </a:p>
        </p:txBody>
      </p:sp>
      <p:sp>
        <p:nvSpPr>
          <p:cNvPr id="6" name="Footer Placeholder 4"/>
          <p:cNvSpPr>
            <a:spLocks noGrp="1"/>
          </p:cNvSpPr>
          <p:nvPr>
            <p:ph type="ftr" sz="quarter" idx="11"/>
          </p:nvPr>
        </p:nvSpPr>
        <p:spPr>
          <a:xfrm>
            <a:off x="0" y="6518763"/>
            <a:ext cx="327660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9" name="Text Box 3">
            <a:extLst>
              <a:ext uri="{FF2B5EF4-FFF2-40B4-BE49-F238E27FC236}">
                <a16:creationId xmlns:a16="http://schemas.microsoft.com/office/drawing/2014/main" id="{0D30AB9C-9C5F-4980-AC99-D4A243624818}"/>
              </a:ext>
            </a:extLst>
          </p:cNvPr>
          <p:cNvSpPr txBox="1">
            <a:spLocks noChangeArrowheads="1"/>
          </p:cNvSpPr>
          <p:nvPr/>
        </p:nvSpPr>
        <p:spPr bwMode="auto">
          <a:xfrm>
            <a:off x="0" y="4114800"/>
            <a:ext cx="12192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cs typeface="Times New Roman" charset="0"/>
              </a:rPr>
              <a:t>God’s word does not conflict or contradict science, but coincides in harmony with it (Defines it!)</a:t>
            </a:r>
          </a:p>
        </p:txBody>
      </p:sp>
    </p:spTree>
    <p:extLst>
      <p:ext uri="{BB962C8B-B14F-4D97-AF65-F5344CB8AC3E}">
        <p14:creationId xmlns:p14="http://schemas.microsoft.com/office/powerpoint/2010/main" val="42253319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BFD6B18-A000-4194-A9AA-75CE99E0B03E}"/>
              </a:ext>
            </a:extLst>
          </p:cNvPr>
          <p:cNvPicPr>
            <a:picLocks noChangeAspect="1"/>
          </p:cNvPicPr>
          <p:nvPr/>
        </p:nvPicPr>
        <p:blipFill rotWithShape="1">
          <a:blip r:embed="rId3">
            <a:extLst>
              <a:ext uri="{28A0092B-C50C-407E-A947-70E740481C1C}">
                <a14:useLocalDpi xmlns:a14="http://schemas.microsoft.com/office/drawing/2010/main" val="0"/>
              </a:ext>
            </a:extLst>
          </a:blip>
          <a:srcRect t="46699" b="15767"/>
          <a:stretch/>
        </p:blipFill>
        <p:spPr>
          <a:xfrm>
            <a:off x="20" y="10"/>
            <a:ext cx="12191980" cy="3443533"/>
          </a:xfrm>
          <a:prstGeom prst="rect">
            <a:avLst/>
          </a:prstGeom>
        </p:spPr>
      </p:pic>
      <p:sp>
        <p:nvSpPr>
          <p:cNvPr id="136194" name="Rectangle 2"/>
          <p:cNvSpPr>
            <a:spLocks noGrp="1" noChangeArrowheads="1"/>
          </p:cNvSpPr>
          <p:nvPr>
            <p:ph type="title"/>
          </p:nvPr>
        </p:nvSpPr>
        <p:spPr>
          <a:xfrm>
            <a:off x="0" y="13052"/>
            <a:ext cx="12191980" cy="1641490"/>
          </a:xfrm>
        </p:spPr>
        <p:txBody>
          <a:bodyPr vert="horz" wrap="none" lIns="91440" tIns="45720" rIns="91440" bIns="45720" rtlCol="0" anchor="t">
            <a:normAutofit/>
          </a:bodyPr>
          <a:lstStyle/>
          <a:p>
            <a:pPr algn="ctr"/>
            <a:r>
              <a:rPr lang="en-US" altLang="en-US" sz="9600" u="sng" spc="-300" dirty="0">
                <a:solidFill>
                  <a:schemeClr val="bg1"/>
                </a:solidFill>
                <a:effectLst>
                  <a:outerShdw blurRad="469900" dist="342900" dir="5400000" sy="-20000" rotWithShape="0">
                    <a:prstClr val="black">
                      <a:alpha val="66000"/>
                    </a:prstClr>
                  </a:outerShdw>
                </a:effectLst>
              </a:rPr>
              <a:t>Conclusion </a:t>
            </a:r>
          </a:p>
        </p:txBody>
      </p:sp>
      <p:sp>
        <p:nvSpPr>
          <p:cNvPr id="6" name="Footer Placeholder 4"/>
          <p:cNvSpPr>
            <a:spLocks noGrp="1"/>
          </p:cNvSpPr>
          <p:nvPr>
            <p:ph type="ftr" sz="quarter" idx="11"/>
          </p:nvPr>
        </p:nvSpPr>
        <p:spPr>
          <a:xfrm>
            <a:off x="20" y="6492865"/>
            <a:ext cx="411480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7" name="Text Box 6">
            <a:extLst>
              <a:ext uri="{FF2B5EF4-FFF2-40B4-BE49-F238E27FC236}">
                <a16:creationId xmlns:a16="http://schemas.microsoft.com/office/drawing/2014/main" id="{E254EEB8-F53B-4FA8-971D-0849112C5CDC}"/>
              </a:ext>
            </a:extLst>
          </p:cNvPr>
          <p:cNvSpPr txBox="1">
            <a:spLocks noChangeArrowheads="1"/>
          </p:cNvSpPr>
          <p:nvPr/>
        </p:nvSpPr>
        <p:spPr bwMode="auto">
          <a:xfrm>
            <a:off x="0" y="4026834"/>
            <a:ext cx="12179898" cy="1938992"/>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ctr">
              <a:buClr>
                <a:srgbClr val="66FFFF"/>
              </a:buClr>
              <a:buSzPct val="130000"/>
              <a:buFont typeface="Wingdings" pitchFamily="2" charset="2"/>
              <a:buNone/>
            </a:pPr>
            <a:r>
              <a:rPr lang="en-US" altLang="en-US" sz="4000" b="1" dirty="0">
                <a:solidFill>
                  <a:schemeClr val="tx1"/>
                </a:solidFill>
                <a:cs typeface="Times New Roman" pitchFamily="18" charset="0"/>
              </a:rPr>
              <a:t>Let us strengthen our faith and be the examples of the truth to the dark world around us!</a:t>
            </a:r>
            <a:endParaRPr lang="en-US" altLang="en-US" sz="4000" b="1" i="1" dirty="0">
              <a:solidFill>
                <a:schemeClr val="tx1"/>
              </a:solidFill>
              <a:cs typeface="Times New Roman" pitchFamily="18" charset="0"/>
            </a:endParaRPr>
          </a:p>
        </p:txBody>
      </p:sp>
    </p:spTree>
    <p:extLst>
      <p:ext uri="{BB962C8B-B14F-4D97-AF65-F5344CB8AC3E}">
        <p14:creationId xmlns:p14="http://schemas.microsoft.com/office/powerpoint/2010/main" val="5033131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204557"/>
            <a:ext cx="12192000" cy="609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12192000" cy="990600"/>
          </a:xfrm>
          <a:solidFill>
            <a:srgbClr val="FFFF00"/>
          </a:solidFill>
        </p:spPr>
        <p:txBody>
          <a:bodyPr/>
          <a:lstStyle/>
          <a:p>
            <a:pPr algn="ct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1524000" y="1371600"/>
            <a:ext cx="9144000" cy="3539430"/>
          </a:xfrm>
          <a:prstGeom prst="rect">
            <a:avLst/>
          </a:prstGeom>
          <a:noFill/>
          <a:ln w="9525">
            <a:noFill/>
            <a:miter lim="800000"/>
            <a:headEnd/>
            <a:tailEnd/>
          </a:ln>
          <a:effectLst/>
        </p:spPr>
        <p:txBody>
          <a:bodyPr wrap="square">
            <a:spAutoFit/>
          </a:bodyPr>
          <a:lstStyle/>
          <a:p>
            <a:pPr marL="796925" indent="-571500">
              <a:spcBef>
                <a:spcPct val="20000"/>
              </a:spcBef>
              <a:defRPr/>
            </a:pPr>
            <a:r>
              <a:rPr lang="en-US" sz="3200" b="1" dirty="0">
                <a:ea typeface="Tahoma" pitchFamily="34" charset="0"/>
                <a:cs typeface="Tahoma" pitchFamily="34" charset="0"/>
              </a:rPr>
              <a:t>Hear The Gospel (Jn. 5:24; Rom. 10:17)</a:t>
            </a:r>
          </a:p>
          <a:p>
            <a:pPr marL="796925" indent="-571500">
              <a:spcBef>
                <a:spcPct val="20000"/>
              </a:spcBef>
              <a:defRPr/>
            </a:pPr>
            <a:r>
              <a:rPr lang="en-US" sz="3200" b="1" dirty="0">
                <a:ea typeface="Tahoma" pitchFamily="34" charset="0"/>
                <a:cs typeface="Tahoma" pitchFamily="34" charset="0"/>
              </a:rPr>
              <a:t>Believe In Christ (Jn. 3:16-18; Jn. 8:24)</a:t>
            </a:r>
          </a:p>
          <a:p>
            <a:pPr marL="796925" indent="-571500">
              <a:spcBef>
                <a:spcPct val="20000"/>
              </a:spcBef>
              <a:defRPr/>
            </a:pPr>
            <a:r>
              <a:rPr lang="en-US" sz="3200" b="1" dirty="0">
                <a:ea typeface="Tahoma" pitchFamily="34" charset="0"/>
                <a:cs typeface="Tahoma" pitchFamily="34" charset="0"/>
              </a:rPr>
              <a:t>Repent Of Sins (Lk. 13:35; Acts 2:38)</a:t>
            </a:r>
          </a:p>
          <a:p>
            <a:pPr marL="796925" indent="-571500">
              <a:spcBef>
                <a:spcPct val="20000"/>
              </a:spcBef>
              <a:defRPr/>
            </a:pPr>
            <a:r>
              <a:rPr lang="en-US" sz="3200" b="1" dirty="0">
                <a:ea typeface="Tahoma" pitchFamily="34" charset="0"/>
                <a:cs typeface="Tahoma" pitchFamily="34" charset="0"/>
              </a:rPr>
              <a:t>Confess Christ (Mt. 10:32; Rom. 10:10)</a:t>
            </a:r>
          </a:p>
          <a:p>
            <a:pPr marL="796925" indent="-571500">
              <a:spcBef>
                <a:spcPct val="20000"/>
              </a:spcBef>
              <a:defRPr/>
            </a:pPr>
            <a:r>
              <a:rPr lang="en-US" sz="3200" b="1" dirty="0">
                <a:ea typeface="Tahoma" pitchFamily="34" charset="0"/>
                <a:cs typeface="Tahoma" pitchFamily="34" charset="0"/>
              </a:rPr>
              <a:t>Be Baptized (Mk. 16:16; Acts 22:16)</a:t>
            </a:r>
          </a:p>
          <a:p>
            <a:pPr marL="796925" indent="-571500">
              <a:spcBef>
                <a:spcPct val="20000"/>
              </a:spcBef>
              <a:defRPr/>
            </a:pPr>
            <a:r>
              <a:rPr lang="en-US" sz="3200" b="1" dirty="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5165230"/>
            <a:ext cx="12192000" cy="1200329"/>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4000" b="1" u="sng" dirty="0">
                <a:solidFill>
                  <a:srgbClr val="0000FF"/>
                </a:solidFill>
                <a:effectLst>
                  <a:outerShdw blurRad="38100" dist="38100" dir="2700000" algn="tl">
                    <a:srgbClr val="FFFFFF"/>
                  </a:outerShdw>
                </a:effectLst>
                <a:latin typeface="Calisto MT" pitchFamily="18" charset="0"/>
              </a:rPr>
              <a:t>For The Erring Child: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defRPr/>
            </a:pPr>
            <a:r>
              <a:rPr lang="en-US" sz="3200" b="1" dirty="0">
                <a:latin typeface="Arial" pitchFamily="34" charset="0"/>
                <a:cs typeface="Arial" pitchFamily="34" charset="0"/>
              </a:rPr>
              <a:t>Repent (Acts 8:22), Confess (I Jn. 1:9), Pray (Acts 8:22)</a:t>
            </a:r>
          </a:p>
        </p:txBody>
      </p:sp>
      <p:sp>
        <p:nvSpPr>
          <p:cNvPr id="11270" name="Line 5"/>
          <p:cNvSpPr>
            <a:spLocks noChangeShapeType="1"/>
          </p:cNvSpPr>
          <p:nvPr/>
        </p:nvSpPr>
        <p:spPr bwMode="auto">
          <a:xfrm>
            <a:off x="2057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2816641203"/>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2000"/>
                                        <p:tgtEl>
                                          <p:spTgt spid="6147">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2000"/>
                                        <p:tgtEl>
                                          <p:spTgt spid="6147">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2000"/>
                                        <p:tgtEl>
                                          <p:spTgt spid="6147">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2000"/>
                                        <p:tgtEl>
                                          <p:spTgt spid="6147">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2000"/>
                                        <p:tgtEl>
                                          <p:spTgt spid="6147">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A13656-CA52-487A-B4E2-3BE258D2B0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5141" b="37200"/>
          <a:stretch/>
        </p:blipFill>
        <p:spPr>
          <a:xfrm>
            <a:off x="20" y="10"/>
            <a:ext cx="12191980" cy="3443533"/>
          </a:xfrm>
          <a:prstGeom prst="rect">
            <a:avLst/>
          </a:prstGeom>
        </p:spPr>
      </p:pic>
      <p:sp>
        <p:nvSpPr>
          <p:cNvPr id="103426" name="Rectangle 2"/>
          <p:cNvSpPr>
            <a:spLocks noGrp="1" noChangeArrowheads="1"/>
          </p:cNvSpPr>
          <p:nvPr>
            <p:ph type="title"/>
          </p:nvPr>
        </p:nvSpPr>
        <p:spPr>
          <a:xfrm>
            <a:off x="20" y="3886200"/>
            <a:ext cx="12191980" cy="1641490"/>
          </a:xfrm>
        </p:spPr>
        <p:txBody>
          <a:bodyPr vert="horz" wrap="none" lIns="91440" tIns="45720" rIns="91440" bIns="45720" rtlCol="0" anchor="t">
            <a:normAutofit/>
          </a:bodyPr>
          <a:lstStyle/>
          <a:p>
            <a:pPr algn="ctr"/>
            <a:r>
              <a:rPr lang="en-US" altLang="en-US" sz="9600" u="sng"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PART 2</a:t>
            </a:r>
          </a:p>
        </p:txBody>
      </p:sp>
      <p:sp>
        <p:nvSpPr>
          <p:cNvPr id="5" name="Footer Placeholder 4"/>
          <p:cNvSpPr>
            <a:spLocks noGrp="1"/>
          </p:cNvSpPr>
          <p:nvPr>
            <p:ph type="ftr" sz="quarter" idx="11"/>
          </p:nvPr>
        </p:nvSpPr>
        <p:spPr>
          <a:xfrm>
            <a:off x="4038600" y="6503499"/>
            <a:ext cx="411480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9" name="Rectangle 2">
            <a:extLst>
              <a:ext uri="{FF2B5EF4-FFF2-40B4-BE49-F238E27FC236}">
                <a16:creationId xmlns:a16="http://schemas.microsoft.com/office/drawing/2014/main" id="{EAEC7A4F-8869-424D-A77D-DB44E3535F01}"/>
              </a:ext>
            </a:extLst>
          </p:cNvPr>
          <p:cNvSpPr txBox="1">
            <a:spLocks noChangeArrowheads="1"/>
          </p:cNvSpPr>
          <p:nvPr/>
        </p:nvSpPr>
        <p:spPr>
          <a:xfrm>
            <a:off x="-21214" y="16942"/>
            <a:ext cx="12192000" cy="1447800"/>
          </a:xfrm>
          <a:prstGeom prst="rect">
            <a:avLst/>
          </a:prstGeom>
        </p:spPr>
        <p:txBody>
          <a:bodyPr vert="horz" lIns="91440" tIns="45720" rIns="91440" bIns="45720" numCol="1" rtlCol="0" anchor="ctr">
            <a:prstTxWarp prst="textInflate">
              <a:avLst/>
            </a:prstTxWarp>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altLang="en-US" sz="4000" b="1" u="sng" dirty="0">
                <a:solidFill>
                  <a:schemeClr val="tx1"/>
                </a:solidFill>
                <a:latin typeface="Arial" panose="020B0604020202020204" pitchFamily="34" charset="0"/>
                <a:cs typeface="Arial" panose="020B0604020202020204" pitchFamily="34" charset="0"/>
              </a:rPr>
              <a:t>Harmony Of Scriptures &amp; Science</a:t>
            </a:r>
            <a:br>
              <a:rPr lang="en-US" altLang="en-US" sz="4000" b="1" u="sng" dirty="0">
                <a:solidFill>
                  <a:schemeClr val="tx1"/>
                </a:solidFill>
                <a:latin typeface="Arial" panose="020B0604020202020204" pitchFamily="34" charset="0"/>
                <a:cs typeface="Arial" panose="020B0604020202020204" pitchFamily="34" charset="0"/>
              </a:rPr>
            </a:br>
            <a:endParaRPr lang="en-US" altLang="en-US" sz="4000" b="1" u="sng"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85602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A13656-CA52-487A-B4E2-3BE258D2B0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666" r="29834"/>
          <a:stretch/>
        </p:blipFill>
        <p:spPr>
          <a:xfrm>
            <a:off x="7848600" y="10"/>
            <a:ext cx="4343400" cy="6857990"/>
          </a:xfrm>
          <a:prstGeom prst="rect">
            <a:avLst/>
          </a:prstGeom>
        </p:spPr>
      </p:pic>
      <p:sp>
        <p:nvSpPr>
          <p:cNvPr id="103426" name="Rectangle 2"/>
          <p:cNvSpPr>
            <a:spLocks noGrp="1" noChangeArrowheads="1"/>
          </p:cNvSpPr>
          <p:nvPr>
            <p:ph type="title"/>
          </p:nvPr>
        </p:nvSpPr>
        <p:spPr>
          <a:xfrm>
            <a:off x="-918" y="10"/>
            <a:ext cx="7848600" cy="1325563"/>
          </a:xfrm>
        </p:spPr>
        <p:txBody>
          <a:bodyPr vert="horz" lIns="91440" tIns="45720" rIns="91440" bIns="45720" rtlCol="0" anchor="ctr">
            <a:normAutofit/>
          </a:bodyPr>
          <a:lstStyle/>
          <a:p>
            <a:pPr algn="ctr"/>
            <a:r>
              <a:rPr lang="en-US" altLang="en-US" u="sng" spc="-300" dirty="0">
                <a:effectLst>
                  <a:outerShdw blurRad="469900" dist="342900" dir="5400000" sy="-20000" rotWithShape="0">
                    <a:prstClr val="black">
                      <a:alpha val="66000"/>
                    </a:prstClr>
                  </a:outerShdw>
                </a:effectLst>
              </a:rPr>
              <a:t>Intro (Part 2)</a:t>
            </a:r>
          </a:p>
        </p:txBody>
      </p:sp>
      <p:sp>
        <p:nvSpPr>
          <p:cNvPr id="5" name="Footer Placeholder 4"/>
          <p:cNvSpPr>
            <a:spLocks noGrp="1"/>
          </p:cNvSpPr>
          <p:nvPr>
            <p:ph type="ftr" sz="quarter" idx="11"/>
          </p:nvPr>
        </p:nvSpPr>
        <p:spPr>
          <a:xfrm>
            <a:off x="-918" y="6492875"/>
            <a:ext cx="411480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9" name="Text Box 4">
            <a:extLst>
              <a:ext uri="{FF2B5EF4-FFF2-40B4-BE49-F238E27FC236}">
                <a16:creationId xmlns:a16="http://schemas.microsoft.com/office/drawing/2014/main" id="{B46E835D-C1BE-4E5B-80B7-2FA6D98100BA}"/>
              </a:ext>
            </a:extLst>
          </p:cNvPr>
          <p:cNvSpPr txBox="1">
            <a:spLocks noChangeArrowheads="1"/>
          </p:cNvSpPr>
          <p:nvPr/>
        </p:nvSpPr>
        <p:spPr bwMode="auto">
          <a:xfrm>
            <a:off x="0" y="1828800"/>
            <a:ext cx="78486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1963" indent="-461963">
              <a:buClr>
                <a:schemeClr val="bg1">
                  <a:lumMod val="60000"/>
                  <a:lumOff val="40000"/>
                </a:schemeClr>
              </a:buClr>
              <a:buSzPct val="115000"/>
              <a:buFont typeface="Wingdings" pitchFamily="2" charset="2"/>
              <a:buChar char="Ø"/>
            </a:pP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Creation alone declares God’s majesty and glory – Psalm 19:1</a:t>
            </a:r>
          </a:p>
          <a:p>
            <a:pPr marL="461963" indent="-461963">
              <a:buClr>
                <a:schemeClr val="bg1">
                  <a:lumMod val="60000"/>
                  <a:lumOff val="40000"/>
                </a:schemeClr>
              </a:buClr>
              <a:buSzPct val="115000"/>
              <a:buFont typeface="Wingdings" pitchFamily="2" charset="2"/>
              <a:buChar char="Ø"/>
            </a:pP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If the Scriptures are the word of God, one would expect it to be accurate – Is. 40:8</a:t>
            </a:r>
          </a:p>
          <a:p>
            <a:pPr marL="461963" indent="-461963">
              <a:buClr>
                <a:schemeClr val="bg1">
                  <a:lumMod val="60000"/>
                  <a:lumOff val="40000"/>
                </a:schemeClr>
              </a:buClr>
              <a:buSzPct val="115000"/>
              <a:buFont typeface="Wingdings" pitchFamily="2" charset="2"/>
              <a:buChar char="Ø"/>
            </a:pP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Creation alone leaves man without excuse – Rom. 1:20 </a:t>
            </a:r>
          </a:p>
        </p:txBody>
      </p:sp>
    </p:spTree>
    <p:extLst>
      <p:ext uri="{BB962C8B-B14F-4D97-AF65-F5344CB8AC3E}">
        <p14:creationId xmlns:p14="http://schemas.microsoft.com/office/powerpoint/2010/main" val="7734457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left)">
                                      <p:cBhvr>
                                        <p:cTn id="11" dur="500"/>
                                        <p:tgtEl>
                                          <p:spTgt spid="9">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wipe(left)">
                                      <p:cBhvr>
                                        <p:cTn id="1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8431" r="2" b="8918"/>
          <a:stretch/>
        </p:blipFill>
        <p:spPr>
          <a:xfrm>
            <a:off x="-3" y="10"/>
            <a:ext cx="5486403" cy="2550767"/>
          </a:xfrm>
          <a:prstGeom prst="rect">
            <a:avLst/>
          </a:prstGeom>
          <a:effectLst>
            <a:softEdge rad="19050"/>
          </a:effectLst>
        </p:spPr>
      </p:pic>
      <p:sp>
        <p:nvSpPr>
          <p:cNvPr id="103426" name="Rectangle 2"/>
          <p:cNvSpPr>
            <a:spLocks noGrp="1" noChangeArrowheads="1"/>
          </p:cNvSpPr>
          <p:nvPr>
            <p:ph type="title"/>
          </p:nvPr>
        </p:nvSpPr>
        <p:spPr>
          <a:xfrm>
            <a:off x="5486400" y="10"/>
            <a:ext cx="3300099" cy="1641490"/>
          </a:xfrm>
        </p:spPr>
        <p:txBody>
          <a:bodyPr vert="horz" wrap="none" lIns="91440" tIns="45720" rIns="91440" bIns="45720" rtlCol="0" anchor="t">
            <a:normAutofit/>
          </a:bodyPr>
          <a:lstStyle/>
          <a:p>
            <a:pPr algn="ctr"/>
            <a:r>
              <a:rPr lang="en-US" altLang="en-US" sz="9600" u="sng"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Intro</a:t>
            </a:r>
          </a:p>
        </p:txBody>
      </p:sp>
      <p:sp>
        <p:nvSpPr>
          <p:cNvPr id="5" name="Footer Placeholder 4"/>
          <p:cNvSpPr>
            <a:spLocks noGrp="1"/>
          </p:cNvSpPr>
          <p:nvPr>
            <p:ph type="ftr" sz="quarter" idx="11"/>
          </p:nvPr>
        </p:nvSpPr>
        <p:spPr>
          <a:xfrm>
            <a:off x="16330" y="6492875"/>
            <a:ext cx="326027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11" name="Text Box 3">
            <a:extLst>
              <a:ext uri="{FF2B5EF4-FFF2-40B4-BE49-F238E27FC236}">
                <a16:creationId xmlns:a16="http://schemas.microsoft.com/office/drawing/2014/main" id="{B0E1FE4A-D78A-4E6B-B2AC-BEB13BA97FC9}"/>
              </a:ext>
            </a:extLst>
          </p:cNvPr>
          <p:cNvSpPr txBox="1">
            <a:spLocks noChangeArrowheads="1"/>
          </p:cNvSpPr>
          <p:nvPr/>
        </p:nvSpPr>
        <p:spPr bwMode="auto">
          <a:xfrm>
            <a:off x="-1" y="2609843"/>
            <a:ext cx="12175671"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Wall Street Journal article 12/25/14, </a:t>
            </a:r>
            <a:r>
              <a:rPr lang="en-US" altLang="en-US" sz="3200" b="1" i="1" dirty="0">
                <a:solidFill>
                  <a:srgbClr val="66FFFF"/>
                </a:solidFill>
                <a:latin typeface="Tahoma" panose="020B0604030504040204" pitchFamily="34" charset="0"/>
                <a:ea typeface="Tahoma" panose="020B0604030504040204" pitchFamily="34" charset="0"/>
                <a:cs typeface="Tahoma" panose="020B0604030504040204" pitchFamily="34" charset="0"/>
              </a:rPr>
              <a:t>Science Increasingly Makes the Case for God</a:t>
            </a: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 by Eric </a:t>
            </a:r>
            <a:r>
              <a:rPr lang="en-US" altLang="en-US" sz="3200" b="1" dirty="0" err="1">
                <a:solidFill>
                  <a:srgbClr val="66FFFF"/>
                </a:solidFill>
                <a:latin typeface="Tahoma" panose="020B0604030504040204" pitchFamily="34" charset="0"/>
                <a:ea typeface="Tahoma" panose="020B0604030504040204" pitchFamily="34" charset="0"/>
                <a:cs typeface="Tahoma" panose="020B0604030504040204" pitchFamily="34" charset="0"/>
              </a:rPr>
              <a:t>Mataxas</a:t>
            </a: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 declares that scientists are increasingly having to change their previous thoughts!</a:t>
            </a:r>
          </a:p>
        </p:txBody>
      </p:sp>
      <p:sp>
        <p:nvSpPr>
          <p:cNvPr id="12" name="Text Box 4">
            <a:extLst>
              <a:ext uri="{FF2B5EF4-FFF2-40B4-BE49-F238E27FC236}">
                <a16:creationId xmlns:a16="http://schemas.microsoft.com/office/drawing/2014/main" id="{A0B17F7E-2664-4949-BACD-1F6D7D3F1720}"/>
              </a:ext>
            </a:extLst>
          </p:cNvPr>
          <p:cNvSpPr txBox="1">
            <a:spLocks noChangeArrowheads="1"/>
          </p:cNvSpPr>
          <p:nvPr/>
        </p:nvSpPr>
        <p:spPr bwMode="auto">
          <a:xfrm>
            <a:off x="24423" y="4815608"/>
            <a:ext cx="1216757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1963" indent="-461963">
              <a:buClr>
                <a:schemeClr val="bg1">
                  <a:lumMod val="60000"/>
                  <a:lumOff val="40000"/>
                </a:schemeClr>
              </a:buClr>
              <a:buSzPct val="115000"/>
              <a:buFont typeface="Wingdings" pitchFamily="2" charset="2"/>
              <a:buChar char="Ø"/>
            </a:pP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Over time science has become a god to itself, where the choice seems to be God or science </a:t>
            </a:r>
          </a:p>
        </p:txBody>
      </p:sp>
      <p:pic>
        <p:nvPicPr>
          <p:cNvPr id="9" name="Picture 8">
            <a:extLst>
              <a:ext uri="{FF2B5EF4-FFF2-40B4-BE49-F238E27FC236}">
                <a16:creationId xmlns:a16="http://schemas.microsoft.com/office/drawing/2014/main" id="{5068174F-E32E-43F2-B7D0-0A197C4464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677" r="3" b="17421"/>
          <a:stretch/>
        </p:blipFill>
        <p:spPr>
          <a:xfrm>
            <a:off x="8786499" y="-12843"/>
            <a:ext cx="3429002" cy="2553335"/>
          </a:xfrm>
          <a:prstGeom prst="rect">
            <a:avLst/>
          </a:prstGeom>
          <a:effectLst>
            <a:softEdge rad="19050"/>
          </a:effectLst>
        </p:spPr>
      </p:pic>
    </p:spTree>
    <p:extLst>
      <p:ext uri="{BB962C8B-B14F-4D97-AF65-F5344CB8AC3E}">
        <p14:creationId xmlns:p14="http://schemas.microsoft.com/office/powerpoint/2010/main" val="14404315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6200" y="-1"/>
            <a:ext cx="12115800" cy="868979"/>
          </a:xfrm>
        </p:spPr>
        <p:txBody>
          <a:bodyPr>
            <a:noAutofit/>
          </a:bodyPr>
          <a:lstStyle/>
          <a:p>
            <a:pPr algn="ctr"/>
            <a:r>
              <a:rPr lang="en-US" altLang="en-US" b="1" u="sng" dirty="0">
                <a:solidFill>
                  <a:schemeClr val="tx1"/>
                </a:solidFill>
                <a:latin typeface="Arial" panose="020B0604020202020204" pitchFamily="34" charset="0"/>
                <a:cs typeface="Arial" panose="020B0604020202020204" pitchFamily="34" charset="0"/>
              </a:rPr>
              <a:t>Intro</a:t>
            </a:r>
          </a:p>
        </p:txBody>
      </p:sp>
      <p:sp>
        <p:nvSpPr>
          <p:cNvPr id="4" name="Footer Placeholder 4"/>
          <p:cNvSpPr>
            <a:spLocks noGrp="1"/>
          </p:cNvSpPr>
          <p:nvPr>
            <p:ph type="ftr" sz="quarter" idx="11"/>
          </p:nvPr>
        </p:nvSpPr>
        <p:spPr>
          <a:xfrm>
            <a:off x="0" y="6567948"/>
            <a:ext cx="4264742" cy="304800"/>
          </a:xfrm>
        </p:spPr>
        <p:txBody>
          <a:bodyPr/>
          <a:lstStyle/>
          <a:p>
            <a:r>
              <a:rPr lang="en-US" altLang="en-US"/>
              <a:t>Harmony Of Scriptures &amp; Science Parts 1-2</a:t>
            </a:r>
            <a:endParaRPr lang="en-US" altLang="en-US" dirty="0"/>
          </a:p>
        </p:txBody>
      </p:sp>
      <p:sp>
        <p:nvSpPr>
          <p:cNvPr id="5" name="Text Box 6"/>
          <p:cNvSpPr txBox="1">
            <a:spLocks noChangeArrowheads="1"/>
          </p:cNvSpPr>
          <p:nvPr/>
        </p:nvSpPr>
        <p:spPr bwMode="auto">
          <a:xfrm>
            <a:off x="0" y="5218222"/>
            <a:ext cx="12192000" cy="1077218"/>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ctr">
              <a:buClr>
                <a:srgbClr val="66FFFF"/>
              </a:buClr>
              <a:buSzPct val="130000"/>
              <a:buFont typeface="Wingdings" pitchFamily="2" charset="2"/>
              <a:buNone/>
            </a:pPr>
            <a:r>
              <a:rPr lang="en-US" alt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We can see God in science as He has provided the Creator’s Handbook to Science in His word!</a:t>
            </a:r>
            <a:endParaRPr lang="en-US" alt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 Box 3"/>
          <p:cNvSpPr txBox="1">
            <a:spLocks noChangeArrowheads="1"/>
          </p:cNvSpPr>
          <p:nvPr/>
        </p:nvSpPr>
        <p:spPr bwMode="auto">
          <a:xfrm>
            <a:off x="0" y="868979"/>
            <a:ext cx="12192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Throughout time, Science had to “catch up” with God’s word!</a:t>
            </a:r>
          </a:p>
        </p:txBody>
      </p:sp>
      <p:pic>
        <p:nvPicPr>
          <p:cNvPr id="6" name="Picture 5">
            <a:extLst>
              <a:ext uri="{FF2B5EF4-FFF2-40B4-BE49-F238E27FC236}">
                <a16:creationId xmlns:a16="http://schemas.microsoft.com/office/drawing/2014/main" id="{600D5A67-5090-4C2E-844C-7D992770F5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6325" y="2026489"/>
            <a:ext cx="3819349" cy="3055479"/>
          </a:xfrm>
          <a:prstGeom prst="rect">
            <a:avLst/>
          </a:prstGeom>
        </p:spPr>
      </p:pic>
    </p:spTree>
    <p:extLst>
      <p:ext uri="{BB962C8B-B14F-4D97-AF65-F5344CB8AC3E}">
        <p14:creationId xmlns:p14="http://schemas.microsoft.com/office/powerpoint/2010/main" val="123980760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53" presetClass="entr" presetSubtype="16"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2052" name="Picture 4" descr="http://water.usgs.gov/edu/graphics/watercyclesummary.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3152" b="2"/>
          <a:stretch/>
        </p:blipFill>
        <p:spPr bwMode="auto">
          <a:xfrm>
            <a:off x="4636008" y="10"/>
            <a:ext cx="7555992"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9" name="Rectangle 138">
            <a:extLst>
              <a:ext uri="{FF2B5EF4-FFF2-40B4-BE49-F238E27FC236}">
                <a16:creationId xmlns:a16="http://schemas.microsoft.com/office/drawing/2014/main" id="{8D77D416-66F5-413A-9B46-6289471B36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6" name="Rectangle 2"/>
          <p:cNvSpPr>
            <a:spLocks noGrp="1" noChangeArrowheads="1"/>
          </p:cNvSpPr>
          <p:nvPr>
            <p:ph type="title"/>
          </p:nvPr>
        </p:nvSpPr>
        <p:spPr>
          <a:xfrm>
            <a:off x="0" y="-11528"/>
            <a:ext cx="4636008" cy="1325563"/>
          </a:xfrm>
        </p:spPr>
        <p:txBody>
          <a:bodyPr vert="horz" lIns="91440" tIns="45720" rIns="91440" bIns="45720" rtlCol="0" anchor="ctr">
            <a:normAutofit/>
          </a:bodyPr>
          <a:lstStyle/>
          <a:p>
            <a:pPr algn="ctr"/>
            <a:r>
              <a:rPr lang="en-US" altLang="en-US" sz="4400" u="sng" dirty="0"/>
              <a:t>The Water Cycle</a:t>
            </a:r>
          </a:p>
        </p:txBody>
      </p:sp>
      <p:sp>
        <p:nvSpPr>
          <p:cNvPr id="5" name="Footer Placeholder 4"/>
          <p:cNvSpPr>
            <a:spLocks noGrp="1"/>
          </p:cNvSpPr>
          <p:nvPr>
            <p:ph type="ftr" sz="quarter" idx="11"/>
          </p:nvPr>
        </p:nvSpPr>
        <p:spPr>
          <a:xfrm>
            <a:off x="21117" y="6492865"/>
            <a:ext cx="3331684" cy="365125"/>
          </a:xfrm>
        </p:spPr>
        <p:txBody>
          <a:bodyPr vert="horz" lIns="91440" tIns="45720" rIns="91440" bIns="45720" rtlCol="0" anchor="ctr">
            <a:normAutofit/>
          </a:bodyPr>
          <a:lstStyle/>
          <a:p>
            <a:pPr algn="l" defTabSz="914400">
              <a:spcAft>
                <a:spcPts val="600"/>
              </a:spcAft>
            </a:pPr>
            <a:r>
              <a:rPr lang="en-US" altLang="en-US" kern="1200">
                <a:solidFill>
                  <a:srgbClr val="FFFFFF"/>
                </a:solidFill>
                <a:latin typeface="+mn-lt"/>
                <a:ea typeface="+mn-ea"/>
                <a:cs typeface="+mn-cs"/>
              </a:rPr>
              <a:t>Harmony Of Scriptures &amp; Science Parts 1-2</a:t>
            </a:r>
            <a:endParaRPr lang="en-US" altLang="en-US" kern="1200" dirty="0">
              <a:solidFill>
                <a:srgbClr val="FFFFFF"/>
              </a:solidFill>
              <a:latin typeface="+mn-lt"/>
              <a:ea typeface="+mn-ea"/>
              <a:cs typeface="+mn-cs"/>
            </a:endParaRPr>
          </a:p>
        </p:txBody>
      </p:sp>
      <p:sp>
        <p:nvSpPr>
          <p:cNvPr id="8" name="Text Box 5">
            <a:extLst>
              <a:ext uri="{FF2B5EF4-FFF2-40B4-BE49-F238E27FC236}">
                <a16:creationId xmlns:a16="http://schemas.microsoft.com/office/drawing/2014/main" id="{1E04040F-B4CA-48FB-9A71-A9428547D98F}"/>
              </a:ext>
            </a:extLst>
          </p:cNvPr>
          <p:cNvSpPr txBox="1">
            <a:spLocks noChangeArrowheads="1"/>
          </p:cNvSpPr>
          <p:nvPr/>
        </p:nvSpPr>
        <p:spPr bwMode="auto">
          <a:xfrm>
            <a:off x="0" y="1382286"/>
            <a:ext cx="4636008" cy="4585871"/>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600" b="1" dirty="0">
                <a:solidFill>
                  <a:srgbClr val="7030A0"/>
                </a:solidFill>
                <a:cs typeface="Times New Roman" pitchFamily="18" charset="0"/>
              </a:rPr>
              <a:t>Job 36:27-28</a:t>
            </a:r>
          </a:p>
          <a:p>
            <a:pPr marL="804863" indent="-804863" algn="l">
              <a:buClr>
                <a:schemeClr val="accent2"/>
              </a:buClr>
              <a:buSzPct val="130000"/>
            </a:pPr>
            <a:r>
              <a:rPr lang="en-US" altLang="en-US" sz="3200" dirty="0">
                <a:solidFill>
                  <a:srgbClr val="002060"/>
                </a:solidFill>
                <a:cs typeface="Times New Roman" pitchFamily="18" charset="0"/>
              </a:rPr>
              <a:t>27.  For he draws up the drops of water; they distill his mist in rain,</a:t>
            </a:r>
          </a:p>
          <a:p>
            <a:pPr marL="804863" indent="-804863" algn="l">
              <a:buClr>
                <a:schemeClr val="accent2"/>
              </a:buClr>
              <a:buSzPct val="130000"/>
            </a:pPr>
            <a:r>
              <a:rPr lang="en-US" altLang="en-US" sz="3200" dirty="0">
                <a:solidFill>
                  <a:srgbClr val="002060"/>
                </a:solidFill>
                <a:cs typeface="Times New Roman" pitchFamily="18" charset="0"/>
              </a:rPr>
              <a:t>28.  which the skies pour down and drop on mankind abundantly.</a:t>
            </a:r>
          </a:p>
        </p:txBody>
      </p:sp>
    </p:spTree>
    <p:extLst>
      <p:ext uri="{BB962C8B-B14F-4D97-AF65-F5344CB8AC3E}">
        <p14:creationId xmlns:p14="http://schemas.microsoft.com/office/powerpoint/2010/main" val="37851962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41045" b="15669"/>
          <a:stretch/>
        </p:blipFill>
        <p:spPr>
          <a:xfrm>
            <a:off x="20" y="10"/>
            <a:ext cx="12191980" cy="3443533"/>
          </a:xfrm>
          <a:prstGeom prst="rect">
            <a:avLst/>
          </a:prstGeom>
        </p:spPr>
      </p:pic>
      <p:sp>
        <p:nvSpPr>
          <p:cNvPr id="103426" name="Rectangle 2"/>
          <p:cNvSpPr>
            <a:spLocks noGrp="1" noChangeArrowheads="1"/>
          </p:cNvSpPr>
          <p:nvPr>
            <p:ph type="title"/>
          </p:nvPr>
        </p:nvSpPr>
        <p:spPr>
          <a:xfrm>
            <a:off x="4709" y="10"/>
            <a:ext cx="12191980" cy="1641490"/>
          </a:xfrm>
        </p:spPr>
        <p:txBody>
          <a:bodyPr vert="horz" wrap="none" lIns="91440" tIns="45720" rIns="91440" bIns="45720" rtlCol="0" anchor="t">
            <a:normAutofit/>
          </a:bodyPr>
          <a:lstStyle/>
          <a:p>
            <a:r>
              <a:rPr lang="en-US" altLang="en-US" u="sng"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Intro</a:t>
            </a:r>
          </a:p>
        </p:txBody>
      </p:sp>
      <p:sp>
        <p:nvSpPr>
          <p:cNvPr id="5" name="Footer Placeholder 4"/>
          <p:cNvSpPr>
            <a:spLocks noGrp="1"/>
          </p:cNvSpPr>
          <p:nvPr>
            <p:ph type="ftr" sz="quarter" idx="11"/>
          </p:nvPr>
        </p:nvSpPr>
        <p:spPr>
          <a:xfrm>
            <a:off x="23303" y="6479361"/>
            <a:ext cx="411480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6" name="Text Box 5">
            <a:extLst>
              <a:ext uri="{FF2B5EF4-FFF2-40B4-BE49-F238E27FC236}">
                <a16:creationId xmlns:a16="http://schemas.microsoft.com/office/drawing/2014/main" id="{D10967A0-BE9C-4F92-B0B8-F8B5A02A67AF}"/>
              </a:ext>
            </a:extLst>
          </p:cNvPr>
          <p:cNvSpPr txBox="1">
            <a:spLocks noChangeArrowheads="1"/>
          </p:cNvSpPr>
          <p:nvPr/>
        </p:nvSpPr>
        <p:spPr bwMode="auto">
          <a:xfrm>
            <a:off x="-4669" y="4145844"/>
            <a:ext cx="12192000" cy="1631216"/>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600" b="1" dirty="0">
                <a:solidFill>
                  <a:srgbClr val="7030A0"/>
                </a:solidFill>
                <a:latin typeface="Tahoma" panose="020B0604030504040204" pitchFamily="34" charset="0"/>
                <a:ea typeface="Tahoma" panose="020B0604030504040204" pitchFamily="34" charset="0"/>
                <a:cs typeface="Tahoma" panose="020B0604030504040204" pitchFamily="34" charset="0"/>
              </a:rPr>
              <a:t>Is. 40:8</a:t>
            </a:r>
          </a:p>
          <a:p>
            <a:pPr marL="566738" indent="-566738" algn="l">
              <a:buClr>
                <a:schemeClr val="accent2"/>
              </a:buClr>
              <a:buSzPct val="130000"/>
            </a:pPr>
            <a:r>
              <a:rPr lang="en-US" altLang="en-US" sz="3200" dirty="0">
                <a:solidFill>
                  <a:srgbClr val="002060"/>
                </a:solidFill>
                <a:latin typeface="Tahoma" panose="020B0604030504040204" pitchFamily="34" charset="0"/>
                <a:ea typeface="Tahoma" panose="020B0604030504040204" pitchFamily="34" charset="0"/>
                <a:cs typeface="Tahoma" panose="020B0604030504040204" pitchFamily="34" charset="0"/>
              </a:rPr>
              <a:t>8.  The grass withers, the flower fades, but the word of our God will stand forever.</a:t>
            </a:r>
          </a:p>
        </p:txBody>
      </p:sp>
    </p:spTree>
    <p:extLst>
      <p:ext uri="{BB962C8B-B14F-4D97-AF65-F5344CB8AC3E}">
        <p14:creationId xmlns:p14="http://schemas.microsoft.com/office/powerpoint/2010/main" val="22372571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ater.usgs.gov/edu/graphics/watercyclesummary.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3152" b="2"/>
          <a:stretch/>
        </p:blipFill>
        <p:spPr bwMode="auto">
          <a:xfrm>
            <a:off x="4636008" y="10"/>
            <a:ext cx="755599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426" name="Rectangle 2"/>
          <p:cNvSpPr>
            <a:spLocks noGrp="1" noChangeArrowheads="1"/>
          </p:cNvSpPr>
          <p:nvPr>
            <p:ph type="title"/>
          </p:nvPr>
        </p:nvSpPr>
        <p:spPr>
          <a:xfrm>
            <a:off x="0" y="-11528"/>
            <a:ext cx="4636008" cy="1325563"/>
          </a:xfrm>
        </p:spPr>
        <p:txBody>
          <a:bodyPr vert="horz" lIns="91440" tIns="45720" rIns="91440" bIns="45720" rtlCol="0" anchor="ctr">
            <a:normAutofit/>
          </a:bodyPr>
          <a:lstStyle/>
          <a:p>
            <a:pPr algn="ctr"/>
            <a:r>
              <a:rPr lang="en-US" altLang="en-US" sz="4400" u="sng" dirty="0"/>
              <a:t>The Water Cycle</a:t>
            </a:r>
          </a:p>
        </p:txBody>
      </p:sp>
      <p:sp>
        <p:nvSpPr>
          <p:cNvPr id="5" name="Footer Placeholder 4"/>
          <p:cNvSpPr>
            <a:spLocks noGrp="1"/>
          </p:cNvSpPr>
          <p:nvPr>
            <p:ph type="ftr" sz="quarter" idx="11"/>
          </p:nvPr>
        </p:nvSpPr>
        <p:spPr>
          <a:xfrm>
            <a:off x="21117" y="6492865"/>
            <a:ext cx="3331684" cy="365125"/>
          </a:xfrm>
        </p:spPr>
        <p:txBody>
          <a:bodyPr vert="horz" lIns="91440" tIns="45720" rIns="91440" bIns="45720" rtlCol="0" anchor="ctr">
            <a:normAutofit/>
          </a:bodyPr>
          <a:lstStyle/>
          <a:p>
            <a:pPr algn="l" defTabSz="914400">
              <a:spcAft>
                <a:spcPts val="600"/>
              </a:spcAft>
            </a:pPr>
            <a:r>
              <a:rPr lang="en-US" altLang="en-US" kern="1200">
                <a:solidFill>
                  <a:srgbClr val="FFFFFF"/>
                </a:solidFill>
                <a:latin typeface="+mn-lt"/>
                <a:ea typeface="+mn-ea"/>
                <a:cs typeface="+mn-cs"/>
              </a:rPr>
              <a:t>Harmony Of Scriptures &amp; Science Parts 1-2</a:t>
            </a:r>
            <a:endParaRPr lang="en-US" altLang="en-US" kern="1200" dirty="0">
              <a:solidFill>
                <a:srgbClr val="FFFFFF"/>
              </a:solidFill>
              <a:latin typeface="+mn-lt"/>
              <a:ea typeface="+mn-ea"/>
              <a:cs typeface="+mn-cs"/>
            </a:endParaRPr>
          </a:p>
        </p:txBody>
      </p:sp>
      <p:sp>
        <p:nvSpPr>
          <p:cNvPr id="7" name="Text Box 6">
            <a:extLst>
              <a:ext uri="{FF2B5EF4-FFF2-40B4-BE49-F238E27FC236}">
                <a16:creationId xmlns:a16="http://schemas.microsoft.com/office/drawing/2014/main" id="{B9DE9073-CEBD-47A5-BF53-9AB089E9A71B}"/>
              </a:ext>
            </a:extLst>
          </p:cNvPr>
          <p:cNvSpPr txBox="1">
            <a:spLocks noChangeArrowheads="1"/>
          </p:cNvSpPr>
          <p:nvPr/>
        </p:nvSpPr>
        <p:spPr bwMode="auto">
          <a:xfrm>
            <a:off x="-16524" y="1752600"/>
            <a:ext cx="4636008"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1963" indent="-461963" algn="l">
              <a:buClr>
                <a:schemeClr val="bg1">
                  <a:lumMod val="60000"/>
                  <a:lumOff val="40000"/>
                </a:schemeClr>
              </a:buClr>
              <a:buSzPct val="115000"/>
              <a:buFont typeface="Wingdings" panose="05000000000000000000" pitchFamily="2" charset="2"/>
              <a:buChar char="v"/>
            </a:pPr>
            <a:r>
              <a:rPr lang="en-US" altLang="en-US" sz="3200" b="1" dirty="0">
                <a:solidFill>
                  <a:srgbClr val="FFFF00"/>
                </a:solidFill>
                <a:cs typeface="Times New Roman" charset="0"/>
              </a:rPr>
              <a:t>Eccl. 1:7 </a:t>
            </a:r>
            <a:r>
              <a:rPr lang="en-US" altLang="en-US" sz="3200" dirty="0">
                <a:solidFill>
                  <a:srgbClr val="FFFF00"/>
                </a:solidFill>
                <a:cs typeface="Times New Roman" charset="0"/>
              </a:rPr>
              <a:t>(Written around 950 BC); </a:t>
            </a:r>
            <a:r>
              <a:rPr lang="en-US" altLang="en-US" sz="3200" b="1" dirty="0">
                <a:solidFill>
                  <a:srgbClr val="FFFF00"/>
                </a:solidFill>
                <a:cs typeface="Times New Roman" charset="0"/>
              </a:rPr>
              <a:t>Eccl. 11:3; Ps. 135:7; Amos 9:6</a:t>
            </a:r>
          </a:p>
          <a:p>
            <a:pPr marL="461963" indent="-461963" algn="l">
              <a:buClr>
                <a:schemeClr val="bg1">
                  <a:lumMod val="60000"/>
                  <a:lumOff val="40000"/>
                </a:schemeClr>
              </a:buClr>
              <a:buSzPct val="115000"/>
              <a:buFont typeface="Wingdings" panose="05000000000000000000" pitchFamily="2" charset="2"/>
              <a:buChar char="v"/>
            </a:pPr>
            <a:r>
              <a:rPr lang="en-US" altLang="en-US" sz="3200" b="1" dirty="0">
                <a:solidFill>
                  <a:srgbClr val="FFFF00"/>
                </a:solidFill>
                <a:cs typeface="Times New Roman" charset="0"/>
              </a:rPr>
              <a:t>1882 AD: </a:t>
            </a:r>
            <a:r>
              <a:rPr lang="en-US" altLang="en-US" sz="3200" dirty="0">
                <a:solidFill>
                  <a:srgbClr val="FFFF00"/>
                </a:solidFill>
                <a:cs typeface="Times New Roman" charset="0"/>
              </a:rPr>
              <a:t>Raoult’s (1830-1901) Law of Evaporation (Thermodynamics)</a:t>
            </a:r>
          </a:p>
        </p:txBody>
      </p:sp>
    </p:spTree>
    <p:extLst>
      <p:ext uri="{BB962C8B-B14F-4D97-AF65-F5344CB8AC3E}">
        <p14:creationId xmlns:p14="http://schemas.microsoft.com/office/powerpoint/2010/main" val="29053272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7" name="Picture 1" descr="Z:\Users\Morrisoncave\Documents\Religion Media\Earth's Axis_26d_increase_AxialTilt.jpg">
            <a:extLst>
              <a:ext uri="{FF2B5EF4-FFF2-40B4-BE49-F238E27FC236}">
                <a16:creationId xmlns:a16="http://schemas.microsoft.com/office/drawing/2014/main" id="{CF34B077-6254-40C5-81F1-0B170353DE9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42" r="11235" b="-1"/>
          <a:stretch/>
        </p:blipFill>
        <p:spPr bwMode="auto">
          <a:xfrm>
            <a:off x="6096000" y="10"/>
            <a:ext cx="6096000"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72" name="Rectangle 71">
            <a:extLst>
              <a:ext uri="{FF2B5EF4-FFF2-40B4-BE49-F238E27FC236}">
                <a16:creationId xmlns:a16="http://schemas.microsoft.com/office/drawing/2014/main" id="{229B61F6-561C-44B1-809D-51A2F295F32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6" name="Rectangle 2"/>
          <p:cNvSpPr>
            <a:spLocks noGrp="1" noChangeArrowheads="1"/>
          </p:cNvSpPr>
          <p:nvPr>
            <p:ph type="title"/>
          </p:nvPr>
        </p:nvSpPr>
        <p:spPr>
          <a:xfrm>
            <a:off x="1" y="1"/>
            <a:ext cx="6095998" cy="914400"/>
          </a:xfrm>
        </p:spPr>
        <p:txBody>
          <a:bodyPr vert="horz" lIns="91440" tIns="45720" rIns="91440" bIns="45720" rtlCol="0" anchor="ctr">
            <a:normAutofit/>
          </a:bodyPr>
          <a:lstStyle/>
          <a:p>
            <a:pPr algn="ctr"/>
            <a:r>
              <a:rPr lang="en-US" altLang="en-US" u="sng" dirty="0"/>
              <a:t>Earth’s Axis</a:t>
            </a:r>
          </a:p>
        </p:txBody>
      </p:sp>
      <p:sp>
        <p:nvSpPr>
          <p:cNvPr id="5" name="Footer Placeholder 4"/>
          <p:cNvSpPr>
            <a:spLocks noGrp="1"/>
          </p:cNvSpPr>
          <p:nvPr>
            <p:ph type="ftr" sz="quarter" idx="11"/>
          </p:nvPr>
        </p:nvSpPr>
        <p:spPr>
          <a:xfrm>
            <a:off x="1" y="6492875"/>
            <a:ext cx="3505200" cy="365125"/>
          </a:xfrm>
        </p:spPr>
        <p:txBody>
          <a:bodyPr vert="horz" lIns="91440" tIns="45720" rIns="91440" bIns="45720" rtlCol="0" anchor="ctr">
            <a:normAutofit/>
          </a:bodyPr>
          <a:lstStyle/>
          <a:p>
            <a:pPr algn="l"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p>
        </p:txBody>
      </p:sp>
      <p:sp>
        <p:nvSpPr>
          <p:cNvPr id="9" name="Text Box 5">
            <a:extLst>
              <a:ext uri="{FF2B5EF4-FFF2-40B4-BE49-F238E27FC236}">
                <a16:creationId xmlns:a16="http://schemas.microsoft.com/office/drawing/2014/main" id="{BCB7208C-6B41-43DC-8954-41B651F66D74}"/>
              </a:ext>
            </a:extLst>
          </p:cNvPr>
          <p:cNvSpPr txBox="1">
            <a:spLocks noChangeArrowheads="1"/>
          </p:cNvSpPr>
          <p:nvPr/>
        </p:nvSpPr>
        <p:spPr bwMode="auto">
          <a:xfrm>
            <a:off x="-2" y="1409884"/>
            <a:ext cx="6096001" cy="4585871"/>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600" b="1" dirty="0">
                <a:solidFill>
                  <a:srgbClr val="7030A0"/>
                </a:solidFill>
                <a:cs typeface="Times New Roman" pitchFamily="18" charset="0"/>
              </a:rPr>
              <a:t>Job 38:12, 14</a:t>
            </a:r>
          </a:p>
          <a:p>
            <a:pPr marL="682625" indent="-682625" algn="l">
              <a:buClr>
                <a:schemeClr val="accent2"/>
              </a:buClr>
              <a:buSzPct val="130000"/>
            </a:pPr>
            <a:r>
              <a:rPr lang="en-US" altLang="en-US" sz="3200" dirty="0">
                <a:solidFill>
                  <a:srgbClr val="002060"/>
                </a:solidFill>
                <a:cs typeface="Times New Roman" pitchFamily="18" charset="0"/>
              </a:rPr>
              <a:t>12. Have you ever in your life commanded the morning, And caused the dawn to know its place, </a:t>
            </a:r>
          </a:p>
          <a:p>
            <a:pPr marL="682625" indent="-682625" algn="l">
              <a:buClr>
                <a:schemeClr val="accent2"/>
              </a:buClr>
              <a:buSzPct val="130000"/>
            </a:pPr>
            <a:r>
              <a:rPr lang="en-US" altLang="en-US" sz="3200" dirty="0">
                <a:solidFill>
                  <a:srgbClr val="002060"/>
                </a:solidFill>
                <a:cs typeface="Times New Roman" pitchFamily="18" charset="0"/>
              </a:rPr>
              <a:t>14. "It [the earth – Vs. 13] is changed like clay under the seal; And they stand forth like a garment.</a:t>
            </a:r>
          </a:p>
        </p:txBody>
      </p:sp>
    </p:spTree>
    <p:extLst>
      <p:ext uri="{BB962C8B-B14F-4D97-AF65-F5344CB8AC3E}">
        <p14:creationId xmlns:p14="http://schemas.microsoft.com/office/powerpoint/2010/main" val="27618456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EB9686-3FCB-4BAB-B1BD-604C5DFD53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944" r="12389"/>
          <a:stretch/>
        </p:blipFill>
        <p:spPr>
          <a:xfrm>
            <a:off x="6096000" y="10"/>
            <a:ext cx="6096000" cy="6857990"/>
          </a:xfrm>
          <a:prstGeom prst="rect">
            <a:avLst/>
          </a:prstGeom>
        </p:spPr>
      </p:pic>
      <p:sp useBgFill="1">
        <p:nvSpPr>
          <p:cNvPr id="72" name="Rectangle 71">
            <a:extLst>
              <a:ext uri="{FF2B5EF4-FFF2-40B4-BE49-F238E27FC236}">
                <a16:creationId xmlns:a16="http://schemas.microsoft.com/office/drawing/2014/main" id="{229B61F6-561C-44B1-809D-51A2F295F32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6" name="Rectangle 2"/>
          <p:cNvSpPr>
            <a:spLocks noGrp="1" noChangeArrowheads="1"/>
          </p:cNvSpPr>
          <p:nvPr>
            <p:ph type="title"/>
          </p:nvPr>
        </p:nvSpPr>
        <p:spPr>
          <a:xfrm>
            <a:off x="0" y="18256"/>
            <a:ext cx="6096000" cy="819944"/>
          </a:xfrm>
        </p:spPr>
        <p:txBody>
          <a:bodyPr vert="horz" lIns="91440" tIns="45720" rIns="91440" bIns="45720" rtlCol="0" anchor="ctr">
            <a:normAutofit fontScale="90000"/>
          </a:bodyPr>
          <a:lstStyle/>
          <a:p>
            <a:pPr algn="ctr"/>
            <a:r>
              <a:rPr lang="en-US" altLang="en-US" u="sng" dirty="0"/>
              <a:t>Earth’s Axis</a:t>
            </a:r>
          </a:p>
        </p:txBody>
      </p:sp>
      <p:sp>
        <p:nvSpPr>
          <p:cNvPr id="5" name="Footer Placeholder 4"/>
          <p:cNvSpPr>
            <a:spLocks noGrp="1"/>
          </p:cNvSpPr>
          <p:nvPr>
            <p:ph type="ftr" sz="quarter" idx="11"/>
          </p:nvPr>
        </p:nvSpPr>
        <p:spPr>
          <a:xfrm>
            <a:off x="1" y="6485253"/>
            <a:ext cx="3352800" cy="365125"/>
          </a:xfrm>
        </p:spPr>
        <p:txBody>
          <a:bodyPr vert="horz" lIns="91440" tIns="45720" rIns="91440" bIns="45720" rtlCol="0" anchor="ctr">
            <a:normAutofit/>
          </a:bodyPr>
          <a:lstStyle/>
          <a:p>
            <a:pPr algn="l"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p>
        </p:txBody>
      </p:sp>
      <p:sp>
        <p:nvSpPr>
          <p:cNvPr id="12" name="Text Box 3">
            <a:extLst>
              <a:ext uri="{FF2B5EF4-FFF2-40B4-BE49-F238E27FC236}">
                <a16:creationId xmlns:a16="http://schemas.microsoft.com/office/drawing/2014/main" id="{E2210E17-5C04-4062-A1AD-3E4087D781B4}"/>
              </a:ext>
            </a:extLst>
          </p:cNvPr>
          <p:cNvSpPr txBox="1">
            <a:spLocks noChangeArrowheads="1"/>
          </p:cNvSpPr>
          <p:nvPr/>
        </p:nvSpPr>
        <p:spPr bwMode="auto">
          <a:xfrm>
            <a:off x="-11935" y="856446"/>
            <a:ext cx="611987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1963" indent="-461963" algn="l">
              <a:buClr>
                <a:schemeClr val="bg1">
                  <a:lumMod val="60000"/>
                  <a:lumOff val="40000"/>
                </a:schemeClr>
              </a:buClr>
              <a:buSzPct val="115000"/>
              <a:buFont typeface="Wingdings" panose="05000000000000000000" pitchFamily="2" charset="2"/>
              <a:buChar char="v"/>
            </a:pPr>
            <a:r>
              <a:rPr lang="en-US" altLang="en-US" sz="3200" dirty="0">
                <a:solidFill>
                  <a:srgbClr val="FFFF00"/>
                </a:solidFill>
                <a:cs typeface="Times New Roman" charset="0"/>
              </a:rPr>
              <a:t>Modern science has come to understand that the earth’s rotation on its axis is responsible for the sun’s “rising and setting.” </a:t>
            </a:r>
          </a:p>
          <a:p>
            <a:pPr marL="461963" indent="-461963" algn="l">
              <a:buClr>
                <a:schemeClr val="bg1">
                  <a:lumMod val="60000"/>
                  <a:lumOff val="40000"/>
                </a:schemeClr>
              </a:buClr>
              <a:buSzPct val="115000"/>
              <a:buFont typeface="Wingdings" panose="05000000000000000000" pitchFamily="2" charset="2"/>
              <a:buChar char="v"/>
            </a:pPr>
            <a:r>
              <a:rPr lang="en-US" altLang="en-US" sz="3200" dirty="0">
                <a:solidFill>
                  <a:srgbClr val="FFFF00"/>
                </a:solidFill>
                <a:cs typeface="Times New Roman" charset="0"/>
              </a:rPr>
              <a:t>Kepler, Galileo and Newton gathered support for the theory of the rotation of the Earth.</a:t>
            </a:r>
          </a:p>
          <a:p>
            <a:pPr marL="461963" indent="-461963" algn="l">
              <a:buClr>
                <a:schemeClr val="bg1">
                  <a:lumMod val="60000"/>
                  <a:lumOff val="40000"/>
                </a:schemeClr>
              </a:buClr>
              <a:buSzPct val="115000"/>
              <a:buFont typeface="Wingdings" panose="05000000000000000000" pitchFamily="2" charset="2"/>
              <a:buChar char="v"/>
            </a:pPr>
            <a:r>
              <a:rPr lang="en-US" altLang="en-US" sz="3200" b="1" dirty="0">
                <a:solidFill>
                  <a:srgbClr val="FFFF00"/>
                </a:solidFill>
                <a:cs typeface="Times New Roman" charset="0"/>
              </a:rPr>
              <a:t>1851:</a:t>
            </a:r>
            <a:r>
              <a:rPr lang="en-US" altLang="en-US" sz="3200" dirty="0">
                <a:solidFill>
                  <a:srgbClr val="FFFF00"/>
                </a:solidFill>
                <a:cs typeface="Times New Roman" charset="0"/>
              </a:rPr>
              <a:t> Foucault Pendulum by physicist Léon Foucault</a:t>
            </a:r>
          </a:p>
        </p:txBody>
      </p:sp>
    </p:spTree>
    <p:extLst>
      <p:ext uri="{BB962C8B-B14F-4D97-AF65-F5344CB8AC3E}">
        <p14:creationId xmlns:p14="http://schemas.microsoft.com/office/powerpoint/2010/main" val="31995680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0" y="18255"/>
            <a:ext cx="7848600" cy="972345"/>
          </a:xfrm>
        </p:spPr>
        <p:txBody>
          <a:bodyPr vert="horz" lIns="91440" tIns="45720" rIns="91440" bIns="45720" rtlCol="0" anchor="ctr">
            <a:normAutofit/>
          </a:bodyPr>
          <a:lstStyle/>
          <a:p>
            <a:pPr algn="ctr"/>
            <a:r>
              <a:rPr lang="en-US" altLang="en-US" u="sng" dirty="0"/>
              <a:t>Paths of the Seas</a:t>
            </a:r>
          </a:p>
        </p:txBody>
      </p:sp>
      <p:sp>
        <p:nvSpPr>
          <p:cNvPr id="5" name="Footer Placeholder 4"/>
          <p:cNvSpPr>
            <a:spLocks noGrp="1"/>
          </p:cNvSpPr>
          <p:nvPr>
            <p:ph type="ftr" sz="quarter" idx="11"/>
          </p:nvPr>
        </p:nvSpPr>
        <p:spPr>
          <a:xfrm>
            <a:off x="2755" y="6474620"/>
            <a:ext cx="3350045" cy="365125"/>
          </a:xfrm>
        </p:spPr>
        <p:txBody>
          <a:bodyPr vert="horz" lIns="91440" tIns="45720" rIns="91440" bIns="45720" rtlCol="0" anchor="ctr">
            <a:normAutofit/>
          </a:bodyPr>
          <a:lstStyle/>
          <a:p>
            <a:pPr defTabSz="914400">
              <a:spcAft>
                <a:spcPts val="600"/>
              </a:spcAft>
            </a:pPr>
            <a:r>
              <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1-2</a:t>
            </a:r>
          </a:p>
        </p:txBody>
      </p:sp>
      <p:sp>
        <p:nvSpPr>
          <p:cNvPr id="9" name="Text Box 5">
            <a:extLst>
              <a:ext uri="{FF2B5EF4-FFF2-40B4-BE49-F238E27FC236}">
                <a16:creationId xmlns:a16="http://schemas.microsoft.com/office/drawing/2014/main" id="{FB05692E-85F8-4018-9BCB-69906C657968}"/>
              </a:ext>
            </a:extLst>
          </p:cNvPr>
          <p:cNvSpPr txBox="1">
            <a:spLocks noChangeArrowheads="1"/>
          </p:cNvSpPr>
          <p:nvPr/>
        </p:nvSpPr>
        <p:spPr bwMode="auto">
          <a:xfrm>
            <a:off x="0" y="1439674"/>
            <a:ext cx="7617245" cy="4585871"/>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600" b="1" dirty="0">
                <a:solidFill>
                  <a:srgbClr val="7030A0"/>
                </a:solidFill>
                <a:cs typeface="Times New Roman" pitchFamily="18" charset="0"/>
              </a:rPr>
              <a:t>Ps. 8:6-8 (NKJ)</a:t>
            </a:r>
          </a:p>
          <a:p>
            <a:pPr marL="573088" indent="-573088">
              <a:buClr>
                <a:schemeClr val="accent2"/>
              </a:buClr>
              <a:buSzPct val="130000"/>
            </a:pPr>
            <a:r>
              <a:rPr lang="en-US" altLang="en-US" sz="3200" dirty="0">
                <a:solidFill>
                  <a:srgbClr val="002060"/>
                </a:solidFill>
                <a:cs typeface="Times New Roman" pitchFamily="18" charset="0"/>
              </a:rPr>
              <a:t>6.  You have made him to have dominion over the works of Your hands; You have put all things under his feet,</a:t>
            </a:r>
          </a:p>
          <a:p>
            <a:pPr marL="573088" indent="-573088">
              <a:buClr>
                <a:schemeClr val="accent2"/>
              </a:buClr>
              <a:buSzPct val="130000"/>
            </a:pPr>
            <a:r>
              <a:rPr lang="en-US" altLang="en-US" sz="3200" dirty="0">
                <a:solidFill>
                  <a:srgbClr val="002060"/>
                </a:solidFill>
                <a:cs typeface="Times New Roman" pitchFamily="18" charset="0"/>
              </a:rPr>
              <a:t>7.  All sheep and oxen— Even the beasts of the field,</a:t>
            </a:r>
          </a:p>
          <a:p>
            <a:pPr marL="573088" indent="-573088">
              <a:buClr>
                <a:schemeClr val="accent2"/>
              </a:buClr>
              <a:buSzPct val="130000"/>
            </a:pPr>
            <a:r>
              <a:rPr lang="en-US" altLang="en-US" sz="3200" dirty="0">
                <a:solidFill>
                  <a:srgbClr val="002060"/>
                </a:solidFill>
                <a:cs typeface="Times New Roman" pitchFamily="18" charset="0"/>
              </a:rPr>
              <a:t>8.  The birds of the air, And the fish of the sea That pass through the paths of the seas.</a:t>
            </a:r>
          </a:p>
        </p:txBody>
      </p:sp>
      <p:pic>
        <p:nvPicPr>
          <p:cNvPr id="6" name="Picture 2">
            <a:extLst>
              <a:ext uri="{FF2B5EF4-FFF2-40B4-BE49-F238E27FC236}">
                <a16:creationId xmlns:a16="http://schemas.microsoft.com/office/drawing/2014/main" id="{37B7D7DF-00A8-4A30-9C89-15BF69AED6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59" r="6451"/>
          <a:stretch/>
        </p:blipFill>
        <p:spPr bwMode="auto">
          <a:xfrm>
            <a:off x="7617245" y="-18245"/>
            <a:ext cx="457200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48343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ile:Matthew Fontaine Maury Statue.jpg">
            <a:extLst>
              <a:ext uri="{FF2B5EF4-FFF2-40B4-BE49-F238E27FC236}">
                <a16:creationId xmlns:a16="http://schemas.microsoft.com/office/drawing/2014/main" id="{7FDE563F-D104-4FBF-8900-8772E95484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95" r="4481"/>
          <a:stretch/>
        </p:blipFill>
        <p:spPr bwMode="auto">
          <a:xfrm>
            <a:off x="7552944" y="10"/>
            <a:ext cx="4639056" cy="6857990"/>
          </a:xfrm>
          <a:prstGeom prst="rect">
            <a:avLst/>
          </a:prstGeom>
          <a:noFill/>
          <a:extLst>
            <a:ext uri="{909E8E84-426E-40DD-AFC4-6F175D3DCCD1}">
              <a14:hiddenFill xmlns:a14="http://schemas.microsoft.com/office/drawing/2010/main">
                <a:solidFill>
                  <a:srgbClr val="FFFFFF"/>
                </a:solidFill>
              </a14:hiddenFill>
            </a:ext>
          </a:extLst>
        </p:spPr>
      </p:pic>
      <p:sp>
        <p:nvSpPr>
          <p:cNvPr id="125954" name="Rectangle 2"/>
          <p:cNvSpPr>
            <a:spLocks noGrp="1" noChangeArrowheads="1"/>
          </p:cNvSpPr>
          <p:nvPr>
            <p:ph type="title"/>
          </p:nvPr>
        </p:nvSpPr>
        <p:spPr>
          <a:xfrm>
            <a:off x="0" y="10"/>
            <a:ext cx="7552944" cy="1325563"/>
          </a:xfrm>
        </p:spPr>
        <p:txBody>
          <a:bodyPr vert="horz" lIns="91440" tIns="45720" rIns="91440" bIns="45720" rtlCol="0" anchor="ctr">
            <a:normAutofit/>
          </a:bodyPr>
          <a:lstStyle/>
          <a:p>
            <a:pPr algn="ctr"/>
            <a:r>
              <a:rPr lang="en-US" altLang="en-US" u="sng" dirty="0"/>
              <a:t>Paths of the Seas</a:t>
            </a:r>
          </a:p>
        </p:txBody>
      </p:sp>
      <p:sp>
        <p:nvSpPr>
          <p:cNvPr id="5" name="Footer Placeholder 4"/>
          <p:cNvSpPr>
            <a:spLocks noGrp="1"/>
          </p:cNvSpPr>
          <p:nvPr>
            <p:ph type="ftr" sz="quarter" idx="11"/>
          </p:nvPr>
        </p:nvSpPr>
        <p:spPr>
          <a:xfrm>
            <a:off x="919" y="6492865"/>
            <a:ext cx="3275681" cy="365125"/>
          </a:xfrm>
        </p:spPr>
        <p:txBody>
          <a:bodyPr vert="horz" lIns="91440" tIns="45720" rIns="91440" bIns="45720" rtlCol="0" anchor="ctr">
            <a:normAutofit/>
          </a:bodyPr>
          <a:lstStyle/>
          <a:p>
            <a:pPr algn="r" defTabSz="914400">
              <a:spcAft>
                <a:spcPts val="600"/>
              </a:spcAft>
            </a:pPr>
            <a:r>
              <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1-2</a:t>
            </a:r>
          </a:p>
        </p:txBody>
      </p:sp>
      <p:sp>
        <p:nvSpPr>
          <p:cNvPr id="11" name="Text Box 4">
            <a:extLst>
              <a:ext uri="{FF2B5EF4-FFF2-40B4-BE49-F238E27FC236}">
                <a16:creationId xmlns:a16="http://schemas.microsoft.com/office/drawing/2014/main" id="{1D7B0194-9627-4B0E-9574-9D7E6757F3F9}"/>
              </a:ext>
            </a:extLst>
          </p:cNvPr>
          <p:cNvSpPr txBox="1">
            <a:spLocks noChangeArrowheads="1"/>
          </p:cNvSpPr>
          <p:nvPr/>
        </p:nvSpPr>
        <p:spPr bwMode="auto">
          <a:xfrm>
            <a:off x="919" y="1905506"/>
            <a:ext cx="7552025"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1963" indent="-461963">
              <a:buClr>
                <a:schemeClr val="bg1">
                  <a:lumMod val="60000"/>
                  <a:lumOff val="40000"/>
                </a:schemeClr>
              </a:buClr>
              <a:buSzPct val="130000"/>
              <a:buFont typeface="Wingdings" panose="05000000000000000000" pitchFamily="2" charset="2"/>
              <a:buChar char="v"/>
            </a:pPr>
            <a:r>
              <a:rPr lang="en-US" altLang="en-US" sz="3200" b="1" dirty="0">
                <a:solidFill>
                  <a:srgbClr val="FFFF00"/>
                </a:solidFill>
                <a:cs typeface="Times New Roman" charset="0"/>
              </a:rPr>
              <a:t>1840-1860 AD: </a:t>
            </a:r>
            <a:r>
              <a:rPr lang="en-US" altLang="en-US" sz="3200" dirty="0">
                <a:solidFill>
                  <a:srgbClr val="FFFF00"/>
                </a:solidFill>
                <a:cs typeface="Times New Roman" charset="0"/>
              </a:rPr>
              <a:t>Discovered by Cmdr. (USN, CSN) Matthew F Maury (1806-1873) </a:t>
            </a:r>
          </a:p>
          <a:p>
            <a:pPr marL="461963" indent="-461963" algn="l">
              <a:buClr>
                <a:schemeClr val="bg1">
                  <a:lumMod val="60000"/>
                  <a:lumOff val="40000"/>
                </a:schemeClr>
              </a:buClr>
              <a:buSzPct val="130000"/>
              <a:buFont typeface="Wingdings" panose="05000000000000000000" pitchFamily="2" charset="2"/>
              <a:buChar char="v"/>
            </a:pPr>
            <a:r>
              <a:rPr lang="en-US" altLang="en-US" sz="3200" b="1" i="1" dirty="0">
                <a:solidFill>
                  <a:srgbClr val="FFFF00"/>
                </a:solidFill>
                <a:cs typeface="Times New Roman" charset="0"/>
              </a:rPr>
              <a:t>Ps. 8:</a:t>
            </a:r>
            <a:r>
              <a:rPr lang="en-US" altLang="en-US" sz="3200" b="1" dirty="0">
                <a:solidFill>
                  <a:srgbClr val="FFFF00"/>
                </a:solidFill>
                <a:cs typeface="Times New Roman" charset="0"/>
              </a:rPr>
              <a:t> </a:t>
            </a:r>
            <a:r>
              <a:rPr lang="en-US" altLang="en-US" sz="3200" dirty="0">
                <a:solidFill>
                  <a:srgbClr val="FFFF00"/>
                </a:solidFill>
                <a:cs typeface="Times New Roman" charset="0"/>
              </a:rPr>
              <a:t>Knew they were there, just needed to find them!</a:t>
            </a:r>
          </a:p>
          <a:p>
            <a:pPr marL="461963" indent="-461963" algn="l">
              <a:buClr>
                <a:schemeClr val="bg1">
                  <a:lumMod val="60000"/>
                  <a:lumOff val="40000"/>
                </a:schemeClr>
              </a:buClr>
              <a:buSzPct val="130000"/>
              <a:buFont typeface="Wingdings" panose="05000000000000000000" pitchFamily="2" charset="2"/>
              <a:buChar char="v"/>
            </a:pPr>
            <a:r>
              <a:rPr lang="en-US" altLang="en-US" sz="3200" dirty="0">
                <a:solidFill>
                  <a:srgbClr val="FFFF00"/>
                </a:solidFill>
                <a:cs typeface="Times New Roman" charset="0"/>
              </a:rPr>
              <a:t>“Pathfinder of the Seas” </a:t>
            </a:r>
          </a:p>
        </p:txBody>
      </p:sp>
    </p:spTree>
    <p:extLst>
      <p:ext uri="{BB962C8B-B14F-4D97-AF65-F5344CB8AC3E}">
        <p14:creationId xmlns:p14="http://schemas.microsoft.com/office/powerpoint/2010/main" val="32551010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46130003-5222-4875-8738-1217755C7AC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17">
            <a:extLst>
              <a:ext uri="{FF2B5EF4-FFF2-40B4-BE49-F238E27FC236}">
                <a16:creationId xmlns:a16="http://schemas.microsoft.com/office/drawing/2014/main" id="{3E388DCC-9257-412E-811D-30F74D4CB7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948070"/>
            <a:ext cx="4773166" cy="3896140"/>
          </a:xfrm>
          <a:prstGeom prst="roundRect">
            <a:avLst>
              <a:gd name="adj" fmla="val 2028"/>
            </a:avLst>
          </a:prstGeom>
          <a:solidFill>
            <a:schemeClr val="bg1"/>
          </a:solidFill>
          <a:ln>
            <a:no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Z:\Users\Morrisoncave\Documents\Religion Media\Sunpath_Ecliptic-Plane.bmp">
            <a:extLst>
              <a:ext uri="{FF2B5EF4-FFF2-40B4-BE49-F238E27FC236}">
                <a16:creationId xmlns:a16="http://schemas.microsoft.com/office/drawing/2014/main" id="{2B251756-D462-470C-987C-91D2DAFF27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1172" y="2597572"/>
            <a:ext cx="4187222" cy="2597137"/>
          </a:xfrm>
          <a:prstGeom prst="rect">
            <a:avLst/>
          </a:prstGeom>
          <a:noFill/>
          <a:extLst>
            <a:ext uri="{909E8E84-426E-40DD-AFC4-6F175D3DCCD1}">
              <a14:hiddenFill xmlns:a14="http://schemas.microsoft.com/office/drawing/2010/main">
                <a:solidFill>
                  <a:srgbClr val="FFFFFF"/>
                </a:solidFill>
              </a14:hiddenFill>
            </a:ext>
          </a:extLst>
        </p:spPr>
      </p:pic>
      <p:sp>
        <p:nvSpPr>
          <p:cNvPr id="125954" name="Rectangle 2"/>
          <p:cNvSpPr>
            <a:spLocks noGrp="1" noChangeArrowheads="1"/>
          </p:cNvSpPr>
          <p:nvPr>
            <p:ph type="title"/>
          </p:nvPr>
        </p:nvSpPr>
        <p:spPr>
          <a:xfrm>
            <a:off x="-1" y="-11475"/>
            <a:ext cx="12178553" cy="773475"/>
          </a:xfrm>
        </p:spPr>
        <p:txBody>
          <a:bodyPr vert="horz" lIns="91440" tIns="45720" rIns="91440" bIns="45720" rtlCol="0" anchor="ctr">
            <a:normAutofit fontScale="90000"/>
          </a:bodyPr>
          <a:lstStyle/>
          <a:p>
            <a:pPr algn="ctr"/>
            <a:r>
              <a:rPr lang="en-US" altLang="en-US" u="sng" dirty="0">
                <a:gradFill flip="none" rotWithShape="1">
                  <a:gsLst>
                    <a:gs pos="28000">
                      <a:srgbClr val="EDEDED"/>
                    </a:gs>
                    <a:gs pos="0">
                      <a:srgbClr val="BFBFBF"/>
                    </a:gs>
                    <a:gs pos="100000">
                      <a:srgbClr val="FFFFFF"/>
                    </a:gs>
                  </a:gsLst>
                  <a:lin ang="4800000" scaled="0"/>
                  <a:tileRect/>
                </a:gradFill>
              </a:rPr>
              <a:t>Sun’s Ecliptic Path</a:t>
            </a:r>
          </a:p>
        </p:txBody>
      </p:sp>
      <p:sp>
        <p:nvSpPr>
          <p:cNvPr id="5" name="Footer Placeholder 4"/>
          <p:cNvSpPr>
            <a:spLocks noGrp="1"/>
          </p:cNvSpPr>
          <p:nvPr>
            <p:ph type="ftr" sz="quarter" idx="11"/>
          </p:nvPr>
        </p:nvSpPr>
        <p:spPr>
          <a:xfrm>
            <a:off x="8839199" y="6504350"/>
            <a:ext cx="3343025"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rgbClr val="EDEDED"/>
                    </a:gs>
                    <a:gs pos="0">
                      <a:srgbClr val="9E9E9E"/>
                    </a:gs>
                    <a:gs pos="100000">
                      <a:srgbClr val="FFFFFF"/>
                    </a:gs>
                  </a:gsLst>
                  <a:lin ang="5400000" scaled="1"/>
                  <a:tileRect/>
                </a:gradFill>
                <a:latin typeface="+mn-lt"/>
                <a:ea typeface="+mn-ea"/>
                <a:cs typeface="+mn-cs"/>
              </a:rPr>
              <a:t>Harmony Of Scriptures &amp; Science Parts 1-2</a:t>
            </a:r>
          </a:p>
        </p:txBody>
      </p:sp>
      <p:sp>
        <p:nvSpPr>
          <p:cNvPr id="10" name="Text Box 5">
            <a:extLst>
              <a:ext uri="{FF2B5EF4-FFF2-40B4-BE49-F238E27FC236}">
                <a16:creationId xmlns:a16="http://schemas.microsoft.com/office/drawing/2014/main" id="{AF51555C-CA2D-4A15-AD4C-EDC1790AFD66}"/>
              </a:ext>
            </a:extLst>
          </p:cNvPr>
          <p:cNvSpPr txBox="1">
            <a:spLocks noChangeArrowheads="1"/>
          </p:cNvSpPr>
          <p:nvPr/>
        </p:nvSpPr>
        <p:spPr bwMode="auto">
          <a:xfrm>
            <a:off x="5748967" y="1094018"/>
            <a:ext cx="6463553" cy="5078313"/>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600" b="1" dirty="0">
                <a:solidFill>
                  <a:srgbClr val="7030A0"/>
                </a:solidFill>
                <a:cs typeface="Times New Roman" pitchFamily="18" charset="0"/>
              </a:rPr>
              <a:t>Ps. 19:4-6</a:t>
            </a:r>
          </a:p>
          <a:p>
            <a:pPr marL="573088" indent="-573088" algn="l">
              <a:buClr>
                <a:schemeClr val="accent2"/>
              </a:buClr>
              <a:buSzPct val="130000"/>
            </a:pPr>
            <a:r>
              <a:rPr lang="en-US" altLang="en-US" sz="3200" dirty="0">
                <a:solidFill>
                  <a:srgbClr val="002060"/>
                </a:solidFill>
                <a:cs typeface="Times New Roman" pitchFamily="18" charset="0"/>
              </a:rPr>
              <a:t>4.  …In them He has placed a tent for the sun,</a:t>
            </a:r>
          </a:p>
          <a:p>
            <a:pPr marL="573088" indent="-573088" algn="l">
              <a:buClr>
                <a:schemeClr val="accent2"/>
              </a:buClr>
              <a:buSzPct val="130000"/>
            </a:pPr>
            <a:r>
              <a:rPr lang="en-US" altLang="en-US" sz="3200" dirty="0">
                <a:solidFill>
                  <a:srgbClr val="002060"/>
                </a:solidFill>
                <a:cs typeface="Times New Roman" pitchFamily="18" charset="0"/>
              </a:rPr>
              <a:t>5.  Which is as a bridegroom coming out of his chamber…</a:t>
            </a:r>
          </a:p>
          <a:p>
            <a:pPr marL="573088" indent="-573088" algn="l">
              <a:buClr>
                <a:schemeClr val="accent2"/>
              </a:buClr>
              <a:buSzPct val="130000"/>
            </a:pPr>
            <a:r>
              <a:rPr lang="en-US" altLang="en-US" sz="3200" dirty="0">
                <a:solidFill>
                  <a:srgbClr val="002060"/>
                </a:solidFill>
                <a:cs typeface="Times New Roman" pitchFamily="18" charset="0"/>
              </a:rPr>
              <a:t>6.  Its rising is from one end of the heavens, And its circuit to the other end of them; And there is nothing hidden from its heat.</a:t>
            </a:r>
          </a:p>
        </p:txBody>
      </p:sp>
    </p:spTree>
    <p:extLst>
      <p:ext uri="{BB962C8B-B14F-4D97-AF65-F5344CB8AC3E}">
        <p14:creationId xmlns:p14="http://schemas.microsoft.com/office/powerpoint/2010/main" val="30788399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sp>
        <p:nvSpPr>
          <p:cNvPr id="75" name="Rounded Rectangle 17">
            <a:extLst>
              <a:ext uri="{FF2B5EF4-FFF2-40B4-BE49-F238E27FC236}">
                <a16:creationId xmlns:a16="http://schemas.microsoft.com/office/drawing/2014/main" id="{15045B1D-AED4-407C-BC82-BF20E4E4FF3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948070"/>
            <a:ext cx="4773166" cy="3896140"/>
          </a:xfrm>
          <a:prstGeom prst="roundRect">
            <a:avLst>
              <a:gd name="adj" fmla="val 2028"/>
            </a:avLst>
          </a:prstGeom>
          <a:solidFill>
            <a:schemeClr val="tx1"/>
          </a:solidFill>
          <a:ln>
            <a:solidFill>
              <a:schemeClr val="accent1">
                <a:shade val="50000"/>
              </a:schemeClr>
            </a:solid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Z:\Users\Morrisoncave\Documents\Religion Media\Sunpath_Ecliptic-Plane.bmp"/>
          <p:cNvPicPr>
            <a:picLocks noChangeAspect="1" noChangeArrowheads="1"/>
          </p:cNvPicPr>
          <p:nvPr/>
        </p:nvPicPr>
        <p:blipFill rotWithShape="1">
          <a:blip r:embed="rId4">
            <a:extLst>
              <a:ext uri="{28A0092B-C50C-407E-A947-70E740481C1C}">
                <a14:useLocalDpi xmlns:a14="http://schemas.microsoft.com/office/drawing/2010/main" val="0"/>
              </a:ext>
            </a:extLst>
          </a:blip>
          <a:srcRect l="16944" r="3293"/>
          <a:stretch/>
        </p:blipFill>
        <p:spPr bwMode="auto">
          <a:xfrm>
            <a:off x="1131172" y="2268111"/>
            <a:ext cx="4187222" cy="3256059"/>
          </a:xfrm>
          <a:prstGeom prst="rect">
            <a:avLst/>
          </a:prstGeom>
          <a:noFill/>
          <a:extLst>
            <a:ext uri="{909E8E84-426E-40DD-AFC4-6F175D3DCCD1}">
              <a14:hiddenFill xmlns:a14="http://schemas.microsoft.com/office/drawing/2010/main">
                <a:solidFill>
                  <a:srgbClr val="FFFFFF"/>
                </a:solidFill>
              </a14:hiddenFill>
            </a:ext>
          </a:extLst>
        </p:spPr>
      </p:pic>
      <p:sp>
        <p:nvSpPr>
          <p:cNvPr id="125954" name="Rectangle 2"/>
          <p:cNvSpPr>
            <a:spLocks noGrp="1" noChangeArrowheads="1"/>
          </p:cNvSpPr>
          <p:nvPr>
            <p:ph type="title"/>
          </p:nvPr>
        </p:nvSpPr>
        <p:spPr>
          <a:xfrm>
            <a:off x="0" y="-58519"/>
            <a:ext cx="6096000" cy="1325563"/>
          </a:xfrm>
        </p:spPr>
        <p:txBody>
          <a:bodyPr vert="horz" lIns="91440" tIns="45720" rIns="91440" bIns="45720" rtlCol="0" anchor="ctr">
            <a:normAutofit/>
          </a:bodyPr>
          <a:lstStyle/>
          <a:p>
            <a:pPr algn="ctr"/>
            <a:r>
              <a:rPr lang="en-US" altLang="en-US" u="sng" dirty="0"/>
              <a:t>Sun’s Ecliptic Path</a:t>
            </a:r>
          </a:p>
        </p:txBody>
      </p:sp>
      <p:sp>
        <p:nvSpPr>
          <p:cNvPr id="5" name="Footer Placeholder 4"/>
          <p:cNvSpPr>
            <a:spLocks noGrp="1"/>
          </p:cNvSpPr>
          <p:nvPr>
            <p:ph type="ftr" sz="quarter" idx="11"/>
          </p:nvPr>
        </p:nvSpPr>
        <p:spPr>
          <a:xfrm>
            <a:off x="8915400" y="6503509"/>
            <a:ext cx="327660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9" name="Text Box 5">
            <a:extLst>
              <a:ext uri="{FF2B5EF4-FFF2-40B4-BE49-F238E27FC236}">
                <a16:creationId xmlns:a16="http://schemas.microsoft.com/office/drawing/2014/main" id="{C3E7FFD3-432A-403D-9882-8A6C8E6103EA}"/>
              </a:ext>
            </a:extLst>
          </p:cNvPr>
          <p:cNvSpPr txBox="1">
            <a:spLocks noChangeArrowheads="1"/>
          </p:cNvSpPr>
          <p:nvPr/>
        </p:nvSpPr>
        <p:spPr bwMode="auto">
          <a:xfrm>
            <a:off x="5625083" y="1041292"/>
            <a:ext cx="6580634"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1963" indent="-461963" algn="l">
              <a:buClr>
                <a:schemeClr val="bg1">
                  <a:lumMod val="60000"/>
                  <a:lumOff val="40000"/>
                </a:schemeClr>
              </a:buClr>
              <a:buSzPct val="130000"/>
              <a:buFont typeface="Wingdings" panose="05000000000000000000" pitchFamily="2" charset="2"/>
              <a:buChar char="v"/>
            </a:pPr>
            <a:r>
              <a:rPr lang="en-US" altLang="en-US" sz="3200" dirty="0">
                <a:solidFill>
                  <a:srgbClr val="FFFF00"/>
                </a:solidFill>
                <a:cs typeface="Times New Roman" charset="0"/>
              </a:rPr>
              <a:t>Scientists once thought the sun was stationary.</a:t>
            </a:r>
          </a:p>
          <a:p>
            <a:pPr marL="461963" indent="-461963">
              <a:buClr>
                <a:schemeClr val="bg1">
                  <a:lumMod val="60000"/>
                  <a:lumOff val="40000"/>
                </a:schemeClr>
              </a:buClr>
              <a:buSzPct val="130000"/>
              <a:buFont typeface="Wingdings" panose="05000000000000000000" pitchFamily="2" charset="2"/>
              <a:buChar char="v"/>
            </a:pPr>
            <a:r>
              <a:rPr lang="en-US" altLang="en-US" sz="3200" dirty="0">
                <a:solidFill>
                  <a:srgbClr val="FFFF00"/>
                </a:solidFill>
                <a:cs typeface="Times New Roman" charset="0"/>
              </a:rPr>
              <a:t>The Sun moves through space at approx. 600,000 miles per hour and could take 200 million years to complete one orbit</a:t>
            </a:r>
          </a:p>
          <a:p>
            <a:pPr marL="461963" indent="-461963" algn="l">
              <a:buClr>
                <a:schemeClr val="bg1">
                  <a:lumMod val="60000"/>
                  <a:lumOff val="40000"/>
                </a:schemeClr>
              </a:buClr>
              <a:buSzPct val="130000"/>
              <a:buFont typeface="Wingdings" panose="05000000000000000000" pitchFamily="2" charset="2"/>
              <a:buChar char="v"/>
            </a:pPr>
            <a:r>
              <a:rPr lang="en-US" altLang="en-US" sz="3200" dirty="0">
                <a:solidFill>
                  <a:srgbClr val="FFFF00"/>
                </a:solidFill>
                <a:cs typeface="Times New Roman" charset="0"/>
              </a:rPr>
              <a:t>The ecliptic is the apparent path of the Sun on the celestial sphere, and is the basis for the Ecliptic Coordinate System (not recognized till the 1800’s).</a:t>
            </a:r>
          </a:p>
        </p:txBody>
      </p:sp>
    </p:spTree>
    <p:extLst>
      <p:ext uri="{BB962C8B-B14F-4D97-AF65-F5344CB8AC3E}">
        <p14:creationId xmlns:p14="http://schemas.microsoft.com/office/powerpoint/2010/main" val="3547848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7" name="Picture 2" descr="Z:\Users\Morrisoncave\Documents\Religion Media\Earth_Space_1.jpg">
            <a:extLst>
              <a:ext uri="{FF2B5EF4-FFF2-40B4-BE49-F238E27FC236}">
                <a16:creationId xmlns:a16="http://schemas.microsoft.com/office/drawing/2014/main" id="{06CD221A-229D-4DA3-BC07-1449EEAC6BA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414" r="19920"/>
          <a:stretch/>
        </p:blipFill>
        <p:spPr bwMode="auto">
          <a:xfrm>
            <a:off x="6096000" y="10"/>
            <a:ext cx="6096000"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71" name="Rectangle 70">
            <a:extLst>
              <a:ext uri="{FF2B5EF4-FFF2-40B4-BE49-F238E27FC236}">
                <a16:creationId xmlns:a16="http://schemas.microsoft.com/office/drawing/2014/main" id="{229B61F6-561C-44B1-809D-51A2F295F32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954" name="Rectangle 2"/>
          <p:cNvSpPr>
            <a:spLocks noGrp="1" noChangeArrowheads="1"/>
          </p:cNvSpPr>
          <p:nvPr>
            <p:ph type="title"/>
          </p:nvPr>
        </p:nvSpPr>
        <p:spPr>
          <a:xfrm>
            <a:off x="0" y="10"/>
            <a:ext cx="6096000" cy="1325563"/>
          </a:xfrm>
        </p:spPr>
        <p:txBody>
          <a:bodyPr vert="horz" lIns="91440" tIns="45720" rIns="91440" bIns="45720" rtlCol="0" anchor="ctr">
            <a:normAutofit/>
          </a:bodyPr>
          <a:lstStyle/>
          <a:p>
            <a:pPr algn="ctr"/>
            <a:r>
              <a:rPr lang="en-US" altLang="en-US" sz="5000" u="sng" dirty="0"/>
              <a:t>Earth is a Circle</a:t>
            </a:r>
          </a:p>
        </p:txBody>
      </p:sp>
      <p:sp>
        <p:nvSpPr>
          <p:cNvPr id="5" name="Footer Placeholder 4"/>
          <p:cNvSpPr>
            <a:spLocks noGrp="1"/>
          </p:cNvSpPr>
          <p:nvPr>
            <p:ph type="ftr" sz="quarter" idx="11"/>
          </p:nvPr>
        </p:nvSpPr>
        <p:spPr>
          <a:xfrm>
            <a:off x="19281" y="6514516"/>
            <a:ext cx="3333520" cy="365125"/>
          </a:xfrm>
        </p:spPr>
        <p:txBody>
          <a:bodyPr vert="horz" lIns="91440" tIns="45720" rIns="91440" bIns="45720" rtlCol="0" anchor="ctr">
            <a:normAutofit/>
          </a:bodyPr>
          <a:lstStyle/>
          <a:p>
            <a:pPr algn="l"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11" name="Text Box 5">
            <a:extLst>
              <a:ext uri="{FF2B5EF4-FFF2-40B4-BE49-F238E27FC236}">
                <a16:creationId xmlns:a16="http://schemas.microsoft.com/office/drawing/2014/main" id="{ED01A948-74C5-4488-BC3A-030E88A00C98}"/>
              </a:ext>
            </a:extLst>
          </p:cNvPr>
          <p:cNvSpPr txBox="1">
            <a:spLocks noChangeArrowheads="1"/>
          </p:cNvSpPr>
          <p:nvPr/>
        </p:nvSpPr>
        <p:spPr bwMode="auto">
          <a:xfrm>
            <a:off x="0" y="1382617"/>
            <a:ext cx="6096000" cy="4093428"/>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600" b="1" dirty="0">
                <a:solidFill>
                  <a:srgbClr val="7030A0"/>
                </a:solidFill>
                <a:cs typeface="Times New Roman" pitchFamily="18" charset="0"/>
              </a:rPr>
              <a:t>Is. 40:22</a:t>
            </a:r>
          </a:p>
          <a:p>
            <a:pPr marL="401638" indent="-401638" algn="l">
              <a:buClr>
                <a:schemeClr val="accent2"/>
              </a:buClr>
              <a:buSzPct val="130000"/>
            </a:pPr>
            <a:r>
              <a:rPr lang="en-US" altLang="en-US" sz="3200" dirty="0">
                <a:solidFill>
                  <a:srgbClr val="002060"/>
                </a:solidFill>
                <a:cs typeface="Times New Roman" pitchFamily="18" charset="0"/>
              </a:rPr>
              <a:t>22.  It is He who sits above the circle of the earth, and its inhabitants are like grasshoppers; Who stretches out the heavens like a curtain, And spreads them like a tent to dwell in.</a:t>
            </a:r>
          </a:p>
        </p:txBody>
      </p:sp>
    </p:spTree>
    <p:extLst>
      <p:ext uri="{BB962C8B-B14F-4D97-AF65-F5344CB8AC3E}">
        <p14:creationId xmlns:p14="http://schemas.microsoft.com/office/powerpoint/2010/main" val="40261359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Z:\Users\Morrisoncave\Documents\Religion Media\Earth_Space_1.jpg">
            <a:extLst>
              <a:ext uri="{FF2B5EF4-FFF2-40B4-BE49-F238E27FC236}">
                <a16:creationId xmlns:a16="http://schemas.microsoft.com/office/drawing/2014/main" id="{06CD221A-229D-4DA3-BC07-1449EEAC6BA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414" r="19920"/>
          <a:stretch/>
        </p:blipFill>
        <p:spPr bwMode="auto">
          <a:xfrm>
            <a:off x="6096000" y="10"/>
            <a:ext cx="6096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25954" name="Rectangle 2"/>
          <p:cNvSpPr>
            <a:spLocks noGrp="1" noChangeArrowheads="1"/>
          </p:cNvSpPr>
          <p:nvPr>
            <p:ph type="title"/>
          </p:nvPr>
        </p:nvSpPr>
        <p:spPr>
          <a:xfrm>
            <a:off x="0" y="10"/>
            <a:ext cx="6096000" cy="1325563"/>
          </a:xfrm>
        </p:spPr>
        <p:txBody>
          <a:bodyPr vert="horz" lIns="91440" tIns="45720" rIns="91440" bIns="45720" rtlCol="0" anchor="ctr">
            <a:normAutofit/>
          </a:bodyPr>
          <a:lstStyle/>
          <a:p>
            <a:pPr algn="ctr"/>
            <a:r>
              <a:rPr lang="en-US" altLang="en-US" sz="5000" u="sng" dirty="0"/>
              <a:t>Earth is a Circle</a:t>
            </a:r>
          </a:p>
        </p:txBody>
      </p:sp>
      <p:sp>
        <p:nvSpPr>
          <p:cNvPr id="5" name="Footer Placeholder 4"/>
          <p:cNvSpPr>
            <a:spLocks noGrp="1"/>
          </p:cNvSpPr>
          <p:nvPr>
            <p:ph type="ftr" sz="quarter" idx="11"/>
          </p:nvPr>
        </p:nvSpPr>
        <p:spPr>
          <a:xfrm>
            <a:off x="19281" y="6514516"/>
            <a:ext cx="3333520" cy="365125"/>
          </a:xfrm>
        </p:spPr>
        <p:txBody>
          <a:bodyPr vert="horz" lIns="91440" tIns="45720" rIns="91440" bIns="45720" rtlCol="0" anchor="ctr">
            <a:normAutofit/>
          </a:bodyPr>
          <a:lstStyle/>
          <a:p>
            <a:pPr algn="l"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8" name="Text Box 5">
            <a:extLst>
              <a:ext uri="{FF2B5EF4-FFF2-40B4-BE49-F238E27FC236}">
                <a16:creationId xmlns:a16="http://schemas.microsoft.com/office/drawing/2014/main" id="{529F5521-7063-4611-AAC0-9D3E04576304}"/>
              </a:ext>
            </a:extLst>
          </p:cNvPr>
          <p:cNvSpPr txBox="1">
            <a:spLocks noChangeArrowheads="1"/>
          </p:cNvSpPr>
          <p:nvPr/>
        </p:nvSpPr>
        <p:spPr bwMode="auto">
          <a:xfrm>
            <a:off x="0" y="1981200"/>
            <a:ext cx="6095999"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1963" indent="-461963" algn="l">
              <a:buClr>
                <a:schemeClr val="bg1">
                  <a:lumMod val="60000"/>
                  <a:lumOff val="40000"/>
                </a:schemeClr>
              </a:buClr>
              <a:buSzPct val="130000"/>
              <a:buFont typeface="Wingdings" panose="05000000000000000000" pitchFamily="2" charset="2"/>
              <a:buChar char="v"/>
            </a:pPr>
            <a:r>
              <a:rPr lang="en-US" altLang="en-US" sz="3200" b="1" dirty="0">
                <a:solidFill>
                  <a:srgbClr val="FFFF00"/>
                </a:solidFill>
                <a:cs typeface="Times New Roman" charset="0"/>
              </a:rPr>
              <a:t>Is. 40:22 </a:t>
            </a:r>
            <a:r>
              <a:rPr lang="en-US" altLang="en-US" sz="3200" dirty="0">
                <a:solidFill>
                  <a:srgbClr val="FFFF00"/>
                </a:solidFill>
                <a:cs typeface="Times New Roman" charset="0"/>
              </a:rPr>
              <a:t>(Written around 700 BC)</a:t>
            </a:r>
          </a:p>
          <a:p>
            <a:pPr marL="461963" indent="-461963" algn="l">
              <a:buClr>
                <a:schemeClr val="bg1">
                  <a:lumMod val="60000"/>
                  <a:lumOff val="40000"/>
                </a:schemeClr>
              </a:buClr>
              <a:buSzPct val="130000"/>
              <a:buFont typeface="Wingdings" panose="05000000000000000000" pitchFamily="2" charset="2"/>
              <a:buChar char="v"/>
            </a:pPr>
            <a:r>
              <a:rPr lang="en-US" altLang="en-US" sz="3200" b="1" dirty="0">
                <a:solidFill>
                  <a:srgbClr val="FFFF00"/>
                </a:solidFill>
                <a:cs typeface="Times New Roman" charset="0"/>
              </a:rPr>
              <a:t>1519-1522 AD: </a:t>
            </a:r>
            <a:r>
              <a:rPr lang="en-US" altLang="en-US" sz="3200" dirty="0">
                <a:solidFill>
                  <a:srgbClr val="FFFF00"/>
                </a:solidFill>
                <a:cs typeface="Times New Roman" charset="0"/>
              </a:rPr>
              <a:t>Magellan (1480-1521) sailed around the world! (His crew finished the voyage after his death in April 1521)</a:t>
            </a:r>
          </a:p>
        </p:txBody>
      </p:sp>
    </p:spTree>
    <p:extLst>
      <p:ext uri="{BB962C8B-B14F-4D97-AF65-F5344CB8AC3E}">
        <p14:creationId xmlns:p14="http://schemas.microsoft.com/office/powerpoint/2010/main" val="403558527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http://d1jqu7g1y74ds1.cloudfront.net/wp-content/uploads/2011/10/expansion-of-the-universe.gif">
            <a:extLst>
              <a:ext uri="{FF2B5EF4-FFF2-40B4-BE49-F238E27FC236}">
                <a16:creationId xmlns:a16="http://schemas.microsoft.com/office/drawing/2014/main" id="{D5A2FE8B-A1CF-4074-A2AA-0C4B0D56735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593214" y="643467"/>
            <a:ext cx="5005571" cy="3598411"/>
          </a:xfrm>
          <a:prstGeom prst="rect">
            <a:avLst/>
          </a:prstGeom>
          <a:noFill/>
          <a:extLst>
            <a:ext uri="{909E8E84-426E-40DD-AFC4-6F175D3DCCD1}">
              <a14:hiddenFill xmlns:a14="http://schemas.microsoft.com/office/drawing/2010/main">
                <a:solidFill>
                  <a:srgbClr val="FFFFFF"/>
                </a:solidFill>
              </a14:hiddenFill>
            </a:ext>
          </a:extLst>
        </p:spPr>
      </p:pic>
      <p:sp>
        <p:nvSpPr>
          <p:cNvPr id="125954" name="Rectangle 2"/>
          <p:cNvSpPr>
            <a:spLocks noGrp="1" noChangeArrowheads="1"/>
          </p:cNvSpPr>
          <p:nvPr>
            <p:ph type="title"/>
          </p:nvPr>
        </p:nvSpPr>
        <p:spPr>
          <a:xfrm>
            <a:off x="-13448" y="-1"/>
            <a:ext cx="12192000" cy="643468"/>
          </a:xfrm>
        </p:spPr>
        <p:txBody>
          <a:bodyPr vert="horz" lIns="91440" tIns="45720" rIns="91440" bIns="45720" rtlCol="0" anchor="ctr">
            <a:normAutofit/>
          </a:bodyPr>
          <a:lstStyle/>
          <a:p>
            <a:pPr algn="ctr"/>
            <a:r>
              <a:rPr lang="en-US" altLang="en-US" sz="3200" u="sng" dirty="0">
                <a:solidFill>
                  <a:schemeClr val="tx1"/>
                </a:solidFill>
              </a:rPr>
              <a:t>Universe Expansion</a:t>
            </a:r>
          </a:p>
        </p:txBody>
      </p:sp>
      <p:sp>
        <p:nvSpPr>
          <p:cNvPr id="5" name="Footer Placeholder 4"/>
          <p:cNvSpPr>
            <a:spLocks noGrp="1"/>
          </p:cNvSpPr>
          <p:nvPr>
            <p:ph type="ftr" sz="quarter" idx="11"/>
          </p:nvPr>
        </p:nvSpPr>
        <p:spPr>
          <a:xfrm>
            <a:off x="0" y="6492875"/>
            <a:ext cx="3276600" cy="365125"/>
          </a:xfrm>
        </p:spPr>
        <p:txBody>
          <a:bodyPr vert="horz" lIns="91440" tIns="45720" rIns="91440" bIns="45720" rtlCol="0" anchor="ctr">
            <a:normAutofit/>
          </a:bodyPr>
          <a:lstStyle/>
          <a:p>
            <a:pPr algn="l"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17" name="Text Box 5">
            <a:extLst>
              <a:ext uri="{FF2B5EF4-FFF2-40B4-BE49-F238E27FC236}">
                <a16:creationId xmlns:a16="http://schemas.microsoft.com/office/drawing/2014/main" id="{8503D895-5988-4645-BE4D-76276658251D}"/>
              </a:ext>
            </a:extLst>
          </p:cNvPr>
          <p:cNvSpPr txBox="1">
            <a:spLocks noChangeArrowheads="1"/>
          </p:cNvSpPr>
          <p:nvPr/>
        </p:nvSpPr>
        <p:spPr bwMode="auto">
          <a:xfrm>
            <a:off x="-7346" y="4369217"/>
            <a:ext cx="12199346" cy="2123658"/>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600" b="1" dirty="0">
                <a:solidFill>
                  <a:srgbClr val="7030A0"/>
                </a:solidFill>
                <a:cs typeface="Times New Roman" pitchFamily="18" charset="0"/>
              </a:rPr>
              <a:t>Is. 40:22</a:t>
            </a:r>
          </a:p>
          <a:p>
            <a:pPr marL="401638" indent="-401638">
              <a:buClr>
                <a:schemeClr val="accent2"/>
              </a:buClr>
              <a:buSzPct val="130000"/>
            </a:pPr>
            <a:r>
              <a:rPr lang="en-US" altLang="en-US" sz="3200" dirty="0">
                <a:solidFill>
                  <a:srgbClr val="002060"/>
                </a:solidFill>
                <a:cs typeface="Times New Roman" pitchFamily="18" charset="0"/>
              </a:rPr>
              <a:t>22.  It is He who sits above the circle of the earth, and its inhabitants are like grasshoppers; Who stretches out the heavens like a curtain, And spreads them like a tent to dwell in.</a:t>
            </a:r>
          </a:p>
        </p:txBody>
      </p:sp>
    </p:spTree>
    <p:extLst>
      <p:ext uri="{BB962C8B-B14F-4D97-AF65-F5344CB8AC3E}">
        <p14:creationId xmlns:p14="http://schemas.microsoft.com/office/powerpoint/2010/main" val="39882644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3B0E6EF-96B6-403E-BF73-AEA05BFF62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744" r="36140"/>
          <a:stretch/>
        </p:blipFill>
        <p:spPr>
          <a:xfrm>
            <a:off x="20" y="10"/>
            <a:ext cx="4343380" cy="6857990"/>
          </a:xfrm>
          <a:prstGeom prst="rect">
            <a:avLst/>
          </a:prstGeom>
        </p:spPr>
      </p:pic>
      <p:sp>
        <p:nvSpPr>
          <p:cNvPr id="103426" name="Rectangle 2"/>
          <p:cNvSpPr>
            <a:spLocks noGrp="1" noChangeArrowheads="1"/>
          </p:cNvSpPr>
          <p:nvPr>
            <p:ph type="title"/>
          </p:nvPr>
        </p:nvSpPr>
        <p:spPr>
          <a:xfrm>
            <a:off x="4343400" y="19434"/>
            <a:ext cx="7848580" cy="1325563"/>
          </a:xfrm>
        </p:spPr>
        <p:txBody>
          <a:bodyPr vert="horz" lIns="91440" tIns="45720" rIns="91440" bIns="45720" rtlCol="0" anchor="ctr">
            <a:normAutofit/>
          </a:bodyPr>
          <a:lstStyle/>
          <a:p>
            <a:pPr algn="r"/>
            <a:r>
              <a:rPr lang="en-US" altLang="en-US" u="sng" dirty="0">
                <a:latin typeface="Arial" panose="020B0604020202020204" pitchFamily="34" charset="0"/>
                <a:cs typeface="Arial" panose="020B0604020202020204" pitchFamily="34" charset="0"/>
              </a:rPr>
              <a:t>Intro</a:t>
            </a:r>
          </a:p>
        </p:txBody>
      </p:sp>
      <p:sp>
        <p:nvSpPr>
          <p:cNvPr id="5" name="Footer Placeholder 4"/>
          <p:cNvSpPr>
            <a:spLocks noGrp="1"/>
          </p:cNvSpPr>
          <p:nvPr>
            <p:ph type="ftr" sz="quarter" idx="11"/>
          </p:nvPr>
        </p:nvSpPr>
        <p:spPr>
          <a:xfrm>
            <a:off x="8839199" y="6492875"/>
            <a:ext cx="3341205"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6" name="Text Box 5">
            <a:extLst>
              <a:ext uri="{FF2B5EF4-FFF2-40B4-BE49-F238E27FC236}">
                <a16:creationId xmlns:a16="http://schemas.microsoft.com/office/drawing/2014/main" id="{22A165B9-7A0B-415C-90C9-D768B4271F86}"/>
              </a:ext>
            </a:extLst>
          </p:cNvPr>
          <p:cNvSpPr txBox="1">
            <a:spLocks noChangeArrowheads="1"/>
          </p:cNvSpPr>
          <p:nvPr/>
        </p:nvSpPr>
        <p:spPr bwMode="auto">
          <a:xfrm>
            <a:off x="4343400" y="1981200"/>
            <a:ext cx="7848600" cy="3600986"/>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600" b="1" dirty="0">
                <a:solidFill>
                  <a:srgbClr val="7030A0"/>
                </a:solidFill>
                <a:latin typeface="Tahoma" panose="020B0604030504040204" pitchFamily="34" charset="0"/>
                <a:ea typeface="Tahoma" panose="020B0604030504040204" pitchFamily="34" charset="0"/>
                <a:cs typeface="Tahoma" panose="020B0604030504040204" pitchFamily="34" charset="0"/>
              </a:rPr>
              <a:t>Rom. 1:20</a:t>
            </a:r>
          </a:p>
          <a:p>
            <a:pPr marL="914400" indent="-914400" algn="l">
              <a:buClr>
                <a:schemeClr val="accent2"/>
              </a:buClr>
              <a:buSzPct val="130000"/>
            </a:pPr>
            <a:r>
              <a:rPr lang="en-US" altLang="en-US" sz="3200" dirty="0">
                <a:solidFill>
                  <a:srgbClr val="002060"/>
                </a:solidFill>
                <a:latin typeface="Tahoma" panose="020B0604030504040204" pitchFamily="34" charset="0"/>
                <a:ea typeface="Tahoma" panose="020B0604030504040204" pitchFamily="34" charset="0"/>
                <a:cs typeface="Tahoma" panose="020B0604030504040204" pitchFamily="34" charset="0"/>
              </a:rPr>
              <a:t>20.  For since the creation of the world His invisible attributes, His eternal power and divine nature, have been clearly seen, being understood through what has been made, so that they are without excuse.</a:t>
            </a:r>
          </a:p>
        </p:txBody>
      </p:sp>
    </p:spTree>
    <p:extLst>
      <p:ext uri="{BB962C8B-B14F-4D97-AF65-F5344CB8AC3E}">
        <p14:creationId xmlns:p14="http://schemas.microsoft.com/office/powerpoint/2010/main" val="9831245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04D65EFB-5E87-4639-A481-956B52E9D27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A3781C0-206F-4038-93FF-4CDA80B1D99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blipFill>
            <a:blip r:embed="rId3"/>
            <a:stretch>
              <a:fillRect r="-100000"/>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http://d1jqu7g1y74ds1.cloudfront.net/wp-content/uploads/2011/10/expansion-of-the-universe.g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299294" y="681037"/>
            <a:ext cx="5751323" cy="4134517"/>
          </a:xfrm>
          <a:prstGeom prst="rect">
            <a:avLst/>
          </a:prstGeom>
          <a:noFill/>
          <a:extLst>
            <a:ext uri="{909E8E84-426E-40DD-AFC4-6F175D3DCCD1}">
              <a14:hiddenFill xmlns:a14="http://schemas.microsoft.com/office/drawing/2010/main">
                <a:solidFill>
                  <a:srgbClr val="FFFFFF"/>
                </a:solidFill>
              </a14:hiddenFill>
            </a:ext>
          </a:extLst>
        </p:spPr>
      </p:pic>
      <p:sp>
        <p:nvSpPr>
          <p:cNvPr id="125954" name="Rectangle 2"/>
          <p:cNvSpPr>
            <a:spLocks noGrp="1" noChangeArrowheads="1"/>
          </p:cNvSpPr>
          <p:nvPr>
            <p:ph type="title"/>
          </p:nvPr>
        </p:nvSpPr>
        <p:spPr>
          <a:xfrm>
            <a:off x="6095999" y="-24043"/>
            <a:ext cx="6087035" cy="681037"/>
          </a:xfrm>
        </p:spPr>
        <p:txBody>
          <a:bodyPr vert="horz" lIns="91440" tIns="45720" rIns="91440" bIns="45720" rtlCol="0" anchor="ctr">
            <a:normAutofit/>
          </a:bodyPr>
          <a:lstStyle/>
          <a:p>
            <a:pPr algn="ctr"/>
            <a:r>
              <a:rPr lang="en-US" altLang="en-US" sz="4200" u="sng" dirty="0">
                <a:solidFill>
                  <a:schemeClr val="tx1"/>
                </a:solidFill>
              </a:rPr>
              <a:t>Universe Expansion</a:t>
            </a:r>
          </a:p>
        </p:txBody>
      </p:sp>
      <p:sp>
        <p:nvSpPr>
          <p:cNvPr id="5" name="Footer Placeholder 4"/>
          <p:cNvSpPr>
            <a:spLocks noGrp="1"/>
          </p:cNvSpPr>
          <p:nvPr>
            <p:ph type="ftr" sz="quarter" idx="11"/>
          </p:nvPr>
        </p:nvSpPr>
        <p:spPr>
          <a:xfrm>
            <a:off x="1" y="6492875"/>
            <a:ext cx="3429000" cy="365125"/>
          </a:xfrm>
        </p:spPr>
        <p:txBody>
          <a:bodyPr vert="horz" lIns="91440" tIns="45720" rIns="91440" bIns="45720" rtlCol="0" anchor="ctr">
            <a:normAutofit/>
          </a:bodyPr>
          <a:lstStyle/>
          <a:p>
            <a:pPr algn="l" defTabSz="914400">
              <a:spcAft>
                <a:spcPts val="600"/>
              </a:spcAft>
            </a:pPr>
            <a:r>
              <a:rPr lang="en-US" altLang="en-US" kern="1200">
                <a:gradFill flip="none" rotWithShape="1">
                  <a:gsLst>
                    <a:gs pos="28000">
                      <a:srgbClr val="EDEDED"/>
                    </a:gs>
                    <a:gs pos="0">
                      <a:srgbClr val="9E9E9E"/>
                    </a:gs>
                    <a:gs pos="100000">
                      <a:srgbClr val="FFFFFF"/>
                    </a:gs>
                  </a:gsLst>
                  <a:lin ang="5400000" scaled="1"/>
                  <a:tileRect/>
                </a:gradFill>
                <a:latin typeface="+mn-lt"/>
                <a:ea typeface="+mn-ea"/>
                <a:cs typeface="+mn-cs"/>
              </a:rPr>
              <a:t>Harmony Of Scriptures &amp; Science Parts 1-2</a:t>
            </a:r>
            <a:endParaRPr lang="en-US" altLang="en-US" kern="1200" dirty="0">
              <a:gradFill flip="none" rotWithShape="1">
                <a:gsLst>
                  <a:gs pos="28000">
                    <a:srgbClr val="EDEDED"/>
                  </a:gs>
                  <a:gs pos="0">
                    <a:srgbClr val="9E9E9E"/>
                  </a:gs>
                  <a:gs pos="100000">
                    <a:srgbClr val="FFFFFF"/>
                  </a:gs>
                </a:gsLst>
                <a:lin ang="5400000" scaled="1"/>
                <a:tileRect/>
              </a:gradFill>
              <a:latin typeface="+mn-lt"/>
              <a:ea typeface="+mn-ea"/>
              <a:cs typeface="+mn-cs"/>
            </a:endParaRPr>
          </a:p>
        </p:txBody>
      </p:sp>
      <p:sp>
        <p:nvSpPr>
          <p:cNvPr id="14" name="Text Box 5">
            <a:extLst>
              <a:ext uri="{FF2B5EF4-FFF2-40B4-BE49-F238E27FC236}">
                <a16:creationId xmlns:a16="http://schemas.microsoft.com/office/drawing/2014/main" id="{A3B3BFE8-3166-4912-8952-BDD41E293653}"/>
              </a:ext>
            </a:extLst>
          </p:cNvPr>
          <p:cNvSpPr txBox="1">
            <a:spLocks noChangeArrowheads="1"/>
          </p:cNvSpPr>
          <p:nvPr/>
        </p:nvSpPr>
        <p:spPr bwMode="auto">
          <a:xfrm>
            <a:off x="47006" y="428178"/>
            <a:ext cx="6087035"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1963" indent="-461963" algn="l">
              <a:buClr>
                <a:schemeClr val="bg1">
                  <a:lumMod val="60000"/>
                  <a:lumOff val="40000"/>
                </a:schemeClr>
              </a:buClr>
              <a:buSzPct val="130000"/>
              <a:buFont typeface="Wingdings" panose="05000000000000000000" pitchFamily="2" charset="2"/>
              <a:buChar char="v"/>
            </a:pPr>
            <a:r>
              <a:rPr lang="en-US" altLang="en-US" sz="3200" dirty="0">
                <a:solidFill>
                  <a:srgbClr val="FFFF00"/>
                </a:solidFill>
                <a:cs typeface="Times New Roman" charset="0"/>
              </a:rPr>
              <a:t>Scientists now know the universe is expanding, or stretching out.</a:t>
            </a:r>
          </a:p>
          <a:p>
            <a:pPr marL="461963" indent="-461963" algn="l">
              <a:buClr>
                <a:schemeClr val="bg1">
                  <a:lumMod val="60000"/>
                  <a:lumOff val="40000"/>
                </a:schemeClr>
              </a:buClr>
              <a:buSzPct val="130000"/>
              <a:buFont typeface="Wingdings" panose="05000000000000000000" pitchFamily="2" charset="2"/>
              <a:buChar char="v"/>
            </a:pPr>
            <a:r>
              <a:rPr lang="en-US" altLang="en-US" sz="3200" b="1" dirty="0">
                <a:solidFill>
                  <a:srgbClr val="FFFF00"/>
                </a:solidFill>
                <a:cs typeface="Times New Roman" charset="0"/>
              </a:rPr>
              <a:t>2006 Shaw Prize in Astronomy </a:t>
            </a:r>
            <a:r>
              <a:rPr lang="en-US" altLang="en-US" sz="3200" dirty="0">
                <a:solidFill>
                  <a:srgbClr val="FFFF00"/>
                </a:solidFill>
                <a:cs typeface="Times New Roman" charset="0"/>
              </a:rPr>
              <a:t>and the </a:t>
            </a:r>
            <a:r>
              <a:rPr lang="en-US" altLang="en-US" sz="3200" b="1" dirty="0">
                <a:solidFill>
                  <a:srgbClr val="FFFF00"/>
                </a:solidFill>
                <a:cs typeface="Times New Roman" charset="0"/>
              </a:rPr>
              <a:t>2011 Nobel Prize in Physics </a:t>
            </a:r>
            <a:r>
              <a:rPr lang="en-US" altLang="en-US" sz="3200" dirty="0">
                <a:solidFill>
                  <a:srgbClr val="FFFF00"/>
                </a:solidFill>
                <a:cs typeface="Times New Roman" charset="0"/>
              </a:rPr>
              <a:t>were both awarded to Saul Perlmutter, Brian P. Schmidt, and Adam G. </a:t>
            </a:r>
            <a:r>
              <a:rPr lang="en-US" altLang="en-US" sz="3200" dirty="0" err="1">
                <a:solidFill>
                  <a:srgbClr val="FFFF00"/>
                </a:solidFill>
                <a:cs typeface="Times New Roman" charset="0"/>
              </a:rPr>
              <a:t>Riess</a:t>
            </a:r>
            <a:r>
              <a:rPr lang="en-US" altLang="en-US" sz="3200" dirty="0">
                <a:solidFill>
                  <a:srgbClr val="FFFF00"/>
                </a:solidFill>
                <a:cs typeface="Times New Roman" charset="0"/>
              </a:rPr>
              <a:t>, who in </a:t>
            </a:r>
            <a:r>
              <a:rPr lang="en-US" altLang="en-US" sz="3200" b="1" dirty="0">
                <a:solidFill>
                  <a:srgbClr val="FFFF00"/>
                </a:solidFill>
                <a:cs typeface="Times New Roman" charset="0"/>
              </a:rPr>
              <a:t>1998</a:t>
            </a:r>
            <a:r>
              <a:rPr lang="en-US" altLang="en-US" sz="3200" dirty="0">
                <a:solidFill>
                  <a:srgbClr val="FFFF00"/>
                </a:solidFill>
                <a:cs typeface="Times New Roman" charset="0"/>
              </a:rPr>
              <a:t> discovered the accelerating expansion of the Universe. </a:t>
            </a:r>
          </a:p>
        </p:txBody>
      </p:sp>
      <p:sp>
        <p:nvSpPr>
          <p:cNvPr id="2" name="Rectangle 1">
            <a:extLst>
              <a:ext uri="{FF2B5EF4-FFF2-40B4-BE49-F238E27FC236}">
                <a16:creationId xmlns:a16="http://schemas.microsoft.com/office/drawing/2014/main" id="{4252FFF1-5A1A-43A4-8C05-763EAB73EFB6}"/>
              </a:ext>
            </a:extLst>
          </p:cNvPr>
          <p:cNvSpPr/>
          <p:nvPr/>
        </p:nvSpPr>
        <p:spPr>
          <a:xfrm>
            <a:off x="6112449" y="4839597"/>
            <a:ext cx="6096000" cy="1938992"/>
          </a:xfrm>
          <a:prstGeom prst="rect">
            <a:avLst/>
          </a:prstGeom>
        </p:spPr>
        <p:txBody>
          <a:bodyPr>
            <a:spAutoFit/>
          </a:bodyPr>
          <a:lstStyle/>
          <a:p>
            <a:pPr marL="461963" indent="-461963">
              <a:buClr>
                <a:srgbClr val="0000FF"/>
              </a:buClr>
              <a:buSzPct val="130000"/>
              <a:buFont typeface="Wingdings" panose="05000000000000000000" pitchFamily="2" charset="2"/>
              <a:buChar char="ü"/>
            </a:pPr>
            <a:r>
              <a:rPr lang="en-US" altLang="en-US" sz="2400" dirty="0">
                <a:cs typeface="Times New Roman" charset="0"/>
              </a:rPr>
              <a:t>At least 9 times in Scripture it says God stretches out the heavens!</a:t>
            </a:r>
          </a:p>
          <a:p>
            <a:pPr marL="914400" lvl="1" indent="-457200">
              <a:buClr>
                <a:srgbClr val="0000FF"/>
              </a:buClr>
              <a:buSzPct val="130000"/>
              <a:buFont typeface="Wingdings" panose="05000000000000000000" pitchFamily="2" charset="2"/>
              <a:buChar char="q"/>
            </a:pPr>
            <a:r>
              <a:rPr lang="en-US" altLang="en-US" sz="2400" i="1" dirty="0">
                <a:cs typeface="Times New Roman" charset="0"/>
              </a:rPr>
              <a:t>(Job 26:7; Is. 40:22; 42:5; 44:24; 48:13; 51:13; Jer. 10:12; 51:15; Zech. 12:1)</a:t>
            </a:r>
          </a:p>
        </p:txBody>
      </p:sp>
    </p:spTree>
    <p:extLst>
      <p:ext uri="{BB962C8B-B14F-4D97-AF65-F5344CB8AC3E}">
        <p14:creationId xmlns:p14="http://schemas.microsoft.com/office/powerpoint/2010/main" val="16798173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04D65EFB-5E87-4639-A481-956B52E9D27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2A3781C0-206F-4038-93FF-4CDA80B1D99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blipFill>
            <a:blip r:embed="rId3"/>
            <a:stretch>
              <a:fillRect r="-100000"/>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Z:\Users\Morrisoncave\Documents\Religion Media\Map_Mariana-Trench-Ma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5379" y="1219200"/>
            <a:ext cx="5916799" cy="4437599"/>
          </a:xfrm>
          <a:prstGeom prst="rect">
            <a:avLst/>
          </a:prstGeom>
          <a:noFill/>
          <a:extLst>
            <a:ext uri="{909E8E84-426E-40DD-AFC4-6F175D3DCCD1}">
              <a14:hiddenFill xmlns:a14="http://schemas.microsoft.com/office/drawing/2010/main">
                <a:solidFill>
                  <a:srgbClr val="FFFFFF"/>
                </a:solidFill>
              </a14:hiddenFill>
            </a:ext>
          </a:extLst>
        </p:spPr>
      </p:pic>
      <p:sp>
        <p:nvSpPr>
          <p:cNvPr id="125954" name="Rectangle 2"/>
          <p:cNvSpPr>
            <a:spLocks noGrp="1" noChangeArrowheads="1"/>
          </p:cNvSpPr>
          <p:nvPr>
            <p:ph type="title"/>
          </p:nvPr>
        </p:nvSpPr>
        <p:spPr>
          <a:xfrm>
            <a:off x="1" y="-15449"/>
            <a:ext cx="6095999" cy="1325563"/>
          </a:xfrm>
        </p:spPr>
        <p:txBody>
          <a:bodyPr vert="horz" lIns="91440" tIns="45720" rIns="91440" bIns="45720" rtlCol="0" anchor="ctr">
            <a:normAutofit/>
          </a:bodyPr>
          <a:lstStyle/>
          <a:p>
            <a:pPr algn="ctr"/>
            <a:r>
              <a:rPr lang="en-US" altLang="en-US" sz="4200" u="sng" dirty="0">
                <a:gradFill flip="none" rotWithShape="1">
                  <a:gsLst>
                    <a:gs pos="28000">
                      <a:srgbClr val="EDEDED"/>
                    </a:gs>
                    <a:gs pos="0">
                      <a:srgbClr val="BFBFBF"/>
                    </a:gs>
                    <a:gs pos="100000">
                      <a:srgbClr val="FFFFFF"/>
                    </a:gs>
                  </a:gsLst>
                  <a:lin ang="4800000" scaled="0"/>
                  <a:tileRect/>
                </a:gradFill>
              </a:rPr>
              <a:t>Underwater Mountains</a:t>
            </a:r>
          </a:p>
        </p:txBody>
      </p:sp>
      <p:sp>
        <p:nvSpPr>
          <p:cNvPr id="5" name="Footer Placeholder 4"/>
          <p:cNvSpPr>
            <a:spLocks noGrp="1"/>
          </p:cNvSpPr>
          <p:nvPr>
            <p:ph type="ftr" sz="quarter" idx="11"/>
          </p:nvPr>
        </p:nvSpPr>
        <p:spPr>
          <a:xfrm>
            <a:off x="1" y="6481879"/>
            <a:ext cx="3505199" cy="365125"/>
          </a:xfrm>
        </p:spPr>
        <p:txBody>
          <a:bodyPr vert="horz" lIns="91440" tIns="45720" rIns="91440" bIns="45720" rtlCol="0" anchor="ctr">
            <a:normAutofit/>
          </a:bodyPr>
          <a:lstStyle/>
          <a:p>
            <a:pPr algn="l" defTabSz="914400">
              <a:spcAft>
                <a:spcPts val="600"/>
              </a:spcAft>
            </a:pPr>
            <a:r>
              <a:rPr lang="en-US" altLang="en-US" kern="1200">
                <a:gradFill flip="none" rotWithShape="1">
                  <a:gsLst>
                    <a:gs pos="28000">
                      <a:srgbClr val="EDEDED"/>
                    </a:gs>
                    <a:gs pos="0">
                      <a:srgbClr val="9E9E9E"/>
                    </a:gs>
                    <a:gs pos="100000">
                      <a:srgbClr val="FFFFFF"/>
                    </a:gs>
                  </a:gsLst>
                  <a:lin ang="5400000" scaled="1"/>
                  <a:tileRect/>
                </a:gradFill>
                <a:latin typeface="+mn-lt"/>
                <a:ea typeface="+mn-ea"/>
                <a:cs typeface="+mn-cs"/>
              </a:rPr>
              <a:t>Harmony Of Scriptures &amp; Science Parts 1-2</a:t>
            </a:r>
            <a:endParaRPr lang="en-US" altLang="en-US" kern="1200" dirty="0">
              <a:gradFill flip="none" rotWithShape="1">
                <a:gsLst>
                  <a:gs pos="28000">
                    <a:srgbClr val="EDEDED"/>
                  </a:gs>
                  <a:gs pos="0">
                    <a:srgbClr val="9E9E9E"/>
                  </a:gs>
                  <a:gs pos="100000">
                    <a:srgbClr val="FFFFFF"/>
                  </a:gs>
                </a:gsLst>
                <a:lin ang="5400000" scaled="1"/>
                <a:tileRect/>
              </a:gradFill>
              <a:latin typeface="+mn-lt"/>
              <a:ea typeface="+mn-ea"/>
              <a:cs typeface="+mn-cs"/>
            </a:endParaRPr>
          </a:p>
        </p:txBody>
      </p:sp>
      <p:sp>
        <p:nvSpPr>
          <p:cNvPr id="9" name="Text Box 5">
            <a:extLst>
              <a:ext uri="{FF2B5EF4-FFF2-40B4-BE49-F238E27FC236}">
                <a16:creationId xmlns:a16="http://schemas.microsoft.com/office/drawing/2014/main" id="{A9D1147C-7446-4CFB-81B7-B2B5DA10F852}"/>
              </a:ext>
            </a:extLst>
          </p:cNvPr>
          <p:cNvSpPr txBox="1">
            <a:spLocks noChangeArrowheads="1"/>
          </p:cNvSpPr>
          <p:nvPr/>
        </p:nvSpPr>
        <p:spPr bwMode="auto">
          <a:xfrm>
            <a:off x="1" y="1628507"/>
            <a:ext cx="6095999" cy="3600986"/>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600" b="1" dirty="0">
                <a:solidFill>
                  <a:srgbClr val="7030A0"/>
                </a:solidFill>
                <a:cs typeface="Times New Roman" pitchFamily="18" charset="0"/>
              </a:rPr>
              <a:t>Jonah 2:6</a:t>
            </a:r>
          </a:p>
          <a:p>
            <a:pPr marL="573088" indent="-573088" algn="l">
              <a:buClr>
                <a:schemeClr val="accent2"/>
              </a:buClr>
              <a:buSzPct val="130000"/>
            </a:pPr>
            <a:r>
              <a:rPr lang="en-US" altLang="en-US" sz="3200" dirty="0">
                <a:solidFill>
                  <a:srgbClr val="002060"/>
                </a:solidFill>
                <a:cs typeface="Times New Roman" pitchFamily="18" charset="0"/>
              </a:rPr>
              <a:t>6.  "I descended to the roots of the mountains. The earth with its bars was around me forever, But You have brought up my life from the pit, O LORD my God.</a:t>
            </a:r>
          </a:p>
        </p:txBody>
      </p:sp>
    </p:spTree>
    <p:extLst>
      <p:ext uri="{BB962C8B-B14F-4D97-AF65-F5344CB8AC3E}">
        <p14:creationId xmlns:p14="http://schemas.microsoft.com/office/powerpoint/2010/main" val="23453524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Z:\Users\Morrisoncave\Documents\Religion Media\Map_Mariana-Trench-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5379" y="1219200"/>
            <a:ext cx="5916799" cy="4437599"/>
          </a:xfrm>
          <a:prstGeom prst="rect">
            <a:avLst/>
          </a:prstGeom>
          <a:noFill/>
          <a:extLst>
            <a:ext uri="{909E8E84-426E-40DD-AFC4-6F175D3DCCD1}">
              <a14:hiddenFill xmlns:a14="http://schemas.microsoft.com/office/drawing/2010/main">
                <a:solidFill>
                  <a:srgbClr val="FFFFFF"/>
                </a:solidFill>
              </a14:hiddenFill>
            </a:ext>
          </a:extLst>
        </p:spPr>
      </p:pic>
      <p:sp>
        <p:nvSpPr>
          <p:cNvPr id="125954" name="Rectangle 2"/>
          <p:cNvSpPr>
            <a:spLocks noGrp="1" noChangeArrowheads="1"/>
          </p:cNvSpPr>
          <p:nvPr>
            <p:ph type="title"/>
          </p:nvPr>
        </p:nvSpPr>
        <p:spPr>
          <a:xfrm>
            <a:off x="1" y="-26021"/>
            <a:ext cx="6095999" cy="913876"/>
          </a:xfrm>
        </p:spPr>
        <p:txBody>
          <a:bodyPr vert="horz" lIns="91440" tIns="45720" rIns="91440" bIns="45720" rtlCol="0" anchor="ctr">
            <a:normAutofit/>
          </a:bodyPr>
          <a:lstStyle/>
          <a:p>
            <a:pPr algn="ctr"/>
            <a:r>
              <a:rPr lang="en-US" altLang="en-US" sz="4200" u="sng" dirty="0">
                <a:gradFill flip="none" rotWithShape="1">
                  <a:gsLst>
                    <a:gs pos="28000">
                      <a:srgbClr val="EDEDED"/>
                    </a:gs>
                    <a:gs pos="0">
                      <a:srgbClr val="BFBFBF"/>
                    </a:gs>
                    <a:gs pos="100000">
                      <a:srgbClr val="FFFFFF"/>
                    </a:gs>
                  </a:gsLst>
                  <a:lin ang="4800000" scaled="0"/>
                  <a:tileRect/>
                </a:gradFill>
              </a:rPr>
              <a:t>Underwater Mountains</a:t>
            </a:r>
          </a:p>
        </p:txBody>
      </p:sp>
      <p:sp>
        <p:nvSpPr>
          <p:cNvPr id="5" name="Footer Placeholder 4"/>
          <p:cNvSpPr>
            <a:spLocks noGrp="1"/>
          </p:cNvSpPr>
          <p:nvPr>
            <p:ph type="ftr" sz="quarter" idx="11"/>
          </p:nvPr>
        </p:nvSpPr>
        <p:spPr>
          <a:xfrm>
            <a:off x="1" y="6481879"/>
            <a:ext cx="3505199" cy="365125"/>
          </a:xfrm>
        </p:spPr>
        <p:txBody>
          <a:bodyPr vert="horz" lIns="91440" tIns="45720" rIns="91440" bIns="45720" rtlCol="0" anchor="ctr">
            <a:normAutofit/>
          </a:bodyPr>
          <a:lstStyle/>
          <a:p>
            <a:pPr algn="l" defTabSz="914400">
              <a:spcAft>
                <a:spcPts val="600"/>
              </a:spcAft>
            </a:pPr>
            <a:r>
              <a:rPr lang="en-US" altLang="en-US" kern="1200">
                <a:gradFill flip="none" rotWithShape="1">
                  <a:gsLst>
                    <a:gs pos="28000">
                      <a:srgbClr val="EDEDED"/>
                    </a:gs>
                    <a:gs pos="0">
                      <a:srgbClr val="9E9E9E"/>
                    </a:gs>
                    <a:gs pos="100000">
                      <a:srgbClr val="FFFFFF"/>
                    </a:gs>
                  </a:gsLst>
                  <a:lin ang="5400000" scaled="1"/>
                  <a:tileRect/>
                </a:gradFill>
                <a:latin typeface="+mn-lt"/>
                <a:ea typeface="+mn-ea"/>
                <a:cs typeface="+mn-cs"/>
              </a:rPr>
              <a:t>Harmony Of Scriptures &amp; Science Parts 1-2</a:t>
            </a:r>
            <a:endParaRPr lang="en-US" altLang="en-US" kern="1200" dirty="0">
              <a:gradFill flip="none" rotWithShape="1">
                <a:gsLst>
                  <a:gs pos="28000">
                    <a:srgbClr val="EDEDED"/>
                  </a:gs>
                  <a:gs pos="0">
                    <a:srgbClr val="9E9E9E"/>
                  </a:gs>
                  <a:gs pos="100000">
                    <a:srgbClr val="FFFFFF"/>
                  </a:gs>
                </a:gsLst>
                <a:lin ang="5400000" scaled="1"/>
                <a:tileRect/>
              </a:gradFill>
              <a:latin typeface="+mn-lt"/>
              <a:ea typeface="+mn-ea"/>
              <a:cs typeface="+mn-cs"/>
            </a:endParaRPr>
          </a:p>
        </p:txBody>
      </p:sp>
      <p:sp>
        <p:nvSpPr>
          <p:cNvPr id="8" name="Text Box 4">
            <a:extLst>
              <a:ext uri="{FF2B5EF4-FFF2-40B4-BE49-F238E27FC236}">
                <a16:creationId xmlns:a16="http://schemas.microsoft.com/office/drawing/2014/main" id="{437F7A4B-3192-49FB-8503-703FD6B99636}"/>
              </a:ext>
            </a:extLst>
          </p:cNvPr>
          <p:cNvSpPr txBox="1">
            <a:spLocks noChangeArrowheads="1"/>
          </p:cNvSpPr>
          <p:nvPr/>
        </p:nvSpPr>
        <p:spPr bwMode="auto">
          <a:xfrm>
            <a:off x="0" y="920621"/>
            <a:ext cx="6215379"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1963" indent="-461963" algn="l">
              <a:buClr>
                <a:schemeClr val="bg1">
                  <a:lumMod val="60000"/>
                  <a:lumOff val="40000"/>
                </a:schemeClr>
              </a:buClr>
              <a:buSzPct val="130000"/>
              <a:buFont typeface="Wingdings" panose="05000000000000000000" pitchFamily="2" charset="2"/>
              <a:buChar char="v"/>
            </a:pPr>
            <a:r>
              <a:rPr lang="en-US" altLang="en-US" sz="3200" dirty="0">
                <a:solidFill>
                  <a:srgbClr val="FFFF00"/>
                </a:solidFill>
                <a:cs typeface="Times New Roman" charset="0"/>
              </a:rPr>
              <a:t>Only in recent years (1950’s) has man discovered that there are mountains on the ocean floor. </a:t>
            </a:r>
          </a:p>
          <a:p>
            <a:pPr marL="461963" indent="-461963" algn="l">
              <a:buClr>
                <a:schemeClr val="bg1">
                  <a:lumMod val="60000"/>
                  <a:lumOff val="40000"/>
                </a:schemeClr>
              </a:buClr>
              <a:buSzPct val="130000"/>
              <a:buFont typeface="Wingdings" panose="05000000000000000000" pitchFamily="2" charset="2"/>
              <a:buChar char="v"/>
            </a:pPr>
            <a:r>
              <a:rPr lang="en-US" altLang="en-US" sz="3200" dirty="0">
                <a:solidFill>
                  <a:srgbClr val="FFFF00"/>
                </a:solidFill>
                <a:cs typeface="Times New Roman" charset="0"/>
              </a:rPr>
              <a:t>The greatest ocean depth has been measured in the Mariana Trench, at around 36,000 feet below sea level. By contrast, Mount Everest is only about 29,000 feet high!</a:t>
            </a:r>
          </a:p>
        </p:txBody>
      </p:sp>
    </p:spTree>
    <p:extLst>
      <p:ext uri="{BB962C8B-B14F-4D97-AF65-F5344CB8AC3E}">
        <p14:creationId xmlns:p14="http://schemas.microsoft.com/office/powerpoint/2010/main" val="7147647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46130003-5222-4875-8738-1217755C7AC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17">
            <a:extLst>
              <a:ext uri="{FF2B5EF4-FFF2-40B4-BE49-F238E27FC236}">
                <a16:creationId xmlns:a16="http://schemas.microsoft.com/office/drawing/2014/main" id="{3E388DCC-9257-412E-811D-30F74D4CB7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948070"/>
            <a:ext cx="4773166" cy="3896140"/>
          </a:xfrm>
          <a:prstGeom prst="roundRect">
            <a:avLst>
              <a:gd name="adj" fmla="val 2028"/>
            </a:avLst>
          </a:prstGeom>
          <a:solidFill>
            <a:schemeClr val="bg1"/>
          </a:solidFill>
          <a:ln>
            <a:no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ffden-2.phys.uaf.edu/212_fall2003.web.dir/Anca_Bertus/img008.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1172" y="2325932"/>
            <a:ext cx="4187222" cy="3140416"/>
          </a:xfrm>
          <a:prstGeom prst="rect">
            <a:avLst/>
          </a:prstGeom>
          <a:noFill/>
          <a:extLst>
            <a:ext uri="{909E8E84-426E-40DD-AFC4-6F175D3DCCD1}">
              <a14:hiddenFill xmlns:a14="http://schemas.microsoft.com/office/drawing/2010/main">
                <a:solidFill>
                  <a:srgbClr val="FFFFFF"/>
                </a:solidFill>
              </a14:hiddenFill>
            </a:ext>
          </a:extLst>
        </p:spPr>
      </p:pic>
      <p:sp>
        <p:nvSpPr>
          <p:cNvPr id="125954" name="Rectangle 2"/>
          <p:cNvSpPr>
            <a:spLocks noGrp="1" noChangeArrowheads="1"/>
          </p:cNvSpPr>
          <p:nvPr>
            <p:ph type="title"/>
          </p:nvPr>
        </p:nvSpPr>
        <p:spPr>
          <a:xfrm>
            <a:off x="0" y="-14016"/>
            <a:ext cx="12191999" cy="1325563"/>
          </a:xfrm>
        </p:spPr>
        <p:txBody>
          <a:bodyPr vert="horz" lIns="91440" tIns="45720" rIns="91440" bIns="45720" rtlCol="0" anchor="ctr">
            <a:normAutofit/>
          </a:bodyPr>
          <a:lstStyle/>
          <a:p>
            <a:pPr algn="ctr"/>
            <a:r>
              <a:rPr lang="en-US" altLang="en-US" u="sng" dirty="0">
                <a:gradFill flip="none" rotWithShape="1">
                  <a:gsLst>
                    <a:gs pos="28000">
                      <a:srgbClr val="EDEDED"/>
                    </a:gs>
                    <a:gs pos="0">
                      <a:srgbClr val="BFBFBF"/>
                    </a:gs>
                    <a:gs pos="100000">
                      <a:srgbClr val="FFFFFF"/>
                    </a:gs>
                  </a:gsLst>
                  <a:lin ang="4800000" scaled="0"/>
                  <a:tileRect/>
                </a:gradFill>
              </a:rPr>
              <a:t>2</a:t>
            </a:r>
            <a:r>
              <a:rPr lang="en-US" altLang="en-US" u="sng" baseline="30000" dirty="0">
                <a:gradFill flip="none" rotWithShape="1">
                  <a:gsLst>
                    <a:gs pos="28000">
                      <a:srgbClr val="EDEDED"/>
                    </a:gs>
                    <a:gs pos="0">
                      <a:srgbClr val="BFBFBF"/>
                    </a:gs>
                    <a:gs pos="100000">
                      <a:srgbClr val="FFFFFF"/>
                    </a:gs>
                  </a:gsLst>
                  <a:lin ang="4800000" scaled="0"/>
                  <a:tileRect/>
                </a:gradFill>
              </a:rPr>
              <a:t>nd</a:t>
            </a:r>
            <a:r>
              <a:rPr lang="en-US" altLang="en-US" u="sng" dirty="0">
                <a:gradFill flip="none" rotWithShape="1">
                  <a:gsLst>
                    <a:gs pos="28000">
                      <a:srgbClr val="EDEDED"/>
                    </a:gs>
                    <a:gs pos="0">
                      <a:srgbClr val="BFBFBF"/>
                    </a:gs>
                    <a:gs pos="100000">
                      <a:srgbClr val="FFFFFF"/>
                    </a:gs>
                  </a:gsLst>
                  <a:lin ang="4800000" scaled="0"/>
                  <a:tileRect/>
                </a:gradFill>
              </a:rPr>
              <a:t> Law of Thermodynamics</a:t>
            </a:r>
          </a:p>
        </p:txBody>
      </p:sp>
      <p:sp>
        <p:nvSpPr>
          <p:cNvPr id="5" name="Footer Placeholder 4"/>
          <p:cNvSpPr>
            <a:spLocks noGrp="1"/>
          </p:cNvSpPr>
          <p:nvPr>
            <p:ph type="ftr" sz="quarter" idx="11"/>
          </p:nvPr>
        </p:nvSpPr>
        <p:spPr>
          <a:xfrm>
            <a:off x="8763000" y="6506891"/>
            <a:ext cx="342900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rgbClr val="EDEDED"/>
                    </a:gs>
                    <a:gs pos="0">
                      <a:srgbClr val="9E9E9E"/>
                    </a:gs>
                    <a:gs pos="100000">
                      <a:srgbClr val="FFFFFF"/>
                    </a:gs>
                  </a:gsLst>
                  <a:lin ang="5400000" scaled="1"/>
                  <a:tileRect/>
                </a:gradFill>
                <a:latin typeface="+mn-lt"/>
                <a:ea typeface="+mn-ea"/>
                <a:cs typeface="+mn-cs"/>
              </a:rPr>
              <a:t>Harmony Of Scriptures &amp; Science Parts 1-2</a:t>
            </a:r>
            <a:endParaRPr lang="en-US" altLang="en-US" kern="1200" dirty="0">
              <a:gradFill flip="none" rotWithShape="1">
                <a:gsLst>
                  <a:gs pos="28000">
                    <a:srgbClr val="EDEDED"/>
                  </a:gs>
                  <a:gs pos="0">
                    <a:srgbClr val="9E9E9E"/>
                  </a:gs>
                  <a:gs pos="100000">
                    <a:srgbClr val="FFFFFF"/>
                  </a:gs>
                </a:gsLst>
                <a:lin ang="5400000" scaled="1"/>
                <a:tileRect/>
              </a:gradFill>
              <a:latin typeface="+mn-lt"/>
              <a:ea typeface="+mn-ea"/>
              <a:cs typeface="+mn-cs"/>
            </a:endParaRPr>
          </a:p>
        </p:txBody>
      </p:sp>
      <p:sp>
        <p:nvSpPr>
          <p:cNvPr id="9" name="Text Box 5">
            <a:extLst>
              <a:ext uri="{FF2B5EF4-FFF2-40B4-BE49-F238E27FC236}">
                <a16:creationId xmlns:a16="http://schemas.microsoft.com/office/drawing/2014/main" id="{D422A365-5882-406F-A2EE-2936BB64A39E}"/>
              </a:ext>
            </a:extLst>
          </p:cNvPr>
          <p:cNvSpPr txBox="1">
            <a:spLocks noChangeArrowheads="1"/>
          </p:cNvSpPr>
          <p:nvPr/>
        </p:nvSpPr>
        <p:spPr bwMode="auto">
          <a:xfrm>
            <a:off x="5701282" y="1849426"/>
            <a:ext cx="6400801" cy="4093428"/>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600" b="1" dirty="0">
                <a:solidFill>
                  <a:srgbClr val="7030A0"/>
                </a:solidFill>
                <a:cs typeface="Times New Roman" pitchFamily="18" charset="0"/>
              </a:rPr>
              <a:t>Heb. 1:10-11 (NKJ)</a:t>
            </a:r>
          </a:p>
          <a:p>
            <a:pPr marL="803275" indent="-803275" algn="l">
              <a:buClr>
                <a:schemeClr val="accent2"/>
              </a:buClr>
              <a:buSzPct val="130000"/>
            </a:pPr>
            <a:r>
              <a:rPr lang="en-US" altLang="en-US" sz="3200" dirty="0">
                <a:solidFill>
                  <a:srgbClr val="002060"/>
                </a:solidFill>
                <a:cs typeface="Times New Roman" pitchFamily="18" charset="0"/>
              </a:rPr>
              <a:t>10.  “You, Lord, in the beginning laid the foundation of the earth, and the heavens are the work of Your hands. </a:t>
            </a:r>
          </a:p>
          <a:p>
            <a:pPr marL="803275" indent="-803275" algn="l">
              <a:buClr>
                <a:schemeClr val="accent2"/>
              </a:buClr>
              <a:buSzPct val="130000"/>
            </a:pPr>
            <a:r>
              <a:rPr lang="en-US" altLang="en-US" sz="3200" dirty="0">
                <a:solidFill>
                  <a:srgbClr val="002060"/>
                </a:solidFill>
                <a:cs typeface="Times New Roman" pitchFamily="18" charset="0"/>
              </a:rPr>
              <a:t>11.  They will perish, but You remain; and they will all grow old like a garment </a:t>
            </a:r>
          </a:p>
        </p:txBody>
      </p:sp>
    </p:spTree>
    <p:extLst>
      <p:ext uri="{BB962C8B-B14F-4D97-AF65-F5344CB8AC3E}">
        <p14:creationId xmlns:p14="http://schemas.microsoft.com/office/powerpoint/2010/main" val="3883889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6130003-5222-4875-8738-1217755C7AC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7">
            <a:extLst>
              <a:ext uri="{FF2B5EF4-FFF2-40B4-BE49-F238E27FC236}">
                <a16:creationId xmlns:a16="http://schemas.microsoft.com/office/drawing/2014/main" id="{3E388DCC-9257-412E-811D-30F74D4CB7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948070"/>
            <a:ext cx="4773166" cy="3896140"/>
          </a:xfrm>
          <a:prstGeom prst="roundRect">
            <a:avLst>
              <a:gd name="adj" fmla="val 2028"/>
            </a:avLst>
          </a:prstGeom>
          <a:solidFill>
            <a:schemeClr val="bg1"/>
          </a:solidFill>
          <a:ln>
            <a:no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ffden-2.phys.uaf.edu/212_fall2003.web.dir/Anca_Bertus/img008.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1172" y="2325932"/>
            <a:ext cx="4187222" cy="3140416"/>
          </a:xfrm>
          <a:prstGeom prst="rect">
            <a:avLst/>
          </a:prstGeom>
          <a:noFill/>
          <a:extLst>
            <a:ext uri="{909E8E84-426E-40DD-AFC4-6F175D3DCCD1}">
              <a14:hiddenFill xmlns:a14="http://schemas.microsoft.com/office/drawing/2010/main">
                <a:solidFill>
                  <a:srgbClr val="FFFFFF"/>
                </a:solidFill>
              </a14:hiddenFill>
            </a:ext>
          </a:extLst>
        </p:spPr>
      </p:pic>
      <p:sp>
        <p:nvSpPr>
          <p:cNvPr id="125954" name="Rectangle 2"/>
          <p:cNvSpPr>
            <a:spLocks noGrp="1" noChangeArrowheads="1"/>
          </p:cNvSpPr>
          <p:nvPr>
            <p:ph type="title"/>
          </p:nvPr>
        </p:nvSpPr>
        <p:spPr>
          <a:xfrm>
            <a:off x="16728" y="-4297"/>
            <a:ext cx="12191999" cy="1325563"/>
          </a:xfrm>
        </p:spPr>
        <p:txBody>
          <a:bodyPr vert="horz" lIns="91440" tIns="45720" rIns="91440" bIns="45720" rtlCol="0" anchor="ctr">
            <a:normAutofit/>
          </a:bodyPr>
          <a:lstStyle/>
          <a:p>
            <a:pPr algn="ctr"/>
            <a:r>
              <a:rPr lang="en-US" altLang="en-US" u="sng" dirty="0">
                <a:gradFill flip="none" rotWithShape="1">
                  <a:gsLst>
                    <a:gs pos="28000">
                      <a:srgbClr val="EDEDED"/>
                    </a:gs>
                    <a:gs pos="0">
                      <a:srgbClr val="BFBFBF"/>
                    </a:gs>
                    <a:gs pos="100000">
                      <a:srgbClr val="FFFFFF"/>
                    </a:gs>
                  </a:gsLst>
                  <a:lin ang="4800000" scaled="0"/>
                  <a:tileRect/>
                </a:gradFill>
              </a:rPr>
              <a:t>2</a:t>
            </a:r>
            <a:r>
              <a:rPr lang="en-US" altLang="en-US" u="sng" baseline="30000" dirty="0">
                <a:gradFill flip="none" rotWithShape="1">
                  <a:gsLst>
                    <a:gs pos="28000">
                      <a:srgbClr val="EDEDED"/>
                    </a:gs>
                    <a:gs pos="0">
                      <a:srgbClr val="BFBFBF"/>
                    </a:gs>
                    <a:gs pos="100000">
                      <a:srgbClr val="FFFFFF"/>
                    </a:gs>
                  </a:gsLst>
                  <a:lin ang="4800000" scaled="0"/>
                  <a:tileRect/>
                </a:gradFill>
              </a:rPr>
              <a:t>nd</a:t>
            </a:r>
            <a:r>
              <a:rPr lang="en-US" altLang="en-US" u="sng" dirty="0">
                <a:gradFill flip="none" rotWithShape="1">
                  <a:gsLst>
                    <a:gs pos="28000">
                      <a:srgbClr val="EDEDED"/>
                    </a:gs>
                    <a:gs pos="0">
                      <a:srgbClr val="BFBFBF"/>
                    </a:gs>
                    <a:gs pos="100000">
                      <a:srgbClr val="FFFFFF"/>
                    </a:gs>
                  </a:gsLst>
                  <a:lin ang="4800000" scaled="0"/>
                  <a:tileRect/>
                </a:gradFill>
              </a:rPr>
              <a:t> Law of Thermodynamics</a:t>
            </a:r>
          </a:p>
        </p:txBody>
      </p:sp>
      <p:sp>
        <p:nvSpPr>
          <p:cNvPr id="5" name="Footer Placeholder 4"/>
          <p:cNvSpPr>
            <a:spLocks noGrp="1"/>
          </p:cNvSpPr>
          <p:nvPr>
            <p:ph type="ftr" sz="quarter" idx="11"/>
          </p:nvPr>
        </p:nvSpPr>
        <p:spPr>
          <a:xfrm>
            <a:off x="8763000" y="6492875"/>
            <a:ext cx="341309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rgbClr val="EDEDED"/>
                    </a:gs>
                    <a:gs pos="0">
                      <a:srgbClr val="9E9E9E"/>
                    </a:gs>
                    <a:gs pos="100000">
                      <a:srgbClr val="FFFFFF"/>
                    </a:gs>
                  </a:gsLst>
                  <a:lin ang="5400000" scaled="1"/>
                  <a:tileRect/>
                </a:gradFill>
                <a:latin typeface="+mn-lt"/>
                <a:ea typeface="+mn-ea"/>
                <a:cs typeface="+mn-cs"/>
              </a:rPr>
              <a:t>Harmony Of Scriptures &amp; Science Parts 1-2</a:t>
            </a:r>
            <a:endParaRPr lang="en-US" altLang="en-US" kern="1200" dirty="0">
              <a:gradFill flip="none" rotWithShape="1">
                <a:gsLst>
                  <a:gs pos="28000">
                    <a:srgbClr val="EDEDED"/>
                  </a:gs>
                  <a:gs pos="0">
                    <a:srgbClr val="9E9E9E"/>
                  </a:gs>
                  <a:gs pos="100000">
                    <a:srgbClr val="FFFFFF"/>
                  </a:gs>
                </a:gsLst>
                <a:lin ang="5400000" scaled="1"/>
                <a:tileRect/>
              </a:gradFill>
              <a:latin typeface="+mn-lt"/>
              <a:ea typeface="+mn-ea"/>
              <a:cs typeface="+mn-cs"/>
            </a:endParaRPr>
          </a:p>
        </p:txBody>
      </p:sp>
      <p:sp>
        <p:nvSpPr>
          <p:cNvPr id="10" name="Text Box 5">
            <a:extLst>
              <a:ext uri="{FF2B5EF4-FFF2-40B4-BE49-F238E27FC236}">
                <a16:creationId xmlns:a16="http://schemas.microsoft.com/office/drawing/2014/main" id="{D07498EC-8CA7-4663-BC5D-541A9DC7DE8A}"/>
              </a:ext>
            </a:extLst>
          </p:cNvPr>
          <p:cNvSpPr txBox="1">
            <a:spLocks noChangeArrowheads="1"/>
          </p:cNvSpPr>
          <p:nvPr/>
        </p:nvSpPr>
        <p:spPr bwMode="auto">
          <a:xfrm>
            <a:off x="5611366" y="1880203"/>
            <a:ext cx="6564724"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1963" indent="-461963" algn="l">
              <a:buClr>
                <a:schemeClr val="bg1">
                  <a:lumMod val="60000"/>
                  <a:lumOff val="40000"/>
                </a:schemeClr>
              </a:buClr>
              <a:buSzPct val="130000"/>
              <a:buFont typeface="Wingdings" panose="05000000000000000000" pitchFamily="2" charset="2"/>
              <a:buChar char="v"/>
            </a:pPr>
            <a:r>
              <a:rPr lang="en-US" altLang="en-US" sz="3200" dirty="0">
                <a:solidFill>
                  <a:srgbClr val="FFFF00"/>
                </a:solidFill>
                <a:cs typeface="Times New Roman" charset="0"/>
              </a:rPr>
              <a:t>God says the earth is wearing out. (Ps. 102:25-27; Is. 34:4; 51:6)</a:t>
            </a:r>
          </a:p>
          <a:p>
            <a:pPr marL="461963" indent="-461963" algn="l">
              <a:buClr>
                <a:schemeClr val="bg1">
                  <a:lumMod val="60000"/>
                  <a:lumOff val="40000"/>
                </a:schemeClr>
              </a:buClr>
              <a:buSzPct val="130000"/>
              <a:buFont typeface="Wingdings" panose="05000000000000000000" pitchFamily="2" charset="2"/>
              <a:buChar char="v"/>
            </a:pPr>
            <a:r>
              <a:rPr lang="en-US" altLang="en-US" sz="3200" b="1" dirty="0">
                <a:solidFill>
                  <a:srgbClr val="FFFF00"/>
                </a:solidFill>
                <a:cs typeface="Times New Roman" charset="0"/>
              </a:rPr>
              <a:t>2</a:t>
            </a:r>
            <a:r>
              <a:rPr lang="en-US" altLang="en-US" sz="3200" b="1" baseline="30000" dirty="0">
                <a:solidFill>
                  <a:srgbClr val="FFFF00"/>
                </a:solidFill>
                <a:cs typeface="Times New Roman" charset="0"/>
              </a:rPr>
              <a:t>nd</a:t>
            </a:r>
            <a:r>
              <a:rPr lang="en-US" altLang="en-US" sz="3200" b="1" dirty="0">
                <a:solidFill>
                  <a:srgbClr val="FFFF00"/>
                </a:solidFill>
                <a:cs typeface="Times New Roman" charset="0"/>
              </a:rPr>
              <a:t> Law of Thermodynamics (1800’s): </a:t>
            </a:r>
            <a:r>
              <a:rPr lang="en-US" altLang="en-US" sz="3200" dirty="0">
                <a:solidFill>
                  <a:srgbClr val="FFFF00"/>
                </a:solidFill>
                <a:cs typeface="Times New Roman" charset="0"/>
              </a:rPr>
              <a:t>“That in all physical processes, every ordered system over time tends to become more disordered.”</a:t>
            </a:r>
          </a:p>
        </p:txBody>
      </p:sp>
    </p:spTree>
    <p:extLst>
      <p:ext uri="{BB962C8B-B14F-4D97-AF65-F5344CB8AC3E}">
        <p14:creationId xmlns:p14="http://schemas.microsoft.com/office/powerpoint/2010/main" val="7546230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A679224C-3ABD-4D9A-B69A-A336046DD884}"/>
              </a:ext>
            </a:extLst>
          </p:cNvPr>
          <p:cNvSpPr>
            <a:spLocks noGrp="1" noChangeArrowheads="1"/>
          </p:cNvSpPr>
          <p:nvPr>
            <p:ph type="title"/>
          </p:nvPr>
        </p:nvSpPr>
        <p:spPr>
          <a:xfrm>
            <a:off x="0" y="-18713"/>
            <a:ext cx="12192000" cy="1161713"/>
          </a:xfrm>
        </p:spPr>
        <p:txBody>
          <a:bodyPr vert="horz" wrap="square" lIns="91440" tIns="45720" rIns="91440" bIns="45720" rtlCol="0" anchor="t">
            <a:normAutofit/>
          </a:bodyPr>
          <a:lstStyle/>
          <a:p>
            <a:pPr algn="ctr"/>
            <a:r>
              <a:rPr lang="en-US" altLang="en-US" sz="5600" u="sng"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Harmony of Scripture &amp; Science</a:t>
            </a:r>
          </a:p>
        </p:txBody>
      </p:sp>
      <p:graphicFrame>
        <p:nvGraphicFramePr>
          <p:cNvPr id="6" name="Content Placeholder 5">
            <a:extLst>
              <a:ext uri="{FF2B5EF4-FFF2-40B4-BE49-F238E27FC236}">
                <a16:creationId xmlns:a16="http://schemas.microsoft.com/office/drawing/2014/main" id="{D2550474-9C88-4253-8AAE-89A1AC2F35AD}"/>
              </a:ext>
            </a:extLst>
          </p:cNvPr>
          <p:cNvGraphicFramePr>
            <a:graphicFrameLocks noGrp="1"/>
          </p:cNvGraphicFramePr>
          <p:nvPr>
            <p:ph sz="half" idx="1"/>
            <p:extLst>
              <p:ext uri="{D42A27DB-BD31-4B8C-83A1-F6EECF244321}">
                <p14:modId xmlns:p14="http://schemas.microsoft.com/office/powerpoint/2010/main" val="1441720863"/>
              </p:ext>
            </p:extLst>
          </p:nvPr>
        </p:nvGraphicFramePr>
        <p:xfrm>
          <a:off x="0" y="30258"/>
          <a:ext cx="12188649" cy="5094094"/>
        </p:xfrm>
        <a:graphic>
          <a:graphicData uri="http://schemas.openxmlformats.org/drawingml/2006/table">
            <a:tbl>
              <a:tblPr>
                <a:tableStyleId>{D7AC3CCA-C797-4891-BE02-D94E43425B78}</a:tableStyleId>
              </a:tblPr>
              <a:tblGrid>
                <a:gridCol w="4723101">
                  <a:extLst>
                    <a:ext uri="{9D8B030D-6E8A-4147-A177-3AD203B41FA5}">
                      <a16:colId xmlns:a16="http://schemas.microsoft.com/office/drawing/2014/main" val="2126065636"/>
                    </a:ext>
                  </a:extLst>
                </a:gridCol>
                <a:gridCol w="1828298">
                  <a:extLst>
                    <a:ext uri="{9D8B030D-6E8A-4147-A177-3AD203B41FA5}">
                      <a16:colId xmlns:a16="http://schemas.microsoft.com/office/drawing/2014/main" val="4117215922"/>
                    </a:ext>
                  </a:extLst>
                </a:gridCol>
                <a:gridCol w="5637250">
                  <a:extLst>
                    <a:ext uri="{9D8B030D-6E8A-4147-A177-3AD203B41FA5}">
                      <a16:colId xmlns:a16="http://schemas.microsoft.com/office/drawing/2014/main" val="4248622819"/>
                    </a:ext>
                  </a:extLst>
                </a:gridCol>
              </a:tblGrid>
              <a:tr h="396874">
                <a:tc gridSpan="3">
                  <a:txBody>
                    <a:bodyPr/>
                    <a:lstStyle/>
                    <a:p>
                      <a:pPr algn="ctr" fontAlgn="b"/>
                      <a:r>
                        <a:rPr lang="en-US" sz="4000" b="1" u="none" strike="noStrike" dirty="0">
                          <a:solidFill>
                            <a:srgbClr val="FFFF00"/>
                          </a:solidFill>
                          <a:effectLst/>
                        </a:rPr>
                        <a:t>Harmony of Scriptures &amp; Science</a:t>
                      </a:r>
                      <a:endParaRPr lang="en-US" sz="4000" b="1" i="0" u="none" strike="noStrike" dirty="0">
                        <a:solidFill>
                          <a:srgbClr val="FFFF00"/>
                        </a:solidFill>
                        <a:effectLst/>
                        <a:latin typeface="Arial" panose="020B0604020202020204" pitchFamily="34" charset="0"/>
                      </a:endParaRPr>
                    </a:p>
                  </a:txBody>
                  <a:tcPr marL="4607" marR="4607" marT="4607" marB="0" anchor="b">
                    <a:solidFill>
                      <a:srgbClr val="0000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94791327"/>
                  </a:ext>
                </a:extLst>
              </a:tr>
              <a:tr h="372193">
                <a:tc>
                  <a:txBody>
                    <a:bodyPr/>
                    <a:lstStyle/>
                    <a:p>
                      <a:pPr algn="ctr" fontAlgn="b"/>
                      <a:r>
                        <a:rPr lang="en-US" sz="3200" u="none" strike="noStrike" dirty="0">
                          <a:solidFill>
                            <a:schemeClr val="tx1"/>
                          </a:solidFill>
                          <a:effectLst/>
                        </a:rPr>
                        <a:t>Scientific Fact</a:t>
                      </a:r>
                      <a:endParaRPr lang="en-US" sz="3200" b="0" i="0" u="none" strike="noStrike" dirty="0">
                        <a:solidFill>
                          <a:schemeClr val="tx1"/>
                        </a:solidFill>
                        <a:effectLst/>
                        <a:latin typeface="Arial" panose="020B0604020202020204" pitchFamily="34" charset="0"/>
                      </a:endParaRPr>
                    </a:p>
                  </a:txBody>
                  <a:tcPr marL="4607" marR="4607" marT="4607" marB="0" anchor="b">
                    <a:solidFill>
                      <a:schemeClr val="bg1"/>
                    </a:solidFill>
                  </a:tcPr>
                </a:tc>
                <a:tc>
                  <a:txBody>
                    <a:bodyPr/>
                    <a:lstStyle/>
                    <a:p>
                      <a:pPr algn="ctr" fontAlgn="b"/>
                      <a:r>
                        <a:rPr lang="en-US" sz="3200" u="none" strike="noStrike" dirty="0">
                          <a:solidFill>
                            <a:schemeClr val="tx1"/>
                          </a:solidFill>
                          <a:effectLst/>
                        </a:rPr>
                        <a:t>Scriptures</a:t>
                      </a:r>
                      <a:endParaRPr lang="en-US" sz="3200" b="0" i="0" u="none" strike="noStrike" dirty="0">
                        <a:solidFill>
                          <a:schemeClr val="tx1"/>
                        </a:solidFill>
                        <a:effectLst/>
                        <a:latin typeface="Arial" panose="020B0604020202020204" pitchFamily="34" charset="0"/>
                      </a:endParaRPr>
                    </a:p>
                  </a:txBody>
                  <a:tcPr marL="4607" marR="4607" marT="4607" marB="0" anchor="b">
                    <a:solidFill>
                      <a:schemeClr val="bg1"/>
                    </a:solidFill>
                  </a:tcPr>
                </a:tc>
                <a:tc>
                  <a:txBody>
                    <a:bodyPr/>
                    <a:lstStyle/>
                    <a:p>
                      <a:pPr algn="ctr" fontAlgn="b"/>
                      <a:r>
                        <a:rPr lang="en-US" sz="3200" u="none" strike="noStrike" dirty="0">
                          <a:solidFill>
                            <a:schemeClr val="tx1"/>
                          </a:solidFill>
                          <a:effectLst/>
                        </a:rPr>
                        <a:t>Fact Discovered</a:t>
                      </a:r>
                      <a:endParaRPr lang="en-US" sz="3200" b="0" i="0" u="none" strike="noStrike" dirty="0">
                        <a:solidFill>
                          <a:schemeClr val="tx1"/>
                        </a:solidFill>
                        <a:effectLst/>
                        <a:latin typeface="Arial" panose="020B0604020202020204" pitchFamily="34" charset="0"/>
                      </a:endParaRPr>
                    </a:p>
                  </a:txBody>
                  <a:tcPr marL="4607" marR="4607" marT="4607" marB="0" anchor="b">
                    <a:solidFill>
                      <a:schemeClr val="bg1"/>
                    </a:solidFill>
                  </a:tcPr>
                </a:tc>
                <a:extLst>
                  <a:ext uri="{0D108BD9-81ED-4DB2-BD59-A6C34878D82A}">
                    <a16:rowId xmlns:a16="http://schemas.microsoft.com/office/drawing/2014/main" val="1739447135"/>
                  </a:ext>
                </a:extLst>
              </a:tr>
              <a:tr h="498450">
                <a:tc>
                  <a:txBody>
                    <a:bodyPr/>
                    <a:lstStyle/>
                    <a:p>
                      <a:pPr algn="ctr" fontAlgn="b"/>
                      <a:r>
                        <a:rPr lang="en-US" sz="2400" b="0" i="0" u="none" strike="noStrike" dirty="0">
                          <a:solidFill>
                            <a:srgbClr val="000000"/>
                          </a:solidFill>
                          <a:effectLst/>
                          <a:latin typeface="Arial" panose="020B0604020202020204" pitchFamily="34" charset="0"/>
                        </a:rPr>
                        <a:t>Water Cycle  </a:t>
                      </a:r>
                    </a:p>
                  </a:txBody>
                  <a:tcPr marL="9525" marR="9525" marT="9525" marB="0" anchor="b">
                    <a:solidFill>
                      <a:schemeClr val="tx2">
                        <a:lumMod val="20000"/>
                        <a:lumOff val="80000"/>
                      </a:schemeClr>
                    </a:solidFill>
                  </a:tcPr>
                </a:tc>
                <a:tc>
                  <a:txBody>
                    <a:bodyPr/>
                    <a:lstStyle/>
                    <a:p>
                      <a:pPr algn="ctr" fontAlgn="b"/>
                      <a:r>
                        <a:rPr lang="en-US" sz="2400" b="0" i="0" u="none" strike="noStrike">
                          <a:solidFill>
                            <a:srgbClr val="000000"/>
                          </a:solidFill>
                          <a:effectLst/>
                          <a:latin typeface="Arial" panose="020B0604020202020204" pitchFamily="34" charset="0"/>
                        </a:rPr>
                        <a:t>Job 36:27-28</a:t>
                      </a:r>
                    </a:p>
                  </a:txBody>
                  <a:tcPr marL="9525" marR="9525" marT="9525" marB="0" anchor="b">
                    <a:solidFill>
                      <a:schemeClr val="tx2">
                        <a:lumMod val="20000"/>
                        <a:lumOff val="80000"/>
                      </a:schemeClr>
                    </a:solidFill>
                  </a:tcPr>
                </a:tc>
                <a:tc>
                  <a:txBody>
                    <a:bodyPr/>
                    <a:lstStyle/>
                    <a:p>
                      <a:pPr algn="ctr" fontAlgn="b"/>
                      <a:r>
                        <a:rPr lang="en-US" sz="2400" b="0" i="0" u="none" strike="noStrike">
                          <a:solidFill>
                            <a:srgbClr val="000000"/>
                          </a:solidFill>
                          <a:effectLst/>
                          <a:latin typeface="Arial" panose="020B0604020202020204" pitchFamily="34" charset="0"/>
                        </a:rPr>
                        <a:t>1882 AD by François-Marie Raoult </a:t>
                      </a:r>
                    </a:p>
                  </a:txBody>
                  <a:tcPr marL="9525" marR="9525" marT="9525" marB="0" anchor="b">
                    <a:solidFill>
                      <a:schemeClr val="tx2">
                        <a:lumMod val="20000"/>
                        <a:lumOff val="80000"/>
                      </a:schemeClr>
                    </a:solidFill>
                  </a:tcPr>
                </a:tc>
                <a:extLst>
                  <a:ext uri="{0D108BD9-81ED-4DB2-BD59-A6C34878D82A}">
                    <a16:rowId xmlns:a16="http://schemas.microsoft.com/office/drawing/2014/main" val="1780806447"/>
                  </a:ext>
                </a:extLst>
              </a:tr>
              <a:tr h="498450">
                <a:tc>
                  <a:txBody>
                    <a:bodyPr/>
                    <a:lstStyle/>
                    <a:p>
                      <a:pPr algn="ctr" fontAlgn="b"/>
                      <a:r>
                        <a:rPr lang="en-US" sz="2400" b="0" i="0" u="none" strike="noStrike" dirty="0">
                          <a:solidFill>
                            <a:srgbClr val="000000"/>
                          </a:solidFill>
                          <a:effectLst/>
                          <a:latin typeface="Arial" panose="020B0604020202020204" pitchFamily="34" charset="0"/>
                        </a:rPr>
                        <a:t>Earth’s Axis  </a:t>
                      </a:r>
                    </a:p>
                  </a:txBody>
                  <a:tcPr marL="9525" marR="9525" marT="9525" marB="0" anchor="b">
                    <a:solidFill>
                      <a:schemeClr val="tx2">
                        <a:lumMod val="20000"/>
                        <a:lumOff val="80000"/>
                      </a:schemeClr>
                    </a:solidFill>
                  </a:tcPr>
                </a:tc>
                <a:tc>
                  <a:txBody>
                    <a:bodyPr/>
                    <a:lstStyle/>
                    <a:p>
                      <a:pPr algn="ctr" fontAlgn="b"/>
                      <a:r>
                        <a:rPr lang="en-US" sz="2400" b="0" i="0" u="none" strike="noStrike">
                          <a:solidFill>
                            <a:srgbClr val="000000"/>
                          </a:solidFill>
                          <a:effectLst/>
                          <a:latin typeface="Arial" panose="020B0604020202020204" pitchFamily="34" charset="0"/>
                        </a:rPr>
                        <a:t>Job 38:12,14</a:t>
                      </a:r>
                    </a:p>
                  </a:txBody>
                  <a:tcPr marL="9525" marR="9525" marT="9525" marB="0" anchor="b">
                    <a:solidFill>
                      <a:schemeClr val="tx2">
                        <a:lumMod val="20000"/>
                        <a:lumOff val="80000"/>
                      </a:schemeClr>
                    </a:solidFill>
                  </a:tcPr>
                </a:tc>
                <a:tc>
                  <a:txBody>
                    <a:bodyPr/>
                    <a:lstStyle/>
                    <a:p>
                      <a:pPr algn="ctr" fontAlgn="b"/>
                      <a:r>
                        <a:rPr lang="en-US" sz="2400" b="0" i="0" u="none" strike="noStrike">
                          <a:solidFill>
                            <a:srgbClr val="000000"/>
                          </a:solidFill>
                          <a:effectLst/>
                          <a:latin typeface="Arial" panose="020B0604020202020204" pitchFamily="34" charset="0"/>
                        </a:rPr>
                        <a:t>1851 AD by Leon Foucault</a:t>
                      </a:r>
                    </a:p>
                  </a:txBody>
                  <a:tcPr marL="9525" marR="9525" marT="9525" marB="0" anchor="b">
                    <a:solidFill>
                      <a:schemeClr val="tx2">
                        <a:lumMod val="20000"/>
                        <a:lumOff val="80000"/>
                      </a:schemeClr>
                    </a:solidFill>
                  </a:tcPr>
                </a:tc>
                <a:extLst>
                  <a:ext uri="{0D108BD9-81ED-4DB2-BD59-A6C34878D82A}">
                    <a16:rowId xmlns:a16="http://schemas.microsoft.com/office/drawing/2014/main" val="3007874964"/>
                  </a:ext>
                </a:extLst>
              </a:tr>
              <a:tr h="498450">
                <a:tc>
                  <a:txBody>
                    <a:bodyPr/>
                    <a:lstStyle/>
                    <a:p>
                      <a:pPr algn="ctr" fontAlgn="b"/>
                      <a:r>
                        <a:rPr lang="en-US" sz="2400" b="0" i="0" u="none" strike="noStrike" dirty="0">
                          <a:solidFill>
                            <a:srgbClr val="000000"/>
                          </a:solidFill>
                          <a:effectLst/>
                          <a:latin typeface="Arial" panose="020B0604020202020204" pitchFamily="34" charset="0"/>
                        </a:rPr>
                        <a:t>Paths of the Seas  </a:t>
                      </a:r>
                    </a:p>
                  </a:txBody>
                  <a:tcPr marL="9525" marR="9525" marT="9525" marB="0" anchor="b">
                    <a:solidFill>
                      <a:schemeClr val="tx2">
                        <a:lumMod val="20000"/>
                        <a:lumOff val="80000"/>
                      </a:schemeClr>
                    </a:solidFill>
                  </a:tcPr>
                </a:tc>
                <a:tc>
                  <a:txBody>
                    <a:bodyPr/>
                    <a:lstStyle/>
                    <a:p>
                      <a:pPr algn="ctr" fontAlgn="b"/>
                      <a:r>
                        <a:rPr lang="en-US" sz="2400" b="0" i="0" u="none" strike="noStrike" dirty="0">
                          <a:solidFill>
                            <a:srgbClr val="000000"/>
                          </a:solidFill>
                          <a:effectLst/>
                          <a:latin typeface="Arial" panose="020B0604020202020204" pitchFamily="34" charset="0"/>
                        </a:rPr>
                        <a:t>Ps. 8:6-8</a:t>
                      </a:r>
                    </a:p>
                  </a:txBody>
                  <a:tcPr marL="9525" marR="9525" marT="9525" marB="0" anchor="b">
                    <a:solidFill>
                      <a:schemeClr val="tx2">
                        <a:lumMod val="20000"/>
                        <a:lumOff val="80000"/>
                      </a:schemeClr>
                    </a:solidFill>
                  </a:tcPr>
                </a:tc>
                <a:tc>
                  <a:txBody>
                    <a:bodyPr/>
                    <a:lstStyle/>
                    <a:p>
                      <a:pPr algn="ctr" fontAlgn="b"/>
                      <a:r>
                        <a:rPr lang="en-US" sz="2400" b="0" i="0" u="none" strike="noStrike">
                          <a:solidFill>
                            <a:srgbClr val="000000"/>
                          </a:solidFill>
                          <a:effectLst/>
                          <a:latin typeface="Arial" panose="020B0604020202020204" pitchFamily="34" charset="0"/>
                        </a:rPr>
                        <a:t>1840-1860 AD by Matthew F. Maury</a:t>
                      </a:r>
                    </a:p>
                  </a:txBody>
                  <a:tcPr marL="9525" marR="9525" marT="9525" marB="0" anchor="b">
                    <a:solidFill>
                      <a:schemeClr val="tx2">
                        <a:lumMod val="20000"/>
                        <a:lumOff val="80000"/>
                      </a:schemeClr>
                    </a:solidFill>
                  </a:tcPr>
                </a:tc>
                <a:extLst>
                  <a:ext uri="{0D108BD9-81ED-4DB2-BD59-A6C34878D82A}">
                    <a16:rowId xmlns:a16="http://schemas.microsoft.com/office/drawing/2014/main" val="3951569795"/>
                  </a:ext>
                </a:extLst>
              </a:tr>
              <a:tr h="498450">
                <a:tc>
                  <a:txBody>
                    <a:bodyPr/>
                    <a:lstStyle/>
                    <a:p>
                      <a:pPr algn="ctr" fontAlgn="b"/>
                      <a:r>
                        <a:rPr lang="en-US" sz="2400" b="0" i="0" u="none" strike="noStrike" dirty="0">
                          <a:solidFill>
                            <a:srgbClr val="000000"/>
                          </a:solidFill>
                          <a:effectLst/>
                          <a:latin typeface="Arial" panose="020B0604020202020204" pitchFamily="34" charset="0"/>
                        </a:rPr>
                        <a:t>Sun’s Ecliptic  </a:t>
                      </a:r>
                    </a:p>
                  </a:txBody>
                  <a:tcPr marL="9525" marR="9525" marT="9525" marB="0" anchor="b">
                    <a:solidFill>
                      <a:schemeClr val="tx2">
                        <a:lumMod val="20000"/>
                        <a:lumOff val="80000"/>
                      </a:schemeClr>
                    </a:solidFill>
                  </a:tcPr>
                </a:tc>
                <a:tc>
                  <a:txBody>
                    <a:bodyPr/>
                    <a:lstStyle/>
                    <a:p>
                      <a:pPr algn="ctr" fontAlgn="b"/>
                      <a:r>
                        <a:rPr lang="en-US" sz="2400" b="0" i="0" u="none" strike="noStrike" dirty="0">
                          <a:solidFill>
                            <a:srgbClr val="000000"/>
                          </a:solidFill>
                          <a:effectLst/>
                          <a:latin typeface="Arial" panose="020B0604020202020204" pitchFamily="34" charset="0"/>
                        </a:rPr>
                        <a:t>Ps. 19:4-6</a:t>
                      </a:r>
                    </a:p>
                  </a:txBody>
                  <a:tcPr marL="9525" marR="9525" marT="9525" marB="0" anchor="b">
                    <a:solidFill>
                      <a:schemeClr val="tx2">
                        <a:lumMod val="20000"/>
                        <a:lumOff val="80000"/>
                      </a:schemeClr>
                    </a:solidFill>
                  </a:tcPr>
                </a:tc>
                <a:tc>
                  <a:txBody>
                    <a:bodyPr/>
                    <a:lstStyle/>
                    <a:p>
                      <a:pPr algn="ctr" fontAlgn="b"/>
                      <a:r>
                        <a:rPr lang="en-US" sz="2400" b="0" i="0" u="none" strike="noStrike">
                          <a:solidFill>
                            <a:srgbClr val="000000"/>
                          </a:solidFill>
                          <a:effectLst/>
                          <a:latin typeface="Arial" panose="020B0604020202020204" pitchFamily="34" charset="0"/>
                        </a:rPr>
                        <a:t>1800's AD</a:t>
                      </a:r>
                    </a:p>
                  </a:txBody>
                  <a:tcPr marL="9525" marR="9525" marT="9525" marB="0" anchor="b">
                    <a:solidFill>
                      <a:schemeClr val="tx2">
                        <a:lumMod val="20000"/>
                        <a:lumOff val="80000"/>
                      </a:schemeClr>
                    </a:solidFill>
                  </a:tcPr>
                </a:tc>
                <a:extLst>
                  <a:ext uri="{0D108BD9-81ED-4DB2-BD59-A6C34878D82A}">
                    <a16:rowId xmlns:a16="http://schemas.microsoft.com/office/drawing/2014/main" val="3275426351"/>
                  </a:ext>
                </a:extLst>
              </a:tr>
              <a:tr h="498450">
                <a:tc>
                  <a:txBody>
                    <a:bodyPr/>
                    <a:lstStyle/>
                    <a:p>
                      <a:pPr algn="ctr" fontAlgn="b"/>
                      <a:r>
                        <a:rPr lang="en-US" sz="2400" b="0" i="0" u="none" strike="noStrike">
                          <a:solidFill>
                            <a:srgbClr val="000000"/>
                          </a:solidFill>
                          <a:effectLst/>
                          <a:latin typeface="Arial" panose="020B0604020202020204" pitchFamily="34" charset="0"/>
                        </a:rPr>
                        <a:t>Earth is a Circle </a:t>
                      </a:r>
                    </a:p>
                  </a:txBody>
                  <a:tcPr marL="9525" marR="9525" marT="9525" marB="0" anchor="b">
                    <a:solidFill>
                      <a:schemeClr val="tx2">
                        <a:lumMod val="20000"/>
                        <a:lumOff val="80000"/>
                      </a:schemeClr>
                    </a:solidFill>
                  </a:tcPr>
                </a:tc>
                <a:tc>
                  <a:txBody>
                    <a:bodyPr/>
                    <a:lstStyle/>
                    <a:p>
                      <a:pPr algn="ctr" fontAlgn="b"/>
                      <a:r>
                        <a:rPr lang="en-US" sz="2400" b="0" i="0" u="none" strike="noStrike" dirty="0">
                          <a:solidFill>
                            <a:srgbClr val="000000"/>
                          </a:solidFill>
                          <a:effectLst/>
                          <a:latin typeface="Arial" panose="020B0604020202020204" pitchFamily="34" charset="0"/>
                        </a:rPr>
                        <a:t>Is. 40:22</a:t>
                      </a:r>
                    </a:p>
                  </a:txBody>
                  <a:tcPr marL="9525" marR="9525" marT="9525" marB="0" anchor="b">
                    <a:solidFill>
                      <a:schemeClr val="tx2">
                        <a:lumMod val="20000"/>
                        <a:lumOff val="80000"/>
                      </a:schemeClr>
                    </a:solidFill>
                  </a:tcPr>
                </a:tc>
                <a:tc>
                  <a:txBody>
                    <a:bodyPr/>
                    <a:lstStyle/>
                    <a:p>
                      <a:pPr algn="ctr" fontAlgn="b"/>
                      <a:r>
                        <a:rPr lang="en-US" sz="2400" b="0" i="0" u="none" strike="noStrike">
                          <a:solidFill>
                            <a:srgbClr val="000000"/>
                          </a:solidFill>
                          <a:effectLst/>
                          <a:latin typeface="Arial" panose="020B0604020202020204" pitchFamily="34" charset="0"/>
                        </a:rPr>
                        <a:t>1519-1522 AD by Magellan and crew</a:t>
                      </a:r>
                    </a:p>
                  </a:txBody>
                  <a:tcPr marL="9525" marR="9525" marT="9525" marB="0" anchor="b">
                    <a:solidFill>
                      <a:schemeClr val="tx2">
                        <a:lumMod val="20000"/>
                        <a:lumOff val="80000"/>
                      </a:schemeClr>
                    </a:solidFill>
                  </a:tcPr>
                </a:tc>
                <a:extLst>
                  <a:ext uri="{0D108BD9-81ED-4DB2-BD59-A6C34878D82A}">
                    <a16:rowId xmlns:a16="http://schemas.microsoft.com/office/drawing/2014/main" val="1578126065"/>
                  </a:ext>
                </a:extLst>
              </a:tr>
              <a:tr h="498450">
                <a:tc>
                  <a:txBody>
                    <a:bodyPr/>
                    <a:lstStyle/>
                    <a:p>
                      <a:pPr algn="ctr" fontAlgn="b"/>
                      <a:r>
                        <a:rPr lang="en-US" sz="2400" b="0" i="0" u="none" strike="noStrike">
                          <a:solidFill>
                            <a:srgbClr val="000000"/>
                          </a:solidFill>
                          <a:effectLst/>
                          <a:latin typeface="Arial" panose="020B0604020202020204" pitchFamily="34" charset="0"/>
                        </a:rPr>
                        <a:t>Universe Expansion </a:t>
                      </a:r>
                    </a:p>
                  </a:txBody>
                  <a:tcPr marL="9525" marR="9525" marT="9525" marB="0" anchor="b">
                    <a:solidFill>
                      <a:schemeClr val="tx2">
                        <a:lumMod val="20000"/>
                        <a:lumOff val="80000"/>
                      </a:schemeClr>
                    </a:solidFill>
                  </a:tcPr>
                </a:tc>
                <a:tc>
                  <a:txBody>
                    <a:bodyPr/>
                    <a:lstStyle/>
                    <a:p>
                      <a:pPr algn="ctr" fontAlgn="b"/>
                      <a:r>
                        <a:rPr lang="en-US" sz="2400" b="0" i="0" u="none" strike="noStrike" dirty="0">
                          <a:solidFill>
                            <a:srgbClr val="000000"/>
                          </a:solidFill>
                          <a:effectLst/>
                          <a:latin typeface="Arial" panose="020B0604020202020204" pitchFamily="34" charset="0"/>
                        </a:rPr>
                        <a:t>Is. 40:22</a:t>
                      </a:r>
                    </a:p>
                  </a:txBody>
                  <a:tcPr marL="9525" marR="9525" marT="9525" marB="0" anchor="b">
                    <a:solidFill>
                      <a:schemeClr val="tx2">
                        <a:lumMod val="20000"/>
                        <a:lumOff val="80000"/>
                      </a:schemeClr>
                    </a:solidFill>
                  </a:tcPr>
                </a:tc>
                <a:tc>
                  <a:txBody>
                    <a:bodyPr/>
                    <a:lstStyle/>
                    <a:p>
                      <a:pPr algn="ctr" fontAlgn="b"/>
                      <a:r>
                        <a:rPr lang="en-US" sz="2400" b="0" i="0" u="none" strike="noStrike" dirty="0">
                          <a:solidFill>
                            <a:srgbClr val="000000"/>
                          </a:solidFill>
                          <a:effectLst/>
                          <a:latin typeface="Arial" panose="020B0604020202020204" pitchFamily="34" charset="0"/>
                        </a:rPr>
                        <a:t>1998 AD by Perlmutter, Schmidt, &amp; Reiss</a:t>
                      </a:r>
                    </a:p>
                  </a:txBody>
                  <a:tcPr marL="9525" marR="9525" marT="9525" marB="0" anchor="b">
                    <a:solidFill>
                      <a:schemeClr val="tx2">
                        <a:lumMod val="20000"/>
                        <a:lumOff val="80000"/>
                      </a:schemeClr>
                    </a:solidFill>
                  </a:tcPr>
                </a:tc>
                <a:extLst>
                  <a:ext uri="{0D108BD9-81ED-4DB2-BD59-A6C34878D82A}">
                    <a16:rowId xmlns:a16="http://schemas.microsoft.com/office/drawing/2014/main" val="3112720504"/>
                  </a:ext>
                </a:extLst>
              </a:tr>
              <a:tr h="498450">
                <a:tc>
                  <a:txBody>
                    <a:bodyPr/>
                    <a:lstStyle/>
                    <a:p>
                      <a:pPr algn="ctr" fontAlgn="b"/>
                      <a:r>
                        <a:rPr lang="en-US" sz="2400" b="0" i="0" u="none" strike="noStrike" dirty="0">
                          <a:solidFill>
                            <a:srgbClr val="000000"/>
                          </a:solidFill>
                          <a:effectLst/>
                          <a:latin typeface="Arial" panose="020B0604020202020204" pitchFamily="34" charset="0"/>
                        </a:rPr>
                        <a:t>Underwater Mountains </a:t>
                      </a:r>
                    </a:p>
                  </a:txBody>
                  <a:tcPr marL="9525" marR="9525" marT="9525" marB="0" anchor="b">
                    <a:solidFill>
                      <a:schemeClr val="tx2">
                        <a:lumMod val="20000"/>
                        <a:lumOff val="80000"/>
                      </a:schemeClr>
                    </a:solidFill>
                  </a:tcPr>
                </a:tc>
                <a:tc>
                  <a:txBody>
                    <a:bodyPr/>
                    <a:lstStyle/>
                    <a:p>
                      <a:pPr algn="ctr" fontAlgn="b"/>
                      <a:r>
                        <a:rPr lang="en-US" sz="2400" b="0" i="0" u="none" strike="noStrike">
                          <a:solidFill>
                            <a:srgbClr val="000000"/>
                          </a:solidFill>
                          <a:effectLst/>
                          <a:latin typeface="Arial" panose="020B0604020202020204" pitchFamily="34" charset="0"/>
                        </a:rPr>
                        <a:t> Jonah 2:6</a:t>
                      </a:r>
                    </a:p>
                  </a:txBody>
                  <a:tcPr marL="9525" marR="9525" marT="9525" marB="0" anchor="b">
                    <a:solidFill>
                      <a:schemeClr val="tx2">
                        <a:lumMod val="20000"/>
                        <a:lumOff val="80000"/>
                      </a:schemeClr>
                    </a:solidFill>
                  </a:tcPr>
                </a:tc>
                <a:tc>
                  <a:txBody>
                    <a:bodyPr/>
                    <a:lstStyle/>
                    <a:p>
                      <a:pPr algn="ctr" fontAlgn="b"/>
                      <a:r>
                        <a:rPr lang="en-US" sz="2400" b="0" i="0" u="none" strike="noStrike" dirty="0">
                          <a:solidFill>
                            <a:srgbClr val="000000"/>
                          </a:solidFill>
                          <a:effectLst/>
                          <a:latin typeface="Arial" panose="020B0604020202020204" pitchFamily="34" charset="0"/>
                        </a:rPr>
                        <a:t>1950's AD</a:t>
                      </a:r>
                    </a:p>
                  </a:txBody>
                  <a:tcPr marL="9525" marR="9525" marT="9525" marB="0" anchor="b">
                    <a:solidFill>
                      <a:schemeClr val="tx2">
                        <a:lumMod val="20000"/>
                        <a:lumOff val="80000"/>
                      </a:schemeClr>
                    </a:solidFill>
                  </a:tcPr>
                </a:tc>
                <a:extLst>
                  <a:ext uri="{0D108BD9-81ED-4DB2-BD59-A6C34878D82A}">
                    <a16:rowId xmlns:a16="http://schemas.microsoft.com/office/drawing/2014/main" val="2252631723"/>
                  </a:ext>
                </a:extLst>
              </a:tr>
              <a:tr h="498450">
                <a:tc>
                  <a:txBody>
                    <a:bodyPr/>
                    <a:lstStyle/>
                    <a:p>
                      <a:pPr algn="ctr" fontAlgn="b"/>
                      <a:r>
                        <a:rPr lang="en-US" sz="2400" b="0" i="0" u="none" strike="noStrike" dirty="0">
                          <a:solidFill>
                            <a:srgbClr val="000000"/>
                          </a:solidFill>
                          <a:effectLst/>
                          <a:latin typeface="Arial" panose="020B0604020202020204" pitchFamily="34" charset="0"/>
                        </a:rPr>
                        <a:t>2</a:t>
                      </a:r>
                      <a:r>
                        <a:rPr lang="en-US" sz="2400" b="0" i="0" u="none" strike="noStrike" baseline="30000" dirty="0">
                          <a:solidFill>
                            <a:srgbClr val="000000"/>
                          </a:solidFill>
                          <a:effectLst/>
                          <a:latin typeface="Arial" panose="020B0604020202020204" pitchFamily="34" charset="0"/>
                        </a:rPr>
                        <a:t>nd</a:t>
                      </a:r>
                      <a:r>
                        <a:rPr lang="en-US" sz="2400" b="0" i="0" u="none" strike="noStrike" dirty="0">
                          <a:solidFill>
                            <a:srgbClr val="000000"/>
                          </a:solidFill>
                          <a:effectLst/>
                          <a:latin typeface="Arial" panose="020B0604020202020204" pitchFamily="34" charset="0"/>
                        </a:rPr>
                        <a:t> Law of Thermodynamics </a:t>
                      </a:r>
                    </a:p>
                  </a:txBody>
                  <a:tcPr marL="9525" marR="9525" marT="9525" marB="0" anchor="b">
                    <a:solidFill>
                      <a:schemeClr val="tx2">
                        <a:lumMod val="20000"/>
                        <a:lumOff val="80000"/>
                      </a:schemeClr>
                    </a:solidFill>
                  </a:tcPr>
                </a:tc>
                <a:tc>
                  <a:txBody>
                    <a:bodyPr/>
                    <a:lstStyle/>
                    <a:p>
                      <a:pPr algn="ctr" fontAlgn="b"/>
                      <a:r>
                        <a:rPr lang="en-US" sz="2400" b="0" i="0" u="none" strike="noStrike" dirty="0">
                          <a:solidFill>
                            <a:srgbClr val="000000"/>
                          </a:solidFill>
                          <a:effectLst/>
                          <a:latin typeface="Arial" panose="020B0604020202020204" pitchFamily="34" charset="0"/>
                        </a:rPr>
                        <a:t>Heb. 1:10-11</a:t>
                      </a:r>
                    </a:p>
                  </a:txBody>
                  <a:tcPr marL="9525" marR="9525" marT="9525" marB="0" anchor="b">
                    <a:solidFill>
                      <a:schemeClr val="tx2">
                        <a:lumMod val="20000"/>
                        <a:lumOff val="80000"/>
                      </a:schemeClr>
                    </a:solidFill>
                  </a:tcPr>
                </a:tc>
                <a:tc>
                  <a:txBody>
                    <a:bodyPr/>
                    <a:lstStyle/>
                    <a:p>
                      <a:pPr algn="ctr" fontAlgn="b"/>
                      <a:r>
                        <a:rPr lang="en-US" sz="2400" b="0" i="0" u="none" strike="noStrike" dirty="0">
                          <a:solidFill>
                            <a:srgbClr val="000000"/>
                          </a:solidFill>
                          <a:effectLst/>
                          <a:latin typeface="Arial" panose="020B0604020202020204" pitchFamily="34" charset="0"/>
                        </a:rPr>
                        <a:t>1800's AD (Stated in 1824)</a:t>
                      </a:r>
                    </a:p>
                  </a:txBody>
                  <a:tcPr marL="9525" marR="9525" marT="9525" marB="0" anchor="b">
                    <a:solidFill>
                      <a:schemeClr val="tx2">
                        <a:lumMod val="20000"/>
                        <a:lumOff val="80000"/>
                      </a:schemeClr>
                    </a:solidFill>
                  </a:tcPr>
                </a:tc>
                <a:extLst>
                  <a:ext uri="{0D108BD9-81ED-4DB2-BD59-A6C34878D82A}">
                    <a16:rowId xmlns:a16="http://schemas.microsoft.com/office/drawing/2014/main" val="1400469909"/>
                  </a:ext>
                </a:extLst>
              </a:tr>
            </a:tbl>
          </a:graphicData>
        </a:graphic>
      </p:graphicFrame>
      <p:sp>
        <p:nvSpPr>
          <p:cNvPr id="5" name="Footer Placeholder 4">
            <a:extLst>
              <a:ext uri="{FF2B5EF4-FFF2-40B4-BE49-F238E27FC236}">
                <a16:creationId xmlns:a16="http://schemas.microsoft.com/office/drawing/2014/main" id="{1372D3DA-DE53-4102-BF84-C87833660E12}"/>
              </a:ext>
            </a:extLst>
          </p:cNvPr>
          <p:cNvSpPr>
            <a:spLocks noGrp="1"/>
          </p:cNvSpPr>
          <p:nvPr>
            <p:ph type="ftr" sz="quarter" idx="11"/>
          </p:nvPr>
        </p:nvSpPr>
        <p:spPr>
          <a:xfrm>
            <a:off x="4038600" y="6508715"/>
            <a:ext cx="4114800" cy="365125"/>
          </a:xfrm>
        </p:spPr>
        <p:txBody>
          <a:bodyPr/>
          <a:lstStyle/>
          <a:p>
            <a:r>
              <a:rPr lang="en-US" altLang="en-US"/>
              <a:t>Harmony Of Scriptures &amp; Science Parts 1-2</a:t>
            </a:r>
            <a:endParaRPr lang="en-US" altLang="en-US" dirty="0"/>
          </a:p>
        </p:txBody>
      </p:sp>
      <p:graphicFrame>
        <p:nvGraphicFramePr>
          <p:cNvPr id="4" name="Table 3">
            <a:extLst>
              <a:ext uri="{FF2B5EF4-FFF2-40B4-BE49-F238E27FC236}">
                <a16:creationId xmlns:a16="http://schemas.microsoft.com/office/drawing/2014/main" id="{6F39ECA1-3FF7-4049-A75D-5895023F8D2C}"/>
              </a:ext>
            </a:extLst>
          </p:cNvPr>
          <p:cNvGraphicFramePr>
            <a:graphicFrameLocks noGrp="1"/>
          </p:cNvGraphicFramePr>
          <p:nvPr>
            <p:extLst/>
          </p:nvPr>
        </p:nvGraphicFramePr>
        <p:xfrm>
          <a:off x="-1" y="5319471"/>
          <a:ext cx="12188650" cy="994124"/>
        </p:xfrm>
        <a:graphic>
          <a:graphicData uri="http://schemas.openxmlformats.org/drawingml/2006/table">
            <a:tbl>
              <a:tblPr>
                <a:tableStyleId>{D7AC3CCA-C797-4891-BE02-D94E43425B78}</a:tableStyleId>
              </a:tblPr>
              <a:tblGrid>
                <a:gridCol w="4573539">
                  <a:extLst>
                    <a:ext uri="{9D8B030D-6E8A-4147-A177-3AD203B41FA5}">
                      <a16:colId xmlns:a16="http://schemas.microsoft.com/office/drawing/2014/main" val="3537553662"/>
                    </a:ext>
                  </a:extLst>
                </a:gridCol>
                <a:gridCol w="1878618">
                  <a:extLst>
                    <a:ext uri="{9D8B030D-6E8A-4147-A177-3AD203B41FA5}">
                      <a16:colId xmlns:a16="http://schemas.microsoft.com/office/drawing/2014/main" val="3182991647"/>
                    </a:ext>
                  </a:extLst>
                </a:gridCol>
                <a:gridCol w="5736493">
                  <a:extLst>
                    <a:ext uri="{9D8B030D-6E8A-4147-A177-3AD203B41FA5}">
                      <a16:colId xmlns:a16="http://schemas.microsoft.com/office/drawing/2014/main" val="3890397506"/>
                    </a:ext>
                  </a:extLst>
                </a:gridCol>
              </a:tblGrid>
              <a:tr h="440971">
                <a:tc gridSpan="3">
                  <a:txBody>
                    <a:bodyPr/>
                    <a:lstStyle/>
                    <a:p>
                      <a:pPr algn="ctr" fontAlgn="b"/>
                      <a:r>
                        <a:rPr lang="en-US" sz="4000" b="1" i="1" u="none" strike="noStrike" dirty="0">
                          <a:solidFill>
                            <a:srgbClr val="FFFF00"/>
                          </a:solidFill>
                          <a:effectLst/>
                        </a:rPr>
                        <a:t>Extra Fun Fact</a:t>
                      </a:r>
                      <a:endParaRPr lang="en-US" sz="4000" b="1" i="1" u="none" strike="noStrike" dirty="0">
                        <a:solidFill>
                          <a:srgbClr val="FFFF00"/>
                        </a:solidFill>
                        <a:effectLst/>
                        <a:latin typeface="Arial" panose="020B0604020202020204" pitchFamily="34" charset="0"/>
                      </a:endParaRPr>
                    </a:p>
                  </a:txBody>
                  <a:tcPr marL="9382" marR="9382" marT="9382" marB="0" anchor="b">
                    <a:solidFill>
                      <a:srgbClr val="0000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2764457"/>
                  </a:ext>
                </a:extLst>
              </a:tr>
              <a:tr h="328382">
                <a:tc>
                  <a:txBody>
                    <a:bodyPr/>
                    <a:lstStyle/>
                    <a:p>
                      <a:pPr algn="ctr" fontAlgn="b"/>
                      <a:r>
                        <a:rPr lang="en-US" sz="2400" u="none" strike="noStrike" dirty="0">
                          <a:effectLst/>
                        </a:rPr>
                        <a:t>Radio Waves </a:t>
                      </a:r>
                      <a:endParaRPr lang="en-US" sz="2400" b="0" i="0" u="none" strike="noStrike" dirty="0">
                        <a:solidFill>
                          <a:srgbClr val="000000"/>
                        </a:solidFill>
                        <a:effectLst/>
                        <a:latin typeface="Arial" panose="020B0604020202020204" pitchFamily="34" charset="0"/>
                      </a:endParaRPr>
                    </a:p>
                  </a:txBody>
                  <a:tcPr marL="9382" marR="9382" marT="9382" marB="0" anchor="b">
                    <a:solidFill>
                      <a:schemeClr val="tx2">
                        <a:lumMod val="20000"/>
                        <a:lumOff val="80000"/>
                      </a:schemeClr>
                    </a:solidFill>
                  </a:tcPr>
                </a:tc>
                <a:tc>
                  <a:txBody>
                    <a:bodyPr/>
                    <a:lstStyle/>
                    <a:p>
                      <a:pPr algn="ctr" fontAlgn="b"/>
                      <a:r>
                        <a:rPr lang="en-US" sz="2400" u="none" strike="noStrike" dirty="0">
                          <a:effectLst/>
                        </a:rPr>
                        <a:t>Job 38:35</a:t>
                      </a:r>
                      <a:endParaRPr lang="en-US" sz="2400" b="0" i="0" u="none" strike="noStrike" dirty="0">
                        <a:solidFill>
                          <a:srgbClr val="000000"/>
                        </a:solidFill>
                        <a:effectLst/>
                        <a:latin typeface="Arial" panose="020B0604020202020204" pitchFamily="34" charset="0"/>
                      </a:endParaRPr>
                    </a:p>
                  </a:txBody>
                  <a:tcPr marL="9382" marR="9382" marT="9382" marB="0" anchor="b">
                    <a:solidFill>
                      <a:schemeClr val="tx2">
                        <a:lumMod val="20000"/>
                        <a:lumOff val="80000"/>
                      </a:schemeClr>
                    </a:solidFill>
                  </a:tcPr>
                </a:tc>
                <a:tc>
                  <a:txBody>
                    <a:bodyPr/>
                    <a:lstStyle/>
                    <a:p>
                      <a:pPr algn="ctr" fontAlgn="b"/>
                      <a:r>
                        <a:rPr lang="en-US" sz="2400" u="none" strike="noStrike" dirty="0">
                          <a:effectLst/>
                        </a:rPr>
                        <a:t>1864 AD by James Clerk Maxwell </a:t>
                      </a:r>
                      <a:endParaRPr lang="en-US" sz="2400" b="0" i="0" u="none" strike="noStrike" dirty="0">
                        <a:solidFill>
                          <a:srgbClr val="000000"/>
                        </a:solidFill>
                        <a:effectLst/>
                        <a:latin typeface="Arial" panose="020B0604020202020204" pitchFamily="34" charset="0"/>
                      </a:endParaRPr>
                    </a:p>
                  </a:txBody>
                  <a:tcPr marL="9382" marR="9382" marT="9382" marB="0" anchor="b">
                    <a:solidFill>
                      <a:schemeClr val="tx2">
                        <a:lumMod val="20000"/>
                        <a:lumOff val="80000"/>
                      </a:schemeClr>
                    </a:solidFill>
                  </a:tcPr>
                </a:tc>
                <a:extLst>
                  <a:ext uri="{0D108BD9-81ED-4DB2-BD59-A6C34878D82A}">
                    <a16:rowId xmlns:a16="http://schemas.microsoft.com/office/drawing/2014/main" val="1425005795"/>
                  </a:ext>
                </a:extLst>
              </a:tr>
            </a:tbl>
          </a:graphicData>
        </a:graphic>
      </p:graphicFrame>
    </p:spTree>
    <p:extLst>
      <p:ext uri="{BB962C8B-B14F-4D97-AF65-F5344CB8AC3E}">
        <p14:creationId xmlns:p14="http://schemas.microsoft.com/office/powerpoint/2010/main" val="29053535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1712" y="1026708"/>
            <a:ext cx="4608576" cy="3063654"/>
          </a:xfrm>
          <a:prstGeom prst="rect">
            <a:avLst/>
          </a:prstGeom>
        </p:spPr>
      </p:pic>
      <p:sp>
        <p:nvSpPr>
          <p:cNvPr id="117762" name="Rectangle 2"/>
          <p:cNvSpPr>
            <a:spLocks noGrp="1" noChangeArrowheads="1"/>
          </p:cNvSpPr>
          <p:nvPr>
            <p:ph type="title"/>
          </p:nvPr>
        </p:nvSpPr>
        <p:spPr>
          <a:xfrm>
            <a:off x="0" y="-18713"/>
            <a:ext cx="12192000" cy="1161713"/>
          </a:xfrm>
        </p:spPr>
        <p:txBody>
          <a:bodyPr vert="horz" wrap="square" lIns="91440" tIns="45720" rIns="91440" bIns="45720" rtlCol="0" anchor="t">
            <a:normAutofit/>
          </a:bodyPr>
          <a:lstStyle/>
          <a:p>
            <a:pPr algn="ctr"/>
            <a:r>
              <a:rPr lang="en-US" altLang="en-US" sz="5600" u="sng"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Harmony of Scripture &amp; Science</a:t>
            </a:r>
          </a:p>
        </p:txBody>
      </p:sp>
      <p:sp>
        <p:nvSpPr>
          <p:cNvPr id="5" name="Footer Placeholder 4"/>
          <p:cNvSpPr>
            <a:spLocks noGrp="1"/>
          </p:cNvSpPr>
          <p:nvPr>
            <p:ph type="ftr" sz="quarter" idx="11"/>
          </p:nvPr>
        </p:nvSpPr>
        <p:spPr>
          <a:xfrm>
            <a:off x="0" y="6492492"/>
            <a:ext cx="411480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7" name="Text Box 6">
            <a:extLst>
              <a:ext uri="{FF2B5EF4-FFF2-40B4-BE49-F238E27FC236}">
                <a16:creationId xmlns:a16="http://schemas.microsoft.com/office/drawing/2014/main" id="{F16E2F78-FE92-4D9C-ADD9-0E7704CC1D22}"/>
              </a:ext>
            </a:extLst>
          </p:cNvPr>
          <p:cNvSpPr txBox="1">
            <a:spLocks noChangeArrowheads="1"/>
          </p:cNvSpPr>
          <p:nvPr/>
        </p:nvSpPr>
        <p:spPr bwMode="auto">
          <a:xfrm>
            <a:off x="11017" y="4506597"/>
            <a:ext cx="12192000" cy="156966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ctr">
              <a:buClr>
                <a:srgbClr val="66FFFF"/>
              </a:buClr>
              <a:buSzPct val="130000"/>
              <a:buFont typeface="Wingdings" pitchFamily="2" charset="2"/>
              <a:buNone/>
            </a:pPr>
            <a:r>
              <a:rPr lang="en-US" altLang="en-US" sz="3200" b="1" dirty="0">
                <a:solidFill>
                  <a:schemeClr val="tx1"/>
                </a:solidFill>
                <a:cs typeface="Times New Roman" pitchFamily="18" charset="0"/>
              </a:rPr>
              <a:t>The Scriptures were proven right, often hundreds or more years after it was written, and have been used to</a:t>
            </a:r>
          </a:p>
          <a:p>
            <a:pPr algn="ctr">
              <a:buClr>
                <a:srgbClr val="66FFFF"/>
              </a:buClr>
              <a:buSzPct val="130000"/>
              <a:buFont typeface="Wingdings" pitchFamily="2" charset="2"/>
              <a:buNone/>
            </a:pPr>
            <a:r>
              <a:rPr lang="en-US" altLang="en-US" sz="3200" b="1" dirty="0">
                <a:solidFill>
                  <a:schemeClr val="tx1"/>
                </a:solidFill>
                <a:cs typeface="Times New Roman" pitchFamily="18" charset="0"/>
              </a:rPr>
              <a:t>discover or prove certain facts throughout time!</a:t>
            </a:r>
            <a:endParaRPr lang="en-US" altLang="en-US" sz="3200" b="1" i="1" dirty="0">
              <a:solidFill>
                <a:schemeClr val="tx1"/>
              </a:solidFill>
              <a:cs typeface="Times New Roman" pitchFamily="18" charset="0"/>
            </a:endParaRPr>
          </a:p>
        </p:txBody>
      </p:sp>
    </p:spTree>
    <p:extLst>
      <p:ext uri="{BB962C8B-B14F-4D97-AF65-F5344CB8AC3E}">
        <p14:creationId xmlns:p14="http://schemas.microsoft.com/office/powerpoint/2010/main" val="15924794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3074" name="Picture 2" descr="http://phandroid.s3.amazonaws.com/wp-content/uploads/2012/03/radio_waves-for-web-2_11.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749" r="4140" b="-1"/>
          <a:stretch/>
        </p:blipFill>
        <p:spPr bwMode="auto">
          <a:xfrm>
            <a:off x="6096000" y="10"/>
            <a:ext cx="6096000"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76" name="Rectangle 75">
            <a:extLst>
              <a:ext uri="{FF2B5EF4-FFF2-40B4-BE49-F238E27FC236}">
                <a16:creationId xmlns:a16="http://schemas.microsoft.com/office/drawing/2014/main" id="{229B61F6-561C-44B1-809D-51A2F295F32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6" name="Rectangle 2"/>
          <p:cNvSpPr>
            <a:spLocks noGrp="1" noChangeArrowheads="1"/>
          </p:cNvSpPr>
          <p:nvPr>
            <p:ph type="title"/>
          </p:nvPr>
        </p:nvSpPr>
        <p:spPr>
          <a:xfrm>
            <a:off x="22610" y="0"/>
            <a:ext cx="6073390" cy="1325563"/>
          </a:xfrm>
        </p:spPr>
        <p:txBody>
          <a:bodyPr vert="horz" lIns="91440" tIns="45720" rIns="91440" bIns="45720" rtlCol="0" anchor="ctr">
            <a:normAutofit/>
          </a:bodyPr>
          <a:lstStyle/>
          <a:p>
            <a:pPr algn="ctr"/>
            <a:r>
              <a:rPr lang="en-US" altLang="en-US" sz="4200" i="1" u="sng" dirty="0"/>
              <a:t>EXTRA FUN FACT: </a:t>
            </a:r>
            <a:r>
              <a:rPr lang="en-US" altLang="en-US" sz="4200" u="sng" dirty="0"/>
              <a:t>Radio Waves</a:t>
            </a:r>
          </a:p>
        </p:txBody>
      </p:sp>
      <p:sp>
        <p:nvSpPr>
          <p:cNvPr id="5" name="Footer Placeholder 4"/>
          <p:cNvSpPr>
            <a:spLocks noGrp="1"/>
          </p:cNvSpPr>
          <p:nvPr>
            <p:ph type="ftr" sz="quarter" idx="11"/>
          </p:nvPr>
        </p:nvSpPr>
        <p:spPr>
          <a:xfrm>
            <a:off x="1" y="6492875"/>
            <a:ext cx="3429000" cy="365125"/>
          </a:xfrm>
        </p:spPr>
        <p:txBody>
          <a:bodyPr vert="horz" lIns="91440" tIns="45720" rIns="91440" bIns="45720" rtlCol="0" anchor="ctr">
            <a:normAutofit/>
          </a:bodyPr>
          <a:lstStyle/>
          <a:p>
            <a:pPr algn="l"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8" name="Text Box 5">
            <a:extLst>
              <a:ext uri="{FF2B5EF4-FFF2-40B4-BE49-F238E27FC236}">
                <a16:creationId xmlns:a16="http://schemas.microsoft.com/office/drawing/2014/main" id="{87232419-8469-4F22-ABE1-B2B3550C8307}"/>
              </a:ext>
            </a:extLst>
          </p:cNvPr>
          <p:cNvSpPr txBox="1">
            <a:spLocks noChangeArrowheads="1"/>
          </p:cNvSpPr>
          <p:nvPr/>
        </p:nvSpPr>
        <p:spPr bwMode="auto">
          <a:xfrm>
            <a:off x="1" y="2286000"/>
            <a:ext cx="6095999" cy="2123658"/>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600" b="1" dirty="0">
                <a:solidFill>
                  <a:srgbClr val="7030A0"/>
                </a:solidFill>
                <a:cs typeface="Times New Roman" pitchFamily="18" charset="0"/>
              </a:rPr>
              <a:t>Job 38:35</a:t>
            </a:r>
          </a:p>
          <a:p>
            <a:pPr marL="401638" indent="-401638" algn="l">
              <a:buClr>
                <a:schemeClr val="accent2"/>
              </a:buClr>
              <a:buSzPct val="130000"/>
            </a:pPr>
            <a:r>
              <a:rPr lang="en-US" altLang="en-US" sz="3200" dirty="0">
                <a:solidFill>
                  <a:srgbClr val="002060"/>
                </a:solidFill>
                <a:cs typeface="Times New Roman" pitchFamily="18" charset="0"/>
              </a:rPr>
              <a:t>35.  "Can you send forth </a:t>
            </a:r>
            <a:r>
              <a:rPr lang="en-US" altLang="en-US" sz="3200" dirty="0" err="1">
                <a:solidFill>
                  <a:srgbClr val="002060"/>
                </a:solidFill>
                <a:cs typeface="Times New Roman" pitchFamily="18" charset="0"/>
              </a:rPr>
              <a:t>lightnings</a:t>
            </a:r>
            <a:r>
              <a:rPr lang="en-US" altLang="en-US" sz="3200" dirty="0">
                <a:solidFill>
                  <a:srgbClr val="002060"/>
                </a:solidFill>
                <a:cs typeface="Times New Roman" pitchFamily="18" charset="0"/>
              </a:rPr>
              <a:t> that they may go And say to you, 'Here we are'?</a:t>
            </a:r>
          </a:p>
        </p:txBody>
      </p:sp>
    </p:spTree>
    <p:extLst>
      <p:ext uri="{BB962C8B-B14F-4D97-AF65-F5344CB8AC3E}">
        <p14:creationId xmlns:p14="http://schemas.microsoft.com/office/powerpoint/2010/main" val="19496622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phandroid.s3.amazonaws.com/wp-content/uploads/2012/03/radio_waves-for-web-2_11.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749" r="4140" b="-1"/>
          <a:stretch/>
        </p:blipFill>
        <p:spPr bwMode="auto">
          <a:xfrm>
            <a:off x="6096000" y="10"/>
            <a:ext cx="6096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426" name="Rectangle 2"/>
          <p:cNvSpPr>
            <a:spLocks noGrp="1" noChangeArrowheads="1"/>
          </p:cNvSpPr>
          <p:nvPr>
            <p:ph type="title"/>
          </p:nvPr>
        </p:nvSpPr>
        <p:spPr>
          <a:xfrm>
            <a:off x="6107305" y="5872"/>
            <a:ext cx="6073390" cy="1325563"/>
          </a:xfrm>
        </p:spPr>
        <p:txBody>
          <a:bodyPr vert="horz" lIns="91440" tIns="45720" rIns="91440" bIns="45720" rtlCol="0" anchor="ctr">
            <a:normAutofit/>
          </a:bodyPr>
          <a:lstStyle/>
          <a:p>
            <a:pPr algn="ctr"/>
            <a:r>
              <a:rPr lang="en-US" altLang="en-US" sz="4200" i="1" u="sng" dirty="0"/>
              <a:t>EXTRA FUN FACT: </a:t>
            </a:r>
            <a:r>
              <a:rPr lang="en-US" altLang="en-US" sz="4200" u="sng" dirty="0"/>
              <a:t>Radio Waves</a:t>
            </a:r>
          </a:p>
        </p:txBody>
      </p:sp>
      <p:sp>
        <p:nvSpPr>
          <p:cNvPr id="5" name="Footer Placeholder 4"/>
          <p:cNvSpPr>
            <a:spLocks noGrp="1"/>
          </p:cNvSpPr>
          <p:nvPr>
            <p:ph type="ftr" sz="quarter" idx="11"/>
          </p:nvPr>
        </p:nvSpPr>
        <p:spPr>
          <a:xfrm>
            <a:off x="1" y="6492875"/>
            <a:ext cx="3429000" cy="365125"/>
          </a:xfrm>
        </p:spPr>
        <p:txBody>
          <a:bodyPr vert="horz" lIns="91440" tIns="45720" rIns="91440" bIns="45720" rtlCol="0" anchor="ctr">
            <a:normAutofit/>
          </a:bodyPr>
          <a:lstStyle/>
          <a:p>
            <a:pPr algn="l"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7" name="Text Box 6">
            <a:extLst>
              <a:ext uri="{FF2B5EF4-FFF2-40B4-BE49-F238E27FC236}">
                <a16:creationId xmlns:a16="http://schemas.microsoft.com/office/drawing/2014/main" id="{CD0CEDA4-6CEB-43FD-8924-4778A9BC9FA9}"/>
              </a:ext>
            </a:extLst>
          </p:cNvPr>
          <p:cNvSpPr txBox="1">
            <a:spLocks noChangeArrowheads="1"/>
          </p:cNvSpPr>
          <p:nvPr/>
        </p:nvSpPr>
        <p:spPr bwMode="auto">
          <a:xfrm>
            <a:off x="11305" y="76200"/>
            <a:ext cx="6096000"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1963" indent="-461963" algn="l">
              <a:buClr>
                <a:schemeClr val="bg1">
                  <a:lumMod val="60000"/>
                  <a:lumOff val="40000"/>
                </a:schemeClr>
              </a:buClr>
              <a:buSzPct val="115000"/>
              <a:buFont typeface="Wingdings" panose="05000000000000000000" pitchFamily="2" charset="2"/>
              <a:buChar char="v"/>
            </a:pPr>
            <a:r>
              <a:rPr lang="en-US" altLang="en-US" sz="3200" dirty="0">
                <a:solidFill>
                  <a:srgbClr val="FFFF00"/>
                </a:solidFill>
                <a:cs typeface="Times New Roman" charset="0"/>
              </a:rPr>
              <a:t>Not “discovered” until 1864 when Scottish (“British citizenship”) scientist James Clerk Maxwell suggested that electricity and light waves were two forms of the same thing</a:t>
            </a:r>
          </a:p>
          <a:p>
            <a:pPr marL="461963" indent="-461963" algn="l">
              <a:buClr>
                <a:schemeClr val="bg1">
                  <a:lumMod val="60000"/>
                  <a:lumOff val="40000"/>
                </a:schemeClr>
              </a:buClr>
              <a:buSzPct val="115000"/>
              <a:buFont typeface="Wingdings" panose="05000000000000000000" pitchFamily="2" charset="2"/>
              <a:buChar char="v"/>
            </a:pPr>
            <a:r>
              <a:rPr lang="en-US" altLang="en-US" sz="3200" dirty="0">
                <a:solidFill>
                  <a:srgbClr val="FFFF00"/>
                </a:solidFill>
                <a:cs typeface="Times New Roman" charset="0"/>
              </a:rPr>
              <a:t>It was discovered that stars emit radio waves, which are received on earth as a high pitch. </a:t>
            </a:r>
            <a:r>
              <a:rPr lang="en-US" altLang="en-US" sz="3200" i="1" dirty="0">
                <a:solidFill>
                  <a:srgbClr val="FFFF00"/>
                </a:solidFill>
                <a:cs typeface="Times New Roman" charset="0"/>
              </a:rPr>
              <a:t>Job 38:7: “When the morning stars sang together...”</a:t>
            </a:r>
          </a:p>
        </p:txBody>
      </p:sp>
    </p:spTree>
    <p:extLst>
      <p:ext uri="{BB962C8B-B14F-4D97-AF65-F5344CB8AC3E}">
        <p14:creationId xmlns:p14="http://schemas.microsoft.com/office/powerpoint/2010/main" val="33874202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409FA1-F81A-40DA-B130-B9EB2F9433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3424" y="-27432"/>
            <a:ext cx="4608576" cy="3456432"/>
          </a:xfrm>
          <a:prstGeom prst="rect">
            <a:avLst/>
          </a:prstGeom>
        </p:spPr>
      </p:pic>
      <p:sp>
        <p:nvSpPr>
          <p:cNvPr id="123906" name="Rectangle 2"/>
          <p:cNvSpPr>
            <a:spLocks noGrp="1" noChangeArrowheads="1"/>
          </p:cNvSpPr>
          <p:nvPr>
            <p:ph type="title"/>
          </p:nvPr>
        </p:nvSpPr>
        <p:spPr>
          <a:xfrm>
            <a:off x="0" y="0"/>
            <a:ext cx="7575990" cy="1219200"/>
          </a:xfrm>
        </p:spPr>
        <p:txBody>
          <a:bodyPr vert="horz" wrap="square" lIns="91440" tIns="45720" rIns="91440" bIns="45720" rtlCol="0" anchor="t">
            <a:normAutofit/>
          </a:bodyPr>
          <a:lstStyle/>
          <a:p>
            <a:pPr algn="ctr"/>
            <a:r>
              <a:rPr lang="en-US" altLang="en-US" sz="7200" u="sng"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Conclusion (Part 2) </a:t>
            </a:r>
          </a:p>
        </p:txBody>
      </p:sp>
      <p:sp>
        <p:nvSpPr>
          <p:cNvPr id="6" name="Footer Placeholder 4"/>
          <p:cNvSpPr>
            <a:spLocks noGrp="1"/>
          </p:cNvSpPr>
          <p:nvPr>
            <p:ph type="ftr" sz="quarter" idx="11"/>
          </p:nvPr>
        </p:nvSpPr>
        <p:spPr>
          <a:xfrm>
            <a:off x="0" y="6518763"/>
            <a:ext cx="327660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9" name="Text Box 3">
            <a:extLst>
              <a:ext uri="{FF2B5EF4-FFF2-40B4-BE49-F238E27FC236}">
                <a16:creationId xmlns:a16="http://schemas.microsoft.com/office/drawing/2014/main" id="{0D30AB9C-9C5F-4980-AC99-D4A243624818}"/>
              </a:ext>
            </a:extLst>
          </p:cNvPr>
          <p:cNvSpPr txBox="1">
            <a:spLocks noChangeArrowheads="1"/>
          </p:cNvSpPr>
          <p:nvPr/>
        </p:nvSpPr>
        <p:spPr bwMode="auto">
          <a:xfrm>
            <a:off x="7434" y="1234715"/>
            <a:ext cx="756855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cs typeface="Times New Roman" charset="0"/>
              </a:rPr>
              <a:t>God’s word does not conflict or contradict science, but coincides in harmony with it (Defines it!)</a:t>
            </a:r>
          </a:p>
        </p:txBody>
      </p:sp>
      <p:sp>
        <p:nvSpPr>
          <p:cNvPr id="10" name="Text Box 8">
            <a:extLst>
              <a:ext uri="{FF2B5EF4-FFF2-40B4-BE49-F238E27FC236}">
                <a16:creationId xmlns:a16="http://schemas.microsoft.com/office/drawing/2014/main" id="{1F05A36C-1F1D-49E5-B567-78EC885BD78F}"/>
              </a:ext>
            </a:extLst>
          </p:cNvPr>
          <p:cNvSpPr txBox="1">
            <a:spLocks noChangeArrowheads="1"/>
          </p:cNvSpPr>
          <p:nvPr/>
        </p:nvSpPr>
        <p:spPr bwMode="auto">
          <a:xfrm>
            <a:off x="37730" y="3810000"/>
            <a:ext cx="12184566"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cs typeface="Times New Roman" charset="0"/>
              </a:rPr>
              <a:t>There is no other book in any of the world’s religions that contain perfectly accurate prophetic and scientific truth</a:t>
            </a:r>
          </a:p>
          <a:p>
            <a:pPr algn="ctr">
              <a:buClr>
                <a:srgbClr val="66FFFF"/>
              </a:buClr>
              <a:buSzPct val="130000"/>
              <a:buFont typeface="Wingdings" pitchFamily="2" charset="2"/>
              <a:buNone/>
            </a:pPr>
            <a:r>
              <a:rPr lang="en-US" altLang="en-US" sz="3200" b="1" dirty="0">
                <a:solidFill>
                  <a:srgbClr val="66FFFF"/>
                </a:solidFill>
                <a:cs typeface="Times New Roman" charset="0"/>
              </a:rPr>
              <a:t>–  In fact, they contain statements that are clearly</a:t>
            </a:r>
          </a:p>
          <a:p>
            <a:pPr algn="ctr">
              <a:buClr>
                <a:srgbClr val="66FFFF"/>
              </a:buClr>
              <a:buSzPct val="130000"/>
              <a:buFont typeface="Wingdings" pitchFamily="2" charset="2"/>
              <a:buNone/>
            </a:pPr>
            <a:r>
              <a:rPr lang="en-US" altLang="en-US" sz="3200" b="1" dirty="0">
                <a:solidFill>
                  <a:srgbClr val="66FFFF"/>
                </a:solidFill>
                <a:cs typeface="Times New Roman" charset="0"/>
              </a:rPr>
              <a:t>erroneous and unscientific!</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8431" r="2" b="8918"/>
          <a:stretch/>
        </p:blipFill>
        <p:spPr>
          <a:xfrm>
            <a:off x="-3" y="10"/>
            <a:ext cx="5486403" cy="2550767"/>
          </a:xfrm>
          <a:prstGeom prst="rect">
            <a:avLst/>
          </a:prstGeom>
          <a:effectLst>
            <a:softEdge rad="19050"/>
          </a:effectLst>
        </p:spPr>
      </p:pic>
      <p:pic>
        <p:nvPicPr>
          <p:cNvPr id="6" name="Picture 5">
            <a:extLst>
              <a:ext uri="{FF2B5EF4-FFF2-40B4-BE49-F238E27FC236}">
                <a16:creationId xmlns:a16="http://schemas.microsoft.com/office/drawing/2014/main" id="{D7667A1E-F08A-40CE-9164-85C2CCD39B5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8677" r="3" b="17421"/>
          <a:stretch/>
        </p:blipFill>
        <p:spPr>
          <a:xfrm>
            <a:off x="8763000" y="10"/>
            <a:ext cx="3429002" cy="2553335"/>
          </a:xfrm>
          <a:prstGeom prst="rect">
            <a:avLst/>
          </a:prstGeom>
          <a:effectLst>
            <a:softEdge rad="19050"/>
          </a:effectLst>
        </p:spPr>
      </p:pic>
      <p:sp>
        <p:nvSpPr>
          <p:cNvPr id="103426" name="Rectangle 2"/>
          <p:cNvSpPr>
            <a:spLocks noGrp="1" noChangeArrowheads="1"/>
          </p:cNvSpPr>
          <p:nvPr>
            <p:ph type="title"/>
          </p:nvPr>
        </p:nvSpPr>
        <p:spPr>
          <a:xfrm>
            <a:off x="5486400" y="10"/>
            <a:ext cx="3276600" cy="1641490"/>
          </a:xfrm>
        </p:spPr>
        <p:txBody>
          <a:bodyPr vert="horz" wrap="none" lIns="91440" tIns="45720" rIns="91440" bIns="45720" rtlCol="0" anchor="t">
            <a:normAutofit/>
          </a:bodyPr>
          <a:lstStyle/>
          <a:p>
            <a:pPr algn="ctr"/>
            <a:r>
              <a:rPr lang="en-US" altLang="en-US" sz="9600" u="sng"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Intro</a:t>
            </a:r>
          </a:p>
        </p:txBody>
      </p:sp>
      <p:sp>
        <p:nvSpPr>
          <p:cNvPr id="5" name="Footer Placeholder 4"/>
          <p:cNvSpPr>
            <a:spLocks noGrp="1"/>
          </p:cNvSpPr>
          <p:nvPr>
            <p:ph type="ftr" sz="quarter" idx="11"/>
          </p:nvPr>
        </p:nvSpPr>
        <p:spPr>
          <a:xfrm>
            <a:off x="16330" y="6492875"/>
            <a:ext cx="326027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11" name="Text Box 3">
            <a:extLst>
              <a:ext uri="{FF2B5EF4-FFF2-40B4-BE49-F238E27FC236}">
                <a16:creationId xmlns:a16="http://schemas.microsoft.com/office/drawing/2014/main" id="{B0E1FE4A-D78A-4E6B-B2AC-BEB13BA97FC9}"/>
              </a:ext>
            </a:extLst>
          </p:cNvPr>
          <p:cNvSpPr txBox="1">
            <a:spLocks noChangeArrowheads="1"/>
          </p:cNvSpPr>
          <p:nvPr/>
        </p:nvSpPr>
        <p:spPr bwMode="auto">
          <a:xfrm>
            <a:off x="-1" y="2466807"/>
            <a:ext cx="1217567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Wall Street Journal article 12/25/14, </a:t>
            </a:r>
            <a:r>
              <a:rPr lang="en-US" altLang="en-US" sz="3200" b="1" i="1" u="sng" dirty="0">
                <a:solidFill>
                  <a:srgbClr val="66FFFF"/>
                </a:solidFill>
                <a:latin typeface="Tahoma" panose="020B0604030504040204" pitchFamily="34" charset="0"/>
                <a:ea typeface="Tahoma" panose="020B0604030504040204" pitchFamily="34" charset="0"/>
                <a:cs typeface="Tahoma" panose="020B0604030504040204" pitchFamily="34" charset="0"/>
              </a:rPr>
              <a:t>Science Increasingly Makes the Case for God</a:t>
            </a: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 by Eric </a:t>
            </a:r>
            <a:r>
              <a:rPr lang="en-US" altLang="en-US" sz="3200" b="1" dirty="0" err="1">
                <a:solidFill>
                  <a:srgbClr val="66FFFF"/>
                </a:solidFill>
                <a:latin typeface="Tahoma" panose="020B0604030504040204" pitchFamily="34" charset="0"/>
                <a:ea typeface="Tahoma" panose="020B0604030504040204" pitchFamily="34" charset="0"/>
                <a:cs typeface="Tahoma" panose="020B0604030504040204" pitchFamily="34" charset="0"/>
              </a:rPr>
              <a:t>Mataxas</a:t>
            </a:r>
            <a:endPar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 Box 4">
            <a:extLst>
              <a:ext uri="{FF2B5EF4-FFF2-40B4-BE49-F238E27FC236}">
                <a16:creationId xmlns:a16="http://schemas.microsoft.com/office/drawing/2014/main" id="{6FB11BE5-F77A-4C52-93DC-7E1E884EC5D0}"/>
              </a:ext>
            </a:extLst>
          </p:cNvPr>
          <p:cNvSpPr txBox="1">
            <a:spLocks noChangeArrowheads="1"/>
          </p:cNvSpPr>
          <p:nvPr/>
        </p:nvSpPr>
        <p:spPr bwMode="auto">
          <a:xfrm>
            <a:off x="16330" y="3507659"/>
            <a:ext cx="1217567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1963" indent="-461963" algn="l">
              <a:buClr>
                <a:schemeClr val="bg1">
                  <a:lumMod val="60000"/>
                  <a:lumOff val="40000"/>
                </a:schemeClr>
              </a:buClr>
              <a:buSzPct val="115000"/>
              <a:buFont typeface="Wingdings" pitchFamily="2" charset="2"/>
              <a:buChar char="Ø"/>
            </a:pP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In 1966 Astronomer Carl Sagan announced that there were two important criteria for a planet to support life: The right kind of star, and a planet the right distance from that star.</a:t>
            </a:r>
          </a:p>
        </p:txBody>
      </p:sp>
      <p:sp>
        <p:nvSpPr>
          <p:cNvPr id="13" name="Text Box 4">
            <a:extLst>
              <a:ext uri="{FF2B5EF4-FFF2-40B4-BE49-F238E27FC236}">
                <a16:creationId xmlns:a16="http://schemas.microsoft.com/office/drawing/2014/main" id="{A341BE3D-63B9-4000-998D-86C50846CF10}"/>
              </a:ext>
            </a:extLst>
          </p:cNvPr>
          <p:cNvSpPr txBox="1">
            <a:spLocks noChangeArrowheads="1"/>
          </p:cNvSpPr>
          <p:nvPr/>
        </p:nvSpPr>
        <p:spPr bwMode="auto">
          <a:xfrm>
            <a:off x="16330" y="5193409"/>
            <a:ext cx="1217567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1963" indent="-461963" algn="l">
              <a:buClr>
                <a:schemeClr val="bg1">
                  <a:lumMod val="60000"/>
                  <a:lumOff val="40000"/>
                </a:schemeClr>
              </a:buClr>
              <a:buSzPct val="115000"/>
              <a:buFont typeface="Wingdings" pitchFamily="2" charset="2"/>
              <a:buChar char="Ø"/>
            </a:pP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The government funded a research group called “Search for Extraterrestrial Intelligence” (SETI) in the 1960’s to find life.</a:t>
            </a:r>
          </a:p>
        </p:txBody>
      </p:sp>
    </p:spTree>
    <p:extLst>
      <p:ext uri="{BB962C8B-B14F-4D97-AF65-F5344CB8AC3E}">
        <p14:creationId xmlns:p14="http://schemas.microsoft.com/office/powerpoint/2010/main" val="33031763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12290" y="1"/>
            <a:ext cx="12204289" cy="838199"/>
          </a:xfrm>
        </p:spPr>
        <p:txBody>
          <a:bodyPr>
            <a:noAutofit/>
          </a:bodyPr>
          <a:lstStyle/>
          <a:p>
            <a:pPr algn="ctr"/>
            <a:r>
              <a:rPr lang="en-US" altLang="en-US" b="1" u="sng" dirty="0">
                <a:solidFill>
                  <a:schemeClr val="tx1"/>
                </a:solidFill>
                <a:cs typeface="Times New Roman" charset="0"/>
              </a:rPr>
              <a:t>Conclusion</a:t>
            </a:r>
            <a:r>
              <a:rPr lang="en-US" altLang="en-US" sz="4000" b="1" u="sng" dirty="0">
                <a:solidFill>
                  <a:schemeClr val="tx1"/>
                </a:solidFill>
                <a:cs typeface="Times New Roman" charset="0"/>
              </a:rPr>
              <a:t> </a:t>
            </a:r>
          </a:p>
        </p:txBody>
      </p:sp>
      <p:sp>
        <p:nvSpPr>
          <p:cNvPr id="6" name="Footer Placeholder 4"/>
          <p:cNvSpPr>
            <a:spLocks noGrp="1"/>
          </p:cNvSpPr>
          <p:nvPr>
            <p:ph type="ftr" sz="quarter" idx="11"/>
          </p:nvPr>
        </p:nvSpPr>
        <p:spPr>
          <a:xfrm>
            <a:off x="0" y="6553199"/>
            <a:ext cx="3657599" cy="304800"/>
          </a:xfrm>
        </p:spPr>
        <p:txBody>
          <a:bodyPr/>
          <a:lstStyle/>
          <a:p>
            <a:r>
              <a:rPr lang="en-US" altLang="en-US"/>
              <a:t>Harmony Of Scriptures &amp; Science Parts 1-2</a:t>
            </a:r>
            <a:endParaRPr lang="en-US" altLang="en-US" dirty="0"/>
          </a:p>
        </p:txBody>
      </p:sp>
      <p:sp>
        <p:nvSpPr>
          <p:cNvPr id="8" name="Text Box 5"/>
          <p:cNvSpPr txBox="1">
            <a:spLocks noChangeArrowheads="1"/>
          </p:cNvSpPr>
          <p:nvPr/>
        </p:nvSpPr>
        <p:spPr bwMode="auto">
          <a:xfrm>
            <a:off x="-12290" y="1194643"/>
            <a:ext cx="12204289" cy="5078313"/>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600" b="1" dirty="0">
                <a:solidFill>
                  <a:srgbClr val="7030A0"/>
                </a:solidFill>
                <a:cs typeface="Times New Roman" pitchFamily="18" charset="0"/>
              </a:rPr>
              <a:t>Js. 1:22-25</a:t>
            </a:r>
          </a:p>
          <a:p>
            <a:pPr marL="401638" indent="-401638" algn="l">
              <a:buClr>
                <a:schemeClr val="accent2"/>
              </a:buClr>
              <a:buSzPct val="130000"/>
            </a:pPr>
            <a:r>
              <a:rPr lang="en-US" altLang="en-US" sz="3200" dirty="0">
                <a:solidFill>
                  <a:srgbClr val="002060"/>
                </a:solidFill>
                <a:cs typeface="Times New Roman" pitchFamily="18" charset="0"/>
              </a:rPr>
              <a:t>22.  But prove yourselves doers of the word, and not merely hearers who delude themselves.</a:t>
            </a:r>
          </a:p>
          <a:p>
            <a:pPr marL="401638" indent="-401638" algn="l">
              <a:buClr>
                <a:schemeClr val="accent2"/>
              </a:buClr>
              <a:buSzPct val="130000"/>
            </a:pPr>
            <a:r>
              <a:rPr lang="en-US" altLang="en-US" sz="3200" dirty="0">
                <a:solidFill>
                  <a:srgbClr val="002060"/>
                </a:solidFill>
                <a:cs typeface="Times New Roman" pitchFamily="18" charset="0"/>
              </a:rPr>
              <a:t>23.  For if anyone is a hearer of the word and not a doer, he is like a man who looks at his natural face in a mirror;</a:t>
            </a:r>
          </a:p>
          <a:p>
            <a:pPr marL="401638" indent="-401638" algn="l">
              <a:buClr>
                <a:schemeClr val="accent2"/>
              </a:buClr>
              <a:buSzPct val="130000"/>
            </a:pPr>
            <a:r>
              <a:rPr lang="en-US" altLang="en-US" sz="3200" dirty="0">
                <a:solidFill>
                  <a:srgbClr val="002060"/>
                </a:solidFill>
                <a:cs typeface="Times New Roman" pitchFamily="18" charset="0"/>
              </a:rPr>
              <a:t>24.  for once he has looked at himself and gone away, he has immediately forgotten what kind of person he was.</a:t>
            </a:r>
          </a:p>
          <a:p>
            <a:pPr marL="401638" indent="-401638" algn="l">
              <a:buClr>
                <a:schemeClr val="accent2"/>
              </a:buClr>
              <a:buSzPct val="130000"/>
            </a:pPr>
            <a:r>
              <a:rPr lang="en-US" altLang="en-US" sz="3200" dirty="0">
                <a:solidFill>
                  <a:srgbClr val="002060"/>
                </a:solidFill>
                <a:cs typeface="Times New Roman" pitchFamily="18" charset="0"/>
              </a:rPr>
              <a:t>25.  But one who looks intently at the perfect law, the law of liberty, and abides by it, not having become a forgetful hearer but an effectual doer, this man will be blessed in what he does.</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BFD6B18-A000-4194-A9AA-75CE99E0B03E}"/>
              </a:ext>
            </a:extLst>
          </p:cNvPr>
          <p:cNvPicPr>
            <a:picLocks noChangeAspect="1"/>
          </p:cNvPicPr>
          <p:nvPr/>
        </p:nvPicPr>
        <p:blipFill rotWithShape="1">
          <a:blip r:embed="rId4">
            <a:extLst>
              <a:ext uri="{28A0092B-C50C-407E-A947-70E740481C1C}">
                <a14:useLocalDpi xmlns:a14="http://schemas.microsoft.com/office/drawing/2010/main" val="0"/>
              </a:ext>
            </a:extLst>
          </a:blip>
          <a:srcRect t="46699" b="15767"/>
          <a:stretch/>
        </p:blipFill>
        <p:spPr>
          <a:xfrm>
            <a:off x="20" y="10"/>
            <a:ext cx="12191980" cy="3443533"/>
          </a:xfrm>
          <a:prstGeom prst="rect">
            <a:avLst/>
          </a:prstGeom>
        </p:spPr>
      </p:pic>
      <p:sp>
        <p:nvSpPr>
          <p:cNvPr id="136194" name="Rectangle 2"/>
          <p:cNvSpPr>
            <a:spLocks noGrp="1" noChangeArrowheads="1"/>
          </p:cNvSpPr>
          <p:nvPr>
            <p:ph type="title"/>
          </p:nvPr>
        </p:nvSpPr>
        <p:spPr>
          <a:xfrm>
            <a:off x="0" y="13052"/>
            <a:ext cx="12191980" cy="1641490"/>
          </a:xfrm>
        </p:spPr>
        <p:txBody>
          <a:bodyPr vert="horz" wrap="none" lIns="91440" tIns="45720" rIns="91440" bIns="45720" rtlCol="0" anchor="t">
            <a:normAutofit/>
          </a:bodyPr>
          <a:lstStyle/>
          <a:p>
            <a:pPr algn="ctr"/>
            <a:r>
              <a:rPr lang="en-US" altLang="en-US" sz="9600" u="sng" spc="-300" dirty="0">
                <a:solidFill>
                  <a:schemeClr val="bg1"/>
                </a:solidFill>
                <a:effectLst>
                  <a:outerShdw blurRad="469900" dist="342900" dir="5400000" sy="-20000" rotWithShape="0">
                    <a:prstClr val="black">
                      <a:alpha val="66000"/>
                    </a:prstClr>
                  </a:outerShdw>
                </a:effectLst>
              </a:rPr>
              <a:t>Conclusion </a:t>
            </a:r>
          </a:p>
        </p:txBody>
      </p:sp>
      <p:sp>
        <p:nvSpPr>
          <p:cNvPr id="6" name="Footer Placeholder 4"/>
          <p:cNvSpPr>
            <a:spLocks noGrp="1"/>
          </p:cNvSpPr>
          <p:nvPr>
            <p:ph type="ftr" sz="quarter" idx="11"/>
          </p:nvPr>
        </p:nvSpPr>
        <p:spPr>
          <a:xfrm>
            <a:off x="20" y="6492865"/>
            <a:ext cx="411480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10" name="Text Box 5">
            <a:extLst>
              <a:ext uri="{FF2B5EF4-FFF2-40B4-BE49-F238E27FC236}">
                <a16:creationId xmlns:a16="http://schemas.microsoft.com/office/drawing/2014/main" id="{7630462F-8158-46F8-B145-FD6A1682A820}"/>
              </a:ext>
            </a:extLst>
          </p:cNvPr>
          <p:cNvSpPr txBox="1">
            <a:spLocks noChangeArrowheads="1"/>
          </p:cNvSpPr>
          <p:nvPr/>
        </p:nvSpPr>
        <p:spPr bwMode="auto">
          <a:xfrm>
            <a:off x="7385" y="4230713"/>
            <a:ext cx="1219196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cs typeface="Times New Roman" charset="0"/>
              </a:rPr>
              <a:t>The truth is before us, let us not be blinded to it but proclaim it!</a:t>
            </a:r>
          </a:p>
        </p:txBody>
      </p:sp>
    </p:spTree>
    <p:extLst>
      <p:ext uri="{BB962C8B-B14F-4D97-AF65-F5344CB8AC3E}">
        <p14:creationId xmlns:p14="http://schemas.microsoft.com/office/powerpoint/2010/main" val="9817153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BFD6B18-A000-4194-A9AA-75CE99E0B03E}"/>
              </a:ext>
            </a:extLst>
          </p:cNvPr>
          <p:cNvPicPr>
            <a:picLocks noChangeAspect="1"/>
          </p:cNvPicPr>
          <p:nvPr/>
        </p:nvPicPr>
        <p:blipFill rotWithShape="1">
          <a:blip r:embed="rId3">
            <a:extLst>
              <a:ext uri="{28A0092B-C50C-407E-A947-70E740481C1C}">
                <a14:useLocalDpi xmlns:a14="http://schemas.microsoft.com/office/drawing/2010/main" val="0"/>
              </a:ext>
            </a:extLst>
          </a:blip>
          <a:srcRect t="46699" b="15767"/>
          <a:stretch/>
        </p:blipFill>
        <p:spPr>
          <a:xfrm>
            <a:off x="20" y="10"/>
            <a:ext cx="12191980" cy="3443533"/>
          </a:xfrm>
          <a:prstGeom prst="rect">
            <a:avLst/>
          </a:prstGeom>
        </p:spPr>
      </p:pic>
      <p:sp>
        <p:nvSpPr>
          <p:cNvPr id="136194" name="Rectangle 2"/>
          <p:cNvSpPr>
            <a:spLocks noGrp="1" noChangeArrowheads="1"/>
          </p:cNvSpPr>
          <p:nvPr>
            <p:ph type="title"/>
          </p:nvPr>
        </p:nvSpPr>
        <p:spPr>
          <a:xfrm>
            <a:off x="0" y="13052"/>
            <a:ext cx="12191980" cy="1641490"/>
          </a:xfrm>
        </p:spPr>
        <p:txBody>
          <a:bodyPr vert="horz" wrap="none" lIns="91440" tIns="45720" rIns="91440" bIns="45720" rtlCol="0" anchor="t">
            <a:normAutofit/>
          </a:bodyPr>
          <a:lstStyle/>
          <a:p>
            <a:pPr algn="ctr"/>
            <a:r>
              <a:rPr lang="en-US" altLang="en-US" sz="9600" u="sng" spc="-300" dirty="0">
                <a:solidFill>
                  <a:schemeClr val="bg1"/>
                </a:solidFill>
                <a:effectLst>
                  <a:outerShdw blurRad="469900" dist="342900" dir="5400000" sy="-20000" rotWithShape="0">
                    <a:prstClr val="black">
                      <a:alpha val="66000"/>
                    </a:prstClr>
                  </a:outerShdw>
                </a:effectLst>
              </a:rPr>
              <a:t>Conclusion </a:t>
            </a:r>
          </a:p>
        </p:txBody>
      </p:sp>
      <p:sp>
        <p:nvSpPr>
          <p:cNvPr id="6" name="Footer Placeholder 4"/>
          <p:cNvSpPr>
            <a:spLocks noGrp="1"/>
          </p:cNvSpPr>
          <p:nvPr>
            <p:ph type="ftr" sz="quarter" idx="11"/>
          </p:nvPr>
        </p:nvSpPr>
        <p:spPr>
          <a:xfrm>
            <a:off x="20" y="6492865"/>
            <a:ext cx="411480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7" name="Text Box 6">
            <a:extLst>
              <a:ext uri="{FF2B5EF4-FFF2-40B4-BE49-F238E27FC236}">
                <a16:creationId xmlns:a16="http://schemas.microsoft.com/office/drawing/2014/main" id="{E254EEB8-F53B-4FA8-971D-0849112C5CDC}"/>
              </a:ext>
            </a:extLst>
          </p:cNvPr>
          <p:cNvSpPr txBox="1">
            <a:spLocks noChangeArrowheads="1"/>
          </p:cNvSpPr>
          <p:nvPr/>
        </p:nvSpPr>
        <p:spPr bwMode="auto">
          <a:xfrm>
            <a:off x="0" y="4026834"/>
            <a:ext cx="12179898" cy="1938992"/>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ctr">
              <a:buClr>
                <a:srgbClr val="66FFFF"/>
              </a:buClr>
              <a:buSzPct val="130000"/>
              <a:buFont typeface="Wingdings" pitchFamily="2" charset="2"/>
              <a:buNone/>
            </a:pPr>
            <a:r>
              <a:rPr lang="en-US" altLang="en-US" sz="4000" b="1" dirty="0">
                <a:solidFill>
                  <a:schemeClr val="tx1"/>
                </a:solidFill>
                <a:cs typeface="Times New Roman" pitchFamily="18" charset="0"/>
              </a:rPr>
              <a:t>Let us strengthen our faith and be the examples of the truth to the dark world around us!</a:t>
            </a:r>
            <a:endParaRPr lang="en-US" altLang="en-US" sz="4000" b="1" i="1" dirty="0">
              <a:solidFill>
                <a:schemeClr val="tx1"/>
              </a:solidFill>
              <a:cs typeface="Times New Roman" pitchFamily="18" charset="0"/>
            </a:endParaRPr>
          </a:p>
        </p:txBody>
      </p:sp>
    </p:spTree>
    <p:extLst>
      <p:ext uri="{BB962C8B-B14F-4D97-AF65-F5344CB8AC3E}">
        <p14:creationId xmlns:p14="http://schemas.microsoft.com/office/powerpoint/2010/main" val="27104312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204557"/>
            <a:ext cx="12192000" cy="609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12192000" cy="990600"/>
          </a:xfrm>
          <a:solidFill>
            <a:srgbClr val="FFFF00"/>
          </a:solidFill>
        </p:spPr>
        <p:txBody>
          <a:bodyPr/>
          <a:lstStyle/>
          <a:p>
            <a:pPr algn="ct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1524000" y="1371600"/>
            <a:ext cx="9144000" cy="3539430"/>
          </a:xfrm>
          <a:prstGeom prst="rect">
            <a:avLst/>
          </a:prstGeom>
          <a:noFill/>
          <a:ln w="9525">
            <a:noFill/>
            <a:miter lim="800000"/>
            <a:headEnd/>
            <a:tailEnd/>
          </a:ln>
          <a:effectLst/>
        </p:spPr>
        <p:txBody>
          <a:bodyPr wrap="square">
            <a:spAutoFit/>
          </a:bodyPr>
          <a:lstStyle/>
          <a:p>
            <a:pPr marL="796925" indent="-571500">
              <a:spcBef>
                <a:spcPct val="20000"/>
              </a:spcBef>
              <a:defRPr/>
            </a:pPr>
            <a:r>
              <a:rPr lang="en-US" sz="3200" b="1" dirty="0">
                <a:ea typeface="Tahoma" pitchFamily="34" charset="0"/>
                <a:cs typeface="Tahoma" pitchFamily="34" charset="0"/>
              </a:rPr>
              <a:t>Hear The Gospel (Jn. 5:24; Rom. 10:17)</a:t>
            </a:r>
          </a:p>
          <a:p>
            <a:pPr marL="796925" indent="-571500">
              <a:spcBef>
                <a:spcPct val="20000"/>
              </a:spcBef>
              <a:defRPr/>
            </a:pPr>
            <a:r>
              <a:rPr lang="en-US" sz="3200" b="1" dirty="0">
                <a:ea typeface="Tahoma" pitchFamily="34" charset="0"/>
                <a:cs typeface="Tahoma" pitchFamily="34" charset="0"/>
              </a:rPr>
              <a:t>Believe In Christ (Jn. 3:16-18; Jn. 8:24)</a:t>
            </a:r>
          </a:p>
          <a:p>
            <a:pPr marL="796925" indent="-571500">
              <a:spcBef>
                <a:spcPct val="20000"/>
              </a:spcBef>
              <a:defRPr/>
            </a:pPr>
            <a:r>
              <a:rPr lang="en-US" sz="3200" b="1" dirty="0">
                <a:ea typeface="Tahoma" pitchFamily="34" charset="0"/>
                <a:cs typeface="Tahoma" pitchFamily="34" charset="0"/>
              </a:rPr>
              <a:t>Repent Of Sins (Lk. 13:35; Acts 2:38)</a:t>
            </a:r>
          </a:p>
          <a:p>
            <a:pPr marL="796925" indent="-571500">
              <a:spcBef>
                <a:spcPct val="20000"/>
              </a:spcBef>
              <a:defRPr/>
            </a:pPr>
            <a:r>
              <a:rPr lang="en-US" sz="3200" b="1" dirty="0">
                <a:ea typeface="Tahoma" pitchFamily="34" charset="0"/>
                <a:cs typeface="Tahoma" pitchFamily="34" charset="0"/>
              </a:rPr>
              <a:t>Confess Christ (Mt. 10:32; Rom. 10:10)</a:t>
            </a:r>
          </a:p>
          <a:p>
            <a:pPr marL="796925" indent="-571500">
              <a:spcBef>
                <a:spcPct val="20000"/>
              </a:spcBef>
              <a:defRPr/>
            </a:pPr>
            <a:r>
              <a:rPr lang="en-US" sz="3200" b="1" dirty="0">
                <a:ea typeface="Tahoma" pitchFamily="34" charset="0"/>
                <a:cs typeface="Tahoma" pitchFamily="34" charset="0"/>
              </a:rPr>
              <a:t>Be Baptized (Mk. 16:16; Acts 22:16)</a:t>
            </a:r>
          </a:p>
          <a:p>
            <a:pPr marL="796925" indent="-571500">
              <a:spcBef>
                <a:spcPct val="20000"/>
              </a:spcBef>
              <a:defRPr/>
            </a:pPr>
            <a:r>
              <a:rPr lang="en-US" sz="3200" b="1" dirty="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5165230"/>
            <a:ext cx="12192000" cy="1200329"/>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4000" b="1" u="sng" dirty="0">
                <a:solidFill>
                  <a:srgbClr val="0000FF"/>
                </a:solidFill>
                <a:effectLst>
                  <a:outerShdw blurRad="38100" dist="38100" dir="2700000" algn="tl">
                    <a:srgbClr val="FFFFFF"/>
                  </a:outerShdw>
                </a:effectLst>
                <a:latin typeface="Calisto MT" pitchFamily="18" charset="0"/>
              </a:rPr>
              <a:t>For The Erring Child: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defRPr/>
            </a:pPr>
            <a:r>
              <a:rPr lang="en-US" sz="3200" b="1" dirty="0">
                <a:latin typeface="Arial" pitchFamily="34" charset="0"/>
                <a:cs typeface="Arial" pitchFamily="34" charset="0"/>
              </a:rPr>
              <a:t>Repent (Acts 8:22), Confess (I Jn. 1:9), Pray (Acts 8:22)</a:t>
            </a:r>
          </a:p>
        </p:txBody>
      </p:sp>
      <p:sp>
        <p:nvSpPr>
          <p:cNvPr id="11270" name="Line 5"/>
          <p:cNvSpPr>
            <a:spLocks noChangeShapeType="1"/>
          </p:cNvSpPr>
          <p:nvPr/>
        </p:nvSpPr>
        <p:spPr bwMode="auto">
          <a:xfrm>
            <a:off x="2057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115547241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2000"/>
                                        <p:tgtEl>
                                          <p:spTgt spid="6147">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2000"/>
                                        <p:tgtEl>
                                          <p:spTgt spid="6147">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2000"/>
                                        <p:tgtEl>
                                          <p:spTgt spid="6147">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2000"/>
                                        <p:tgtEl>
                                          <p:spTgt spid="6147">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2000"/>
                                        <p:tgtEl>
                                          <p:spTgt spid="6147">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707CA-D2BE-41F2-AA17-3D0749BC3237}"/>
              </a:ext>
            </a:extLst>
          </p:cNvPr>
          <p:cNvSpPr>
            <a:spLocks noGrp="1"/>
          </p:cNvSpPr>
          <p:nvPr>
            <p:ph type="title"/>
          </p:nvPr>
        </p:nvSpPr>
        <p:spPr>
          <a:xfrm>
            <a:off x="0" y="2766218"/>
            <a:ext cx="12192000" cy="1325563"/>
          </a:xfrm>
        </p:spPr>
        <p:txBody>
          <a:bodyPr>
            <a:normAutofit/>
          </a:bodyPr>
          <a:lstStyle/>
          <a:p>
            <a:pPr algn="ctr"/>
            <a:r>
              <a:rPr lang="en-US" sz="7200" dirty="0"/>
              <a:t>EXTRA RESOURCE SLIDES</a:t>
            </a:r>
          </a:p>
        </p:txBody>
      </p:sp>
      <p:sp>
        <p:nvSpPr>
          <p:cNvPr id="5" name="Footer Placeholder 4">
            <a:extLst>
              <a:ext uri="{FF2B5EF4-FFF2-40B4-BE49-F238E27FC236}">
                <a16:creationId xmlns:a16="http://schemas.microsoft.com/office/drawing/2014/main" id="{F4E1FD1F-8E0A-4640-8BFF-5AD0D287F4C7}"/>
              </a:ext>
            </a:extLst>
          </p:cNvPr>
          <p:cNvSpPr>
            <a:spLocks noGrp="1"/>
          </p:cNvSpPr>
          <p:nvPr>
            <p:ph type="ftr" sz="quarter" idx="11"/>
          </p:nvPr>
        </p:nvSpPr>
        <p:spPr>
          <a:xfrm>
            <a:off x="4038600" y="6492875"/>
            <a:ext cx="4114800" cy="365125"/>
          </a:xfrm>
        </p:spPr>
        <p:txBody>
          <a:bodyPr/>
          <a:lstStyle/>
          <a:p>
            <a:r>
              <a:rPr lang="en-US" altLang="en-US"/>
              <a:t>Harmony Of Scriptures &amp; Science Parts 1-2</a:t>
            </a:r>
            <a:endParaRPr lang="en-US" altLang="en-US" dirty="0"/>
          </a:p>
        </p:txBody>
      </p:sp>
    </p:spTree>
    <p:extLst>
      <p:ext uri="{BB962C8B-B14F-4D97-AF65-F5344CB8AC3E}">
        <p14:creationId xmlns:p14="http://schemas.microsoft.com/office/powerpoint/2010/main" val="32090930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72B5373-8DDE-4125-8ECA-D61CE001FBC5}"/>
              </a:ext>
            </a:extLst>
          </p:cNvPr>
          <p:cNvSpPr>
            <a:spLocks noGrp="1" noChangeArrowheads="1"/>
          </p:cNvSpPr>
          <p:nvPr>
            <p:ph type="title"/>
          </p:nvPr>
        </p:nvSpPr>
        <p:spPr>
          <a:xfrm>
            <a:off x="3349" y="784657"/>
            <a:ext cx="12192000" cy="531812"/>
          </a:xfrm>
        </p:spPr>
        <p:txBody>
          <a:bodyPr>
            <a:normAutofit fontScale="90000"/>
          </a:bodyPr>
          <a:lstStyle/>
          <a:p>
            <a:pPr algn="ctr"/>
            <a:r>
              <a:rPr lang="en-US" altLang="en-US" sz="4000" b="1" u="sng" dirty="0">
                <a:solidFill>
                  <a:schemeClr val="tx1"/>
                </a:solidFill>
                <a:cs typeface="Times New Roman" pitchFamily="18" charset="0"/>
              </a:rPr>
              <a:t>Harmony of Scripture &amp; Science Editable Table 1</a:t>
            </a:r>
          </a:p>
        </p:txBody>
      </p:sp>
      <p:graphicFrame>
        <p:nvGraphicFramePr>
          <p:cNvPr id="6" name="Content Placeholder 5">
            <a:extLst>
              <a:ext uri="{FF2B5EF4-FFF2-40B4-BE49-F238E27FC236}">
                <a16:creationId xmlns:a16="http://schemas.microsoft.com/office/drawing/2014/main" id="{D2550474-9C88-4253-8AAE-89A1AC2F35AD}"/>
              </a:ext>
            </a:extLst>
          </p:cNvPr>
          <p:cNvGraphicFramePr>
            <a:graphicFrameLocks noGrp="1"/>
          </p:cNvGraphicFramePr>
          <p:nvPr>
            <p:ph sz="half" idx="1"/>
            <p:extLst/>
          </p:nvPr>
        </p:nvGraphicFramePr>
        <p:xfrm>
          <a:off x="3349" y="767339"/>
          <a:ext cx="12192000" cy="5094094"/>
        </p:xfrm>
        <a:graphic>
          <a:graphicData uri="http://schemas.openxmlformats.org/drawingml/2006/table">
            <a:tbl>
              <a:tblPr>
                <a:tableStyleId>{D7AC3CCA-C797-4891-BE02-D94E43425B78}</a:tableStyleId>
              </a:tblPr>
              <a:tblGrid>
                <a:gridCol w="4724400">
                  <a:extLst>
                    <a:ext uri="{9D8B030D-6E8A-4147-A177-3AD203B41FA5}">
                      <a16:colId xmlns:a16="http://schemas.microsoft.com/office/drawing/2014/main" val="2126065636"/>
                    </a:ext>
                  </a:extLst>
                </a:gridCol>
                <a:gridCol w="1828800">
                  <a:extLst>
                    <a:ext uri="{9D8B030D-6E8A-4147-A177-3AD203B41FA5}">
                      <a16:colId xmlns:a16="http://schemas.microsoft.com/office/drawing/2014/main" val="4117215922"/>
                    </a:ext>
                  </a:extLst>
                </a:gridCol>
                <a:gridCol w="5638800">
                  <a:extLst>
                    <a:ext uri="{9D8B030D-6E8A-4147-A177-3AD203B41FA5}">
                      <a16:colId xmlns:a16="http://schemas.microsoft.com/office/drawing/2014/main" val="4248622819"/>
                    </a:ext>
                  </a:extLst>
                </a:gridCol>
              </a:tblGrid>
              <a:tr h="396874">
                <a:tc gridSpan="3">
                  <a:txBody>
                    <a:bodyPr/>
                    <a:lstStyle/>
                    <a:p>
                      <a:pPr algn="ctr" fontAlgn="b"/>
                      <a:r>
                        <a:rPr lang="en-US" sz="4000" b="1" u="none" strike="noStrike" dirty="0">
                          <a:solidFill>
                            <a:srgbClr val="FFFF00"/>
                          </a:solidFill>
                          <a:effectLst/>
                        </a:rPr>
                        <a:t>Harmony of Scriptures &amp; Science</a:t>
                      </a:r>
                      <a:endParaRPr lang="en-US" sz="4000" b="1" i="0" u="none" strike="noStrike" dirty="0">
                        <a:solidFill>
                          <a:srgbClr val="FFFF00"/>
                        </a:solidFill>
                        <a:effectLst/>
                        <a:latin typeface="Arial" panose="020B0604020202020204" pitchFamily="34" charset="0"/>
                      </a:endParaRPr>
                    </a:p>
                  </a:txBody>
                  <a:tcPr marL="4607" marR="4607" marT="4607" marB="0" anchor="b">
                    <a:solidFill>
                      <a:srgbClr val="0000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94791327"/>
                  </a:ext>
                </a:extLst>
              </a:tr>
              <a:tr h="372193">
                <a:tc>
                  <a:txBody>
                    <a:bodyPr/>
                    <a:lstStyle/>
                    <a:p>
                      <a:pPr algn="ctr" fontAlgn="b"/>
                      <a:r>
                        <a:rPr lang="en-US" sz="3200" u="none" strike="noStrike" dirty="0">
                          <a:solidFill>
                            <a:schemeClr val="tx1"/>
                          </a:solidFill>
                          <a:effectLst/>
                        </a:rPr>
                        <a:t>Scientific Fact</a:t>
                      </a:r>
                      <a:endParaRPr lang="en-US" sz="3200" b="0" i="0" u="none" strike="noStrike" dirty="0">
                        <a:solidFill>
                          <a:schemeClr val="tx1"/>
                        </a:solidFill>
                        <a:effectLst/>
                        <a:latin typeface="Arial" panose="020B0604020202020204" pitchFamily="34" charset="0"/>
                      </a:endParaRPr>
                    </a:p>
                  </a:txBody>
                  <a:tcPr marL="4607" marR="4607" marT="4607" marB="0" anchor="b">
                    <a:solidFill>
                      <a:schemeClr val="bg1"/>
                    </a:solidFill>
                  </a:tcPr>
                </a:tc>
                <a:tc>
                  <a:txBody>
                    <a:bodyPr/>
                    <a:lstStyle/>
                    <a:p>
                      <a:pPr algn="ctr" fontAlgn="b"/>
                      <a:r>
                        <a:rPr lang="en-US" sz="3200" u="none" strike="noStrike" dirty="0">
                          <a:solidFill>
                            <a:schemeClr val="tx1"/>
                          </a:solidFill>
                          <a:effectLst/>
                        </a:rPr>
                        <a:t>Scriptures</a:t>
                      </a:r>
                      <a:endParaRPr lang="en-US" sz="3200" b="0" i="0" u="none" strike="noStrike" dirty="0">
                        <a:solidFill>
                          <a:schemeClr val="tx1"/>
                        </a:solidFill>
                        <a:effectLst/>
                        <a:latin typeface="Arial" panose="020B0604020202020204" pitchFamily="34" charset="0"/>
                      </a:endParaRPr>
                    </a:p>
                  </a:txBody>
                  <a:tcPr marL="4607" marR="4607" marT="4607" marB="0" anchor="b">
                    <a:solidFill>
                      <a:schemeClr val="bg1"/>
                    </a:solidFill>
                  </a:tcPr>
                </a:tc>
                <a:tc>
                  <a:txBody>
                    <a:bodyPr/>
                    <a:lstStyle/>
                    <a:p>
                      <a:pPr algn="ctr" fontAlgn="b"/>
                      <a:r>
                        <a:rPr lang="en-US" sz="3200" u="none" strike="noStrike" dirty="0">
                          <a:solidFill>
                            <a:schemeClr val="tx1"/>
                          </a:solidFill>
                          <a:effectLst/>
                        </a:rPr>
                        <a:t>Fact Discovered</a:t>
                      </a:r>
                      <a:endParaRPr lang="en-US" sz="3200" b="0" i="0" u="none" strike="noStrike" dirty="0">
                        <a:solidFill>
                          <a:schemeClr val="tx1"/>
                        </a:solidFill>
                        <a:effectLst/>
                        <a:latin typeface="Arial" panose="020B0604020202020204" pitchFamily="34" charset="0"/>
                      </a:endParaRPr>
                    </a:p>
                  </a:txBody>
                  <a:tcPr marL="4607" marR="4607" marT="4607" marB="0" anchor="b">
                    <a:solidFill>
                      <a:schemeClr val="bg1"/>
                    </a:solidFill>
                  </a:tcPr>
                </a:tc>
                <a:extLst>
                  <a:ext uri="{0D108BD9-81ED-4DB2-BD59-A6C34878D82A}">
                    <a16:rowId xmlns:a16="http://schemas.microsoft.com/office/drawing/2014/main" val="1739447135"/>
                  </a:ext>
                </a:extLst>
              </a:tr>
              <a:tr h="498450">
                <a:tc>
                  <a:txBody>
                    <a:bodyPr/>
                    <a:lstStyle/>
                    <a:p>
                      <a:pPr algn="ctr" fontAlgn="b"/>
                      <a:r>
                        <a:rPr lang="en-US" sz="2400" u="none" strike="noStrike" dirty="0">
                          <a:effectLst/>
                        </a:rPr>
                        <a:t>5 Terms of the Universe </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Gen. 1:1-2</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Over Time – Taught Now</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extLst>
                  <a:ext uri="{0D108BD9-81ED-4DB2-BD59-A6C34878D82A}">
                    <a16:rowId xmlns:a16="http://schemas.microsoft.com/office/drawing/2014/main" val="1780806447"/>
                  </a:ext>
                </a:extLst>
              </a:tr>
              <a:tr h="498450">
                <a:tc>
                  <a:txBody>
                    <a:bodyPr/>
                    <a:lstStyle/>
                    <a:p>
                      <a:pPr algn="ctr" fontAlgn="b"/>
                      <a:r>
                        <a:rPr lang="en-US" sz="2400" u="none" strike="noStrike" dirty="0">
                          <a:effectLst/>
                        </a:rPr>
                        <a:t>1</a:t>
                      </a:r>
                      <a:r>
                        <a:rPr lang="en-US" sz="2400" u="none" strike="noStrike" baseline="30000" dirty="0">
                          <a:effectLst/>
                        </a:rPr>
                        <a:t>st</a:t>
                      </a:r>
                      <a:r>
                        <a:rPr lang="en-US" sz="2400" u="none" strike="noStrike" dirty="0">
                          <a:effectLst/>
                        </a:rPr>
                        <a:t> Law of Thermodynamics </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Gen. 2:1</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a:effectLst/>
                        </a:rPr>
                        <a:t>1800's AD (Stated in 1850)</a:t>
                      </a:r>
                      <a:endParaRPr lang="en-US" sz="2400" b="0" i="0" u="none" strike="noStrike">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extLst>
                  <a:ext uri="{0D108BD9-81ED-4DB2-BD59-A6C34878D82A}">
                    <a16:rowId xmlns:a16="http://schemas.microsoft.com/office/drawing/2014/main" val="3007874964"/>
                  </a:ext>
                </a:extLst>
              </a:tr>
              <a:tr h="498450">
                <a:tc>
                  <a:txBody>
                    <a:bodyPr/>
                    <a:lstStyle/>
                    <a:p>
                      <a:pPr algn="ctr" fontAlgn="b"/>
                      <a:r>
                        <a:rPr lang="en-US" sz="2400" u="none" strike="noStrike" dirty="0">
                          <a:effectLst/>
                        </a:rPr>
                        <a:t>Female “Seed of Life” </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Gen. 3:15</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1890 AD by Hermann </a:t>
                      </a:r>
                      <a:r>
                        <a:rPr lang="en-US" sz="2400" u="none" strike="noStrike" dirty="0" err="1">
                          <a:effectLst/>
                        </a:rPr>
                        <a:t>Henking</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extLst>
                  <a:ext uri="{0D108BD9-81ED-4DB2-BD59-A6C34878D82A}">
                    <a16:rowId xmlns:a16="http://schemas.microsoft.com/office/drawing/2014/main" val="3951569795"/>
                  </a:ext>
                </a:extLst>
              </a:tr>
              <a:tr h="498450">
                <a:tc>
                  <a:txBody>
                    <a:bodyPr/>
                    <a:lstStyle/>
                    <a:p>
                      <a:pPr algn="ctr" fontAlgn="b"/>
                      <a:r>
                        <a:rPr lang="en-US" sz="2400" u="none" strike="noStrike" dirty="0">
                          <a:effectLst/>
                        </a:rPr>
                        <a:t>Life is in the Blood </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Gen. 9:4</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1830's AD by Pierre Louis</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extLst>
                  <a:ext uri="{0D108BD9-81ED-4DB2-BD59-A6C34878D82A}">
                    <a16:rowId xmlns:a16="http://schemas.microsoft.com/office/drawing/2014/main" val="3275426351"/>
                  </a:ext>
                </a:extLst>
              </a:tr>
              <a:tr h="498450">
                <a:tc>
                  <a:txBody>
                    <a:bodyPr/>
                    <a:lstStyle/>
                    <a:p>
                      <a:pPr algn="ctr" fontAlgn="b"/>
                      <a:r>
                        <a:rPr lang="en-US" sz="2400" u="none" strike="noStrike" dirty="0">
                          <a:effectLst/>
                        </a:rPr>
                        <a:t>Circumcision on 8</a:t>
                      </a:r>
                      <a:r>
                        <a:rPr lang="en-US" sz="2400" u="none" strike="noStrike" baseline="30000" dirty="0">
                          <a:effectLst/>
                        </a:rPr>
                        <a:t>th</a:t>
                      </a:r>
                      <a:r>
                        <a:rPr lang="en-US" sz="2400" u="none" strike="noStrike" dirty="0">
                          <a:effectLst/>
                        </a:rPr>
                        <a:t> Day </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Gen. 17:12</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1939 AD by Henrik Dam</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extLst>
                  <a:ext uri="{0D108BD9-81ED-4DB2-BD59-A6C34878D82A}">
                    <a16:rowId xmlns:a16="http://schemas.microsoft.com/office/drawing/2014/main" val="1578126065"/>
                  </a:ext>
                </a:extLst>
              </a:tr>
              <a:tr h="498450">
                <a:tc>
                  <a:txBody>
                    <a:bodyPr/>
                    <a:lstStyle/>
                    <a:p>
                      <a:pPr algn="ctr" fontAlgn="b"/>
                      <a:r>
                        <a:rPr lang="en-US" sz="2400" u="none" strike="noStrike">
                          <a:effectLst/>
                        </a:rPr>
                        <a:t>Hand-washing in Running Water </a:t>
                      </a:r>
                      <a:endParaRPr lang="en-US" sz="2400" b="0" i="0" u="none" strike="noStrike">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Lev. 15:13</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1845 AD by Ignaz Semmelweis</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extLst>
                  <a:ext uri="{0D108BD9-81ED-4DB2-BD59-A6C34878D82A}">
                    <a16:rowId xmlns:a16="http://schemas.microsoft.com/office/drawing/2014/main" val="3112720504"/>
                  </a:ext>
                </a:extLst>
              </a:tr>
              <a:tr h="498450">
                <a:tc>
                  <a:txBody>
                    <a:bodyPr/>
                    <a:lstStyle/>
                    <a:p>
                      <a:pPr algn="ctr" fontAlgn="b"/>
                      <a:r>
                        <a:rPr lang="en-US" sz="2400" u="none" strike="noStrike">
                          <a:effectLst/>
                        </a:rPr>
                        <a:t>Suspension of the Earth </a:t>
                      </a:r>
                      <a:endParaRPr lang="en-US" sz="2400" b="0" i="0" u="none" strike="noStrike">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Job 26:7</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1610 AD by Galileo</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extLst>
                  <a:ext uri="{0D108BD9-81ED-4DB2-BD59-A6C34878D82A}">
                    <a16:rowId xmlns:a16="http://schemas.microsoft.com/office/drawing/2014/main" val="2252631723"/>
                  </a:ext>
                </a:extLst>
              </a:tr>
              <a:tr h="498450">
                <a:tc>
                  <a:txBody>
                    <a:bodyPr/>
                    <a:lstStyle/>
                    <a:p>
                      <a:pPr algn="ctr" fontAlgn="b"/>
                      <a:r>
                        <a:rPr lang="en-US" sz="2400" u="none" strike="noStrike" dirty="0">
                          <a:effectLst/>
                        </a:rPr>
                        <a:t>Air Has Weight </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a:effectLst/>
                        </a:rPr>
                        <a:t>Job 28:25</a:t>
                      </a:r>
                      <a:endParaRPr lang="en-US" sz="2400" b="0" i="0" u="none" strike="noStrike">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it-IT" sz="2400" u="none" strike="noStrike" dirty="0">
                          <a:effectLst/>
                        </a:rPr>
                        <a:t>1643 AD by Evangelista Torricelli </a:t>
                      </a:r>
                      <a:endParaRPr lang="it-IT"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extLst>
                  <a:ext uri="{0D108BD9-81ED-4DB2-BD59-A6C34878D82A}">
                    <a16:rowId xmlns:a16="http://schemas.microsoft.com/office/drawing/2014/main" val="1400469909"/>
                  </a:ext>
                </a:extLst>
              </a:tr>
            </a:tbl>
          </a:graphicData>
        </a:graphic>
      </p:graphicFrame>
      <p:sp>
        <p:nvSpPr>
          <p:cNvPr id="5" name="Footer Placeholder 4">
            <a:extLst>
              <a:ext uri="{FF2B5EF4-FFF2-40B4-BE49-F238E27FC236}">
                <a16:creationId xmlns:a16="http://schemas.microsoft.com/office/drawing/2014/main" id="{1372D3DA-DE53-4102-BF84-C87833660E12}"/>
              </a:ext>
            </a:extLst>
          </p:cNvPr>
          <p:cNvSpPr>
            <a:spLocks noGrp="1"/>
          </p:cNvSpPr>
          <p:nvPr>
            <p:ph type="ftr" sz="quarter" idx="11"/>
          </p:nvPr>
        </p:nvSpPr>
        <p:spPr>
          <a:xfrm>
            <a:off x="4038600" y="6508715"/>
            <a:ext cx="4114800" cy="365125"/>
          </a:xfrm>
        </p:spPr>
        <p:txBody>
          <a:bodyPr/>
          <a:lstStyle/>
          <a:p>
            <a:r>
              <a:rPr lang="en-US" altLang="en-US"/>
              <a:t>Harmony Of Scriptures &amp; Science Parts 1-2</a:t>
            </a:r>
            <a:endParaRPr lang="en-US" altLang="en-US" dirty="0"/>
          </a:p>
        </p:txBody>
      </p:sp>
    </p:spTree>
    <p:extLst>
      <p:ext uri="{BB962C8B-B14F-4D97-AF65-F5344CB8AC3E}">
        <p14:creationId xmlns:p14="http://schemas.microsoft.com/office/powerpoint/2010/main" val="37354946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D49A7611-6213-4E21-A14A-85FDCFA9F8D5}"/>
              </a:ext>
            </a:extLst>
          </p:cNvPr>
          <p:cNvSpPr>
            <a:spLocks noGrp="1" noChangeArrowheads="1"/>
          </p:cNvSpPr>
          <p:nvPr>
            <p:ph type="title"/>
          </p:nvPr>
        </p:nvSpPr>
        <p:spPr>
          <a:xfrm>
            <a:off x="0" y="533674"/>
            <a:ext cx="12192000" cy="531812"/>
          </a:xfrm>
        </p:spPr>
        <p:txBody>
          <a:bodyPr>
            <a:normAutofit fontScale="90000"/>
          </a:bodyPr>
          <a:lstStyle/>
          <a:p>
            <a:pPr algn="ctr"/>
            <a:r>
              <a:rPr lang="en-US" altLang="en-US" sz="4000" b="1" u="sng" dirty="0">
                <a:solidFill>
                  <a:schemeClr val="tx1"/>
                </a:solidFill>
                <a:cs typeface="Times New Roman" pitchFamily="18" charset="0"/>
              </a:rPr>
              <a:t>Harmony of Scripture &amp; Science Editable Table 2</a:t>
            </a:r>
          </a:p>
        </p:txBody>
      </p:sp>
      <p:graphicFrame>
        <p:nvGraphicFramePr>
          <p:cNvPr id="6" name="Content Placeholder 5">
            <a:extLst>
              <a:ext uri="{FF2B5EF4-FFF2-40B4-BE49-F238E27FC236}">
                <a16:creationId xmlns:a16="http://schemas.microsoft.com/office/drawing/2014/main" id="{D2550474-9C88-4253-8AAE-89A1AC2F35AD}"/>
              </a:ext>
            </a:extLst>
          </p:cNvPr>
          <p:cNvGraphicFramePr>
            <a:graphicFrameLocks noGrp="1"/>
          </p:cNvGraphicFramePr>
          <p:nvPr>
            <p:ph sz="half" idx="1"/>
            <p:extLst/>
          </p:nvPr>
        </p:nvGraphicFramePr>
        <p:xfrm>
          <a:off x="-1" y="61612"/>
          <a:ext cx="12188649" cy="5094094"/>
        </p:xfrm>
        <a:graphic>
          <a:graphicData uri="http://schemas.openxmlformats.org/drawingml/2006/table">
            <a:tbl>
              <a:tblPr>
                <a:tableStyleId>{D7AC3CCA-C797-4891-BE02-D94E43425B78}</a:tableStyleId>
              </a:tblPr>
              <a:tblGrid>
                <a:gridCol w="4723101">
                  <a:extLst>
                    <a:ext uri="{9D8B030D-6E8A-4147-A177-3AD203B41FA5}">
                      <a16:colId xmlns:a16="http://schemas.microsoft.com/office/drawing/2014/main" val="2126065636"/>
                    </a:ext>
                  </a:extLst>
                </a:gridCol>
                <a:gridCol w="1828298">
                  <a:extLst>
                    <a:ext uri="{9D8B030D-6E8A-4147-A177-3AD203B41FA5}">
                      <a16:colId xmlns:a16="http://schemas.microsoft.com/office/drawing/2014/main" val="4117215922"/>
                    </a:ext>
                  </a:extLst>
                </a:gridCol>
                <a:gridCol w="5637250">
                  <a:extLst>
                    <a:ext uri="{9D8B030D-6E8A-4147-A177-3AD203B41FA5}">
                      <a16:colId xmlns:a16="http://schemas.microsoft.com/office/drawing/2014/main" val="4248622819"/>
                    </a:ext>
                  </a:extLst>
                </a:gridCol>
              </a:tblGrid>
              <a:tr h="396874">
                <a:tc gridSpan="3">
                  <a:txBody>
                    <a:bodyPr/>
                    <a:lstStyle/>
                    <a:p>
                      <a:pPr algn="ctr" fontAlgn="b"/>
                      <a:r>
                        <a:rPr lang="en-US" sz="4000" b="1" u="none" strike="noStrike" dirty="0">
                          <a:solidFill>
                            <a:srgbClr val="FFFF00"/>
                          </a:solidFill>
                          <a:effectLst/>
                        </a:rPr>
                        <a:t>Harmony of Scriptures &amp; Science</a:t>
                      </a:r>
                      <a:endParaRPr lang="en-US" sz="4000" b="1" i="0" u="none" strike="noStrike" dirty="0">
                        <a:solidFill>
                          <a:srgbClr val="FFFF00"/>
                        </a:solidFill>
                        <a:effectLst/>
                        <a:latin typeface="Arial" panose="020B0604020202020204" pitchFamily="34" charset="0"/>
                      </a:endParaRPr>
                    </a:p>
                  </a:txBody>
                  <a:tcPr marL="4607" marR="4607" marT="4607" marB="0" anchor="b">
                    <a:solidFill>
                      <a:srgbClr val="0000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94791327"/>
                  </a:ext>
                </a:extLst>
              </a:tr>
              <a:tr h="372193">
                <a:tc>
                  <a:txBody>
                    <a:bodyPr/>
                    <a:lstStyle/>
                    <a:p>
                      <a:pPr algn="ctr" fontAlgn="b"/>
                      <a:r>
                        <a:rPr lang="en-US" sz="3200" u="none" strike="noStrike" dirty="0">
                          <a:solidFill>
                            <a:schemeClr val="tx1"/>
                          </a:solidFill>
                          <a:effectLst/>
                        </a:rPr>
                        <a:t>Scientific Fact</a:t>
                      </a:r>
                      <a:endParaRPr lang="en-US" sz="3200" b="0" i="0" u="none" strike="noStrike" dirty="0">
                        <a:solidFill>
                          <a:schemeClr val="tx1"/>
                        </a:solidFill>
                        <a:effectLst/>
                        <a:latin typeface="Arial" panose="020B0604020202020204" pitchFamily="34" charset="0"/>
                      </a:endParaRPr>
                    </a:p>
                  </a:txBody>
                  <a:tcPr marL="4607" marR="4607" marT="4607" marB="0" anchor="b">
                    <a:solidFill>
                      <a:schemeClr val="bg1"/>
                    </a:solidFill>
                  </a:tcPr>
                </a:tc>
                <a:tc>
                  <a:txBody>
                    <a:bodyPr/>
                    <a:lstStyle/>
                    <a:p>
                      <a:pPr algn="ctr" fontAlgn="b"/>
                      <a:r>
                        <a:rPr lang="en-US" sz="3200" u="none" strike="noStrike" dirty="0">
                          <a:solidFill>
                            <a:schemeClr val="tx1"/>
                          </a:solidFill>
                          <a:effectLst/>
                        </a:rPr>
                        <a:t>Scriptures</a:t>
                      </a:r>
                      <a:endParaRPr lang="en-US" sz="3200" b="0" i="0" u="none" strike="noStrike" dirty="0">
                        <a:solidFill>
                          <a:schemeClr val="tx1"/>
                        </a:solidFill>
                        <a:effectLst/>
                        <a:latin typeface="Arial" panose="020B0604020202020204" pitchFamily="34" charset="0"/>
                      </a:endParaRPr>
                    </a:p>
                  </a:txBody>
                  <a:tcPr marL="4607" marR="4607" marT="4607" marB="0" anchor="b">
                    <a:solidFill>
                      <a:schemeClr val="bg1"/>
                    </a:solidFill>
                  </a:tcPr>
                </a:tc>
                <a:tc>
                  <a:txBody>
                    <a:bodyPr/>
                    <a:lstStyle/>
                    <a:p>
                      <a:pPr algn="ctr" fontAlgn="b"/>
                      <a:r>
                        <a:rPr lang="en-US" sz="3200" u="none" strike="noStrike" dirty="0">
                          <a:solidFill>
                            <a:schemeClr val="tx1"/>
                          </a:solidFill>
                          <a:effectLst/>
                        </a:rPr>
                        <a:t>Fact Discovered</a:t>
                      </a:r>
                      <a:endParaRPr lang="en-US" sz="3200" b="0" i="0" u="none" strike="noStrike" dirty="0">
                        <a:solidFill>
                          <a:schemeClr val="tx1"/>
                        </a:solidFill>
                        <a:effectLst/>
                        <a:latin typeface="Arial" panose="020B0604020202020204" pitchFamily="34" charset="0"/>
                      </a:endParaRPr>
                    </a:p>
                  </a:txBody>
                  <a:tcPr marL="4607" marR="4607" marT="4607" marB="0" anchor="b">
                    <a:solidFill>
                      <a:schemeClr val="bg1"/>
                    </a:solidFill>
                  </a:tcPr>
                </a:tc>
                <a:extLst>
                  <a:ext uri="{0D108BD9-81ED-4DB2-BD59-A6C34878D82A}">
                    <a16:rowId xmlns:a16="http://schemas.microsoft.com/office/drawing/2014/main" val="1739447135"/>
                  </a:ext>
                </a:extLst>
              </a:tr>
              <a:tr h="498450">
                <a:tc>
                  <a:txBody>
                    <a:bodyPr/>
                    <a:lstStyle/>
                    <a:p>
                      <a:pPr algn="ctr" fontAlgn="b"/>
                      <a:r>
                        <a:rPr lang="en-US" sz="2400" b="0" i="0" u="none" strike="noStrike" dirty="0">
                          <a:solidFill>
                            <a:srgbClr val="000000"/>
                          </a:solidFill>
                          <a:effectLst/>
                          <a:latin typeface="Arial" panose="020B0604020202020204" pitchFamily="34" charset="0"/>
                        </a:rPr>
                        <a:t>Water Cycle  </a:t>
                      </a:r>
                    </a:p>
                  </a:txBody>
                  <a:tcPr marL="9525" marR="9525" marT="9525" marB="0" anchor="b">
                    <a:solidFill>
                      <a:schemeClr val="tx2">
                        <a:lumMod val="20000"/>
                        <a:lumOff val="80000"/>
                      </a:schemeClr>
                    </a:solidFill>
                  </a:tcPr>
                </a:tc>
                <a:tc>
                  <a:txBody>
                    <a:bodyPr/>
                    <a:lstStyle/>
                    <a:p>
                      <a:pPr algn="ctr" fontAlgn="b"/>
                      <a:r>
                        <a:rPr lang="en-US" sz="2400" b="0" i="0" u="none" strike="noStrike">
                          <a:solidFill>
                            <a:srgbClr val="000000"/>
                          </a:solidFill>
                          <a:effectLst/>
                          <a:latin typeface="Arial" panose="020B0604020202020204" pitchFamily="34" charset="0"/>
                        </a:rPr>
                        <a:t>Job 36:27-28</a:t>
                      </a:r>
                    </a:p>
                  </a:txBody>
                  <a:tcPr marL="9525" marR="9525" marT="9525" marB="0" anchor="b">
                    <a:solidFill>
                      <a:schemeClr val="tx2">
                        <a:lumMod val="20000"/>
                        <a:lumOff val="80000"/>
                      </a:schemeClr>
                    </a:solidFill>
                  </a:tcPr>
                </a:tc>
                <a:tc>
                  <a:txBody>
                    <a:bodyPr/>
                    <a:lstStyle/>
                    <a:p>
                      <a:pPr algn="ctr" fontAlgn="b"/>
                      <a:r>
                        <a:rPr lang="en-US" sz="2400" b="0" i="0" u="none" strike="noStrike">
                          <a:solidFill>
                            <a:srgbClr val="000000"/>
                          </a:solidFill>
                          <a:effectLst/>
                          <a:latin typeface="Arial" panose="020B0604020202020204" pitchFamily="34" charset="0"/>
                        </a:rPr>
                        <a:t>1882 AD by François-Marie Raoult </a:t>
                      </a:r>
                    </a:p>
                  </a:txBody>
                  <a:tcPr marL="9525" marR="9525" marT="9525" marB="0" anchor="b">
                    <a:solidFill>
                      <a:schemeClr val="tx2">
                        <a:lumMod val="20000"/>
                        <a:lumOff val="80000"/>
                      </a:schemeClr>
                    </a:solidFill>
                  </a:tcPr>
                </a:tc>
                <a:extLst>
                  <a:ext uri="{0D108BD9-81ED-4DB2-BD59-A6C34878D82A}">
                    <a16:rowId xmlns:a16="http://schemas.microsoft.com/office/drawing/2014/main" val="1780806447"/>
                  </a:ext>
                </a:extLst>
              </a:tr>
              <a:tr h="498450">
                <a:tc>
                  <a:txBody>
                    <a:bodyPr/>
                    <a:lstStyle/>
                    <a:p>
                      <a:pPr algn="ctr" fontAlgn="b"/>
                      <a:r>
                        <a:rPr lang="en-US" sz="2400" b="0" i="0" u="none" strike="noStrike" dirty="0">
                          <a:solidFill>
                            <a:srgbClr val="000000"/>
                          </a:solidFill>
                          <a:effectLst/>
                          <a:latin typeface="Arial" panose="020B0604020202020204" pitchFamily="34" charset="0"/>
                        </a:rPr>
                        <a:t>Earth’s Axis  </a:t>
                      </a:r>
                    </a:p>
                  </a:txBody>
                  <a:tcPr marL="9525" marR="9525" marT="9525" marB="0" anchor="b">
                    <a:solidFill>
                      <a:schemeClr val="tx2">
                        <a:lumMod val="20000"/>
                        <a:lumOff val="80000"/>
                      </a:schemeClr>
                    </a:solidFill>
                  </a:tcPr>
                </a:tc>
                <a:tc>
                  <a:txBody>
                    <a:bodyPr/>
                    <a:lstStyle/>
                    <a:p>
                      <a:pPr algn="ctr" fontAlgn="b"/>
                      <a:r>
                        <a:rPr lang="en-US" sz="2400" b="0" i="0" u="none" strike="noStrike">
                          <a:solidFill>
                            <a:srgbClr val="000000"/>
                          </a:solidFill>
                          <a:effectLst/>
                          <a:latin typeface="Arial" panose="020B0604020202020204" pitchFamily="34" charset="0"/>
                        </a:rPr>
                        <a:t>Job 38:12,14</a:t>
                      </a:r>
                    </a:p>
                  </a:txBody>
                  <a:tcPr marL="9525" marR="9525" marT="9525" marB="0" anchor="b">
                    <a:solidFill>
                      <a:schemeClr val="tx2">
                        <a:lumMod val="20000"/>
                        <a:lumOff val="80000"/>
                      </a:schemeClr>
                    </a:solidFill>
                  </a:tcPr>
                </a:tc>
                <a:tc>
                  <a:txBody>
                    <a:bodyPr/>
                    <a:lstStyle/>
                    <a:p>
                      <a:pPr algn="ctr" fontAlgn="b"/>
                      <a:r>
                        <a:rPr lang="en-US" sz="2400" b="0" i="0" u="none" strike="noStrike">
                          <a:solidFill>
                            <a:srgbClr val="000000"/>
                          </a:solidFill>
                          <a:effectLst/>
                          <a:latin typeface="Arial" panose="020B0604020202020204" pitchFamily="34" charset="0"/>
                        </a:rPr>
                        <a:t>1851 AD by Leon Foucault</a:t>
                      </a:r>
                    </a:p>
                  </a:txBody>
                  <a:tcPr marL="9525" marR="9525" marT="9525" marB="0" anchor="b">
                    <a:solidFill>
                      <a:schemeClr val="tx2">
                        <a:lumMod val="20000"/>
                        <a:lumOff val="80000"/>
                      </a:schemeClr>
                    </a:solidFill>
                  </a:tcPr>
                </a:tc>
                <a:extLst>
                  <a:ext uri="{0D108BD9-81ED-4DB2-BD59-A6C34878D82A}">
                    <a16:rowId xmlns:a16="http://schemas.microsoft.com/office/drawing/2014/main" val="3007874964"/>
                  </a:ext>
                </a:extLst>
              </a:tr>
              <a:tr h="498450">
                <a:tc>
                  <a:txBody>
                    <a:bodyPr/>
                    <a:lstStyle/>
                    <a:p>
                      <a:pPr algn="ctr" fontAlgn="b"/>
                      <a:r>
                        <a:rPr lang="en-US" sz="2400" b="0" i="0" u="none" strike="noStrike" dirty="0">
                          <a:solidFill>
                            <a:srgbClr val="000000"/>
                          </a:solidFill>
                          <a:effectLst/>
                          <a:latin typeface="Arial" panose="020B0604020202020204" pitchFamily="34" charset="0"/>
                        </a:rPr>
                        <a:t>Paths of the Seas  </a:t>
                      </a:r>
                    </a:p>
                  </a:txBody>
                  <a:tcPr marL="9525" marR="9525" marT="9525" marB="0" anchor="b">
                    <a:solidFill>
                      <a:schemeClr val="tx2">
                        <a:lumMod val="20000"/>
                        <a:lumOff val="80000"/>
                      </a:schemeClr>
                    </a:solidFill>
                  </a:tcPr>
                </a:tc>
                <a:tc>
                  <a:txBody>
                    <a:bodyPr/>
                    <a:lstStyle/>
                    <a:p>
                      <a:pPr algn="ctr" fontAlgn="b"/>
                      <a:r>
                        <a:rPr lang="en-US" sz="2400" b="0" i="0" u="none" strike="noStrike" dirty="0">
                          <a:solidFill>
                            <a:srgbClr val="000000"/>
                          </a:solidFill>
                          <a:effectLst/>
                          <a:latin typeface="Arial" panose="020B0604020202020204" pitchFamily="34" charset="0"/>
                        </a:rPr>
                        <a:t>Ps. 8:6-8</a:t>
                      </a:r>
                    </a:p>
                  </a:txBody>
                  <a:tcPr marL="9525" marR="9525" marT="9525" marB="0" anchor="b">
                    <a:solidFill>
                      <a:schemeClr val="tx2">
                        <a:lumMod val="20000"/>
                        <a:lumOff val="80000"/>
                      </a:schemeClr>
                    </a:solidFill>
                  </a:tcPr>
                </a:tc>
                <a:tc>
                  <a:txBody>
                    <a:bodyPr/>
                    <a:lstStyle/>
                    <a:p>
                      <a:pPr algn="ctr" fontAlgn="b"/>
                      <a:r>
                        <a:rPr lang="en-US" sz="2400" b="0" i="0" u="none" strike="noStrike">
                          <a:solidFill>
                            <a:srgbClr val="000000"/>
                          </a:solidFill>
                          <a:effectLst/>
                          <a:latin typeface="Arial" panose="020B0604020202020204" pitchFamily="34" charset="0"/>
                        </a:rPr>
                        <a:t>1840-1860 AD by Matthew F. Maury</a:t>
                      </a:r>
                    </a:p>
                  </a:txBody>
                  <a:tcPr marL="9525" marR="9525" marT="9525" marB="0" anchor="b">
                    <a:solidFill>
                      <a:schemeClr val="tx2">
                        <a:lumMod val="20000"/>
                        <a:lumOff val="80000"/>
                      </a:schemeClr>
                    </a:solidFill>
                  </a:tcPr>
                </a:tc>
                <a:extLst>
                  <a:ext uri="{0D108BD9-81ED-4DB2-BD59-A6C34878D82A}">
                    <a16:rowId xmlns:a16="http://schemas.microsoft.com/office/drawing/2014/main" val="3951569795"/>
                  </a:ext>
                </a:extLst>
              </a:tr>
              <a:tr h="498450">
                <a:tc>
                  <a:txBody>
                    <a:bodyPr/>
                    <a:lstStyle/>
                    <a:p>
                      <a:pPr algn="ctr" fontAlgn="b"/>
                      <a:r>
                        <a:rPr lang="en-US" sz="2400" b="0" i="0" u="none" strike="noStrike" dirty="0">
                          <a:solidFill>
                            <a:srgbClr val="000000"/>
                          </a:solidFill>
                          <a:effectLst/>
                          <a:latin typeface="Arial" panose="020B0604020202020204" pitchFamily="34" charset="0"/>
                        </a:rPr>
                        <a:t>Sun’s Ecliptic  </a:t>
                      </a:r>
                    </a:p>
                  </a:txBody>
                  <a:tcPr marL="9525" marR="9525" marT="9525" marB="0" anchor="b">
                    <a:solidFill>
                      <a:schemeClr val="tx2">
                        <a:lumMod val="20000"/>
                        <a:lumOff val="80000"/>
                      </a:schemeClr>
                    </a:solidFill>
                  </a:tcPr>
                </a:tc>
                <a:tc>
                  <a:txBody>
                    <a:bodyPr/>
                    <a:lstStyle/>
                    <a:p>
                      <a:pPr algn="ctr" fontAlgn="b"/>
                      <a:r>
                        <a:rPr lang="en-US" sz="2400" b="0" i="0" u="none" strike="noStrike" dirty="0">
                          <a:solidFill>
                            <a:srgbClr val="000000"/>
                          </a:solidFill>
                          <a:effectLst/>
                          <a:latin typeface="Arial" panose="020B0604020202020204" pitchFamily="34" charset="0"/>
                        </a:rPr>
                        <a:t>Ps. 19:4-6</a:t>
                      </a:r>
                    </a:p>
                  </a:txBody>
                  <a:tcPr marL="9525" marR="9525" marT="9525" marB="0" anchor="b">
                    <a:solidFill>
                      <a:schemeClr val="tx2">
                        <a:lumMod val="20000"/>
                        <a:lumOff val="80000"/>
                      </a:schemeClr>
                    </a:solidFill>
                  </a:tcPr>
                </a:tc>
                <a:tc>
                  <a:txBody>
                    <a:bodyPr/>
                    <a:lstStyle/>
                    <a:p>
                      <a:pPr algn="ctr" fontAlgn="b"/>
                      <a:r>
                        <a:rPr lang="en-US" sz="2400" b="0" i="0" u="none" strike="noStrike">
                          <a:solidFill>
                            <a:srgbClr val="000000"/>
                          </a:solidFill>
                          <a:effectLst/>
                          <a:latin typeface="Arial" panose="020B0604020202020204" pitchFamily="34" charset="0"/>
                        </a:rPr>
                        <a:t>1800's AD</a:t>
                      </a:r>
                    </a:p>
                  </a:txBody>
                  <a:tcPr marL="9525" marR="9525" marT="9525" marB="0" anchor="b">
                    <a:solidFill>
                      <a:schemeClr val="tx2">
                        <a:lumMod val="20000"/>
                        <a:lumOff val="80000"/>
                      </a:schemeClr>
                    </a:solidFill>
                  </a:tcPr>
                </a:tc>
                <a:extLst>
                  <a:ext uri="{0D108BD9-81ED-4DB2-BD59-A6C34878D82A}">
                    <a16:rowId xmlns:a16="http://schemas.microsoft.com/office/drawing/2014/main" val="3275426351"/>
                  </a:ext>
                </a:extLst>
              </a:tr>
              <a:tr h="498450">
                <a:tc>
                  <a:txBody>
                    <a:bodyPr/>
                    <a:lstStyle/>
                    <a:p>
                      <a:pPr algn="ctr" fontAlgn="b"/>
                      <a:r>
                        <a:rPr lang="en-US" sz="2400" b="0" i="0" u="none" strike="noStrike">
                          <a:solidFill>
                            <a:srgbClr val="000000"/>
                          </a:solidFill>
                          <a:effectLst/>
                          <a:latin typeface="Arial" panose="020B0604020202020204" pitchFamily="34" charset="0"/>
                        </a:rPr>
                        <a:t>Earth is a Circle </a:t>
                      </a:r>
                    </a:p>
                  </a:txBody>
                  <a:tcPr marL="9525" marR="9525" marT="9525" marB="0" anchor="b">
                    <a:solidFill>
                      <a:schemeClr val="tx2">
                        <a:lumMod val="20000"/>
                        <a:lumOff val="80000"/>
                      </a:schemeClr>
                    </a:solidFill>
                  </a:tcPr>
                </a:tc>
                <a:tc>
                  <a:txBody>
                    <a:bodyPr/>
                    <a:lstStyle/>
                    <a:p>
                      <a:pPr algn="ctr" fontAlgn="b"/>
                      <a:r>
                        <a:rPr lang="en-US" sz="2400" b="0" i="0" u="none" strike="noStrike" dirty="0">
                          <a:solidFill>
                            <a:srgbClr val="000000"/>
                          </a:solidFill>
                          <a:effectLst/>
                          <a:latin typeface="Arial" panose="020B0604020202020204" pitchFamily="34" charset="0"/>
                        </a:rPr>
                        <a:t>Is. 40:22</a:t>
                      </a:r>
                    </a:p>
                  </a:txBody>
                  <a:tcPr marL="9525" marR="9525" marT="9525" marB="0" anchor="b">
                    <a:solidFill>
                      <a:schemeClr val="tx2">
                        <a:lumMod val="20000"/>
                        <a:lumOff val="80000"/>
                      </a:schemeClr>
                    </a:solidFill>
                  </a:tcPr>
                </a:tc>
                <a:tc>
                  <a:txBody>
                    <a:bodyPr/>
                    <a:lstStyle/>
                    <a:p>
                      <a:pPr algn="ctr" fontAlgn="b"/>
                      <a:r>
                        <a:rPr lang="en-US" sz="2400" b="0" i="0" u="none" strike="noStrike">
                          <a:solidFill>
                            <a:srgbClr val="000000"/>
                          </a:solidFill>
                          <a:effectLst/>
                          <a:latin typeface="Arial" panose="020B0604020202020204" pitchFamily="34" charset="0"/>
                        </a:rPr>
                        <a:t>1519-1522 AD by Magellan and crew</a:t>
                      </a:r>
                    </a:p>
                  </a:txBody>
                  <a:tcPr marL="9525" marR="9525" marT="9525" marB="0" anchor="b">
                    <a:solidFill>
                      <a:schemeClr val="tx2">
                        <a:lumMod val="20000"/>
                        <a:lumOff val="80000"/>
                      </a:schemeClr>
                    </a:solidFill>
                  </a:tcPr>
                </a:tc>
                <a:extLst>
                  <a:ext uri="{0D108BD9-81ED-4DB2-BD59-A6C34878D82A}">
                    <a16:rowId xmlns:a16="http://schemas.microsoft.com/office/drawing/2014/main" val="1578126065"/>
                  </a:ext>
                </a:extLst>
              </a:tr>
              <a:tr h="498450">
                <a:tc>
                  <a:txBody>
                    <a:bodyPr/>
                    <a:lstStyle/>
                    <a:p>
                      <a:pPr algn="ctr" fontAlgn="b"/>
                      <a:r>
                        <a:rPr lang="en-US" sz="2400" b="0" i="0" u="none" strike="noStrike">
                          <a:solidFill>
                            <a:srgbClr val="000000"/>
                          </a:solidFill>
                          <a:effectLst/>
                          <a:latin typeface="Arial" panose="020B0604020202020204" pitchFamily="34" charset="0"/>
                        </a:rPr>
                        <a:t>Universe Expansion </a:t>
                      </a:r>
                    </a:p>
                  </a:txBody>
                  <a:tcPr marL="9525" marR="9525" marT="9525" marB="0" anchor="b">
                    <a:solidFill>
                      <a:schemeClr val="tx2">
                        <a:lumMod val="20000"/>
                        <a:lumOff val="80000"/>
                      </a:schemeClr>
                    </a:solidFill>
                  </a:tcPr>
                </a:tc>
                <a:tc>
                  <a:txBody>
                    <a:bodyPr/>
                    <a:lstStyle/>
                    <a:p>
                      <a:pPr algn="ctr" fontAlgn="b"/>
                      <a:r>
                        <a:rPr lang="en-US" sz="2400" b="0" i="0" u="none" strike="noStrike" dirty="0">
                          <a:solidFill>
                            <a:srgbClr val="000000"/>
                          </a:solidFill>
                          <a:effectLst/>
                          <a:latin typeface="Arial" panose="020B0604020202020204" pitchFamily="34" charset="0"/>
                        </a:rPr>
                        <a:t>Is. 40:22</a:t>
                      </a:r>
                    </a:p>
                  </a:txBody>
                  <a:tcPr marL="9525" marR="9525" marT="9525" marB="0" anchor="b">
                    <a:solidFill>
                      <a:schemeClr val="tx2">
                        <a:lumMod val="20000"/>
                        <a:lumOff val="80000"/>
                      </a:schemeClr>
                    </a:solidFill>
                  </a:tcPr>
                </a:tc>
                <a:tc>
                  <a:txBody>
                    <a:bodyPr/>
                    <a:lstStyle/>
                    <a:p>
                      <a:pPr algn="ctr" fontAlgn="b"/>
                      <a:r>
                        <a:rPr lang="en-US" sz="2400" b="0" i="0" u="none" strike="noStrike" dirty="0">
                          <a:solidFill>
                            <a:srgbClr val="000000"/>
                          </a:solidFill>
                          <a:effectLst/>
                          <a:latin typeface="Arial" panose="020B0604020202020204" pitchFamily="34" charset="0"/>
                        </a:rPr>
                        <a:t>1998 AD by Perlmutter, Schmidt, &amp; Reiss</a:t>
                      </a:r>
                    </a:p>
                  </a:txBody>
                  <a:tcPr marL="9525" marR="9525" marT="9525" marB="0" anchor="b">
                    <a:solidFill>
                      <a:schemeClr val="tx2">
                        <a:lumMod val="20000"/>
                        <a:lumOff val="80000"/>
                      </a:schemeClr>
                    </a:solidFill>
                  </a:tcPr>
                </a:tc>
                <a:extLst>
                  <a:ext uri="{0D108BD9-81ED-4DB2-BD59-A6C34878D82A}">
                    <a16:rowId xmlns:a16="http://schemas.microsoft.com/office/drawing/2014/main" val="3112720504"/>
                  </a:ext>
                </a:extLst>
              </a:tr>
              <a:tr h="498450">
                <a:tc>
                  <a:txBody>
                    <a:bodyPr/>
                    <a:lstStyle/>
                    <a:p>
                      <a:pPr algn="ctr" fontAlgn="b"/>
                      <a:r>
                        <a:rPr lang="en-US" sz="2400" b="0" i="0" u="none" strike="noStrike">
                          <a:solidFill>
                            <a:srgbClr val="000000"/>
                          </a:solidFill>
                          <a:effectLst/>
                          <a:latin typeface="Arial" panose="020B0604020202020204" pitchFamily="34" charset="0"/>
                        </a:rPr>
                        <a:t>Underwater Mountains </a:t>
                      </a:r>
                    </a:p>
                  </a:txBody>
                  <a:tcPr marL="9525" marR="9525" marT="9525" marB="0" anchor="b">
                    <a:solidFill>
                      <a:schemeClr val="tx2">
                        <a:lumMod val="20000"/>
                        <a:lumOff val="80000"/>
                      </a:schemeClr>
                    </a:solidFill>
                  </a:tcPr>
                </a:tc>
                <a:tc>
                  <a:txBody>
                    <a:bodyPr/>
                    <a:lstStyle/>
                    <a:p>
                      <a:pPr algn="ctr" fontAlgn="b"/>
                      <a:r>
                        <a:rPr lang="en-US" sz="2400" b="0" i="0" u="none" strike="noStrike">
                          <a:solidFill>
                            <a:srgbClr val="000000"/>
                          </a:solidFill>
                          <a:effectLst/>
                          <a:latin typeface="Arial" panose="020B0604020202020204" pitchFamily="34" charset="0"/>
                        </a:rPr>
                        <a:t> Jonah 2:6</a:t>
                      </a:r>
                    </a:p>
                  </a:txBody>
                  <a:tcPr marL="9525" marR="9525" marT="9525" marB="0" anchor="b">
                    <a:solidFill>
                      <a:schemeClr val="tx2">
                        <a:lumMod val="20000"/>
                        <a:lumOff val="80000"/>
                      </a:schemeClr>
                    </a:solidFill>
                  </a:tcPr>
                </a:tc>
                <a:tc>
                  <a:txBody>
                    <a:bodyPr/>
                    <a:lstStyle/>
                    <a:p>
                      <a:pPr algn="ctr" fontAlgn="b"/>
                      <a:r>
                        <a:rPr lang="en-US" sz="2400" b="0" i="0" u="none" strike="noStrike" dirty="0">
                          <a:solidFill>
                            <a:srgbClr val="000000"/>
                          </a:solidFill>
                          <a:effectLst/>
                          <a:latin typeface="Arial" panose="020B0604020202020204" pitchFamily="34" charset="0"/>
                        </a:rPr>
                        <a:t>1950's AD</a:t>
                      </a:r>
                    </a:p>
                  </a:txBody>
                  <a:tcPr marL="9525" marR="9525" marT="9525" marB="0" anchor="b">
                    <a:solidFill>
                      <a:schemeClr val="tx2">
                        <a:lumMod val="20000"/>
                        <a:lumOff val="80000"/>
                      </a:schemeClr>
                    </a:solidFill>
                  </a:tcPr>
                </a:tc>
                <a:extLst>
                  <a:ext uri="{0D108BD9-81ED-4DB2-BD59-A6C34878D82A}">
                    <a16:rowId xmlns:a16="http://schemas.microsoft.com/office/drawing/2014/main" val="2252631723"/>
                  </a:ext>
                </a:extLst>
              </a:tr>
              <a:tr h="498450">
                <a:tc>
                  <a:txBody>
                    <a:bodyPr/>
                    <a:lstStyle/>
                    <a:p>
                      <a:pPr algn="ctr" fontAlgn="b"/>
                      <a:r>
                        <a:rPr lang="en-US" sz="2400" b="0" i="0" u="none" strike="noStrike" dirty="0">
                          <a:solidFill>
                            <a:srgbClr val="000000"/>
                          </a:solidFill>
                          <a:effectLst/>
                          <a:latin typeface="Arial" panose="020B0604020202020204" pitchFamily="34" charset="0"/>
                        </a:rPr>
                        <a:t>2</a:t>
                      </a:r>
                      <a:r>
                        <a:rPr lang="en-US" sz="2400" b="0" i="0" u="none" strike="noStrike" baseline="30000" dirty="0">
                          <a:solidFill>
                            <a:srgbClr val="000000"/>
                          </a:solidFill>
                          <a:effectLst/>
                          <a:latin typeface="Arial" panose="020B0604020202020204" pitchFamily="34" charset="0"/>
                        </a:rPr>
                        <a:t>nd</a:t>
                      </a:r>
                      <a:r>
                        <a:rPr lang="en-US" sz="2400" b="0" i="0" u="none" strike="noStrike" dirty="0">
                          <a:solidFill>
                            <a:srgbClr val="000000"/>
                          </a:solidFill>
                          <a:effectLst/>
                          <a:latin typeface="Arial" panose="020B0604020202020204" pitchFamily="34" charset="0"/>
                        </a:rPr>
                        <a:t> Law of Thermodynamics </a:t>
                      </a:r>
                    </a:p>
                  </a:txBody>
                  <a:tcPr marL="9525" marR="9525" marT="9525" marB="0" anchor="b">
                    <a:solidFill>
                      <a:schemeClr val="tx2">
                        <a:lumMod val="20000"/>
                        <a:lumOff val="80000"/>
                      </a:schemeClr>
                    </a:solidFill>
                  </a:tcPr>
                </a:tc>
                <a:tc>
                  <a:txBody>
                    <a:bodyPr/>
                    <a:lstStyle/>
                    <a:p>
                      <a:pPr algn="ctr" fontAlgn="b"/>
                      <a:r>
                        <a:rPr lang="en-US" sz="2400" b="0" i="0" u="none" strike="noStrike" dirty="0">
                          <a:solidFill>
                            <a:srgbClr val="000000"/>
                          </a:solidFill>
                          <a:effectLst/>
                          <a:latin typeface="Arial" panose="020B0604020202020204" pitchFamily="34" charset="0"/>
                        </a:rPr>
                        <a:t>Heb. 1:10-11</a:t>
                      </a:r>
                    </a:p>
                  </a:txBody>
                  <a:tcPr marL="9525" marR="9525" marT="9525" marB="0" anchor="b">
                    <a:solidFill>
                      <a:schemeClr val="tx2">
                        <a:lumMod val="20000"/>
                        <a:lumOff val="80000"/>
                      </a:schemeClr>
                    </a:solidFill>
                  </a:tcPr>
                </a:tc>
                <a:tc>
                  <a:txBody>
                    <a:bodyPr/>
                    <a:lstStyle/>
                    <a:p>
                      <a:pPr algn="ctr" fontAlgn="b"/>
                      <a:r>
                        <a:rPr lang="en-US" sz="2400" b="0" i="0" u="none" strike="noStrike" dirty="0">
                          <a:solidFill>
                            <a:srgbClr val="000000"/>
                          </a:solidFill>
                          <a:effectLst/>
                          <a:latin typeface="Arial" panose="020B0604020202020204" pitchFamily="34" charset="0"/>
                        </a:rPr>
                        <a:t>1800's AD (Stated in 1824)</a:t>
                      </a:r>
                    </a:p>
                  </a:txBody>
                  <a:tcPr marL="9525" marR="9525" marT="9525" marB="0" anchor="b">
                    <a:solidFill>
                      <a:schemeClr val="tx2">
                        <a:lumMod val="20000"/>
                        <a:lumOff val="80000"/>
                      </a:schemeClr>
                    </a:solidFill>
                  </a:tcPr>
                </a:tc>
                <a:extLst>
                  <a:ext uri="{0D108BD9-81ED-4DB2-BD59-A6C34878D82A}">
                    <a16:rowId xmlns:a16="http://schemas.microsoft.com/office/drawing/2014/main" val="1400469909"/>
                  </a:ext>
                </a:extLst>
              </a:tr>
            </a:tbl>
          </a:graphicData>
        </a:graphic>
      </p:graphicFrame>
      <p:sp>
        <p:nvSpPr>
          <p:cNvPr id="5" name="Footer Placeholder 4">
            <a:extLst>
              <a:ext uri="{FF2B5EF4-FFF2-40B4-BE49-F238E27FC236}">
                <a16:creationId xmlns:a16="http://schemas.microsoft.com/office/drawing/2014/main" id="{1372D3DA-DE53-4102-BF84-C87833660E12}"/>
              </a:ext>
            </a:extLst>
          </p:cNvPr>
          <p:cNvSpPr>
            <a:spLocks noGrp="1"/>
          </p:cNvSpPr>
          <p:nvPr>
            <p:ph type="ftr" sz="quarter" idx="11"/>
          </p:nvPr>
        </p:nvSpPr>
        <p:spPr>
          <a:xfrm>
            <a:off x="4038600" y="6508715"/>
            <a:ext cx="4114800" cy="365125"/>
          </a:xfrm>
        </p:spPr>
        <p:txBody>
          <a:bodyPr/>
          <a:lstStyle/>
          <a:p>
            <a:r>
              <a:rPr lang="en-US" altLang="en-US"/>
              <a:t>Harmony Of Scriptures &amp; Science Parts 1-2</a:t>
            </a:r>
            <a:endParaRPr lang="en-US" altLang="en-US" dirty="0"/>
          </a:p>
        </p:txBody>
      </p:sp>
      <p:graphicFrame>
        <p:nvGraphicFramePr>
          <p:cNvPr id="7" name="Table 6">
            <a:extLst>
              <a:ext uri="{FF2B5EF4-FFF2-40B4-BE49-F238E27FC236}">
                <a16:creationId xmlns:a16="http://schemas.microsoft.com/office/drawing/2014/main" id="{379E04EC-37F5-48EB-A587-D1B192D9F1D9}"/>
              </a:ext>
            </a:extLst>
          </p:cNvPr>
          <p:cNvGraphicFramePr>
            <a:graphicFrameLocks noGrp="1"/>
          </p:cNvGraphicFramePr>
          <p:nvPr>
            <p:extLst/>
          </p:nvPr>
        </p:nvGraphicFramePr>
        <p:xfrm>
          <a:off x="-1" y="5350062"/>
          <a:ext cx="12188650" cy="994124"/>
        </p:xfrm>
        <a:graphic>
          <a:graphicData uri="http://schemas.openxmlformats.org/drawingml/2006/table">
            <a:tbl>
              <a:tblPr>
                <a:tableStyleId>{D7AC3CCA-C797-4891-BE02-D94E43425B78}</a:tableStyleId>
              </a:tblPr>
              <a:tblGrid>
                <a:gridCol w="4573539">
                  <a:extLst>
                    <a:ext uri="{9D8B030D-6E8A-4147-A177-3AD203B41FA5}">
                      <a16:colId xmlns:a16="http://schemas.microsoft.com/office/drawing/2014/main" val="3537553662"/>
                    </a:ext>
                  </a:extLst>
                </a:gridCol>
                <a:gridCol w="1878618">
                  <a:extLst>
                    <a:ext uri="{9D8B030D-6E8A-4147-A177-3AD203B41FA5}">
                      <a16:colId xmlns:a16="http://schemas.microsoft.com/office/drawing/2014/main" val="3182991647"/>
                    </a:ext>
                  </a:extLst>
                </a:gridCol>
                <a:gridCol w="5736493">
                  <a:extLst>
                    <a:ext uri="{9D8B030D-6E8A-4147-A177-3AD203B41FA5}">
                      <a16:colId xmlns:a16="http://schemas.microsoft.com/office/drawing/2014/main" val="3890397506"/>
                    </a:ext>
                  </a:extLst>
                </a:gridCol>
              </a:tblGrid>
              <a:tr h="440971">
                <a:tc gridSpan="3">
                  <a:txBody>
                    <a:bodyPr/>
                    <a:lstStyle/>
                    <a:p>
                      <a:pPr algn="ctr" fontAlgn="b"/>
                      <a:r>
                        <a:rPr lang="en-US" sz="4000" b="1" i="1" u="none" strike="noStrike" dirty="0">
                          <a:solidFill>
                            <a:srgbClr val="FFFF00"/>
                          </a:solidFill>
                          <a:effectLst/>
                        </a:rPr>
                        <a:t>Extra Fun Fact</a:t>
                      </a:r>
                      <a:endParaRPr lang="en-US" sz="4000" b="1" i="1" u="none" strike="noStrike" dirty="0">
                        <a:solidFill>
                          <a:srgbClr val="FFFF00"/>
                        </a:solidFill>
                        <a:effectLst/>
                        <a:latin typeface="Arial" panose="020B0604020202020204" pitchFamily="34" charset="0"/>
                      </a:endParaRPr>
                    </a:p>
                  </a:txBody>
                  <a:tcPr marL="9382" marR="9382" marT="9382" marB="0" anchor="b">
                    <a:solidFill>
                      <a:srgbClr val="0000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2764457"/>
                  </a:ext>
                </a:extLst>
              </a:tr>
              <a:tr h="328382">
                <a:tc>
                  <a:txBody>
                    <a:bodyPr/>
                    <a:lstStyle/>
                    <a:p>
                      <a:pPr algn="ctr" fontAlgn="b"/>
                      <a:r>
                        <a:rPr lang="en-US" sz="2400" u="none" strike="noStrike" dirty="0">
                          <a:effectLst/>
                        </a:rPr>
                        <a:t>Radio Waves </a:t>
                      </a:r>
                      <a:endParaRPr lang="en-US" sz="2400" b="0" i="0" u="none" strike="noStrike" dirty="0">
                        <a:solidFill>
                          <a:srgbClr val="000000"/>
                        </a:solidFill>
                        <a:effectLst/>
                        <a:latin typeface="Arial" panose="020B0604020202020204" pitchFamily="34" charset="0"/>
                      </a:endParaRPr>
                    </a:p>
                  </a:txBody>
                  <a:tcPr marL="9382" marR="9382" marT="9382" marB="0" anchor="b">
                    <a:solidFill>
                      <a:schemeClr val="tx2">
                        <a:lumMod val="20000"/>
                        <a:lumOff val="80000"/>
                      </a:schemeClr>
                    </a:solidFill>
                  </a:tcPr>
                </a:tc>
                <a:tc>
                  <a:txBody>
                    <a:bodyPr/>
                    <a:lstStyle/>
                    <a:p>
                      <a:pPr algn="ctr" fontAlgn="b"/>
                      <a:r>
                        <a:rPr lang="en-US" sz="2400" u="none" strike="noStrike" dirty="0">
                          <a:effectLst/>
                        </a:rPr>
                        <a:t>Job 38:35</a:t>
                      </a:r>
                      <a:endParaRPr lang="en-US" sz="2400" b="0" i="0" u="none" strike="noStrike" dirty="0">
                        <a:solidFill>
                          <a:srgbClr val="000000"/>
                        </a:solidFill>
                        <a:effectLst/>
                        <a:latin typeface="Arial" panose="020B0604020202020204" pitchFamily="34" charset="0"/>
                      </a:endParaRPr>
                    </a:p>
                  </a:txBody>
                  <a:tcPr marL="9382" marR="9382" marT="9382" marB="0" anchor="b">
                    <a:solidFill>
                      <a:schemeClr val="tx2">
                        <a:lumMod val="20000"/>
                        <a:lumOff val="80000"/>
                      </a:schemeClr>
                    </a:solidFill>
                  </a:tcPr>
                </a:tc>
                <a:tc>
                  <a:txBody>
                    <a:bodyPr/>
                    <a:lstStyle/>
                    <a:p>
                      <a:pPr algn="ctr" fontAlgn="b"/>
                      <a:r>
                        <a:rPr lang="en-US" sz="2400" u="none" strike="noStrike" dirty="0">
                          <a:effectLst/>
                        </a:rPr>
                        <a:t>1864 AD by James Clerk Maxwell </a:t>
                      </a:r>
                      <a:endParaRPr lang="en-US" sz="2400" b="0" i="0" u="none" strike="noStrike" dirty="0">
                        <a:solidFill>
                          <a:srgbClr val="000000"/>
                        </a:solidFill>
                        <a:effectLst/>
                        <a:latin typeface="Arial" panose="020B0604020202020204" pitchFamily="34" charset="0"/>
                      </a:endParaRPr>
                    </a:p>
                  </a:txBody>
                  <a:tcPr marL="9382" marR="9382" marT="9382" marB="0" anchor="b">
                    <a:solidFill>
                      <a:schemeClr val="tx2">
                        <a:lumMod val="20000"/>
                        <a:lumOff val="80000"/>
                      </a:schemeClr>
                    </a:solidFill>
                  </a:tcPr>
                </a:tc>
                <a:extLst>
                  <a:ext uri="{0D108BD9-81ED-4DB2-BD59-A6C34878D82A}">
                    <a16:rowId xmlns:a16="http://schemas.microsoft.com/office/drawing/2014/main" val="1425005795"/>
                  </a:ext>
                </a:extLst>
              </a:tr>
            </a:tbl>
          </a:graphicData>
        </a:graphic>
      </p:graphicFrame>
    </p:spTree>
    <p:extLst>
      <p:ext uri="{BB962C8B-B14F-4D97-AF65-F5344CB8AC3E}">
        <p14:creationId xmlns:p14="http://schemas.microsoft.com/office/powerpoint/2010/main" val="15465116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0" y="0"/>
            <a:ext cx="12192000" cy="531812"/>
          </a:xfrm>
        </p:spPr>
        <p:txBody>
          <a:bodyPr>
            <a:normAutofit fontScale="90000"/>
          </a:bodyPr>
          <a:lstStyle/>
          <a:p>
            <a:pPr algn="ctr"/>
            <a:r>
              <a:rPr lang="en-US" altLang="en-US" sz="4000" b="1" u="sng" dirty="0">
                <a:solidFill>
                  <a:schemeClr val="tx1"/>
                </a:solidFill>
                <a:cs typeface="Times New Roman" pitchFamily="18" charset="0"/>
              </a:rPr>
              <a:t>Harmony of Scriptures &amp; Science Editable Table</a:t>
            </a:r>
          </a:p>
        </p:txBody>
      </p:sp>
      <p:sp>
        <p:nvSpPr>
          <p:cNvPr id="5" name="Footer Placeholder 4"/>
          <p:cNvSpPr>
            <a:spLocks noGrp="1"/>
          </p:cNvSpPr>
          <p:nvPr>
            <p:ph type="ftr" sz="quarter" idx="11"/>
          </p:nvPr>
        </p:nvSpPr>
        <p:spPr>
          <a:xfrm>
            <a:off x="1525554" y="6553200"/>
            <a:ext cx="9142446" cy="304800"/>
          </a:xfrm>
        </p:spPr>
        <p:txBody>
          <a:bodyPr/>
          <a:lstStyle/>
          <a:p>
            <a:r>
              <a:rPr lang="en-US" altLang="en-US"/>
              <a:t>Harmony Of Scriptures &amp; Science Parts 1-2</a:t>
            </a:r>
            <a:endParaRPr lang="en-US" altLang="en-US" dirty="0"/>
          </a:p>
        </p:txBody>
      </p:sp>
      <p:graphicFrame>
        <p:nvGraphicFramePr>
          <p:cNvPr id="2" name="Table 1"/>
          <p:cNvGraphicFramePr>
            <a:graphicFrameLocks noGrp="1"/>
          </p:cNvGraphicFramePr>
          <p:nvPr>
            <p:extLst>
              <p:ext uri="{D42A27DB-BD31-4B8C-83A1-F6EECF244321}">
                <p14:modId xmlns:p14="http://schemas.microsoft.com/office/powerpoint/2010/main" val="3787580676"/>
              </p:ext>
            </p:extLst>
          </p:nvPr>
        </p:nvGraphicFramePr>
        <p:xfrm>
          <a:off x="-6927" y="586047"/>
          <a:ext cx="12192000" cy="6278880"/>
        </p:xfrm>
        <a:graphic>
          <a:graphicData uri="http://schemas.openxmlformats.org/drawingml/2006/table">
            <a:tbl>
              <a:tblPr firstRow="1" bandRow="1">
                <a:tableStyleId>{5C22544A-7EE6-4342-B048-85BDC9FD1C3A}</a:tableStyleId>
              </a:tblPr>
              <a:tblGrid>
                <a:gridCol w="5890728">
                  <a:extLst>
                    <a:ext uri="{9D8B030D-6E8A-4147-A177-3AD203B41FA5}">
                      <a16:colId xmlns:a16="http://schemas.microsoft.com/office/drawing/2014/main" val="20000"/>
                    </a:ext>
                  </a:extLst>
                </a:gridCol>
                <a:gridCol w="6301272">
                  <a:extLst>
                    <a:ext uri="{9D8B030D-6E8A-4147-A177-3AD203B41FA5}">
                      <a16:colId xmlns:a16="http://schemas.microsoft.com/office/drawing/2014/main" val="20001"/>
                    </a:ext>
                  </a:extLst>
                </a:gridCol>
              </a:tblGrid>
              <a:tr h="370840">
                <a:tc>
                  <a:txBody>
                    <a:bodyPr/>
                    <a:lstStyle/>
                    <a:p>
                      <a:pPr algn="ctr">
                        <a:buClr>
                          <a:srgbClr val="66FFFF"/>
                        </a:buClr>
                        <a:buSzPct val="130000"/>
                        <a:buFont typeface="Wingdings" pitchFamily="2" charset="2"/>
                        <a:buNone/>
                      </a:pPr>
                      <a:r>
                        <a:rPr lang="en-US" altLang="en-US" sz="2800" b="0" dirty="0">
                          <a:solidFill>
                            <a:srgbClr val="0000FF"/>
                          </a:solidFill>
                          <a:cs typeface="Times New Roman" pitchFamily="18" charset="0"/>
                        </a:rPr>
                        <a:t>5 Terms of the Universe –</a:t>
                      </a:r>
                      <a:r>
                        <a:rPr lang="en-US" altLang="en-US" sz="2800" b="0" baseline="0" dirty="0">
                          <a:solidFill>
                            <a:srgbClr val="0000FF"/>
                          </a:solidFill>
                          <a:cs typeface="Times New Roman" pitchFamily="18" charset="0"/>
                        </a:rPr>
                        <a:t> </a:t>
                      </a:r>
                    </a:p>
                    <a:p>
                      <a:pPr algn="ctr">
                        <a:buClr>
                          <a:srgbClr val="66FFFF"/>
                        </a:buClr>
                        <a:buSzPct val="130000"/>
                        <a:buFont typeface="Wingdings" pitchFamily="2" charset="2"/>
                        <a:buNone/>
                      </a:pPr>
                      <a:r>
                        <a:rPr lang="en-US" altLang="en-US" sz="2800" b="0" baseline="0" dirty="0">
                          <a:solidFill>
                            <a:srgbClr val="0000FF"/>
                          </a:solidFill>
                          <a:cs typeface="Times New Roman" pitchFamily="18" charset="0"/>
                        </a:rPr>
                        <a:t>Gen. 1:1-2</a:t>
                      </a:r>
                      <a:endParaRPr lang="en-US" sz="2800" b="0" dirty="0">
                        <a:solidFill>
                          <a:srgbClr val="0000FF"/>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0000FF"/>
                          </a:solidFill>
                        </a:rPr>
                        <a:t>Water Cycle – Job 36:27-28</a:t>
                      </a:r>
                    </a:p>
                  </a:txBody>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800" b="0" dirty="0">
                          <a:solidFill>
                            <a:srgbClr val="0000FF"/>
                          </a:solidFill>
                          <a:cs typeface="Times New Roman" pitchFamily="18" charset="0"/>
                        </a:rPr>
                        <a:t>1</a:t>
                      </a:r>
                      <a:r>
                        <a:rPr lang="en-US" altLang="en-US" sz="2800" b="0" baseline="30000" dirty="0">
                          <a:solidFill>
                            <a:srgbClr val="0000FF"/>
                          </a:solidFill>
                          <a:cs typeface="Times New Roman" pitchFamily="18" charset="0"/>
                        </a:rPr>
                        <a:t>st</a:t>
                      </a:r>
                      <a:r>
                        <a:rPr lang="en-US" altLang="en-US" sz="2800" b="0" dirty="0">
                          <a:solidFill>
                            <a:srgbClr val="0000FF"/>
                          </a:solidFill>
                          <a:cs typeface="Times New Roman" pitchFamily="18" charset="0"/>
                        </a:rPr>
                        <a:t> Law of Thermodynamics – Gen. 2:1</a:t>
                      </a:r>
                      <a:endParaRPr lang="en-US" sz="2800" b="0" dirty="0">
                        <a:solidFill>
                          <a:srgbClr val="0000FF"/>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0000FF"/>
                          </a:solidFill>
                        </a:rPr>
                        <a:t>Earth’s Axis – Job 38:12, 14</a:t>
                      </a:r>
                    </a:p>
                  </a:txBody>
                  <a:tcPr/>
                </a:tc>
                <a:extLst>
                  <a:ext uri="{0D108BD9-81ED-4DB2-BD59-A6C34878D82A}">
                    <a16:rowId xmlns:a16="http://schemas.microsoft.com/office/drawing/2014/main" val="10001"/>
                  </a:ext>
                </a:extLst>
              </a:tr>
              <a:tr h="370840">
                <a:tc>
                  <a:txBody>
                    <a:bodyPr/>
                    <a:lstStyle/>
                    <a:p>
                      <a:pPr algn="ctr"/>
                      <a:r>
                        <a:rPr lang="en-US" sz="2800" b="0" dirty="0">
                          <a:solidFill>
                            <a:srgbClr val="0000FF"/>
                          </a:solidFill>
                        </a:rPr>
                        <a:t>Female “Seed of Life” – Gen. 3:15</a:t>
                      </a:r>
                    </a:p>
                  </a:txBody>
                  <a:tcPr/>
                </a:tc>
                <a:tc>
                  <a:txBody>
                    <a:bodyPr/>
                    <a:lstStyle/>
                    <a:p>
                      <a:pPr algn="ctr"/>
                      <a:r>
                        <a:rPr lang="en-US" sz="2800" b="0" dirty="0">
                          <a:solidFill>
                            <a:srgbClr val="0000FF"/>
                          </a:solidFill>
                        </a:rPr>
                        <a:t>Paths of the Seas – Ps. 8:6-8</a:t>
                      </a:r>
                    </a:p>
                  </a:txBody>
                  <a:tcPr/>
                </a:tc>
                <a:extLst>
                  <a:ext uri="{0D108BD9-81ED-4DB2-BD59-A6C34878D82A}">
                    <a16:rowId xmlns:a16="http://schemas.microsoft.com/office/drawing/2014/main"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800" b="0" dirty="0">
                          <a:solidFill>
                            <a:srgbClr val="0000FF"/>
                          </a:solidFill>
                          <a:cs typeface="Times New Roman" pitchFamily="18" charset="0"/>
                        </a:rPr>
                        <a:t>Life is in the Blood – Gen. 9:4</a:t>
                      </a:r>
                      <a:endParaRPr lang="en-US" sz="2800" b="0" dirty="0">
                        <a:solidFill>
                          <a:srgbClr val="0000FF"/>
                        </a:solidFill>
                      </a:endParaRPr>
                    </a:p>
                  </a:txBody>
                  <a:tcPr/>
                </a:tc>
                <a:tc>
                  <a:txBody>
                    <a:bodyPr/>
                    <a:lstStyle/>
                    <a:p>
                      <a:pPr algn="ctr"/>
                      <a:r>
                        <a:rPr lang="en-US" sz="2800" b="0" dirty="0">
                          <a:solidFill>
                            <a:srgbClr val="0000FF"/>
                          </a:solidFill>
                        </a:rPr>
                        <a:t>Sun’s Ecliptic – Ps. 19:4-6</a:t>
                      </a:r>
                    </a:p>
                  </a:txBody>
                  <a:tcPr/>
                </a:tc>
                <a:extLst>
                  <a:ext uri="{0D108BD9-81ED-4DB2-BD59-A6C34878D82A}">
                    <a16:rowId xmlns:a16="http://schemas.microsoft.com/office/drawing/2014/main" val="10003"/>
                  </a:ext>
                </a:extLst>
              </a:tr>
              <a:tr h="370840">
                <a:tc>
                  <a:txBody>
                    <a:bodyPr/>
                    <a:lstStyle/>
                    <a:p>
                      <a:pPr algn="ctr"/>
                      <a:r>
                        <a:rPr lang="en-US" sz="2800" b="0" dirty="0">
                          <a:solidFill>
                            <a:srgbClr val="0000FF"/>
                          </a:solidFill>
                        </a:rPr>
                        <a:t>Circumcision on 8</a:t>
                      </a:r>
                      <a:r>
                        <a:rPr lang="en-US" sz="2800" b="0" baseline="30000" dirty="0">
                          <a:solidFill>
                            <a:srgbClr val="0000FF"/>
                          </a:solidFill>
                        </a:rPr>
                        <a:t>th</a:t>
                      </a:r>
                      <a:r>
                        <a:rPr lang="en-US" sz="2800" b="0" dirty="0">
                          <a:solidFill>
                            <a:srgbClr val="0000FF"/>
                          </a:solidFill>
                        </a:rPr>
                        <a:t> Day – Gen. 17:12</a:t>
                      </a:r>
                    </a:p>
                  </a:txBody>
                  <a:tcPr/>
                </a:tc>
                <a:tc>
                  <a:txBody>
                    <a:bodyPr/>
                    <a:lstStyle/>
                    <a:p>
                      <a:pPr algn="ctr"/>
                      <a:r>
                        <a:rPr lang="en-US" sz="2800" b="0" dirty="0">
                          <a:solidFill>
                            <a:srgbClr val="0000FF"/>
                          </a:solidFill>
                        </a:rPr>
                        <a:t>Earth is a Circle – Is. 40:22</a:t>
                      </a:r>
                    </a:p>
                  </a:txBody>
                  <a:tcPr/>
                </a:tc>
                <a:extLst>
                  <a:ext uri="{0D108BD9-81ED-4DB2-BD59-A6C34878D82A}">
                    <a16:rowId xmlns:a16="http://schemas.microsoft.com/office/drawing/2014/main" val="10004"/>
                  </a:ext>
                </a:extLst>
              </a:tr>
              <a:tr h="370840">
                <a:tc>
                  <a:txBody>
                    <a:bodyPr/>
                    <a:lstStyle/>
                    <a:p>
                      <a:pPr algn="ctr"/>
                      <a:r>
                        <a:rPr lang="en-US" sz="2800" b="0" dirty="0">
                          <a:solidFill>
                            <a:srgbClr val="0000FF"/>
                          </a:solidFill>
                        </a:rPr>
                        <a:t>Hand-washing in Running Water – Lev. 15:13</a:t>
                      </a:r>
                    </a:p>
                  </a:txBody>
                  <a:tcPr/>
                </a:tc>
                <a:tc>
                  <a:txBody>
                    <a:bodyPr/>
                    <a:lstStyle/>
                    <a:p>
                      <a:pPr algn="ctr"/>
                      <a:r>
                        <a:rPr lang="en-US" sz="2800" b="0" dirty="0">
                          <a:solidFill>
                            <a:srgbClr val="0000FF"/>
                          </a:solidFill>
                        </a:rPr>
                        <a:t>Universe Expansion – Is. 40:22</a:t>
                      </a:r>
                    </a:p>
                  </a:txBody>
                  <a:tcPr/>
                </a:tc>
                <a:extLst>
                  <a:ext uri="{0D108BD9-81ED-4DB2-BD59-A6C34878D82A}">
                    <a16:rowId xmlns:a16="http://schemas.microsoft.com/office/drawing/2014/main" val="10005"/>
                  </a:ext>
                </a:extLst>
              </a:tr>
              <a:tr h="370840">
                <a:tc>
                  <a:txBody>
                    <a:bodyPr/>
                    <a:lstStyle/>
                    <a:p>
                      <a:pPr algn="ctr"/>
                      <a:r>
                        <a:rPr lang="en-US" sz="2800" b="0" dirty="0">
                          <a:solidFill>
                            <a:srgbClr val="0000FF"/>
                          </a:solidFill>
                        </a:rPr>
                        <a:t>Suspension of the Earth – Job 26:7</a:t>
                      </a:r>
                    </a:p>
                  </a:txBody>
                  <a:tcPr/>
                </a:tc>
                <a:tc>
                  <a:txBody>
                    <a:bodyPr/>
                    <a:lstStyle/>
                    <a:p>
                      <a:pPr algn="ctr"/>
                      <a:r>
                        <a:rPr lang="en-US" sz="2800" b="0" dirty="0">
                          <a:solidFill>
                            <a:srgbClr val="0000FF"/>
                          </a:solidFill>
                        </a:rPr>
                        <a:t>Underwater Mountains – Jonah 2:6</a:t>
                      </a:r>
                    </a:p>
                  </a:txBody>
                  <a:tcPr/>
                </a:tc>
                <a:extLst>
                  <a:ext uri="{0D108BD9-81ED-4DB2-BD59-A6C34878D82A}">
                    <a16:rowId xmlns:a16="http://schemas.microsoft.com/office/drawing/2014/main" val="10006"/>
                  </a:ext>
                </a:extLst>
              </a:tr>
              <a:tr h="370840">
                <a:tc>
                  <a:txBody>
                    <a:bodyPr/>
                    <a:lstStyle/>
                    <a:p>
                      <a:pPr algn="ctr"/>
                      <a:r>
                        <a:rPr lang="en-US" sz="2800" b="0" dirty="0">
                          <a:solidFill>
                            <a:srgbClr val="0000FF"/>
                          </a:solidFill>
                        </a:rPr>
                        <a:t>Air Has Weight – Job 28:25</a:t>
                      </a:r>
                    </a:p>
                  </a:txBody>
                  <a:tcPr/>
                </a:tc>
                <a:tc>
                  <a:txBody>
                    <a:bodyPr/>
                    <a:lstStyle/>
                    <a:p>
                      <a:pPr algn="ctr"/>
                      <a:r>
                        <a:rPr lang="en-US" sz="2800" b="0" dirty="0">
                          <a:solidFill>
                            <a:srgbClr val="0000FF"/>
                          </a:solidFill>
                        </a:rPr>
                        <a:t>2</a:t>
                      </a:r>
                      <a:r>
                        <a:rPr lang="en-US" sz="2800" b="0" baseline="30000" dirty="0">
                          <a:solidFill>
                            <a:srgbClr val="0000FF"/>
                          </a:solidFill>
                        </a:rPr>
                        <a:t>nd</a:t>
                      </a:r>
                      <a:r>
                        <a:rPr lang="en-US" sz="2800" b="0" dirty="0">
                          <a:solidFill>
                            <a:srgbClr val="0000FF"/>
                          </a:solidFill>
                        </a:rPr>
                        <a:t> Law of Thermodynamics – Heb. 1:10-11</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982884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524000" y="1295400"/>
            <a:ext cx="9144000" cy="531812"/>
          </a:xfrm>
        </p:spPr>
        <p:txBody>
          <a:bodyPr>
            <a:normAutofit fontScale="90000"/>
          </a:bodyPr>
          <a:lstStyle/>
          <a:p>
            <a:pPr algn="ctr"/>
            <a:r>
              <a:rPr lang="en-US" altLang="en-US" sz="4000" b="1" u="sng" dirty="0">
                <a:solidFill>
                  <a:schemeClr val="tx1"/>
                </a:solidFill>
                <a:cs typeface="Times New Roman" pitchFamily="18" charset="0"/>
              </a:rPr>
              <a:t>Harmony of Scripture &amp; Science Pic</a:t>
            </a:r>
          </a:p>
        </p:txBody>
      </p:sp>
      <p:sp>
        <p:nvSpPr>
          <p:cNvPr id="5" name="Footer Placeholder 4"/>
          <p:cNvSpPr>
            <a:spLocks noGrp="1"/>
          </p:cNvSpPr>
          <p:nvPr>
            <p:ph type="ftr" sz="quarter" idx="11"/>
          </p:nvPr>
        </p:nvSpPr>
        <p:spPr>
          <a:xfrm>
            <a:off x="1525554" y="6553200"/>
            <a:ext cx="9142446" cy="304800"/>
          </a:xfrm>
        </p:spPr>
        <p:txBody>
          <a:bodyPr/>
          <a:lstStyle/>
          <a:p>
            <a:r>
              <a:rPr lang="en-US" altLang="en-US"/>
              <a:t>Harmony Of Scriptures &amp; Science Parts 1-2</a:t>
            </a:r>
            <a:endParaRPr lang="en-US" altLang="en-US" dirty="0"/>
          </a:p>
        </p:txBody>
      </p:sp>
      <p:pic>
        <p:nvPicPr>
          <p:cNvPr id="4" name="Picture 3" descr="A screenshot of a cell phone&#10;&#10;Description generated with very high confidence">
            <a:extLst>
              <a:ext uri="{FF2B5EF4-FFF2-40B4-BE49-F238E27FC236}">
                <a16:creationId xmlns:a16="http://schemas.microsoft.com/office/drawing/2014/main" id="{691E5108-E557-475B-B6E4-A665D2A6FB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2087" y="-76200"/>
            <a:ext cx="8234242" cy="7010400"/>
          </a:xfrm>
          <a:prstGeom prst="rect">
            <a:avLst/>
          </a:prstGeom>
        </p:spPr>
      </p:pic>
    </p:spTree>
    <p:extLst>
      <p:ext uri="{BB962C8B-B14F-4D97-AF65-F5344CB8AC3E}">
        <p14:creationId xmlns:p14="http://schemas.microsoft.com/office/powerpoint/2010/main" val="7770670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8431" r="2" b="8918"/>
          <a:stretch/>
        </p:blipFill>
        <p:spPr>
          <a:xfrm>
            <a:off x="-3" y="10"/>
            <a:ext cx="5486403" cy="2550767"/>
          </a:xfrm>
          <a:prstGeom prst="rect">
            <a:avLst/>
          </a:prstGeom>
          <a:effectLst>
            <a:softEdge rad="19050"/>
          </a:effectLst>
        </p:spPr>
      </p:pic>
      <p:sp>
        <p:nvSpPr>
          <p:cNvPr id="103426" name="Rectangle 2"/>
          <p:cNvSpPr>
            <a:spLocks noGrp="1" noChangeArrowheads="1"/>
          </p:cNvSpPr>
          <p:nvPr>
            <p:ph type="title"/>
          </p:nvPr>
        </p:nvSpPr>
        <p:spPr>
          <a:xfrm>
            <a:off x="5486400" y="10"/>
            <a:ext cx="2952569" cy="1641490"/>
          </a:xfrm>
        </p:spPr>
        <p:txBody>
          <a:bodyPr vert="horz" wrap="none" lIns="91440" tIns="45720" rIns="91440" bIns="45720" rtlCol="0" anchor="t">
            <a:normAutofit/>
          </a:bodyPr>
          <a:lstStyle/>
          <a:p>
            <a:pPr algn="ctr"/>
            <a:r>
              <a:rPr lang="en-US" altLang="en-US" sz="9600" u="sng"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Intro</a:t>
            </a:r>
          </a:p>
        </p:txBody>
      </p:sp>
      <p:sp>
        <p:nvSpPr>
          <p:cNvPr id="5" name="Footer Placeholder 4"/>
          <p:cNvSpPr>
            <a:spLocks noGrp="1"/>
          </p:cNvSpPr>
          <p:nvPr>
            <p:ph type="ftr" sz="quarter" idx="11"/>
          </p:nvPr>
        </p:nvSpPr>
        <p:spPr>
          <a:xfrm>
            <a:off x="16330" y="6492875"/>
            <a:ext cx="326027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11" name="Text Box 3">
            <a:extLst>
              <a:ext uri="{FF2B5EF4-FFF2-40B4-BE49-F238E27FC236}">
                <a16:creationId xmlns:a16="http://schemas.microsoft.com/office/drawing/2014/main" id="{B0E1FE4A-D78A-4E6B-B2AC-BEB13BA97FC9}"/>
              </a:ext>
            </a:extLst>
          </p:cNvPr>
          <p:cNvSpPr txBox="1">
            <a:spLocks noChangeArrowheads="1"/>
          </p:cNvSpPr>
          <p:nvPr/>
        </p:nvSpPr>
        <p:spPr bwMode="auto">
          <a:xfrm>
            <a:off x="-1" y="2466807"/>
            <a:ext cx="1217567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Wall Street Journal article 12/25/14, </a:t>
            </a:r>
            <a:r>
              <a:rPr lang="en-US" altLang="en-US" sz="3200" b="1" i="1" u="sng" dirty="0">
                <a:solidFill>
                  <a:srgbClr val="66FFFF"/>
                </a:solidFill>
                <a:latin typeface="Tahoma" panose="020B0604030504040204" pitchFamily="34" charset="0"/>
                <a:ea typeface="Tahoma" panose="020B0604030504040204" pitchFamily="34" charset="0"/>
                <a:cs typeface="Tahoma" panose="020B0604030504040204" pitchFamily="34" charset="0"/>
              </a:rPr>
              <a:t>Science Increasingly Makes the Case for God</a:t>
            </a: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 by Eric </a:t>
            </a:r>
            <a:r>
              <a:rPr lang="en-US" altLang="en-US" sz="3200" b="1" dirty="0" err="1">
                <a:solidFill>
                  <a:srgbClr val="66FFFF"/>
                </a:solidFill>
                <a:latin typeface="Tahoma" panose="020B0604030504040204" pitchFamily="34" charset="0"/>
                <a:ea typeface="Tahoma" panose="020B0604030504040204" pitchFamily="34" charset="0"/>
                <a:cs typeface="Tahoma" panose="020B0604030504040204" pitchFamily="34" charset="0"/>
              </a:rPr>
              <a:t>Mataxas</a:t>
            </a:r>
            <a:endPar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a:extLst>
              <a:ext uri="{FF2B5EF4-FFF2-40B4-BE49-F238E27FC236}">
                <a16:creationId xmlns:a16="http://schemas.microsoft.com/office/drawing/2014/main" id="{34FD5777-036B-46CF-8210-2FF5E1C80D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8969" y="-1"/>
            <a:ext cx="3736701" cy="2466807"/>
          </a:xfrm>
          <a:prstGeom prst="rect">
            <a:avLst/>
          </a:prstGeom>
        </p:spPr>
      </p:pic>
      <p:sp>
        <p:nvSpPr>
          <p:cNvPr id="2" name="TextBox 1">
            <a:extLst>
              <a:ext uri="{FF2B5EF4-FFF2-40B4-BE49-F238E27FC236}">
                <a16:creationId xmlns:a16="http://schemas.microsoft.com/office/drawing/2014/main" id="{492613EA-B109-4AEA-8468-D1749E6DDC8C}"/>
              </a:ext>
            </a:extLst>
          </p:cNvPr>
          <p:cNvSpPr txBox="1"/>
          <p:nvPr/>
        </p:nvSpPr>
        <p:spPr>
          <a:xfrm>
            <a:off x="8534400" y="1762431"/>
            <a:ext cx="1191352" cy="646331"/>
          </a:xfrm>
          <a:prstGeom prst="rect">
            <a:avLst/>
          </a:prstGeom>
          <a:noFill/>
        </p:spPr>
        <p:txBody>
          <a:bodyPr wrap="none" rtlCol="0">
            <a:spAutoFit/>
          </a:bodyPr>
          <a:lstStyle/>
          <a:p>
            <a:r>
              <a:rPr lang="en-US" sz="3600" dirty="0">
                <a:latin typeface="Tahoma" panose="020B0604030504040204" pitchFamily="34" charset="0"/>
                <a:ea typeface="Tahoma" panose="020B0604030504040204" pitchFamily="34" charset="0"/>
                <a:cs typeface="Tahoma" panose="020B0604030504040204" pitchFamily="34" charset="0"/>
              </a:rPr>
              <a:t>1995</a:t>
            </a:r>
          </a:p>
        </p:txBody>
      </p:sp>
      <p:sp>
        <p:nvSpPr>
          <p:cNvPr id="14" name="TextBox 13">
            <a:extLst>
              <a:ext uri="{FF2B5EF4-FFF2-40B4-BE49-F238E27FC236}">
                <a16:creationId xmlns:a16="http://schemas.microsoft.com/office/drawing/2014/main" id="{AB4B2939-A74F-4B76-9963-FDF847938C70}"/>
              </a:ext>
            </a:extLst>
          </p:cNvPr>
          <p:cNvSpPr txBox="1"/>
          <p:nvPr/>
        </p:nvSpPr>
        <p:spPr>
          <a:xfrm>
            <a:off x="10967080" y="8037"/>
            <a:ext cx="1191352" cy="646331"/>
          </a:xfrm>
          <a:prstGeom prst="rect">
            <a:avLst/>
          </a:prstGeom>
          <a:noFill/>
        </p:spPr>
        <p:txBody>
          <a:bodyPr wrap="none" rtlCol="0">
            <a:spAutoFit/>
          </a:bodyPr>
          <a:lstStyle/>
          <a:p>
            <a:r>
              <a:rPr lang="en-US" sz="3600" dirty="0">
                <a:latin typeface="Tahoma" panose="020B0604030504040204" pitchFamily="34" charset="0"/>
                <a:ea typeface="Tahoma" panose="020B0604030504040204" pitchFamily="34" charset="0"/>
                <a:cs typeface="Tahoma" panose="020B0604030504040204" pitchFamily="34" charset="0"/>
              </a:rPr>
              <a:t>2014</a:t>
            </a:r>
          </a:p>
        </p:txBody>
      </p:sp>
      <p:sp>
        <p:nvSpPr>
          <p:cNvPr id="15" name="Text Box 4">
            <a:extLst>
              <a:ext uri="{FF2B5EF4-FFF2-40B4-BE49-F238E27FC236}">
                <a16:creationId xmlns:a16="http://schemas.microsoft.com/office/drawing/2014/main" id="{C2669AC7-C6C8-412D-AC63-C744BA161CB2}"/>
              </a:ext>
            </a:extLst>
          </p:cNvPr>
          <p:cNvSpPr txBox="1">
            <a:spLocks noChangeArrowheads="1"/>
          </p:cNvSpPr>
          <p:nvPr/>
        </p:nvSpPr>
        <p:spPr bwMode="auto">
          <a:xfrm>
            <a:off x="-3" y="3537615"/>
            <a:ext cx="12175671"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1963" indent="-461963" algn="l">
              <a:buClr>
                <a:schemeClr val="bg1">
                  <a:lumMod val="60000"/>
                  <a:lumOff val="40000"/>
                </a:schemeClr>
              </a:buClr>
              <a:buSzPct val="115000"/>
              <a:buFont typeface="Wingdings" pitchFamily="2" charset="2"/>
              <a:buChar char="Ø"/>
            </a:pP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Over the years our knowledge of the universe increased – It became clear that there were far more factors necessary for life than Sagan supposed!</a:t>
            </a:r>
          </a:p>
          <a:p>
            <a:pPr marL="461963" indent="-461963" algn="l">
              <a:buClr>
                <a:schemeClr val="bg1">
                  <a:lumMod val="60000"/>
                  <a:lumOff val="40000"/>
                </a:schemeClr>
              </a:buClr>
              <a:buSzPct val="115000"/>
              <a:buFont typeface="Wingdings" pitchFamily="2" charset="2"/>
              <a:buChar char="Ø"/>
            </a:pPr>
            <a:endPar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marL="461963" indent="-461963" algn="l">
              <a:buClr>
                <a:schemeClr val="bg1">
                  <a:lumMod val="60000"/>
                  <a:lumOff val="40000"/>
                </a:schemeClr>
              </a:buClr>
              <a:buSzPct val="115000"/>
              <a:buFont typeface="Wingdings" pitchFamily="2" charset="2"/>
              <a:buChar char="Ø"/>
            </a:pP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Congress defunded SETI in 1993, but the search continues with private funds!</a:t>
            </a:r>
          </a:p>
        </p:txBody>
      </p:sp>
    </p:spTree>
    <p:extLst>
      <p:ext uri="{BB962C8B-B14F-4D97-AF65-F5344CB8AC3E}">
        <p14:creationId xmlns:p14="http://schemas.microsoft.com/office/powerpoint/2010/main" val="26124745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8431" r="2" b="8918"/>
          <a:stretch/>
        </p:blipFill>
        <p:spPr>
          <a:xfrm>
            <a:off x="-3" y="10"/>
            <a:ext cx="5486403" cy="2550767"/>
          </a:xfrm>
          <a:prstGeom prst="rect">
            <a:avLst/>
          </a:prstGeom>
          <a:effectLst>
            <a:softEdge rad="19050"/>
          </a:effectLst>
        </p:spPr>
      </p:pic>
      <p:sp>
        <p:nvSpPr>
          <p:cNvPr id="103426" name="Rectangle 2"/>
          <p:cNvSpPr>
            <a:spLocks noGrp="1" noChangeArrowheads="1"/>
          </p:cNvSpPr>
          <p:nvPr>
            <p:ph type="title"/>
          </p:nvPr>
        </p:nvSpPr>
        <p:spPr>
          <a:xfrm>
            <a:off x="5486400" y="10"/>
            <a:ext cx="3429001" cy="1641490"/>
          </a:xfrm>
        </p:spPr>
        <p:txBody>
          <a:bodyPr vert="horz" wrap="none" lIns="91440" tIns="45720" rIns="91440" bIns="45720" rtlCol="0" anchor="t">
            <a:normAutofit/>
          </a:bodyPr>
          <a:lstStyle/>
          <a:p>
            <a:pPr algn="ctr"/>
            <a:r>
              <a:rPr lang="en-US" altLang="en-US" sz="9600" u="sng"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Intro</a:t>
            </a:r>
          </a:p>
        </p:txBody>
      </p:sp>
      <p:sp>
        <p:nvSpPr>
          <p:cNvPr id="5" name="Footer Placeholder 4"/>
          <p:cNvSpPr>
            <a:spLocks noGrp="1"/>
          </p:cNvSpPr>
          <p:nvPr>
            <p:ph type="ftr" sz="quarter" idx="11"/>
          </p:nvPr>
        </p:nvSpPr>
        <p:spPr>
          <a:xfrm>
            <a:off x="16330" y="6492875"/>
            <a:ext cx="326027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11" name="Text Box 3">
            <a:extLst>
              <a:ext uri="{FF2B5EF4-FFF2-40B4-BE49-F238E27FC236}">
                <a16:creationId xmlns:a16="http://schemas.microsoft.com/office/drawing/2014/main" id="{B0E1FE4A-D78A-4E6B-B2AC-BEB13BA97FC9}"/>
              </a:ext>
            </a:extLst>
          </p:cNvPr>
          <p:cNvSpPr txBox="1">
            <a:spLocks noChangeArrowheads="1"/>
          </p:cNvSpPr>
          <p:nvPr/>
        </p:nvSpPr>
        <p:spPr bwMode="auto">
          <a:xfrm>
            <a:off x="-1" y="2466807"/>
            <a:ext cx="1217567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Wall Street Journal article 12/25/14, </a:t>
            </a:r>
            <a:r>
              <a:rPr lang="en-US" altLang="en-US" sz="3200" b="1" i="1" u="sng" dirty="0">
                <a:solidFill>
                  <a:srgbClr val="66FFFF"/>
                </a:solidFill>
                <a:latin typeface="Tahoma" panose="020B0604030504040204" pitchFamily="34" charset="0"/>
                <a:ea typeface="Tahoma" panose="020B0604030504040204" pitchFamily="34" charset="0"/>
                <a:cs typeface="Tahoma" panose="020B0604030504040204" pitchFamily="34" charset="0"/>
              </a:rPr>
              <a:t>Science Increasingly Makes the Case for God</a:t>
            </a: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 by Eric </a:t>
            </a:r>
            <a:r>
              <a:rPr lang="en-US" altLang="en-US" sz="3200" b="1" dirty="0" err="1">
                <a:solidFill>
                  <a:srgbClr val="66FFFF"/>
                </a:solidFill>
                <a:latin typeface="Tahoma" panose="020B0604030504040204" pitchFamily="34" charset="0"/>
                <a:ea typeface="Tahoma" panose="020B0604030504040204" pitchFamily="34" charset="0"/>
                <a:cs typeface="Tahoma" panose="020B0604030504040204" pitchFamily="34" charset="0"/>
              </a:rPr>
              <a:t>Mataxas</a:t>
            </a:r>
            <a:endPar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a:extLst>
              <a:ext uri="{FF2B5EF4-FFF2-40B4-BE49-F238E27FC236}">
                <a16:creationId xmlns:a16="http://schemas.microsoft.com/office/drawing/2014/main" id="{26C24944-EF24-41E1-8864-1639F31D5F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5401" y="2459"/>
            <a:ext cx="3276600" cy="2536088"/>
          </a:xfrm>
          <a:prstGeom prst="rect">
            <a:avLst/>
          </a:prstGeom>
        </p:spPr>
      </p:pic>
      <p:sp>
        <p:nvSpPr>
          <p:cNvPr id="12" name="Text Box 4">
            <a:extLst>
              <a:ext uri="{FF2B5EF4-FFF2-40B4-BE49-F238E27FC236}">
                <a16:creationId xmlns:a16="http://schemas.microsoft.com/office/drawing/2014/main" id="{A3EB9570-4416-4FBF-A983-0DFE4B9FE5A1}"/>
              </a:ext>
            </a:extLst>
          </p:cNvPr>
          <p:cNvSpPr txBox="1">
            <a:spLocks noChangeArrowheads="1"/>
          </p:cNvSpPr>
          <p:nvPr/>
        </p:nvSpPr>
        <p:spPr bwMode="auto">
          <a:xfrm>
            <a:off x="0" y="3462474"/>
            <a:ext cx="12192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1963" indent="-461963" algn="l">
              <a:buClr>
                <a:schemeClr val="bg1">
                  <a:lumMod val="60000"/>
                  <a:lumOff val="40000"/>
                </a:schemeClr>
              </a:buClr>
              <a:buSzPct val="115000"/>
              <a:buFont typeface="Wingdings" pitchFamily="2" charset="2"/>
              <a:buChar char="Ø"/>
            </a:pP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Sagan’s two parameters grew to 10 and then 20 and then 50. The number dropped to a few thousand planets and kept on plummeting</a:t>
            </a:r>
          </a:p>
        </p:txBody>
      </p:sp>
      <p:sp>
        <p:nvSpPr>
          <p:cNvPr id="13" name="Text Box 4">
            <a:extLst>
              <a:ext uri="{FF2B5EF4-FFF2-40B4-BE49-F238E27FC236}">
                <a16:creationId xmlns:a16="http://schemas.microsoft.com/office/drawing/2014/main" id="{30D2EB97-0439-45AD-B8B9-712A27962470}"/>
              </a:ext>
            </a:extLst>
          </p:cNvPr>
          <p:cNvSpPr txBox="1">
            <a:spLocks noChangeArrowheads="1"/>
          </p:cNvSpPr>
          <p:nvPr/>
        </p:nvSpPr>
        <p:spPr bwMode="auto">
          <a:xfrm>
            <a:off x="-18259" y="4925341"/>
            <a:ext cx="12192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1963" indent="-461963" algn="l">
              <a:buClr>
                <a:schemeClr val="bg1">
                  <a:lumMod val="60000"/>
                  <a:lumOff val="40000"/>
                </a:schemeClr>
              </a:buClr>
              <a:buSzPct val="115000"/>
              <a:buFont typeface="Wingdings" pitchFamily="2" charset="2"/>
              <a:buChar char="Ø"/>
            </a:pP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As factors continued to be discovered, the number of possible planets hit zero, and kept going. </a:t>
            </a:r>
            <a:r>
              <a:rPr lang="en-US" altLang="en-US" sz="3200" i="1" u="sng" dirty="0">
                <a:solidFill>
                  <a:srgbClr val="FFFF00"/>
                </a:solidFill>
                <a:latin typeface="Tahoma" panose="020B0604030504040204" pitchFamily="34" charset="0"/>
                <a:ea typeface="Tahoma" panose="020B0604030504040204" pitchFamily="34" charset="0"/>
                <a:cs typeface="Tahoma" panose="020B0604030504040204" pitchFamily="34" charset="0"/>
              </a:rPr>
              <a:t>Probability said that even we shouldn’t be here!</a:t>
            </a:r>
          </a:p>
        </p:txBody>
      </p:sp>
    </p:spTree>
    <p:extLst>
      <p:ext uri="{BB962C8B-B14F-4D97-AF65-F5344CB8AC3E}">
        <p14:creationId xmlns:p14="http://schemas.microsoft.com/office/powerpoint/2010/main" val="813903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8431" r="2" b="8918"/>
          <a:stretch/>
        </p:blipFill>
        <p:spPr>
          <a:xfrm>
            <a:off x="-3" y="10"/>
            <a:ext cx="5486403" cy="2550767"/>
          </a:xfrm>
          <a:prstGeom prst="rect">
            <a:avLst/>
          </a:prstGeom>
          <a:effectLst>
            <a:softEdge rad="19050"/>
          </a:effectLst>
        </p:spPr>
      </p:pic>
      <p:sp>
        <p:nvSpPr>
          <p:cNvPr id="103426" name="Rectangle 2"/>
          <p:cNvSpPr>
            <a:spLocks noGrp="1" noChangeArrowheads="1"/>
          </p:cNvSpPr>
          <p:nvPr>
            <p:ph type="title"/>
          </p:nvPr>
        </p:nvSpPr>
        <p:spPr>
          <a:xfrm>
            <a:off x="5486400" y="10"/>
            <a:ext cx="3429001" cy="1641490"/>
          </a:xfrm>
        </p:spPr>
        <p:txBody>
          <a:bodyPr vert="horz" wrap="none" lIns="91440" tIns="45720" rIns="91440" bIns="45720" rtlCol="0" anchor="t">
            <a:normAutofit/>
          </a:bodyPr>
          <a:lstStyle/>
          <a:p>
            <a:pPr algn="ctr"/>
            <a:r>
              <a:rPr lang="en-US" altLang="en-US" sz="9600" u="sng"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Intro</a:t>
            </a:r>
          </a:p>
        </p:txBody>
      </p:sp>
      <p:sp>
        <p:nvSpPr>
          <p:cNvPr id="5" name="Footer Placeholder 4"/>
          <p:cNvSpPr>
            <a:spLocks noGrp="1"/>
          </p:cNvSpPr>
          <p:nvPr>
            <p:ph type="ftr" sz="quarter" idx="11"/>
          </p:nvPr>
        </p:nvSpPr>
        <p:spPr>
          <a:xfrm>
            <a:off x="16330" y="6492875"/>
            <a:ext cx="326027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11" name="Text Box 3">
            <a:extLst>
              <a:ext uri="{FF2B5EF4-FFF2-40B4-BE49-F238E27FC236}">
                <a16:creationId xmlns:a16="http://schemas.microsoft.com/office/drawing/2014/main" id="{B0E1FE4A-D78A-4E6B-B2AC-BEB13BA97FC9}"/>
              </a:ext>
            </a:extLst>
          </p:cNvPr>
          <p:cNvSpPr txBox="1">
            <a:spLocks noChangeArrowheads="1"/>
          </p:cNvSpPr>
          <p:nvPr/>
        </p:nvSpPr>
        <p:spPr bwMode="auto">
          <a:xfrm>
            <a:off x="-1" y="2466807"/>
            <a:ext cx="1217567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Wall Street Journal article 12/25/14, </a:t>
            </a:r>
            <a:r>
              <a:rPr lang="en-US" altLang="en-US" sz="3200" b="1" i="1" u="sng" dirty="0">
                <a:solidFill>
                  <a:srgbClr val="66FFFF"/>
                </a:solidFill>
                <a:latin typeface="Tahoma" panose="020B0604030504040204" pitchFamily="34" charset="0"/>
                <a:ea typeface="Tahoma" panose="020B0604030504040204" pitchFamily="34" charset="0"/>
                <a:cs typeface="Tahoma" panose="020B0604030504040204" pitchFamily="34" charset="0"/>
              </a:rPr>
              <a:t>Science Increasingly Makes the Case for God</a:t>
            </a: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 by Eric </a:t>
            </a:r>
            <a:r>
              <a:rPr lang="en-US" altLang="en-US" sz="3200" b="1" dirty="0" err="1">
                <a:solidFill>
                  <a:srgbClr val="66FFFF"/>
                </a:solidFill>
                <a:latin typeface="Tahoma" panose="020B0604030504040204" pitchFamily="34" charset="0"/>
                <a:ea typeface="Tahoma" panose="020B0604030504040204" pitchFamily="34" charset="0"/>
                <a:cs typeface="Tahoma" panose="020B0604030504040204" pitchFamily="34" charset="0"/>
              </a:rPr>
              <a:t>Mataxas</a:t>
            </a:r>
            <a:endPar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a:extLst>
              <a:ext uri="{FF2B5EF4-FFF2-40B4-BE49-F238E27FC236}">
                <a16:creationId xmlns:a16="http://schemas.microsoft.com/office/drawing/2014/main" id="{26C24944-EF24-41E1-8864-1639F31D5F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5401" y="2459"/>
            <a:ext cx="3276600" cy="2536088"/>
          </a:xfrm>
          <a:prstGeom prst="rect">
            <a:avLst/>
          </a:prstGeom>
        </p:spPr>
      </p:pic>
      <p:sp>
        <p:nvSpPr>
          <p:cNvPr id="9" name="Text Box 4">
            <a:extLst>
              <a:ext uri="{FF2B5EF4-FFF2-40B4-BE49-F238E27FC236}">
                <a16:creationId xmlns:a16="http://schemas.microsoft.com/office/drawing/2014/main" id="{B6EF5116-7DCA-4E99-B493-E49B78311CC1}"/>
              </a:ext>
            </a:extLst>
          </p:cNvPr>
          <p:cNvSpPr txBox="1">
            <a:spLocks noChangeArrowheads="1"/>
          </p:cNvSpPr>
          <p:nvPr/>
        </p:nvSpPr>
        <p:spPr bwMode="auto">
          <a:xfrm>
            <a:off x="-16330" y="3693953"/>
            <a:ext cx="121920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1963" indent="-461963" algn="l">
              <a:buClr>
                <a:schemeClr val="bg1">
                  <a:lumMod val="60000"/>
                  <a:lumOff val="40000"/>
                </a:schemeClr>
              </a:buClr>
              <a:buSzPct val="115000"/>
              <a:buFont typeface="Wingdings" pitchFamily="2" charset="2"/>
              <a:buChar char="Ø"/>
            </a:pPr>
            <a:r>
              <a:rPr lang="en-US" altLang="en-US" sz="4000" dirty="0">
                <a:solidFill>
                  <a:srgbClr val="FFFF00"/>
                </a:solidFill>
                <a:latin typeface="Tahoma" panose="020B0604030504040204" pitchFamily="34" charset="0"/>
                <a:ea typeface="Tahoma" panose="020B0604030504040204" pitchFamily="34" charset="0"/>
                <a:cs typeface="Tahoma" panose="020B0604030504040204" pitchFamily="34" charset="0"/>
              </a:rPr>
              <a:t>Today there are more than 200 known parameters necessary for a planet to support life—every single one of which must be perfectly met, or the whole thing falls apart!</a:t>
            </a:r>
          </a:p>
        </p:txBody>
      </p:sp>
    </p:spTree>
    <p:extLst>
      <p:ext uri="{BB962C8B-B14F-4D97-AF65-F5344CB8AC3E}">
        <p14:creationId xmlns:p14="http://schemas.microsoft.com/office/powerpoint/2010/main" val="39931500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Custom 1">
      <a:majorFont>
        <a:latin typeface="Arial"/>
        <a:ea typeface=""/>
        <a:cs typeface=""/>
      </a:majorFont>
      <a:minorFont>
        <a:latin typeface="Tahoma"/>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Depth</Template>
  <TotalTime>4406</TotalTime>
  <Words>7209</Words>
  <Application>Microsoft Office PowerPoint</Application>
  <PresentationFormat>Widescreen</PresentationFormat>
  <Paragraphs>845</Paragraphs>
  <Slides>68</Slides>
  <Notes>67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68</vt:i4>
      </vt:variant>
    </vt:vector>
  </HeadingPairs>
  <TitlesOfParts>
    <vt:vector size="75" baseType="lpstr">
      <vt:lpstr>Ameretto</vt:lpstr>
      <vt:lpstr>Arial</vt:lpstr>
      <vt:lpstr>Calisto MT</vt:lpstr>
      <vt:lpstr>Tahoma</vt:lpstr>
      <vt:lpstr>Times New Roman</vt:lpstr>
      <vt:lpstr>Wingdings</vt:lpstr>
      <vt:lpstr>Depth</vt:lpstr>
      <vt:lpstr>Harmony Of Scriptures &amp; Science Parts 1-2</vt:lpstr>
      <vt:lpstr>PART 1</vt:lpstr>
      <vt:lpstr>Intro (Part 1)</vt:lpstr>
      <vt:lpstr>Intro</vt:lpstr>
      <vt:lpstr>Intro</vt:lpstr>
      <vt:lpstr>Intro</vt:lpstr>
      <vt:lpstr>Intro</vt:lpstr>
      <vt:lpstr>Intro</vt:lpstr>
      <vt:lpstr>Intro</vt:lpstr>
      <vt:lpstr>Intro</vt:lpstr>
      <vt:lpstr>Intro</vt:lpstr>
      <vt:lpstr>Intro</vt:lpstr>
      <vt:lpstr>Intro</vt:lpstr>
      <vt:lpstr>5 Terms of the Universe</vt:lpstr>
      <vt:lpstr>5 Terms of the Universe</vt:lpstr>
      <vt:lpstr>1st Law of Thermodynamics</vt:lpstr>
      <vt:lpstr>1st Law of Thermodynamics</vt:lpstr>
      <vt:lpstr>Female “Seed of Life”</vt:lpstr>
      <vt:lpstr>Female “Seed of Life”</vt:lpstr>
      <vt:lpstr>Life in the Blood</vt:lpstr>
      <vt:lpstr>Life in the Blood</vt:lpstr>
      <vt:lpstr>Circumcision on 8th Day</vt:lpstr>
      <vt:lpstr>Circumcision on 8th Day</vt:lpstr>
      <vt:lpstr>Hand-washing in Running Water</vt:lpstr>
      <vt:lpstr>Hand-washing in Running Water</vt:lpstr>
      <vt:lpstr>Suspension of the Earth in Space</vt:lpstr>
      <vt:lpstr>Suspension of the Earth in Space</vt:lpstr>
      <vt:lpstr>Air Has Weight </vt:lpstr>
      <vt:lpstr>Air Has Weight </vt:lpstr>
      <vt:lpstr>Harmony of Scripture &amp; Science</vt:lpstr>
      <vt:lpstr>Harmony of Scripture &amp; Science</vt:lpstr>
      <vt:lpstr>Conclusion (Pt. 1) </vt:lpstr>
      <vt:lpstr>Conclusion </vt:lpstr>
      <vt:lpstr>“What Must I Do To Be Saved?”</vt:lpstr>
      <vt:lpstr>PART 2</vt:lpstr>
      <vt:lpstr>Intro (Part 2)</vt:lpstr>
      <vt:lpstr>Intro</vt:lpstr>
      <vt:lpstr>Intro</vt:lpstr>
      <vt:lpstr>The Water Cycle</vt:lpstr>
      <vt:lpstr>The Water Cycle</vt:lpstr>
      <vt:lpstr>Earth’s Axis</vt:lpstr>
      <vt:lpstr>Earth’s Axis</vt:lpstr>
      <vt:lpstr>Paths of the Seas</vt:lpstr>
      <vt:lpstr>Paths of the Seas</vt:lpstr>
      <vt:lpstr>Sun’s Ecliptic Path</vt:lpstr>
      <vt:lpstr>Sun’s Ecliptic Path</vt:lpstr>
      <vt:lpstr>Earth is a Circle</vt:lpstr>
      <vt:lpstr>Earth is a Circle</vt:lpstr>
      <vt:lpstr>Universe Expansion</vt:lpstr>
      <vt:lpstr>Universe Expansion</vt:lpstr>
      <vt:lpstr>Underwater Mountains</vt:lpstr>
      <vt:lpstr>Underwater Mountains</vt:lpstr>
      <vt:lpstr>2nd Law of Thermodynamics</vt:lpstr>
      <vt:lpstr>2nd Law of Thermodynamics</vt:lpstr>
      <vt:lpstr>Harmony of Scripture &amp; Science</vt:lpstr>
      <vt:lpstr>Harmony of Scripture &amp; Science</vt:lpstr>
      <vt:lpstr>EXTRA FUN FACT: Radio Waves</vt:lpstr>
      <vt:lpstr>EXTRA FUN FACT: Radio Waves</vt:lpstr>
      <vt:lpstr>Conclusion (Part 2) </vt:lpstr>
      <vt:lpstr>Conclusion </vt:lpstr>
      <vt:lpstr>Conclusion </vt:lpstr>
      <vt:lpstr>Conclusion </vt:lpstr>
      <vt:lpstr>“What Must I Do To Be Saved?”</vt:lpstr>
      <vt:lpstr>EXTRA RESOURCE SLIDES</vt:lpstr>
      <vt:lpstr>Harmony of Scripture &amp; Science Editable Table 1</vt:lpstr>
      <vt:lpstr>Harmony of Scripture &amp; Science Editable Table 2</vt:lpstr>
      <vt:lpstr>Harmony of Scriptures &amp; Science Editable Table</vt:lpstr>
      <vt:lpstr>Harmony of Scripture &amp; Science Pic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Harmony Of Scriptures &amp; Science Parts 1-2</dc:title>
  <dc:subject>04/22/18 &amp; 04/29/18</dc:subject>
  <dc:creator>DarkWolf</dc:creator>
  <cp:lastModifiedBy>Morrisoncave</cp:lastModifiedBy>
  <cp:revision>69</cp:revision>
  <dcterms:created xsi:type="dcterms:W3CDTF">2005-06-04T23:49:02Z</dcterms:created>
  <dcterms:modified xsi:type="dcterms:W3CDTF">2018-05-01T19:47:01Z</dcterms:modified>
</cp:coreProperties>
</file>