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Lst>
  <p:notesMasterIdLst>
    <p:notesMasterId r:id="rId30"/>
  </p:notesMasterIdLst>
  <p:handoutMasterIdLst>
    <p:handoutMasterId r:id="rId31"/>
  </p:handoutMasterIdLst>
  <p:sldIdLst>
    <p:sldId id="256" r:id="rId2"/>
    <p:sldId id="420" r:id="rId3"/>
    <p:sldId id="436" r:id="rId4"/>
    <p:sldId id="508" r:id="rId5"/>
    <p:sldId id="533" r:id="rId6"/>
    <p:sldId id="536" r:id="rId7"/>
    <p:sldId id="535" r:id="rId8"/>
    <p:sldId id="525" r:id="rId9"/>
    <p:sldId id="537" r:id="rId10"/>
    <p:sldId id="529" r:id="rId11"/>
    <p:sldId id="538" r:id="rId12"/>
    <p:sldId id="541" r:id="rId13"/>
    <p:sldId id="540" r:id="rId14"/>
    <p:sldId id="546" r:id="rId15"/>
    <p:sldId id="510" r:id="rId16"/>
    <p:sldId id="519" r:id="rId17"/>
    <p:sldId id="520" r:id="rId18"/>
    <p:sldId id="521" r:id="rId19"/>
    <p:sldId id="548" r:id="rId20"/>
    <p:sldId id="522" r:id="rId21"/>
    <p:sldId id="552" r:id="rId22"/>
    <p:sldId id="554" r:id="rId23"/>
    <p:sldId id="523" r:id="rId24"/>
    <p:sldId id="559" r:id="rId25"/>
    <p:sldId id="560" r:id="rId26"/>
    <p:sldId id="558" r:id="rId27"/>
    <p:sldId id="562" r:id="rId28"/>
    <p:sldId id="51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FF"/>
    <a:srgbClr val="FFFFCC"/>
    <a:srgbClr val="66FFFF"/>
    <a:srgbClr val="006600"/>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91" autoAdjust="0"/>
  </p:normalViewPr>
  <p:slideViewPr>
    <p:cSldViewPr snapToObjects="1">
      <p:cViewPr varScale="1">
        <p:scale>
          <a:sx n="95" d="100"/>
          <a:sy n="95" d="100"/>
        </p:scale>
        <p:origin x="7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693264C-7BA8-4702-BAC2-E6EBBC608269}" type="slidenum">
              <a:rPr lang="en-US" smtClean="0">
                <a:latin typeface="Times New Roman" pitchFamily="18" charset="0"/>
              </a:rPr>
              <a:pPr eaLnBrk="1" hangingPunct="1">
                <a:defRPr/>
              </a:pPr>
              <a:t>1</a:t>
            </a:fld>
            <a:endParaRPr lang="en-US">
              <a:latin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a:p>
            <a:pPr eaLnBrk="1" hangingPunct="1"/>
            <a:r>
              <a:rPr lang="en-US" dirty="0"/>
              <a:t>Based on a lesson by Baxter Exum</a:t>
            </a:r>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10</a:t>
            </a:fld>
            <a:endParaRPr lang="en-US">
              <a:cs typeface="Arial" pitchFamily="34" charset="0"/>
            </a:endParaRPr>
          </a:p>
        </p:txBody>
      </p:sp>
    </p:spTree>
    <p:extLst>
      <p:ext uri="{BB962C8B-B14F-4D97-AF65-F5344CB8AC3E}">
        <p14:creationId xmlns:p14="http://schemas.microsoft.com/office/powerpoint/2010/main" val="284263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693264C-7BA8-4702-BAC2-E6EBBC608269}" type="slidenum">
              <a:rPr lang="en-US" smtClean="0">
                <a:latin typeface="Times New Roman" pitchFamily="18" charset="0"/>
              </a:rPr>
              <a:pPr eaLnBrk="1" hangingPunct="1">
                <a:defRPr/>
              </a:pPr>
              <a:t>12</a:t>
            </a:fld>
            <a:endParaRPr lang="en-US">
              <a:latin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Times New Roman" pitchFamily="18" charset="0"/>
                <a:ea typeface="+mn-ea"/>
                <a:cs typeface="+mn-cs"/>
              </a:rPr>
              <a:t>For further study, or if questions, please Call: 804-277-1983 or Visit: www.courthousechurchofcrist.com</a:t>
            </a:r>
          </a:p>
          <a:p>
            <a:pPr eaLnBrk="1" hangingPunct="1"/>
            <a:endParaRPr lang="en-US" dirty="0"/>
          </a:p>
          <a:p>
            <a:pPr eaLnBrk="1" hangingPunct="1"/>
            <a:r>
              <a:rPr lang="en-US" dirty="0"/>
              <a:t>Based on a lesson by Baxter Exum</a:t>
            </a:r>
          </a:p>
          <a:p>
            <a:pPr eaLnBrk="1" hangingPunct="1"/>
            <a:endParaRPr lang="en-US" dirty="0"/>
          </a:p>
          <a:p>
            <a:pPr eaLnBrk="1" hangingPunct="1"/>
            <a:endParaRPr lang="en-US" dirty="0"/>
          </a:p>
        </p:txBody>
      </p:sp>
    </p:spTree>
    <p:extLst>
      <p:ext uri="{BB962C8B-B14F-4D97-AF65-F5344CB8AC3E}">
        <p14:creationId xmlns:p14="http://schemas.microsoft.com/office/powerpoint/2010/main" val="349536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3555"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3556"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115EBCA-FA46-41EB-A536-388BE67C3BB6}" type="slidenum">
              <a:rPr lang="en-US" smtClean="0">
                <a:latin typeface="Times New Roman" pitchFamily="18" charset="0"/>
              </a:rPr>
              <a:pPr eaLnBrk="1" hangingPunct="1">
                <a:defRPr/>
              </a:pPr>
              <a:t>13</a:t>
            </a:fld>
            <a:endParaRPr lang="en-US">
              <a:latin typeface="Times New Roman" pitchFamily="18" charset="0"/>
            </a:endParaRPr>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12775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3555"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3556"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115EBCA-FA46-41EB-A536-388BE67C3BB6}" type="slidenum">
              <a:rPr lang="en-US" smtClean="0">
                <a:latin typeface="Times New Roman" pitchFamily="18" charset="0"/>
              </a:rPr>
              <a:pPr eaLnBrk="1" hangingPunct="1">
                <a:defRPr/>
              </a:pPr>
              <a:t>14</a:t>
            </a:fld>
            <a:endParaRPr lang="en-US">
              <a:latin typeface="Times New Roman" pitchFamily="18" charset="0"/>
            </a:endParaRPr>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40373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15</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16</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17</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18</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19</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72590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20</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3555"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3556"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115EBCA-FA46-41EB-A536-388BE67C3BB6}" type="slidenum">
              <a:rPr lang="en-US" smtClean="0">
                <a:latin typeface="Times New Roman" pitchFamily="18" charset="0"/>
              </a:rPr>
              <a:pPr eaLnBrk="1" hangingPunct="1">
                <a:defRPr/>
              </a:pPr>
              <a:t>2</a:t>
            </a:fld>
            <a:endParaRPr lang="en-US">
              <a:latin typeface="Times New Roman" pitchFamily="18" charset="0"/>
            </a:endParaRPr>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21</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521288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22</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5538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23</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24</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684909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25</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560354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26</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500991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27</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92368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28</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3</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a:t>Angel Museum: </a:t>
            </a:r>
            <a:r>
              <a:rPr lang="en-US" sz="1200" u="sng" kern="1200">
                <a:solidFill>
                  <a:schemeClr val="tx1"/>
                </a:solidFill>
                <a:effectLst/>
                <a:latin typeface="Times New Roman" pitchFamily="18" charset="0"/>
                <a:ea typeface="+mn-ea"/>
                <a:cs typeface="+mn-cs"/>
              </a:rPr>
              <a:t>http://www.angelmuseum.org/</a:t>
            </a:r>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4</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5</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16486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6</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01018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7</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20771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8</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49048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atin typeface="Times New Roman" pitchFamily="18" charset="0"/>
            </a:endParaRP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9</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14441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C9D93657-24CA-4F3E-A7E7-1B701F41C68B}"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Angels: Definitions &amp; Characteristics (Parts 1-2)</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Angels: Definitions &amp; Characteristics (Parts 1-2)</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Angels: Definitions &amp; Characteristics (Parts 1-2)</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FB1CAFFA-4BD8-4545-A94C-BBB238667436}"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Angels: Definitions &amp; Characteristics (Parts 1-2)</a:t>
            </a:r>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06937C0-3805-4F0B-A5CF-ABEEEFA075F6}"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Angels: Definitions &amp; Characteristics (Parts 1-2)</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C774F912-84F1-4D58-B260-74BCDCBADFB9}"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Angels: Definitions &amp; Characteristics (Parts 1-2)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70F27B-E2ED-4800-AFC2-090F1EB5FE22}"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Angels: Definitions &amp; Characteristics (Parts 1-2)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CA4E7DCC-6273-4922-A425-F1D0F62B460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Angels: Definitions &amp; Characteristics (Parts 1-2)</a:t>
            </a:r>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1FBC41C8-90D2-4FD9-9267-722B09D4C026}"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Angels: Definitions &amp; Characteristics (Parts 1-2)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FEB6DB28-125E-4DF5-BEE5-83879ED4DA3D}"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Angels: Definitions &amp; Characteristics (Parts 1-2)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EFAD4037-5D67-43A7-AE42-AE145E01ACBD}"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Angels: Definitions &amp; Characteristics (Parts 1-2)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Angels: Definitions &amp; Characteristics (Parts 1-2)</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04B0798E-18FA-405A-BBA8-BB823BBECDE2}"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7464" y="2133600"/>
            <a:ext cx="9148763" cy="1066800"/>
          </a:xfrm>
        </p:spPr>
        <p:txBody>
          <a:bodyPr rtlCol="0">
            <a:normAutofit/>
          </a:bodyPr>
          <a:lstStyle/>
          <a:p>
            <a:pPr algn="ctr">
              <a:buClr>
                <a:schemeClr val="accent6">
                  <a:lumMod val="75000"/>
                </a:schemeClr>
              </a:buClr>
              <a:defRPr/>
            </a:pPr>
            <a:r>
              <a:rPr lang="en-US" sz="4000" b="1" i="0" dirty="0">
                <a:solidFill>
                  <a:srgbClr val="FFFF00"/>
                </a:solidFill>
                <a:latin typeface="Arial" pitchFamily="34" charset="0"/>
                <a:cs typeface="Arial" pitchFamily="34" charset="0"/>
              </a:rPr>
              <a:t>Text: Hebrews 1:13-14</a:t>
            </a:r>
          </a:p>
        </p:txBody>
      </p:sp>
      <p:sp>
        <p:nvSpPr>
          <p:cNvPr id="2050" name="Rectangle 2"/>
          <p:cNvSpPr>
            <a:spLocks noGrp="1" noChangeArrowheads="1"/>
          </p:cNvSpPr>
          <p:nvPr>
            <p:ph type="title"/>
          </p:nvPr>
        </p:nvSpPr>
        <p:spPr>
          <a:xfrm>
            <a:off x="-17463" y="0"/>
            <a:ext cx="9148763" cy="2133600"/>
          </a:xfrm>
        </p:spPr>
        <p:txBody>
          <a:bodyPr>
            <a:noAutofit/>
          </a:bodyPr>
          <a:lstStyle/>
          <a:p>
            <a:pPr marL="182880" algn="ctr">
              <a:buClr>
                <a:schemeClr val="accent6">
                  <a:lumMod val="75000"/>
                </a:schemeClr>
              </a:buClr>
              <a:defRPr/>
            </a:pPr>
            <a:r>
              <a:rPr lang="en-US" sz="4400" u="sng" dirty="0">
                <a:solidFill>
                  <a:srgbClr val="66FFFF"/>
                </a:solidFill>
                <a:latin typeface="Arial" pitchFamily="34" charset="0"/>
                <a:cs typeface="Arial" pitchFamily="34" charset="0"/>
              </a:rPr>
              <a:t>Angels: </a:t>
            </a:r>
            <a:br>
              <a:rPr lang="en-US" sz="4400" u="sng" dirty="0">
                <a:solidFill>
                  <a:srgbClr val="66FFFF"/>
                </a:solidFill>
                <a:latin typeface="Arial" pitchFamily="34" charset="0"/>
                <a:cs typeface="Arial" pitchFamily="34" charset="0"/>
              </a:rPr>
            </a:br>
            <a:r>
              <a:rPr lang="en-US" sz="4400" u="sng" dirty="0">
                <a:solidFill>
                  <a:srgbClr val="66FFFF"/>
                </a:solidFill>
                <a:latin typeface="Arial" pitchFamily="34" charset="0"/>
                <a:cs typeface="Arial" pitchFamily="34" charset="0"/>
              </a:rPr>
              <a:t>Definitions &amp; Characteristics</a:t>
            </a:r>
            <a:br>
              <a:rPr lang="en-US" sz="4400" u="sng" dirty="0">
                <a:solidFill>
                  <a:srgbClr val="66FFFF"/>
                </a:solidFill>
                <a:latin typeface="Arial" pitchFamily="34" charset="0"/>
                <a:cs typeface="Arial" pitchFamily="34" charset="0"/>
              </a:rPr>
            </a:br>
            <a:r>
              <a:rPr lang="en-US" sz="4400" i="1" u="sng" dirty="0">
                <a:solidFill>
                  <a:srgbClr val="66FFFF"/>
                </a:solidFill>
                <a:latin typeface="Arial" pitchFamily="34" charset="0"/>
                <a:cs typeface="Arial" pitchFamily="34" charset="0"/>
              </a:rPr>
              <a:t>(Parts 1-2)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483" y="2820936"/>
            <a:ext cx="6475034" cy="4046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809931732"/>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35AD2F-5399-4B6B-8E4B-4C364B60FD3F}"/>
              </a:ext>
            </a:extLst>
          </p:cNvPr>
          <p:cNvSpPr>
            <a:spLocks noGrp="1"/>
          </p:cNvSpPr>
          <p:nvPr>
            <p:ph sz="quarter" idx="14"/>
          </p:nvPr>
        </p:nvSpPr>
        <p:spPr/>
        <p:txBody>
          <a:bodyPr/>
          <a:lstStyle/>
          <a:p>
            <a:endParaRPr lang="en-US"/>
          </a:p>
        </p:txBody>
      </p:sp>
      <p:sp>
        <p:nvSpPr>
          <p:cNvPr id="3" name="Content Placeholder 2">
            <a:extLst>
              <a:ext uri="{FF2B5EF4-FFF2-40B4-BE49-F238E27FC236}">
                <a16:creationId xmlns:a16="http://schemas.microsoft.com/office/drawing/2014/main" id="{94BBD9C1-9D13-469F-8373-5B7D8147ABA8}"/>
              </a:ext>
            </a:extLst>
          </p:cNvPr>
          <p:cNvSpPr>
            <a:spLocks noGrp="1"/>
          </p:cNvSpPr>
          <p:nvPr>
            <p:ph sz="quarter" idx="13"/>
          </p:nvPr>
        </p:nvSpPr>
        <p:spPr/>
        <p:txBody>
          <a:bodyPr/>
          <a:lstStyle/>
          <a:p>
            <a:endParaRPr lang="en-US"/>
          </a:p>
        </p:txBody>
      </p:sp>
      <p:sp>
        <p:nvSpPr>
          <p:cNvPr id="4" name="Title 3">
            <a:extLst>
              <a:ext uri="{FF2B5EF4-FFF2-40B4-BE49-F238E27FC236}">
                <a16:creationId xmlns:a16="http://schemas.microsoft.com/office/drawing/2014/main" id="{6713B946-7BD4-4D44-8C2E-AADC8C4C1F04}"/>
              </a:ext>
            </a:extLst>
          </p:cNvPr>
          <p:cNvSpPr>
            <a:spLocks noGrp="1"/>
          </p:cNvSpPr>
          <p:nvPr>
            <p:ph type="title"/>
          </p:nvPr>
        </p:nvSpPr>
        <p:spPr/>
        <p:txBody>
          <a:bodyPr/>
          <a:lstStyle/>
          <a:p>
            <a:endParaRPr lang="en-US"/>
          </a:p>
        </p:txBody>
      </p:sp>
      <p:sp>
        <p:nvSpPr>
          <p:cNvPr id="5" name="Footer Placeholder 4">
            <a:extLst>
              <a:ext uri="{FF2B5EF4-FFF2-40B4-BE49-F238E27FC236}">
                <a16:creationId xmlns:a16="http://schemas.microsoft.com/office/drawing/2014/main" id="{4C213518-C256-4005-B933-D1E00CFF2FB7}"/>
              </a:ext>
            </a:extLst>
          </p:cNvPr>
          <p:cNvSpPr>
            <a:spLocks noGrp="1"/>
          </p:cNvSpPr>
          <p:nvPr>
            <p:ph type="ftr" sz="quarter" idx="17"/>
          </p:nvPr>
        </p:nvSpPr>
        <p:spPr/>
        <p:txBody>
          <a:bodyPr/>
          <a:lstStyle/>
          <a:p>
            <a:pPr>
              <a:defRPr/>
            </a:pPr>
            <a:r>
              <a:rPr lang="en-US"/>
              <a:t>Angels: Definitions &amp; Characteristics (Parts 1-2)</a:t>
            </a:r>
          </a:p>
        </p:txBody>
      </p:sp>
    </p:spTree>
    <p:extLst>
      <p:ext uri="{BB962C8B-B14F-4D97-AF65-F5344CB8AC3E}">
        <p14:creationId xmlns:p14="http://schemas.microsoft.com/office/powerpoint/2010/main" val="413998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7464" y="2133600"/>
            <a:ext cx="9148763" cy="1066800"/>
          </a:xfrm>
        </p:spPr>
        <p:txBody>
          <a:bodyPr rtlCol="0">
            <a:normAutofit/>
          </a:bodyPr>
          <a:lstStyle/>
          <a:p>
            <a:pPr algn="ctr">
              <a:buClr>
                <a:schemeClr val="accent6">
                  <a:lumMod val="75000"/>
                </a:schemeClr>
              </a:buClr>
              <a:defRPr/>
            </a:pPr>
            <a:r>
              <a:rPr lang="en-US" sz="4000" b="1" i="0" dirty="0">
                <a:solidFill>
                  <a:srgbClr val="FFFF00"/>
                </a:solidFill>
                <a:latin typeface="Arial" pitchFamily="34" charset="0"/>
                <a:cs typeface="Arial" pitchFamily="34" charset="0"/>
              </a:rPr>
              <a:t>Text: Hebrews 1:13-14</a:t>
            </a:r>
          </a:p>
        </p:txBody>
      </p:sp>
      <p:sp>
        <p:nvSpPr>
          <p:cNvPr id="2050" name="Rectangle 2"/>
          <p:cNvSpPr>
            <a:spLocks noGrp="1" noChangeArrowheads="1"/>
          </p:cNvSpPr>
          <p:nvPr>
            <p:ph type="title"/>
          </p:nvPr>
        </p:nvSpPr>
        <p:spPr>
          <a:xfrm>
            <a:off x="-17463" y="0"/>
            <a:ext cx="9148763" cy="2133600"/>
          </a:xfrm>
        </p:spPr>
        <p:txBody>
          <a:bodyPr>
            <a:noAutofit/>
          </a:bodyPr>
          <a:lstStyle/>
          <a:p>
            <a:pPr marL="182880" algn="ctr">
              <a:buClr>
                <a:schemeClr val="accent6">
                  <a:lumMod val="75000"/>
                </a:schemeClr>
              </a:buClr>
              <a:defRPr/>
            </a:pPr>
            <a:r>
              <a:rPr lang="en-US" sz="4400" u="sng" dirty="0">
                <a:solidFill>
                  <a:srgbClr val="66FFFF"/>
                </a:solidFill>
                <a:latin typeface="Arial" pitchFamily="34" charset="0"/>
                <a:cs typeface="Arial" pitchFamily="34" charset="0"/>
              </a:rPr>
              <a:t>Angels: </a:t>
            </a:r>
            <a:br>
              <a:rPr lang="en-US" sz="4400" u="sng" dirty="0">
                <a:solidFill>
                  <a:srgbClr val="66FFFF"/>
                </a:solidFill>
                <a:latin typeface="Arial" pitchFamily="34" charset="0"/>
                <a:cs typeface="Arial" pitchFamily="34" charset="0"/>
              </a:rPr>
            </a:br>
            <a:r>
              <a:rPr lang="en-US" sz="4400" u="sng" dirty="0">
                <a:solidFill>
                  <a:srgbClr val="66FFFF"/>
                </a:solidFill>
                <a:latin typeface="Arial" pitchFamily="34" charset="0"/>
                <a:cs typeface="Arial" pitchFamily="34" charset="0"/>
              </a:rPr>
              <a:t>Definitions &amp; Characteristics</a:t>
            </a:r>
            <a:br>
              <a:rPr lang="en-US" sz="4400" u="sng" dirty="0">
                <a:solidFill>
                  <a:srgbClr val="66FFFF"/>
                </a:solidFill>
                <a:latin typeface="Arial" pitchFamily="34" charset="0"/>
                <a:cs typeface="Arial" pitchFamily="34" charset="0"/>
              </a:rPr>
            </a:br>
            <a:r>
              <a:rPr lang="en-US" sz="4400" i="1" u="sng" dirty="0">
                <a:solidFill>
                  <a:srgbClr val="66FFFF"/>
                </a:solidFill>
                <a:latin typeface="Arial" pitchFamily="34" charset="0"/>
                <a:cs typeface="Arial" pitchFamily="34" charset="0"/>
              </a:rPr>
              <a:t>(Parts 1-2)</a:t>
            </a:r>
          </a:p>
        </p:txBody>
      </p:sp>
      <p:pic>
        <p:nvPicPr>
          <p:cNvPr id="4" name="Picture 3">
            <a:extLst>
              <a:ext uri="{FF2B5EF4-FFF2-40B4-BE49-F238E27FC236}">
                <a16:creationId xmlns:a16="http://schemas.microsoft.com/office/drawing/2014/main" id="{BBBCB699-35DF-414A-BB05-D0ED985BE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57" y="2920618"/>
            <a:ext cx="6767920" cy="3814290"/>
          </a:xfrm>
          <a:prstGeom prst="rect">
            <a:avLst/>
          </a:prstGeom>
        </p:spPr>
      </p:pic>
    </p:spTree>
    <p:extLst>
      <p:ext uri="{BB962C8B-B14F-4D97-AF65-F5344CB8AC3E}">
        <p14:creationId xmlns:p14="http://schemas.microsoft.com/office/powerpoint/2010/main" val="211585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6"/>
          </p:nvPr>
        </p:nvSpPr>
        <p:spPr>
          <a:xfrm>
            <a:off x="457200" y="6553201"/>
            <a:ext cx="3352800" cy="300038"/>
          </a:xfrm>
        </p:spPr>
        <p:txBody>
          <a:bodyPr>
            <a:normAutofit/>
          </a:bodyPr>
          <a:lstStyle/>
          <a:p>
            <a:pPr>
              <a:defRPr/>
            </a:pPr>
            <a:r>
              <a:rPr lang="en-US"/>
              <a:t>Angels: Definitions &amp; Characteristics (Parts 1-2)</a:t>
            </a:r>
            <a:endParaRPr lang="en-US" dirty="0"/>
          </a:p>
        </p:txBody>
      </p:sp>
      <p:sp>
        <p:nvSpPr>
          <p:cNvPr id="90114" name="Rectangle 2"/>
          <p:cNvSpPr>
            <a:spLocks noGrp="1" noChangeArrowheads="1"/>
          </p:cNvSpPr>
          <p:nvPr>
            <p:ph type="title"/>
          </p:nvPr>
        </p:nvSpPr>
        <p:spPr>
          <a:xfrm>
            <a:off x="0" y="0"/>
            <a:ext cx="9144000" cy="654050"/>
          </a:xfrm>
        </p:spPr>
        <p:txBody>
          <a:bodyPr>
            <a:normAutofit fontScale="90000"/>
          </a:bodyPr>
          <a:lstStyle/>
          <a:p>
            <a:pPr marL="0" indent="0" eaLnBrk="1" fontAlgn="auto" hangingPunct="1">
              <a:spcAft>
                <a:spcPts val="0"/>
              </a:spcAft>
              <a:buClr>
                <a:schemeClr val="accent6">
                  <a:lumMod val="75000"/>
                </a:schemeClr>
              </a:buClr>
              <a:buFont typeface="Georgia" pitchFamily="18" charset="0"/>
              <a:buNone/>
              <a:defRPr/>
            </a:pPr>
            <a:r>
              <a:rPr lang="en-US" sz="4000" b="1" u="sng" dirty="0">
                <a:solidFill>
                  <a:srgbClr val="66FFFF"/>
                </a:solidFill>
                <a:latin typeface="Arial" pitchFamily="34" charset="0"/>
                <a:cs typeface="Arial" pitchFamily="34" charset="0"/>
              </a:rPr>
              <a:t>Intro (Part 2) </a:t>
            </a:r>
          </a:p>
        </p:txBody>
      </p:sp>
      <p:sp>
        <p:nvSpPr>
          <p:cNvPr id="11" name="Text Box 6"/>
          <p:cNvSpPr txBox="1">
            <a:spLocks noChangeArrowheads="1"/>
          </p:cNvSpPr>
          <p:nvPr/>
        </p:nvSpPr>
        <p:spPr bwMode="auto">
          <a:xfrm>
            <a:off x="-3349" y="808550"/>
            <a:ext cx="9144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FF00"/>
                </a:solidFill>
                <a:latin typeface="Tahoma" pitchFamily="34" charset="0"/>
                <a:cs typeface="Times New Roman" pitchFamily="18" charset="0"/>
              </a:rPr>
              <a:t>The world has been fascinated with angels for centuries and there are vast differences in the way they are depicted </a:t>
            </a:r>
            <a:r>
              <a:rPr lang="en-US" sz="2800" b="1" i="1" dirty="0">
                <a:solidFill>
                  <a:srgbClr val="FFFF00"/>
                </a:solidFill>
                <a:latin typeface="Tahoma" pitchFamily="34" charset="0"/>
                <a:cs typeface="Times New Roman" pitchFamily="18" charset="0"/>
              </a:rPr>
              <a:t>(World sees beautiful women, winged beings, and chubby babies for most part, while Scriptures depict them as usually appearing as men, and rarely with wings)</a:t>
            </a:r>
            <a:endParaRPr lang="en-US" sz="2800" i="1" dirty="0">
              <a:solidFill>
                <a:srgbClr val="FFFF00"/>
              </a:solidFill>
              <a:latin typeface="Tahoma" pitchFamily="34"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917095"/>
            <a:ext cx="3514806" cy="263610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3917094"/>
            <a:ext cx="4217768" cy="2636105"/>
          </a:xfrm>
          <a:prstGeom prst="rect">
            <a:avLst/>
          </a:prstGeom>
        </p:spPr>
      </p:pic>
    </p:spTree>
    <p:extLst>
      <p:ext uri="{BB962C8B-B14F-4D97-AF65-F5344CB8AC3E}">
        <p14:creationId xmlns:p14="http://schemas.microsoft.com/office/powerpoint/2010/main" val="40670619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5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6"/>
          </p:nvPr>
        </p:nvSpPr>
        <p:spPr>
          <a:xfrm>
            <a:off x="457200" y="6553201"/>
            <a:ext cx="3352800" cy="300038"/>
          </a:xfrm>
        </p:spPr>
        <p:txBody>
          <a:bodyPr>
            <a:normAutofit/>
          </a:bodyPr>
          <a:lstStyle/>
          <a:p>
            <a:pPr>
              <a:defRPr/>
            </a:pPr>
            <a:r>
              <a:rPr lang="en-US"/>
              <a:t>Angels: Definitions &amp; Characteristics (Parts 1-2)</a:t>
            </a:r>
            <a:endParaRPr lang="en-US" dirty="0"/>
          </a:p>
        </p:txBody>
      </p:sp>
      <p:sp>
        <p:nvSpPr>
          <p:cNvPr id="90114" name="Rectangle 2"/>
          <p:cNvSpPr>
            <a:spLocks noGrp="1" noChangeArrowheads="1"/>
          </p:cNvSpPr>
          <p:nvPr>
            <p:ph type="title"/>
          </p:nvPr>
        </p:nvSpPr>
        <p:spPr>
          <a:xfrm>
            <a:off x="0" y="0"/>
            <a:ext cx="9144000" cy="654050"/>
          </a:xfrm>
        </p:spPr>
        <p:txBody>
          <a:bodyPr>
            <a:normAutofit fontScale="90000"/>
          </a:bodyPr>
          <a:lstStyle/>
          <a:p>
            <a:pPr marL="0" indent="0" eaLnBrk="1" fontAlgn="auto" hangingPunct="1">
              <a:spcAft>
                <a:spcPts val="0"/>
              </a:spcAft>
              <a:buClr>
                <a:schemeClr val="accent6">
                  <a:lumMod val="75000"/>
                </a:schemeClr>
              </a:buClr>
              <a:buFont typeface="Georgia" pitchFamily="18" charset="0"/>
              <a:buNone/>
              <a:defRPr/>
            </a:pPr>
            <a:r>
              <a:rPr lang="en-US" sz="4000" b="1" u="sng" dirty="0">
                <a:solidFill>
                  <a:srgbClr val="66FFFF"/>
                </a:solidFill>
                <a:latin typeface="Arial" pitchFamily="34" charset="0"/>
                <a:cs typeface="Arial" pitchFamily="34" charset="0"/>
              </a:rPr>
              <a:t>Intro (Part 2) </a:t>
            </a:r>
          </a:p>
        </p:txBody>
      </p:sp>
      <p:sp>
        <p:nvSpPr>
          <p:cNvPr id="7" name="Text Box 6">
            <a:extLst>
              <a:ext uri="{FF2B5EF4-FFF2-40B4-BE49-F238E27FC236}">
                <a16:creationId xmlns:a16="http://schemas.microsoft.com/office/drawing/2014/main" id="{E9C007B4-25E9-414A-A12C-91377D77009F}"/>
              </a:ext>
            </a:extLst>
          </p:cNvPr>
          <p:cNvSpPr txBox="1">
            <a:spLocks noChangeArrowheads="1"/>
          </p:cNvSpPr>
          <p:nvPr/>
        </p:nvSpPr>
        <p:spPr bwMode="auto">
          <a:xfrm>
            <a:off x="-4" y="914400"/>
            <a:ext cx="9144004"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FFFF00"/>
                </a:solidFill>
                <a:latin typeface="Tahoma" pitchFamily="34" charset="0"/>
                <a:cs typeface="Times New Roman" pitchFamily="18" charset="0"/>
              </a:rPr>
              <a:t>What an angel is: A Messenger! </a:t>
            </a:r>
          </a:p>
          <a:p>
            <a:pPr>
              <a:buClr>
                <a:schemeClr val="hlink"/>
              </a:buClr>
              <a:buSzPct val="115000"/>
              <a:buFont typeface="Wingdings" pitchFamily="2" charset="2"/>
              <a:buChar char="Ø"/>
            </a:pPr>
            <a:r>
              <a:rPr lang="en-US" sz="2400" i="1" dirty="0">
                <a:solidFill>
                  <a:schemeClr val="tx2"/>
                </a:solidFill>
                <a:latin typeface="Tahoma" pitchFamily="34" charset="0"/>
                <a:cs typeface="Times New Roman" pitchFamily="18" charset="0"/>
              </a:rPr>
              <a:t>H4397 </a:t>
            </a:r>
            <a:r>
              <a:rPr lang="en-US" sz="2400" i="1" dirty="0" err="1">
                <a:solidFill>
                  <a:schemeClr val="tx2"/>
                </a:solidFill>
                <a:latin typeface="Tahoma" pitchFamily="34" charset="0"/>
                <a:cs typeface="Times New Roman" pitchFamily="18" charset="0"/>
              </a:rPr>
              <a:t>mal'âk</a:t>
            </a:r>
            <a:r>
              <a:rPr lang="en-US" sz="2400" i="1" dirty="0">
                <a:solidFill>
                  <a:schemeClr val="tx2"/>
                </a:solidFill>
                <a:latin typeface="Tahoma" pitchFamily="34" charset="0"/>
                <a:cs typeface="Times New Roman" pitchFamily="18" charset="0"/>
              </a:rPr>
              <a:t> [mal-</a:t>
            </a:r>
            <a:r>
              <a:rPr lang="en-US" sz="2400" i="1" dirty="0" err="1">
                <a:solidFill>
                  <a:schemeClr val="tx2"/>
                </a:solidFill>
                <a:latin typeface="Tahoma" pitchFamily="34" charset="0"/>
                <a:cs typeface="Times New Roman" pitchFamily="18" charset="0"/>
              </a:rPr>
              <a:t>awk</a:t>
            </a:r>
            <a:r>
              <a:rPr lang="en-US" sz="2400" i="1" dirty="0">
                <a:solidFill>
                  <a:schemeClr val="tx2"/>
                </a:solidFill>
                <a:latin typeface="Tahoma" pitchFamily="34" charset="0"/>
                <a:cs typeface="Times New Roman" pitchFamily="18" charset="0"/>
              </a:rPr>
              <a:t>’]: </a:t>
            </a:r>
            <a:r>
              <a:rPr lang="en-US" sz="2400" dirty="0">
                <a:solidFill>
                  <a:schemeClr val="tx2"/>
                </a:solidFill>
                <a:latin typeface="Tahoma" pitchFamily="34" charset="0"/>
                <a:cs typeface="Times New Roman" pitchFamily="18" charset="0"/>
              </a:rPr>
              <a:t>Deputy; a messenger; specifically of God, that is, an angel (also a prophet, priest or teacher): - ambassador, angel, king, messenger.</a:t>
            </a:r>
          </a:p>
          <a:p>
            <a:pPr>
              <a:buClr>
                <a:schemeClr val="hlink"/>
              </a:buClr>
              <a:buSzPct val="115000"/>
              <a:buFont typeface="Wingdings" pitchFamily="2" charset="2"/>
              <a:buChar char="Ø"/>
            </a:pPr>
            <a:r>
              <a:rPr lang="en-US" sz="2400" i="1" dirty="0">
                <a:solidFill>
                  <a:schemeClr val="tx2"/>
                </a:solidFill>
                <a:latin typeface="Tahoma" pitchFamily="34" charset="0"/>
                <a:cs typeface="Times New Roman" pitchFamily="18" charset="0"/>
              </a:rPr>
              <a:t>G32 </a:t>
            </a:r>
            <a:r>
              <a:rPr lang="en-US" sz="2400" i="1" dirty="0" err="1">
                <a:solidFill>
                  <a:schemeClr val="tx2"/>
                </a:solidFill>
                <a:latin typeface="Tahoma" pitchFamily="34" charset="0"/>
                <a:cs typeface="Times New Roman" pitchFamily="18" charset="0"/>
              </a:rPr>
              <a:t>aggelos</a:t>
            </a:r>
            <a:r>
              <a:rPr lang="en-US" sz="2400" i="1" dirty="0">
                <a:solidFill>
                  <a:schemeClr val="tx2"/>
                </a:solidFill>
                <a:latin typeface="Tahoma" pitchFamily="34" charset="0"/>
                <a:cs typeface="Times New Roman" pitchFamily="18" charset="0"/>
              </a:rPr>
              <a:t> [ang'-el-os]: </a:t>
            </a:r>
            <a:r>
              <a:rPr lang="en-US" sz="2400" dirty="0">
                <a:solidFill>
                  <a:schemeClr val="tx2"/>
                </a:solidFill>
                <a:latin typeface="Tahoma" pitchFamily="34" charset="0"/>
                <a:cs typeface="Times New Roman" pitchFamily="18" charset="0"/>
              </a:rPr>
              <a:t>A messenger; especially an “angel”; by implication a preacher: - angel, messenger.</a:t>
            </a:r>
          </a:p>
        </p:txBody>
      </p:sp>
      <p:sp>
        <p:nvSpPr>
          <p:cNvPr id="8" name="Text Box 7">
            <a:extLst>
              <a:ext uri="{FF2B5EF4-FFF2-40B4-BE49-F238E27FC236}">
                <a16:creationId xmlns:a16="http://schemas.microsoft.com/office/drawing/2014/main" id="{AE8868FD-0C68-4ABC-9E2A-522B7AD1278F}"/>
              </a:ext>
            </a:extLst>
          </p:cNvPr>
          <p:cNvSpPr txBox="1">
            <a:spLocks noChangeArrowheads="1"/>
          </p:cNvSpPr>
          <p:nvPr/>
        </p:nvSpPr>
        <p:spPr bwMode="auto">
          <a:xfrm>
            <a:off x="8603" y="4133910"/>
            <a:ext cx="9135397" cy="1569660"/>
          </a:xfrm>
          <a:prstGeom prst="rect">
            <a:avLst/>
          </a:prstGeom>
          <a:ln/>
          <a:extLst/>
        </p:spPr>
        <p:style>
          <a:lnRef idx="1">
            <a:schemeClr val="accent5"/>
          </a:lnRef>
          <a:fillRef idx="1002">
            <a:schemeClr val="lt1"/>
          </a:fillRef>
          <a:effectRef idx="2">
            <a:schemeClr val="accent5"/>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solidFill>
                  <a:srgbClr val="002060"/>
                </a:solidFill>
                <a:latin typeface="Tahoma" pitchFamily="34" charset="0"/>
                <a:cs typeface="Times New Roman" pitchFamily="18" charset="0"/>
              </a:rPr>
              <a:t>We looked at their definition so now let’s</a:t>
            </a:r>
          </a:p>
          <a:p>
            <a:pPr algn="ctr" eaLnBrk="1" hangingPunct="1"/>
            <a:r>
              <a:rPr lang="en-US" sz="3200" b="1" dirty="0">
                <a:solidFill>
                  <a:srgbClr val="002060"/>
                </a:solidFill>
                <a:latin typeface="Tahoma" pitchFamily="34" charset="0"/>
                <a:cs typeface="Times New Roman" pitchFamily="18" charset="0"/>
              </a:rPr>
              <a:t>look at their characteristics as defined by</a:t>
            </a:r>
          </a:p>
          <a:p>
            <a:pPr algn="ctr" eaLnBrk="1" hangingPunct="1"/>
            <a:r>
              <a:rPr lang="en-US" sz="3200" b="1" dirty="0">
                <a:solidFill>
                  <a:srgbClr val="002060"/>
                </a:solidFill>
                <a:latin typeface="Tahoma" pitchFamily="34" charset="0"/>
                <a:cs typeface="Times New Roman" pitchFamily="18" charset="0"/>
              </a:rPr>
              <a:t>the Scriptures!</a:t>
            </a:r>
          </a:p>
        </p:txBody>
      </p:sp>
    </p:spTree>
    <p:extLst>
      <p:ext uri="{BB962C8B-B14F-4D97-AF65-F5344CB8AC3E}">
        <p14:creationId xmlns:p14="http://schemas.microsoft.com/office/powerpoint/2010/main" val="14718119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257800" y="0"/>
            <a:ext cx="38862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defRPr/>
            </a:pPr>
            <a:r>
              <a:rPr lang="en-US" sz="2000" b="1" i="1" dirty="0">
                <a:solidFill>
                  <a:srgbClr val="002060"/>
                </a:solidFill>
                <a:latin typeface="Tahoma" pitchFamily="34" charset="0"/>
                <a:cs typeface="Times New Roman" pitchFamily="18" charset="0"/>
              </a:rPr>
              <a:t>What do we know about</a:t>
            </a:r>
          </a:p>
          <a:p>
            <a:pPr algn="ctr">
              <a:defRPr/>
            </a:pPr>
            <a:r>
              <a:rPr lang="en-US" sz="2000" b="1" i="1" dirty="0">
                <a:solidFill>
                  <a:srgbClr val="002060"/>
                </a:solidFill>
                <a:latin typeface="Tahoma" pitchFamily="34" charset="0"/>
                <a:cs typeface="Times New Roman" pitchFamily="18" charset="0"/>
              </a:rPr>
              <a:t>them?</a:t>
            </a:r>
            <a:endParaRPr lang="en-US" sz="2000" i="1" dirty="0">
              <a:solidFill>
                <a:srgbClr val="006600"/>
              </a:solidFill>
              <a:latin typeface="Tahoma" pitchFamily="34" charset="0"/>
              <a:cs typeface="Times New Roman" pitchFamily="18" charset="0"/>
            </a:endParaRPr>
          </a:p>
        </p:txBody>
      </p:sp>
      <p:sp>
        <p:nvSpPr>
          <p:cNvPr id="9" name="Text Box 6"/>
          <p:cNvSpPr txBox="1">
            <a:spLocks noChangeArrowheads="1"/>
          </p:cNvSpPr>
          <p:nvPr/>
        </p:nvSpPr>
        <p:spPr bwMode="auto">
          <a:xfrm>
            <a:off x="-8607" y="794500"/>
            <a:ext cx="914400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1</a:t>
            </a:r>
            <a:r>
              <a:rPr lang="en-US" sz="2400" b="1" baseline="30000" dirty="0">
                <a:solidFill>
                  <a:srgbClr val="FFFF00"/>
                </a:solidFill>
                <a:latin typeface="Tahoma" pitchFamily="34" charset="0"/>
                <a:cs typeface="Times New Roman" pitchFamily="18" charset="0"/>
              </a:rPr>
              <a:t>st</a:t>
            </a:r>
            <a:r>
              <a:rPr lang="en-US" sz="2400" b="1" dirty="0">
                <a:solidFill>
                  <a:srgbClr val="FFFF00"/>
                </a:solidFill>
                <a:latin typeface="Tahoma" pitchFamily="34" charset="0"/>
                <a:cs typeface="Times New Roman" pitchFamily="18" charset="0"/>
              </a:rPr>
              <a:t>: Angels are CREATED BEINGS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Gen. 3:24</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Job 38:4-7</a:t>
            </a:r>
            <a:r>
              <a:rPr lang="en-US" sz="2000" dirty="0">
                <a:solidFill>
                  <a:schemeClr val="tx2"/>
                </a:solidFill>
                <a:latin typeface="Tahoma" pitchFamily="34" charset="0"/>
                <a:cs typeface="Times New Roman" pitchFamily="18" charset="0"/>
              </a:rPr>
              <a:t>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Col. 1:16 (Jn. 1:1-3)</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Rev. 4:11</a:t>
            </a:r>
            <a:r>
              <a:rPr lang="en-US" sz="2000" dirty="0">
                <a:solidFill>
                  <a:schemeClr val="tx2"/>
                </a:solidFill>
                <a:latin typeface="Tahoma" pitchFamily="34" charset="0"/>
                <a:cs typeface="Times New Roman" pitchFamily="18" charset="0"/>
              </a:rPr>
              <a:t> </a:t>
            </a:r>
          </a:p>
        </p:txBody>
      </p:sp>
      <p:sp>
        <p:nvSpPr>
          <p:cNvPr id="11" name="Text Box 8"/>
          <p:cNvSpPr txBox="1">
            <a:spLocks noChangeArrowheads="1"/>
          </p:cNvSpPr>
          <p:nvPr/>
        </p:nvSpPr>
        <p:spPr bwMode="auto">
          <a:xfrm>
            <a:off x="-8608" y="2584080"/>
            <a:ext cx="9152607" cy="2739211"/>
          </a:xfrm>
          <a:prstGeom prst="rect">
            <a:avLst/>
          </a:prstGeom>
          <a:solidFill>
            <a:srgbClr val="FFFFCC"/>
          </a:solidFill>
          <a:ln/>
          <a:scene3d>
            <a:camera prst="orthographicFront">
              <a:rot lat="0" lon="0" rev="0"/>
            </a:camera>
            <a:lightRig rig="threePt" dir="tl"/>
          </a:scene3d>
          <a:sp3d prstMaterial="dkEdge">
            <a:bevelT w="25400" h="50800" prst="coolSlant"/>
          </a:sp3d>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Ps. 148:1-2, 5 </a:t>
            </a:r>
            <a:r>
              <a:rPr lang="en-US" sz="2800" b="1" i="1" dirty="0">
                <a:solidFill>
                  <a:srgbClr val="002060"/>
                </a:solidFill>
                <a:latin typeface="Tahoma" pitchFamily="34" charset="0"/>
                <a:cs typeface="Times New Roman" pitchFamily="18" charset="0"/>
              </a:rPr>
              <a:t>(Is. 6:2-3; Rev. 5:11-14)</a:t>
            </a:r>
            <a:endParaRPr lang="en-US" sz="2800" i="1"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1.  Praise the LORD! Praise the LORD from the heavens; Praise Him in the heights!</a:t>
            </a:r>
          </a:p>
          <a:p>
            <a:pPr>
              <a:defRPr/>
            </a:pPr>
            <a:r>
              <a:rPr lang="en-US" dirty="0">
                <a:solidFill>
                  <a:srgbClr val="006600"/>
                </a:solidFill>
                <a:latin typeface="Tahoma" pitchFamily="34" charset="0"/>
                <a:cs typeface="Times New Roman" pitchFamily="18" charset="0"/>
              </a:rPr>
              <a:t>2.  Praise Him, all His angels; Praise Him, all His hosts!</a:t>
            </a:r>
          </a:p>
          <a:p>
            <a:pPr>
              <a:defRPr/>
            </a:pPr>
            <a:endParaRPr lang="en-US"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5.  Let them praise the name of the LORD, For He commanded and they were created.</a:t>
            </a:r>
          </a:p>
        </p:txBody>
      </p:sp>
      <p:sp>
        <p:nvSpPr>
          <p:cNvPr id="10" name="Text Box 6">
            <a:extLst>
              <a:ext uri="{FF2B5EF4-FFF2-40B4-BE49-F238E27FC236}">
                <a16:creationId xmlns:a16="http://schemas.microsoft.com/office/drawing/2014/main" id="{B9792355-AA3F-4D16-B605-E5E4F89908F9}"/>
              </a:ext>
            </a:extLst>
          </p:cNvPr>
          <p:cNvSpPr txBox="1">
            <a:spLocks noChangeArrowheads="1"/>
          </p:cNvSpPr>
          <p:nvPr/>
        </p:nvSpPr>
        <p:spPr bwMode="auto">
          <a:xfrm>
            <a:off x="2188" y="5471220"/>
            <a:ext cx="9144000" cy="1077218"/>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0000"/>
                </a:solidFill>
                <a:latin typeface="Tahoma" pitchFamily="34" charset="0"/>
                <a:cs typeface="Times New Roman" pitchFamily="18" charset="0"/>
              </a:rPr>
              <a:t>	</a:t>
            </a:r>
            <a:r>
              <a:rPr lang="en-US" sz="3200" b="1" dirty="0">
                <a:solidFill>
                  <a:srgbClr val="FF0000"/>
                </a:solidFill>
                <a:latin typeface="Tahoma" pitchFamily="34" charset="0"/>
                <a:cs typeface="Times New Roman" pitchFamily="18" charset="0"/>
              </a:rPr>
              <a:t>We learn that the angels are created beings and praise God!</a:t>
            </a:r>
            <a:endParaRPr lang="en-US" sz="2400" b="1" dirty="0">
              <a:solidFill>
                <a:srgbClr val="FF0000"/>
              </a:solidFill>
              <a:latin typeface="Tahoma" pitchFamily="34" charset="0"/>
              <a:cs typeface="Times New Roman" pitchFamily="18" charset="0"/>
            </a:endParaRPr>
          </a:p>
        </p:txBody>
      </p:sp>
    </p:spTree>
    <p:extLst>
      <p:ext uri="{BB962C8B-B14F-4D97-AF65-F5344CB8AC3E}">
        <p14:creationId xmlns:p14="http://schemas.microsoft.com/office/powerpoint/2010/main" val="39696636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500"/>
                                        <p:tgtEl>
                                          <p:spTgt spid="9">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257800" y="0"/>
            <a:ext cx="38862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2000" b="1" i="1" dirty="0">
                <a:solidFill>
                  <a:srgbClr val="002060"/>
                </a:solidFill>
                <a:latin typeface="Tahoma" pitchFamily="34" charset="0"/>
                <a:cs typeface="Times New Roman" pitchFamily="18" charset="0"/>
              </a:rPr>
              <a:t>What do we know about them?</a:t>
            </a:r>
            <a:endParaRPr lang="en-US" sz="2000" i="1" dirty="0">
              <a:solidFill>
                <a:srgbClr val="006600"/>
              </a:solidFill>
              <a:latin typeface="Tahoma" pitchFamily="34" charset="0"/>
              <a:cs typeface="Times New Roman" pitchFamily="18" charset="0"/>
            </a:endParaRPr>
          </a:p>
        </p:txBody>
      </p:sp>
      <p:sp>
        <p:nvSpPr>
          <p:cNvPr id="9" name="Text Box 6"/>
          <p:cNvSpPr txBox="1">
            <a:spLocks noChangeArrowheads="1"/>
          </p:cNvSpPr>
          <p:nvPr/>
        </p:nvSpPr>
        <p:spPr bwMode="auto">
          <a:xfrm>
            <a:off x="-8607" y="762000"/>
            <a:ext cx="9144003"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2</a:t>
            </a:r>
            <a:r>
              <a:rPr lang="en-US" sz="2400" b="1" baseline="30000" dirty="0">
                <a:solidFill>
                  <a:srgbClr val="FFFF00"/>
                </a:solidFill>
                <a:latin typeface="Tahoma" pitchFamily="34" charset="0"/>
                <a:cs typeface="Times New Roman" pitchFamily="18" charset="0"/>
              </a:rPr>
              <a:t>nd</a:t>
            </a:r>
            <a:r>
              <a:rPr lang="en-US" sz="2400" b="1" dirty="0">
                <a:solidFill>
                  <a:srgbClr val="FFFF00"/>
                </a:solidFill>
                <a:latin typeface="Tahoma" pitchFamily="34" charset="0"/>
                <a:cs typeface="Times New Roman" pitchFamily="18" charset="0"/>
              </a:rPr>
              <a:t>: Angels are SPIRITUAL BEINGS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Heb. 1:13-14</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Gen. 18 &amp; 19 (Heb. 13:2)</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Mk. 16:5; Lk. 24:4-5; Jn. 20:12</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Mt. 28:2-4</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Jud. 13:3, 6, 8-9, 16-21</a:t>
            </a:r>
            <a:endParaRPr lang="nl-NL" sz="2000" dirty="0">
              <a:solidFill>
                <a:schemeClr val="tx2"/>
              </a:solidFill>
              <a:latin typeface="Tahoma" pitchFamily="34" charset="0"/>
              <a:cs typeface="Times New Roman" pitchFamily="18" charset="0"/>
            </a:endParaRPr>
          </a:p>
        </p:txBody>
      </p:sp>
      <p:sp>
        <p:nvSpPr>
          <p:cNvPr id="11" name="Text Box 8"/>
          <p:cNvSpPr txBox="1">
            <a:spLocks noChangeArrowheads="1"/>
          </p:cNvSpPr>
          <p:nvPr/>
        </p:nvSpPr>
        <p:spPr bwMode="auto">
          <a:xfrm>
            <a:off x="-3" y="3200400"/>
            <a:ext cx="6400803" cy="2062103"/>
          </a:xfrm>
          <a:prstGeom prst="rect">
            <a:avLst/>
          </a:prstGeom>
          <a:solidFill>
            <a:srgbClr val="FFFFCC"/>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defRPr/>
            </a:pPr>
            <a:r>
              <a:rPr lang="en-US" sz="2800" b="1" dirty="0">
                <a:solidFill>
                  <a:srgbClr val="002060"/>
                </a:solidFill>
                <a:latin typeface="Tahoma" pitchFamily="34" charset="0"/>
                <a:cs typeface="Times New Roman" pitchFamily="18" charset="0"/>
              </a:rPr>
              <a:t>Heb. 1:14 (Context of angels goes back to v.4)</a:t>
            </a:r>
            <a:endParaRPr lang="en-US" sz="2800"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14.  Are they not all ministering spirits, sent out to render service for the sake of those who will inherit salvation?</a:t>
            </a:r>
          </a:p>
        </p:txBody>
      </p:sp>
      <p:sp>
        <p:nvSpPr>
          <p:cNvPr id="10" name="Text Box 6">
            <a:extLst>
              <a:ext uri="{FF2B5EF4-FFF2-40B4-BE49-F238E27FC236}">
                <a16:creationId xmlns:a16="http://schemas.microsoft.com/office/drawing/2014/main" id="{CC2C1B81-D6FB-458D-A32F-A30E2AE10F38}"/>
              </a:ext>
            </a:extLst>
          </p:cNvPr>
          <p:cNvSpPr txBox="1">
            <a:spLocks noChangeArrowheads="1"/>
          </p:cNvSpPr>
          <p:nvPr/>
        </p:nvSpPr>
        <p:spPr bwMode="auto">
          <a:xfrm>
            <a:off x="-3" y="5488358"/>
            <a:ext cx="9144003" cy="954107"/>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0000"/>
                </a:solidFill>
                <a:latin typeface="Tahoma" pitchFamily="34" charset="0"/>
                <a:cs typeface="Times New Roman" pitchFamily="18" charset="0"/>
              </a:rPr>
              <a:t>Angels are not of the physical realm,</a:t>
            </a:r>
          </a:p>
          <a:p>
            <a:pPr algn="ctr" eaLnBrk="1" hangingPunct="1"/>
            <a:r>
              <a:rPr lang="en-US" sz="2800" b="1" dirty="0">
                <a:solidFill>
                  <a:srgbClr val="FF0000"/>
                </a:solidFill>
                <a:latin typeface="Tahoma" pitchFamily="34" charset="0"/>
                <a:cs typeface="Times New Roman" pitchFamily="18" charset="0"/>
              </a:rPr>
              <a:t>but are spiritual beings!</a:t>
            </a:r>
          </a:p>
        </p:txBody>
      </p:sp>
      <p:pic>
        <p:nvPicPr>
          <p:cNvPr id="5" name="Picture 4" descr="A group of people around each other&#10;&#10;Description generated with high confidence">
            <a:extLst>
              <a:ext uri="{FF2B5EF4-FFF2-40B4-BE49-F238E27FC236}">
                <a16:creationId xmlns:a16="http://schemas.microsoft.com/office/drawing/2014/main" id="{A5C37980-C21E-443F-9C0F-40180F841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036" y="1414356"/>
            <a:ext cx="2626360" cy="3848147"/>
          </a:xfrm>
          <a:prstGeom prst="rect">
            <a:avLst/>
          </a:prstGeom>
        </p:spPr>
      </p:pic>
    </p:spTree>
    <p:extLst>
      <p:ext uri="{BB962C8B-B14F-4D97-AF65-F5344CB8AC3E}">
        <p14:creationId xmlns:p14="http://schemas.microsoft.com/office/powerpoint/2010/main" val="38519803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wipe(left)">
                                      <p:cBhvr>
                                        <p:cTn id="18" dur="500"/>
                                        <p:tgtEl>
                                          <p:spTgt spid="9">
                                            <p:txEl>
                                              <p:pRg st="2" end="2"/>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wipe(left)">
                                      <p:cBhvr>
                                        <p:cTn id="26" dur="500"/>
                                        <p:tgtEl>
                                          <p:spTgt spid="9">
                                            <p:txEl>
                                              <p:pRg st="4" end="4"/>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wipe(left)">
                                      <p:cBhvr>
                                        <p:cTn id="30" dur="500"/>
                                        <p:tgtEl>
                                          <p:spTgt spid="9">
                                            <p:txEl>
                                              <p:pRg st="5" end="5"/>
                                            </p:txEl>
                                          </p:spTgt>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334000" y="0"/>
            <a:ext cx="38100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2000" b="1" i="1" dirty="0">
                <a:solidFill>
                  <a:srgbClr val="002060"/>
                </a:solidFill>
                <a:latin typeface="Tahoma" pitchFamily="34" charset="0"/>
                <a:cs typeface="Times New Roman" pitchFamily="18" charset="0"/>
              </a:rPr>
              <a:t>What do we know about them?</a:t>
            </a:r>
            <a:endParaRPr lang="en-US" sz="2000" i="1" dirty="0">
              <a:solidFill>
                <a:srgbClr val="006600"/>
              </a:solidFill>
              <a:latin typeface="Tahoma" pitchFamily="34" charset="0"/>
              <a:cs typeface="Times New Roman" pitchFamily="18" charset="0"/>
            </a:endParaRPr>
          </a:p>
        </p:txBody>
      </p:sp>
      <p:sp>
        <p:nvSpPr>
          <p:cNvPr id="9" name="Text Box 6"/>
          <p:cNvSpPr txBox="1">
            <a:spLocks noChangeArrowheads="1"/>
          </p:cNvSpPr>
          <p:nvPr/>
        </p:nvSpPr>
        <p:spPr bwMode="auto">
          <a:xfrm>
            <a:off x="14748" y="941912"/>
            <a:ext cx="911729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3</a:t>
            </a:r>
            <a:r>
              <a:rPr lang="en-US" sz="2400" b="1" baseline="30000" dirty="0">
                <a:solidFill>
                  <a:srgbClr val="FFFF00"/>
                </a:solidFill>
                <a:latin typeface="Tahoma" pitchFamily="34" charset="0"/>
                <a:cs typeface="Times New Roman" pitchFamily="18" charset="0"/>
              </a:rPr>
              <a:t>rd</a:t>
            </a:r>
            <a:r>
              <a:rPr lang="en-US" sz="2400" b="1" dirty="0">
                <a:solidFill>
                  <a:srgbClr val="FFFF00"/>
                </a:solidFill>
                <a:latin typeface="Tahoma" pitchFamily="34" charset="0"/>
                <a:cs typeface="Times New Roman" pitchFamily="18" charset="0"/>
              </a:rPr>
              <a:t>: Angels have some kind of HIERARCHY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Rev. 12:7; Jude 9; Dan. 12:1</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Lk. 1:19, 26; Dan. 8:16; 9:21</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Ps. 80:1; Ezek. 1:5-11; 10:19</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Is. 6:2-3, 6-7</a:t>
            </a:r>
          </a:p>
        </p:txBody>
      </p:sp>
      <p:sp>
        <p:nvSpPr>
          <p:cNvPr id="11" name="Text Box 8"/>
          <p:cNvSpPr txBox="1">
            <a:spLocks noChangeArrowheads="1"/>
          </p:cNvSpPr>
          <p:nvPr/>
        </p:nvSpPr>
        <p:spPr bwMode="auto">
          <a:xfrm>
            <a:off x="-8608" y="2729550"/>
            <a:ext cx="5966956" cy="2739211"/>
          </a:xfrm>
          <a:prstGeom prst="rect">
            <a:avLst/>
          </a:prstGeom>
          <a:solidFill>
            <a:srgbClr val="FFFFCC"/>
          </a:solidFill>
          <a:ln/>
          <a:scene3d>
            <a:camera prst="orthographicFront">
              <a:rot lat="0" lon="0" rev="0"/>
            </a:camera>
            <a:lightRig rig="threePt" dir="tl"/>
          </a:scene3d>
          <a:sp3d prstMaterial="dkEdge">
            <a:bevelT w="25400" h="50800" prst="coolSlant"/>
          </a:sp3d>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Jude 9</a:t>
            </a:r>
            <a:endParaRPr lang="en-US" sz="2800"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9.  But Michael the archangel, when he disputed with the devil and argued about the body of Moses, did not dare pronounce against him a railing judgment, but said, "The Lord rebuke you!"</a:t>
            </a:r>
          </a:p>
        </p:txBody>
      </p:sp>
      <p:pic>
        <p:nvPicPr>
          <p:cNvPr id="5" name="Picture 4">
            <a:extLst>
              <a:ext uri="{FF2B5EF4-FFF2-40B4-BE49-F238E27FC236}">
                <a16:creationId xmlns:a16="http://schemas.microsoft.com/office/drawing/2014/main" id="{6CC3D232-5950-4E86-8297-E27BFA3A2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104" y="2885386"/>
            <a:ext cx="3154644" cy="2365983"/>
          </a:xfrm>
          <a:prstGeom prst="rect">
            <a:avLst/>
          </a:prstGeom>
        </p:spPr>
      </p:pic>
      <p:sp>
        <p:nvSpPr>
          <p:cNvPr id="12" name="Text Box 6">
            <a:extLst>
              <a:ext uri="{FF2B5EF4-FFF2-40B4-BE49-F238E27FC236}">
                <a16:creationId xmlns:a16="http://schemas.microsoft.com/office/drawing/2014/main" id="{BB2BD03E-1B06-47A4-8A67-5EE2AF32CD6D}"/>
              </a:ext>
            </a:extLst>
          </p:cNvPr>
          <p:cNvSpPr txBox="1">
            <a:spLocks noChangeArrowheads="1"/>
          </p:cNvSpPr>
          <p:nvPr/>
        </p:nvSpPr>
        <p:spPr bwMode="auto">
          <a:xfrm>
            <a:off x="-8608" y="5594331"/>
            <a:ext cx="9144000" cy="954107"/>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0000"/>
                </a:solidFill>
                <a:latin typeface="Tahoma" pitchFamily="34" charset="0"/>
                <a:cs typeface="Times New Roman" pitchFamily="18" charset="0"/>
              </a:rPr>
              <a:t>	</a:t>
            </a:r>
            <a:r>
              <a:rPr lang="en-US" sz="2800" b="1" dirty="0">
                <a:solidFill>
                  <a:srgbClr val="FF0000"/>
                </a:solidFill>
                <a:latin typeface="Tahoma" pitchFamily="34" charset="0"/>
                <a:cs typeface="Times New Roman" pitchFamily="18" charset="0"/>
              </a:rPr>
              <a:t>There are different kinds of angels or ranks of angels!</a:t>
            </a:r>
            <a:endParaRPr lang="en-US" sz="2400" b="1" dirty="0">
              <a:solidFill>
                <a:srgbClr val="FF0000"/>
              </a:solidFill>
              <a:latin typeface="Tahoma" pitchFamily="34" charset="0"/>
              <a:cs typeface="Times New Roman" pitchFamily="18" charset="0"/>
            </a:endParaRPr>
          </a:p>
        </p:txBody>
      </p:sp>
    </p:spTree>
    <p:extLst>
      <p:ext uri="{BB962C8B-B14F-4D97-AF65-F5344CB8AC3E}">
        <p14:creationId xmlns:p14="http://schemas.microsoft.com/office/powerpoint/2010/main" val="23807882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left)">
                                      <p:cBhvr>
                                        <p:cTn id="25" dur="500"/>
                                        <p:tgtEl>
                                          <p:spTgt spid="9">
                                            <p:txEl>
                                              <p:pRg st="2" end="2"/>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wipe(left)">
                                      <p:cBhvr>
                                        <p:cTn id="29" dur="500"/>
                                        <p:tgtEl>
                                          <p:spTgt spid="9">
                                            <p:txEl>
                                              <p:pRg st="3" end="3"/>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wipe(left)">
                                      <p:cBhvr>
                                        <p:cTn id="33" dur="500"/>
                                        <p:tgtEl>
                                          <p:spTgt spid="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334000" y="0"/>
            <a:ext cx="38100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2000" b="1" i="1" dirty="0">
                <a:solidFill>
                  <a:srgbClr val="002060"/>
                </a:solidFill>
                <a:latin typeface="Tahoma" pitchFamily="34" charset="0"/>
                <a:cs typeface="Times New Roman" pitchFamily="18" charset="0"/>
              </a:rPr>
              <a:t>What do we know about them?</a:t>
            </a:r>
            <a:endParaRPr lang="en-US" sz="2000" i="1" dirty="0">
              <a:solidFill>
                <a:srgbClr val="006600"/>
              </a:solidFill>
              <a:latin typeface="Tahoma" pitchFamily="34" charset="0"/>
              <a:cs typeface="Times New Roman" pitchFamily="18" charset="0"/>
            </a:endParaRPr>
          </a:p>
        </p:txBody>
      </p:sp>
      <p:sp>
        <p:nvSpPr>
          <p:cNvPr id="9" name="Text Box 6"/>
          <p:cNvSpPr txBox="1">
            <a:spLocks noChangeArrowheads="1"/>
          </p:cNvSpPr>
          <p:nvPr/>
        </p:nvSpPr>
        <p:spPr bwMode="auto">
          <a:xfrm>
            <a:off x="-8607" y="1036177"/>
            <a:ext cx="914400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4</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Angels are NOT DEAD PEOPLE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Lk. 16:19-31</a:t>
            </a:r>
          </a:p>
        </p:txBody>
      </p:sp>
      <p:sp>
        <p:nvSpPr>
          <p:cNvPr id="11" name="Text Box 8"/>
          <p:cNvSpPr txBox="1">
            <a:spLocks noChangeArrowheads="1"/>
          </p:cNvSpPr>
          <p:nvPr/>
        </p:nvSpPr>
        <p:spPr bwMode="auto">
          <a:xfrm>
            <a:off x="-8607" y="3974151"/>
            <a:ext cx="9131706" cy="1631216"/>
          </a:xfrm>
          <a:prstGeom prst="rect">
            <a:avLst/>
          </a:prstGeom>
          <a:solidFill>
            <a:srgbClr val="FFFFCC"/>
          </a:solidFill>
          <a:ln/>
          <a:scene3d>
            <a:camera prst="orthographicFront">
              <a:rot lat="0" lon="0" rev="0"/>
            </a:camera>
            <a:lightRig rig="threePt" dir="tl"/>
          </a:scene3d>
          <a:sp3d prstMaterial="dkEdge">
            <a:bevelT w="25400" h="50800" prst="coolSlant"/>
          </a:sp3d>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I John 3:2</a:t>
            </a:r>
            <a:endParaRPr lang="en-US" sz="2800"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2.  Beloved, now we are children of God, and it has not appeared as yet what we will be. We know that when He appears, we will be like Him, because we will see Him just as He is.</a:t>
            </a:r>
          </a:p>
        </p:txBody>
      </p:sp>
      <p:sp>
        <p:nvSpPr>
          <p:cNvPr id="10" name="Text Box 6">
            <a:extLst>
              <a:ext uri="{FF2B5EF4-FFF2-40B4-BE49-F238E27FC236}">
                <a16:creationId xmlns:a16="http://schemas.microsoft.com/office/drawing/2014/main" id="{9DAEFBF1-D9BD-4FCF-B336-0ED05F81A9A2}"/>
              </a:ext>
            </a:extLst>
          </p:cNvPr>
          <p:cNvSpPr txBox="1">
            <a:spLocks noChangeArrowheads="1"/>
          </p:cNvSpPr>
          <p:nvPr/>
        </p:nvSpPr>
        <p:spPr bwMode="auto">
          <a:xfrm>
            <a:off x="-8607" y="2471691"/>
            <a:ext cx="9144000" cy="954107"/>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0000"/>
                </a:solidFill>
                <a:latin typeface="Tahoma" pitchFamily="34" charset="0"/>
                <a:cs typeface="Times New Roman" pitchFamily="18" charset="0"/>
              </a:rPr>
              <a:t>	</a:t>
            </a:r>
            <a:r>
              <a:rPr lang="en-US" sz="2800" b="1" dirty="0">
                <a:solidFill>
                  <a:srgbClr val="FF0000"/>
                </a:solidFill>
                <a:latin typeface="Tahoma" pitchFamily="34" charset="0"/>
                <a:cs typeface="Times New Roman" pitchFamily="18" charset="0"/>
              </a:rPr>
              <a:t>We do not become angels when we die! </a:t>
            </a:r>
          </a:p>
          <a:p>
            <a:pPr algn="ctr" eaLnBrk="1" hangingPunct="1"/>
            <a:r>
              <a:rPr lang="en-US" sz="2800" b="1" i="1" dirty="0">
                <a:solidFill>
                  <a:srgbClr val="FF0000"/>
                </a:solidFill>
                <a:latin typeface="Tahoma" pitchFamily="34" charset="0"/>
                <a:cs typeface="Times New Roman" pitchFamily="18" charset="0"/>
              </a:rPr>
              <a:t>(I Jn. 3:2)</a:t>
            </a:r>
            <a:endParaRPr lang="en-US" sz="2400" b="1" i="1" dirty="0">
              <a:solidFill>
                <a:srgbClr val="FF0000"/>
              </a:solidFill>
              <a:latin typeface="Tahoma" pitchFamily="34" charset="0"/>
              <a:cs typeface="Times New Roman" pitchFamily="18" charset="0"/>
            </a:endParaRPr>
          </a:p>
        </p:txBody>
      </p:sp>
    </p:spTree>
    <p:extLst>
      <p:ext uri="{BB962C8B-B14F-4D97-AF65-F5344CB8AC3E}">
        <p14:creationId xmlns:p14="http://schemas.microsoft.com/office/powerpoint/2010/main" val="14275744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410200" y="0"/>
            <a:ext cx="37338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2000" b="1" i="1" dirty="0">
                <a:solidFill>
                  <a:srgbClr val="002060"/>
                </a:solidFill>
                <a:latin typeface="Tahoma" pitchFamily="34" charset="0"/>
                <a:cs typeface="Times New Roman" pitchFamily="18" charset="0"/>
              </a:rPr>
              <a:t>What do we know about them?</a:t>
            </a:r>
            <a:endParaRPr lang="en-US" sz="2000" i="1" dirty="0">
              <a:solidFill>
                <a:srgbClr val="006600"/>
              </a:solidFill>
              <a:latin typeface="Tahoma" pitchFamily="34" charset="0"/>
              <a:cs typeface="Times New Roman" pitchFamily="18" charset="0"/>
            </a:endParaRPr>
          </a:p>
        </p:txBody>
      </p:sp>
      <p:sp>
        <p:nvSpPr>
          <p:cNvPr id="11" name="Text Box 8"/>
          <p:cNvSpPr txBox="1">
            <a:spLocks noChangeArrowheads="1"/>
          </p:cNvSpPr>
          <p:nvPr/>
        </p:nvSpPr>
        <p:spPr bwMode="auto">
          <a:xfrm>
            <a:off x="0" y="3059942"/>
            <a:ext cx="5181600" cy="2000548"/>
          </a:xfrm>
          <a:prstGeom prst="rect">
            <a:avLst/>
          </a:prstGeom>
          <a:solidFill>
            <a:srgbClr val="FFFFCC"/>
          </a:solidFill>
          <a:ln/>
          <a:scene3d>
            <a:camera prst="orthographicFront">
              <a:rot lat="0" lon="0" rev="0"/>
            </a:camera>
            <a:lightRig rig="threePt" dir="tl"/>
          </a:scene3d>
          <a:sp3d prstMaterial="dkEdge">
            <a:bevelT w="25400" h="50800" prst="coolSlant"/>
          </a:sp3d>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Heb. 12:22</a:t>
            </a:r>
            <a:endParaRPr lang="en-US" sz="2800"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22.  But you have come to Mount Zion and to the city of the living God, the heavenly Jerusalem, and to myriads of angels,</a:t>
            </a:r>
          </a:p>
        </p:txBody>
      </p:sp>
      <p:sp>
        <p:nvSpPr>
          <p:cNvPr id="14" name="Text Box 6"/>
          <p:cNvSpPr txBox="1">
            <a:spLocks noChangeArrowheads="1"/>
          </p:cNvSpPr>
          <p:nvPr/>
        </p:nvSpPr>
        <p:spPr bwMode="auto">
          <a:xfrm>
            <a:off x="-8608" y="852369"/>
            <a:ext cx="9140314"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5</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Angels’ numbers – THERE ARE MANY OF THEM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Heb. 12:22</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Deut. 33:2</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Ps. 68:17</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Dan. 7:10</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Rev. 5:11</a:t>
            </a:r>
            <a:endParaRPr lang="en-US" sz="2000" dirty="0">
              <a:solidFill>
                <a:schemeClr val="tx2"/>
              </a:solidFill>
              <a:latin typeface="Tahoma" pitchFamily="34" charset="0"/>
              <a:cs typeface="Times New Roman" pitchFamily="18" charset="0"/>
            </a:endParaRPr>
          </a:p>
        </p:txBody>
      </p:sp>
      <p:pic>
        <p:nvPicPr>
          <p:cNvPr id="3" name="Picture 2" descr="A close up of a coral&#10;&#10;Description generated with high confidence">
            <a:extLst>
              <a:ext uri="{FF2B5EF4-FFF2-40B4-BE49-F238E27FC236}">
                <a16:creationId xmlns:a16="http://schemas.microsoft.com/office/drawing/2014/main" id="{88A7C4DD-5EFA-4F7F-9B4B-D254CD09D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646" y="2657562"/>
            <a:ext cx="3740409" cy="2805307"/>
          </a:xfrm>
          <a:prstGeom prst="rect">
            <a:avLst/>
          </a:prstGeom>
        </p:spPr>
      </p:pic>
      <p:sp>
        <p:nvSpPr>
          <p:cNvPr id="15" name="Text Box 6">
            <a:extLst>
              <a:ext uri="{FF2B5EF4-FFF2-40B4-BE49-F238E27FC236}">
                <a16:creationId xmlns:a16="http://schemas.microsoft.com/office/drawing/2014/main" id="{086BBD95-907D-4FEB-8E91-1391B2289EB9}"/>
              </a:ext>
            </a:extLst>
          </p:cNvPr>
          <p:cNvSpPr txBox="1">
            <a:spLocks noChangeArrowheads="1"/>
          </p:cNvSpPr>
          <p:nvPr/>
        </p:nvSpPr>
        <p:spPr bwMode="auto">
          <a:xfrm>
            <a:off x="0" y="5581755"/>
            <a:ext cx="9144000" cy="954107"/>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0000"/>
                </a:solidFill>
                <a:latin typeface="Tahoma" pitchFamily="34" charset="0"/>
                <a:cs typeface="Times New Roman" pitchFamily="18" charset="0"/>
              </a:rPr>
              <a:t>	</a:t>
            </a:r>
            <a:r>
              <a:rPr lang="en-US" sz="2800" b="1" dirty="0">
                <a:solidFill>
                  <a:srgbClr val="FF0000"/>
                </a:solidFill>
                <a:latin typeface="Tahoma" pitchFamily="34" charset="0"/>
                <a:cs typeface="Times New Roman" pitchFamily="18" charset="0"/>
              </a:rPr>
              <a:t>Like the stars of heaven, they cannot be numbered!</a:t>
            </a:r>
          </a:p>
        </p:txBody>
      </p:sp>
    </p:spTree>
    <p:extLst>
      <p:ext uri="{BB962C8B-B14F-4D97-AF65-F5344CB8AC3E}">
        <p14:creationId xmlns:p14="http://schemas.microsoft.com/office/powerpoint/2010/main" val="34687206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wipe(left)">
                                      <p:cBhvr>
                                        <p:cTn id="25" dur="500"/>
                                        <p:tgtEl>
                                          <p:spTgt spid="14">
                                            <p:txEl>
                                              <p:pRg st="2" end="2"/>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wipe(left)">
                                      <p:cBhvr>
                                        <p:cTn id="29" dur="500"/>
                                        <p:tgtEl>
                                          <p:spTgt spid="14">
                                            <p:txEl>
                                              <p:pRg st="3" end="3"/>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wipe(left)">
                                      <p:cBhvr>
                                        <p:cTn id="33" dur="500"/>
                                        <p:tgtEl>
                                          <p:spTgt spid="14">
                                            <p:txEl>
                                              <p:pRg st="4" end="4"/>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wipe(left)">
                                      <p:cBhvr>
                                        <p:cTn id="37" dur="500"/>
                                        <p:tgtEl>
                                          <p:spTgt spid="1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6"/>
          </p:nvPr>
        </p:nvSpPr>
        <p:spPr>
          <a:xfrm>
            <a:off x="457200" y="6553201"/>
            <a:ext cx="3352800" cy="300038"/>
          </a:xfrm>
        </p:spPr>
        <p:txBody>
          <a:bodyPr>
            <a:normAutofit/>
          </a:bodyPr>
          <a:lstStyle/>
          <a:p>
            <a:pPr>
              <a:defRPr/>
            </a:pPr>
            <a:r>
              <a:rPr lang="en-US"/>
              <a:t>Angels: Definitions &amp; Characteristics (Parts 1-2)</a:t>
            </a:r>
            <a:endParaRPr lang="en-US" dirty="0"/>
          </a:p>
        </p:txBody>
      </p:sp>
      <p:sp>
        <p:nvSpPr>
          <p:cNvPr id="90114" name="Rectangle 2"/>
          <p:cNvSpPr>
            <a:spLocks noGrp="1" noChangeArrowheads="1"/>
          </p:cNvSpPr>
          <p:nvPr>
            <p:ph type="title"/>
          </p:nvPr>
        </p:nvSpPr>
        <p:spPr>
          <a:xfrm>
            <a:off x="0" y="0"/>
            <a:ext cx="9144000" cy="654050"/>
          </a:xfrm>
        </p:spPr>
        <p:txBody>
          <a:bodyPr>
            <a:normAutofit fontScale="90000"/>
          </a:bodyPr>
          <a:lstStyle/>
          <a:p>
            <a:pPr marL="0" indent="0" eaLnBrk="1" fontAlgn="auto" hangingPunct="1">
              <a:spcAft>
                <a:spcPts val="0"/>
              </a:spcAft>
              <a:buClr>
                <a:schemeClr val="accent6">
                  <a:lumMod val="75000"/>
                </a:schemeClr>
              </a:buClr>
              <a:buFont typeface="Georgia" pitchFamily="18" charset="0"/>
              <a:buNone/>
              <a:defRPr/>
            </a:pPr>
            <a:r>
              <a:rPr lang="en-US" sz="4000" b="1" u="sng" dirty="0">
                <a:solidFill>
                  <a:srgbClr val="66FFFF"/>
                </a:solidFill>
                <a:latin typeface="Arial" pitchFamily="34" charset="0"/>
                <a:cs typeface="Arial" pitchFamily="34" charset="0"/>
              </a:rPr>
              <a:t>Intro (Part 1) </a:t>
            </a:r>
          </a:p>
        </p:txBody>
      </p:sp>
      <p:sp>
        <p:nvSpPr>
          <p:cNvPr id="11" name="Text Box 6"/>
          <p:cNvSpPr txBox="1">
            <a:spLocks noChangeArrowheads="1"/>
          </p:cNvSpPr>
          <p:nvPr/>
        </p:nvSpPr>
        <p:spPr bwMode="auto">
          <a:xfrm>
            <a:off x="0" y="886527"/>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FF00"/>
                </a:solidFill>
                <a:latin typeface="Tahoma" pitchFamily="34" charset="0"/>
                <a:cs typeface="Times New Roman" pitchFamily="18" charset="0"/>
              </a:rPr>
              <a:t>The world has been fascinated with angels for</a:t>
            </a:r>
          </a:p>
          <a:p>
            <a:pPr algn="ctr" eaLnBrk="1" hangingPunct="1"/>
            <a:r>
              <a:rPr lang="en-US" sz="2800" b="1" dirty="0">
                <a:solidFill>
                  <a:srgbClr val="FFFF00"/>
                </a:solidFill>
                <a:latin typeface="Tahoma" pitchFamily="34" charset="0"/>
                <a:cs typeface="Times New Roman" pitchFamily="18" charset="0"/>
              </a:rPr>
              <a:t>Centuries and there are vast differences in the way they are depicted</a:t>
            </a:r>
            <a:endParaRPr lang="en-US" sz="2800" dirty="0">
              <a:solidFill>
                <a:srgbClr val="FFFF00"/>
              </a:solidFill>
              <a:latin typeface="Tahoma" pitchFamily="34" charset="0"/>
              <a:cs typeface="Times New Roman" pitchFamily="18" charset="0"/>
            </a:endParaRPr>
          </a:p>
        </p:txBody>
      </p:sp>
      <p:sp>
        <p:nvSpPr>
          <p:cNvPr id="12" name="Text Box 6"/>
          <p:cNvSpPr txBox="1">
            <a:spLocks noChangeArrowheads="1"/>
          </p:cNvSpPr>
          <p:nvPr/>
        </p:nvSpPr>
        <p:spPr bwMode="auto">
          <a:xfrm>
            <a:off x="0" y="2590800"/>
            <a:ext cx="9144000" cy="1077218"/>
          </a:xfrm>
          <a:prstGeom prst="rect">
            <a:avLst/>
          </a:prstGeom>
          <a:solidFill>
            <a:srgbClr val="FFCCFF"/>
          </a:solidFill>
          <a:ln>
            <a:noFill/>
          </a:ln>
          <a:effectLs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solidFill>
                  <a:srgbClr val="FF0000"/>
                </a:solidFill>
                <a:latin typeface="Tahoma" pitchFamily="34" charset="0"/>
                <a:cs typeface="Times New Roman" pitchFamily="18" charset="0"/>
              </a:rPr>
              <a:t>What do you normally picture in your mind when you think of an angel?</a:t>
            </a:r>
            <a:endParaRPr lang="en-US" sz="3200" dirty="0">
              <a:solidFill>
                <a:srgbClr val="FF0000"/>
              </a:solidFill>
              <a:latin typeface="Tahoma" pitchFamily="34"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917095"/>
            <a:ext cx="3514806" cy="263610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3917094"/>
            <a:ext cx="4217768" cy="2636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334000" y="0"/>
            <a:ext cx="38100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2000" b="1" i="1" dirty="0">
                <a:solidFill>
                  <a:srgbClr val="002060"/>
                </a:solidFill>
                <a:latin typeface="Tahoma" pitchFamily="34" charset="0"/>
                <a:cs typeface="Times New Roman" pitchFamily="18" charset="0"/>
              </a:rPr>
              <a:t>What do we know about them?</a:t>
            </a:r>
            <a:endParaRPr lang="en-US" sz="2000" i="1" dirty="0">
              <a:solidFill>
                <a:srgbClr val="006600"/>
              </a:solidFill>
              <a:latin typeface="Tahoma" pitchFamily="34" charset="0"/>
              <a:cs typeface="Times New Roman" pitchFamily="18" charset="0"/>
            </a:endParaRPr>
          </a:p>
        </p:txBody>
      </p:sp>
      <p:sp>
        <p:nvSpPr>
          <p:cNvPr id="9" name="Text Box 6"/>
          <p:cNvSpPr txBox="1">
            <a:spLocks noChangeArrowheads="1"/>
          </p:cNvSpPr>
          <p:nvPr/>
        </p:nvSpPr>
        <p:spPr bwMode="auto">
          <a:xfrm>
            <a:off x="-12297" y="911151"/>
            <a:ext cx="91440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6</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Angels can SIN &amp; WILL BE JUDGED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II Pet. 2:4; Jude 6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Mt. 25:41</a:t>
            </a:r>
            <a:endParaRPr lang="en-US" sz="2000" dirty="0">
              <a:solidFill>
                <a:schemeClr val="tx2"/>
              </a:solidFill>
              <a:latin typeface="Tahoma" pitchFamily="34" charset="0"/>
              <a:cs typeface="Times New Roman" pitchFamily="18" charset="0"/>
            </a:endParaRPr>
          </a:p>
        </p:txBody>
      </p:sp>
      <p:sp>
        <p:nvSpPr>
          <p:cNvPr id="11" name="Text Box 8"/>
          <p:cNvSpPr txBox="1">
            <a:spLocks noChangeArrowheads="1"/>
          </p:cNvSpPr>
          <p:nvPr/>
        </p:nvSpPr>
        <p:spPr bwMode="auto">
          <a:xfrm>
            <a:off x="0" y="2571494"/>
            <a:ext cx="6248400" cy="2369880"/>
          </a:xfrm>
          <a:prstGeom prst="rect">
            <a:avLst/>
          </a:prstGeom>
          <a:solidFill>
            <a:srgbClr val="FFFFCC"/>
          </a:solidFill>
          <a:ln/>
          <a:scene3d>
            <a:camera prst="orthographicFront">
              <a:rot lat="0" lon="0" rev="0"/>
            </a:camera>
            <a:lightRig rig="threePt" dir="tl"/>
          </a:scene3d>
          <a:sp3d prstMaterial="dkEdge">
            <a:bevelT w="25400" h="50800" prst="coolSlant"/>
          </a:sp3d>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Jude 6</a:t>
            </a:r>
            <a:endParaRPr lang="en-US" sz="2800"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6.  And angels who did not keep their own domain, but abandoned their proper abode, He has kept in eternal bonds under darkness for the judgment of the great day,</a:t>
            </a:r>
          </a:p>
        </p:txBody>
      </p:sp>
      <p:pic>
        <p:nvPicPr>
          <p:cNvPr id="5" name="Picture 4" descr="A picture containing chain, metalware&#10;&#10;Description generated with very high confidence">
            <a:extLst>
              <a:ext uri="{FF2B5EF4-FFF2-40B4-BE49-F238E27FC236}">
                <a16:creationId xmlns:a16="http://schemas.microsoft.com/office/drawing/2014/main" id="{E59DCA35-31B1-4BB4-860E-B7516FBF5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794" y="1333500"/>
            <a:ext cx="2791206" cy="4191000"/>
          </a:xfrm>
          <a:prstGeom prst="rect">
            <a:avLst/>
          </a:prstGeom>
        </p:spPr>
      </p:pic>
      <p:sp>
        <p:nvSpPr>
          <p:cNvPr id="15" name="Text Box 6">
            <a:extLst>
              <a:ext uri="{FF2B5EF4-FFF2-40B4-BE49-F238E27FC236}">
                <a16:creationId xmlns:a16="http://schemas.microsoft.com/office/drawing/2014/main" id="{4A3A92FE-1083-4A96-83CE-AB9D9963B59F}"/>
              </a:ext>
            </a:extLst>
          </p:cNvPr>
          <p:cNvSpPr txBox="1">
            <a:spLocks noChangeArrowheads="1"/>
          </p:cNvSpPr>
          <p:nvPr/>
        </p:nvSpPr>
        <p:spPr bwMode="auto">
          <a:xfrm>
            <a:off x="3025" y="5594331"/>
            <a:ext cx="9144000" cy="954107"/>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0000"/>
                </a:solidFill>
                <a:latin typeface="Tahoma" pitchFamily="34" charset="0"/>
                <a:cs typeface="Times New Roman" pitchFamily="18" charset="0"/>
              </a:rPr>
              <a:t>Angels that rebelled and sinned will be judged and punished!</a:t>
            </a:r>
          </a:p>
        </p:txBody>
      </p:sp>
    </p:spTree>
    <p:extLst>
      <p:ext uri="{BB962C8B-B14F-4D97-AF65-F5344CB8AC3E}">
        <p14:creationId xmlns:p14="http://schemas.microsoft.com/office/powerpoint/2010/main" val="12587228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left)">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334000" y="0"/>
            <a:ext cx="38100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2000" b="1" i="1" dirty="0">
                <a:solidFill>
                  <a:srgbClr val="002060"/>
                </a:solidFill>
                <a:latin typeface="Tahoma" pitchFamily="34" charset="0"/>
                <a:cs typeface="Times New Roman" pitchFamily="18" charset="0"/>
              </a:rPr>
              <a:t>What do we know about them?</a:t>
            </a:r>
            <a:endParaRPr lang="en-US" sz="2000" i="1" dirty="0">
              <a:solidFill>
                <a:srgbClr val="006600"/>
              </a:solidFill>
              <a:latin typeface="Tahoma" pitchFamily="34" charset="0"/>
              <a:cs typeface="Times New Roman" pitchFamily="18" charset="0"/>
            </a:endParaRPr>
          </a:p>
        </p:txBody>
      </p:sp>
      <p:sp>
        <p:nvSpPr>
          <p:cNvPr id="9" name="Text Box 6"/>
          <p:cNvSpPr txBox="1">
            <a:spLocks noChangeArrowheads="1"/>
          </p:cNvSpPr>
          <p:nvPr/>
        </p:nvSpPr>
        <p:spPr bwMode="auto">
          <a:xfrm>
            <a:off x="-8607" y="1063571"/>
            <a:ext cx="91440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7</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Angels are LIMITED IN THEIR KNOWLEDGE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Mt. 24:36-39</a:t>
            </a:r>
            <a:r>
              <a:rPr lang="en-US" sz="2000" dirty="0">
                <a:solidFill>
                  <a:schemeClr val="tx2"/>
                </a:solidFill>
                <a:latin typeface="Tahoma" pitchFamily="34" charset="0"/>
                <a:cs typeface="Times New Roman" pitchFamily="18" charset="0"/>
              </a:rPr>
              <a:t>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 Peter 1:10-12</a:t>
            </a:r>
            <a:endParaRPr lang="en-US" sz="2000" dirty="0">
              <a:solidFill>
                <a:schemeClr val="tx2"/>
              </a:solidFill>
              <a:latin typeface="Tahoma" pitchFamily="34" charset="0"/>
              <a:cs typeface="Times New Roman" pitchFamily="18" charset="0"/>
            </a:endParaRPr>
          </a:p>
        </p:txBody>
      </p:sp>
      <p:pic>
        <p:nvPicPr>
          <p:cNvPr id="3" name="Picture 2">
            <a:extLst>
              <a:ext uri="{FF2B5EF4-FFF2-40B4-BE49-F238E27FC236}">
                <a16:creationId xmlns:a16="http://schemas.microsoft.com/office/drawing/2014/main" id="{219BFE6E-53A6-47D7-A35A-43AAC4EC9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275906"/>
            <a:ext cx="2124992" cy="3252539"/>
          </a:xfrm>
          <a:prstGeom prst="rect">
            <a:avLst/>
          </a:prstGeom>
        </p:spPr>
      </p:pic>
      <p:sp>
        <p:nvSpPr>
          <p:cNvPr id="12" name="Text Box 8">
            <a:extLst>
              <a:ext uri="{FF2B5EF4-FFF2-40B4-BE49-F238E27FC236}">
                <a16:creationId xmlns:a16="http://schemas.microsoft.com/office/drawing/2014/main" id="{8B7C6025-8C26-4C94-8A01-086C6CC22A6A}"/>
              </a:ext>
            </a:extLst>
          </p:cNvPr>
          <p:cNvSpPr txBox="1">
            <a:spLocks noChangeArrowheads="1"/>
          </p:cNvSpPr>
          <p:nvPr/>
        </p:nvSpPr>
        <p:spPr bwMode="auto">
          <a:xfrm>
            <a:off x="0" y="2347904"/>
            <a:ext cx="6248400" cy="3108543"/>
          </a:xfrm>
          <a:prstGeom prst="rect">
            <a:avLst/>
          </a:prstGeom>
          <a:solidFill>
            <a:srgbClr val="FFFFCC"/>
          </a:solidFill>
          <a:ln/>
          <a:scene3d>
            <a:camera prst="orthographicFront">
              <a:rot lat="0" lon="0" rev="0"/>
            </a:camera>
            <a:lightRig rig="threePt" dir="tl"/>
          </a:scene3d>
          <a:sp3d prstMaterial="dkEdge">
            <a:bevelT w="25400" h="50800" prst="coolSlant"/>
          </a:sp3d>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I Peter 1:12</a:t>
            </a:r>
            <a:endParaRPr lang="en-US" sz="2800"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12.  It was revealed to them that they were not serving themselves, but you, in these things which now have been announced to you through those who preached the gospel to you by the Holy Spirit sent from heaven--things into which angels long to look.</a:t>
            </a:r>
          </a:p>
        </p:txBody>
      </p:sp>
      <p:sp>
        <p:nvSpPr>
          <p:cNvPr id="15" name="Text Box 6">
            <a:extLst>
              <a:ext uri="{FF2B5EF4-FFF2-40B4-BE49-F238E27FC236}">
                <a16:creationId xmlns:a16="http://schemas.microsoft.com/office/drawing/2014/main" id="{2F20D2A4-4701-42E3-B08D-13A6E8102286}"/>
              </a:ext>
            </a:extLst>
          </p:cNvPr>
          <p:cNvSpPr txBox="1">
            <a:spLocks noChangeArrowheads="1"/>
          </p:cNvSpPr>
          <p:nvPr/>
        </p:nvSpPr>
        <p:spPr bwMode="auto">
          <a:xfrm>
            <a:off x="0" y="5812830"/>
            <a:ext cx="9144000" cy="523220"/>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0000"/>
                </a:solidFill>
                <a:latin typeface="Tahoma" pitchFamily="34" charset="0"/>
                <a:cs typeface="Times New Roman" pitchFamily="18" charset="0"/>
              </a:rPr>
              <a:t>	</a:t>
            </a:r>
            <a:r>
              <a:rPr lang="en-US" sz="2800" b="1" dirty="0">
                <a:solidFill>
                  <a:srgbClr val="FF0000"/>
                </a:solidFill>
                <a:latin typeface="Tahoma" pitchFamily="34" charset="0"/>
                <a:cs typeface="Times New Roman" pitchFamily="18" charset="0"/>
              </a:rPr>
              <a:t>Angels are limited in their knowledge!</a:t>
            </a:r>
            <a:endParaRPr lang="en-US" sz="2400" b="1" i="1" dirty="0">
              <a:solidFill>
                <a:srgbClr val="FF0000"/>
              </a:solidFill>
              <a:latin typeface="Tahoma" pitchFamily="34" charset="0"/>
              <a:cs typeface="Times New Roman" pitchFamily="18" charset="0"/>
            </a:endParaRPr>
          </a:p>
        </p:txBody>
      </p:sp>
    </p:spTree>
    <p:extLst>
      <p:ext uri="{BB962C8B-B14F-4D97-AF65-F5344CB8AC3E}">
        <p14:creationId xmlns:p14="http://schemas.microsoft.com/office/powerpoint/2010/main" val="31338114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334000" y="0"/>
            <a:ext cx="38100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2000" b="1" i="1" dirty="0">
                <a:solidFill>
                  <a:srgbClr val="002060"/>
                </a:solidFill>
                <a:latin typeface="Tahoma" pitchFamily="34" charset="0"/>
                <a:cs typeface="Times New Roman" pitchFamily="18" charset="0"/>
              </a:rPr>
              <a:t>What do we know about them?</a:t>
            </a:r>
            <a:endParaRPr lang="en-US" sz="2000" i="1" dirty="0">
              <a:solidFill>
                <a:srgbClr val="006600"/>
              </a:solidFill>
              <a:latin typeface="Tahoma" pitchFamily="34" charset="0"/>
              <a:cs typeface="Times New Roman" pitchFamily="18" charset="0"/>
            </a:endParaRPr>
          </a:p>
        </p:txBody>
      </p:sp>
      <p:sp>
        <p:nvSpPr>
          <p:cNvPr id="11" name="Text Box 8"/>
          <p:cNvSpPr txBox="1">
            <a:spLocks noChangeArrowheads="1"/>
          </p:cNvSpPr>
          <p:nvPr/>
        </p:nvSpPr>
        <p:spPr bwMode="auto">
          <a:xfrm>
            <a:off x="0" y="2946466"/>
            <a:ext cx="6039630" cy="2739211"/>
          </a:xfrm>
          <a:prstGeom prst="rect">
            <a:avLst/>
          </a:prstGeom>
          <a:solidFill>
            <a:srgbClr val="FFFFCC"/>
          </a:solidFill>
          <a:ln/>
          <a:scene3d>
            <a:camera prst="orthographicFront">
              <a:rot lat="0" lon="0" rev="0"/>
            </a:camera>
            <a:lightRig rig="threePt" dir="tl"/>
          </a:scene3d>
          <a:sp3d prstMaterial="dkEdge">
            <a:bevelT w="25400" h="50800" prst="coolSlant"/>
          </a:sp3d>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II Kings 19:35</a:t>
            </a:r>
            <a:endParaRPr lang="en-US" sz="2800"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35.  Then it happened that night that the angel of the LORD went out and struck 185,000 in the camp of the Assyrians; and when men rose early in the morning, behold, all of them were dead.</a:t>
            </a:r>
          </a:p>
        </p:txBody>
      </p:sp>
      <p:sp>
        <p:nvSpPr>
          <p:cNvPr id="14" name="Text Box 6"/>
          <p:cNvSpPr txBox="1">
            <a:spLocks noChangeArrowheads="1"/>
          </p:cNvSpPr>
          <p:nvPr/>
        </p:nvSpPr>
        <p:spPr bwMode="auto">
          <a:xfrm>
            <a:off x="0" y="826902"/>
            <a:ext cx="9120484"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8</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Angels are incredibly POWERFUL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Gen. 19:11</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 Chr. 21:15-16</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II Kings 19:35 (Mt. 26:53)</a:t>
            </a:r>
            <a:endParaRPr lang="en-US" sz="2000" i="1"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Acts 12:6-10</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Acts 12:23</a:t>
            </a:r>
            <a:endParaRPr lang="en-US" sz="2000" dirty="0">
              <a:solidFill>
                <a:schemeClr val="tx2"/>
              </a:solidFill>
              <a:latin typeface="Tahoma" pitchFamily="34" charset="0"/>
              <a:cs typeface="Times New Roman" pitchFamily="18" charset="0"/>
            </a:endParaRPr>
          </a:p>
        </p:txBody>
      </p:sp>
      <p:pic>
        <p:nvPicPr>
          <p:cNvPr id="3" name="Picture 2" descr="A picture containing book, outdoor&#10;&#10;Description generated with high confidence">
            <a:extLst>
              <a:ext uri="{FF2B5EF4-FFF2-40B4-BE49-F238E27FC236}">
                <a16:creationId xmlns:a16="http://schemas.microsoft.com/office/drawing/2014/main" id="{9381C9D2-5CC7-4D63-877E-E41FA84FE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505" y="2002306"/>
            <a:ext cx="2977495" cy="3721869"/>
          </a:xfrm>
          <a:prstGeom prst="rect">
            <a:avLst/>
          </a:prstGeom>
        </p:spPr>
      </p:pic>
      <p:sp>
        <p:nvSpPr>
          <p:cNvPr id="12" name="Text Box 6">
            <a:extLst>
              <a:ext uri="{FF2B5EF4-FFF2-40B4-BE49-F238E27FC236}">
                <a16:creationId xmlns:a16="http://schemas.microsoft.com/office/drawing/2014/main" id="{7D185A2D-F250-4400-892D-2CEBF32DD17F}"/>
              </a:ext>
            </a:extLst>
          </p:cNvPr>
          <p:cNvSpPr txBox="1">
            <a:spLocks noChangeArrowheads="1"/>
          </p:cNvSpPr>
          <p:nvPr/>
        </p:nvSpPr>
        <p:spPr bwMode="auto">
          <a:xfrm>
            <a:off x="0" y="5982805"/>
            <a:ext cx="9144000" cy="523220"/>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0000"/>
                </a:solidFill>
                <a:latin typeface="Tahoma" pitchFamily="34" charset="0"/>
                <a:cs typeface="Times New Roman" pitchFamily="18" charset="0"/>
              </a:rPr>
              <a:t>Angels have some amazing power and abilities!</a:t>
            </a:r>
          </a:p>
        </p:txBody>
      </p:sp>
    </p:spTree>
    <p:extLst>
      <p:ext uri="{BB962C8B-B14F-4D97-AF65-F5344CB8AC3E}">
        <p14:creationId xmlns:p14="http://schemas.microsoft.com/office/powerpoint/2010/main" val="42458057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wipe(left)">
                                      <p:cBhvr>
                                        <p:cTn id="21" dur="500"/>
                                        <p:tgtEl>
                                          <p:spTgt spid="14">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wipe(left)">
                                      <p:cBhvr>
                                        <p:cTn id="25" dur="500"/>
                                        <p:tgtEl>
                                          <p:spTgt spid="14">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wipe(left)">
                                      <p:cBhvr>
                                        <p:cTn id="33" dur="500"/>
                                        <p:tgtEl>
                                          <p:spTgt spid="14">
                                            <p:txEl>
                                              <p:pRg st="4" end="4"/>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wipe(left)">
                                      <p:cBhvr>
                                        <p:cTn id="37" dur="500"/>
                                        <p:tgtEl>
                                          <p:spTgt spid="1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334000" y="0"/>
            <a:ext cx="38100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2000" b="1" i="1" dirty="0">
                <a:solidFill>
                  <a:srgbClr val="002060"/>
                </a:solidFill>
                <a:latin typeface="Tahoma" pitchFamily="34" charset="0"/>
                <a:cs typeface="Times New Roman" pitchFamily="18" charset="0"/>
              </a:rPr>
              <a:t>What do we know about them?</a:t>
            </a:r>
            <a:endParaRPr lang="en-US" sz="2000" i="1" dirty="0">
              <a:solidFill>
                <a:srgbClr val="006600"/>
              </a:solidFill>
              <a:latin typeface="Tahoma" pitchFamily="34" charset="0"/>
              <a:cs typeface="Times New Roman" pitchFamily="18" charset="0"/>
            </a:endParaRPr>
          </a:p>
        </p:txBody>
      </p:sp>
      <p:sp>
        <p:nvSpPr>
          <p:cNvPr id="9" name="Text Box 6"/>
          <p:cNvSpPr txBox="1">
            <a:spLocks noChangeArrowheads="1"/>
          </p:cNvSpPr>
          <p:nvPr/>
        </p:nvSpPr>
        <p:spPr bwMode="auto">
          <a:xfrm>
            <a:off x="-8607" y="762000"/>
            <a:ext cx="91440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9</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Angels are NOT TO BE WORSHIPED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Col. 2:18 </a:t>
            </a:r>
            <a:r>
              <a:rPr lang="en-US" sz="2000" i="1" dirty="0">
                <a:solidFill>
                  <a:schemeClr val="tx2"/>
                </a:solidFill>
                <a:latin typeface="Tahoma" pitchFamily="34" charset="0"/>
                <a:cs typeface="Times New Roman" pitchFamily="18" charset="0"/>
              </a:rPr>
              <a:t>(Josh. 5: Not an angel!)</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Rev. 19:10; 22:8-9</a:t>
            </a:r>
            <a:endParaRPr lang="en-US" sz="2000" dirty="0">
              <a:solidFill>
                <a:schemeClr val="tx2"/>
              </a:solidFill>
              <a:latin typeface="Tahoma" pitchFamily="34" charset="0"/>
              <a:cs typeface="Times New Roman" pitchFamily="18" charset="0"/>
            </a:endParaRPr>
          </a:p>
        </p:txBody>
      </p:sp>
      <p:sp>
        <p:nvSpPr>
          <p:cNvPr id="11" name="Text Box 8"/>
          <p:cNvSpPr txBox="1">
            <a:spLocks noChangeArrowheads="1"/>
          </p:cNvSpPr>
          <p:nvPr/>
        </p:nvSpPr>
        <p:spPr bwMode="auto">
          <a:xfrm>
            <a:off x="-8607" y="2293374"/>
            <a:ext cx="5571207" cy="2739211"/>
          </a:xfrm>
          <a:prstGeom prst="rect">
            <a:avLst/>
          </a:prstGeom>
          <a:solidFill>
            <a:srgbClr val="FFFFCC"/>
          </a:solidFill>
          <a:ln/>
          <a:scene3d>
            <a:camera prst="orthographicFront">
              <a:rot lat="0" lon="0" rev="0"/>
            </a:camera>
            <a:lightRig rig="threePt" dir="tl"/>
          </a:scene3d>
          <a:sp3d prstMaterial="dkEdge">
            <a:bevelT w="25400" h="50800" prst="coolSlant"/>
          </a:sp3d>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Col. 2:18</a:t>
            </a:r>
            <a:endParaRPr lang="en-US" sz="2800"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18.  Let no one keep defrauding you of your prize by delighting in self-abasement and the worship of the angels, taking his stand on visions he has seen, inflated without cause by his fleshly mind,</a:t>
            </a:r>
          </a:p>
        </p:txBody>
      </p:sp>
      <p:pic>
        <p:nvPicPr>
          <p:cNvPr id="3" name="Picture 2" descr="A person looking at the camera&#10;&#10;Description generated with high confidence">
            <a:extLst>
              <a:ext uri="{FF2B5EF4-FFF2-40B4-BE49-F238E27FC236}">
                <a16:creationId xmlns:a16="http://schemas.microsoft.com/office/drawing/2014/main" id="{D294879C-D64F-498C-AA6A-7DE441F14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488" y="1666875"/>
            <a:ext cx="3420999" cy="2627047"/>
          </a:xfrm>
          <a:prstGeom prst="rect">
            <a:avLst/>
          </a:prstGeom>
        </p:spPr>
      </p:pic>
      <p:pic>
        <p:nvPicPr>
          <p:cNvPr id="5" name="Picture 4" descr="A picture containing object&#10;&#10;Description generated with high confidence">
            <a:extLst>
              <a:ext uri="{FF2B5EF4-FFF2-40B4-BE49-F238E27FC236}">
                <a16:creationId xmlns:a16="http://schemas.microsoft.com/office/drawing/2014/main" id="{578F2AE8-E961-4C19-9252-CC603B92D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438904"/>
            <a:ext cx="3186265" cy="3186265"/>
          </a:xfrm>
          <a:prstGeom prst="rect">
            <a:avLst/>
          </a:prstGeom>
        </p:spPr>
      </p:pic>
      <p:sp>
        <p:nvSpPr>
          <p:cNvPr id="13" name="Text Box 6">
            <a:extLst>
              <a:ext uri="{FF2B5EF4-FFF2-40B4-BE49-F238E27FC236}">
                <a16:creationId xmlns:a16="http://schemas.microsoft.com/office/drawing/2014/main" id="{50B196EC-8AC0-469A-A83A-3C439E4CE2C9}"/>
              </a:ext>
            </a:extLst>
          </p:cNvPr>
          <p:cNvSpPr txBox="1">
            <a:spLocks noChangeArrowheads="1"/>
          </p:cNvSpPr>
          <p:nvPr/>
        </p:nvSpPr>
        <p:spPr bwMode="auto">
          <a:xfrm>
            <a:off x="-14136" y="5486741"/>
            <a:ext cx="9172883" cy="954107"/>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0000"/>
                </a:solidFill>
                <a:latin typeface="Tahoma" pitchFamily="34" charset="0"/>
                <a:cs typeface="Times New Roman" pitchFamily="18" charset="0"/>
              </a:rPr>
              <a:t>Angels, as mighty and amazing as they are, are not to be worshiped!</a:t>
            </a:r>
          </a:p>
        </p:txBody>
      </p:sp>
    </p:spTree>
    <p:extLst>
      <p:ext uri="{BB962C8B-B14F-4D97-AF65-F5344CB8AC3E}">
        <p14:creationId xmlns:p14="http://schemas.microsoft.com/office/powerpoint/2010/main" val="11142244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left)">
                                      <p:cBhvr>
                                        <p:cTn id="21" dur="500"/>
                                        <p:tgtEl>
                                          <p:spTgt spid="9">
                                            <p:txEl>
                                              <p:pRg st="1" end="1"/>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wipe(left)">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334000" y="0"/>
            <a:ext cx="38100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2000" b="1" i="1" dirty="0">
                <a:solidFill>
                  <a:srgbClr val="002060"/>
                </a:solidFill>
                <a:latin typeface="Tahoma" pitchFamily="34" charset="0"/>
                <a:cs typeface="Times New Roman" pitchFamily="18" charset="0"/>
              </a:rPr>
              <a:t>What do we know about them?</a:t>
            </a:r>
            <a:endParaRPr lang="en-US" sz="2000" i="1" dirty="0">
              <a:solidFill>
                <a:srgbClr val="006600"/>
              </a:solidFill>
              <a:latin typeface="Tahoma" pitchFamily="34" charset="0"/>
              <a:cs typeface="Times New Roman" pitchFamily="18" charset="0"/>
            </a:endParaRPr>
          </a:p>
        </p:txBody>
      </p:sp>
      <p:sp>
        <p:nvSpPr>
          <p:cNvPr id="9" name="Text Box 6"/>
          <p:cNvSpPr txBox="1">
            <a:spLocks noChangeArrowheads="1"/>
          </p:cNvSpPr>
          <p:nvPr/>
        </p:nvSpPr>
        <p:spPr bwMode="auto">
          <a:xfrm>
            <a:off x="-8607" y="845237"/>
            <a:ext cx="914400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10</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Angels will CARRY AWAY THE FAITHFUL TO HADES</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Luke 16:22</a:t>
            </a:r>
            <a:endParaRPr lang="en-US" sz="2000" dirty="0">
              <a:solidFill>
                <a:schemeClr val="tx2"/>
              </a:solidFill>
              <a:latin typeface="Tahoma" pitchFamily="34" charset="0"/>
              <a:cs typeface="Times New Roman" pitchFamily="18" charset="0"/>
            </a:endParaRPr>
          </a:p>
        </p:txBody>
      </p:sp>
      <p:sp>
        <p:nvSpPr>
          <p:cNvPr id="11" name="Text Box 8"/>
          <p:cNvSpPr txBox="1">
            <a:spLocks noChangeArrowheads="1"/>
          </p:cNvSpPr>
          <p:nvPr/>
        </p:nvSpPr>
        <p:spPr bwMode="auto">
          <a:xfrm>
            <a:off x="-8607" y="2428725"/>
            <a:ext cx="5571207" cy="2000548"/>
          </a:xfrm>
          <a:prstGeom prst="rect">
            <a:avLst/>
          </a:prstGeom>
          <a:solidFill>
            <a:srgbClr val="FFFFCC"/>
          </a:solidFill>
          <a:ln/>
          <a:scene3d>
            <a:camera prst="orthographicFront">
              <a:rot lat="0" lon="0" rev="0"/>
            </a:camera>
            <a:lightRig rig="threePt" dir="tl"/>
          </a:scene3d>
          <a:sp3d prstMaterial="dkEdge">
            <a:bevelT w="25400" h="50800" prst="coolSlant"/>
          </a:sp3d>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Luke 16:22</a:t>
            </a:r>
            <a:endParaRPr lang="en-US" sz="2800"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22.  "Now the poor man died and was carried away by the angels to Abraham's bosom; and the rich man also died and was buried.</a:t>
            </a:r>
          </a:p>
        </p:txBody>
      </p:sp>
      <p:sp>
        <p:nvSpPr>
          <p:cNvPr id="13" name="Text Box 6">
            <a:extLst>
              <a:ext uri="{FF2B5EF4-FFF2-40B4-BE49-F238E27FC236}">
                <a16:creationId xmlns:a16="http://schemas.microsoft.com/office/drawing/2014/main" id="{50B196EC-8AC0-469A-A83A-3C439E4CE2C9}"/>
              </a:ext>
            </a:extLst>
          </p:cNvPr>
          <p:cNvSpPr txBox="1">
            <a:spLocks noChangeArrowheads="1"/>
          </p:cNvSpPr>
          <p:nvPr/>
        </p:nvSpPr>
        <p:spPr bwMode="auto">
          <a:xfrm>
            <a:off x="-14136" y="5486741"/>
            <a:ext cx="9172883" cy="954107"/>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0000"/>
                </a:solidFill>
                <a:latin typeface="Tahoma" pitchFamily="34" charset="0"/>
                <a:cs typeface="Times New Roman" pitchFamily="18" charset="0"/>
              </a:rPr>
              <a:t>Angels, according to Jesus, carry away the souls of the righteous!</a:t>
            </a:r>
          </a:p>
        </p:txBody>
      </p:sp>
      <p:pic>
        <p:nvPicPr>
          <p:cNvPr id="10" name="Picture 9" descr="A picture containing person, woman, indoor, clothing&#10;&#10;Description generated with high confidence">
            <a:extLst>
              <a:ext uri="{FF2B5EF4-FFF2-40B4-BE49-F238E27FC236}">
                <a16:creationId xmlns:a16="http://schemas.microsoft.com/office/drawing/2014/main" id="{86269AB2-E330-4B5F-A076-AF39BB937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259" y="1524614"/>
            <a:ext cx="2520137" cy="3808771"/>
          </a:xfrm>
          <a:prstGeom prst="rect">
            <a:avLst/>
          </a:prstGeom>
        </p:spPr>
      </p:pic>
    </p:spTree>
    <p:extLst>
      <p:ext uri="{BB962C8B-B14F-4D97-AF65-F5344CB8AC3E}">
        <p14:creationId xmlns:p14="http://schemas.microsoft.com/office/powerpoint/2010/main" val="30412495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left)">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608708"/>
            <a:ext cx="3352800" cy="249291"/>
          </a:xfrm>
        </p:spPr>
        <p:txBody>
          <a:bodyPr/>
          <a:lstStyle/>
          <a:p>
            <a:pPr>
              <a:defRPr/>
            </a:pPr>
            <a:r>
              <a:rPr lang="en-US" dirty="0"/>
              <a:t>Angels: Definitions &amp; Characteristics (Parts 1-2)</a:t>
            </a:r>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334000" y="0"/>
            <a:ext cx="38100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2000" b="1" i="1" dirty="0">
                <a:solidFill>
                  <a:srgbClr val="002060"/>
                </a:solidFill>
                <a:latin typeface="Tahoma" pitchFamily="34" charset="0"/>
                <a:cs typeface="Times New Roman" pitchFamily="18" charset="0"/>
              </a:rPr>
              <a:t>What do we know about them?</a:t>
            </a:r>
            <a:endParaRPr lang="en-US" sz="2000" i="1" dirty="0">
              <a:solidFill>
                <a:srgbClr val="006600"/>
              </a:solidFill>
              <a:latin typeface="Tahoma" pitchFamily="34" charset="0"/>
              <a:cs typeface="Times New Roman" pitchFamily="18" charset="0"/>
            </a:endParaRPr>
          </a:p>
        </p:txBody>
      </p:sp>
      <p:sp>
        <p:nvSpPr>
          <p:cNvPr id="11" name="Text Box 8"/>
          <p:cNvSpPr txBox="1">
            <a:spLocks noChangeArrowheads="1"/>
          </p:cNvSpPr>
          <p:nvPr/>
        </p:nvSpPr>
        <p:spPr bwMode="auto">
          <a:xfrm>
            <a:off x="-1675" y="2837590"/>
            <a:ext cx="5107075" cy="2739211"/>
          </a:xfrm>
          <a:prstGeom prst="rect">
            <a:avLst/>
          </a:prstGeom>
          <a:solidFill>
            <a:srgbClr val="FFFFCC"/>
          </a:solidFill>
          <a:ln/>
          <a:scene3d>
            <a:camera prst="orthographicFront">
              <a:rot lat="0" lon="0" rev="0"/>
            </a:camera>
            <a:lightRig rig="threePt" dir="tl"/>
          </a:scene3d>
          <a:sp3d prstMaterial="dkEdge">
            <a:bevelT w="25400" h="50800" prst="coolSlant"/>
          </a:sp3d>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II Thess. 1:7-8</a:t>
            </a:r>
            <a:endParaRPr lang="en-US" sz="2800" dirty="0">
              <a:solidFill>
                <a:srgbClr val="006600"/>
              </a:solidFill>
              <a:latin typeface="Tahoma" pitchFamily="34" charset="0"/>
              <a:cs typeface="Times New Roman" pitchFamily="18" charset="0"/>
            </a:endParaRPr>
          </a:p>
          <a:p>
            <a:pPr>
              <a:defRPr/>
            </a:pPr>
            <a:r>
              <a:rPr lang="en-US" dirty="0">
                <a:solidFill>
                  <a:srgbClr val="006600"/>
                </a:solidFill>
                <a:latin typeface="Tahoma" pitchFamily="34" charset="0"/>
                <a:cs typeface="Times New Roman" pitchFamily="18" charset="0"/>
              </a:rPr>
              <a:t>7.  and to give relief to you who are afflicted and to us as well when the Lord Jesus will be revealed from heaven with His mighty angels in flaming fire,</a:t>
            </a:r>
          </a:p>
          <a:p>
            <a:pPr>
              <a:defRPr/>
            </a:pPr>
            <a:r>
              <a:rPr lang="en-US" dirty="0">
                <a:solidFill>
                  <a:srgbClr val="006600"/>
                </a:solidFill>
                <a:latin typeface="Tahoma" pitchFamily="34" charset="0"/>
                <a:cs typeface="Times New Roman" pitchFamily="18" charset="0"/>
              </a:rPr>
              <a:t>8.  dealing out retribution...</a:t>
            </a:r>
          </a:p>
        </p:txBody>
      </p:sp>
      <p:sp>
        <p:nvSpPr>
          <p:cNvPr id="14" name="Text Box 6"/>
          <p:cNvSpPr txBox="1">
            <a:spLocks noChangeArrowheads="1"/>
          </p:cNvSpPr>
          <p:nvPr/>
        </p:nvSpPr>
        <p:spPr bwMode="auto">
          <a:xfrm>
            <a:off x="0" y="826902"/>
            <a:ext cx="9120484"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11</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Angels will be AGENTS OF JUDGMENT WITH CHRIST </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Gen. 19:11-13, 21-25 (Ps. 78:43-51)</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I Chr. 21:11-16</a:t>
            </a:r>
            <a:endParaRPr lang="en-US" sz="2000" i="1"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II Thess. 1:7-9</a:t>
            </a:r>
            <a:endParaRPr lang="en-US" sz="2000" i="1"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Mt. 13:36-43</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Mt. 13:47-51</a:t>
            </a:r>
            <a:endParaRPr lang="en-US" sz="2000" dirty="0">
              <a:solidFill>
                <a:schemeClr val="tx2"/>
              </a:solidFill>
              <a:latin typeface="Tahoma" pitchFamily="34" charset="0"/>
              <a:cs typeface="Times New Roman" pitchFamily="18" charset="0"/>
            </a:endParaRPr>
          </a:p>
        </p:txBody>
      </p:sp>
      <p:sp>
        <p:nvSpPr>
          <p:cNvPr id="12" name="Text Box 6">
            <a:extLst>
              <a:ext uri="{FF2B5EF4-FFF2-40B4-BE49-F238E27FC236}">
                <a16:creationId xmlns:a16="http://schemas.microsoft.com/office/drawing/2014/main" id="{7D185A2D-F250-4400-892D-2CEBF32DD17F}"/>
              </a:ext>
            </a:extLst>
          </p:cNvPr>
          <p:cNvSpPr txBox="1">
            <a:spLocks noChangeArrowheads="1"/>
          </p:cNvSpPr>
          <p:nvPr/>
        </p:nvSpPr>
        <p:spPr bwMode="auto">
          <a:xfrm>
            <a:off x="-11758" y="5654602"/>
            <a:ext cx="9144000" cy="954107"/>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0000"/>
                </a:solidFill>
                <a:latin typeface="Tahoma" pitchFamily="34" charset="0"/>
                <a:cs typeface="Times New Roman" pitchFamily="18" charset="0"/>
              </a:rPr>
              <a:t>Angels carry out God’s will, whether by message or by judgment!</a:t>
            </a:r>
          </a:p>
        </p:txBody>
      </p:sp>
      <p:pic>
        <p:nvPicPr>
          <p:cNvPr id="4" name="Picture 3" descr="A close up of a coral&#10;&#10;Description generated with very high confidence">
            <a:extLst>
              <a:ext uri="{FF2B5EF4-FFF2-40B4-BE49-F238E27FC236}">
                <a16:creationId xmlns:a16="http://schemas.microsoft.com/office/drawing/2014/main" id="{06584E2A-D0B7-498C-ADC8-CE74658A2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053" y="2051373"/>
            <a:ext cx="3953189" cy="2755253"/>
          </a:xfrm>
          <a:prstGeom prst="rect">
            <a:avLst/>
          </a:prstGeom>
        </p:spPr>
      </p:pic>
    </p:spTree>
    <p:extLst>
      <p:ext uri="{BB962C8B-B14F-4D97-AF65-F5344CB8AC3E}">
        <p14:creationId xmlns:p14="http://schemas.microsoft.com/office/powerpoint/2010/main" val="27381358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wipe(left)">
                                      <p:cBhvr>
                                        <p:cTn id="21" dur="500"/>
                                        <p:tgtEl>
                                          <p:spTgt spid="14">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wipe(left)">
                                      <p:cBhvr>
                                        <p:cTn id="25" dur="500"/>
                                        <p:tgtEl>
                                          <p:spTgt spid="14">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wipe(left)">
                                      <p:cBhvr>
                                        <p:cTn id="33" dur="500"/>
                                        <p:tgtEl>
                                          <p:spTgt spid="14">
                                            <p:txEl>
                                              <p:pRg st="4" end="4"/>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wipe(left)">
                                      <p:cBhvr>
                                        <p:cTn id="37" dur="500"/>
                                        <p:tgtEl>
                                          <p:spTgt spid="1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Characteristics</a:t>
            </a:r>
          </a:p>
        </p:txBody>
      </p:sp>
      <p:sp>
        <p:nvSpPr>
          <p:cNvPr id="8" name="Text Box 8"/>
          <p:cNvSpPr txBox="1">
            <a:spLocks noChangeArrowheads="1"/>
          </p:cNvSpPr>
          <p:nvPr/>
        </p:nvSpPr>
        <p:spPr bwMode="auto">
          <a:xfrm>
            <a:off x="5334000" y="0"/>
            <a:ext cx="3810000" cy="70788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2000" b="1" i="1" dirty="0">
                <a:solidFill>
                  <a:srgbClr val="002060"/>
                </a:solidFill>
                <a:latin typeface="Tahoma" pitchFamily="34" charset="0"/>
                <a:cs typeface="Times New Roman" pitchFamily="18" charset="0"/>
              </a:rPr>
              <a:t>What do we know about them?</a:t>
            </a:r>
            <a:endParaRPr lang="en-US" sz="2000" i="1" dirty="0">
              <a:solidFill>
                <a:srgbClr val="006600"/>
              </a:solidFill>
              <a:latin typeface="Tahoma" pitchFamily="34" charset="0"/>
              <a:cs typeface="Times New Roman" pitchFamily="18" charset="0"/>
            </a:endParaRPr>
          </a:p>
        </p:txBody>
      </p:sp>
      <p:sp>
        <p:nvSpPr>
          <p:cNvPr id="9" name="Text Box 6"/>
          <p:cNvSpPr txBox="1">
            <a:spLocks noChangeArrowheads="1"/>
          </p:cNvSpPr>
          <p:nvPr/>
        </p:nvSpPr>
        <p:spPr bwMode="auto">
          <a:xfrm>
            <a:off x="-8607" y="824832"/>
            <a:ext cx="914400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2">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FF00"/>
                </a:solidFill>
                <a:latin typeface="Tahoma" pitchFamily="34" charset="0"/>
                <a:cs typeface="Times New Roman" pitchFamily="18" charset="0"/>
              </a:rPr>
              <a:t>1</a:t>
            </a:r>
            <a:r>
              <a:rPr lang="en-US" sz="2400" b="1" baseline="30000" dirty="0">
                <a:solidFill>
                  <a:srgbClr val="FFFF00"/>
                </a:solidFill>
                <a:latin typeface="Tahoma" pitchFamily="34" charset="0"/>
                <a:cs typeface="Times New Roman" pitchFamily="18" charset="0"/>
              </a:rPr>
              <a:t>st</a:t>
            </a:r>
            <a:r>
              <a:rPr lang="en-US" sz="2400" b="1" dirty="0">
                <a:solidFill>
                  <a:srgbClr val="FFFF00"/>
                </a:solidFill>
                <a:latin typeface="Tahoma" pitchFamily="34" charset="0"/>
                <a:cs typeface="Times New Roman" pitchFamily="18" charset="0"/>
              </a:rPr>
              <a:t>: CREATED</a:t>
            </a:r>
          </a:p>
          <a:p>
            <a:pPr eaLnBrk="1" hangingPunct="1"/>
            <a:r>
              <a:rPr lang="en-US" sz="2400" b="1" dirty="0">
                <a:solidFill>
                  <a:srgbClr val="FFFF00"/>
                </a:solidFill>
                <a:latin typeface="Tahoma" pitchFamily="34" charset="0"/>
                <a:cs typeface="Times New Roman" pitchFamily="18" charset="0"/>
              </a:rPr>
              <a:t>2</a:t>
            </a:r>
            <a:r>
              <a:rPr lang="en-US" sz="2400" b="1" baseline="30000" dirty="0">
                <a:solidFill>
                  <a:srgbClr val="FFFF00"/>
                </a:solidFill>
                <a:latin typeface="Tahoma" pitchFamily="34" charset="0"/>
                <a:cs typeface="Times New Roman" pitchFamily="18" charset="0"/>
              </a:rPr>
              <a:t>ND</a:t>
            </a:r>
            <a:r>
              <a:rPr lang="en-US" sz="2400" b="1" dirty="0">
                <a:solidFill>
                  <a:srgbClr val="FFFF00"/>
                </a:solidFill>
                <a:latin typeface="Tahoma" pitchFamily="34" charset="0"/>
                <a:cs typeface="Times New Roman" pitchFamily="18" charset="0"/>
              </a:rPr>
              <a:t>: SPIRITUAL</a:t>
            </a:r>
          </a:p>
          <a:p>
            <a:pPr eaLnBrk="1" hangingPunct="1"/>
            <a:r>
              <a:rPr lang="en-US" sz="2400" b="1" dirty="0">
                <a:solidFill>
                  <a:srgbClr val="FFFF00"/>
                </a:solidFill>
                <a:latin typeface="Tahoma" pitchFamily="34" charset="0"/>
                <a:cs typeface="Times New Roman" pitchFamily="18" charset="0"/>
              </a:rPr>
              <a:t>3</a:t>
            </a:r>
            <a:r>
              <a:rPr lang="en-US" sz="2400" b="1" baseline="30000" dirty="0">
                <a:solidFill>
                  <a:srgbClr val="FFFF00"/>
                </a:solidFill>
                <a:latin typeface="Tahoma" pitchFamily="34" charset="0"/>
                <a:cs typeface="Times New Roman" pitchFamily="18" charset="0"/>
              </a:rPr>
              <a:t>RD</a:t>
            </a:r>
            <a:r>
              <a:rPr lang="en-US" sz="2400" b="1" dirty="0">
                <a:solidFill>
                  <a:srgbClr val="FFFF00"/>
                </a:solidFill>
                <a:latin typeface="Tahoma" pitchFamily="34" charset="0"/>
                <a:cs typeface="Times New Roman" pitchFamily="18" charset="0"/>
              </a:rPr>
              <a:t>: HIERARCHY</a:t>
            </a:r>
          </a:p>
          <a:p>
            <a:pPr eaLnBrk="1" hangingPunct="1"/>
            <a:r>
              <a:rPr lang="en-US" sz="2400" b="1" dirty="0">
                <a:solidFill>
                  <a:srgbClr val="FFFF00"/>
                </a:solidFill>
                <a:latin typeface="Tahoma" pitchFamily="34" charset="0"/>
                <a:cs typeface="Times New Roman" pitchFamily="18" charset="0"/>
              </a:rPr>
              <a:t>4</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NOT DEAD PEOPLE</a:t>
            </a:r>
          </a:p>
          <a:p>
            <a:pPr eaLnBrk="1" hangingPunct="1"/>
            <a:r>
              <a:rPr lang="en-US" sz="2400" b="1" dirty="0">
                <a:solidFill>
                  <a:srgbClr val="FFFF00"/>
                </a:solidFill>
                <a:latin typeface="Tahoma" pitchFamily="34" charset="0"/>
                <a:cs typeface="Times New Roman" pitchFamily="18" charset="0"/>
              </a:rPr>
              <a:t>5</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MANY OF THEM</a:t>
            </a:r>
          </a:p>
          <a:p>
            <a:pPr eaLnBrk="1" hangingPunct="1"/>
            <a:r>
              <a:rPr lang="en-US" sz="2400" b="1" dirty="0">
                <a:solidFill>
                  <a:srgbClr val="FFFF00"/>
                </a:solidFill>
                <a:latin typeface="Tahoma" pitchFamily="34" charset="0"/>
                <a:cs typeface="Times New Roman" pitchFamily="18" charset="0"/>
              </a:rPr>
              <a:t>6</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CAN SIN &amp; BE JUDGED</a:t>
            </a:r>
          </a:p>
          <a:p>
            <a:pPr eaLnBrk="1" hangingPunct="1"/>
            <a:endParaRPr lang="en-US" sz="2400" b="1" dirty="0">
              <a:solidFill>
                <a:srgbClr val="FFFF00"/>
              </a:solidFill>
              <a:latin typeface="Tahoma" pitchFamily="34" charset="0"/>
              <a:cs typeface="Times New Roman" pitchFamily="18" charset="0"/>
            </a:endParaRPr>
          </a:p>
          <a:p>
            <a:pPr eaLnBrk="1" hangingPunct="1"/>
            <a:endParaRPr lang="en-US" sz="2400" b="1" dirty="0">
              <a:solidFill>
                <a:srgbClr val="FFFF00"/>
              </a:solidFill>
              <a:latin typeface="Tahoma" pitchFamily="34" charset="0"/>
              <a:cs typeface="Times New Roman" pitchFamily="18" charset="0"/>
            </a:endParaRPr>
          </a:p>
          <a:p>
            <a:pPr eaLnBrk="1" hangingPunct="1"/>
            <a:endParaRPr lang="en-US" sz="2400" b="1" dirty="0">
              <a:solidFill>
                <a:srgbClr val="FFFF00"/>
              </a:solidFill>
              <a:latin typeface="Tahoma" pitchFamily="34" charset="0"/>
              <a:cs typeface="Times New Roman" pitchFamily="18" charset="0"/>
            </a:endParaRPr>
          </a:p>
          <a:p>
            <a:pPr eaLnBrk="1" hangingPunct="1"/>
            <a:endParaRPr lang="en-US" sz="2400" b="1" dirty="0">
              <a:solidFill>
                <a:srgbClr val="FFFF00"/>
              </a:solidFill>
              <a:latin typeface="Tahoma" pitchFamily="34" charset="0"/>
              <a:cs typeface="Times New Roman" pitchFamily="18" charset="0"/>
            </a:endParaRPr>
          </a:p>
          <a:p>
            <a:pPr eaLnBrk="1" hangingPunct="1"/>
            <a:endParaRPr lang="en-US" sz="2400" b="1" dirty="0">
              <a:solidFill>
                <a:srgbClr val="FFFF00"/>
              </a:solidFill>
              <a:latin typeface="Tahoma" pitchFamily="34" charset="0"/>
              <a:cs typeface="Times New Roman" pitchFamily="18" charset="0"/>
            </a:endParaRPr>
          </a:p>
          <a:p>
            <a:pPr eaLnBrk="1" hangingPunct="1"/>
            <a:r>
              <a:rPr lang="en-US" sz="2400" b="1" dirty="0">
                <a:solidFill>
                  <a:srgbClr val="FFFF00"/>
                </a:solidFill>
                <a:latin typeface="Tahoma" pitchFamily="34" charset="0"/>
                <a:cs typeface="Times New Roman" pitchFamily="18" charset="0"/>
              </a:rPr>
              <a:t>7</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LIMITED KNOWLEDGE</a:t>
            </a:r>
          </a:p>
          <a:p>
            <a:pPr eaLnBrk="1" hangingPunct="1"/>
            <a:r>
              <a:rPr lang="en-US" sz="2400" b="1" dirty="0">
                <a:solidFill>
                  <a:srgbClr val="FFFF00"/>
                </a:solidFill>
                <a:latin typeface="Tahoma" pitchFamily="34" charset="0"/>
                <a:cs typeface="Times New Roman" pitchFamily="18" charset="0"/>
              </a:rPr>
              <a:t>8</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POWERFUL</a:t>
            </a:r>
          </a:p>
          <a:p>
            <a:pPr eaLnBrk="1" hangingPunct="1"/>
            <a:r>
              <a:rPr lang="en-US" sz="2400" b="1" dirty="0">
                <a:solidFill>
                  <a:srgbClr val="FFFF00"/>
                </a:solidFill>
                <a:latin typeface="Tahoma" pitchFamily="34" charset="0"/>
                <a:cs typeface="Times New Roman" pitchFamily="18" charset="0"/>
              </a:rPr>
              <a:t>9</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NOT TO BE WORSHIPED</a:t>
            </a:r>
          </a:p>
          <a:p>
            <a:pPr marL="742950" indent="-742950" eaLnBrk="1" hangingPunct="1"/>
            <a:r>
              <a:rPr lang="en-US" sz="2400" b="1" dirty="0">
                <a:solidFill>
                  <a:srgbClr val="FFFF00"/>
                </a:solidFill>
                <a:latin typeface="Tahoma" pitchFamily="34" charset="0"/>
                <a:cs typeface="Times New Roman" pitchFamily="18" charset="0"/>
              </a:rPr>
              <a:t>10</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CARRY AWAY FAITHFUL</a:t>
            </a:r>
          </a:p>
          <a:p>
            <a:pPr marL="742950" indent="-742950" eaLnBrk="1" hangingPunct="1"/>
            <a:r>
              <a:rPr lang="en-US" sz="2400" b="1" dirty="0">
                <a:solidFill>
                  <a:srgbClr val="FFFF00"/>
                </a:solidFill>
                <a:latin typeface="Tahoma" pitchFamily="34" charset="0"/>
                <a:cs typeface="Times New Roman" pitchFamily="18" charset="0"/>
              </a:rPr>
              <a:t>11</a:t>
            </a:r>
            <a:r>
              <a:rPr lang="en-US" sz="2400" b="1" baseline="30000" dirty="0">
                <a:solidFill>
                  <a:srgbClr val="FFFF00"/>
                </a:solidFill>
                <a:latin typeface="Tahoma" pitchFamily="34" charset="0"/>
                <a:cs typeface="Times New Roman" pitchFamily="18" charset="0"/>
              </a:rPr>
              <a:t>TH</a:t>
            </a:r>
            <a:r>
              <a:rPr lang="en-US" sz="2400" b="1" dirty="0">
                <a:solidFill>
                  <a:srgbClr val="FFFF00"/>
                </a:solidFill>
                <a:latin typeface="Tahoma" pitchFamily="34" charset="0"/>
                <a:cs typeface="Times New Roman" pitchFamily="18" charset="0"/>
              </a:rPr>
              <a:t>: AGENTS OF JUDGMENT WITH CHRIST </a:t>
            </a:r>
          </a:p>
        </p:txBody>
      </p:sp>
      <p:sp>
        <p:nvSpPr>
          <p:cNvPr id="14" name="Text Box 7">
            <a:extLst>
              <a:ext uri="{FF2B5EF4-FFF2-40B4-BE49-F238E27FC236}">
                <a16:creationId xmlns:a16="http://schemas.microsoft.com/office/drawing/2014/main" id="{B214DADC-C770-4C4D-9E86-2439239DBBE4}"/>
              </a:ext>
            </a:extLst>
          </p:cNvPr>
          <p:cNvSpPr txBox="1">
            <a:spLocks noChangeArrowheads="1"/>
          </p:cNvSpPr>
          <p:nvPr/>
        </p:nvSpPr>
        <p:spPr bwMode="auto">
          <a:xfrm>
            <a:off x="0" y="4049888"/>
            <a:ext cx="6790407" cy="2246769"/>
          </a:xfrm>
          <a:prstGeom prst="rect">
            <a:avLst/>
          </a:prstGeom>
          <a:ln/>
          <a:extLst/>
        </p:spPr>
        <p:style>
          <a:lnRef idx="1">
            <a:schemeClr val="accent5"/>
          </a:lnRef>
          <a:fillRef idx="1002">
            <a:schemeClr val="lt1"/>
          </a:fillRef>
          <a:effectRef idx="2">
            <a:schemeClr val="accent5"/>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002060"/>
                </a:solidFill>
                <a:latin typeface="Tahoma" pitchFamily="34" charset="0"/>
                <a:cs typeface="Times New Roman" pitchFamily="18" charset="0"/>
              </a:rPr>
              <a:t>Angels are “messengers” of God and are amazing in how they carry out God’s commands, and yet, with all their powers, they are not to be worshiped! </a:t>
            </a:r>
          </a:p>
        </p:txBody>
      </p:sp>
      <p:pic>
        <p:nvPicPr>
          <p:cNvPr id="10" name="Picture 9">
            <a:extLst>
              <a:ext uri="{FF2B5EF4-FFF2-40B4-BE49-F238E27FC236}">
                <a16:creationId xmlns:a16="http://schemas.microsoft.com/office/drawing/2014/main" id="{13130CCF-C14F-4AE5-B0E4-D7E7B1522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488547"/>
            <a:ext cx="2209800" cy="3369453"/>
          </a:xfrm>
          <a:prstGeom prst="rect">
            <a:avLst/>
          </a:prstGeom>
        </p:spPr>
      </p:pic>
    </p:spTree>
    <p:extLst>
      <p:ext uri="{BB962C8B-B14F-4D97-AF65-F5344CB8AC3E}">
        <p14:creationId xmlns:p14="http://schemas.microsoft.com/office/powerpoint/2010/main" val="32538055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wRlsHLt6-Mo/T3BotuIvUiI/AAAAAAAAAGc/lVlfgpgspR0/s1600/angels+sing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34049"/>
            <a:ext cx="3886200" cy="302395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Autofit/>
          </a:bodyPr>
          <a:lstStyle/>
          <a:p>
            <a:pPr marL="0" indent="0" eaLnBrk="1" fontAlgn="auto" hangingPunct="1">
              <a:spcAft>
                <a:spcPts val="0"/>
              </a:spcAft>
              <a:buClr>
                <a:schemeClr val="accent6">
                  <a:lumMod val="75000"/>
                </a:schemeClr>
              </a:buClr>
              <a:buNone/>
              <a:defRPr/>
            </a:pPr>
            <a:r>
              <a:rPr lang="en-US" sz="4000" b="1" u="sng" dirty="0">
                <a:solidFill>
                  <a:srgbClr val="66FFFF"/>
                </a:solidFill>
                <a:latin typeface="Arial" pitchFamily="34" charset="0"/>
                <a:cs typeface="Arial" pitchFamily="34" charset="0"/>
              </a:rPr>
              <a:t>Conclusion (Part 2)</a:t>
            </a:r>
          </a:p>
        </p:txBody>
      </p:sp>
      <p:sp>
        <p:nvSpPr>
          <p:cNvPr id="8" name="Text Box 6"/>
          <p:cNvSpPr txBox="1">
            <a:spLocks noChangeArrowheads="1"/>
          </p:cNvSpPr>
          <p:nvPr/>
        </p:nvSpPr>
        <p:spPr bwMode="auto">
          <a:xfrm>
            <a:off x="-7374" y="66795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FF00"/>
                </a:solidFill>
                <a:latin typeface="Tahoma" pitchFamily="34" charset="0"/>
                <a:cs typeface="Times New Roman" pitchFamily="18" charset="0"/>
              </a:rPr>
              <a:t>Angels long to look into the affairs of men</a:t>
            </a:r>
          </a:p>
          <a:p>
            <a:pPr algn="ctr" eaLnBrk="1" hangingPunct="1"/>
            <a:r>
              <a:rPr lang="en-US" sz="2800" b="1" dirty="0">
                <a:solidFill>
                  <a:srgbClr val="FFFF00"/>
                </a:solidFill>
                <a:latin typeface="Tahoma" pitchFamily="34" charset="0"/>
                <a:cs typeface="Times New Roman" pitchFamily="18" charset="0"/>
              </a:rPr>
              <a:t>concerning prophecy </a:t>
            </a:r>
            <a:r>
              <a:rPr lang="en-US" sz="2800" b="1" i="1" dirty="0">
                <a:solidFill>
                  <a:srgbClr val="FFFF00"/>
                </a:solidFill>
                <a:latin typeface="Tahoma" pitchFamily="34" charset="0"/>
                <a:cs typeface="Times New Roman" pitchFamily="18" charset="0"/>
              </a:rPr>
              <a:t>(I Pet.1:10-12) </a:t>
            </a:r>
            <a:r>
              <a:rPr lang="en-US" sz="2800" b="1" dirty="0">
                <a:solidFill>
                  <a:srgbClr val="FFFF00"/>
                </a:solidFill>
                <a:latin typeface="Tahoma" pitchFamily="34" charset="0"/>
                <a:cs typeface="Times New Roman" pitchFamily="18" charset="0"/>
              </a:rPr>
              <a:t>but also</a:t>
            </a:r>
          </a:p>
          <a:p>
            <a:pPr algn="ctr" eaLnBrk="1" hangingPunct="1"/>
            <a:r>
              <a:rPr lang="en-US" sz="2800" b="1" dirty="0">
                <a:solidFill>
                  <a:srgbClr val="FFFF00"/>
                </a:solidFill>
                <a:latin typeface="Tahoma" pitchFamily="34" charset="0"/>
                <a:cs typeface="Times New Roman" pitchFamily="18" charset="0"/>
              </a:rPr>
              <a:t>rejoice over the sinner who repents (Lk. 15:7, 10)</a:t>
            </a:r>
            <a:endParaRPr lang="en-US" sz="2400" i="1" dirty="0">
              <a:solidFill>
                <a:schemeClr val="tx2"/>
              </a:solidFill>
              <a:latin typeface="Tahoma" pitchFamily="34" charset="0"/>
              <a:cs typeface="Times New Roman" pitchFamily="18" charset="0"/>
            </a:endParaRPr>
          </a:p>
        </p:txBody>
      </p:sp>
      <p:sp>
        <p:nvSpPr>
          <p:cNvPr id="6" name="Text Box 6"/>
          <p:cNvSpPr txBox="1">
            <a:spLocks noChangeArrowheads="1"/>
          </p:cNvSpPr>
          <p:nvPr/>
        </p:nvSpPr>
        <p:spPr bwMode="auto">
          <a:xfrm>
            <a:off x="3687" y="2062522"/>
            <a:ext cx="9132939" cy="1815882"/>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0000"/>
                </a:solidFill>
                <a:latin typeface="Tahoma" pitchFamily="34" charset="0"/>
                <a:cs typeface="Times New Roman" pitchFamily="18" charset="0"/>
              </a:rPr>
              <a:t>God, in His word, tells us how to cause such rejoicing in Heaven: one must repent and be baptized for the forgiveness of sins! </a:t>
            </a:r>
          </a:p>
          <a:p>
            <a:pPr algn="ctr" eaLnBrk="1" hangingPunct="1"/>
            <a:r>
              <a:rPr lang="en-US" sz="2800" b="1" i="1" dirty="0">
                <a:solidFill>
                  <a:srgbClr val="FF0000"/>
                </a:solidFill>
                <a:latin typeface="Tahoma" pitchFamily="34" charset="0"/>
                <a:cs typeface="Times New Roman" pitchFamily="18" charset="0"/>
              </a:rPr>
              <a:t>(Mk. 16:16; Acts 2:38; 22:16)</a:t>
            </a:r>
          </a:p>
        </p:txBody>
      </p:sp>
      <p:sp>
        <p:nvSpPr>
          <p:cNvPr id="10" name="Text Box 7"/>
          <p:cNvSpPr txBox="1">
            <a:spLocks noChangeArrowheads="1"/>
          </p:cNvSpPr>
          <p:nvPr/>
        </p:nvSpPr>
        <p:spPr bwMode="auto">
          <a:xfrm>
            <a:off x="-152400" y="3993893"/>
            <a:ext cx="5339531" cy="2554545"/>
          </a:xfrm>
          <a:prstGeom prst="rect">
            <a:avLst/>
          </a:prstGeom>
          <a:ln/>
          <a:extLst/>
        </p:spPr>
        <p:style>
          <a:lnRef idx="1">
            <a:schemeClr val="accent5"/>
          </a:lnRef>
          <a:fillRef idx="1002">
            <a:schemeClr val="lt1"/>
          </a:fillRef>
          <a:effectRef idx="2">
            <a:schemeClr val="accent5"/>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solidFill>
                  <a:srgbClr val="0000FF"/>
                </a:solidFill>
                <a:latin typeface="Tahoma" pitchFamily="34" charset="0"/>
                <a:cs typeface="Times New Roman" pitchFamily="18" charset="0"/>
              </a:rPr>
              <a:t>Today you can cause</a:t>
            </a:r>
          </a:p>
          <a:p>
            <a:pPr algn="ctr" eaLnBrk="1" hangingPunct="1"/>
            <a:r>
              <a:rPr lang="en-US" sz="3200" b="1" dirty="0">
                <a:solidFill>
                  <a:srgbClr val="0000FF"/>
                </a:solidFill>
                <a:latin typeface="Tahoma" pitchFamily="34" charset="0"/>
                <a:cs typeface="Times New Roman" pitchFamily="18" charset="0"/>
              </a:rPr>
              <a:t>the angels to rejoice in Heaven by obeying the gospel, or by repenting of your sins!</a:t>
            </a:r>
          </a:p>
        </p:txBody>
      </p:sp>
    </p:spTree>
    <p:extLst>
      <p:ext uri="{BB962C8B-B14F-4D97-AF65-F5344CB8AC3E}">
        <p14:creationId xmlns:p14="http://schemas.microsoft.com/office/powerpoint/2010/main" val="4168979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145846962"/>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1352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Intro (Part 1)</a:t>
            </a:r>
          </a:p>
        </p:txBody>
      </p:sp>
      <p:sp>
        <p:nvSpPr>
          <p:cNvPr id="11" name="Text Box 6"/>
          <p:cNvSpPr txBox="1">
            <a:spLocks noChangeArrowheads="1"/>
          </p:cNvSpPr>
          <p:nvPr/>
        </p:nvSpPr>
        <p:spPr bwMode="auto">
          <a:xfrm>
            <a:off x="1" y="645344"/>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solidFill>
                  <a:srgbClr val="FFFF00"/>
                </a:solidFill>
                <a:latin typeface="Tahoma" pitchFamily="34" charset="0"/>
                <a:cs typeface="Times New Roman" pitchFamily="18" charset="0"/>
              </a:rPr>
              <a:t>The Scriptures reveal that angels are never</a:t>
            </a:r>
          </a:p>
          <a:p>
            <a:pPr algn="ctr" eaLnBrk="1" hangingPunct="1"/>
            <a:r>
              <a:rPr lang="en-US" sz="3200" b="1" dirty="0">
                <a:solidFill>
                  <a:srgbClr val="FFFF00"/>
                </a:solidFill>
                <a:latin typeface="Tahoma" pitchFamily="34" charset="0"/>
                <a:cs typeface="Times New Roman" pitchFamily="18" charset="0"/>
              </a:rPr>
              <a:t>pictured as being women! </a:t>
            </a:r>
          </a:p>
          <a:p>
            <a:pPr algn="ctr" eaLnBrk="1" hangingPunct="1"/>
            <a:r>
              <a:rPr lang="en-US" sz="3200" b="1" dirty="0">
                <a:solidFill>
                  <a:srgbClr val="FFFF00"/>
                </a:solidFill>
                <a:latin typeface="Tahoma" pitchFamily="34" charset="0"/>
                <a:cs typeface="Times New Roman" pitchFamily="18" charset="0"/>
              </a:rPr>
              <a:t>(In human form: masculine names, tenses)</a:t>
            </a:r>
          </a:p>
        </p:txBody>
      </p:sp>
      <p:sp>
        <p:nvSpPr>
          <p:cNvPr id="9" name="Text Box 6"/>
          <p:cNvSpPr txBox="1">
            <a:spLocks noChangeArrowheads="1"/>
          </p:cNvSpPr>
          <p:nvPr/>
        </p:nvSpPr>
        <p:spPr bwMode="auto">
          <a:xfrm>
            <a:off x="-2" y="2496444"/>
            <a:ext cx="91440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solidFill>
                  <a:srgbClr val="FFFF00"/>
                </a:solidFill>
                <a:latin typeface="Tahoma" pitchFamily="34" charset="0"/>
                <a:cs typeface="Times New Roman" pitchFamily="18" charset="0"/>
              </a:rPr>
              <a:t>In God’s word it is rare to read of any</a:t>
            </a:r>
          </a:p>
          <a:p>
            <a:pPr algn="ctr" eaLnBrk="1" hangingPunct="1"/>
            <a:r>
              <a:rPr lang="en-US" sz="3200" b="1" dirty="0">
                <a:solidFill>
                  <a:srgbClr val="FFFF00"/>
                </a:solidFill>
                <a:latin typeface="Tahoma" pitchFamily="34" charset="0"/>
                <a:cs typeface="Times New Roman" pitchFamily="18" charset="0"/>
              </a:rPr>
              <a:t>angels with wings </a:t>
            </a:r>
          </a:p>
        </p:txBody>
      </p:sp>
      <p:sp>
        <p:nvSpPr>
          <p:cNvPr id="10" name="Text Box 6"/>
          <p:cNvSpPr txBox="1">
            <a:spLocks noChangeArrowheads="1"/>
          </p:cNvSpPr>
          <p:nvPr/>
        </p:nvSpPr>
        <p:spPr bwMode="auto">
          <a:xfrm>
            <a:off x="14748" y="3736645"/>
            <a:ext cx="913539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3200" b="1" dirty="0">
                <a:solidFill>
                  <a:srgbClr val="FFFF00"/>
                </a:solidFill>
                <a:latin typeface="Tahoma" pitchFamily="34" charset="0"/>
                <a:cs typeface="Times New Roman" pitchFamily="18" charset="0"/>
              </a:rPr>
              <a:t>The Scriptures reveal that angels are never pictured as being chubby little babies!</a:t>
            </a:r>
          </a:p>
        </p:txBody>
      </p:sp>
      <p:sp>
        <p:nvSpPr>
          <p:cNvPr id="15" name="Text Box 7"/>
          <p:cNvSpPr txBox="1">
            <a:spLocks noChangeArrowheads="1"/>
          </p:cNvSpPr>
          <p:nvPr/>
        </p:nvSpPr>
        <p:spPr bwMode="auto">
          <a:xfrm>
            <a:off x="-13521" y="4978778"/>
            <a:ext cx="9135397" cy="1569660"/>
          </a:xfrm>
          <a:prstGeom prst="rect">
            <a:avLst/>
          </a:prstGeom>
          <a:ln/>
          <a:extLst/>
        </p:spPr>
        <p:style>
          <a:lnRef idx="1">
            <a:schemeClr val="accent5"/>
          </a:lnRef>
          <a:fillRef idx="1002">
            <a:schemeClr val="lt1"/>
          </a:fillRef>
          <a:effectRef idx="2">
            <a:schemeClr val="accent5"/>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solidFill>
                  <a:srgbClr val="002060"/>
                </a:solidFill>
                <a:latin typeface="Tahoma" pitchFamily="34" charset="0"/>
                <a:cs typeface="Times New Roman" pitchFamily="18" charset="0"/>
              </a:rPr>
              <a:t>Let’s discuss angels, their definition and</a:t>
            </a:r>
          </a:p>
          <a:p>
            <a:pPr algn="ctr" eaLnBrk="1" hangingPunct="1"/>
            <a:r>
              <a:rPr lang="en-US" sz="3200" b="1" dirty="0">
                <a:solidFill>
                  <a:srgbClr val="002060"/>
                </a:solidFill>
                <a:latin typeface="Tahoma" pitchFamily="34" charset="0"/>
                <a:cs typeface="Times New Roman" pitchFamily="18" charset="0"/>
              </a:rPr>
              <a:t>their characteristics as defined by the </a:t>
            </a:r>
          </a:p>
          <a:p>
            <a:pPr algn="ctr" eaLnBrk="1" hangingPunct="1"/>
            <a:r>
              <a:rPr lang="en-US" sz="3200" b="1" dirty="0">
                <a:solidFill>
                  <a:srgbClr val="002060"/>
                </a:solidFill>
                <a:latin typeface="Tahoma" pitchFamily="34" charset="0"/>
                <a:cs typeface="Times New Roman" pitchFamily="18" charset="0"/>
              </a:rPr>
              <a:t>Scriptures, not by man’s ideas!</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Definition</a:t>
            </a:r>
          </a:p>
        </p:txBody>
      </p:sp>
      <p:sp>
        <p:nvSpPr>
          <p:cNvPr id="9" name="Text Box 6"/>
          <p:cNvSpPr txBox="1">
            <a:spLocks noChangeArrowheads="1"/>
          </p:cNvSpPr>
          <p:nvPr/>
        </p:nvSpPr>
        <p:spPr bwMode="auto">
          <a:xfrm>
            <a:off x="0" y="1058646"/>
            <a:ext cx="91440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FF00"/>
                </a:solidFill>
                <a:latin typeface="Tahoma" pitchFamily="34" charset="0"/>
                <a:cs typeface="Times New Roman" pitchFamily="18" charset="0"/>
              </a:rPr>
              <a:t>Angels are mentioned 108 times in O.T. &amp; </a:t>
            </a:r>
          </a:p>
          <a:p>
            <a:pPr algn="ctr" eaLnBrk="1" hangingPunct="1"/>
            <a:r>
              <a:rPr lang="en-US" sz="2800" b="1" dirty="0">
                <a:solidFill>
                  <a:srgbClr val="FFFF00"/>
                </a:solidFill>
                <a:latin typeface="Tahoma" pitchFamily="34" charset="0"/>
                <a:cs typeface="Times New Roman" pitchFamily="18" charset="0"/>
              </a:rPr>
              <a:t>186 in N.T.</a:t>
            </a:r>
          </a:p>
        </p:txBody>
      </p:sp>
      <p:sp>
        <p:nvSpPr>
          <p:cNvPr id="8" name="Text Box 6">
            <a:extLst>
              <a:ext uri="{FF2B5EF4-FFF2-40B4-BE49-F238E27FC236}">
                <a16:creationId xmlns:a16="http://schemas.microsoft.com/office/drawing/2014/main" id="{11A8CDAB-6F1E-4988-BA83-E71A79187D5B}"/>
              </a:ext>
            </a:extLst>
          </p:cNvPr>
          <p:cNvSpPr txBox="1">
            <a:spLocks noChangeArrowheads="1"/>
          </p:cNvSpPr>
          <p:nvPr/>
        </p:nvSpPr>
        <p:spPr bwMode="auto">
          <a:xfrm>
            <a:off x="-4" y="2474893"/>
            <a:ext cx="9144004" cy="954107"/>
          </a:xfrm>
          <a:prstGeom prst="rect">
            <a:avLst/>
          </a:prstGeom>
          <a:solidFill>
            <a:srgbClr val="FFCCFF"/>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0000"/>
                </a:solidFill>
                <a:latin typeface="Tahoma" pitchFamily="34" charset="0"/>
                <a:cs typeface="Times New Roman" pitchFamily="18" charset="0"/>
              </a:rPr>
              <a:t>Despite appearing hundreds of times in the</a:t>
            </a:r>
          </a:p>
          <a:p>
            <a:pPr algn="ctr" eaLnBrk="1" hangingPunct="1"/>
            <a:r>
              <a:rPr lang="en-US" sz="2800" b="1" dirty="0">
                <a:solidFill>
                  <a:srgbClr val="FF0000"/>
                </a:solidFill>
                <a:latin typeface="Tahoma" pitchFamily="34" charset="0"/>
                <a:cs typeface="Times New Roman" pitchFamily="18" charset="0"/>
              </a:rPr>
              <a:t>Scriptures, </a:t>
            </a:r>
            <a:r>
              <a:rPr lang="en-US" sz="2800" b="1" i="1" dirty="0">
                <a:solidFill>
                  <a:srgbClr val="FF0000"/>
                </a:solidFill>
                <a:latin typeface="Tahoma" pitchFamily="34" charset="0"/>
                <a:cs typeface="Times New Roman" pitchFamily="18" charset="0"/>
              </a:rPr>
              <a:t>Angels are never the main point!  </a:t>
            </a:r>
          </a:p>
        </p:txBody>
      </p:sp>
      <p:sp>
        <p:nvSpPr>
          <p:cNvPr id="10" name="Text Box 6">
            <a:extLst>
              <a:ext uri="{FF2B5EF4-FFF2-40B4-BE49-F238E27FC236}">
                <a16:creationId xmlns:a16="http://schemas.microsoft.com/office/drawing/2014/main" id="{AEE41D4C-D487-457B-86BD-AC98B442208F}"/>
              </a:ext>
            </a:extLst>
          </p:cNvPr>
          <p:cNvSpPr txBox="1">
            <a:spLocks noChangeArrowheads="1"/>
          </p:cNvSpPr>
          <p:nvPr/>
        </p:nvSpPr>
        <p:spPr bwMode="auto">
          <a:xfrm>
            <a:off x="-4" y="3763107"/>
            <a:ext cx="9144004"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FFFF00"/>
                </a:solidFill>
                <a:latin typeface="Tahoma" pitchFamily="34" charset="0"/>
                <a:cs typeface="Times New Roman" pitchFamily="18" charset="0"/>
              </a:rPr>
              <a:t>What does “Angel” mean? </a:t>
            </a:r>
          </a:p>
          <a:p>
            <a:pPr>
              <a:buClr>
                <a:schemeClr val="hlink"/>
              </a:buClr>
              <a:buSzPct val="115000"/>
              <a:buFont typeface="Wingdings" pitchFamily="2" charset="2"/>
              <a:buChar char="Ø"/>
            </a:pPr>
            <a:r>
              <a:rPr lang="en-US" sz="2400" i="1" dirty="0">
                <a:solidFill>
                  <a:schemeClr val="tx2"/>
                </a:solidFill>
                <a:latin typeface="Tahoma" pitchFamily="34" charset="0"/>
                <a:cs typeface="Times New Roman" pitchFamily="18" charset="0"/>
              </a:rPr>
              <a:t>H4397 </a:t>
            </a:r>
            <a:r>
              <a:rPr lang="en-US" sz="2400" i="1" dirty="0" err="1">
                <a:solidFill>
                  <a:schemeClr val="tx2"/>
                </a:solidFill>
                <a:latin typeface="Tahoma" pitchFamily="34" charset="0"/>
                <a:cs typeface="Times New Roman" pitchFamily="18" charset="0"/>
              </a:rPr>
              <a:t>mal'âk</a:t>
            </a:r>
            <a:r>
              <a:rPr lang="en-US" sz="2400" i="1" dirty="0">
                <a:solidFill>
                  <a:schemeClr val="tx2"/>
                </a:solidFill>
                <a:latin typeface="Tahoma" pitchFamily="34" charset="0"/>
                <a:cs typeface="Times New Roman" pitchFamily="18" charset="0"/>
              </a:rPr>
              <a:t> [mal-</a:t>
            </a:r>
            <a:r>
              <a:rPr lang="en-US" sz="2400" i="1" dirty="0" err="1">
                <a:solidFill>
                  <a:schemeClr val="tx2"/>
                </a:solidFill>
                <a:latin typeface="Tahoma" pitchFamily="34" charset="0"/>
                <a:cs typeface="Times New Roman" pitchFamily="18" charset="0"/>
              </a:rPr>
              <a:t>awk</a:t>
            </a:r>
            <a:r>
              <a:rPr lang="en-US" sz="2400" i="1" dirty="0">
                <a:solidFill>
                  <a:schemeClr val="tx2"/>
                </a:solidFill>
                <a:latin typeface="Tahoma" pitchFamily="34" charset="0"/>
                <a:cs typeface="Times New Roman" pitchFamily="18" charset="0"/>
              </a:rPr>
              <a:t>’]: </a:t>
            </a:r>
            <a:r>
              <a:rPr lang="en-US" sz="2400" dirty="0">
                <a:solidFill>
                  <a:schemeClr val="tx2"/>
                </a:solidFill>
                <a:latin typeface="Tahoma" pitchFamily="34" charset="0"/>
                <a:cs typeface="Times New Roman" pitchFamily="18" charset="0"/>
              </a:rPr>
              <a:t>Deputy; a messenger; specifically of God, that is, an angel (also a prophet, priest or teacher): - ambassador, angel, king, messenger.</a:t>
            </a:r>
          </a:p>
          <a:p>
            <a:pPr>
              <a:buClr>
                <a:schemeClr val="hlink"/>
              </a:buClr>
              <a:buSzPct val="115000"/>
              <a:buFont typeface="Wingdings" pitchFamily="2" charset="2"/>
              <a:buChar char="Ø"/>
            </a:pPr>
            <a:r>
              <a:rPr lang="en-US" sz="2400" i="1" dirty="0">
                <a:solidFill>
                  <a:schemeClr val="tx2"/>
                </a:solidFill>
                <a:latin typeface="Tahoma" pitchFamily="34" charset="0"/>
                <a:cs typeface="Times New Roman" pitchFamily="18" charset="0"/>
              </a:rPr>
              <a:t>G32 </a:t>
            </a:r>
            <a:r>
              <a:rPr lang="en-US" sz="2400" i="1" dirty="0" err="1">
                <a:solidFill>
                  <a:schemeClr val="tx2"/>
                </a:solidFill>
                <a:latin typeface="Tahoma" pitchFamily="34" charset="0"/>
                <a:cs typeface="Times New Roman" pitchFamily="18" charset="0"/>
              </a:rPr>
              <a:t>aggelos</a:t>
            </a:r>
            <a:r>
              <a:rPr lang="en-US" sz="2400" i="1" dirty="0">
                <a:solidFill>
                  <a:schemeClr val="tx2"/>
                </a:solidFill>
                <a:latin typeface="Tahoma" pitchFamily="34" charset="0"/>
                <a:cs typeface="Times New Roman" pitchFamily="18" charset="0"/>
              </a:rPr>
              <a:t> [ang'-el-os]: </a:t>
            </a:r>
            <a:r>
              <a:rPr lang="en-US" sz="2400" dirty="0">
                <a:solidFill>
                  <a:schemeClr val="tx2"/>
                </a:solidFill>
                <a:latin typeface="Tahoma" pitchFamily="34" charset="0"/>
                <a:cs typeface="Times New Roman" pitchFamily="18" charset="0"/>
              </a:rPr>
              <a:t>A messenger; especially an “angel”; by implication a preacher: - angel, messenger.</a:t>
            </a:r>
          </a:p>
        </p:txBody>
      </p:sp>
    </p:spTree>
    <p:extLst>
      <p:ext uri="{BB962C8B-B14F-4D97-AF65-F5344CB8AC3E}">
        <p14:creationId xmlns:p14="http://schemas.microsoft.com/office/powerpoint/2010/main" val="2658347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left)">
                                      <p:cBhvr>
                                        <p:cTn id="21" dur="500"/>
                                        <p:tgtEl>
                                          <p:spTgt spid="10">
                                            <p:txEl>
                                              <p:pRg st="1" end="1"/>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wipe(lef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Definition</a:t>
            </a:r>
          </a:p>
        </p:txBody>
      </p:sp>
      <p:sp>
        <p:nvSpPr>
          <p:cNvPr id="13" name="Text Box 6"/>
          <p:cNvSpPr txBox="1">
            <a:spLocks noChangeArrowheads="1"/>
          </p:cNvSpPr>
          <p:nvPr/>
        </p:nvSpPr>
        <p:spPr bwMode="auto">
          <a:xfrm>
            <a:off x="12709" y="838200"/>
            <a:ext cx="910835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FFFF00"/>
                </a:solidFill>
                <a:latin typeface="Tahoma" pitchFamily="34" charset="0"/>
                <a:cs typeface="Times New Roman" pitchFamily="18" charset="0"/>
              </a:rPr>
              <a:t>Three ways this term is normally used:  </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Authority to speak for God – “The angel of the Lord”</a:t>
            </a:r>
          </a:p>
          <a:p>
            <a:pPr marL="800100" lvl="1" indent="-342900">
              <a:buClr>
                <a:schemeClr val="hlink"/>
              </a:buClr>
              <a:buSzPct val="115000"/>
              <a:buFont typeface="Wingdings" panose="05000000000000000000" pitchFamily="2" charset="2"/>
              <a:buChar char="q"/>
            </a:pPr>
            <a:r>
              <a:rPr lang="en-US" sz="2400" i="1" dirty="0">
                <a:solidFill>
                  <a:schemeClr val="tx2"/>
                </a:solidFill>
                <a:latin typeface="Tahoma" pitchFamily="34" charset="0"/>
                <a:cs typeface="Times New Roman" pitchFamily="18" charset="0"/>
              </a:rPr>
              <a:t>Gen. 16:7-13</a:t>
            </a:r>
          </a:p>
          <a:p>
            <a:pPr marL="800100" lvl="1" indent="-342900">
              <a:buClr>
                <a:schemeClr val="hlink"/>
              </a:buClr>
              <a:buSzPct val="115000"/>
              <a:buFont typeface="Wingdings" panose="05000000000000000000" pitchFamily="2" charset="2"/>
              <a:buChar char="q"/>
            </a:pPr>
            <a:r>
              <a:rPr lang="en-US" sz="2400" i="1" dirty="0">
                <a:solidFill>
                  <a:schemeClr val="tx2"/>
                </a:solidFill>
                <a:latin typeface="Tahoma" pitchFamily="34" charset="0"/>
                <a:cs typeface="Times New Roman" pitchFamily="18" charset="0"/>
              </a:rPr>
              <a:t>Gen. 18</a:t>
            </a:r>
          </a:p>
          <a:p>
            <a:pPr marL="800100" lvl="1" indent="-342900">
              <a:buClr>
                <a:schemeClr val="hlink"/>
              </a:buClr>
              <a:buSzPct val="115000"/>
              <a:buFont typeface="Wingdings" panose="05000000000000000000" pitchFamily="2" charset="2"/>
              <a:buChar char="q"/>
            </a:pPr>
            <a:r>
              <a:rPr lang="en-US" sz="2400" i="1" dirty="0">
                <a:solidFill>
                  <a:schemeClr val="tx2"/>
                </a:solidFill>
                <a:latin typeface="Tahoma" pitchFamily="34" charset="0"/>
                <a:cs typeface="Times New Roman" pitchFamily="18" charset="0"/>
              </a:rPr>
              <a:t>Exodus 3</a:t>
            </a:r>
          </a:p>
          <a:p>
            <a:pPr marL="800100" lvl="1" indent="-342900">
              <a:buClr>
                <a:schemeClr val="hlink"/>
              </a:buClr>
              <a:buSzPct val="115000"/>
              <a:buFont typeface="Wingdings" panose="05000000000000000000" pitchFamily="2" charset="2"/>
              <a:buChar char="q"/>
            </a:pPr>
            <a:r>
              <a:rPr lang="en-US" sz="2400" i="1" dirty="0">
                <a:solidFill>
                  <a:schemeClr val="tx2"/>
                </a:solidFill>
                <a:latin typeface="Tahoma" pitchFamily="34" charset="0"/>
                <a:cs typeface="Times New Roman" pitchFamily="18" charset="0"/>
              </a:rPr>
              <a:t>Judges 6</a:t>
            </a:r>
          </a:p>
          <a:p>
            <a:pPr marL="800100" lvl="1" indent="-342900">
              <a:buClr>
                <a:schemeClr val="hlink"/>
              </a:buClr>
              <a:buSzPct val="115000"/>
              <a:buFont typeface="Wingdings" panose="05000000000000000000" pitchFamily="2" charset="2"/>
              <a:buChar char="q"/>
            </a:pPr>
            <a:r>
              <a:rPr lang="en-US" sz="2400" i="1" dirty="0">
                <a:solidFill>
                  <a:schemeClr val="tx2"/>
                </a:solidFill>
                <a:latin typeface="Tahoma" pitchFamily="34" charset="0"/>
                <a:cs typeface="Times New Roman" pitchFamily="18" charset="0"/>
              </a:rPr>
              <a:t>Heb. 2:2</a:t>
            </a:r>
          </a:p>
        </p:txBody>
      </p:sp>
      <p:pic>
        <p:nvPicPr>
          <p:cNvPr id="3" name="Picture 2" descr="A picture containing animal&#10;&#10;Description generated with very high confidence">
            <a:extLst>
              <a:ext uri="{FF2B5EF4-FFF2-40B4-BE49-F238E27FC236}">
                <a16:creationId xmlns:a16="http://schemas.microsoft.com/office/drawing/2014/main" id="{ECF035D2-B50A-47EB-A3FE-677253DA2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793665"/>
            <a:ext cx="3443748" cy="5064335"/>
          </a:xfrm>
          <a:prstGeom prst="rect">
            <a:avLst/>
          </a:prstGeom>
        </p:spPr>
      </p:pic>
    </p:spTree>
    <p:extLst>
      <p:ext uri="{BB962C8B-B14F-4D97-AF65-F5344CB8AC3E}">
        <p14:creationId xmlns:p14="http://schemas.microsoft.com/office/powerpoint/2010/main" val="18194982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left)">
                                      <p:cBhvr>
                                        <p:cTn id="21" dur="500"/>
                                        <p:tgtEl>
                                          <p:spTgt spid="13">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left)">
                                      <p:cBhvr>
                                        <p:cTn id="25" dur="500"/>
                                        <p:tgtEl>
                                          <p:spTgt spid="13">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wipe(left)">
                                      <p:cBhvr>
                                        <p:cTn id="29" dur="500"/>
                                        <p:tgtEl>
                                          <p:spTgt spid="13">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wipe(left)">
                                      <p:cBhvr>
                                        <p:cTn id="33" dur="500"/>
                                        <p:tgtEl>
                                          <p:spTgt spid="13">
                                            <p:txEl>
                                              <p:pRg st="5" end="5"/>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wipe(left)">
                                      <p:cBhvr>
                                        <p:cTn id="37"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Definition</a:t>
            </a:r>
          </a:p>
        </p:txBody>
      </p:sp>
      <p:sp>
        <p:nvSpPr>
          <p:cNvPr id="13" name="Text Box 6"/>
          <p:cNvSpPr txBox="1">
            <a:spLocks noChangeArrowheads="1"/>
          </p:cNvSpPr>
          <p:nvPr/>
        </p:nvSpPr>
        <p:spPr bwMode="auto">
          <a:xfrm>
            <a:off x="12709" y="838200"/>
            <a:ext cx="910835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FFFF00"/>
                </a:solidFill>
                <a:latin typeface="Tahoma" pitchFamily="34" charset="0"/>
                <a:cs typeface="Times New Roman" pitchFamily="18" charset="0"/>
              </a:rPr>
              <a:t>Three ways this term is normally used:  </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Authority to speak for God </a:t>
            </a:r>
            <a:r>
              <a:rPr lang="en-US" sz="2400" b="1" i="1" dirty="0">
                <a:solidFill>
                  <a:schemeClr val="tx2"/>
                </a:solidFill>
                <a:latin typeface="Tahoma" pitchFamily="34" charset="0"/>
                <a:cs typeface="Times New Roman" pitchFamily="18" charset="0"/>
              </a:rPr>
              <a:t>(Gen. 16; 18; Ex. 3; Jud. 6)</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The term also refers to various human messengers</a:t>
            </a:r>
          </a:p>
          <a:p>
            <a:pPr marL="800100" lvl="1" indent="-342900">
              <a:buClr>
                <a:schemeClr val="hlink"/>
              </a:buClr>
              <a:buSzPct val="115000"/>
              <a:buFont typeface="Wingdings" panose="05000000000000000000" pitchFamily="2" charset="2"/>
              <a:buChar char="q"/>
            </a:pPr>
            <a:r>
              <a:rPr lang="en-US" sz="2400" i="1" dirty="0">
                <a:solidFill>
                  <a:schemeClr val="tx2"/>
                </a:solidFill>
                <a:latin typeface="Tahoma" pitchFamily="34" charset="0"/>
                <a:cs typeface="Times New Roman" pitchFamily="18" charset="0"/>
              </a:rPr>
              <a:t>Is. 42:19</a:t>
            </a:r>
          </a:p>
          <a:p>
            <a:pPr marL="800100" lvl="1" indent="-342900">
              <a:buClr>
                <a:schemeClr val="hlink"/>
              </a:buClr>
              <a:buSzPct val="115000"/>
              <a:buFont typeface="Wingdings" panose="05000000000000000000" pitchFamily="2" charset="2"/>
              <a:buChar char="q"/>
            </a:pPr>
            <a:r>
              <a:rPr lang="en-US" sz="2400" i="1" dirty="0">
                <a:solidFill>
                  <a:schemeClr val="tx2"/>
                </a:solidFill>
                <a:latin typeface="Tahoma" pitchFamily="34" charset="0"/>
                <a:cs typeface="Times New Roman" pitchFamily="18" charset="0"/>
              </a:rPr>
              <a:t>Haggai 1:13</a:t>
            </a:r>
          </a:p>
          <a:p>
            <a:pPr marL="800100" lvl="1" indent="-342900">
              <a:buClr>
                <a:schemeClr val="hlink"/>
              </a:buClr>
              <a:buSzPct val="115000"/>
              <a:buFont typeface="Wingdings" panose="05000000000000000000" pitchFamily="2" charset="2"/>
              <a:buChar char="q"/>
            </a:pPr>
            <a:r>
              <a:rPr lang="en-US" sz="2400" i="1" dirty="0">
                <a:solidFill>
                  <a:schemeClr val="tx2"/>
                </a:solidFill>
                <a:latin typeface="Tahoma" pitchFamily="34" charset="0"/>
                <a:cs typeface="Times New Roman" pitchFamily="18" charset="0"/>
              </a:rPr>
              <a:t>Mal. 2:7</a:t>
            </a:r>
          </a:p>
          <a:p>
            <a:pPr marL="800100" lvl="1" indent="-342900">
              <a:buClr>
                <a:schemeClr val="hlink"/>
              </a:buClr>
              <a:buSzPct val="115000"/>
              <a:buFont typeface="Wingdings" panose="05000000000000000000" pitchFamily="2" charset="2"/>
              <a:buChar char="q"/>
            </a:pPr>
            <a:r>
              <a:rPr lang="en-US" sz="2400" i="1" dirty="0">
                <a:solidFill>
                  <a:schemeClr val="tx2"/>
                </a:solidFill>
                <a:latin typeface="Tahoma" pitchFamily="34" charset="0"/>
                <a:cs typeface="Times New Roman" pitchFamily="18" charset="0"/>
              </a:rPr>
              <a:t>Rev. 2-3?</a:t>
            </a:r>
          </a:p>
        </p:txBody>
      </p:sp>
      <p:pic>
        <p:nvPicPr>
          <p:cNvPr id="3" name="Picture 2" descr="A blurry image of a person with red hair&#10;&#10;Description generated with high confidence">
            <a:extLst>
              <a:ext uri="{FF2B5EF4-FFF2-40B4-BE49-F238E27FC236}">
                <a16:creationId xmlns:a16="http://schemas.microsoft.com/office/drawing/2014/main" id="{9C22EFC5-F653-4FAF-BF65-EF59F9B12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3048000"/>
            <a:ext cx="5079999" cy="3810000"/>
          </a:xfrm>
          <a:prstGeom prst="rect">
            <a:avLst/>
          </a:prstGeom>
        </p:spPr>
      </p:pic>
    </p:spTree>
    <p:extLst>
      <p:ext uri="{BB962C8B-B14F-4D97-AF65-F5344CB8AC3E}">
        <p14:creationId xmlns:p14="http://schemas.microsoft.com/office/powerpoint/2010/main" val="37584172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wipe(left)">
                                      <p:cBhvr>
                                        <p:cTn id="7" dur="500"/>
                                        <p:tgtEl>
                                          <p:spTgt spid="13">
                                            <p:txEl>
                                              <p:pRg st="2" end="2"/>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left)">
                                      <p:cBhvr>
                                        <p:cTn id="17" dur="500"/>
                                        <p:tgtEl>
                                          <p:spTgt spid="13">
                                            <p:txEl>
                                              <p:pRg st="3" end="3"/>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wipe(left)">
                                      <p:cBhvr>
                                        <p:cTn id="21" dur="500"/>
                                        <p:tgtEl>
                                          <p:spTgt spid="13">
                                            <p:txEl>
                                              <p:pRg st="4" end="4"/>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Effect transition="in" filter="wipe(left)">
                                      <p:cBhvr>
                                        <p:cTn id="25" dur="500"/>
                                        <p:tgtEl>
                                          <p:spTgt spid="13">
                                            <p:txEl>
                                              <p:pRg st="5" end="5"/>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animEffect transition="in" filter="wipe(left)">
                                      <p:cBhvr>
                                        <p:cTn id="29"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Definition</a:t>
            </a:r>
          </a:p>
        </p:txBody>
      </p:sp>
      <p:sp>
        <p:nvSpPr>
          <p:cNvPr id="13" name="Text Box 6"/>
          <p:cNvSpPr txBox="1">
            <a:spLocks noChangeArrowheads="1"/>
          </p:cNvSpPr>
          <p:nvPr/>
        </p:nvSpPr>
        <p:spPr bwMode="auto">
          <a:xfrm>
            <a:off x="12709" y="838200"/>
            <a:ext cx="9108358"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FFFF00"/>
                </a:solidFill>
                <a:latin typeface="Tahoma" pitchFamily="34" charset="0"/>
                <a:cs typeface="Times New Roman" pitchFamily="18" charset="0"/>
              </a:rPr>
              <a:t>Three ways this term is normally used:  </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Authority to speak for God </a:t>
            </a:r>
            <a:r>
              <a:rPr lang="en-US" sz="2400" b="1" i="1" dirty="0">
                <a:solidFill>
                  <a:schemeClr val="tx2"/>
                </a:solidFill>
                <a:latin typeface="Tahoma" pitchFamily="34" charset="0"/>
                <a:cs typeface="Times New Roman" pitchFamily="18" charset="0"/>
              </a:rPr>
              <a:t>(Gen. 16; 18; Ex. 3; Jud. 6)</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Also used to refer to various human messengers </a:t>
            </a:r>
            <a:r>
              <a:rPr lang="en-US" sz="2400" b="1" i="1" dirty="0">
                <a:solidFill>
                  <a:schemeClr val="tx2"/>
                </a:solidFill>
                <a:latin typeface="Tahoma" pitchFamily="34" charset="0"/>
                <a:cs typeface="Times New Roman" pitchFamily="18" charset="0"/>
              </a:rPr>
              <a:t>(Mal. 2:7; Is. 42:19; Haggai 1:13)</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References to “spiritual beings” </a:t>
            </a:r>
          </a:p>
          <a:p>
            <a:pPr marL="800100" lvl="1" indent="-342900">
              <a:buClr>
                <a:schemeClr val="hlink"/>
              </a:buClr>
              <a:buSzPct val="115000"/>
              <a:buFont typeface="Wingdings" panose="05000000000000000000" pitchFamily="2" charset="2"/>
              <a:buChar char="q"/>
            </a:pPr>
            <a:r>
              <a:rPr lang="en-US" sz="2400" b="1" dirty="0">
                <a:solidFill>
                  <a:schemeClr val="tx2"/>
                </a:solidFill>
                <a:latin typeface="Tahoma" pitchFamily="34" charset="0"/>
                <a:cs typeface="Times New Roman" pitchFamily="18" charset="0"/>
              </a:rPr>
              <a:t>Heb. 1:13-14</a:t>
            </a:r>
          </a:p>
          <a:p>
            <a:pPr marL="800100" lvl="1" indent="-342900">
              <a:buClr>
                <a:schemeClr val="hlink"/>
              </a:buClr>
              <a:buSzPct val="115000"/>
              <a:buFont typeface="Wingdings" panose="05000000000000000000" pitchFamily="2" charset="2"/>
              <a:buChar char="q"/>
            </a:pPr>
            <a:r>
              <a:rPr lang="en-US" sz="2400" i="1" dirty="0">
                <a:solidFill>
                  <a:schemeClr val="tx2"/>
                </a:solidFill>
                <a:latin typeface="Tahoma" pitchFamily="34" charset="0"/>
                <a:cs typeface="Times New Roman" pitchFamily="18" charset="0"/>
              </a:rPr>
              <a:t>Gen. 19; 22</a:t>
            </a:r>
          </a:p>
          <a:p>
            <a:pPr marL="800100" lvl="1" indent="-342900">
              <a:buClr>
                <a:schemeClr val="hlink"/>
              </a:buClr>
              <a:buSzPct val="115000"/>
              <a:buFont typeface="Wingdings" panose="05000000000000000000" pitchFamily="2" charset="2"/>
              <a:buChar char="q"/>
            </a:pPr>
            <a:r>
              <a:rPr lang="en-US" sz="2400" i="1" dirty="0">
                <a:solidFill>
                  <a:schemeClr val="tx2"/>
                </a:solidFill>
                <a:latin typeface="Tahoma" pitchFamily="34" charset="0"/>
                <a:cs typeface="Times New Roman" pitchFamily="18" charset="0"/>
              </a:rPr>
              <a:t>Acts 27</a:t>
            </a:r>
          </a:p>
          <a:p>
            <a:pPr marL="800100" lvl="1" indent="-342900">
              <a:buClr>
                <a:schemeClr val="hlink"/>
              </a:buClr>
              <a:buSzPct val="115000"/>
              <a:buFont typeface="Wingdings" panose="05000000000000000000" pitchFamily="2" charset="2"/>
              <a:buChar char="q"/>
            </a:pPr>
            <a:r>
              <a:rPr lang="en-US" sz="2400" dirty="0">
                <a:solidFill>
                  <a:schemeClr val="tx2"/>
                </a:solidFill>
                <a:latin typeface="Tahoma" pitchFamily="34" charset="0"/>
                <a:cs typeface="Times New Roman" pitchFamily="18" charset="0"/>
              </a:rPr>
              <a:t>Gabriel</a:t>
            </a:r>
          </a:p>
          <a:p>
            <a:pPr marL="1200150" lvl="2" indent="-342900">
              <a:buClr>
                <a:schemeClr val="hlink"/>
              </a:buClr>
              <a:buSzPct val="115000"/>
              <a:buFont typeface="Courier New" panose="02070309020205020404" pitchFamily="49" charset="0"/>
              <a:buChar char="o"/>
            </a:pPr>
            <a:r>
              <a:rPr lang="en-US" sz="2400" i="1" dirty="0">
                <a:solidFill>
                  <a:schemeClr val="tx2"/>
                </a:solidFill>
                <a:latin typeface="Tahoma" pitchFamily="34" charset="0"/>
                <a:cs typeface="Times New Roman" pitchFamily="18" charset="0"/>
              </a:rPr>
              <a:t>(Dan. 8:16; 9:21; Luke 1:19, 26)</a:t>
            </a:r>
          </a:p>
          <a:p>
            <a:pPr marL="800100" lvl="1" indent="-342900">
              <a:buClr>
                <a:schemeClr val="hlink"/>
              </a:buClr>
              <a:buSzPct val="115000"/>
              <a:buFont typeface="Wingdings" panose="05000000000000000000" pitchFamily="2" charset="2"/>
              <a:buChar char="q"/>
            </a:pPr>
            <a:r>
              <a:rPr lang="en-US" sz="2400" dirty="0">
                <a:solidFill>
                  <a:schemeClr val="tx2"/>
                </a:solidFill>
                <a:latin typeface="Tahoma" pitchFamily="34" charset="0"/>
                <a:cs typeface="Times New Roman" pitchFamily="18" charset="0"/>
              </a:rPr>
              <a:t>Michael the archangel</a:t>
            </a:r>
          </a:p>
          <a:p>
            <a:pPr marL="1200150" lvl="2" indent="-342900">
              <a:buClr>
                <a:schemeClr val="hlink"/>
              </a:buClr>
              <a:buSzPct val="115000"/>
              <a:buFont typeface="Courier New" panose="02070309020205020404" pitchFamily="49" charset="0"/>
              <a:buChar char="o"/>
            </a:pPr>
            <a:r>
              <a:rPr lang="en-US" sz="2400" i="1" dirty="0">
                <a:solidFill>
                  <a:schemeClr val="tx2"/>
                </a:solidFill>
                <a:latin typeface="Tahoma" pitchFamily="34" charset="0"/>
                <a:cs typeface="Times New Roman" pitchFamily="18" charset="0"/>
              </a:rPr>
              <a:t>(Dan. 10:13, 21; 12:1; Jude 9; </a:t>
            </a:r>
          </a:p>
          <a:p>
            <a:pPr marL="1314450" lvl="3" indent="0">
              <a:buClr>
                <a:schemeClr val="hlink"/>
              </a:buClr>
              <a:buSzPct val="115000"/>
            </a:pPr>
            <a:r>
              <a:rPr lang="en-US" sz="2400" i="1" dirty="0">
                <a:solidFill>
                  <a:schemeClr val="tx2"/>
                </a:solidFill>
                <a:latin typeface="Tahoma" pitchFamily="34" charset="0"/>
                <a:cs typeface="Times New Roman" pitchFamily="18" charset="0"/>
              </a:rPr>
              <a:t>Rev. 12:7)  </a:t>
            </a:r>
            <a:endParaRPr lang="nn-NO" sz="2400" i="1" dirty="0">
              <a:solidFill>
                <a:schemeClr val="tx2"/>
              </a:solidFill>
              <a:latin typeface="Tahoma" pitchFamily="34" charset="0"/>
              <a:cs typeface="Times New Roman" pitchFamily="18" charset="0"/>
            </a:endParaRPr>
          </a:p>
        </p:txBody>
      </p:sp>
      <p:pic>
        <p:nvPicPr>
          <p:cNvPr id="3" name="Picture 2">
            <a:extLst>
              <a:ext uri="{FF2B5EF4-FFF2-40B4-BE49-F238E27FC236}">
                <a16:creationId xmlns:a16="http://schemas.microsoft.com/office/drawing/2014/main" id="{3E56D594-F8B5-4799-BAC5-64600AC9D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533" y="2594011"/>
            <a:ext cx="2796467" cy="4263989"/>
          </a:xfrm>
          <a:prstGeom prst="rect">
            <a:avLst/>
          </a:prstGeom>
        </p:spPr>
      </p:pic>
    </p:spTree>
    <p:extLst>
      <p:ext uri="{BB962C8B-B14F-4D97-AF65-F5344CB8AC3E}">
        <p14:creationId xmlns:p14="http://schemas.microsoft.com/office/powerpoint/2010/main" val="1555098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wipe(left)">
                                      <p:cBhvr>
                                        <p:cTn id="7" dur="500"/>
                                        <p:tgtEl>
                                          <p:spTgt spid="13">
                                            <p:txEl>
                                              <p:pRg st="3" end="3"/>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left)">
                                      <p:cBhvr>
                                        <p:cTn id="17" dur="500"/>
                                        <p:tgtEl>
                                          <p:spTgt spid="13">
                                            <p:txEl>
                                              <p:pRg st="4" end="4"/>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animEffect transition="in" filter="wipe(left)">
                                      <p:cBhvr>
                                        <p:cTn id="21" dur="500"/>
                                        <p:tgtEl>
                                          <p:spTgt spid="13">
                                            <p:txEl>
                                              <p:pRg st="5" end="5"/>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Effect transition="in" filter="wipe(left)">
                                      <p:cBhvr>
                                        <p:cTn id="25" dur="500"/>
                                        <p:tgtEl>
                                          <p:spTgt spid="13">
                                            <p:txEl>
                                              <p:pRg st="6" end="6"/>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xEl>
                                              <p:pRg st="7" end="7"/>
                                            </p:txEl>
                                          </p:spTgt>
                                        </p:tgtEl>
                                        <p:attrNameLst>
                                          <p:attrName>style.visibility</p:attrName>
                                        </p:attrNameLst>
                                      </p:cBhvr>
                                      <p:to>
                                        <p:strVal val="visible"/>
                                      </p:to>
                                    </p:set>
                                    <p:animEffect transition="in" filter="wipe(left)">
                                      <p:cBhvr>
                                        <p:cTn id="29" dur="500"/>
                                        <p:tgtEl>
                                          <p:spTgt spid="13">
                                            <p:txEl>
                                              <p:pRg st="7" end="7"/>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3">
                                            <p:txEl>
                                              <p:pRg st="8" end="8"/>
                                            </p:txEl>
                                          </p:spTgt>
                                        </p:tgtEl>
                                        <p:attrNameLst>
                                          <p:attrName>style.visibility</p:attrName>
                                        </p:attrNameLst>
                                      </p:cBhvr>
                                      <p:to>
                                        <p:strVal val="visible"/>
                                      </p:to>
                                    </p:set>
                                    <p:animEffect transition="in" filter="wipe(left)">
                                      <p:cBhvr>
                                        <p:cTn id="33" dur="500"/>
                                        <p:tgtEl>
                                          <p:spTgt spid="13">
                                            <p:txEl>
                                              <p:pRg st="8" end="8"/>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3">
                                            <p:txEl>
                                              <p:pRg st="9" end="9"/>
                                            </p:txEl>
                                          </p:spTgt>
                                        </p:tgtEl>
                                        <p:attrNameLst>
                                          <p:attrName>style.visibility</p:attrName>
                                        </p:attrNameLst>
                                      </p:cBhvr>
                                      <p:to>
                                        <p:strVal val="visible"/>
                                      </p:to>
                                    </p:set>
                                    <p:animEffect transition="in" filter="wipe(left)">
                                      <p:cBhvr>
                                        <p:cTn id="37" dur="500"/>
                                        <p:tgtEl>
                                          <p:spTgt spid="13">
                                            <p:txEl>
                                              <p:pRg st="9" end="9"/>
                                            </p:txEl>
                                          </p:spTgt>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3">
                                            <p:txEl>
                                              <p:pRg st="10" end="10"/>
                                            </p:txEl>
                                          </p:spTgt>
                                        </p:tgtEl>
                                        <p:attrNameLst>
                                          <p:attrName>style.visibility</p:attrName>
                                        </p:attrNameLst>
                                      </p:cBhvr>
                                      <p:to>
                                        <p:strVal val="visible"/>
                                      </p:to>
                                    </p:set>
                                    <p:animEffect transition="in" filter="wipe(left)">
                                      <p:cBhvr>
                                        <p:cTn id="41" dur="500"/>
                                        <p:tgtEl>
                                          <p:spTgt spid="13">
                                            <p:txEl>
                                              <p:pRg st="10" end="1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13">
                                            <p:txEl>
                                              <p:pRg st="11" end="11"/>
                                            </p:txEl>
                                          </p:spTgt>
                                        </p:tgtEl>
                                        <p:attrNameLst>
                                          <p:attrName>style.visibility</p:attrName>
                                        </p:attrNameLst>
                                      </p:cBhvr>
                                      <p:to>
                                        <p:strVal val="visible"/>
                                      </p:to>
                                    </p:set>
                                    <p:animEffect transition="in" filter="wipe(left)">
                                      <p:cBhvr>
                                        <p:cTn id="44"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rmAutofit fontScale="90000"/>
          </a:bodyPr>
          <a:lstStyle/>
          <a:p>
            <a:pPr>
              <a:buClr>
                <a:schemeClr val="accent6">
                  <a:lumMod val="75000"/>
                </a:schemeClr>
              </a:buClr>
              <a:defRPr/>
            </a:pPr>
            <a:r>
              <a:rPr lang="en-US" sz="4000" b="1" u="sng" dirty="0">
                <a:solidFill>
                  <a:srgbClr val="66FFFF"/>
                </a:solidFill>
                <a:latin typeface="Arial" pitchFamily="34" charset="0"/>
                <a:cs typeface="Arial" pitchFamily="34" charset="0"/>
              </a:rPr>
              <a:t>Angels: Definition</a:t>
            </a:r>
          </a:p>
        </p:txBody>
      </p:sp>
      <p:sp>
        <p:nvSpPr>
          <p:cNvPr id="15" name="Text Box 7"/>
          <p:cNvSpPr txBox="1">
            <a:spLocks noChangeArrowheads="1"/>
          </p:cNvSpPr>
          <p:nvPr/>
        </p:nvSpPr>
        <p:spPr bwMode="auto">
          <a:xfrm>
            <a:off x="0" y="4175146"/>
            <a:ext cx="9144000" cy="2062103"/>
          </a:xfrm>
          <a:prstGeom prst="rect">
            <a:avLst/>
          </a:prstGeom>
          <a:ln>
            <a:noFill/>
          </a:ln>
          <a:extLst/>
        </p:spPr>
        <p:style>
          <a:lnRef idx="0">
            <a:scrgbClr r="0" g="0" b="0"/>
          </a:lnRef>
          <a:fillRef idx="1002">
            <a:schemeClr val="lt1"/>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solidFill>
                  <a:srgbClr val="002060"/>
                </a:solidFill>
                <a:latin typeface="Tahoma" pitchFamily="34" charset="0"/>
                <a:cs typeface="Times New Roman" pitchFamily="18" charset="0"/>
              </a:rPr>
              <a:t>Angels, whether sent from God to deliver a message, whether human or supernatural, they serve a purpose of revealing God’s will to mankind! </a:t>
            </a:r>
          </a:p>
        </p:txBody>
      </p:sp>
      <p:sp>
        <p:nvSpPr>
          <p:cNvPr id="16" name="Text Box 6"/>
          <p:cNvSpPr txBox="1">
            <a:spLocks noChangeArrowheads="1"/>
          </p:cNvSpPr>
          <p:nvPr/>
        </p:nvSpPr>
        <p:spPr bwMode="auto">
          <a:xfrm>
            <a:off x="-12294" y="1484142"/>
            <a:ext cx="556828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FF00"/>
                </a:solidFill>
                <a:latin typeface="Tahoma" pitchFamily="34" charset="0"/>
                <a:cs typeface="Times New Roman" pitchFamily="18" charset="0"/>
              </a:rPr>
              <a:t>There are hundreds of other</a:t>
            </a:r>
          </a:p>
          <a:p>
            <a:pPr algn="ctr" eaLnBrk="1" hangingPunct="1"/>
            <a:r>
              <a:rPr lang="en-US" sz="2800" b="1" dirty="0">
                <a:solidFill>
                  <a:srgbClr val="FFFF00"/>
                </a:solidFill>
                <a:latin typeface="Tahoma" pitchFamily="34" charset="0"/>
                <a:cs typeface="Times New Roman" pitchFamily="18" charset="0"/>
              </a:rPr>
              <a:t>examples, but the main point:</a:t>
            </a:r>
          </a:p>
          <a:p>
            <a:pPr algn="ctr" eaLnBrk="1" hangingPunct="1"/>
            <a:r>
              <a:rPr lang="en-US" sz="2800" b="1" dirty="0">
                <a:solidFill>
                  <a:srgbClr val="FFFF00"/>
                </a:solidFill>
                <a:latin typeface="Tahoma" pitchFamily="34" charset="0"/>
                <a:cs typeface="Times New Roman" pitchFamily="18" charset="0"/>
              </a:rPr>
              <a:t>The word “angel” refers to a “messenger of God” </a:t>
            </a:r>
          </a:p>
        </p:txBody>
      </p:sp>
      <p:pic>
        <p:nvPicPr>
          <p:cNvPr id="3" name="Picture 2" descr="A close up of a fire&#10;&#10;Description generated with high confidence">
            <a:extLst>
              <a:ext uri="{FF2B5EF4-FFF2-40B4-BE49-F238E27FC236}">
                <a16:creationId xmlns:a16="http://schemas.microsoft.com/office/drawing/2014/main" id="{2DD1EC9F-81DF-4C14-8728-D8AC712BC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995" y="1046581"/>
            <a:ext cx="3588005" cy="2691004"/>
          </a:xfrm>
          <a:prstGeom prst="rect">
            <a:avLst/>
          </a:prstGeom>
        </p:spPr>
      </p:pic>
    </p:spTree>
    <p:extLst>
      <p:ext uri="{BB962C8B-B14F-4D97-AF65-F5344CB8AC3E}">
        <p14:creationId xmlns:p14="http://schemas.microsoft.com/office/powerpoint/2010/main" val="42881092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wRlsHLt6-Mo/T3BotuIvUiI/AAAAAAAAAGc/lVlfgpgspR0/s1600/angels+sing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34049"/>
            <a:ext cx="3886200" cy="302395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16"/>
          </p:nvPr>
        </p:nvSpPr>
        <p:spPr>
          <a:xfrm>
            <a:off x="457200" y="6548438"/>
            <a:ext cx="3352800" cy="309562"/>
          </a:xfrm>
        </p:spPr>
        <p:txBody>
          <a:bodyPr/>
          <a:lstStyle/>
          <a:p>
            <a:pPr>
              <a:defRPr/>
            </a:pPr>
            <a:r>
              <a:rPr lang="en-US"/>
              <a:t>Angels: Definitions &amp; Characteristics (Parts 1-2)</a:t>
            </a:r>
            <a:endParaRPr lang="en-US" dirty="0"/>
          </a:p>
        </p:txBody>
      </p:sp>
      <p:sp>
        <p:nvSpPr>
          <p:cNvPr id="157698" name="Rectangle 1026"/>
          <p:cNvSpPr>
            <a:spLocks noGrp="1" noChangeArrowheads="1"/>
          </p:cNvSpPr>
          <p:nvPr>
            <p:ph type="title"/>
          </p:nvPr>
        </p:nvSpPr>
        <p:spPr>
          <a:xfrm>
            <a:off x="14748" y="-7118"/>
            <a:ext cx="9144000" cy="652462"/>
          </a:xfrm>
        </p:spPr>
        <p:txBody>
          <a:bodyPr>
            <a:noAutofit/>
          </a:bodyPr>
          <a:lstStyle/>
          <a:p>
            <a:pPr marL="0" indent="0" eaLnBrk="1" fontAlgn="auto" hangingPunct="1">
              <a:spcAft>
                <a:spcPts val="0"/>
              </a:spcAft>
              <a:buClr>
                <a:schemeClr val="accent6">
                  <a:lumMod val="75000"/>
                </a:schemeClr>
              </a:buClr>
              <a:buNone/>
              <a:defRPr/>
            </a:pPr>
            <a:r>
              <a:rPr lang="en-US" sz="4000" b="1" u="sng">
                <a:solidFill>
                  <a:srgbClr val="66FFFF"/>
                </a:solidFill>
                <a:latin typeface="Arial" pitchFamily="34" charset="0"/>
                <a:cs typeface="Arial" pitchFamily="34" charset="0"/>
              </a:rPr>
              <a:t>Conclusion (Part 1)</a:t>
            </a:r>
            <a:endParaRPr lang="en-US" sz="4000" b="1" u="sng" dirty="0">
              <a:solidFill>
                <a:srgbClr val="66FFFF"/>
              </a:solidFill>
              <a:latin typeface="Arial" pitchFamily="34" charset="0"/>
              <a:cs typeface="Arial" pitchFamily="34" charset="0"/>
            </a:endParaRPr>
          </a:p>
        </p:txBody>
      </p:sp>
      <p:sp>
        <p:nvSpPr>
          <p:cNvPr id="8" name="Text Box 6"/>
          <p:cNvSpPr txBox="1">
            <a:spLocks noChangeArrowheads="1"/>
          </p:cNvSpPr>
          <p:nvPr/>
        </p:nvSpPr>
        <p:spPr bwMode="auto">
          <a:xfrm>
            <a:off x="-7374" y="762000"/>
            <a:ext cx="9144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FFFF00"/>
                </a:solidFill>
                <a:latin typeface="Tahoma" pitchFamily="34" charset="0"/>
                <a:cs typeface="Times New Roman" pitchFamily="18" charset="0"/>
              </a:rPr>
              <a:t>There is something else we know about angels:</a:t>
            </a:r>
            <a:endParaRPr lang="en-US" sz="2800" b="1" i="1" dirty="0">
              <a:solidFill>
                <a:srgbClr val="FFFF00"/>
              </a:solidFill>
              <a:latin typeface="Tahoma" pitchFamily="34" charset="0"/>
              <a:cs typeface="Times New Roman" pitchFamily="18" charset="0"/>
            </a:endParaRP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Jesus said, “…there is joy in the presence of the angels of God over one sinner who repents” (Lk. 15:7, 10).</a:t>
            </a:r>
            <a:endParaRPr lang="en-US" sz="2400" i="1" dirty="0">
              <a:solidFill>
                <a:schemeClr val="tx2"/>
              </a:solidFill>
              <a:latin typeface="Tahoma" pitchFamily="34" charset="0"/>
              <a:cs typeface="Times New Roman" pitchFamily="18" charset="0"/>
            </a:endParaRPr>
          </a:p>
        </p:txBody>
      </p:sp>
      <p:sp>
        <p:nvSpPr>
          <p:cNvPr id="6" name="Text Box 6"/>
          <p:cNvSpPr txBox="1">
            <a:spLocks noChangeArrowheads="1"/>
          </p:cNvSpPr>
          <p:nvPr/>
        </p:nvSpPr>
        <p:spPr bwMode="auto">
          <a:xfrm>
            <a:off x="-7374" y="2236469"/>
            <a:ext cx="9166122" cy="1384995"/>
          </a:xfrm>
          <a:prstGeom prst="rect">
            <a:avLst/>
          </a:prstGeom>
          <a:solidFill>
            <a:srgbClr val="FFCCFF"/>
          </a:solid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0000"/>
                </a:solidFill>
                <a:latin typeface="Tahoma" pitchFamily="34" charset="0"/>
                <a:cs typeface="Times New Roman" pitchFamily="18" charset="0"/>
              </a:rPr>
              <a:t>God tells us through His word that we must</a:t>
            </a:r>
          </a:p>
          <a:p>
            <a:pPr algn="ctr" eaLnBrk="1" hangingPunct="1"/>
            <a:r>
              <a:rPr lang="en-US" sz="2800" b="1" dirty="0">
                <a:solidFill>
                  <a:srgbClr val="FF0000"/>
                </a:solidFill>
                <a:latin typeface="Tahoma" pitchFamily="34" charset="0"/>
                <a:cs typeface="Times New Roman" pitchFamily="18" charset="0"/>
              </a:rPr>
              <a:t>repent and be baptized for the forgiveness of our sins! </a:t>
            </a:r>
            <a:r>
              <a:rPr lang="en-US" sz="2800" b="1" i="1" dirty="0">
                <a:solidFill>
                  <a:srgbClr val="FF0000"/>
                </a:solidFill>
                <a:latin typeface="Tahoma" pitchFamily="34" charset="0"/>
                <a:cs typeface="Times New Roman" pitchFamily="18" charset="0"/>
              </a:rPr>
              <a:t>(Mk. 16:16; Acts 2:38; 22:16)</a:t>
            </a:r>
          </a:p>
        </p:txBody>
      </p:sp>
      <p:sp>
        <p:nvSpPr>
          <p:cNvPr id="10" name="Text Box 7"/>
          <p:cNvSpPr txBox="1">
            <a:spLocks noChangeArrowheads="1"/>
          </p:cNvSpPr>
          <p:nvPr/>
        </p:nvSpPr>
        <p:spPr bwMode="auto">
          <a:xfrm>
            <a:off x="68826" y="4009436"/>
            <a:ext cx="5112774" cy="2554545"/>
          </a:xfrm>
          <a:prstGeom prst="rect">
            <a:avLst/>
          </a:prstGeom>
          <a:ln/>
          <a:extLst/>
        </p:spPr>
        <p:style>
          <a:lnRef idx="1">
            <a:schemeClr val="accent5"/>
          </a:lnRef>
          <a:fillRef idx="1002">
            <a:schemeClr val="lt1"/>
          </a:fillRef>
          <a:effectRef idx="2">
            <a:schemeClr val="accent5"/>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solidFill>
                  <a:srgbClr val="0000FF"/>
                </a:solidFill>
                <a:latin typeface="Tahoma" pitchFamily="34" charset="0"/>
                <a:cs typeface="Times New Roman" pitchFamily="18" charset="0"/>
              </a:rPr>
              <a:t>You can cause</a:t>
            </a:r>
          </a:p>
          <a:p>
            <a:pPr algn="ctr" eaLnBrk="1" hangingPunct="1"/>
            <a:r>
              <a:rPr lang="en-US" sz="3200" b="1" dirty="0">
                <a:solidFill>
                  <a:srgbClr val="0000FF"/>
                </a:solidFill>
                <a:latin typeface="Tahoma" pitchFamily="34" charset="0"/>
                <a:cs typeface="Times New Roman" pitchFamily="18" charset="0"/>
              </a:rPr>
              <a:t>the angels to rejoice</a:t>
            </a:r>
          </a:p>
          <a:p>
            <a:pPr algn="ctr" eaLnBrk="1" hangingPunct="1"/>
            <a:r>
              <a:rPr lang="en-US" sz="3200" b="1" dirty="0">
                <a:solidFill>
                  <a:srgbClr val="0000FF"/>
                </a:solidFill>
                <a:latin typeface="Tahoma" pitchFamily="34" charset="0"/>
                <a:cs typeface="Times New Roman" pitchFamily="18" charset="0"/>
              </a:rPr>
              <a:t>by obeying the gospel,</a:t>
            </a:r>
          </a:p>
          <a:p>
            <a:pPr algn="ctr" eaLnBrk="1" hangingPunct="1"/>
            <a:r>
              <a:rPr lang="en-US" sz="3200" b="1" dirty="0">
                <a:solidFill>
                  <a:srgbClr val="0000FF"/>
                </a:solidFill>
                <a:latin typeface="Tahoma" pitchFamily="34" charset="0"/>
                <a:cs typeface="Times New Roman" pitchFamily="18" charset="0"/>
              </a:rPr>
              <a:t>or repenting of your</a:t>
            </a:r>
          </a:p>
          <a:p>
            <a:pPr algn="ctr" eaLnBrk="1" hangingPunct="1"/>
            <a:r>
              <a:rPr lang="en-US" sz="3200" b="1" dirty="0">
                <a:solidFill>
                  <a:srgbClr val="0000FF"/>
                </a:solidFill>
                <a:latin typeface="Tahoma" pitchFamily="34" charset="0"/>
                <a:cs typeface="Times New Roman" pitchFamily="18" charset="0"/>
              </a:rPr>
              <a:t>sins today!</a:t>
            </a:r>
          </a:p>
        </p:txBody>
      </p:sp>
    </p:spTree>
    <p:extLst>
      <p:ext uri="{BB962C8B-B14F-4D97-AF65-F5344CB8AC3E}">
        <p14:creationId xmlns:p14="http://schemas.microsoft.com/office/powerpoint/2010/main" val="19317776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6"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6882</TotalTime>
  <Words>2374</Words>
  <Application>Microsoft Office PowerPoint</Application>
  <PresentationFormat>On-screen Show (4:3)</PresentationFormat>
  <Paragraphs>299</Paragraphs>
  <Slides>28</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Ameretto</vt:lpstr>
      <vt:lpstr>Arial</vt:lpstr>
      <vt:lpstr>Calisto MT</vt:lpstr>
      <vt:lpstr>Corbel</vt:lpstr>
      <vt:lpstr>Courier New</vt:lpstr>
      <vt:lpstr>Georgia</vt:lpstr>
      <vt:lpstr>Tahoma</vt:lpstr>
      <vt:lpstr>Times New Roman</vt:lpstr>
      <vt:lpstr>Tunga</vt:lpstr>
      <vt:lpstr>Wingdings</vt:lpstr>
      <vt:lpstr>Mylar</vt:lpstr>
      <vt:lpstr>Angels:  Definitions &amp; Characteristics (Parts 1-2)</vt:lpstr>
      <vt:lpstr>Intro (Part 1) </vt:lpstr>
      <vt:lpstr>Intro (Part 1)</vt:lpstr>
      <vt:lpstr>Angels: Definition</vt:lpstr>
      <vt:lpstr>Angels: Definition</vt:lpstr>
      <vt:lpstr>Angels: Definition</vt:lpstr>
      <vt:lpstr>Angels: Definition</vt:lpstr>
      <vt:lpstr>Angels: Definition</vt:lpstr>
      <vt:lpstr>Conclusion (Part 1)</vt:lpstr>
      <vt:lpstr>“What Must I Do To Be Saved?”</vt:lpstr>
      <vt:lpstr>PowerPoint Presentation</vt:lpstr>
      <vt:lpstr>Angels:  Definitions &amp; Characteristics (Parts 1-2)</vt:lpstr>
      <vt:lpstr>Intro (Part 2) </vt:lpstr>
      <vt:lpstr>Intro (Part 2) </vt:lpstr>
      <vt:lpstr>Angels: Characteristics</vt:lpstr>
      <vt:lpstr>Angels: Characteristics</vt:lpstr>
      <vt:lpstr>Angels: Characteristics</vt:lpstr>
      <vt:lpstr>Angels: Characteristics</vt:lpstr>
      <vt:lpstr>Angels: Characteristics</vt:lpstr>
      <vt:lpstr>Angels: Characteristics</vt:lpstr>
      <vt:lpstr>Angels: Characteristics</vt:lpstr>
      <vt:lpstr>Angels: Characteristics</vt:lpstr>
      <vt:lpstr>Angels: Characteristics</vt:lpstr>
      <vt:lpstr>Angels: Characteristics</vt:lpstr>
      <vt:lpstr>Angels: Characteristics</vt:lpstr>
      <vt:lpstr>Angels: Characteristics</vt:lpstr>
      <vt:lpstr>Conclusion (Part 2)</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Angels: Definition &amp; Characteristics (Parts 1-2)</dc:title>
  <dc:subject>05/20/18 &amp; 05/27/18</dc:subject>
  <dc:creator>DarkWolf</dc:creator>
  <dc:description>Based on a lesson by Baxter Exum</dc:description>
  <cp:lastModifiedBy>Nathan Morrison</cp:lastModifiedBy>
  <cp:revision>35</cp:revision>
  <dcterms:created xsi:type="dcterms:W3CDTF">2005-06-04T23:49:02Z</dcterms:created>
  <dcterms:modified xsi:type="dcterms:W3CDTF">2018-05-26T03:54:32Z</dcterms:modified>
</cp:coreProperties>
</file>