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2" r:id="rId2"/>
    <p:sldId id="273"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18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DB9A3786-7D19-47B7-82FA-5B5BA7C00CF4}" type="datetimeFigureOut">
              <a:rPr lang="en-US" smtClean="0"/>
              <a:pPr/>
              <a:t>3/12/2018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4E9EEA10-E9B6-4212-B7B1-CE062BA0B6A8}" type="slidenum">
              <a:rPr lang="en-US" smtClean="0"/>
              <a:pPr/>
              <a:t>‹#›</a:t>
            </a:fld>
            <a:endParaRPr lang="en-US" dirty="0"/>
          </a:p>
        </p:txBody>
      </p:sp>
    </p:spTree>
    <p:extLst>
      <p:ext uri="{BB962C8B-B14F-4D97-AF65-F5344CB8AC3E}">
        <p14:creationId xmlns:p14="http://schemas.microsoft.com/office/powerpoint/2010/main" val="2655120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9EEA10-E9B6-4212-B7B1-CE062BA0B6A8}" type="slidenum">
              <a:rPr lang="en-US" smtClean="0"/>
              <a:t>2</a:t>
            </a:fld>
            <a:endParaRPr lang="en-US"/>
          </a:p>
        </p:txBody>
      </p:sp>
    </p:spTree>
    <p:extLst>
      <p:ext uri="{BB962C8B-B14F-4D97-AF65-F5344CB8AC3E}">
        <p14:creationId xmlns:p14="http://schemas.microsoft.com/office/powerpoint/2010/main" val="1040102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E33670-44C9-46A0-942C-97BD67587F5E}" type="datetimeFigureOut">
              <a:rPr lang="en-US" smtClean="0"/>
              <a:pPr/>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B5313-54E7-4A4D-9D56-8D2BD721B49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3670-44C9-46A0-942C-97BD67587F5E}" type="datetimeFigureOut">
              <a:rPr lang="en-US" smtClean="0"/>
              <a:pPr/>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B5313-54E7-4A4D-9D56-8D2BD721B49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3670-44C9-46A0-942C-97BD67587F5E}" type="datetimeFigureOut">
              <a:rPr lang="en-US" smtClean="0"/>
              <a:pPr/>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B5313-54E7-4A4D-9D56-8D2BD721B49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3670-44C9-46A0-942C-97BD67587F5E}" type="datetimeFigureOut">
              <a:rPr lang="en-US" smtClean="0"/>
              <a:pPr/>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B5313-54E7-4A4D-9D56-8D2BD721B49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E33670-44C9-46A0-942C-97BD67587F5E}" type="datetimeFigureOut">
              <a:rPr lang="en-US" smtClean="0"/>
              <a:pPr/>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B5313-54E7-4A4D-9D56-8D2BD721B49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E33670-44C9-46A0-942C-97BD67587F5E}" type="datetimeFigureOut">
              <a:rPr lang="en-US" smtClean="0"/>
              <a:pPr/>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B5313-54E7-4A4D-9D56-8D2BD721B49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E33670-44C9-46A0-942C-97BD67587F5E}" type="datetimeFigureOut">
              <a:rPr lang="en-US" smtClean="0"/>
              <a:pPr/>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5B5313-54E7-4A4D-9D56-8D2BD721B49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E33670-44C9-46A0-942C-97BD67587F5E}" type="datetimeFigureOut">
              <a:rPr lang="en-US" smtClean="0"/>
              <a:pPr/>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5B5313-54E7-4A4D-9D56-8D2BD721B49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33670-44C9-46A0-942C-97BD67587F5E}" type="datetimeFigureOut">
              <a:rPr lang="en-US" smtClean="0"/>
              <a:pPr/>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5B5313-54E7-4A4D-9D56-8D2BD721B49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E33670-44C9-46A0-942C-97BD67587F5E}" type="datetimeFigureOut">
              <a:rPr lang="en-US" smtClean="0"/>
              <a:pPr/>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B5313-54E7-4A4D-9D56-8D2BD721B49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E33670-44C9-46A0-942C-97BD67587F5E}" type="datetimeFigureOut">
              <a:rPr lang="en-US" smtClean="0"/>
              <a:pPr/>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B5313-54E7-4A4D-9D56-8D2BD721B49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69E33670-44C9-46A0-942C-97BD67587F5E}" type="datetimeFigureOut">
              <a:rPr lang="en-US" smtClean="0"/>
              <a:pPr/>
              <a:t>3/12/2018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025B5313-54E7-4A4D-9D56-8D2BD721B49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8600" y="2514600"/>
            <a:ext cx="8763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 name="Content Placeholder 2"/>
          <p:cNvSpPr>
            <a:spLocks noGrp="1"/>
          </p:cNvSpPr>
          <p:nvPr>
            <p:ph idx="1"/>
          </p:nvPr>
        </p:nvSpPr>
        <p:spPr>
          <a:xfrm>
            <a:off x="228600" y="1905000"/>
            <a:ext cx="8686800" cy="4419600"/>
          </a:xfrm>
        </p:spPr>
        <p:txBody>
          <a:bodyPr>
            <a:normAutofit/>
          </a:bodyPr>
          <a:lstStyle/>
          <a:p>
            <a:r>
              <a:rPr lang="en-US" b="1" dirty="0">
                <a:cs typeface="Arial" pitchFamily="34" charset="0"/>
              </a:rPr>
              <a:t>Social Media</a:t>
            </a:r>
            <a:r>
              <a:rPr lang="en-US" dirty="0">
                <a:cs typeface="Arial" pitchFamily="34" charset="0"/>
              </a:rPr>
              <a:t> – </a:t>
            </a:r>
            <a:r>
              <a:rPr lang="en-US" dirty="0">
                <a:cs typeface="Calibri" panose="020F0502020204030204" pitchFamily="34" charset="0"/>
              </a:rPr>
              <a:t>Dangers to the Christian</a:t>
            </a:r>
          </a:p>
          <a:p>
            <a:pPr lvl="1"/>
            <a:r>
              <a:rPr lang="en-US" sz="3400" b="1" dirty="0">
                <a:solidFill>
                  <a:schemeClr val="bg1"/>
                </a:solidFill>
                <a:effectLst>
                  <a:outerShdw blurRad="38100" dist="38100" dir="2700000" algn="tl">
                    <a:srgbClr val="000000">
                      <a:alpha val="43137"/>
                    </a:srgbClr>
                  </a:outerShdw>
                </a:effectLst>
                <a:cs typeface="Arial" pitchFamily="34" charset="0"/>
              </a:rPr>
              <a:t>A venue of lack of tongue control</a:t>
            </a:r>
          </a:p>
          <a:p>
            <a:pPr lvl="2"/>
            <a:r>
              <a:rPr lang="en-US" sz="3200" dirty="0">
                <a:cs typeface="Arial" pitchFamily="34" charset="0"/>
              </a:rPr>
              <a:t>Social Media makes it easy to exercise “loose lips” or “loose fingers” when typing</a:t>
            </a:r>
          </a:p>
          <a:p>
            <a:pPr lvl="3"/>
            <a:r>
              <a:rPr lang="en-US" sz="3000" dirty="0">
                <a:solidFill>
                  <a:srgbClr val="C00000"/>
                </a:solidFill>
                <a:cs typeface="Calibri" panose="020F0502020204030204" pitchFamily="34" charset="0"/>
              </a:rPr>
              <a:t>James 3:5</a:t>
            </a:r>
          </a:p>
          <a:p>
            <a:pPr lvl="3"/>
            <a:r>
              <a:rPr lang="en-US" sz="3000" dirty="0">
                <a:solidFill>
                  <a:srgbClr val="C00000"/>
                </a:solidFill>
                <a:cs typeface="Calibri" panose="020F0502020204030204" pitchFamily="34" charset="0"/>
              </a:rPr>
              <a:t>Ephesians 4:15</a:t>
            </a:r>
            <a:endParaRPr lang="en-US" sz="3000" dirty="0">
              <a:cs typeface="Calibri" panose="020F0502020204030204" pitchFamily="34" charset="0"/>
            </a:endParaRPr>
          </a:p>
        </p:txBody>
      </p:sp>
      <p:sp>
        <p:nvSpPr>
          <p:cNvPr id="5" name="Rectangle 4"/>
          <p:cNvSpPr/>
          <p:nvPr/>
        </p:nvSpPr>
        <p:spPr>
          <a:xfrm>
            <a:off x="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Rectangle 5"/>
          <p:cNvSpPr/>
          <p:nvPr/>
        </p:nvSpPr>
        <p:spPr>
          <a:xfrm>
            <a:off x="891540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Rectangle 6"/>
          <p:cNvSpPr/>
          <p:nvPr/>
        </p:nvSpPr>
        <p:spPr>
          <a:xfrm>
            <a:off x="0" y="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ctangle 7"/>
          <p:cNvSpPr/>
          <p:nvPr/>
        </p:nvSpPr>
        <p:spPr>
          <a:xfrm>
            <a:off x="0" y="624840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13" name="Straight Connector 12"/>
          <p:cNvCxnSpPr/>
          <p:nvPr/>
        </p:nvCxnSpPr>
        <p:spPr>
          <a:xfrm>
            <a:off x="2133600" y="1600200"/>
            <a:ext cx="65532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1" name="Picture 10" descr="man typing600.411px.jpg"/>
          <p:cNvPicPr>
            <a:picLocks noChangeAspect="1"/>
          </p:cNvPicPr>
          <p:nvPr/>
        </p:nvPicPr>
        <p:blipFill>
          <a:blip r:embed="rId2" cstate="print"/>
          <a:stretch>
            <a:fillRect/>
          </a:stretch>
        </p:blipFill>
        <p:spPr>
          <a:xfrm>
            <a:off x="4953001" y="4114800"/>
            <a:ext cx="3886200" cy="2057400"/>
          </a:xfrm>
          <a:prstGeom prst="rect">
            <a:avLst/>
          </a:prstGeom>
        </p:spPr>
      </p:pic>
      <p:sp>
        <p:nvSpPr>
          <p:cNvPr id="12" name="Title 1"/>
          <p:cNvSpPr txBox="1">
            <a:spLocks/>
          </p:cNvSpPr>
          <p:nvPr/>
        </p:nvSpPr>
        <p:spPr>
          <a:xfrm>
            <a:off x="1676400" y="304801"/>
            <a:ext cx="7239000" cy="12954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t>Social Media</a:t>
            </a:r>
            <a:b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br>
            <a:r>
              <a:rPr kumimoji="0" lang="en-US"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t>and the Christian</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434" y="359869"/>
            <a:ext cx="1793966" cy="1316531"/>
          </a:xfrm>
          <a:prstGeom prst="rect">
            <a:avLst/>
          </a:prstGeom>
        </p:spPr>
      </p:pic>
      <p:sp>
        <p:nvSpPr>
          <p:cNvPr id="15" name="TextBox 14"/>
          <p:cNvSpPr txBox="1"/>
          <p:nvPr/>
        </p:nvSpPr>
        <p:spPr>
          <a:xfrm>
            <a:off x="0" y="6550223"/>
            <a:ext cx="9144000" cy="307777"/>
          </a:xfrm>
          <a:prstGeom prst="rect">
            <a:avLst/>
          </a:prstGeom>
          <a:solidFill>
            <a:schemeClr val="tx1"/>
          </a:solidFill>
        </p:spPr>
        <p:txBody>
          <a:bodyPr wrap="square" rtlCol="0">
            <a:spAutoFit/>
          </a:bodyPr>
          <a:lstStyle/>
          <a:p>
            <a:pPr algn="l"/>
            <a:r>
              <a:rPr lang="en-US" sz="1400" dirty="0">
                <a:solidFill>
                  <a:schemeClr val="bg1"/>
                </a:solidFill>
                <a:effectLst/>
                <a:latin typeface="Calibri" panose="020F0502020204030204" pitchFamily="34" charset="0"/>
                <a:cs typeface="Arial"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par>
                          <p:cTn id="13" fill="hold">
                            <p:stCondLst>
                              <p:cond delay="2500"/>
                            </p:stCondLst>
                            <p:childTnLst>
                              <p:par>
                                <p:cTn id="14" presetID="9"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par>
                          <p:cTn id="17" fill="hold">
                            <p:stCondLst>
                              <p:cond delay="3000"/>
                            </p:stCondLst>
                            <p:childTnLst>
                              <p:par>
                                <p:cTn id="18" presetID="9"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8600" y="2743200"/>
            <a:ext cx="8763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 name="Content Placeholder 2"/>
          <p:cNvSpPr>
            <a:spLocks noGrp="1"/>
          </p:cNvSpPr>
          <p:nvPr>
            <p:ph idx="1"/>
          </p:nvPr>
        </p:nvSpPr>
        <p:spPr>
          <a:xfrm>
            <a:off x="228600" y="2133600"/>
            <a:ext cx="8686800" cy="4419600"/>
          </a:xfrm>
        </p:spPr>
        <p:txBody>
          <a:bodyPr>
            <a:normAutofit/>
          </a:bodyPr>
          <a:lstStyle/>
          <a:p>
            <a:r>
              <a:rPr lang="en-US" b="1" dirty="0">
                <a:cs typeface="Arial" pitchFamily="34" charset="0"/>
              </a:rPr>
              <a:t>Social Media</a:t>
            </a:r>
            <a:r>
              <a:rPr lang="en-US" dirty="0">
                <a:cs typeface="Arial" pitchFamily="34" charset="0"/>
              </a:rPr>
              <a:t> – </a:t>
            </a:r>
            <a:r>
              <a:rPr lang="en-US" dirty="0">
                <a:cs typeface="Calibri" panose="020F0502020204030204" pitchFamily="34" charset="0"/>
              </a:rPr>
              <a:t>Dangers to the Christian</a:t>
            </a:r>
          </a:p>
          <a:p>
            <a:pPr lvl="1"/>
            <a:r>
              <a:rPr lang="en-US" sz="3400" b="1" dirty="0">
                <a:solidFill>
                  <a:schemeClr val="bg1"/>
                </a:solidFill>
                <a:effectLst>
                  <a:outerShdw blurRad="38100" dist="38100" dir="2700000" algn="tl">
                    <a:srgbClr val="000000">
                      <a:alpha val="43137"/>
                    </a:srgbClr>
                  </a:outerShdw>
                </a:effectLst>
                <a:cs typeface="Arial" pitchFamily="34" charset="0"/>
              </a:rPr>
              <a:t>It can consume our time</a:t>
            </a:r>
          </a:p>
          <a:p>
            <a:pPr lvl="2"/>
            <a:r>
              <a:rPr lang="en-US" sz="3200" dirty="0">
                <a:cs typeface="Arial" pitchFamily="34" charset="0"/>
              </a:rPr>
              <a:t>We must be good stewards of our time</a:t>
            </a:r>
          </a:p>
          <a:p>
            <a:pPr lvl="3"/>
            <a:r>
              <a:rPr lang="en-US" sz="3000" dirty="0">
                <a:solidFill>
                  <a:srgbClr val="C00000"/>
                </a:solidFill>
                <a:cs typeface="Calibri" panose="020F0502020204030204" pitchFamily="34" charset="0"/>
              </a:rPr>
              <a:t>Ephesians 5:15-16</a:t>
            </a:r>
          </a:p>
          <a:p>
            <a:pPr lvl="2"/>
            <a:r>
              <a:rPr lang="en-US" sz="3200" dirty="0">
                <a:cs typeface="Arial" pitchFamily="34" charset="0"/>
              </a:rPr>
              <a:t>Can steal away hours of productivity in Bible study, school, jobs and </a:t>
            </a:r>
            <a:r>
              <a:rPr lang="en-US" sz="3200" dirty="0">
                <a:highlight>
                  <a:srgbClr val="FFFF00"/>
                </a:highlight>
                <a:cs typeface="Arial" pitchFamily="34" charset="0"/>
              </a:rPr>
              <a:t>especially our family</a:t>
            </a:r>
          </a:p>
          <a:p>
            <a:pPr lvl="3"/>
            <a:r>
              <a:rPr lang="en-US" sz="3000" dirty="0">
                <a:solidFill>
                  <a:srgbClr val="C00000"/>
                </a:solidFill>
                <a:cs typeface="Calibri" panose="020F0502020204030204" pitchFamily="34" charset="0"/>
              </a:rPr>
              <a:t>Proverbs 27:17</a:t>
            </a:r>
            <a:endParaRPr lang="en-US" sz="3000" dirty="0">
              <a:cs typeface="Calibri" panose="020F0502020204030204" pitchFamily="34" charset="0"/>
            </a:endParaRPr>
          </a:p>
        </p:txBody>
      </p:sp>
      <p:sp>
        <p:nvSpPr>
          <p:cNvPr id="5" name="Rectangle 4"/>
          <p:cNvSpPr/>
          <p:nvPr/>
        </p:nvSpPr>
        <p:spPr>
          <a:xfrm>
            <a:off x="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Rectangle 5"/>
          <p:cNvSpPr/>
          <p:nvPr/>
        </p:nvSpPr>
        <p:spPr>
          <a:xfrm>
            <a:off x="891540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Rectangle 6"/>
          <p:cNvSpPr/>
          <p:nvPr/>
        </p:nvSpPr>
        <p:spPr>
          <a:xfrm>
            <a:off x="0" y="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ctangle 7"/>
          <p:cNvSpPr/>
          <p:nvPr/>
        </p:nvSpPr>
        <p:spPr>
          <a:xfrm>
            <a:off x="0" y="624840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13" name="Straight Connector 12"/>
          <p:cNvCxnSpPr/>
          <p:nvPr/>
        </p:nvCxnSpPr>
        <p:spPr>
          <a:xfrm>
            <a:off x="2133600" y="1600200"/>
            <a:ext cx="6553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1676400" y="304801"/>
            <a:ext cx="7239000" cy="12954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t>Social Media</a:t>
            </a:r>
            <a:b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br>
            <a:r>
              <a:rPr kumimoji="0" lang="en-US"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t>and the Christian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434" y="359869"/>
            <a:ext cx="1793966" cy="1316531"/>
          </a:xfrm>
          <a:prstGeom prst="rect">
            <a:avLst/>
          </a:prstGeom>
        </p:spPr>
      </p:pic>
      <p:sp>
        <p:nvSpPr>
          <p:cNvPr id="14" name="TextBox 13"/>
          <p:cNvSpPr txBox="1"/>
          <p:nvPr/>
        </p:nvSpPr>
        <p:spPr>
          <a:xfrm>
            <a:off x="0" y="6550223"/>
            <a:ext cx="9144000" cy="307777"/>
          </a:xfrm>
          <a:prstGeom prst="rect">
            <a:avLst/>
          </a:prstGeom>
          <a:solidFill>
            <a:schemeClr val="tx1"/>
          </a:solidFill>
        </p:spPr>
        <p:txBody>
          <a:bodyPr wrap="square" rtlCol="0">
            <a:spAutoFit/>
          </a:bodyPr>
          <a:lstStyle/>
          <a:p>
            <a:pPr algn="l"/>
            <a:r>
              <a:rPr lang="en-US" sz="1400" dirty="0">
                <a:solidFill>
                  <a:schemeClr val="bg1"/>
                </a:solidFill>
                <a:effectLst/>
                <a:latin typeface="Calibri" panose="020F0502020204030204" pitchFamily="34" charset="0"/>
                <a:cs typeface="Arial"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9" presetClass="entr" presetSubtype="0"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81000" y="3276600"/>
            <a:ext cx="5867400" cy="3016210"/>
          </a:xfrm>
          <a:prstGeom prst="rect">
            <a:avLst/>
          </a:prstGeom>
          <a:noFill/>
        </p:spPr>
        <p:txBody>
          <a:bodyPr wrap="square" rtlCol="0">
            <a:spAutoFit/>
          </a:bodyPr>
          <a:lstStyle/>
          <a:p>
            <a:pPr algn="ctr"/>
            <a:r>
              <a:rPr lang="en-US" sz="2800" dirty="0">
                <a:latin typeface="Calibri" panose="020F0502020204030204" pitchFamily="34" charset="0"/>
                <a:cs typeface="Arial" pitchFamily="34" charset="0"/>
              </a:rPr>
              <a:t>“Do you not know that </a:t>
            </a:r>
            <a:r>
              <a:rPr lang="en-US" sz="2800" dirty="0">
                <a:highlight>
                  <a:srgbClr val="FFFF00"/>
                </a:highlight>
                <a:latin typeface="Calibri" panose="020F0502020204030204" pitchFamily="34" charset="0"/>
                <a:cs typeface="Arial" pitchFamily="34" charset="0"/>
              </a:rPr>
              <a:t>you are the temple of God</a:t>
            </a:r>
            <a:r>
              <a:rPr lang="en-US" sz="2800" dirty="0">
                <a:latin typeface="Calibri" panose="020F0502020204030204" pitchFamily="34" charset="0"/>
                <a:cs typeface="Arial" pitchFamily="34" charset="0"/>
              </a:rPr>
              <a:t> and that the Spirit of God dwells in you?  If anyone defiles the temple of God, God will destroy him. For the temple of God is holy, which temple you are.”</a:t>
            </a:r>
            <a:br>
              <a:rPr lang="en-US" sz="2600" dirty="0">
                <a:latin typeface="Calibri" panose="020F0502020204030204" pitchFamily="34" charset="0"/>
                <a:cs typeface="Arial" pitchFamily="34" charset="0"/>
              </a:rPr>
            </a:br>
            <a:r>
              <a:rPr lang="en-US" sz="2200" b="1" dirty="0">
                <a:latin typeface="Calibri" panose="020F0502020204030204" pitchFamily="34" charset="0"/>
                <a:cs typeface="Arial" pitchFamily="34" charset="0"/>
              </a:rPr>
              <a:t>1 Corinthians 3:16-17</a:t>
            </a:r>
          </a:p>
        </p:txBody>
      </p:sp>
      <p:sp>
        <p:nvSpPr>
          <p:cNvPr id="5" name="Rectangle 4"/>
          <p:cNvSpPr/>
          <p:nvPr/>
        </p:nvSpPr>
        <p:spPr>
          <a:xfrm>
            <a:off x="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Rectangle 5"/>
          <p:cNvSpPr/>
          <p:nvPr/>
        </p:nvSpPr>
        <p:spPr>
          <a:xfrm>
            <a:off x="891540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Rectangle 6"/>
          <p:cNvSpPr/>
          <p:nvPr/>
        </p:nvSpPr>
        <p:spPr>
          <a:xfrm>
            <a:off x="0" y="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ctangle 7"/>
          <p:cNvSpPr/>
          <p:nvPr/>
        </p:nvSpPr>
        <p:spPr>
          <a:xfrm>
            <a:off x="0" y="624840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13" name="Straight Connector 12"/>
          <p:cNvCxnSpPr/>
          <p:nvPr/>
        </p:nvCxnSpPr>
        <p:spPr>
          <a:xfrm>
            <a:off x="2133600" y="1600200"/>
            <a:ext cx="6553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04800" y="2133600"/>
            <a:ext cx="8534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TextBox 15"/>
          <p:cNvSpPr txBox="1"/>
          <p:nvPr/>
        </p:nvSpPr>
        <p:spPr>
          <a:xfrm>
            <a:off x="263434" y="2209800"/>
            <a:ext cx="8651966" cy="1015663"/>
          </a:xfrm>
          <a:prstGeom prst="rect">
            <a:avLst/>
          </a:prstGeom>
          <a:noFill/>
        </p:spPr>
        <p:txBody>
          <a:bodyPr wrap="square" rtlCol="0">
            <a:spAutoFit/>
          </a:bodyPr>
          <a:lstStyle/>
          <a:p>
            <a:pPr algn="ctr"/>
            <a:r>
              <a:rPr lang="en-US" sz="3000" b="1"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Social Media</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 </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be a tool for good or evil.</a:t>
            </a:r>
            <a:b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b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Ultimately, we decide the direction we take in our life.</a:t>
            </a:r>
          </a:p>
        </p:txBody>
      </p:sp>
      <p:sp>
        <p:nvSpPr>
          <p:cNvPr id="20" name="Title 1"/>
          <p:cNvSpPr txBox="1">
            <a:spLocks/>
          </p:cNvSpPr>
          <p:nvPr/>
        </p:nvSpPr>
        <p:spPr>
          <a:xfrm>
            <a:off x="1676400" y="304801"/>
            <a:ext cx="7239000" cy="12954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t>Social Media</a:t>
            </a:r>
            <a:b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br>
            <a:r>
              <a:rPr kumimoji="0" lang="en-US"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t>and the Christian</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434" y="359869"/>
            <a:ext cx="1793966" cy="131653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423557"/>
            <a:ext cx="2362200" cy="2712150"/>
          </a:xfrm>
          <a:prstGeom prst="rect">
            <a:avLst/>
          </a:prstGeom>
        </p:spPr>
      </p:pic>
      <p:sp>
        <p:nvSpPr>
          <p:cNvPr id="22" name="TextBox 21"/>
          <p:cNvSpPr txBox="1"/>
          <p:nvPr/>
        </p:nvSpPr>
        <p:spPr>
          <a:xfrm>
            <a:off x="0" y="6550223"/>
            <a:ext cx="9144000" cy="307777"/>
          </a:xfrm>
          <a:prstGeom prst="rect">
            <a:avLst/>
          </a:prstGeom>
          <a:solidFill>
            <a:schemeClr val="tx1"/>
          </a:solidFill>
        </p:spPr>
        <p:txBody>
          <a:bodyPr wrap="square" rtlCol="0">
            <a:spAutoFit/>
          </a:bodyPr>
          <a:lstStyle/>
          <a:p>
            <a:pPr algn="l"/>
            <a:r>
              <a:rPr lang="en-US" sz="1400" dirty="0">
                <a:solidFill>
                  <a:schemeClr val="bg1"/>
                </a:solidFill>
                <a:effectLst/>
                <a:latin typeface="Calibri" panose="020F0502020204030204" pitchFamily="34" charset="0"/>
                <a:cs typeface="Arial"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81000" y="3124200"/>
            <a:ext cx="8382000" cy="553998"/>
          </a:xfrm>
          <a:prstGeom prst="rect">
            <a:avLst/>
          </a:prstGeom>
          <a:noFill/>
        </p:spPr>
        <p:txBody>
          <a:bodyPr wrap="square" rtlCol="0">
            <a:spAutoFit/>
          </a:bodyPr>
          <a:lstStyle/>
          <a:p>
            <a:r>
              <a:rPr lang="en-US" sz="3000" dirty="0">
                <a:latin typeface="Calibri" panose="020F0502020204030204" pitchFamily="34" charset="0"/>
                <a:cs typeface="Arial" pitchFamily="34" charset="0"/>
              </a:rPr>
              <a:t>“Imitate me, </a:t>
            </a:r>
            <a:r>
              <a:rPr lang="en-US" sz="3000" dirty="0">
                <a:highlight>
                  <a:srgbClr val="FFFF00"/>
                </a:highlight>
                <a:latin typeface="Calibri" panose="020F0502020204030204" pitchFamily="34" charset="0"/>
                <a:cs typeface="Arial" pitchFamily="34" charset="0"/>
              </a:rPr>
              <a:t>just as I also imitate Christ</a:t>
            </a:r>
            <a:r>
              <a:rPr lang="en-US" sz="3000" dirty="0">
                <a:latin typeface="Calibri" panose="020F0502020204030204" pitchFamily="34" charset="0"/>
                <a:cs typeface="Arial" pitchFamily="34" charset="0"/>
              </a:rPr>
              <a:t>.” </a:t>
            </a:r>
            <a:r>
              <a:rPr lang="en-US" sz="3000" b="1" dirty="0">
                <a:latin typeface="Calibri" panose="020F0502020204030204" pitchFamily="34" charset="0"/>
                <a:cs typeface="Arial" pitchFamily="34" charset="0"/>
              </a:rPr>
              <a:t>1 Cor. 11:1</a:t>
            </a:r>
          </a:p>
        </p:txBody>
      </p:sp>
      <p:sp>
        <p:nvSpPr>
          <p:cNvPr id="5" name="Rectangle 4"/>
          <p:cNvSpPr/>
          <p:nvPr/>
        </p:nvSpPr>
        <p:spPr>
          <a:xfrm>
            <a:off x="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Rectangle 5"/>
          <p:cNvSpPr/>
          <p:nvPr/>
        </p:nvSpPr>
        <p:spPr>
          <a:xfrm>
            <a:off x="891540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Rectangle 6"/>
          <p:cNvSpPr/>
          <p:nvPr/>
        </p:nvSpPr>
        <p:spPr>
          <a:xfrm>
            <a:off x="0" y="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ctangle 7"/>
          <p:cNvSpPr/>
          <p:nvPr/>
        </p:nvSpPr>
        <p:spPr>
          <a:xfrm>
            <a:off x="0" y="624840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13" name="Straight Connector 12"/>
          <p:cNvCxnSpPr/>
          <p:nvPr/>
        </p:nvCxnSpPr>
        <p:spPr>
          <a:xfrm>
            <a:off x="2133600" y="1600200"/>
            <a:ext cx="6553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81000" y="1905000"/>
            <a:ext cx="83820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TextBox 15"/>
          <p:cNvSpPr txBox="1"/>
          <p:nvPr/>
        </p:nvSpPr>
        <p:spPr>
          <a:xfrm>
            <a:off x="381000" y="1905000"/>
            <a:ext cx="8382000" cy="1138773"/>
          </a:xfrm>
          <a:prstGeom prst="rect">
            <a:avLst/>
          </a:prstGeom>
          <a:noFill/>
        </p:spPr>
        <p:txBody>
          <a:bodyPr wrap="square" rtlCol="0">
            <a:spAutoFit/>
          </a:bodyPr>
          <a:lstStyle/>
          <a:p>
            <a:pPr algn="ctr"/>
            <a:r>
              <a:rPr lang="en-US" sz="3400" b="1"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We are to imitate our Lord and Savior</a:t>
            </a:r>
            <a:br>
              <a:rPr lang="en-US" sz="3400" b="1"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br>
            <a:r>
              <a:rPr lang="en-US" sz="3400" b="1"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in all aspects of our daily life!</a:t>
            </a:r>
          </a:p>
        </p:txBody>
      </p:sp>
      <p:sp>
        <p:nvSpPr>
          <p:cNvPr id="19" name="Title 1"/>
          <p:cNvSpPr txBox="1">
            <a:spLocks/>
          </p:cNvSpPr>
          <p:nvPr/>
        </p:nvSpPr>
        <p:spPr>
          <a:xfrm>
            <a:off x="1676400" y="304801"/>
            <a:ext cx="7239000" cy="12954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t>Social Media</a:t>
            </a:r>
            <a:b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br>
            <a:r>
              <a:rPr kumimoji="0" lang="en-US"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t>and the Christian</a:t>
            </a: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434" y="359869"/>
            <a:ext cx="1793966" cy="1316531"/>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3676052"/>
            <a:ext cx="3505200" cy="250662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647420"/>
            <a:ext cx="4800600" cy="2535258"/>
          </a:xfrm>
          <a:prstGeom prst="rect">
            <a:avLst/>
          </a:prstGeom>
        </p:spPr>
      </p:pic>
      <p:sp>
        <p:nvSpPr>
          <p:cNvPr id="21" name="TextBox 20"/>
          <p:cNvSpPr txBox="1"/>
          <p:nvPr/>
        </p:nvSpPr>
        <p:spPr>
          <a:xfrm>
            <a:off x="0" y="6550223"/>
            <a:ext cx="9144000" cy="307777"/>
          </a:xfrm>
          <a:prstGeom prst="rect">
            <a:avLst/>
          </a:prstGeom>
          <a:solidFill>
            <a:schemeClr val="tx1"/>
          </a:solidFill>
        </p:spPr>
        <p:txBody>
          <a:bodyPr wrap="square" rtlCol="0">
            <a:spAutoFit/>
          </a:bodyPr>
          <a:lstStyle/>
          <a:p>
            <a:pPr algn="l"/>
            <a:r>
              <a:rPr lang="en-US" sz="1400" dirty="0">
                <a:solidFill>
                  <a:schemeClr val="bg1"/>
                </a:solidFill>
                <a:effectLst/>
                <a:latin typeface="Calibri" panose="020F0502020204030204" pitchFamily="34" charset="0"/>
                <a:cs typeface="Arial"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04800" y="2554337"/>
            <a:ext cx="8534400" cy="3770263"/>
          </a:xfrm>
          <a:prstGeom prst="rect">
            <a:avLst/>
          </a:prstGeom>
          <a:noFill/>
        </p:spPr>
        <p:txBody>
          <a:bodyPr wrap="square" rtlCol="0">
            <a:spAutoFit/>
          </a:bodyPr>
          <a:lstStyle/>
          <a:p>
            <a:pPr algn="ctr"/>
            <a:r>
              <a:rPr lang="en-US" sz="2400" dirty="0">
                <a:latin typeface="Calibri" panose="020F0502020204030204" pitchFamily="34" charset="0"/>
                <a:cs typeface="Arial" pitchFamily="34" charset="0"/>
              </a:rPr>
              <a:t>“Let no one despise your youth, but </a:t>
            </a:r>
            <a:r>
              <a:rPr lang="en-US" sz="2400" dirty="0">
                <a:highlight>
                  <a:srgbClr val="FFFF00"/>
                </a:highlight>
                <a:latin typeface="Calibri" panose="020F0502020204030204" pitchFamily="34" charset="0"/>
                <a:cs typeface="Arial" pitchFamily="34" charset="0"/>
              </a:rPr>
              <a:t>be an example to the believers in word, in conduct, in love, in spirit, in faith, in purity</a:t>
            </a:r>
            <a:r>
              <a:rPr lang="en-US" sz="2400" dirty="0">
                <a:latin typeface="Calibri" panose="020F0502020204030204" pitchFamily="34" charset="0"/>
                <a:cs typeface="Arial" pitchFamily="34" charset="0"/>
              </a:rPr>
              <a:t>. Till I come, give attention to reading, to exhortation, to doctrine. Do not neglect the gift that is in you, which was given to you by prophecy with the laying on of the hands of the eldership. </a:t>
            </a:r>
            <a:r>
              <a:rPr lang="en-US" sz="2400" dirty="0">
                <a:highlight>
                  <a:srgbClr val="FFFF00"/>
                </a:highlight>
                <a:latin typeface="Calibri" panose="020F0502020204030204" pitchFamily="34" charset="0"/>
                <a:cs typeface="Arial" pitchFamily="34" charset="0"/>
              </a:rPr>
              <a:t>Meditate on these things; give yourself entirely to them, that your progress may be evident to all</a:t>
            </a:r>
            <a:r>
              <a:rPr lang="en-US" sz="2400" dirty="0">
                <a:latin typeface="Calibri" panose="020F0502020204030204" pitchFamily="34" charset="0"/>
                <a:cs typeface="Arial" pitchFamily="34" charset="0"/>
              </a:rPr>
              <a:t>. Take heed to yourself and</a:t>
            </a:r>
            <a:br>
              <a:rPr lang="en-US" sz="2400" dirty="0">
                <a:latin typeface="Calibri" panose="020F0502020204030204" pitchFamily="34" charset="0"/>
                <a:cs typeface="Arial" pitchFamily="34" charset="0"/>
              </a:rPr>
            </a:br>
            <a:r>
              <a:rPr lang="en-US" sz="2400" dirty="0">
                <a:latin typeface="Calibri" panose="020F0502020204030204" pitchFamily="34" charset="0"/>
                <a:cs typeface="Arial" pitchFamily="34" charset="0"/>
              </a:rPr>
              <a:t>to the doctrine. Continue in them, for in doing this you will</a:t>
            </a:r>
            <a:br>
              <a:rPr lang="en-US" sz="2400" dirty="0">
                <a:latin typeface="Calibri" panose="020F0502020204030204" pitchFamily="34" charset="0"/>
                <a:cs typeface="Arial" pitchFamily="34" charset="0"/>
              </a:rPr>
            </a:br>
            <a:r>
              <a:rPr lang="en-US" sz="2400" dirty="0">
                <a:latin typeface="Calibri" panose="020F0502020204030204" pitchFamily="34" charset="0"/>
                <a:cs typeface="Arial" pitchFamily="34" charset="0"/>
              </a:rPr>
              <a:t>save both yourself and those who hear you.</a:t>
            </a:r>
          </a:p>
          <a:p>
            <a:pPr algn="ctr"/>
            <a:r>
              <a:rPr lang="en-US" sz="2300" b="1" dirty="0">
                <a:latin typeface="Calibri" panose="020F0502020204030204" pitchFamily="34" charset="0"/>
                <a:cs typeface="Arial" pitchFamily="34" charset="0"/>
              </a:rPr>
              <a:t>(1 Timothy 4:12-16)</a:t>
            </a:r>
            <a:r>
              <a:rPr lang="en-US" sz="2000" dirty="0">
                <a:latin typeface="Calibri" panose="020F0502020204030204" pitchFamily="34" charset="0"/>
                <a:cs typeface="Arial" pitchFamily="34" charset="0"/>
              </a:rPr>
              <a:t> </a:t>
            </a:r>
          </a:p>
        </p:txBody>
      </p:sp>
      <p:sp>
        <p:nvSpPr>
          <p:cNvPr id="5" name="Rectangle 4"/>
          <p:cNvSpPr/>
          <p:nvPr/>
        </p:nvSpPr>
        <p:spPr>
          <a:xfrm>
            <a:off x="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Rectangle 5"/>
          <p:cNvSpPr/>
          <p:nvPr/>
        </p:nvSpPr>
        <p:spPr>
          <a:xfrm>
            <a:off x="891540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Rectangle 6"/>
          <p:cNvSpPr/>
          <p:nvPr/>
        </p:nvSpPr>
        <p:spPr>
          <a:xfrm>
            <a:off x="0" y="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ctangle 7"/>
          <p:cNvSpPr/>
          <p:nvPr/>
        </p:nvSpPr>
        <p:spPr>
          <a:xfrm>
            <a:off x="0" y="624840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13" name="Straight Connector 12"/>
          <p:cNvCxnSpPr/>
          <p:nvPr/>
        </p:nvCxnSpPr>
        <p:spPr>
          <a:xfrm>
            <a:off x="2133600" y="1600200"/>
            <a:ext cx="6553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81000" y="1905000"/>
            <a:ext cx="8382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TextBox 15"/>
          <p:cNvSpPr txBox="1"/>
          <p:nvPr/>
        </p:nvSpPr>
        <p:spPr>
          <a:xfrm>
            <a:off x="381000" y="1905000"/>
            <a:ext cx="8382000" cy="615553"/>
          </a:xfrm>
          <a:prstGeom prst="rect">
            <a:avLst/>
          </a:prstGeom>
          <a:noFill/>
        </p:spPr>
        <p:txBody>
          <a:bodyPr wrap="square" rtlCol="0">
            <a:spAutoFit/>
          </a:bodyPr>
          <a:lstStyle/>
          <a:p>
            <a:pPr algn="ctr"/>
            <a:r>
              <a:rPr lang="en-US" sz="3400" b="1"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Can others see our progress in Christ?</a:t>
            </a:r>
          </a:p>
        </p:txBody>
      </p:sp>
      <p:sp>
        <p:nvSpPr>
          <p:cNvPr id="23" name="Title 1"/>
          <p:cNvSpPr txBox="1">
            <a:spLocks/>
          </p:cNvSpPr>
          <p:nvPr/>
        </p:nvSpPr>
        <p:spPr>
          <a:xfrm>
            <a:off x="1676400" y="304801"/>
            <a:ext cx="7239000" cy="12954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t>Social Media</a:t>
            </a:r>
            <a:b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br>
            <a:r>
              <a:rPr kumimoji="0" lang="en-US"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t>and the Christian</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434" y="359869"/>
            <a:ext cx="1793966" cy="1316531"/>
          </a:xfrm>
          <a:prstGeom prst="rect">
            <a:avLst/>
          </a:prstGeom>
        </p:spPr>
      </p:pic>
      <p:sp>
        <p:nvSpPr>
          <p:cNvPr id="25" name="TextBox 24"/>
          <p:cNvSpPr txBox="1"/>
          <p:nvPr/>
        </p:nvSpPr>
        <p:spPr>
          <a:xfrm>
            <a:off x="0" y="6550223"/>
            <a:ext cx="9144000" cy="307777"/>
          </a:xfrm>
          <a:prstGeom prst="rect">
            <a:avLst/>
          </a:prstGeom>
          <a:solidFill>
            <a:schemeClr val="tx1"/>
          </a:solidFill>
        </p:spPr>
        <p:txBody>
          <a:bodyPr wrap="square" rtlCol="0">
            <a:spAutoFit/>
          </a:bodyPr>
          <a:lstStyle/>
          <a:p>
            <a:pPr algn="l"/>
            <a:r>
              <a:rPr lang="en-US" sz="1400" dirty="0">
                <a:solidFill>
                  <a:schemeClr val="bg1"/>
                </a:solidFill>
                <a:effectLst/>
                <a:latin typeface="Calibri" panose="020F0502020204030204" pitchFamily="34" charset="0"/>
                <a:cs typeface="Arial"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you-have-facebook.jpg"/>
          <p:cNvPicPr>
            <a:picLocks noChangeAspect="1"/>
          </p:cNvPicPr>
          <p:nvPr/>
        </p:nvPicPr>
        <p:blipFill>
          <a:blip r:embed="rId3" cstate="print"/>
          <a:stretch>
            <a:fillRect/>
          </a:stretch>
        </p:blipFill>
        <p:spPr>
          <a:xfrm>
            <a:off x="228599" y="228600"/>
            <a:ext cx="8686801" cy="6096000"/>
          </a:xfrm>
          <a:prstGeom prst="rect">
            <a:avLst/>
          </a:prstGeom>
        </p:spPr>
      </p:pic>
      <p:sp>
        <p:nvSpPr>
          <p:cNvPr id="2" name="Title 1"/>
          <p:cNvSpPr>
            <a:spLocks noGrp="1"/>
          </p:cNvSpPr>
          <p:nvPr>
            <p:ph type="ctrTitle"/>
          </p:nvPr>
        </p:nvSpPr>
        <p:spPr>
          <a:xfrm>
            <a:off x="3429000" y="3200400"/>
            <a:ext cx="5486400" cy="914400"/>
          </a:xfrm>
          <a:solidFill>
            <a:schemeClr val="tx2">
              <a:lumMod val="60000"/>
              <a:lumOff val="40000"/>
            </a:schemeClr>
          </a:solidFill>
        </p:spPr>
        <p:txBody>
          <a:bodyPr>
            <a:noAutofit/>
          </a:bodyPr>
          <a:lstStyle/>
          <a:p>
            <a:r>
              <a:rPr lang="en-US" sz="6000" b="1" dirty="0">
                <a:solidFill>
                  <a:schemeClr val="bg1"/>
                </a:solidFill>
                <a:effectLst>
                  <a:outerShdw blurRad="38100" dist="38100" dir="2700000" algn="tl">
                    <a:srgbClr val="000000">
                      <a:alpha val="43137"/>
                    </a:srgbClr>
                  </a:outerShdw>
                </a:effectLst>
                <a:cs typeface="Arial" pitchFamily="34" charset="0"/>
              </a:rPr>
              <a:t>Social Media</a:t>
            </a:r>
          </a:p>
        </p:txBody>
      </p:sp>
      <p:sp>
        <p:nvSpPr>
          <p:cNvPr id="7" name="TextBox 6"/>
          <p:cNvSpPr txBox="1"/>
          <p:nvPr/>
        </p:nvSpPr>
        <p:spPr>
          <a:xfrm>
            <a:off x="3048000" y="4105870"/>
            <a:ext cx="5867400" cy="923330"/>
          </a:xfrm>
          <a:prstGeom prst="rect">
            <a:avLst/>
          </a:prstGeom>
          <a:noFill/>
        </p:spPr>
        <p:txBody>
          <a:bodyPr wrap="square" rtlCol="0">
            <a:spAutoFit/>
          </a:bodyPr>
          <a:lstStyle/>
          <a:p>
            <a:pPr algn="r"/>
            <a:r>
              <a:rPr lang="en-US" sz="5400" b="1" dirty="0">
                <a:solidFill>
                  <a:schemeClr val="bg2"/>
                </a:solidFill>
                <a:effectLst>
                  <a:outerShdw blurRad="38100" dist="38100" dir="2700000" algn="tl">
                    <a:srgbClr val="000000">
                      <a:alpha val="43137"/>
                    </a:srgbClr>
                  </a:outerShdw>
                </a:effectLst>
                <a:latin typeface="Calibri" panose="020F0502020204030204" pitchFamily="34" charset="0"/>
                <a:cs typeface="Arial" pitchFamily="34" charset="0"/>
              </a:rPr>
              <a:t>and the </a:t>
            </a:r>
            <a:r>
              <a:rPr lang="en-US" sz="5400" b="1"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Christian</a:t>
            </a:r>
            <a:endParaRPr lang="en-US" sz="5400" dirty="0">
              <a:latin typeface="Calibri" panose="020F050202020403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8274" y="304800"/>
            <a:ext cx="2974126" cy="2733157"/>
          </a:xfrm>
          <a:prstGeom prst="rect">
            <a:avLst/>
          </a:prstGeom>
        </p:spPr>
      </p:pic>
      <p:sp>
        <p:nvSpPr>
          <p:cNvPr id="6" name="TextBox 5"/>
          <p:cNvSpPr txBox="1"/>
          <p:nvPr/>
        </p:nvSpPr>
        <p:spPr>
          <a:xfrm>
            <a:off x="0" y="6550223"/>
            <a:ext cx="9144000" cy="307777"/>
          </a:xfrm>
          <a:prstGeom prst="rect">
            <a:avLst/>
          </a:prstGeom>
          <a:solidFill>
            <a:schemeClr val="tx1"/>
          </a:solidFill>
        </p:spPr>
        <p:txBody>
          <a:bodyPr wrap="square" rtlCol="0">
            <a:spAutoFit/>
          </a:bodyPr>
          <a:lstStyle/>
          <a:p>
            <a:pPr algn="l"/>
            <a:r>
              <a:rPr lang="en-US" sz="1400" dirty="0">
                <a:solidFill>
                  <a:schemeClr val="bg1"/>
                </a:solidFill>
                <a:effectLst/>
                <a:latin typeface="Calibri" panose="020F0502020204030204" pitchFamily="34" charset="0"/>
                <a:cs typeface="Arial"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191000"/>
          </a:xfrm>
        </p:spPr>
        <p:txBody>
          <a:bodyPr>
            <a:normAutofit/>
          </a:bodyPr>
          <a:lstStyle/>
          <a:p>
            <a:r>
              <a:rPr lang="en-US" sz="3400" b="1" dirty="0">
                <a:cs typeface="Arial" pitchFamily="34" charset="0"/>
              </a:rPr>
              <a:t>Social Media</a:t>
            </a:r>
            <a:r>
              <a:rPr lang="en-US" sz="3400" dirty="0">
                <a:cs typeface="Arial" pitchFamily="34" charset="0"/>
              </a:rPr>
              <a:t> can be a great benefit or a great detriment to our spiritual life</a:t>
            </a:r>
          </a:p>
        </p:txBody>
      </p:sp>
      <p:sp>
        <p:nvSpPr>
          <p:cNvPr id="4" name="Title 1"/>
          <p:cNvSpPr txBox="1">
            <a:spLocks/>
          </p:cNvSpPr>
          <p:nvPr/>
        </p:nvSpPr>
        <p:spPr>
          <a:xfrm>
            <a:off x="1676400" y="304801"/>
            <a:ext cx="7239000" cy="12954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t>Social Media</a:t>
            </a:r>
            <a:b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br>
            <a:r>
              <a:rPr kumimoji="0" lang="en-US"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t>and the Christian</a:t>
            </a:r>
          </a:p>
        </p:txBody>
      </p:sp>
      <p:sp>
        <p:nvSpPr>
          <p:cNvPr id="5" name="Rectangle 4"/>
          <p:cNvSpPr/>
          <p:nvPr/>
        </p:nvSpPr>
        <p:spPr>
          <a:xfrm>
            <a:off x="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Rectangle 5"/>
          <p:cNvSpPr/>
          <p:nvPr/>
        </p:nvSpPr>
        <p:spPr>
          <a:xfrm>
            <a:off x="891540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Rectangle 6"/>
          <p:cNvSpPr/>
          <p:nvPr/>
        </p:nvSpPr>
        <p:spPr>
          <a:xfrm>
            <a:off x="0" y="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ctangle 7"/>
          <p:cNvSpPr/>
          <p:nvPr/>
        </p:nvSpPr>
        <p:spPr>
          <a:xfrm>
            <a:off x="0" y="624840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ounded Rectangle 10"/>
          <p:cNvSpPr/>
          <p:nvPr/>
        </p:nvSpPr>
        <p:spPr>
          <a:xfrm>
            <a:off x="381000" y="3505200"/>
            <a:ext cx="8382000" cy="2438400"/>
          </a:xfrm>
          <a:prstGeom prst="roundRect">
            <a:avLst>
              <a:gd name="adj"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TextBox 11"/>
          <p:cNvSpPr txBox="1"/>
          <p:nvPr/>
        </p:nvSpPr>
        <p:spPr>
          <a:xfrm>
            <a:off x="685800" y="3776008"/>
            <a:ext cx="7924800" cy="1938992"/>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You are My friends </a:t>
            </a:r>
            <a:r>
              <a:rPr lang="en-US" sz="4000" b="1" dirty="0">
                <a:solidFill>
                  <a:srgbClr val="FFFF00"/>
                </a:solidFill>
                <a:effectLst>
                  <a:outerShdw blurRad="38100" dist="38100" dir="2700000" algn="tl">
                    <a:srgbClr val="000000">
                      <a:alpha val="43137"/>
                    </a:srgbClr>
                  </a:outerShdw>
                </a:effectLst>
                <a:latin typeface="Calibri" panose="020F0502020204030204" pitchFamily="34" charset="0"/>
                <a:cs typeface="Arial" pitchFamily="34" charset="0"/>
              </a:rPr>
              <a:t>if you do </a:t>
            </a:r>
            <a:r>
              <a:rPr lang="en-US" sz="4000" b="1"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whatever I command you.</a:t>
            </a:r>
          </a:p>
          <a:p>
            <a:pPr algn="ctr"/>
            <a:r>
              <a:rPr lang="en-US" sz="4000"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John 15:14</a:t>
            </a:r>
          </a:p>
        </p:txBody>
      </p:sp>
      <p:cxnSp>
        <p:nvCxnSpPr>
          <p:cNvPr id="13" name="Straight Connector 12"/>
          <p:cNvCxnSpPr/>
          <p:nvPr/>
        </p:nvCxnSpPr>
        <p:spPr>
          <a:xfrm>
            <a:off x="2133600" y="1600200"/>
            <a:ext cx="65532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434" y="359869"/>
            <a:ext cx="1793966" cy="1316531"/>
          </a:xfrm>
          <a:prstGeom prst="rect">
            <a:avLst/>
          </a:prstGeom>
        </p:spPr>
      </p:pic>
      <p:sp>
        <p:nvSpPr>
          <p:cNvPr id="14" name="TextBox 13"/>
          <p:cNvSpPr txBox="1"/>
          <p:nvPr/>
        </p:nvSpPr>
        <p:spPr>
          <a:xfrm>
            <a:off x="0" y="6550223"/>
            <a:ext cx="9144000" cy="307777"/>
          </a:xfrm>
          <a:prstGeom prst="rect">
            <a:avLst/>
          </a:prstGeom>
          <a:solidFill>
            <a:schemeClr val="tx1"/>
          </a:solidFill>
        </p:spPr>
        <p:txBody>
          <a:bodyPr wrap="square" rtlCol="0">
            <a:spAutoFit/>
          </a:bodyPr>
          <a:lstStyle/>
          <a:p>
            <a:pPr algn="l"/>
            <a:r>
              <a:rPr lang="en-US" sz="1400" dirty="0">
                <a:solidFill>
                  <a:schemeClr val="bg1"/>
                </a:solidFill>
                <a:effectLst/>
                <a:latin typeface="Calibri" panose="020F0502020204030204" pitchFamily="34" charset="0"/>
                <a:cs typeface="Arial"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81000" y="1981200"/>
            <a:ext cx="8382000" cy="3970318"/>
          </a:xfrm>
          <a:prstGeom prst="rect">
            <a:avLst/>
          </a:prstGeom>
          <a:noFill/>
        </p:spPr>
        <p:txBody>
          <a:bodyPr wrap="square" rtlCol="0">
            <a:spAutoFit/>
          </a:bodyPr>
          <a:lstStyle/>
          <a:p>
            <a:r>
              <a:rPr lang="en-US" sz="2800" b="1" dirty="0">
                <a:solidFill>
                  <a:schemeClr val="accent1">
                    <a:lumMod val="75000"/>
                  </a:schemeClr>
                </a:solidFill>
                <a:latin typeface="Calibri" panose="020F0502020204030204" pitchFamily="34" charset="0"/>
                <a:cs typeface="Arial" pitchFamily="34" charset="0"/>
              </a:rPr>
              <a:t>Philippians 4:8 </a:t>
            </a:r>
            <a:r>
              <a:rPr lang="en-US" sz="2800" dirty="0">
                <a:latin typeface="Calibri" panose="020F0502020204030204" pitchFamily="34" charset="0"/>
                <a:cs typeface="Arial" pitchFamily="34" charset="0"/>
              </a:rPr>
              <a:t>Finally, brethren, whatever things are true, whatever things are noble, whatever things are just, whatever things are pure, whatever things are lovely, whatever things are of good report, if there is any virtue and if there is anything praiseworthy — </a:t>
            </a:r>
            <a:r>
              <a:rPr lang="en-US" sz="2800" dirty="0">
                <a:highlight>
                  <a:srgbClr val="FFFF00"/>
                </a:highlight>
                <a:latin typeface="Calibri" panose="020F0502020204030204" pitchFamily="34" charset="0"/>
                <a:cs typeface="Arial" pitchFamily="34" charset="0"/>
              </a:rPr>
              <a:t>meditate on these things</a:t>
            </a:r>
            <a:r>
              <a:rPr lang="en-US" sz="2800" dirty="0">
                <a:latin typeface="Calibri" panose="020F0502020204030204" pitchFamily="34" charset="0"/>
                <a:cs typeface="Arial" pitchFamily="34" charset="0"/>
              </a:rPr>
              <a:t>.</a:t>
            </a:r>
          </a:p>
          <a:p>
            <a:endParaRPr lang="en-US" sz="2800" dirty="0">
              <a:latin typeface="Calibri" panose="020F0502020204030204" pitchFamily="34" charset="0"/>
              <a:cs typeface="Arial" pitchFamily="34" charset="0"/>
            </a:endParaRPr>
          </a:p>
          <a:p>
            <a:r>
              <a:rPr lang="en-US" sz="2800" b="1" dirty="0">
                <a:solidFill>
                  <a:schemeClr val="accent1">
                    <a:lumMod val="75000"/>
                  </a:schemeClr>
                </a:solidFill>
                <a:latin typeface="Calibri" panose="020F0502020204030204" pitchFamily="34" charset="0"/>
                <a:cs typeface="Arial" pitchFamily="34" charset="0"/>
              </a:rPr>
              <a:t>1 John 3:3 </a:t>
            </a:r>
            <a:r>
              <a:rPr lang="en-US" sz="2800" dirty="0">
                <a:latin typeface="Calibri" panose="020F0502020204030204" pitchFamily="34" charset="0"/>
                <a:cs typeface="Arial" pitchFamily="34" charset="0"/>
              </a:rPr>
              <a:t>And everyone who has this hope in Him </a:t>
            </a:r>
            <a:r>
              <a:rPr lang="en-US" sz="2800" dirty="0">
                <a:highlight>
                  <a:srgbClr val="FFFF00"/>
                </a:highlight>
                <a:latin typeface="Calibri" panose="020F0502020204030204" pitchFamily="34" charset="0"/>
                <a:cs typeface="Arial" pitchFamily="34" charset="0"/>
              </a:rPr>
              <a:t>purifies himself</a:t>
            </a:r>
            <a:r>
              <a:rPr lang="en-US" sz="2800" dirty="0">
                <a:latin typeface="Calibri" panose="020F0502020204030204" pitchFamily="34" charset="0"/>
                <a:cs typeface="Arial" pitchFamily="34" charset="0"/>
              </a:rPr>
              <a:t>, just as He is pure.</a:t>
            </a:r>
          </a:p>
        </p:txBody>
      </p:sp>
      <p:sp>
        <p:nvSpPr>
          <p:cNvPr id="5" name="Rectangle 4"/>
          <p:cNvSpPr/>
          <p:nvPr/>
        </p:nvSpPr>
        <p:spPr>
          <a:xfrm>
            <a:off x="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Rectangle 5"/>
          <p:cNvSpPr/>
          <p:nvPr/>
        </p:nvSpPr>
        <p:spPr>
          <a:xfrm>
            <a:off x="891540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Rectangle 6"/>
          <p:cNvSpPr/>
          <p:nvPr/>
        </p:nvSpPr>
        <p:spPr>
          <a:xfrm>
            <a:off x="0" y="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ctangle 7"/>
          <p:cNvSpPr/>
          <p:nvPr/>
        </p:nvSpPr>
        <p:spPr>
          <a:xfrm>
            <a:off x="0" y="624840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14" name="Straight Connector 13"/>
          <p:cNvCxnSpPr/>
          <p:nvPr/>
        </p:nvCxnSpPr>
        <p:spPr>
          <a:xfrm>
            <a:off x="2133600" y="1600200"/>
            <a:ext cx="6553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1676400" y="304801"/>
            <a:ext cx="7239000" cy="12954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t>Social Media</a:t>
            </a:r>
            <a:b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br>
            <a:r>
              <a:rPr kumimoji="0" lang="en-US"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t>and the Christian</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434" y="359869"/>
            <a:ext cx="1793966" cy="1316531"/>
          </a:xfrm>
          <a:prstGeom prst="rect">
            <a:avLst/>
          </a:prstGeom>
        </p:spPr>
      </p:pic>
      <p:sp>
        <p:nvSpPr>
          <p:cNvPr id="15" name="TextBox 14"/>
          <p:cNvSpPr txBox="1"/>
          <p:nvPr/>
        </p:nvSpPr>
        <p:spPr>
          <a:xfrm>
            <a:off x="0" y="6550223"/>
            <a:ext cx="9144000" cy="307777"/>
          </a:xfrm>
          <a:prstGeom prst="rect">
            <a:avLst/>
          </a:prstGeom>
          <a:solidFill>
            <a:schemeClr val="tx1"/>
          </a:solidFill>
        </p:spPr>
        <p:txBody>
          <a:bodyPr wrap="square" rtlCol="0">
            <a:spAutoFit/>
          </a:bodyPr>
          <a:lstStyle/>
          <a:p>
            <a:pPr algn="l"/>
            <a:r>
              <a:rPr lang="en-US" sz="1400" dirty="0">
                <a:solidFill>
                  <a:schemeClr val="bg1"/>
                </a:solidFill>
                <a:effectLst/>
                <a:latin typeface="Calibri" panose="020F0502020204030204" pitchFamily="34" charset="0"/>
                <a:cs typeface="Arial"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 calcmode="lin" valueType="num">
                                      <p:cBhvr>
                                        <p:cTn id="7" dur="5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81000" y="2251770"/>
            <a:ext cx="8534400" cy="3539430"/>
          </a:xfrm>
          <a:prstGeom prst="rect">
            <a:avLst/>
          </a:prstGeom>
          <a:noFill/>
        </p:spPr>
        <p:txBody>
          <a:bodyPr wrap="square" rtlCol="0">
            <a:spAutoFit/>
          </a:bodyPr>
          <a:lstStyle/>
          <a:p>
            <a:r>
              <a:rPr lang="en-US" sz="2800" b="1" dirty="0">
                <a:solidFill>
                  <a:schemeClr val="accent1">
                    <a:lumMod val="75000"/>
                  </a:schemeClr>
                </a:solidFill>
                <a:latin typeface="Calibri" panose="020F0502020204030204" pitchFamily="34" charset="0"/>
                <a:cs typeface="Arial" pitchFamily="34" charset="0"/>
              </a:rPr>
              <a:t>1 Peter 2:9</a:t>
            </a:r>
            <a:r>
              <a:rPr lang="en-US" sz="2800" dirty="0">
                <a:latin typeface="Calibri" panose="020F0502020204030204" pitchFamily="34" charset="0"/>
                <a:cs typeface="Arial" pitchFamily="34" charset="0"/>
              </a:rPr>
              <a:t> But you are a chosen generation, a </a:t>
            </a:r>
            <a:r>
              <a:rPr lang="en-US" sz="2800" dirty="0">
                <a:highlight>
                  <a:srgbClr val="FFFF00"/>
                </a:highlight>
                <a:latin typeface="Calibri" panose="020F0502020204030204" pitchFamily="34" charset="0"/>
                <a:cs typeface="Arial" pitchFamily="34" charset="0"/>
              </a:rPr>
              <a:t>royal priesthood, a holy nation, His own special people</a:t>
            </a:r>
            <a:r>
              <a:rPr lang="en-US" sz="2800" dirty="0">
                <a:latin typeface="Calibri" panose="020F0502020204030204" pitchFamily="34" charset="0"/>
                <a:cs typeface="Arial" pitchFamily="34" charset="0"/>
              </a:rPr>
              <a:t>, that you may proclaim the praises of Him who called you out of darkness into His marvelous light</a:t>
            </a:r>
          </a:p>
          <a:p>
            <a:endParaRPr lang="en-US" sz="2800" dirty="0">
              <a:latin typeface="Calibri" panose="020F0502020204030204" pitchFamily="34" charset="0"/>
              <a:cs typeface="Arial" pitchFamily="34" charset="0"/>
            </a:endParaRPr>
          </a:p>
          <a:p>
            <a:r>
              <a:rPr lang="en-US" sz="2800" b="1" dirty="0">
                <a:solidFill>
                  <a:schemeClr val="accent1">
                    <a:lumMod val="75000"/>
                  </a:schemeClr>
                </a:solidFill>
                <a:latin typeface="Calibri" panose="020F0502020204030204" pitchFamily="34" charset="0"/>
                <a:cs typeface="Arial" pitchFamily="34" charset="0"/>
              </a:rPr>
              <a:t>1 Peter 2:21</a:t>
            </a:r>
            <a:r>
              <a:rPr lang="en-US" sz="2800" dirty="0">
                <a:latin typeface="Calibri" panose="020F0502020204030204" pitchFamily="34" charset="0"/>
                <a:cs typeface="Arial" pitchFamily="34" charset="0"/>
              </a:rPr>
              <a:t> For to this you were called, because Christ also suffered for us, leaving us an example, </a:t>
            </a:r>
            <a:r>
              <a:rPr lang="en-US" sz="2800" dirty="0">
                <a:highlight>
                  <a:srgbClr val="FFFF00"/>
                </a:highlight>
                <a:latin typeface="Calibri" panose="020F0502020204030204" pitchFamily="34" charset="0"/>
                <a:cs typeface="Arial" pitchFamily="34" charset="0"/>
              </a:rPr>
              <a:t>that you should follow His steps</a:t>
            </a:r>
          </a:p>
        </p:txBody>
      </p:sp>
      <p:sp>
        <p:nvSpPr>
          <p:cNvPr id="5" name="Rectangle 4"/>
          <p:cNvSpPr/>
          <p:nvPr/>
        </p:nvSpPr>
        <p:spPr>
          <a:xfrm>
            <a:off x="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Rectangle 5"/>
          <p:cNvSpPr/>
          <p:nvPr/>
        </p:nvSpPr>
        <p:spPr>
          <a:xfrm>
            <a:off x="891540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Rectangle 6"/>
          <p:cNvSpPr/>
          <p:nvPr/>
        </p:nvSpPr>
        <p:spPr>
          <a:xfrm>
            <a:off x="0" y="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ctangle 7"/>
          <p:cNvSpPr/>
          <p:nvPr/>
        </p:nvSpPr>
        <p:spPr>
          <a:xfrm>
            <a:off x="0" y="624840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14" name="Straight Connector 13"/>
          <p:cNvCxnSpPr/>
          <p:nvPr/>
        </p:nvCxnSpPr>
        <p:spPr>
          <a:xfrm>
            <a:off x="2133600" y="1600200"/>
            <a:ext cx="6553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676400" y="304801"/>
            <a:ext cx="7239000" cy="12954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t>Social Media</a:t>
            </a:r>
            <a:b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br>
            <a:r>
              <a:rPr kumimoji="0" lang="en-US"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t>and the Christian</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434" y="359869"/>
            <a:ext cx="1793966" cy="1316531"/>
          </a:xfrm>
          <a:prstGeom prst="rect">
            <a:avLst/>
          </a:prstGeom>
        </p:spPr>
      </p:pic>
      <p:sp>
        <p:nvSpPr>
          <p:cNvPr id="17" name="TextBox 16"/>
          <p:cNvSpPr txBox="1"/>
          <p:nvPr/>
        </p:nvSpPr>
        <p:spPr>
          <a:xfrm>
            <a:off x="0" y="6550223"/>
            <a:ext cx="9144000" cy="307777"/>
          </a:xfrm>
          <a:prstGeom prst="rect">
            <a:avLst/>
          </a:prstGeom>
          <a:solidFill>
            <a:schemeClr val="tx1"/>
          </a:solidFill>
        </p:spPr>
        <p:txBody>
          <a:bodyPr wrap="square" rtlCol="0">
            <a:spAutoFit/>
          </a:bodyPr>
          <a:lstStyle/>
          <a:p>
            <a:pPr algn="l"/>
            <a:r>
              <a:rPr lang="en-US" sz="1400" dirty="0">
                <a:solidFill>
                  <a:schemeClr val="bg1"/>
                </a:solidFill>
                <a:effectLst/>
                <a:latin typeface="Calibri" panose="020F0502020204030204" pitchFamily="34" charset="0"/>
                <a:cs typeface="Arial"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 calcmode="lin" valueType="num">
                                      <p:cBhvr>
                                        <p:cTn id="7" dur="5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686800" cy="4191000"/>
          </a:xfrm>
        </p:spPr>
        <p:txBody>
          <a:bodyPr>
            <a:normAutofit/>
          </a:bodyPr>
          <a:lstStyle/>
          <a:p>
            <a:r>
              <a:rPr lang="en-US" b="1" dirty="0">
                <a:cs typeface="Calibri" panose="020F0502020204030204" pitchFamily="34" charset="0"/>
              </a:rPr>
              <a:t>Social Media</a:t>
            </a:r>
            <a:r>
              <a:rPr lang="en-US" dirty="0">
                <a:cs typeface="Calibri" panose="020F0502020204030204" pitchFamily="34" charset="0"/>
              </a:rPr>
              <a:t> – An effective tool for Christ</a:t>
            </a:r>
          </a:p>
          <a:p>
            <a:pPr lvl="1"/>
            <a:r>
              <a:rPr lang="en-US" dirty="0">
                <a:cs typeface="Calibri" panose="020F0502020204030204" pitchFamily="34" charset="0"/>
              </a:rPr>
              <a:t>Posting daily scripture readings</a:t>
            </a:r>
          </a:p>
          <a:p>
            <a:pPr lvl="1"/>
            <a:r>
              <a:rPr lang="en-US" dirty="0">
                <a:cs typeface="Calibri" panose="020F0502020204030204" pitchFamily="34" charset="0"/>
              </a:rPr>
              <a:t>Posting spiritual songs with comments</a:t>
            </a:r>
          </a:p>
          <a:p>
            <a:pPr lvl="1"/>
            <a:r>
              <a:rPr lang="en-US" dirty="0">
                <a:cs typeface="Calibri" panose="020F0502020204030204" pitchFamily="34" charset="0"/>
              </a:rPr>
              <a:t>Posting regular Bible study articles, study material, and links that teach others about Christ</a:t>
            </a:r>
          </a:p>
          <a:p>
            <a:pPr lvl="1"/>
            <a:r>
              <a:rPr lang="en-US" dirty="0">
                <a:cs typeface="Calibri" panose="020F0502020204030204" pitchFamily="34" charset="0"/>
              </a:rPr>
              <a:t>Posting links to various congregational websites</a:t>
            </a:r>
          </a:p>
          <a:p>
            <a:pPr lvl="1"/>
            <a:r>
              <a:rPr lang="en-US" dirty="0">
                <a:cs typeface="Calibri" panose="020F0502020204030204" pitchFamily="34" charset="0"/>
              </a:rPr>
              <a:t>Posting and hosting Bible study groups</a:t>
            </a:r>
          </a:p>
        </p:txBody>
      </p:sp>
      <p:sp>
        <p:nvSpPr>
          <p:cNvPr id="5" name="Rectangle 4"/>
          <p:cNvSpPr/>
          <p:nvPr/>
        </p:nvSpPr>
        <p:spPr>
          <a:xfrm>
            <a:off x="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Rectangle 5"/>
          <p:cNvSpPr/>
          <p:nvPr/>
        </p:nvSpPr>
        <p:spPr>
          <a:xfrm>
            <a:off x="891540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Rectangle 6"/>
          <p:cNvSpPr/>
          <p:nvPr/>
        </p:nvSpPr>
        <p:spPr>
          <a:xfrm>
            <a:off x="0" y="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ctangle 7"/>
          <p:cNvSpPr/>
          <p:nvPr/>
        </p:nvSpPr>
        <p:spPr>
          <a:xfrm>
            <a:off x="0" y="624840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13" name="Straight Connector 12"/>
          <p:cNvCxnSpPr/>
          <p:nvPr/>
        </p:nvCxnSpPr>
        <p:spPr>
          <a:xfrm>
            <a:off x="2133600" y="1600200"/>
            <a:ext cx="6553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81000" y="5562600"/>
            <a:ext cx="838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TextBox 14"/>
          <p:cNvSpPr txBox="1"/>
          <p:nvPr/>
        </p:nvSpPr>
        <p:spPr>
          <a:xfrm>
            <a:off x="457200" y="5542002"/>
            <a:ext cx="8229600" cy="553998"/>
          </a:xfrm>
          <a:prstGeom prst="rect">
            <a:avLst/>
          </a:prstGeom>
          <a:noFill/>
        </p:spPr>
        <p:txBody>
          <a:bodyPr wrap="square" rtlCol="0">
            <a:spAutoFit/>
          </a:bodyPr>
          <a:lstStyle/>
          <a:p>
            <a:pPr algn="ctr"/>
            <a:r>
              <a:rPr lang="en-US" sz="3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types of efforts are to be commended</a:t>
            </a:r>
          </a:p>
        </p:txBody>
      </p:sp>
      <p:sp>
        <p:nvSpPr>
          <p:cNvPr id="12" name="Title 1"/>
          <p:cNvSpPr txBox="1">
            <a:spLocks/>
          </p:cNvSpPr>
          <p:nvPr/>
        </p:nvSpPr>
        <p:spPr>
          <a:xfrm>
            <a:off x="1676400" y="304801"/>
            <a:ext cx="7239000" cy="12954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Social Media</a:t>
            </a:r>
            <a:b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br>
            <a:r>
              <a:rPr kumimoji="0" lang="en-US"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and the Christian</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434" y="359869"/>
            <a:ext cx="1793966" cy="1316531"/>
          </a:xfrm>
          <a:prstGeom prst="rect">
            <a:avLst/>
          </a:prstGeom>
        </p:spPr>
      </p:pic>
      <p:sp>
        <p:nvSpPr>
          <p:cNvPr id="17" name="TextBox 16"/>
          <p:cNvSpPr txBox="1"/>
          <p:nvPr/>
        </p:nvSpPr>
        <p:spPr>
          <a:xfrm>
            <a:off x="0" y="6550223"/>
            <a:ext cx="9144000" cy="307777"/>
          </a:xfrm>
          <a:prstGeom prst="rect">
            <a:avLst/>
          </a:prstGeom>
          <a:solidFill>
            <a:schemeClr val="tx1"/>
          </a:solidFill>
        </p:spPr>
        <p:txBody>
          <a:bodyPr wrap="square" rtlCol="0">
            <a:spAutoFit/>
          </a:bodyPr>
          <a:lstStyle/>
          <a:p>
            <a:pPr algn="l"/>
            <a:r>
              <a:rPr lang="en-US" sz="1400" dirty="0">
                <a:solidFill>
                  <a:schemeClr val="bg1"/>
                </a:solidFill>
                <a:effectLst/>
                <a:latin typeface="Calibri" panose="020F0502020204030204" pitchFamily="34" charset="0"/>
                <a:cs typeface="Arial"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438400"/>
            <a:ext cx="8534400" cy="2209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 name="Content Placeholder 2"/>
          <p:cNvSpPr>
            <a:spLocks noGrp="1"/>
          </p:cNvSpPr>
          <p:nvPr>
            <p:ph idx="1"/>
          </p:nvPr>
        </p:nvSpPr>
        <p:spPr>
          <a:xfrm>
            <a:off x="304800" y="1828800"/>
            <a:ext cx="8534400" cy="4191000"/>
          </a:xfrm>
        </p:spPr>
        <p:txBody>
          <a:bodyPr>
            <a:normAutofit/>
          </a:bodyPr>
          <a:lstStyle/>
          <a:p>
            <a:r>
              <a:rPr lang="en-US" b="1" dirty="0">
                <a:cs typeface="Arial" pitchFamily="34" charset="0"/>
              </a:rPr>
              <a:t>Social Media</a:t>
            </a:r>
            <a:r>
              <a:rPr lang="en-US" dirty="0">
                <a:cs typeface="Arial" pitchFamily="34" charset="0"/>
              </a:rPr>
              <a:t> – </a:t>
            </a:r>
            <a:r>
              <a:rPr lang="en-US" dirty="0">
                <a:cs typeface="Calibri" panose="020F0502020204030204" pitchFamily="34" charset="0"/>
              </a:rPr>
              <a:t>A danger to Christianity</a:t>
            </a:r>
          </a:p>
          <a:p>
            <a:pPr lvl="1"/>
            <a:endParaRPr lang="en-US" dirty="0">
              <a:cs typeface="Arial" pitchFamily="34" charset="0"/>
            </a:endParaRPr>
          </a:p>
        </p:txBody>
      </p:sp>
      <p:sp>
        <p:nvSpPr>
          <p:cNvPr id="5" name="Rectangle 4"/>
          <p:cNvSpPr/>
          <p:nvPr/>
        </p:nvSpPr>
        <p:spPr>
          <a:xfrm>
            <a:off x="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Rectangle 5"/>
          <p:cNvSpPr/>
          <p:nvPr/>
        </p:nvSpPr>
        <p:spPr>
          <a:xfrm>
            <a:off x="891540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Rectangle 6"/>
          <p:cNvSpPr/>
          <p:nvPr/>
        </p:nvSpPr>
        <p:spPr>
          <a:xfrm>
            <a:off x="0" y="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ctangle 7"/>
          <p:cNvSpPr/>
          <p:nvPr/>
        </p:nvSpPr>
        <p:spPr>
          <a:xfrm>
            <a:off x="0" y="624840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13" name="Straight Connector 12"/>
          <p:cNvCxnSpPr/>
          <p:nvPr/>
        </p:nvCxnSpPr>
        <p:spPr>
          <a:xfrm>
            <a:off x="2133600" y="1600200"/>
            <a:ext cx="6553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81000" y="5562600"/>
            <a:ext cx="838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TextBox 14"/>
          <p:cNvSpPr txBox="1"/>
          <p:nvPr/>
        </p:nvSpPr>
        <p:spPr>
          <a:xfrm>
            <a:off x="457200" y="5562600"/>
            <a:ext cx="822960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Colossians 3:17</a:t>
            </a:r>
          </a:p>
        </p:txBody>
      </p:sp>
      <p:sp>
        <p:nvSpPr>
          <p:cNvPr id="17" name="TextBox 16"/>
          <p:cNvSpPr txBox="1"/>
          <p:nvPr/>
        </p:nvSpPr>
        <p:spPr>
          <a:xfrm>
            <a:off x="457200" y="2438400"/>
            <a:ext cx="1828800"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Arrogance</a:t>
            </a:r>
          </a:p>
        </p:txBody>
      </p:sp>
      <p:sp>
        <p:nvSpPr>
          <p:cNvPr id="18" name="TextBox 17"/>
          <p:cNvSpPr txBox="1"/>
          <p:nvPr/>
        </p:nvSpPr>
        <p:spPr>
          <a:xfrm>
            <a:off x="2667000" y="2438400"/>
            <a:ext cx="1219200"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Anger</a:t>
            </a:r>
          </a:p>
        </p:txBody>
      </p:sp>
      <p:sp>
        <p:nvSpPr>
          <p:cNvPr id="19" name="TextBox 18"/>
          <p:cNvSpPr txBox="1"/>
          <p:nvPr/>
        </p:nvSpPr>
        <p:spPr>
          <a:xfrm>
            <a:off x="4076700" y="2438400"/>
            <a:ext cx="990600"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Hate</a:t>
            </a:r>
          </a:p>
        </p:txBody>
      </p:sp>
      <p:sp>
        <p:nvSpPr>
          <p:cNvPr id="20" name="TextBox 19"/>
          <p:cNvSpPr txBox="1"/>
          <p:nvPr/>
        </p:nvSpPr>
        <p:spPr>
          <a:xfrm>
            <a:off x="5334000" y="2438400"/>
            <a:ext cx="1295400"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Gossip</a:t>
            </a:r>
          </a:p>
        </p:txBody>
      </p:sp>
      <p:sp>
        <p:nvSpPr>
          <p:cNvPr id="21" name="TextBox 20"/>
          <p:cNvSpPr txBox="1"/>
          <p:nvPr/>
        </p:nvSpPr>
        <p:spPr>
          <a:xfrm>
            <a:off x="6858000" y="2438400"/>
            <a:ext cx="1828800"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Backbiting</a:t>
            </a:r>
          </a:p>
        </p:txBody>
      </p:sp>
      <p:sp>
        <p:nvSpPr>
          <p:cNvPr id="22" name="TextBox 21"/>
          <p:cNvSpPr txBox="1"/>
          <p:nvPr/>
        </p:nvSpPr>
        <p:spPr>
          <a:xfrm>
            <a:off x="457200" y="2829580"/>
            <a:ext cx="1981200"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Immodesty</a:t>
            </a:r>
          </a:p>
        </p:txBody>
      </p:sp>
      <p:sp>
        <p:nvSpPr>
          <p:cNvPr id="23" name="TextBox 22"/>
          <p:cNvSpPr txBox="1"/>
          <p:nvPr/>
        </p:nvSpPr>
        <p:spPr>
          <a:xfrm>
            <a:off x="6934200" y="2819400"/>
            <a:ext cx="1600200"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Profanity</a:t>
            </a:r>
          </a:p>
        </p:txBody>
      </p:sp>
      <p:sp>
        <p:nvSpPr>
          <p:cNvPr id="24" name="TextBox 23"/>
          <p:cNvSpPr txBox="1"/>
          <p:nvPr/>
        </p:nvSpPr>
        <p:spPr>
          <a:xfrm>
            <a:off x="304800" y="3710226"/>
            <a:ext cx="8534400" cy="892552"/>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Promoting TV programs, Movies, Music as </a:t>
            </a:r>
            <a:r>
              <a:rPr lang="en-US" sz="2600" b="1"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“favorites” </a:t>
            </a:r>
            <a:r>
              <a:rPr lang="en-US" sz="2600"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or</a:t>
            </a:r>
            <a:r>
              <a:rPr lang="en-US" sz="2600" b="1"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 “likes” </a:t>
            </a:r>
            <a:r>
              <a:rPr lang="en-US" sz="2600"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that are filled with filthy language and immorality</a:t>
            </a:r>
          </a:p>
        </p:txBody>
      </p:sp>
      <p:sp>
        <p:nvSpPr>
          <p:cNvPr id="25" name="TextBox 24"/>
          <p:cNvSpPr txBox="1"/>
          <p:nvPr/>
        </p:nvSpPr>
        <p:spPr>
          <a:xfrm>
            <a:off x="381000" y="4648200"/>
            <a:ext cx="8382000" cy="954107"/>
          </a:xfrm>
          <a:prstGeom prst="rect">
            <a:avLst/>
          </a:prstGeom>
          <a:noFill/>
        </p:spPr>
        <p:txBody>
          <a:bodyPr wrap="square" rtlCol="0">
            <a:spAutoFit/>
          </a:bodyPr>
          <a:lstStyle/>
          <a:p>
            <a:pPr algn="ctr"/>
            <a:r>
              <a:rPr lang="en-US" sz="2800" dirty="0">
                <a:latin typeface="Calibri" panose="020F0502020204030204" pitchFamily="34" charset="0"/>
                <a:cs typeface="Arial" pitchFamily="34" charset="0"/>
              </a:rPr>
              <a:t>“And have no fellowship with the unfruitful works of darkness, but rather expose them.” </a:t>
            </a:r>
            <a:r>
              <a:rPr lang="en-US" sz="2400" b="1" dirty="0">
                <a:latin typeface="Calibri" panose="020F0502020204030204" pitchFamily="34" charset="0"/>
                <a:cs typeface="Arial" pitchFamily="34" charset="0"/>
              </a:rPr>
              <a:t>Ephesians 5:11</a:t>
            </a:r>
          </a:p>
        </p:txBody>
      </p:sp>
      <p:sp>
        <p:nvSpPr>
          <p:cNvPr id="26" name="Title 1"/>
          <p:cNvSpPr txBox="1">
            <a:spLocks/>
          </p:cNvSpPr>
          <p:nvPr/>
        </p:nvSpPr>
        <p:spPr>
          <a:xfrm>
            <a:off x="1676400" y="304801"/>
            <a:ext cx="7239000" cy="12954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t>Social Media</a:t>
            </a:r>
            <a:b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br>
            <a:r>
              <a:rPr kumimoji="0" lang="en-US"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t>and the Christian</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434" y="359869"/>
            <a:ext cx="1793966" cy="1316531"/>
          </a:xfrm>
          <a:prstGeom prst="rect">
            <a:avLst/>
          </a:prstGeom>
        </p:spPr>
      </p:pic>
      <p:sp>
        <p:nvSpPr>
          <p:cNvPr id="10" name="Rectangle 9"/>
          <p:cNvSpPr/>
          <p:nvPr/>
        </p:nvSpPr>
        <p:spPr>
          <a:xfrm>
            <a:off x="2500745" y="2870537"/>
            <a:ext cx="4338046" cy="1015663"/>
          </a:xfrm>
          <a:prstGeom prst="rect">
            <a:avLst/>
          </a:prstGeom>
          <a:noFill/>
        </p:spPr>
        <p:txBody>
          <a:bodyPr wrap="none" lIns="91440" tIns="45720" rIns="91440" bIns="45720">
            <a:spAutoFit/>
          </a:bodyPr>
          <a:lstStyle/>
          <a:p>
            <a:pPr algn="ctr"/>
            <a:r>
              <a:rPr lang="en-US" sz="60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Arial" panose="020B0604020202020204" pitchFamily="34" charset="0"/>
              </a:rPr>
              <a:t>Social Media</a:t>
            </a:r>
          </a:p>
        </p:txBody>
      </p:sp>
      <p:sp>
        <p:nvSpPr>
          <p:cNvPr id="28" name="TextBox 27"/>
          <p:cNvSpPr txBox="1"/>
          <p:nvPr/>
        </p:nvSpPr>
        <p:spPr>
          <a:xfrm>
            <a:off x="0" y="6550223"/>
            <a:ext cx="9144000" cy="307777"/>
          </a:xfrm>
          <a:prstGeom prst="rect">
            <a:avLst/>
          </a:prstGeom>
          <a:solidFill>
            <a:schemeClr val="tx1"/>
          </a:solidFill>
        </p:spPr>
        <p:txBody>
          <a:bodyPr wrap="square" rtlCol="0">
            <a:spAutoFit/>
          </a:bodyPr>
          <a:lstStyle/>
          <a:p>
            <a:pPr algn="l"/>
            <a:r>
              <a:rPr lang="en-US" sz="1400" dirty="0">
                <a:solidFill>
                  <a:schemeClr val="bg1"/>
                </a:solidFill>
                <a:effectLst/>
                <a:latin typeface="Calibri" panose="020F0502020204030204" pitchFamily="34" charset="0"/>
                <a:cs typeface="Arial"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23" presetClass="entr" presetSubtype="16"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25">
                                            <p:txEl>
                                              <p:pRg st="0" end="0"/>
                                            </p:txEl>
                                          </p:spTgt>
                                        </p:tgtEl>
                                        <p:attrNameLst>
                                          <p:attrName>style.visibility</p:attrName>
                                        </p:attrNameLst>
                                      </p:cBhvr>
                                      <p:to>
                                        <p:strVal val="visible"/>
                                      </p:to>
                                    </p:set>
                                    <p:anim calcmode="lin" valueType="num">
                                      <p:cBhvr>
                                        <p:cTn id="66"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67" dur="500" fill="hold"/>
                                        <p:tgtEl>
                                          <p:spTgt spid="2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linds(horizontal)">
                                      <p:cBhvr>
                                        <p:cTn id="72" dur="500"/>
                                        <p:tgtEl>
                                          <p:spTgt spid="1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linds(horizontal)">
                                      <p:cBhvr>
                                        <p:cTn id="7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p:bldP spid="17" grpId="0"/>
      <p:bldP spid="18" grpId="0"/>
      <p:bldP spid="19" grpId="0"/>
      <p:bldP spid="20" grpId="0"/>
      <p:bldP spid="21" grpId="0"/>
      <p:bldP spid="22" grpId="0"/>
      <p:bldP spid="23" grpId="0"/>
      <p:bldP spid="2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28600" y="2438400"/>
            <a:ext cx="87630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 name="Content Placeholder 2"/>
          <p:cNvSpPr>
            <a:spLocks noGrp="1"/>
          </p:cNvSpPr>
          <p:nvPr>
            <p:ph idx="1"/>
          </p:nvPr>
        </p:nvSpPr>
        <p:spPr>
          <a:xfrm>
            <a:off x="228600" y="1828800"/>
            <a:ext cx="8686800" cy="4419600"/>
          </a:xfrm>
        </p:spPr>
        <p:txBody>
          <a:bodyPr>
            <a:normAutofit/>
          </a:bodyPr>
          <a:lstStyle/>
          <a:p>
            <a:r>
              <a:rPr lang="en-US" b="1" dirty="0">
                <a:cs typeface="Arial" pitchFamily="34" charset="0"/>
              </a:rPr>
              <a:t>Social Media</a:t>
            </a:r>
            <a:r>
              <a:rPr lang="en-US" dirty="0">
                <a:cs typeface="Arial" pitchFamily="34" charset="0"/>
              </a:rPr>
              <a:t> – </a:t>
            </a:r>
            <a:r>
              <a:rPr lang="en-US" dirty="0">
                <a:cs typeface="Calibri" panose="020F0502020204030204" pitchFamily="34" charset="0"/>
              </a:rPr>
              <a:t>Dangers to the Christian</a:t>
            </a:r>
          </a:p>
          <a:p>
            <a:pPr lvl="1"/>
            <a:r>
              <a:rPr lang="en-US" sz="3200" b="1" dirty="0">
                <a:solidFill>
                  <a:schemeClr val="bg1"/>
                </a:solidFill>
                <a:effectLst>
                  <a:outerShdw blurRad="38100" dist="38100" dir="2700000" algn="tl">
                    <a:srgbClr val="000000">
                      <a:alpha val="43137"/>
                    </a:srgbClr>
                  </a:outerShdw>
                </a:effectLst>
                <a:cs typeface="Arial" pitchFamily="34" charset="0"/>
              </a:rPr>
              <a:t>False sense of freedom from accountability</a:t>
            </a:r>
          </a:p>
          <a:p>
            <a:pPr lvl="2"/>
            <a:r>
              <a:rPr lang="en-US" sz="3200" dirty="0">
                <a:cs typeface="Arial" pitchFamily="34" charset="0"/>
              </a:rPr>
              <a:t>Are we making sure our “words” and “meditation of our heart” are acceptable to God?</a:t>
            </a:r>
          </a:p>
          <a:p>
            <a:pPr lvl="3"/>
            <a:r>
              <a:rPr lang="en-US" sz="3000" dirty="0">
                <a:solidFill>
                  <a:srgbClr val="C00000"/>
                </a:solidFill>
                <a:cs typeface="Calibri" panose="020F0502020204030204" pitchFamily="34" charset="0"/>
              </a:rPr>
              <a:t>Psalms 19:14</a:t>
            </a:r>
          </a:p>
          <a:p>
            <a:pPr lvl="3"/>
            <a:r>
              <a:rPr lang="en-US" sz="3000" dirty="0">
                <a:solidFill>
                  <a:srgbClr val="C00000"/>
                </a:solidFill>
                <a:cs typeface="Calibri" panose="020F0502020204030204" pitchFamily="34" charset="0"/>
              </a:rPr>
              <a:t>Matthew 12:35-37</a:t>
            </a:r>
          </a:p>
          <a:p>
            <a:pPr lvl="3"/>
            <a:r>
              <a:rPr lang="en-US" sz="3000" dirty="0">
                <a:solidFill>
                  <a:srgbClr val="C00000"/>
                </a:solidFill>
                <a:cs typeface="Calibri" panose="020F0502020204030204" pitchFamily="34" charset="0"/>
              </a:rPr>
              <a:t>Ephesians 4:29</a:t>
            </a:r>
          </a:p>
          <a:p>
            <a:pPr lvl="2"/>
            <a:endParaRPr lang="en-US" dirty="0">
              <a:cs typeface="Arial" pitchFamily="34" charset="0"/>
            </a:endParaRPr>
          </a:p>
          <a:p>
            <a:pPr lvl="1"/>
            <a:endParaRPr lang="en-US" dirty="0">
              <a:cs typeface="Arial" pitchFamily="34" charset="0"/>
            </a:endParaRPr>
          </a:p>
        </p:txBody>
      </p:sp>
      <p:sp>
        <p:nvSpPr>
          <p:cNvPr id="5" name="Rectangle 4"/>
          <p:cNvSpPr/>
          <p:nvPr/>
        </p:nvSpPr>
        <p:spPr>
          <a:xfrm>
            <a:off x="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Rectangle 5"/>
          <p:cNvSpPr/>
          <p:nvPr/>
        </p:nvSpPr>
        <p:spPr>
          <a:xfrm>
            <a:off x="891540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Rectangle 6"/>
          <p:cNvSpPr/>
          <p:nvPr/>
        </p:nvSpPr>
        <p:spPr>
          <a:xfrm>
            <a:off x="0" y="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ctangle 7"/>
          <p:cNvSpPr/>
          <p:nvPr/>
        </p:nvSpPr>
        <p:spPr>
          <a:xfrm>
            <a:off x="0" y="624840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13" name="Straight Connector 12"/>
          <p:cNvCxnSpPr/>
          <p:nvPr/>
        </p:nvCxnSpPr>
        <p:spPr>
          <a:xfrm>
            <a:off x="2133600" y="1600200"/>
            <a:ext cx="65532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9" name="Picture 28" descr="Hedge-Fund-Gossip.jpg"/>
          <p:cNvPicPr>
            <a:picLocks noChangeAspect="1"/>
          </p:cNvPicPr>
          <p:nvPr/>
        </p:nvPicPr>
        <p:blipFill>
          <a:blip r:embed="rId2" cstate="print"/>
          <a:stretch>
            <a:fillRect/>
          </a:stretch>
        </p:blipFill>
        <p:spPr>
          <a:xfrm>
            <a:off x="5181600" y="4073562"/>
            <a:ext cx="3581400" cy="2022438"/>
          </a:xfrm>
          <a:prstGeom prst="rect">
            <a:avLst/>
          </a:prstGeom>
        </p:spPr>
      </p:pic>
      <p:sp>
        <p:nvSpPr>
          <p:cNvPr id="12" name="Title 1"/>
          <p:cNvSpPr txBox="1">
            <a:spLocks/>
          </p:cNvSpPr>
          <p:nvPr/>
        </p:nvSpPr>
        <p:spPr>
          <a:xfrm>
            <a:off x="1676400" y="304801"/>
            <a:ext cx="7239000" cy="12954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t>Social Media</a:t>
            </a:r>
            <a:b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br>
            <a:r>
              <a:rPr kumimoji="0" lang="en-US"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t>and the Christian</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434" y="359869"/>
            <a:ext cx="1793966" cy="1316531"/>
          </a:xfrm>
          <a:prstGeom prst="rect">
            <a:avLst/>
          </a:prstGeom>
        </p:spPr>
      </p:pic>
      <p:sp>
        <p:nvSpPr>
          <p:cNvPr id="15" name="TextBox 14"/>
          <p:cNvSpPr txBox="1"/>
          <p:nvPr/>
        </p:nvSpPr>
        <p:spPr>
          <a:xfrm>
            <a:off x="0" y="6550223"/>
            <a:ext cx="9144000" cy="307777"/>
          </a:xfrm>
          <a:prstGeom prst="rect">
            <a:avLst/>
          </a:prstGeom>
          <a:solidFill>
            <a:schemeClr val="tx1"/>
          </a:solidFill>
        </p:spPr>
        <p:txBody>
          <a:bodyPr wrap="square" rtlCol="0">
            <a:spAutoFit/>
          </a:bodyPr>
          <a:lstStyle/>
          <a:p>
            <a:pPr algn="l"/>
            <a:r>
              <a:rPr lang="en-US" sz="1400" dirty="0">
                <a:solidFill>
                  <a:schemeClr val="bg1"/>
                </a:solidFill>
                <a:effectLst/>
                <a:latin typeface="Calibri" panose="020F0502020204030204" pitchFamily="34" charset="0"/>
                <a:cs typeface="Arial"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2000"/>
                                        <p:tgtEl>
                                          <p:spTgt spid="29"/>
                                        </p:tgtEl>
                                      </p:cBhvr>
                                    </p:animEffect>
                                  </p:childTnLst>
                                </p:cTn>
                              </p:par>
                            </p:childTnLst>
                          </p:cTn>
                        </p:par>
                        <p:par>
                          <p:cTn id="13" fill="hold">
                            <p:stCondLst>
                              <p:cond delay="2500"/>
                            </p:stCondLst>
                            <p:childTnLst>
                              <p:par>
                                <p:cTn id="14" presetID="9"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par>
                          <p:cTn id="17" fill="hold">
                            <p:stCondLst>
                              <p:cond delay="3000"/>
                            </p:stCondLst>
                            <p:childTnLst>
                              <p:par>
                                <p:cTn id="18" presetID="9"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par>
                          <p:cTn id="21" fill="hold">
                            <p:stCondLst>
                              <p:cond delay="3500"/>
                            </p:stCondLst>
                            <p:childTnLst>
                              <p:par>
                                <p:cTn id="22" presetID="9"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8600" y="2438400"/>
            <a:ext cx="8763000" cy="6212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 name="Content Placeholder 2"/>
          <p:cNvSpPr>
            <a:spLocks noGrp="1"/>
          </p:cNvSpPr>
          <p:nvPr>
            <p:ph idx="1"/>
          </p:nvPr>
        </p:nvSpPr>
        <p:spPr>
          <a:xfrm>
            <a:off x="228600" y="1828800"/>
            <a:ext cx="8686800" cy="4495800"/>
          </a:xfrm>
        </p:spPr>
        <p:txBody>
          <a:bodyPr>
            <a:normAutofit/>
          </a:bodyPr>
          <a:lstStyle/>
          <a:p>
            <a:r>
              <a:rPr lang="en-US" b="1" dirty="0">
                <a:cs typeface="Arial" pitchFamily="34" charset="0"/>
              </a:rPr>
              <a:t>Social Media</a:t>
            </a:r>
            <a:r>
              <a:rPr lang="en-US" dirty="0">
                <a:cs typeface="Arial" pitchFamily="34" charset="0"/>
              </a:rPr>
              <a:t> – </a:t>
            </a:r>
            <a:r>
              <a:rPr lang="en-US" dirty="0">
                <a:cs typeface="Calibri" panose="020F0502020204030204" pitchFamily="34" charset="0"/>
              </a:rPr>
              <a:t>Dangers to the Christian</a:t>
            </a:r>
          </a:p>
          <a:p>
            <a:pPr lvl="1"/>
            <a:r>
              <a:rPr lang="en-US" sz="3400" b="1" dirty="0">
                <a:solidFill>
                  <a:schemeClr val="bg1"/>
                </a:solidFill>
                <a:effectLst>
                  <a:outerShdw blurRad="38100" dist="38100" dir="2700000" algn="tl">
                    <a:srgbClr val="000000">
                      <a:alpha val="43137"/>
                    </a:srgbClr>
                  </a:outerShdw>
                </a:effectLst>
                <a:cs typeface="Arial" pitchFamily="34" charset="0"/>
              </a:rPr>
              <a:t>A removal of moral restraints</a:t>
            </a:r>
          </a:p>
          <a:p>
            <a:pPr lvl="2"/>
            <a:r>
              <a:rPr lang="en-US" sz="3200" dirty="0">
                <a:cs typeface="Arial" pitchFamily="34" charset="0"/>
              </a:rPr>
              <a:t>Photos of Christians immodestly dressed – displaying attitudes of worldliness</a:t>
            </a:r>
          </a:p>
          <a:p>
            <a:pPr lvl="3"/>
            <a:r>
              <a:rPr lang="en-US" sz="3000" dirty="0">
                <a:solidFill>
                  <a:srgbClr val="C00000"/>
                </a:solidFill>
                <a:cs typeface="Calibri" panose="020F0502020204030204" pitchFamily="34" charset="0"/>
              </a:rPr>
              <a:t>1 John 2:15-17</a:t>
            </a:r>
          </a:p>
          <a:p>
            <a:pPr lvl="3"/>
            <a:r>
              <a:rPr lang="en-US" sz="3000" dirty="0">
                <a:solidFill>
                  <a:srgbClr val="C00000"/>
                </a:solidFill>
                <a:cs typeface="Calibri" panose="020F0502020204030204" pitchFamily="34" charset="0"/>
              </a:rPr>
              <a:t>Titus 2:12</a:t>
            </a:r>
          </a:p>
          <a:p>
            <a:pPr lvl="3"/>
            <a:r>
              <a:rPr lang="en-US" sz="3000" dirty="0">
                <a:solidFill>
                  <a:srgbClr val="C00000"/>
                </a:solidFill>
                <a:cs typeface="Calibri" panose="020F0502020204030204" pitchFamily="34" charset="0"/>
              </a:rPr>
              <a:t>2 Corinthians 6:17</a:t>
            </a:r>
          </a:p>
          <a:p>
            <a:pPr lvl="3"/>
            <a:r>
              <a:rPr lang="en-US" sz="3000" dirty="0">
                <a:solidFill>
                  <a:srgbClr val="C00000"/>
                </a:solidFill>
                <a:cs typeface="Calibri" panose="020F0502020204030204" pitchFamily="34" charset="0"/>
              </a:rPr>
              <a:t>1 Corinthians 15:33 </a:t>
            </a:r>
            <a:endParaRPr lang="en-US" sz="3000" dirty="0">
              <a:cs typeface="Calibri" panose="020F0502020204030204" pitchFamily="34" charset="0"/>
            </a:endParaRPr>
          </a:p>
        </p:txBody>
      </p:sp>
      <p:sp>
        <p:nvSpPr>
          <p:cNvPr id="5" name="Rectangle 4"/>
          <p:cNvSpPr/>
          <p:nvPr/>
        </p:nvSpPr>
        <p:spPr>
          <a:xfrm>
            <a:off x="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Rectangle 5"/>
          <p:cNvSpPr/>
          <p:nvPr/>
        </p:nvSpPr>
        <p:spPr>
          <a:xfrm>
            <a:off x="8915400" y="0"/>
            <a:ext cx="2286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Rectangle 6"/>
          <p:cNvSpPr/>
          <p:nvPr/>
        </p:nvSpPr>
        <p:spPr>
          <a:xfrm>
            <a:off x="0" y="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ctangle 7"/>
          <p:cNvSpPr/>
          <p:nvPr/>
        </p:nvSpPr>
        <p:spPr>
          <a:xfrm>
            <a:off x="0" y="6248400"/>
            <a:ext cx="9144000" cy="3048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13" name="Straight Connector 12"/>
          <p:cNvCxnSpPr/>
          <p:nvPr/>
        </p:nvCxnSpPr>
        <p:spPr>
          <a:xfrm>
            <a:off x="2133600" y="1600200"/>
            <a:ext cx="65532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4" name="Picture 13" descr="bible1.jpg"/>
          <p:cNvPicPr>
            <a:picLocks noChangeAspect="1"/>
          </p:cNvPicPr>
          <p:nvPr/>
        </p:nvPicPr>
        <p:blipFill>
          <a:blip r:embed="rId2" cstate="print">
            <a:clrChange>
              <a:clrFrom>
                <a:srgbClr val="FFFFFF"/>
              </a:clrFrom>
              <a:clrTo>
                <a:srgbClr val="FFFFFF">
                  <a:alpha val="0"/>
                </a:srgbClr>
              </a:clrTo>
            </a:clrChange>
          </a:blip>
          <a:stretch>
            <a:fillRect/>
          </a:stretch>
        </p:blipFill>
        <p:spPr>
          <a:xfrm>
            <a:off x="5334000" y="4103116"/>
            <a:ext cx="3124200" cy="2069084"/>
          </a:xfrm>
          <a:prstGeom prst="rect">
            <a:avLst/>
          </a:prstGeom>
          <a:noFill/>
          <a:ln>
            <a:noFill/>
          </a:ln>
        </p:spPr>
      </p:pic>
      <p:sp>
        <p:nvSpPr>
          <p:cNvPr id="12" name="Title 1"/>
          <p:cNvSpPr txBox="1">
            <a:spLocks/>
          </p:cNvSpPr>
          <p:nvPr/>
        </p:nvSpPr>
        <p:spPr>
          <a:xfrm>
            <a:off x="1676400" y="304801"/>
            <a:ext cx="7239000" cy="12954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t>Social Media</a:t>
            </a:r>
            <a:br>
              <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br>
            <a:r>
              <a:rPr kumimoji="0" lang="en-US"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pitchFamily="34" charset="0"/>
                <a:ea typeface="+mj-ea"/>
                <a:cs typeface="Arial" pitchFamily="34" charset="0"/>
              </a:rPr>
              <a:t>and the Christian</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434" y="359869"/>
            <a:ext cx="1793966" cy="1316531"/>
          </a:xfrm>
          <a:prstGeom prst="rect">
            <a:avLst/>
          </a:prstGeom>
        </p:spPr>
      </p:pic>
      <p:sp>
        <p:nvSpPr>
          <p:cNvPr id="16" name="TextBox 15"/>
          <p:cNvSpPr txBox="1"/>
          <p:nvPr/>
        </p:nvSpPr>
        <p:spPr>
          <a:xfrm>
            <a:off x="0" y="6550223"/>
            <a:ext cx="9144000" cy="307777"/>
          </a:xfrm>
          <a:prstGeom prst="rect">
            <a:avLst/>
          </a:prstGeom>
          <a:solidFill>
            <a:schemeClr val="tx1"/>
          </a:solidFill>
        </p:spPr>
        <p:txBody>
          <a:bodyPr wrap="square" rtlCol="0">
            <a:spAutoFit/>
          </a:bodyPr>
          <a:lstStyle/>
          <a:p>
            <a:pPr algn="l"/>
            <a:r>
              <a:rPr lang="en-US" sz="1400" dirty="0">
                <a:solidFill>
                  <a:schemeClr val="bg1"/>
                </a:solidFill>
                <a:effectLst/>
                <a:latin typeface="Calibri" panose="020F0502020204030204" pitchFamily="34" charset="0"/>
                <a:cs typeface="Arial"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par>
                          <p:cTn id="13" fill="hold">
                            <p:stCondLst>
                              <p:cond delay="2500"/>
                            </p:stCondLst>
                            <p:childTnLst>
                              <p:par>
                                <p:cTn id="14" presetID="9"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par>
                          <p:cTn id="17" fill="hold">
                            <p:stCondLst>
                              <p:cond delay="3000"/>
                            </p:stCondLst>
                            <p:childTnLst>
                              <p:par>
                                <p:cTn id="18" presetID="9"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par>
                          <p:cTn id="21" fill="hold">
                            <p:stCondLst>
                              <p:cond delay="3500"/>
                            </p:stCondLst>
                            <p:childTnLst>
                              <p:par>
                                <p:cTn id="22" presetID="9"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par>
                          <p:cTn id="25" fill="hold">
                            <p:stCondLst>
                              <p:cond delay="4000"/>
                            </p:stCondLst>
                            <p:childTnLst>
                              <p:par>
                                <p:cTn id="26" presetID="9" presetClass="entr" presetSubtype="0"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682</Words>
  <Application>Microsoft Office PowerPoint</Application>
  <PresentationFormat>On-screen Show (4:3)</PresentationFormat>
  <Paragraphs>87</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Social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Facebook  and the Christian</dc:title>
  <dc:creator>Richard Thetford</dc:creator>
  <cp:lastModifiedBy>Richard Thetford</cp:lastModifiedBy>
  <cp:revision>36</cp:revision>
  <dcterms:created xsi:type="dcterms:W3CDTF">2011-04-30T18:23:00Z</dcterms:created>
  <dcterms:modified xsi:type="dcterms:W3CDTF">2018-03-12T20:07:30Z</dcterms:modified>
</cp:coreProperties>
</file>