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9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01645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63074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30632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40253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24864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86596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05936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62568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079114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38587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76666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00249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741745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3/12/2018</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41389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3/12/2018</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5748308"/>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60713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167781"/>
            <a:ext cx="8657437" cy="1426127"/>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Living Our Lives</a:t>
            </a:r>
            <a:b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Paul’s Confidence!</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sp>
        <p:nvSpPr>
          <p:cNvPr id="4" name="TextBox 3"/>
          <p:cNvSpPr txBox="1"/>
          <p:nvPr/>
        </p:nvSpPr>
        <p:spPr>
          <a:xfrm>
            <a:off x="159391" y="2466363"/>
            <a:ext cx="8833607" cy="3785652"/>
          </a:xfrm>
          <a:prstGeom prst="rect">
            <a:avLst/>
          </a:prstGeom>
          <a:noFill/>
          <a:ln>
            <a:noFill/>
          </a:ln>
          <a:effectLst/>
        </p:spPr>
        <p:txBody>
          <a:bodyPr wrap="square" rtlCol="0">
            <a:spAutoFit/>
          </a:bodyPr>
          <a:lstStyle/>
          <a:p>
            <a:pPr algn="ctr"/>
            <a:r>
              <a:rPr lang="en-US" sz="3000" dirty="0">
                <a:latin typeface="Calibri" panose="020F0502020204030204" pitchFamily="34" charset="0"/>
                <a:cs typeface="Calibri" panose="020F0502020204030204" pitchFamily="34" charset="0"/>
              </a:rPr>
              <a:t>“For I am already being poured out as a drink offering, and the time of my departure is at hand. </a:t>
            </a:r>
            <a:r>
              <a:rPr lang="en-US" sz="3000" b="1" dirty="0">
                <a:latin typeface="Calibri" panose="020F0502020204030204" pitchFamily="34" charset="0"/>
                <a:cs typeface="Calibri" panose="020F0502020204030204" pitchFamily="34" charset="0"/>
              </a:rPr>
              <a:t>I have fought the good fight</a:t>
            </a:r>
            <a:r>
              <a:rPr lang="en-US" sz="3000" dirty="0">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I have finished the race</a:t>
            </a:r>
            <a:r>
              <a:rPr lang="en-US" sz="3000" dirty="0">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I have kept the faith</a:t>
            </a:r>
            <a:r>
              <a:rPr lang="en-US" sz="3000" dirty="0">
                <a:latin typeface="Calibri" panose="020F0502020204030204" pitchFamily="34" charset="0"/>
                <a:cs typeface="Calibri" panose="020F0502020204030204" pitchFamily="34" charset="0"/>
              </a:rPr>
              <a:t>. </a:t>
            </a:r>
            <a:r>
              <a:rPr lang="en-US" sz="3000" b="1" dirty="0">
                <a:solidFill>
                  <a:schemeClr val="bg1"/>
                </a:solidFill>
                <a:highlight>
                  <a:srgbClr val="FFFF00"/>
                </a:highlight>
                <a:latin typeface="Calibri" panose="020F0502020204030204" pitchFamily="34" charset="0"/>
                <a:cs typeface="Calibri" panose="020F0502020204030204" pitchFamily="34" charset="0"/>
              </a:rPr>
              <a:t>Finally</a:t>
            </a:r>
            <a:r>
              <a:rPr lang="en-US" sz="3000" dirty="0">
                <a:latin typeface="Calibri" panose="020F0502020204030204" pitchFamily="34" charset="0"/>
                <a:cs typeface="Calibri" panose="020F0502020204030204" pitchFamily="34" charset="0"/>
              </a:rPr>
              <a:t>, </a:t>
            </a:r>
            <a:r>
              <a:rPr lang="en-US" sz="3000" dirty="0">
                <a:highlight>
                  <a:srgbClr val="000080"/>
                </a:highlight>
                <a:latin typeface="Calibri" panose="020F0502020204030204" pitchFamily="34" charset="0"/>
                <a:cs typeface="Calibri" panose="020F0502020204030204" pitchFamily="34" charset="0"/>
              </a:rPr>
              <a:t>there is laid up for me the crown of righteousness</a:t>
            </a:r>
            <a:r>
              <a:rPr lang="en-US" sz="3000" dirty="0">
                <a:latin typeface="Calibri" panose="020F0502020204030204" pitchFamily="34" charset="0"/>
                <a:cs typeface="Calibri" panose="020F0502020204030204" pitchFamily="34" charset="0"/>
              </a:rPr>
              <a:t>, which the Lord, the righteous Judge, will give to me on that Day, and not to me only </a:t>
            </a:r>
            <a:r>
              <a:rPr lang="en-US" sz="3000" b="1" dirty="0">
                <a:highlight>
                  <a:srgbClr val="000080"/>
                </a:highlight>
                <a:latin typeface="Calibri" panose="020F0502020204030204" pitchFamily="34" charset="0"/>
                <a:cs typeface="Calibri" panose="020F0502020204030204" pitchFamily="34" charset="0"/>
              </a:rPr>
              <a:t>but also</a:t>
            </a:r>
            <a:br>
              <a:rPr lang="en-US" sz="3000" b="1" dirty="0">
                <a:highlight>
                  <a:srgbClr val="000080"/>
                </a:highlight>
                <a:latin typeface="Calibri" panose="020F0502020204030204" pitchFamily="34" charset="0"/>
                <a:cs typeface="Calibri" panose="020F0502020204030204" pitchFamily="34" charset="0"/>
              </a:rPr>
            </a:br>
            <a:r>
              <a:rPr lang="en-US" sz="3000" b="1" dirty="0">
                <a:highlight>
                  <a:srgbClr val="000080"/>
                </a:highlight>
                <a:latin typeface="Calibri" panose="020F0502020204030204" pitchFamily="34" charset="0"/>
                <a:cs typeface="Calibri" panose="020F0502020204030204" pitchFamily="34" charset="0"/>
              </a:rPr>
              <a:t>to all who have loved His appearing</a:t>
            </a:r>
            <a:r>
              <a:rPr lang="en-US" sz="3000" dirty="0">
                <a:latin typeface="Calibri" panose="020F0502020204030204" pitchFamily="34" charset="0"/>
                <a:cs typeface="Calibri" panose="020F0502020204030204" pitchFamily="34" charset="0"/>
              </a:rPr>
              <a:t>.</a:t>
            </a:r>
          </a:p>
          <a:p>
            <a:pPr algn="ctr"/>
            <a:r>
              <a:rPr lang="en-US" sz="3000" b="1" dirty="0">
                <a:latin typeface="Calibri" panose="020F0502020204030204" pitchFamily="34" charset="0"/>
                <a:cs typeface="Calibri" panose="020F0502020204030204" pitchFamily="34" charset="0"/>
              </a:rPr>
              <a:t>2 Timothy 4:6-8</a:t>
            </a:r>
          </a:p>
        </p:txBody>
      </p:sp>
    </p:spTree>
    <p:extLst>
      <p:ext uri="{BB962C8B-B14F-4D97-AF65-F5344CB8AC3E}">
        <p14:creationId xmlns:p14="http://schemas.microsoft.com/office/powerpoint/2010/main" val="273161673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Live Is Christ</a:t>
            </a: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Die Is GAIN!</a:t>
            </a:r>
          </a:p>
        </p:txBody>
      </p:sp>
      <p:sp>
        <p:nvSpPr>
          <p:cNvPr id="4" name="TextBox 3"/>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5" name="Picture 4"/>
          <p:cNvPicPr>
            <a:picLocks noChangeAspect="1"/>
          </p:cNvPicPr>
          <p:nvPr/>
        </p:nvPicPr>
        <p:blipFill>
          <a:blip r:embed="rId2"/>
          <a:stretch>
            <a:fillRect/>
          </a:stretch>
        </p:blipFill>
        <p:spPr>
          <a:xfrm>
            <a:off x="184558" y="176169"/>
            <a:ext cx="8783273" cy="4546833"/>
          </a:xfrm>
          <a:prstGeom prst="rect">
            <a:avLst/>
          </a:prstGeom>
          <a:ln>
            <a:noFill/>
          </a:ln>
          <a:effectLst>
            <a:softEdge rad="112500"/>
          </a:effectLst>
        </p:spPr>
      </p:pic>
    </p:spTree>
    <p:extLst>
      <p:ext uri="{BB962C8B-B14F-4D97-AF65-F5344CB8AC3E}">
        <p14:creationId xmlns:p14="http://schemas.microsoft.com/office/powerpoint/2010/main" val="250422683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14987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Live Is Christ</a:t>
            </a: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Die Is GAIN!</a:t>
            </a:r>
          </a:p>
        </p:txBody>
      </p:sp>
      <p:sp>
        <p:nvSpPr>
          <p:cNvPr id="4" name="TextBox 3"/>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5" name="Picture 4"/>
          <p:cNvPicPr>
            <a:picLocks noChangeAspect="1"/>
          </p:cNvPicPr>
          <p:nvPr/>
        </p:nvPicPr>
        <p:blipFill>
          <a:blip r:embed="rId2"/>
          <a:stretch>
            <a:fillRect/>
          </a:stretch>
        </p:blipFill>
        <p:spPr>
          <a:xfrm>
            <a:off x="184558" y="176169"/>
            <a:ext cx="8783273" cy="4546833"/>
          </a:xfrm>
          <a:prstGeom prst="rect">
            <a:avLst/>
          </a:prstGeom>
          <a:ln>
            <a:noFill/>
          </a:ln>
          <a:effectLst>
            <a:softEdge rad="112500"/>
          </a:effectLst>
        </p:spPr>
      </p:pic>
      <p:sp>
        <p:nvSpPr>
          <p:cNvPr id="6" name="TextBox 5"/>
          <p:cNvSpPr txBox="1"/>
          <p:nvPr/>
        </p:nvSpPr>
        <p:spPr>
          <a:xfrm>
            <a:off x="0" y="5368954"/>
            <a:ext cx="9143999"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Calibri" panose="020F0502020204030204" pitchFamily="34" charset="0"/>
                <a:ea typeface="Noto Sans" panose="020B0502040504020204" pitchFamily="34" charset="0"/>
                <a:cs typeface="Calibri" panose="020F0502020204030204" pitchFamily="34" charset="0"/>
              </a:rPr>
              <a:t>Are You Afraid to Die?</a:t>
            </a:r>
          </a:p>
        </p:txBody>
      </p:sp>
    </p:spTree>
    <p:extLst>
      <p:ext uri="{BB962C8B-B14F-4D97-AF65-F5344CB8AC3E}">
        <p14:creationId xmlns:p14="http://schemas.microsoft.com/office/powerpoint/2010/main" val="43079250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ea typeface="Noto Sans" panose="020B0502040504020204" pitchFamily="34" charset="0"/>
                <a:cs typeface="Calibri" panose="020F0502020204030204" pitchFamily="34" charset="0"/>
              </a:rPr>
              <a:t>What Did the Apostle Paul See?</a:t>
            </a:r>
          </a:p>
        </p:txBody>
      </p:sp>
      <p:sp>
        <p:nvSpPr>
          <p:cNvPr id="3" name="Content Placeholder 2"/>
          <p:cNvSpPr>
            <a:spLocks noGrp="1"/>
          </p:cNvSpPr>
          <p:nvPr>
            <p:ph idx="1"/>
          </p:nvPr>
        </p:nvSpPr>
        <p:spPr>
          <a:xfrm>
            <a:off x="234893" y="2222286"/>
            <a:ext cx="8657436" cy="4111401"/>
          </a:xfrm>
          <a:effectLst/>
        </p:spPr>
        <p:txBody>
          <a:bodyPr>
            <a:normAutofit/>
          </a:bodyPr>
          <a:lstStyle/>
          <a:p>
            <a:pPr>
              <a:spcBef>
                <a:spcPts val="0"/>
              </a:spcBef>
            </a:pPr>
            <a:r>
              <a:rPr lang="en-US" sz="3400" b="1" dirty="0">
                <a:latin typeface="Calibri" panose="020F0502020204030204" pitchFamily="34" charset="0"/>
                <a:ea typeface="Noto Sans" panose="020B0502040504020204" pitchFamily="34" charset="0"/>
                <a:cs typeface="Calibri" panose="020F0502020204030204" pitchFamily="34" charset="0"/>
              </a:rPr>
              <a:t> </a:t>
            </a:r>
            <a:r>
              <a:rPr lang="en-US" sz="3600" b="1" dirty="0">
                <a:latin typeface="Calibri" panose="020F0502020204030204" pitchFamily="34" charset="0"/>
                <a:ea typeface="Noto Sans" panose="020B0502040504020204" pitchFamily="34" charset="0"/>
                <a:cs typeface="Calibri" panose="020F0502020204030204" pitchFamily="34" charset="0"/>
              </a:rPr>
              <a:t>His Account</a:t>
            </a:r>
          </a:p>
          <a:p>
            <a:pPr lvl="1">
              <a:spcBef>
                <a:spcPts val="0"/>
              </a:spcBef>
            </a:pPr>
            <a:r>
              <a:rPr lang="en-US" sz="3400" dirty="0">
                <a:latin typeface="Calibri" panose="020F0502020204030204" pitchFamily="34" charset="0"/>
                <a:ea typeface="Noto Sans" panose="020B0502040504020204" pitchFamily="34" charset="0"/>
                <a:cs typeface="Calibri" panose="020F0502020204030204" pitchFamily="34" charset="0"/>
              </a:rPr>
              <a:t> </a:t>
            </a: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2 Corinthians 12:1-6</a:t>
            </a:r>
          </a:p>
          <a:p>
            <a:pPr lvl="2">
              <a:spcBef>
                <a:spcPts val="0"/>
              </a:spcBef>
            </a:pPr>
            <a:r>
              <a:rPr lang="en-US" sz="3200" dirty="0">
                <a:latin typeface="Calibri" panose="020F0502020204030204" pitchFamily="34" charset="0"/>
                <a:ea typeface="Noto Sans" panose="020B0502040504020204" pitchFamily="34" charset="0"/>
                <a:cs typeface="Calibri" panose="020F0502020204030204" pitchFamily="34" charset="0"/>
              </a:rPr>
              <a:t> Event occurred 14</a:t>
            </a:r>
            <a:br>
              <a:rPr lang="en-US" sz="3200" dirty="0">
                <a:latin typeface="Calibri" panose="020F0502020204030204" pitchFamily="34" charset="0"/>
                <a:ea typeface="Noto Sans" panose="020B0502040504020204" pitchFamily="34" charset="0"/>
                <a:cs typeface="Calibri" panose="020F0502020204030204" pitchFamily="34" charset="0"/>
              </a:rPr>
            </a:br>
            <a:r>
              <a:rPr lang="en-US" sz="3200" dirty="0">
                <a:latin typeface="Calibri" panose="020F0502020204030204" pitchFamily="34" charset="0"/>
                <a:ea typeface="Noto Sans" panose="020B0502040504020204" pitchFamily="34" charset="0"/>
                <a:cs typeface="Calibri" panose="020F0502020204030204" pitchFamily="34" charset="0"/>
              </a:rPr>
              <a:t>  years earlier</a:t>
            </a:r>
            <a:br>
              <a:rPr lang="en-US" sz="3200" dirty="0">
                <a:latin typeface="Calibri" panose="020F0502020204030204" pitchFamily="34" charset="0"/>
                <a:ea typeface="Noto Sans" panose="020B0502040504020204" pitchFamily="34" charset="0"/>
                <a:cs typeface="Calibri" panose="020F0502020204030204" pitchFamily="34" charset="0"/>
              </a:rPr>
            </a:br>
            <a:r>
              <a:rPr lang="en-US" sz="3200" dirty="0">
                <a:latin typeface="Calibri" panose="020F0502020204030204" pitchFamily="34" charset="0"/>
                <a:ea typeface="Noto Sans" panose="020B0502040504020204" pitchFamily="34" charset="0"/>
                <a:cs typeface="Calibri" panose="020F0502020204030204" pitchFamily="34" charset="0"/>
              </a:rPr>
              <a:t>  (42-43 A.D.)</a:t>
            </a:r>
          </a:p>
          <a:p>
            <a:pPr lvl="2"/>
            <a:endParaRPr lang="en-US" sz="3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950313" y="2222286"/>
            <a:ext cx="3983961" cy="4111401"/>
          </a:xfrm>
          <a:prstGeom prst="rect">
            <a:avLst/>
          </a:prstGeom>
          <a:ln>
            <a:noFill/>
          </a:ln>
          <a:effectLst>
            <a:softEdge rad="112500"/>
          </a:effectLst>
        </p:spPr>
      </p:pic>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spTree>
    <p:extLst>
      <p:ext uri="{BB962C8B-B14F-4D97-AF65-F5344CB8AC3E}">
        <p14:creationId xmlns:p14="http://schemas.microsoft.com/office/powerpoint/2010/main" val="155797067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3" y="2222286"/>
            <a:ext cx="8657436" cy="4128179"/>
          </a:xfrm>
          <a:effectLst/>
        </p:spPr>
        <p:txBody>
          <a:bodyPr>
            <a:normAutofit/>
          </a:bodyPr>
          <a:lstStyle/>
          <a:p>
            <a:pPr>
              <a:spcBef>
                <a:spcPts val="0"/>
              </a:spcBef>
            </a:pPr>
            <a:r>
              <a:rPr lang="en-US" sz="34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His love for Christ</a:t>
            </a:r>
          </a:p>
          <a:p>
            <a:pPr lvl="1">
              <a:spcBef>
                <a:spcPts val="0"/>
              </a:spcBef>
            </a:pPr>
            <a:r>
              <a:rPr lang="en-US" sz="3400" dirty="0">
                <a:latin typeface="Calibri" panose="020F0502020204030204" pitchFamily="34" charset="0"/>
                <a:ea typeface="Noto Sans" panose="020B0502040504020204" pitchFamily="34" charset="0"/>
                <a:cs typeface="Calibri" panose="020F0502020204030204" pitchFamily="34" charset="0"/>
              </a:rPr>
              <a:t> </a:t>
            </a: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Philippians 1:19-26</a:t>
            </a:r>
          </a:p>
          <a:p>
            <a:pPr lvl="2">
              <a:spcBef>
                <a:spcPts val="0"/>
              </a:spcBef>
            </a:pPr>
            <a:r>
              <a:rPr lang="en-US" sz="34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This should be our attitude</a:t>
            </a:r>
          </a:p>
          <a:p>
            <a:pPr lvl="2">
              <a:spcBef>
                <a:spcPts val="0"/>
              </a:spcBef>
            </a:pPr>
            <a:r>
              <a:rPr lang="en-US" sz="3200" dirty="0">
                <a:latin typeface="Calibri" panose="020F0502020204030204" pitchFamily="34" charset="0"/>
                <a:cs typeface="Calibri" panose="020F0502020204030204" pitchFamily="34" charset="0"/>
              </a:rPr>
              <a:t> Knowing that paradise and</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being with Jesus awaits us!</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7" name="Picture 6"/>
          <p:cNvPicPr>
            <a:picLocks noChangeAspect="1"/>
          </p:cNvPicPr>
          <p:nvPr/>
        </p:nvPicPr>
        <p:blipFill>
          <a:blip r:embed="rId2"/>
          <a:stretch>
            <a:fillRect/>
          </a:stretch>
        </p:blipFill>
        <p:spPr>
          <a:xfrm>
            <a:off x="6191794" y="2089554"/>
            <a:ext cx="2795088" cy="4277431"/>
          </a:xfrm>
          <a:prstGeom prst="rect">
            <a:avLst/>
          </a:prstGeom>
          <a:ln>
            <a:noFill/>
          </a:ln>
          <a:effectLst>
            <a:softEdge rad="112500"/>
          </a:effectLst>
        </p:spPr>
      </p:pic>
    </p:spTree>
    <p:extLst>
      <p:ext uri="{BB962C8B-B14F-4D97-AF65-F5344CB8AC3E}">
        <p14:creationId xmlns:p14="http://schemas.microsoft.com/office/powerpoint/2010/main" val="153490117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2" y="2214694"/>
            <a:ext cx="8800051" cy="4102216"/>
          </a:xfrm>
          <a:effectLst/>
        </p:spPr>
        <p:txBody>
          <a:bodyPr>
            <a:normAutofit/>
          </a:bodyPr>
          <a:lstStyle/>
          <a:p>
            <a:pPr>
              <a:spcBef>
                <a:spcPts val="0"/>
              </a:spcBef>
            </a:pPr>
            <a:r>
              <a:rPr lang="en-US" sz="34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For me to live is Christ, to die is gain </a:t>
            </a:r>
            <a:r>
              <a:rPr lang="en-US" sz="3600" b="1" dirty="0">
                <a:solidFill>
                  <a:srgbClr val="FFC000"/>
                </a:solidFill>
                <a:latin typeface="Calibri" panose="020F0502020204030204" pitchFamily="34" charset="0"/>
                <a:cs typeface="Calibri" panose="020F0502020204030204" pitchFamily="34" charset="0"/>
              </a:rPr>
              <a:t>(v.21)</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Galatians 6:14</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Colossians 3:4</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Romans 8:35-39</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2 Corinthians 5:1, 6-8</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Revelation 14:13</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4" name="Picture 3"/>
          <p:cNvPicPr>
            <a:picLocks noChangeAspect="1"/>
          </p:cNvPicPr>
          <p:nvPr/>
        </p:nvPicPr>
        <p:blipFill>
          <a:blip r:embed="rId2"/>
          <a:stretch>
            <a:fillRect/>
          </a:stretch>
        </p:blipFill>
        <p:spPr>
          <a:xfrm>
            <a:off x="5050971" y="3100251"/>
            <a:ext cx="3983972" cy="3304744"/>
          </a:xfrm>
          <a:prstGeom prst="rect">
            <a:avLst/>
          </a:prstGeom>
          <a:ln>
            <a:noFill/>
          </a:ln>
          <a:effectLst>
            <a:softEdge rad="112500"/>
          </a:effectLst>
        </p:spPr>
      </p:pic>
    </p:spTree>
    <p:extLst>
      <p:ext uri="{BB962C8B-B14F-4D97-AF65-F5344CB8AC3E}">
        <p14:creationId xmlns:p14="http://schemas.microsoft.com/office/powerpoint/2010/main" val="198331816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2" y="2214694"/>
            <a:ext cx="8909108" cy="4102216"/>
          </a:xfrm>
          <a:effectLst/>
        </p:spPr>
        <p:txBody>
          <a:bodyPr>
            <a:normAutofit/>
          </a:bodyPr>
          <a:lstStyle/>
          <a:p>
            <a:pPr>
              <a:spcBef>
                <a:spcPts val="0"/>
              </a:spcBef>
            </a:pP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But if I live on in the flesh </a:t>
            </a:r>
            <a:r>
              <a:rPr lang="en-US" sz="3600" b="1" dirty="0">
                <a:solidFill>
                  <a:srgbClr val="FFC000"/>
                </a:solidFill>
                <a:latin typeface="Calibri" panose="020F0502020204030204" pitchFamily="34" charset="0"/>
                <a:cs typeface="Calibri" panose="020F0502020204030204" pitchFamily="34" charset="0"/>
              </a:rPr>
              <a:t>(v.22)</a:t>
            </a:r>
          </a:p>
          <a:p>
            <a:pPr>
              <a:spcBef>
                <a:spcPts val="0"/>
              </a:spcBef>
            </a:pPr>
            <a:r>
              <a:rPr lang="en-US" sz="3600" b="1" dirty="0">
                <a:latin typeface="Calibri" panose="020F0502020204030204" pitchFamily="34" charset="0"/>
                <a:cs typeface="Calibri" panose="020F0502020204030204" pitchFamily="34" charset="0"/>
              </a:rPr>
              <a:t> I am hard-pressed between the two</a:t>
            </a:r>
            <a:r>
              <a:rPr lang="en-US" sz="3600" b="1" dirty="0">
                <a:solidFill>
                  <a:srgbClr val="FFFF00"/>
                </a:solidFill>
                <a:latin typeface="Calibri" panose="020F0502020204030204" pitchFamily="34" charset="0"/>
                <a:cs typeface="Calibri" panose="020F0502020204030204" pitchFamily="34" charset="0"/>
              </a:rPr>
              <a:t> </a:t>
            </a:r>
            <a:r>
              <a:rPr lang="en-US" sz="3600" b="1" dirty="0">
                <a:solidFill>
                  <a:srgbClr val="FFC000"/>
                </a:solidFill>
                <a:latin typeface="Calibri" panose="020F0502020204030204" pitchFamily="34" charset="0"/>
                <a:cs typeface="Calibri" panose="020F0502020204030204" pitchFamily="34" charset="0"/>
              </a:rPr>
              <a:t>(v.23)</a:t>
            </a:r>
          </a:p>
          <a:p>
            <a:pPr lvl="1">
              <a:spcBef>
                <a:spcPts val="0"/>
              </a:spcBef>
            </a:pPr>
            <a:r>
              <a:rPr lang="en-US" sz="3400" dirty="0">
                <a:latin typeface="Calibri" panose="020F0502020204030204" pitchFamily="34" charset="0"/>
                <a:cs typeface="Calibri" panose="020F0502020204030204" pitchFamily="34" charset="0"/>
              </a:rPr>
              <a:t> Having a desire to depart and be</a:t>
            </a:r>
            <a:br>
              <a:rPr lang="en-US" sz="3400" dirty="0">
                <a:latin typeface="Calibri" panose="020F0502020204030204" pitchFamily="34" charset="0"/>
                <a:cs typeface="Calibri" panose="020F0502020204030204" pitchFamily="34" charset="0"/>
              </a:rPr>
            </a:br>
            <a:r>
              <a:rPr lang="en-US" sz="3400" dirty="0">
                <a:latin typeface="Calibri" panose="020F0502020204030204" pitchFamily="34" charset="0"/>
                <a:cs typeface="Calibri" panose="020F0502020204030204" pitchFamily="34" charset="0"/>
              </a:rPr>
              <a:t>  with Christ – which is FAR BETTER</a:t>
            </a:r>
          </a:p>
          <a:p>
            <a:pPr lvl="2">
              <a:spcBef>
                <a:spcPts val="0"/>
              </a:spcBef>
            </a:pP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 Luke 2:29-30</a:t>
            </a:r>
          </a:p>
          <a:p>
            <a:pPr lvl="2">
              <a:spcBef>
                <a:spcPts val="0"/>
              </a:spcBef>
            </a:pPr>
            <a:r>
              <a:rPr lang="en-US" sz="3200" dirty="0">
                <a:solidFill>
                  <a:srgbClr val="FFFF00"/>
                </a:solidFill>
                <a:latin typeface="Calibri" panose="020F0502020204030204" pitchFamily="34" charset="0"/>
                <a:ea typeface="Noto Sans" panose="020B0502040504020204" pitchFamily="34" charset="0"/>
                <a:cs typeface="Calibri" panose="020F0502020204030204" pitchFamily="34" charset="0"/>
              </a:rPr>
              <a:t> John 17:24</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4" name="Picture 3"/>
          <p:cNvPicPr>
            <a:picLocks noChangeAspect="1"/>
          </p:cNvPicPr>
          <p:nvPr/>
        </p:nvPicPr>
        <p:blipFill>
          <a:blip r:embed="rId2"/>
          <a:stretch>
            <a:fillRect/>
          </a:stretch>
        </p:blipFill>
        <p:spPr>
          <a:xfrm>
            <a:off x="7175863" y="3831772"/>
            <a:ext cx="1868428" cy="2633226"/>
          </a:xfrm>
          <a:prstGeom prst="rect">
            <a:avLst/>
          </a:prstGeom>
          <a:ln>
            <a:noFill/>
          </a:ln>
          <a:effectLst>
            <a:softEdge rad="112500"/>
          </a:effectLst>
        </p:spPr>
      </p:pic>
    </p:spTree>
    <p:extLst>
      <p:ext uri="{BB962C8B-B14F-4D97-AF65-F5344CB8AC3E}">
        <p14:creationId xmlns:p14="http://schemas.microsoft.com/office/powerpoint/2010/main" val="279104456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3" y="2214694"/>
            <a:ext cx="8657436" cy="4313564"/>
          </a:xfrm>
          <a:effectLst/>
        </p:spPr>
        <p:txBody>
          <a:bodyPr>
            <a:normAutofit/>
          </a:bodyPr>
          <a:lstStyle/>
          <a:p>
            <a:pPr>
              <a:spcBef>
                <a:spcPts val="0"/>
              </a:spcBef>
            </a:pP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Nevertheless to remain in the flesh is</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 more needful for you </a:t>
            </a:r>
            <a:r>
              <a:rPr lang="en-US" sz="3600" b="1" dirty="0">
                <a:solidFill>
                  <a:srgbClr val="FFC000"/>
                </a:solidFill>
                <a:latin typeface="Calibri" panose="020F0502020204030204" pitchFamily="34" charset="0"/>
                <a:cs typeface="Calibri" panose="020F0502020204030204" pitchFamily="34" charset="0"/>
              </a:rPr>
              <a:t>(v.24)</a:t>
            </a:r>
          </a:p>
          <a:p>
            <a:pPr lvl="1">
              <a:spcBef>
                <a:spcPts val="0"/>
              </a:spcBef>
            </a:pPr>
            <a:r>
              <a:rPr lang="en-US" sz="3400" dirty="0">
                <a:solidFill>
                  <a:srgbClr val="FFC000"/>
                </a:solidFill>
                <a:latin typeface="Calibri" panose="020F0502020204030204" pitchFamily="34" charset="0"/>
                <a:ea typeface="Noto Sans" panose="020B0502040504020204" pitchFamily="34" charset="0"/>
                <a:cs typeface="Calibri" panose="020F0502020204030204" pitchFamily="34" charset="0"/>
              </a:rPr>
              <a:t> </a:t>
            </a: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Acts 20:29-31</a:t>
            </a:r>
          </a:p>
          <a:p>
            <a:pPr>
              <a:spcBef>
                <a:spcPts val="0"/>
              </a:spcBef>
            </a:pPr>
            <a:r>
              <a:rPr lang="en-US" sz="3600" b="1" dirty="0">
                <a:latin typeface="Calibri" panose="020F0502020204030204" pitchFamily="34" charset="0"/>
                <a:cs typeface="Calibri" panose="020F0502020204030204" pitchFamily="34" charset="0"/>
              </a:rPr>
              <a:t> And being confident of this,</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 I know that I shall remain </a:t>
            </a:r>
            <a:r>
              <a:rPr lang="en-US" sz="3600" b="1" dirty="0">
                <a:solidFill>
                  <a:srgbClr val="FFC000"/>
                </a:solidFill>
                <a:latin typeface="Calibri" panose="020F0502020204030204" pitchFamily="34" charset="0"/>
                <a:cs typeface="Calibri" panose="020F0502020204030204" pitchFamily="34" charset="0"/>
              </a:rPr>
              <a:t>(v.25)</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Acts 11:23; 14:22</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2 Corinthians 1:24</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4" name="Picture 3"/>
          <p:cNvPicPr>
            <a:picLocks noChangeAspect="1"/>
          </p:cNvPicPr>
          <p:nvPr/>
        </p:nvPicPr>
        <p:blipFill>
          <a:blip r:embed="rId2"/>
          <a:stretch>
            <a:fillRect/>
          </a:stretch>
        </p:blipFill>
        <p:spPr>
          <a:xfrm>
            <a:off x="6775267" y="2899955"/>
            <a:ext cx="2317439" cy="3534402"/>
          </a:xfrm>
          <a:prstGeom prst="rect">
            <a:avLst/>
          </a:prstGeom>
          <a:ln>
            <a:noFill/>
          </a:ln>
          <a:effectLst>
            <a:softEdge rad="112500"/>
          </a:effectLst>
        </p:spPr>
      </p:pic>
    </p:spTree>
    <p:extLst>
      <p:ext uri="{BB962C8B-B14F-4D97-AF65-F5344CB8AC3E}">
        <p14:creationId xmlns:p14="http://schemas.microsoft.com/office/powerpoint/2010/main" val="284800388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Passionate Words</a:t>
            </a:r>
          </a:p>
        </p:txBody>
      </p:sp>
      <p:sp>
        <p:nvSpPr>
          <p:cNvPr id="3" name="Content Placeholder 2"/>
          <p:cNvSpPr>
            <a:spLocks noGrp="1"/>
          </p:cNvSpPr>
          <p:nvPr>
            <p:ph idx="1"/>
          </p:nvPr>
        </p:nvSpPr>
        <p:spPr>
          <a:xfrm>
            <a:off x="234893" y="2214694"/>
            <a:ext cx="8657436" cy="4102216"/>
          </a:xfrm>
          <a:effectLst/>
        </p:spPr>
        <p:txBody>
          <a:bodyPr>
            <a:normAutofit/>
          </a:bodyPr>
          <a:lstStyle/>
          <a:p>
            <a:pPr>
              <a:spcBef>
                <a:spcPts val="0"/>
              </a:spcBef>
            </a:pP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That your rejoicing for me</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 may be more abundant </a:t>
            </a:r>
            <a:r>
              <a:rPr lang="en-US" sz="3600" b="1" dirty="0">
                <a:solidFill>
                  <a:srgbClr val="FFC000"/>
                </a:solidFill>
                <a:latin typeface="Calibri" panose="020F0502020204030204" pitchFamily="34" charset="0"/>
                <a:cs typeface="Calibri" panose="020F0502020204030204" pitchFamily="34" charset="0"/>
              </a:rPr>
              <a:t>(v.26)</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Romans 5:1-2</a:t>
            </a:r>
          </a:p>
          <a:p>
            <a:pPr lvl="1">
              <a:spcBef>
                <a:spcPts val="0"/>
              </a:spcBef>
            </a:pPr>
            <a:r>
              <a:rPr lang="en-US" sz="3400" dirty="0">
                <a:solidFill>
                  <a:srgbClr val="FFFF00"/>
                </a:solidFill>
                <a:latin typeface="Calibri" panose="020F0502020204030204" pitchFamily="34" charset="0"/>
                <a:ea typeface="Noto Sans" panose="020B0502040504020204" pitchFamily="34" charset="0"/>
                <a:cs typeface="Calibri" panose="020F0502020204030204" pitchFamily="34" charset="0"/>
              </a:rPr>
              <a:t> 1 Peter 1:8</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pic>
        <p:nvPicPr>
          <p:cNvPr id="6" name="Picture 5"/>
          <p:cNvPicPr>
            <a:picLocks noChangeAspect="1"/>
          </p:cNvPicPr>
          <p:nvPr/>
        </p:nvPicPr>
        <p:blipFill>
          <a:blip r:embed="rId2"/>
          <a:stretch>
            <a:fillRect/>
          </a:stretch>
        </p:blipFill>
        <p:spPr>
          <a:xfrm>
            <a:off x="6418217" y="2046913"/>
            <a:ext cx="2579497" cy="4362275"/>
          </a:xfrm>
          <a:prstGeom prst="rect">
            <a:avLst/>
          </a:prstGeom>
          <a:ln>
            <a:noFill/>
          </a:ln>
          <a:effectLst>
            <a:softEdge rad="112500"/>
          </a:effectLst>
        </p:spPr>
      </p:pic>
    </p:spTree>
    <p:extLst>
      <p:ext uri="{BB962C8B-B14F-4D97-AF65-F5344CB8AC3E}">
        <p14:creationId xmlns:p14="http://schemas.microsoft.com/office/powerpoint/2010/main" val="50854745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329742"/>
            <a:ext cx="8657437" cy="970450"/>
          </a:xfrm>
        </p:spPr>
        <p:txBody>
          <a:bodyPr/>
          <a:lstStyle/>
          <a:p>
            <a:pPr algn="ct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Promise</a:t>
            </a:r>
          </a:p>
        </p:txBody>
      </p:sp>
      <p:sp>
        <p:nvSpPr>
          <p:cNvPr id="5" name="TextBox 4"/>
          <p:cNvSpPr txBox="1"/>
          <p:nvPr/>
        </p:nvSpPr>
        <p:spPr>
          <a:xfrm>
            <a:off x="0" y="6543413"/>
            <a:ext cx="91440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Richie Thetford										                                       www.thetfordcountry.com</a:t>
            </a:r>
          </a:p>
        </p:txBody>
      </p:sp>
      <p:sp>
        <p:nvSpPr>
          <p:cNvPr id="4" name="TextBox 3"/>
          <p:cNvSpPr txBox="1"/>
          <p:nvPr/>
        </p:nvSpPr>
        <p:spPr>
          <a:xfrm>
            <a:off x="67112" y="2097247"/>
            <a:ext cx="8992998" cy="4401205"/>
          </a:xfrm>
          <a:prstGeom prst="rect">
            <a:avLst/>
          </a:prstGeom>
          <a:noFill/>
          <a:ln>
            <a:noFill/>
          </a:ln>
          <a:effectLst/>
        </p:spPr>
        <p:txBody>
          <a:bodyPr wrap="square" rtlCol="0">
            <a:spAutoFit/>
          </a:bodyPr>
          <a:lstStyle/>
          <a:p>
            <a:pPr algn="ctr"/>
            <a:r>
              <a:rPr lang="en-US" sz="2800" dirty="0">
                <a:latin typeface="Calibri" panose="020F0502020204030204" pitchFamily="34" charset="0"/>
                <a:cs typeface="Calibri" panose="020F0502020204030204" pitchFamily="34" charset="0"/>
              </a:rPr>
              <a:t>“Let not your heart be troubled; you believe in God, believe also in Me. In My Father’s house are many mansions; if it were not so, I would have told you. </a:t>
            </a:r>
            <a:r>
              <a:rPr lang="en-US" sz="2800" b="1" dirty="0">
                <a:latin typeface="Calibri" panose="020F0502020204030204" pitchFamily="34" charset="0"/>
                <a:cs typeface="Calibri" panose="020F0502020204030204" pitchFamily="34" charset="0"/>
              </a:rPr>
              <a:t>I go to prepare a place for you</a:t>
            </a:r>
            <a:r>
              <a:rPr lang="en-US" sz="2800" dirty="0">
                <a:latin typeface="Calibri" panose="020F0502020204030204" pitchFamily="34" charset="0"/>
                <a:cs typeface="Calibri" panose="020F0502020204030204" pitchFamily="34" charset="0"/>
              </a:rPr>
              <a:t>. And if I go and prepare a place for you, I will come again and receive you to Myself; </a:t>
            </a:r>
            <a:r>
              <a:rPr lang="en-US" sz="2800" b="1" dirty="0">
                <a:latin typeface="Calibri" panose="020F0502020204030204" pitchFamily="34" charset="0"/>
                <a:cs typeface="Calibri" panose="020F0502020204030204" pitchFamily="34" charset="0"/>
              </a:rPr>
              <a:t>that where I am, there you may be also</a:t>
            </a:r>
            <a:r>
              <a:rPr lang="en-US" sz="2800" dirty="0">
                <a:latin typeface="Calibri" panose="020F0502020204030204" pitchFamily="34" charset="0"/>
                <a:cs typeface="Calibri" panose="020F0502020204030204" pitchFamily="34" charset="0"/>
              </a:rPr>
              <a:t>. And where I go you know, and the way you know.” Thomas said to Him, “Lord, we do not know where You are going, and how can we know the way?” Jesus said to him, </a:t>
            </a:r>
            <a:r>
              <a:rPr lang="en-US" sz="2800" dirty="0">
                <a:solidFill>
                  <a:schemeClr val="bg1"/>
                </a:solidFill>
                <a:highlight>
                  <a:srgbClr val="FFFF00"/>
                </a:highlight>
                <a:latin typeface="Calibri" panose="020F0502020204030204" pitchFamily="34" charset="0"/>
                <a:cs typeface="Calibri" panose="020F0502020204030204" pitchFamily="34" charset="0"/>
              </a:rPr>
              <a:t>“I am the way, the truth, and the life. No one comes</a:t>
            </a:r>
            <a:br>
              <a:rPr lang="en-US" sz="2800" dirty="0">
                <a:solidFill>
                  <a:schemeClr val="bg1"/>
                </a:solidFill>
                <a:highlight>
                  <a:srgbClr val="FFFF00"/>
                </a:highlight>
                <a:latin typeface="Calibri" panose="020F0502020204030204" pitchFamily="34" charset="0"/>
                <a:cs typeface="Calibri" panose="020F0502020204030204" pitchFamily="34" charset="0"/>
              </a:rPr>
            </a:br>
            <a:r>
              <a:rPr lang="en-US" sz="2800" dirty="0">
                <a:solidFill>
                  <a:schemeClr val="bg1"/>
                </a:solidFill>
                <a:highlight>
                  <a:srgbClr val="FFFF00"/>
                </a:highlight>
                <a:latin typeface="Calibri" panose="020F0502020204030204" pitchFamily="34" charset="0"/>
                <a:cs typeface="Calibri" panose="020F0502020204030204" pitchFamily="34" charset="0"/>
              </a:rPr>
              <a:t>to the Father except through Me.”</a:t>
            </a:r>
            <a:r>
              <a:rPr lang="en-US" sz="2800" b="1" dirty="0">
                <a:latin typeface="Calibri" panose="020F0502020204030204" pitchFamily="34" charset="0"/>
                <a:cs typeface="Calibri" panose="020F0502020204030204" pitchFamily="34" charset="0"/>
              </a:rPr>
              <a:t>  John 14:1-6</a:t>
            </a:r>
          </a:p>
        </p:txBody>
      </p:sp>
    </p:spTree>
    <p:extLst>
      <p:ext uri="{BB962C8B-B14F-4D97-AF65-F5344CB8AC3E}">
        <p14:creationId xmlns:p14="http://schemas.microsoft.com/office/powerpoint/2010/main" val="78700654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223</TotalTime>
  <Words>391</Words>
  <Application>Microsoft Office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Century Gothic</vt:lpstr>
      <vt:lpstr>Noto Sans</vt:lpstr>
      <vt:lpstr>Trebuchet MS</vt:lpstr>
      <vt:lpstr>Wingdings 2</vt:lpstr>
      <vt:lpstr>Quotable</vt:lpstr>
      <vt:lpstr>PowerPoint Presentation</vt:lpstr>
      <vt:lpstr>To Live Is Christ To Die Is GAIN!</vt:lpstr>
      <vt:lpstr>What Did the Apostle Paul See?</vt:lpstr>
      <vt:lpstr>Paul’s Passionate Words</vt:lpstr>
      <vt:lpstr>Paul’s Passionate Words</vt:lpstr>
      <vt:lpstr>Paul’s Passionate Words</vt:lpstr>
      <vt:lpstr>Paul’s Passionate Words</vt:lpstr>
      <vt:lpstr>Paul’s Passionate Words</vt:lpstr>
      <vt:lpstr>Jesus’ Promise</vt:lpstr>
      <vt:lpstr>Living Our Lives with Paul’s Confidence!</vt:lpstr>
      <vt:lpstr>To Live Is Christ To Die Is GAIN!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Live Is Christ To Die Is GAIN!</dc:title>
  <dc:creator>Richard Thetford</dc:creator>
  <cp:lastModifiedBy>Richard Thetford</cp:lastModifiedBy>
  <cp:revision>28</cp:revision>
  <dcterms:created xsi:type="dcterms:W3CDTF">2017-01-13T21:42:48Z</dcterms:created>
  <dcterms:modified xsi:type="dcterms:W3CDTF">2018-03-12T19:46:35Z</dcterms:modified>
</cp:coreProperties>
</file>