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56" r:id="rId4"/>
    <p:sldId id="257" r:id="rId5"/>
    <p:sldId id="258" r:id="rId6"/>
    <p:sldId id="259" r:id="rId7"/>
    <p:sldId id="261" r:id="rId8"/>
    <p:sldId id="260" r:id="rId9"/>
    <p:sldId id="262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1A0000"/>
    <a:srgbClr val="220000"/>
    <a:srgbClr val="540000"/>
    <a:srgbClr val="6C0000"/>
    <a:srgbClr val="260000"/>
    <a:srgbClr val="320000"/>
    <a:srgbClr val="FFDA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02F2E-3624-4C55-B528-2A6653E49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63053-4C78-4C29-BD84-0C7EF9761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9D28E-0769-4576-A762-FB2713579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EFC8C7-BCDD-4E12-ABCB-DA60060E980F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1689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5BF20-2345-4692-83EA-99C9DF32E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64E72-4105-4109-B96E-6E84EB94A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6CF08-F4F8-4171-9F82-919881D84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EBAE2-B6B9-48DC-A7FF-CBBE812C4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135CF-8A42-4E37-BEC1-E87CB7B4C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37998-E6C4-4F0F-ACE9-3F475290C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8AA59-C93A-4877-A106-669CD10ED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6E3A0-9C45-46BF-9E96-6834A3430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19706C9-3996-41EF-84BC-20E01AB965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Gisha" panose="020B0502040204020203" pitchFamily="34" charset="-79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Gisha" panose="020B0502040204020203" pitchFamily="34" charset="-79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isha" panose="020B0502040204020203" pitchFamily="34" charset="-79"/>
              </a:defRPr>
            </a:lvl1pPr>
          </a:lstStyle>
          <a:p>
            <a:fld id="{7FCD59ED-D939-475F-9784-A7E1FCC86B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85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sha" panose="020B0502040204020203" pitchFamily="34" charset="-79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Gisha" panose="020B0502040204020203" pitchFamily="34" charset="-79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Gisha" panose="020B0502040204020203" pitchFamily="34" charset="-79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Gisha" panose="020B0502040204020203" pitchFamily="34" charset="-79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sha" panose="020B0502040204020203" pitchFamily="34" charset="-79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sha" panose="020B0502040204020203" pitchFamily="34" charset="-79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11078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9" name="Picture 9" descr="woman stud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3841595" cy="594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04800" y="304800"/>
            <a:ext cx="8534400" cy="531390"/>
          </a:xfrm>
          <a:prstGeom prst="rect">
            <a:avLst/>
          </a:prstGeom>
          <a:solidFill>
            <a:srgbClr val="6C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04800" y="228600"/>
            <a:ext cx="853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400" b="1" dirty="0">
                <a:solidFill>
                  <a:schemeClr val="bg1"/>
                </a:solidFill>
                <a:latin typeface="Calibri" panose="020F0502020204030204" pitchFamily="34" charset="0"/>
              </a:rPr>
              <a:t>Commit to becoming a Spiritual Person!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4191000" y="1143000"/>
            <a:ext cx="449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342900" indent="-342900" algn="ctr">
              <a:spcBef>
                <a:spcPct val="20000"/>
              </a:spcBef>
            </a:pPr>
            <a:r>
              <a:rPr lang="en-US" sz="3400" b="1" dirty="0">
                <a:solidFill>
                  <a:schemeClr val="bg1"/>
                </a:solidFill>
                <a:latin typeface="Calibri" panose="020F0502020204030204" pitchFamily="34" charset="0"/>
              </a:rPr>
              <a:t>“you also, as living stones, are being built up </a:t>
            </a:r>
            <a:r>
              <a:rPr lang="en-US" sz="3400" b="1" dirty="0">
                <a:solidFill>
                  <a:srgbClr val="FF9900"/>
                </a:solidFill>
                <a:latin typeface="Calibri" panose="020F0502020204030204" pitchFamily="34" charset="0"/>
              </a:rPr>
              <a:t>a spiritual house</a:t>
            </a:r>
            <a:r>
              <a:rPr lang="en-US" sz="3400" b="1" dirty="0">
                <a:solidFill>
                  <a:schemeClr val="bg1"/>
                </a:solidFill>
                <a:latin typeface="Calibri" panose="020F0502020204030204" pitchFamily="34" charset="0"/>
              </a:rPr>
              <a:t>, a holy priesthood, to offer up </a:t>
            </a:r>
            <a:r>
              <a:rPr lang="en-US" sz="3400" b="1" dirty="0">
                <a:solidFill>
                  <a:srgbClr val="FF9900"/>
                </a:solidFill>
                <a:latin typeface="Calibri" panose="020F0502020204030204" pitchFamily="34" charset="0"/>
              </a:rPr>
              <a:t>spiritual sacrifices</a:t>
            </a:r>
            <a:r>
              <a:rPr lang="en-US" sz="3400" b="1" dirty="0">
                <a:solidFill>
                  <a:schemeClr val="bg1"/>
                </a:solidFill>
                <a:latin typeface="Calibri" panose="020F0502020204030204" pitchFamily="34" charset="0"/>
              </a:rPr>
              <a:t> acceptable to God through</a:t>
            </a:r>
            <a:br>
              <a:rPr lang="en-US" sz="34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3400" b="1" dirty="0">
                <a:solidFill>
                  <a:schemeClr val="bg1"/>
                </a:solidFill>
                <a:latin typeface="Calibri" panose="020F0502020204030204" pitchFamily="34" charset="0"/>
              </a:rPr>
              <a:t>Jesus Christ.”</a:t>
            </a:r>
            <a:br>
              <a:rPr lang="en-US" sz="34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</a:rPr>
              <a:t>1 Peter 2:5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54821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                       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animBg="1"/>
      <p:bldP spid="2" grpId="0"/>
      <p:bldP spid="102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5136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28600" y="168275"/>
            <a:ext cx="86868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FF9900"/>
                </a:solidFill>
                <a:latin typeface="Calibri" panose="020F0502020204030204" pitchFamily="34" charset="0"/>
                <a:cs typeface="Times New Roman" pitchFamily="18" charset="0"/>
              </a:rPr>
              <a:t>Spirituality</a:t>
            </a:r>
            <a:br>
              <a:rPr lang="en-US" sz="5400" b="1" dirty="0">
                <a:solidFill>
                  <a:srgbClr val="FF9900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en-US" sz="4400" b="1" dirty="0">
                <a:solidFill>
                  <a:srgbClr val="FF9900"/>
                </a:solidFill>
                <a:latin typeface="Calibri" panose="020F0502020204030204" pitchFamily="34" charset="0"/>
                <a:cs typeface="Times New Roman" pitchFamily="18" charset="0"/>
              </a:rPr>
              <a:t>Exemplified in Christian Life</a:t>
            </a:r>
          </a:p>
        </p:txBody>
      </p:sp>
      <p:pic>
        <p:nvPicPr>
          <p:cNvPr id="2057" name="Picture 9" descr="42-155999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5000"/>
            <a:ext cx="3849392" cy="4348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114800" y="2057400"/>
            <a:ext cx="4800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“you also, as living stones, are being built up</a:t>
            </a:r>
            <a:b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3200" b="1" dirty="0">
                <a:solidFill>
                  <a:srgbClr val="FF9900"/>
                </a:solidFill>
                <a:latin typeface="Calibri" panose="020F0502020204030204" pitchFamily="34" charset="0"/>
              </a:rPr>
              <a:t>a spiritual house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, a holy priesthood, to offer up </a:t>
            </a:r>
            <a:r>
              <a:rPr lang="en-US" sz="3200" b="1" dirty="0">
                <a:solidFill>
                  <a:srgbClr val="FF9900"/>
                </a:solidFill>
                <a:latin typeface="Calibri" panose="020F0502020204030204" pitchFamily="34" charset="0"/>
              </a:rPr>
              <a:t>spiritual sacrifices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 acceptable to God through Jesus Christ.”</a:t>
            </a:r>
            <a:br>
              <a:rPr lang="en-US" sz="34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</a:rPr>
              <a:t>1 Peter 2:5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54821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0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5029200" cy="2316162"/>
          </a:xfrm>
          <a:effectLst>
            <a:outerShdw dist="17961" dir="2700000" algn="ctr" rotWithShape="0">
              <a:schemeClr val="bg1"/>
            </a:outerShdw>
          </a:effectLst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FF9900"/>
                </a:solidFill>
                <a:cs typeface="Times New Roman" pitchFamily="18" charset="0"/>
              </a:rPr>
              <a:t>What is</a:t>
            </a:r>
            <a:br>
              <a:rPr lang="en-US" sz="6000" b="1" dirty="0">
                <a:solidFill>
                  <a:srgbClr val="FF9900"/>
                </a:solidFill>
                <a:cs typeface="Times New Roman" pitchFamily="18" charset="0"/>
              </a:rPr>
            </a:br>
            <a:r>
              <a:rPr lang="en-US" sz="6000" b="1" dirty="0">
                <a:solidFill>
                  <a:srgbClr val="FF9900"/>
                </a:solidFill>
                <a:cs typeface="Times New Roman" pitchFamily="18" charset="0"/>
              </a:rPr>
              <a:t>Spirituality?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8534400" cy="3810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cs typeface="Calibri" panose="020F0502020204030204" pitchFamily="34" charset="0"/>
              </a:rPr>
              <a:t>Defined:</a:t>
            </a:r>
          </a:p>
          <a:p>
            <a:pPr lvl="1" eaLnBrk="1" hangingPunct="1"/>
            <a:r>
              <a:rPr lang="en-US" dirty="0">
                <a:solidFill>
                  <a:schemeClr val="bg1"/>
                </a:solidFill>
                <a:cs typeface="Calibri" panose="020F0502020204030204" pitchFamily="34" charset="0"/>
              </a:rPr>
              <a:t>“sensitivity or commitment to religious values and sacred matters” </a:t>
            </a:r>
            <a:r>
              <a:rPr lang="en-US" sz="2000" i="1" dirty="0">
                <a:solidFill>
                  <a:srgbClr val="FF9900"/>
                </a:solidFill>
                <a:cs typeface="Calibri" panose="020F0502020204030204" pitchFamily="34" charset="0"/>
              </a:rPr>
              <a:t>(Nelson’s Bible Dictionary)</a:t>
            </a:r>
          </a:p>
          <a:p>
            <a:pPr lvl="1" eaLnBrk="1" hangingPunct="1"/>
            <a:r>
              <a:rPr lang="en-US" dirty="0">
                <a:solidFill>
                  <a:schemeClr val="bg1"/>
                </a:solidFill>
                <a:cs typeface="Calibri" panose="020F0502020204030204" pitchFamily="34" charset="0"/>
              </a:rPr>
              <a:t>“the state of a soul vitalized by the Divine Spirit and made alive unto God. It covers the entire range of man’s faculties: intellect, feeling, will – all the attributes of personality”</a:t>
            </a:r>
            <a:br>
              <a:rPr lang="en-US" dirty="0">
                <a:solidFill>
                  <a:schemeClr val="bg1"/>
                </a:solidFill>
                <a:cs typeface="Calibri" panose="020F0502020204030204" pitchFamily="34" charset="0"/>
              </a:rPr>
            </a:br>
            <a:r>
              <a:rPr lang="en-US" sz="2000" i="1" dirty="0">
                <a:solidFill>
                  <a:srgbClr val="FF9900"/>
                </a:solidFill>
                <a:cs typeface="Calibri" panose="020F0502020204030204" pitchFamily="34" charset="0"/>
              </a:rPr>
              <a:t>(International Standard Bible Encyclopedia)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3080" name="Picture 8" descr="Bible reading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04800"/>
            <a:ext cx="3428999" cy="2209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81" name="Line 9"/>
          <p:cNvSpPr>
            <a:spLocks noChangeShapeType="1"/>
          </p:cNvSpPr>
          <p:nvPr/>
        </p:nvSpPr>
        <p:spPr bwMode="auto">
          <a:xfrm flipH="1">
            <a:off x="304800" y="2590800"/>
            <a:ext cx="8534400" cy="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54821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95800" y="152400"/>
            <a:ext cx="4343400" cy="2163763"/>
          </a:xfrm>
          <a:effectLst>
            <a:outerShdw dist="17961" dir="2700000" algn="ctr" rotWithShape="0">
              <a:schemeClr val="bg1"/>
            </a:outerShdw>
          </a:effectLst>
        </p:spPr>
        <p:txBody>
          <a:bodyPr/>
          <a:lstStyle/>
          <a:p>
            <a:pPr eaLnBrk="1" hangingPunct="1"/>
            <a:r>
              <a:rPr lang="en-US" sz="5400" b="1" dirty="0">
                <a:solidFill>
                  <a:srgbClr val="FF9900"/>
                </a:solidFill>
              </a:rPr>
              <a:t>What is</a:t>
            </a:r>
            <a:br>
              <a:rPr lang="en-US" sz="5400" b="1" dirty="0">
                <a:solidFill>
                  <a:srgbClr val="FF9900"/>
                </a:solidFill>
              </a:rPr>
            </a:br>
            <a:r>
              <a:rPr lang="en-US" sz="5400" b="1" dirty="0">
                <a:solidFill>
                  <a:srgbClr val="FF9900"/>
                </a:solidFill>
              </a:rPr>
              <a:t>Spirituality?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0" y="2362200"/>
            <a:ext cx="4470400" cy="38862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1"/>
                </a:solidFill>
              </a:rPr>
              <a:t>A person that is marked by stability and maturity in living by God’s Spirit</a:t>
            </a:r>
          </a:p>
          <a:p>
            <a:pPr lvl="1" eaLnBrk="1" hangingPunct="1"/>
            <a:r>
              <a:rPr lang="en-US" dirty="0">
                <a:solidFill>
                  <a:schemeClr val="bg1"/>
                </a:solidFill>
                <a:cs typeface="Calibri" panose="020F0502020204030204" pitchFamily="34" charset="0"/>
              </a:rPr>
              <a:t>Spiritually minded </a:t>
            </a:r>
            <a:r>
              <a:rPr lang="en-US" b="1" dirty="0">
                <a:solidFill>
                  <a:srgbClr val="FF9900"/>
                </a:solidFill>
              </a:rPr>
              <a:t>(Galatians 6:1)</a:t>
            </a:r>
          </a:p>
          <a:p>
            <a:pPr lvl="1" eaLnBrk="1" hangingPunct="1"/>
            <a:r>
              <a:rPr lang="en-US" dirty="0">
                <a:solidFill>
                  <a:schemeClr val="bg1"/>
                </a:solidFill>
                <a:cs typeface="Calibri" panose="020F0502020204030204" pitchFamily="34" charset="0"/>
              </a:rPr>
              <a:t>Carnal minded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rgbClr val="FF9900"/>
                </a:solidFill>
              </a:rPr>
              <a:t>(1 Corinthians 3:1-4)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4495800" y="2286000"/>
            <a:ext cx="4343400" cy="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2" name="Picture 14" descr="Fotosearch_20342427_17923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3962400" cy="594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0" y="654821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                       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1295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>
                <a:solidFill>
                  <a:schemeClr val="bg1"/>
                </a:solidFill>
              </a:rPr>
              <a:t>Vines Expository Dictionary of</a:t>
            </a:r>
            <a:br>
              <a:rPr lang="en-US" sz="3600" b="1">
                <a:solidFill>
                  <a:schemeClr val="bg1"/>
                </a:solidFill>
              </a:rPr>
            </a:br>
            <a:r>
              <a:rPr lang="en-US" sz="3600" b="1">
                <a:solidFill>
                  <a:schemeClr val="bg1"/>
                </a:solidFill>
              </a:rPr>
              <a:t>New Testament Words:</a:t>
            </a: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04800" y="1693863"/>
            <a:ext cx="85344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</a:rPr>
              <a:t>“The spiritual state is reached by </a:t>
            </a:r>
            <a:r>
              <a:rPr lang="en-US" sz="3300" b="1" dirty="0">
                <a:solidFill>
                  <a:srgbClr val="FF9900"/>
                </a:solidFill>
                <a:latin typeface="Calibri" panose="020F0502020204030204" pitchFamily="34" charset="0"/>
              </a:rPr>
              <a:t>diligence in the Word of God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</a:rPr>
              <a:t> and in</a:t>
            </a: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3300" b="1" dirty="0">
                <a:solidFill>
                  <a:srgbClr val="FF9900"/>
                </a:solidFill>
                <a:latin typeface="Calibri" panose="020F0502020204030204" pitchFamily="34" charset="0"/>
              </a:rPr>
              <a:t>prayer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</a:rPr>
              <a:t>; it is maintained by </a:t>
            </a:r>
            <a:r>
              <a:rPr lang="en-US" sz="3300" b="1" dirty="0">
                <a:solidFill>
                  <a:srgbClr val="FF9900"/>
                </a:solidFill>
                <a:latin typeface="Calibri" panose="020F0502020204030204" pitchFamily="34" charset="0"/>
              </a:rPr>
              <a:t>obedience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</a:rPr>
              <a:t> and</a:t>
            </a: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3300" b="1" dirty="0">
                <a:solidFill>
                  <a:srgbClr val="FF9900"/>
                </a:solidFill>
                <a:latin typeface="Calibri" panose="020F0502020204030204" pitchFamily="34" charset="0"/>
              </a:rPr>
              <a:t>self-judgment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</a:rPr>
              <a:t>. Such as are led by the Spirit are spiritual, but, of course, spirituality is not a fixed or absolute condition, it admits of growth; indeed growth in </a:t>
            </a:r>
            <a:r>
              <a:rPr lang="en-US" sz="3300" i="1" dirty="0">
                <a:solidFill>
                  <a:schemeClr val="bg1"/>
                </a:solidFill>
                <a:latin typeface="Calibri" panose="020F0502020204030204" pitchFamily="34" charset="0"/>
              </a:rPr>
              <a:t>‘the grace and knowledge of our Lord and Savior Jesus Christ,’</a:t>
            </a:r>
            <a:br>
              <a:rPr lang="en-US" sz="3300" i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</a:rPr>
              <a:t>(2 Peter 3:18), is evidence of true spirituality.”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304800" y="1524000"/>
            <a:ext cx="8534400" cy="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54821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                       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343400" y="152400"/>
            <a:ext cx="4495800" cy="2316163"/>
          </a:xfrm>
          <a:effectLst>
            <a:outerShdw dist="17961" dir="2700000" algn="ctr" rotWithShape="0">
              <a:schemeClr val="bg1"/>
            </a:outerShdw>
          </a:effectLst>
        </p:spPr>
        <p:txBody>
          <a:bodyPr/>
          <a:lstStyle/>
          <a:p>
            <a:pPr eaLnBrk="1" hangingPunct="1"/>
            <a:r>
              <a:rPr lang="en-US" sz="5400" b="1" dirty="0">
                <a:solidFill>
                  <a:srgbClr val="FF9900"/>
                </a:solidFill>
              </a:rPr>
              <a:t>What is</a:t>
            </a:r>
            <a:br>
              <a:rPr lang="en-US" sz="5400" b="1" dirty="0">
                <a:solidFill>
                  <a:srgbClr val="FF9900"/>
                </a:solidFill>
              </a:rPr>
            </a:br>
            <a:r>
              <a:rPr lang="en-US" sz="5400" b="1" dirty="0">
                <a:solidFill>
                  <a:srgbClr val="FF9900"/>
                </a:solidFill>
              </a:rPr>
              <a:t>Spirituality?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85344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bg1"/>
                </a:solidFill>
              </a:rPr>
              <a:t>Growing 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cs typeface="Calibri" panose="020F0502020204030204" pitchFamily="34" charset="0"/>
              </a:rPr>
              <a:t>Begins with one’s “new birth” </a:t>
            </a:r>
            <a:r>
              <a:rPr lang="en-US" b="1" dirty="0">
                <a:solidFill>
                  <a:srgbClr val="FF9900"/>
                </a:solidFill>
              </a:rPr>
              <a:t>John 3:6; 4:24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bg1"/>
                </a:solidFill>
              </a:rPr>
              <a:t>Driving Force of Maturing Christians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solidFill>
                  <a:srgbClr val="FF9900"/>
                </a:solidFill>
              </a:rPr>
              <a:t>Romans 8:2-11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Maturing as a Christian means becoming more spiritual – more directed by God’s Spirit and more focused on the </a:t>
            </a:r>
            <a:r>
              <a:rPr lang="en-US" b="1" dirty="0">
                <a:solidFill>
                  <a:schemeClr val="bg1"/>
                </a:solidFill>
              </a:rPr>
              <a:t>spiritual things</a:t>
            </a:r>
            <a:r>
              <a:rPr lang="en-US" dirty="0">
                <a:solidFill>
                  <a:schemeClr val="bg1"/>
                </a:solidFill>
              </a:rPr>
              <a:t> of life instead of the physical things.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304800" y="2590800"/>
            <a:ext cx="8534400" cy="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6153" name="Picture 9" descr="boy_reading_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3733800" cy="2172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0" y="654821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                       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4800600" cy="2316163"/>
          </a:xfrm>
          <a:effectLst>
            <a:outerShdw dist="17961" dir="2700000" algn="ctr" rotWithShape="0">
              <a:schemeClr val="bg1"/>
            </a:outerShdw>
          </a:effectLst>
        </p:spPr>
        <p:txBody>
          <a:bodyPr/>
          <a:lstStyle/>
          <a:p>
            <a:pPr eaLnBrk="1" hangingPunct="1"/>
            <a:r>
              <a:rPr lang="en-US" sz="5400" b="1" dirty="0">
                <a:solidFill>
                  <a:srgbClr val="FF9900"/>
                </a:solidFill>
              </a:rPr>
              <a:t>Ramifications of Spirituality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90800"/>
            <a:ext cx="8534400" cy="3810000"/>
          </a:xfrm>
        </p:spPr>
        <p:txBody>
          <a:bodyPr/>
          <a:lstStyle/>
          <a:p>
            <a:pPr eaLnBrk="1" hangingPunct="1"/>
            <a:r>
              <a:rPr lang="en-US" sz="3400" b="1" dirty="0">
                <a:solidFill>
                  <a:schemeClr val="bg1"/>
                </a:solidFill>
              </a:rPr>
              <a:t>Takes Time to Achieve</a:t>
            </a:r>
          </a:p>
          <a:p>
            <a:pPr lvl="1" eaLnBrk="1" hangingPunct="1"/>
            <a:r>
              <a:rPr lang="en-US" sz="3200" dirty="0">
                <a:solidFill>
                  <a:srgbClr val="FF9900"/>
                </a:solidFill>
              </a:rPr>
              <a:t>1 Timothy 4:15</a:t>
            </a:r>
          </a:p>
          <a:p>
            <a:pPr eaLnBrk="1" hangingPunct="1"/>
            <a:r>
              <a:rPr lang="en-US" sz="3400" b="1" dirty="0">
                <a:solidFill>
                  <a:schemeClr val="bg1"/>
                </a:solidFill>
              </a:rPr>
              <a:t>Must Yield Our Wills to the Holy Spirit</a:t>
            </a:r>
          </a:p>
          <a:p>
            <a:pPr lvl="1" eaLnBrk="1" hangingPunct="1"/>
            <a:r>
              <a:rPr lang="en-US" sz="3200" dirty="0">
                <a:solidFill>
                  <a:srgbClr val="FF9900"/>
                </a:solidFill>
                <a:cs typeface="Calibri" panose="020F0502020204030204" pitchFamily="34" charset="0"/>
              </a:rPr>
              <a:t>Hebrews 5:12-14</a:t>
            </a:r>
          </a:p>
          <a:p>
            <a:pPr eaLnBrk="1" hangingPunct="1"/>
            <a:r>
              <a:rPr lang="en-US" sz="3400" b="1" dirty="0">
                <a:solidFill>
                  <a:schemeClr val="bg1"/>
                </a:solidFill>
              </a:rPr>
              <a:t>Various Stages of spirituality</a:t>
            </a:r>
          </a:p>
          <a:p>
            <a:pPr lvl="1" eaLnBrk="1" hangingPunct="1"/>
            <a:r>
              <a:rPr lang="en-US" sz="3200" dirty="0">
                <a:solidFill>
                  <a:schemeClr val="bg1"/>
                </a:solidFill>
                <a:cs typeface="Calibri" panose="020F0502020204030204" pitchFamily="34" charset="0"/>
              </a:rPr>
              <a:t>We must continue to grow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304800" y="2514600"/>
            <a:ext cx="8534400" cy="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6158" name="Picture 14" descr="Bible Reading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1" y="304800"/>
            <a:ext cx="1943100" cy="2062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ectangle 12"/>
          <p:cNvSpPr/>
          <p:nvPr/>
        </p:nvSpPr>
        <p:spPr>
          <a:xfrm>
            <a:off x="381000" y="381000"/>
            <a:ext cx="1371600" cy="1905000"/>
          </a:xfrm>
          <a:prstGeom prst="rect">
            <a:avLst/>
          </a:prstGeom>
          <a:noFill/>
        </p:spPr>
        <p:txBody>
          <a:bodyPr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54821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                       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152400"/>
            <a:ext cx="6096000" cy="3733800"/>
          </a:xfrm>
          <a:effectLst>
            <a:outerShdw dist="17961" dir="2700000" algn="ctr" rotWithShape="0">
              <a:schemeClr val="bg1"/>
            </a:outerShdw>
          </a:effectLst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FF9900"/>
                </a:solidFill>
              </a:rPr>
              <a:t>Characteristics</a:t>
            </a:r>
            <a:br>
              <a:rPr lang="en-US" sz="6000" b="1" dirty="0">
                <a:solidFill>
                  <a:srgbClr val="FF9900"/>
                </a:solidFill>
              </a:rPr>
            </a:br>
            <a:r>
              <a:rPr lang="en-US" sz="6000" b="1" dirty="0">
                <a:solidFill>
                  <a:srgbClr val="FF9900"/>
                </a:solidFill>
              </a:rPr>
              <a:t>of the</a:t>
            </a:r>
            <a:br>
              <a:rPr lang="en-US" sz="6000" b="1" dirty="0">
                <a:solidFill>
                  <a:srgbClr val="FF9900"/>
                </a:solidFill>
              </a:rPr>
            </a:br>
            <a:r>
              <a:rPr lang="en-US" sz="6000" b="1" dirty="0">
                <a:solidFill>
                  <a:srgbClr val="FF9900"/>
                </a:solidFill>
              </a:rPr>
              <a:t>Spiritual Man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038600"/>
            <a:ext cx="85344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400" b="1" dirty="0">
                <a:solidFill>
                  <a:schemeClr val="bg1"/>
                </a:solidFill>
              </a:rPr>
              <a:t>Recognize they’re truly “reborn”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>
                <a:solidFill>
                  <a:srgbClr val="FF9900"/>
                </a:solidFill>
                <a:cs typeface="Calibri" panose="020F0502020204030204" pitchFamily="34" charset="0"/>
              </a:rPr>
              <a:t>1 Corinthians 2:14-15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b="1" dirty="0">
                <a:solidFill>
                  <a:schemeClr val="bg1"/>
                </a:solidFill>
              </a:rPr>
              <a:t>Directed by the Spirit of God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>
                <a:solidFill>
                  <a:srgbClr val="FF9900"/>
                </a:solidFill>
                <a:cs typeface="Calibri" panose="020F0502020204030204" pitchFamily="34" charset="0"/>
              </a:rPr>
              <a:t>Ephesians 5:18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304800" y="3962400"/>
            <a:ext cx="8534400" cy="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8203" name="Picture 11" descr="bible reading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2438400" cy="35467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0" y="654821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5715000" cy="2667000"/>
          </a:xfrm>
          <a:effectLst>
            <a:outerShdw dist="17961" dir="2700000" algn="ctr" rotWithShape="0">
              <a:schemeClr val="bg1"/>
            </a:outerShdw>
          </a:effectLst>
        </p:spPr>
        <p:txBody>
          <a:bodyPr/>
          <a:lstStyle/>
          <a:p>
            <a:pPr eaLnBrk="1" hangingPunct="1"/>
            <a:r>
              <a:rPr lang="en-US" sz="5400" b="1" dirty="0">
                <a:solidFill>
                  <a:srgbClr val="FF9900"/>
                </a:solidFill>
              </a:rPr>
              <a:t>Characteristics</a:t>
            </a:r>
            <a:br>
              <a:rPr lang="en-US" sz="5400" b="1" dirty="0">
                <a:solidFill>
                  <a:srgbClr val="FF9900"/>
                </a:solidFill>
              </a:rPr>
            </a:br>
            <a:r>
              <a:rPr lang="en-US" sz="5400" b="1" dirty="0">
                <a:solidFill>
                  <a:srgbClr val="FF9900"/>
                </a:solidFill>
              </a:rPr>
              <a:t>of the</a:t>
            </a:r>
            <a:br>
              <a:rPr lang="en-US" sz="5400" b="1" dirty="0">
                <a:solidFill>
                  <a:srgbClr val="FF9900"/>
                </a:solidFill>
              </a:rPr>
            </a:br>
            <a:r>
              <a:rPr lang="en-US" sz="5400" b="1" dirty="0">
                <a:solidFill>
                  <a:srgbClr val="FF9900"/>
                </a:solidFill>
              </a:rPr>
              <a:t>Spiritual Man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895600"/>
            <a:ext cx="8534400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400" b="1" dirty="0">
                <a:solidFill>
                  <a:schemeClr val="bg1"/>
                </a:solidFill>
              </a:rPr>
              <a:t>Continues to Mature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>
                <a:solidFill>
                  <a:srgbClr val="FF9900"/>
                </a:solidFill>
                <a:cs typeface="Calibri" panose="020F0502020204030204" pitchFamily="34" charset="0"/>
              </a:rPr>
              <a:t>2 Timothy 2:15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b="1" dirty="0">
                <a:solidFill>
                  <a:schemeClr val="bg1"/>
                </a:solidFill>
              </a:rPr>
              <a:t>Manifests Christ in their Character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>
                <a:solidFill>
                  <a:srgbClr val="FF9900"/>
                </a:solidFill>
                <a:cs typeface="Calibri" panose="020F0502020204030204" pitchFamily="34" charset="0"/>
              </a:rPr>
              <a:t>Galatians 5:22-23; 2:20; 1 Peter 2:21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b="1" dirty="0">
                <a:solidFill>
                  <a:schemeClr val="bg1"/>
                </a:solidFill>
              </a:rPr>
              <a:t>Spirituality reflected in attitude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>
                <a:solidFill>
                  <a:srgbClr val="FF9900"/>
                </a:solidFill>
                <a:cs typeface="Calibri" panose="020F0502020204030204" pitchFamily="34" charset="0"/>
              </a:rPr>
              <a:t>Ephesians 5:18-21; 1 Corinthians 15:58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>
            <a:off x="304800" y="2819400"/>
            <a:ext cx="8534400" cy="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9225" name="Picture 11" descr="man_reading_bible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798" y="304800"/>
            <a:ext cx="2438401" cy="24384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0" y="654821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                       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ouvenir Lt BT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ouvenir Lt BT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352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Gisha</vt:lpstr>
      <vt:lpstr>Times New Roman</vt:lpstr>
      <vt:lpstr>Default Design</vt:lpstr>
      <vt:lpstr>1_Default Design</vt:lpstr>
      <vt:lpstr>PowerPoint Presentation</vt:lpstr>
      <vt:lpstr>PowerPoint Presentation</vt:lpstr>
      <vt:lpstr>What is Spirituality?</vt:lpstr>
      <vt:lpstr>What is Spirituality?</vt:lpstr>
      <vt:lpstr>PowerPoint Presentation</vt:lpstr>
      <vt:lpstr>What is Spirituality?</vt:lpstr>
      <vt:lpstr>Ramifications of Spirituality</vt:lpstr>
      <vt:lpstr>Characteristics of the Spiritual Man</vt:lpstr>
      <vt:lpstr>Characteristics of the Spiritual Man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Authorized Customer</dc:creator>
  <cp:lastModifiedBy>Richard Thetford</cp:lastModifiedBy>
  <cp:revision>31</cp:revision>
  <dcterms:created xsi:type="dcterms:W3CDTF">2008-11-22T21:48:50Z</dcterms:created>
  <dcterms:modified xsi:type="dcterms:W3CDTF">2018-03-12T15:47:41Z</dcterms:modified>
</cp:coreProperties>
</file>