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Lst>
  <p:notesMasterIdLst>
    <p:notesMasterId r:id="rId29"/>
  </p:notesMasterIdLst>
  <p:handoutMasterIdLst>
    <p:handoutMasterId r:id="rId30"/>
  </p:handoutMasterIdLst>
  <p:sldIdLst>
    <p:sldId id="256" r:id="rId10"/>
    <p:sldId id="454" r:id="rId11"/>
    <p:sldId id="501" r:id="rId12"/>
    <p:sldId id="374" r:id="rId13"/>
    <p:sldId id="528" r:id="rId14"/>
    <p:sldId id="494" r:id="rId15"/>
    <p:sldId id="530" r:id="rId16"/>
    <p:sldId id="532" r:id="rId17"/>
    <p:sldId id="522" r:id="rId18"/>
    <p:sldId id="524" r:id="rId19"/>
    <p:sldId id="534" r:id="rId20"/>
    <p:sldId id="519" r:id="rId21"/>
    <p:sldId id="536" r:id="rId22"/>
    <p:sldId id="538" r:id="rId23"/>
    <p:sldId id="526" r:id="rId24"/>
    <p:sldId id="540" r:id="rId25"/>
    <p:sldId id="520" r:id="rId26"/>
    <p:sldId id="542" r:id="rId27"/>
    <p:sldId id="490" r:id="rId28"/>
  </p:sldIdLst>
  <p:sldSz cx="12192000" cy="6858000"/>
  <p:notesSz cx="6858000" cy="9144000"/>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000C"/>
    <a:srgbClr val="FFFF00"/>
    <a:srgbClr val="66FFFF"/>
    <a:srgbClr val="CCFF33"/>
    <a:srgbClr val="FF0066"/>
    <a:srgbClr val="FFFFFF"/>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0" autoAdjust="0"/>
    <p:restoredTop sz="86409" autoAdjust="0"/>
  </p:normalViewPr>
  <p:slideViewPr>
    <p:cSldViewPr snapToObjects="1">
      <p:cViewPr varScale="1">
        <p:scale>
          <a:sx n="95" d="100"/>
          <a:sy n="95" d="100"/>
        </p:scale>
        <p:origin x="312" y="10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662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A Specific Request</a:t>
            </a:r>
          </a:p>
        </p:txBody>
      </p:sp>
      <p:sp>
        <p:nvSpPr>
          <p:cNvPr id="27651"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200" b="0">
                <a:solidFill>
                  <a:schemeClr val="tx1"/>
                </a:solidFill>
                <a:latin typeface="Times New Roman" pitchFamily="18" charset="0"/>
              </a:rPr>
              <a:t>Prepared by Nathan L Morrison / 05-14-06</a:t>
            </a:r>
          </a:p>
        </p:txBody>
      </p:sp>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fld id="{7BA1C665-5710-4130-9DD5-BF8B3269C2A7}" type="slidenum">
              <a:rPr lang="en-US" sz="1200" b="0" smtClean="0">
                <a:solidFill>
                  <a:schemeClr val="tx1"/>
                </a:solidFill>
                <a:latin typeface="Times New Roman" pitchFamily="18" charset="0"/>
              </a:rPr>
              <a:pPr eaLnBrk="1" hangingPunct="1"/>
              <a:t>1</a:t>
            </a:fld>
            <a:endParaRPr lang="en-US" sz="1200" b="0">
              <a:solidFill>
                <a:schemeClr val="tx1"/>
              </a:solidFill>
              <a:latin typeface="Times New Roman" pitchFamily="18" charset="0"/>
            </a:endParaRPr>
          </a:p>
        </p:txBody>
      </p:sp>
      <p:sp>
        <p:nvSpPr>
          <p:cNvPr id="27653" name="Rectangle 2"/>
          <p:cNvSpPr>
            <a:spLocks noGrp="1" noRot="1" noChangeAspect="1" noChangeArrowheads="1" noTextEdit="1"/>
          </p:cNvSpPr>
          <p:nvPr>
            <p:ph type="sldImg"/>
          </p:nvPr>
        </p:nvSpPr>
        <p:spPr>
          <a:xfrm>
            <a:off x="381000" y="685800"/>
            <a:ext cx="6096000" cy="3429000"/>
          </a:xfrm>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z="1200" dirty="0"/>
              <a:t>By Nathan L Morrison</a:t>
            </a:r>
          </a:p>
          <a:p>
            <a:pPr eaLnBrk="1" hangingPunct="1"/>
            <a:r>
              <a:rPr lang="en-US" sz="1200" dirty="0"/>
              <a:t>All Scripture given is from the NASB, unless otherwise stated</a:t>
            </a:r>
          </a:p>
          <a:p>
            <a:pPr eaLnBrk="1" hangingPunct="1"/>
            <a:endParaRPr lang="en-US" sz="1000" dirty="0"/>
          </a:p>
          <a:p>
            <a:r>
              <a:rPr lang="en-US" sz="1200" kern="1200" dirty="0">
                <a:solidFill>
                  <a:schemeClr val="tx1"/>
                </a:solidFill>
                <a:effectLst/>
                <a:latin typeface="Times New Roman" pitchFamily="18" charset="0"/>
                <a:ea typeface="+mn-ea"/>
                <a:cs typeface="+mn-cs"/>
              </a:rPr>
              <a:t>For further study or if questions, Call: 804-277-1983 or Visit: www.courthousechurchofcrist.com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13</a:t>
            </a:fld>
            <a:endParaRPr lang="en-US" dirty="0"/>
          </a:p>
        </p:txBody>
      </p:sp>
    </p:spTree>
    <p:extLst>
      <p:ext uri="{BB962C8B-B14F-4D97-AF65-F5344CB8AC3E}">
        <p14:creationId xmlns:p14="http://schemas.microsoft.com/office/powerpoint/2010/main" val="153655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14</a:t>
            </a:fld>
            <a:endParaRPr lang="en-US" dirty="0"/>
          </a:p>
        </p:txBody>
      </p:sp>
    </p:spTree>
    <p:extLst>
      <p:ext uri="{BB962C8B-B14F-4D97-AF65-F5344CB8AC3E}">
        <p14:creationId xmlns:p14="http://schemas.microsoft.com/office/powerpoint/2010/main" val="39142906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1: Cave at </a:t>
            </a:r>
            <a:r>
              <a:rPr lang="en-US" dirty="0" err="1"/>
              <a:t>Adullum</a:t>
            </a:r>
            <a:r>
              <a:rPr lang="en-US" dirty="0"/>
              <a:t> – looking out</a:t>
            </a:r>
          </a:p>
          <a:p>
            <a:endParaRPr lang="en-US" dirty="0"/>
          </a:p>
          <a:p>
            <a:r>
              <a:rPr lang="en-US" dirty="0"/>
              <a:t>Image 2: Cave at </a:t>
            </a:r>
            <a:r>
              <a:rPr lang="en-US" dirty="0" err="1"/>
              <a:t>En</a:t>
            </a:r>
            <a:r>
              <a:rPr lang="en-US" dirty="0"/>
              <a:t> </a:t>
            </a:r>
            <a:r>
              <a:rPr lang="en-US" dirty="0" err="1"/>
              <a:t>Gedi</a:t>
            </a:r>
            <a:r>
              <a:rPr lang="en-US" dirty="0"/>
              <a:t> – looking out</a:t>
            </a:r>
          </a:p>
          <a:p>
            <a:endParaRPr lang="en-US" dirty="0"/>
          </a:p>
          <a:p>
            <a:r>
              <a:rPr lang="en-US" dirty="0"/>
              <a:t>Image 3: “Star </a:t>
            </a:r>
            <a:r>
              <a:rPr lang="en-US" dirty="0" err="1"/>
              <a:t>Bangled</a:t>
            </a:r>
            <a:r>
              <a:rPr lang="en-US" dirty="0"/>
              <a:t> Banner, 1814” by</a:t>
            </a:r>
            <a:r>
              <a:rPr lang="en-US" baseline="0" dirty="0"/>
              <a:t> Mort </a:t>
            </a:r>
            <a:r>
              <a:rPr lang="en-US" baseline="0" dirty="0" err="1"/>
              <a:t>Kuntsler</a:t>
            </a:r>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15</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1: Cave at </a:t>
            </a:r>
            <a:r>
              <a:rPr lang="en-US" dirty="0" err="1"/>
              <a:t>En</a:t>
            </a:r>
            <a:r>
              <a:rPr lang="en-US" dirty="0"/>
              <a:t> </a:t>
            </a:r>
            <a:r>
              <a:rPr lang="en-US" dirty="0" err="1"/>
              <a:t>Gedi</a:t>
            </a:r>
            <a:r>
              <a:rPr lang="en-US" dirty="0"/>
              <a:t> – looking out</a:t>
            </a:r>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16</a:t>
            </a:fld>
            <a:endParaRPr lang="en-US" dirty="0"/>
          </a:p>
        </p:txBody>
      </p:sp>
    </p:spTree>
    <p:extLst>
      <p:ext uri="{BB962C8B-B14F-4D97-AF65-F5344CB8AC3E}">
        <p14:creationId xmlns:p14="http://schemas.microsoft.com/office/powerpoint/2010/main" val="2213946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17</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18</a:t>
            </a:fld>
            <a:endParaRPr lang="en-US" dirty="0"/>
          </a:p>
        </p:txBody>
      </p:sp>
    </p:spTree>
    <p:extLst>
      <p:ext uri="{BB962C8B-B14F-4D97-AF65-F5344CB8AC3E}">
        <p14:creationId xmlns:p14="http://schemas.microsoft.com/office/powerpoint/2010/main" val="37748874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19</a:t>
            </a:fld>
            <a:endParaRPr lang="en-US">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Image 1: Cave at </a:t>
            </a:r>
            <a:r>
              <a:rPr lang="en-US" dirty="0" err="1"/>
              <a:t>Adullum</a:t>
            </a:r>
            <a:endParaRPr lang="en-US" dirty="0"/>
          </a:p>
          <a:p>
            <a:endParaRPr lang="en-US" dirty="0"/>
          </a:p>
          <a:p>
            <a:r>
              <a:rPr lang="en-US" dirty="0"/>
              <a:t>Image 2: Cave at </a:t>
            </a:r>
            <a:r>
              <a:rPr lang="en-US" dirty="0" err="1"/>
              <a:t>En</a:t>
            </a:r>
            <a:r>
              <a:rPr lang="en-US" dirty="0"/>
              <a:t> </a:t>
            </a:r>
            <a:r>
              <a:rPr lang="en-US" dirty="0" err="1"/>
              <a:t>Gedi</a:t>
            </a:r>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3</a:t>
            </a:fld>
            <a:endParaRPr lang="en-US" dirty="0"/>
          </a:p>
        </p:txBody>
      </p:sp>
    </p:spTree>
    <p:extLst>
      <p:ext uri="{BB962C8B-B14F-4D97-AF65-F5344CB8AC3E}">
        <p14:creationId xmlns:p14="http://schemas.microsoft.com/office/powerpoint/2010/main" val="1590195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6</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7</a:t>
            </a:fld>
            <a:endParaRPr lang="en-US" dirty="0"/>
          </a:p>
        </p:txBody>
      </p:sp>
    </p:spTree>
    <p:extLst>
      <p:ext uri="{BB962C8B-B14F-4D97-AF65-F5344CB8AC3E}">
        <p14:creationId xmlns:p14="http://schemas.microsoft.com/office/powerpoint/2010/main" val="778166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8</a:t>
            </a:fld>
            <a:endParaRPr lang="en-US" dirty="0"/>
          </a:p>
        </p:txBody>
      </p:sp>
    </p:spTree>
    <p:extLst>
      <p:ext uri="{BB962C8B-B14F-4D97-AF65-F5344CB8AC3E}">
        <p14:creationId xmlns:p14="http://schemas.microsoft.com/office/powerpoint/2010/main" val="19853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9</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10</a:t>
            </a:fld>
            <a:endParaRPr lang="en-US" dirty="0"/>
          </a:p>
        </p:txBody>
      </p:sp>
    </p:spTree>
    <p:extLst>
      <p:ext uri="{BB962C8B-B14F-4D97-AF65-F5344CB8AC3E}">
        <p14:creationId xmlns:p14="http://schemas.microsoft.com/office/powerpoint/2010/main" val="2415348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11</a:t>
            </a:fld>
            <a:endParaRPr lang="en-US" dirty="0"/>
          </a:p>
        </p:txBody>
      </p:sp>
    </p:spTree>
    <p:extLst>
      <p:ext uri="{BB962C8B-B14F-4D97-AF65-F5344CB8AC3E}">
        <p14:creationId xmlns:p14="http://schemas.microsoft.com/office/powerpoint/2010/main" val="1010401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A Specific Request</a:t>
            </a:r>
          </a:p>
        </p:txBody>
      </p:sp>
      <p:sp>
        <p:nvSpPr>
          <p:cNvPr id="5" name="Footer Placeholder 4"/>
          <p:cNvSpPr>
            <a:spLocks noGrp="1"/>
          </p:cNvSpPr>
          <p:nvPr>
            <p:ph type="ftr" sz="quarter" idx="11"/>
          </p:nvPr>
        </p:nvSpPr>
        <p:spPr/>
        <p:txBody>
          <a:bodyPr/>
          <a:lstStyle/>
          <a:p>
            <a:pPr>
              <a:defRPr/>
            </a:pPr>
            <a:r>
              <a:rPr lang="en-US"/>
              <a:t>Prepared by Nathan L Morrison / 05-14-06</a:t>
            </a:r>
          </a:p>
        </p:txBody>
      </p:sp>
      <p:sp>
        <p:nvSpPr>
          <p:cNvPr id="6" name="Slide Number Placeholder 5"/>
          <p:cNvSpPr>
            <a:spLocks noGrp="1"/>
          </p:cNvSpPr>
          <p:nvPr>
            <p:ph type="sldNum" sz="quarter" idx="12"/>
          </p:nvPr>
        </p:nvSpPr>
        <p:spPr/>
        <p:txBody>
          <a:bodyPr/>
          <a:lstStyle/>
          <a:p>
            <a:pPr>
              <a:defRPr/>
            </a:pPr>
            <a:fld id="{83016846-4634-43EF-ACEC-2D17B4E8C055}" type="slidenum">
              <a:rPr lang="en-US" smtClean="0"/>
              <a:pPr>
                <a:defRPr/>
              </a:pPr>
              <a:t>12</a:t>
            </a:fld>
            <a:endParaRPr lang="en-US" dirty="0"/>
          </a:p>
        </p:txBody>
      </p:sp>
    </p:spTree>
    <p:extLst>
      <p:ext uri="{BB962C8B-B14F-4D97-AF65-F5344CB8AC3E}">
        <p14:creationId xmlns:p14="http://schemas.microsoft.com/office/powerpoint/2010/main" val="2415348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“I Will Awaken The Dawn!”</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Will Awaken The Dawn!”</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Will Awaken The Dawn!”</a:t>
            </a:r>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Will Awaken The Dawn!”</a:t>
            </a: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Will Awaken The Dawn!”</a:t>
            </a:r>
          </a:p>
        </p:txBody>
      </p:sp>
      <p:sp>
        <p:nvSpPr>
          <p:cNvPr id="1024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Will Awaken The Dawn!”</a:t>
            </a:r>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Will Awaken The Dawn!”</a:t>
            </a:r>
          </a:p>
        </p:txBody>
      </p:sp>
      <p:sp>
        <p:nvSpPr>
          <p:cNvPr id="122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Will Awaken The Dawn!”</a:t>
            </a: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Will Awaken The Dawn!”</a:t>
            </a:r>
          </a:p>
        </p:txBody>
      </p:sp>
      <p:sp>
        <p:nvSpPr>
          <p:cNvPr id="143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“I Will Awaken The Dawn!”</a:t>
            </a:r>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jp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0" y="304800"/>
            <a:ext cx="12192000" cy="1447800"/>
          </a:xfrm>
        </p:spPr>
        <p:txBody>
          <a:bodyPr/>
          <a:lstStyle/>
          <a:p>
            <a:pPr eaLnBrk="1" hangingPunct="1"/>
            <a:r>
              <a:rPr lang="en-US" sz="6600" b="1" u="sng" dirty="0">
                <a:solidFill>
                  <a:srgbClr val="FFC000"/>
                </a:solidFill>
                <a:cs typeface="Times New Roman" pitchFamily="18" charset="0"/>
              </a:rPr>
              <a:t>“I Will Awaken The Dawn!”</a:t>
            </a:r>
          </a:p>
        </p:txBody>
      </p:sp>
      <p:sp>
        <p:nvSpPr>
          <p:cNvPr id="10243" name="Rectangle 3"/>
          <p:cNvSpPr>
            <a:spLocks noGrp="1" noChangeArrowheads="1"/>
          </p:cNvSpPr>
          <p:nvPr>
            <p:ph type="subTitle" idx="1"/>
          </p:nvPr>
        </p:nvSpPr>
        <p:spPr>
          <a:xfrm>
            <a:off x="1524000" y="1748589"/>
            <a:ext cx="9144000" cy="1143000"/>
          </a:xfrm>
        </p:spPr>
        <p:txBody>
          <a:bodyPr/>
          <a:lstStyle/>
          <a:p>
            <a:pPr eaLnBrk="1" hangingPunct="1"/>
            <a:r>
              <a:rPr lang="en-US" sz="4400" b="1" dirty="0"/>
              <a:t>Text: Ps. 57; 142</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51200" y="2590800"/>
            <a:ext cx="5689600" cy="4267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609600"/>
          </a:xfrm>
        </p:spPr>
        <p:txBody>
          <a:bodyPr/>
          <a:lstStyle/>
          <a:p>
            <a:pPr eaLnBrk="1" hangingPunct="1"/>
            <a:r>
              <a:rPr lang="en-US" sz="4400" b="1" u="sng" dirty="0">
                <a:solidFill>
                  <a:srgbClr val="FFC000"/>
                </a:solidFill>
                <a:cs typeface="Times New Roman" pitchFamily="18" charset="0"/>
              </a:rPr>
              <a:t>Action</a:t>
            </a:r>
          </a:p>
        </p:txBody>
      </p:sp>
      <p:sp>
        <p:nvSpPr>
          <p:cNvPr id="14339" name="Footer Placeholder 4"/>
          <p:cNvSpPr>
            <a:spLocks noGrp="1"/>
          </p:cNvSpPr>
          <p:nvPr>
            <p:ph type="ftr" sz="quarter" idx="11"/>
          </p:nvPr>
        </p:nvSpPr>
        <p:spPr>
          <a:xfrm>
            <a:off x="3581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7" name="Text Box 3"/>
          <p:cNvSpPr txBox="1">
            <a:spLocks noChangeArrowheads="1"/>
          </p:cNvSpPr>
          <p:nvPr/>
        </p:nvSpPr>
        <p:spPr bwMode="auto">
          <a:xfrm>
            <a:off x="0" y="842264"/>
            <a:ext cx="12192000" cy="2185214"/>
          </a:xfrm>
          <a:prstGeom prst="rect">
            <a:avLst/>
          </a:prstGeom>
          <a:noFill/>
          <a:ln w="9525">
            <a:noFill/>
            <a:miter lim="800000"/>
            <a:headEnd/>
            <a:tailEnd/>
          </a:ln>
        </p:spPr>
        <p:txBody>
          <a:bodyPr wrap="square">
            <a:spAutoFit/>
          </a:bodyPr>
          <a:lstStyle/>
          <a:p>
            <a:pPr algn="l">
              <a:defRPr/>
            </a:pPr>
            <a:r>
              <a:rPr lang="en-US" sz="3600" dirty="0">
                <a:solidFill>
                  <a:schemeClr val="tx1"/>
                </a:solidFill>
              </a:rPr>
              <a:t>David wasn’t idle in the cave, just feeling sorry for himself; he was praising God!</a:t>
            </a:r>
            <a:endParaRPr lang="en-US" sz="3600" i="1" dirty="0">
              <a:solidFill>
                <a:schemeClr val="tx1"/>
              </a:solidFill>
            </a:endParaRPr>
          </a:p>
          <a:p>
            <a:pPr marL="457200" indent="-457200" algn="l">
              <a:buClr>
                <a:schemeClr val="tx2"/>
              </a:buClr>
              <a:buSzPct val="115000"/>
              <a:buFont typeface="Wingdings" pitchFamily="2" charset="2"/>
              <a:buChar char="Ø"/>
              <a:defRPr/>
            </a:pPr>
            <a:r>
              <a:rPr lang="en-US" sz="3200" dirty="0"/>
              <a:t>Ps. 57 &amp; 142 </a:t>
            </a:r>
            <a:r>
              <a:rPr lang="en-US" sz="3200" b="0" dirty="0"/>
              <a:t>show that even though he was sorrowful, he was praising God and communing with Him</a:t>
            </a:r>
          </a:p>
        </p:txBody>
      </p:sp>
      <p:sp>
        <p:nvSpPr>
          <p:cNvPr id="12" name="Text Box 3"/>
          <p:cNvSpPr txBox="1">
            <a:spLocks noChangeArrowheads="1"/>
          </p:cNvSpPr>
          <p:nvPr/>
        </p:nvSpPr>
        <p:spPr bwMode="auto">
          <a:xfrm>
            <a:off x="0" y="3600866"/>
            <a:ext cx="8763000" cy="2246769"/>
          </a:xfrm>
          <a:prstGeom prst="rect">
            <a:avLst/>
          </a:prstGeom>
          <a:noFill/>
          <a:ln w="9525">
            <a:noFill/>
            <a:miter lim="800000"/>
            <a:headEnd/>
            <a:tailEnd/>
          </a:ln>
        </p:spPr>
        <p:txBody>
          <a:bodyPr wrap="square">
            <a:spAutoFit/>
          </a:bodyPr>
          <a:lstStyle/>
          <a:p>
            <a:pPr algn="l">
              <a:defRPr/>
            </a:pPr>
            <a:r>
              <a:rPr lang="en-US" sz="3600" dirty="0">
                <a:solidFill>
                  <a:schemeClr val="tx1"/>
                </a:solidFill>
              </a:rPr>
              <a:t>David was in control of his actions and stopped his men from harming Saul!</a:t>
            </a:r>
            <a:endParaRPr lang="en-US" sz="3600" i="1" dirty="0">
              <a:solidFill>
                <a:schemeClr val="tx1"/>
              </a:solidFill>
            </a:endParaRPr>
          </a:p>
          <a:p>
            <a:pPr marL="457200" indent="-457200" algn="l">
              <a:buClr>
                <a:schemeClr val="tx2"/>
              </a:buClr>
              <a:buSzPct val="115000"/>
              <a:buFont typeface="Wingdings" pitchFamily="2" charset="2"/>
              <a:buChar char="Ø"/>
              <a:defRPr/>
            </a:pPr>
            <a:r>
              <a:rPr lang="en-US" sz="3200" dirty="0"/>
              <a:t>I Sam. 24:4-7</a:t>
            </a:r>
            <a:endParaRPr lang="en-US" sz="3200" b="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63000" y="2988971"/>
            <a:ext cx="3429000" cy="3869029"/>
          </a:xfrm>
          <a:prstGeom prst="rect">
            <a:avLst/>
          </a:prstGeom>
        </p:spPr>
      </p:pic>
    </p:spTree>
    <p:extLst>
      <p:ext uri="{BB962C8B-B14F-4D97-AF65-F5344CB8AC3E}">
        <p14:creationId xmlns:p14="http://schemas.microsoft.com/office/powerpoint/2010/main" val="347432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par>
                          <p:cTn id="11" fill="hold">
                            <p:stCondLst>
                              <p:cond delay="0"/>
                            </p:stCondLst>
                            <p:childTnLst>
                              <p:par>
                                <p:cTn id="12" presetID="53" presetClass="entr" presetSubtype="16"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609600"/>
          </a:xfrm>
        </p:spPr>
        <p:txBody>
          <a:bodyPr/>
          <a:lstStyle/>
          <a:p>
            <a:pPr eaLnBrk="1" hangingPunct="1"/>
            <a:r>
              <a:rPr lang="en-US" sz="4400" b="1" u="sng" dirty="0">
                <a:solidFill>
                  <a:srgbClr val="FFC000"/>
                </a:solidFill>
                <a:cs typeface="Times New Roman" pitchFamily="18" charset="0"/>
              </a:rPr>
              <a:t>Action</a:t>
            </a:r>
          </a:p>
        </p:txBody>
      </p:sp>
      <p:sp>
        <p:nvSpPr>
          <p:cNvPr id="14339" name="Footer Placeholder 4"/>
          <p:cNvSpPr>
            <a:spLocks noGrp="1"/>
          </p:cNvSpPr>
          <p:nvPr>
            <p:ph type="ftr" sz="quarter" idx="11"/>
          </p:nvPr>
        </p:nvSpPr>
        <p:spPr>
          <a:xfrm>
            <a:off x="3581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9" name="Text Box 3"/>
          <p:cNvSpPr txBox="1">
            <a:spLocks noChangeArrowheads="1"/>
          </p:cNvSpPr>
          <p:nvPr/>
        </p:nvSpPr>
        <p:spPr bwMode="auto">
          <a:xfrm>
            <a:off x="1371600" y="1066800"/>
            <a:ext cx="9448800" cy="1569660"/>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sz="3200" dirty="0">
                <a:solidFill>
                  <a:srgbClr val="FF0000"/>
                </a:solidFill>
                <a:latin typeface="Tahoma" pitchFamily="34" charset="0"/>
                <a:ea typeface="Tahoma" pitchFamily="34" charset="0"/>
                <a:cs typeface="Tahoma" pitchFamily="34" charset="0"/>
              </a:rPr>
              <a:t>He showed complete faith in God to</a:t>
            </a:r>
          </a:p>
          <a:p>
            <a:pPr marL="457200" indent="-457200">
              <a:defRPr/>
            </a:pPr>
            <a:r>
              <a:rPr lang="en-US" sz="3200" dirty="0">
                <a:solidFill>
                  <a:srgbClr val="FF0000"/>
                </a:solidFill>
                <a:latin typeface="Tahoma" pitchFamily="34" charset="0"/>
                <a:ea typeface="Tahoma" pitchFamily="34" charset="0"/>
                <a:cs typeface="Tahoma" pitchFamily="34" charset="0"/>
              </a:rPr>
              <a:t>deliver him from Saul in His way in His</a:t>
            </a:r>
          </a:p>
          <a:p>
            <a:pPr marL="457200" indent="-457200">
              <a:defRPr/>
            </a:pPr>
            <a:r>
              <a:rPr lang="en-US" sz="3200" dirty="0">
                <a:solidFill>
                  <a:srgbClr val="FF0000"/>
                </a:solidFill>
                <a:latin typeface="Tahoma" pitchFamily="34" charset="0"/>
                <a:ea typeface="Tahoma" pitchFamily="34" charset="0"/>
                <a:cs typeface="Tahoma" pitchFamily="34" charset="0"/>
              </a:rPr>
              <a:t>timing! </a:t>
            </a:r>
            <a:r>
              <a:rPr lang="en-US" sz="3200" i="1" dirty="0">
                <a:solidFill>
                  <a:srgbClr val="FF0000"/>
                </a:solidFill>
                <a:latin typeface="Tahoma" pitchFamily="34" charset="0"/>
                <a:ea typeface="Tahoma" pitchFamily="34" charset="0"/>
                <a:cs typeface="Tahoma" pitchFamily="34" charset="0"/>
              </a:rPr>
              <a:t>(I Sam. 31; II Sam. 2)</a:t>
            </a:r>
          </a:p>
        </p:txBody>
      </p:sp>
      <p:sp>
        <p:nvSpPr>
          <p:cNvPr id="10" name="Text Box 8"/>
          <p:cNvSpPr txBox="1">
            <a:spLocks noChangeArrowheads="1"/>
          </p:cNvSpPr>
          <p:nvPr/>
        </p:nvSpPr>
        <p:spPr bwMode="auto">
          <a:xfrm>
            <a:off x="0" y="3886200"/>
            <a:ext cx="12192000" cy="1077218"/>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3200" dirty="0">
                <a:solidFill>
                  <a:srgbClr val="0000FF"/>
                </a:solidFill>
              </a:rPr>
              <a:t>When in our “cave of sorrow” let us like David draw near to God and act honorably!</a:t>
            </a:r>
            <a:endParaRPr lang="en-US" sz="3200" b="0" dirty="0">
              <a:solidFill>
                <a:srgbClr val="0000FF"/>
              </a:solidFill>
            </a:endParaRPr>
          </a:p>
        </p:txBody>
      </p:sp>
    </p:spTree>
    <p:extLst>
      <p:ext uri="{BB962C8B-B14F-4D97-AF65-F5344CB8AC3E}">
        <p14:creationId xmlns:p14="http://schemas.microsoft.com/office/powerpoint/2010/main" val="588664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582894"/>
          </a:xfrm>
        </p:spPr>
        <p:txBody>
          <a:bodyPr/>
          <a:lstStyle/>
          <a:p>
            <a:pPr eaLnBrk="1" hangingPunct="1"/>
            <a:r>
              <a:rPr lang="en-US" sz="4400" b="1" u="sng" dirty="0">
                <a:solidFill>
                  <a:srgbClr val="FFC000"/>
                </a:solidFill>
                <a:cs typeface="Times New Roman" pitchFamily="18" charset="0"/>
              </a:rPr>
              <a:t>Look Ahead</a:t>
            </a:r>
          </a:p>
        </p:txBody>
      </p:sp>
      <p:sp>
        <p:nvSpPr>
          <p:cNvPr id="14339" name="Footer Placeholder 4"/>
          <p:cNvSpPr>
            <a:spLocks noGrp="1"/>
          </p:cNvSpPr>
          <p:nvPr>
            <p:ph type="ftr" sz="quarter" idx="11"/>
          </p:nvPr>
        </p:nvSpPr>
        <p:spPr>
          <a:xfrm>
            <a:off x="3581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15" name="Text Box 4"/>
          <p:cNvSpPr txBox="1">
            <a:spLocks noChangeArrowheads="1"/>
          </p:cNvSpPr>
          <p:nvPr/>
        </p:nvSpPr>
        <p:spPr bwMode="auto">
          <a:xfrm>
            <a:off x="0" y="688848"/>
            <a:ext cx="12192000" cy="6063198"/>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sz="3600" dirty="0">
                <a:solidFill>
                  <a:srgbClr val="7030A0"/>
                </a:solidFill>
              </a:rPr>
              <a:t>Ps. 57 </a:t>
            </a:r>
            <a:r>
              <a:rPr lang="en-US" sz="2800" dirty="0">
                <a:solidFill>
                  <a:srgbClr val="7030A0"/>
                </a:solidFill>
              </a:rPr>
              <a:t>A </a:t>
            </a:r>
            <a:r>
              <a:rPr lang="en-US" sz="2800" dirty="0" err="1">
                <a:solidFill>
                  <a:srgbClr val="7030A0"/>
                </a:solidFill>
              </a:rPr>
              <a:t>Mikhtam</a:t>
            </a:r>
            <a:r>
              <a:rPr lang="en-US" sz="2800" dirty="0">
                <a:solidFill>
                  <a:srgbClr val="7030A0"/>
                </a:solidFill>
              </a:rPr>
              <a:t> of David, when he fled from Saul in the cave.  </a:t>
            </a:r>
            <a:endParaRPr lang="en-US" sz="1600" dirty="0">
              <a:solidFill>
                <a:srgbClr val="7030A0"/>
              </a:solidFill>
            </a:endParaRPr>
          </a:p>
          <a:p>
            <a:pPr marL="571500" indent="-571500" algn="l" eaLnBrk="1" hangingPunct="1">
              <a:tabLst>
                <a:tab pos="406400" algn="l"/>
                <a:tab pos="457200" algn="l"/>
                <a:tab pos="749300" algn="l"/>
              </a:tabLst>
            </a:pPr>
            <a:r>
              <a:rPr lang="en-US" sz="3200" b="0" dirty="0">
                <a:solidFill>
                  <a:srgbClr val="002060"/>
                </a:solidFill>
              </a:rPr>
              <a:t>1. Be gracious to me, O God, be gracious to me, For my soul takes refuge in You; And in the shadow of Your wings I will take refuge Until destruction passes by.</a:t>
            </a:r>
          </a:p>
          <a:p>
            <a:pPr marL="571500" indent="-571500" algn="l" eaLnBrk="1" hangingPunct="1">
              <a:tabLst>
                <a:tab pos="406400" algn="l"/>
                <a:tab pos="457200" algn="l"/>
                <a:tab pos="749300" algn="l"/>
              </a:tabLst>
            </a:pPr>
            <a:r>
              <a:rPr lang="en-US" sz="3200" b="0" dirty="0">
                <a:solidFill>
                  <a:srgbClr val="002060"/>
                </a:solidFill>
              </a:rPr>
              <a:t>2.  I will cry to God Most High, To God who accomplishes all things for me.</a:t>
            </a:r>
          </a:p>
          <a:p>
            <a:pPr marL="571500" indent="-571500" algn="l" eaLnBrk="1" hangingPunct="1">
              <a:tabLst>
                <a:tab pos="406400" algn="l"/>
                <a:tab pos="457200" algn="l"/>
                <a:tab pos="749300" algn="l"/>
              </a:tabLst>
            </a:pPr>
            <a:r>
              <a:rPr lang="en-US" sz="3200" b="0" dirty="0">
                <a:solidFill>
                  <a:srgbClr val="002060"/>
                </a:solidFill>
              </a:rPr>
              <a:t>3.  He will send from heaven and save me; He reproaches him who tramples upon me. Selah. God will send forth His </a:t>
            </a:r>
            <a:r>
              <a:rPr lang="en-US" sz="3200" b="0" dirty="0" err="1">
                <a:solidFill>
                  <a:srgbClr val="002060"/>
                </a:solidFill>
              </a:rPr>
              <a:t>lovingkindness</a:t>
            </a:r>
            <a:r>
              <a:rPr lang="en-US" sz="3200" b="0" dirty="0">
                <a:solidFill>
                  <a:srgbClr val="002060"/>
                </a:solidFill>
              </a:rPr>
              <a:t> and His truth.</a:t>
            </a:r>
          </a:p>
          <a:p>
            <a:pPr marL="571500" indent="-571500" algn="l" eaLnBrk="1" hangingPunct="1">
              <a:tabLst>
                <a:tab pos="406400" algn="l"/>
                <a:tab pos="457200" algn="l"/>
                <a:tab pos="749300" algn="l"/>
              </a:tabLst>
            </a:pPr>
            <a:r>
              <a:rPr lang="en-US" sz="3200" b="0" dirty="0">
                <a:solidFill>
                  <a:srgbClr val="002060"/>
                </a:solidFill>
              </a:rPr>
              <a:t>4.  My soul is among lions; I must lie among those who breathe forth fire, Even the sons of men, whose teeth are spears and arrows And their tongue a sharp sword.</a:t>
            </a:r>
          </a:p>
        </p:txBody>
      </p:sp>
    </p:spTree>
    <p:extLst>
      <p:ext uri="{BB962C8B-B14F-4D97-AF65-F5344CB8AC3E}">
        <p14:creationId xmlns:p14="http://schemas.microsoft.com/office/powerpoint/2010/main" val="413212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685800"/>
          </a:xfrm>
        </p:spPr>
        <p:txBody>
          <a:bodyPr/>
          <a:lstStyle/>
          <a:p>
            <a:pPr eaLnBrk="1" hangingPunct="1"/>
            <a:r>
              <a:rPr lang="en-US" sz="4400" b="1" u="sng" dirty="0">
                <a:solidFill>
                  <a:srgbClr val="FFC000"/>
                </a:solidFill>
                <a:cs typeface="Times New Roman" pitchFamily="18" charset="0"/>
              </a:rPr>
              <a:t>Look Ahead</a:t>
            </a:r>
          </a:p>
        </p:txBody>
      </p:sp>
      <p:sp>
        <p:nvSpPr>
          <p:cNvPr id="14339" name="Footer Placeholder 4"/>
          <p:cNvSpPr>
            <a:spLocks noGrp="1"/>
          </p:cNvSpPr>
          <p:nvPr>
            <p:ph type="ftr" sz="quarter" idx="11"/>
          </p:nvPr>
        </p:nvSpPr>
        <p:spPr>
          <a:xfrm>
            <a:off x="3581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15" name="Text Box 4"/>
          <p:cNvSpPr txBox="1">
            <a:spLocks noChangeArrowheads="1"/>
          </p:cNvSpPr>
          <p:nvPr/>
        </p:nvSpPr>
        <p:spPr bwMode="auto">
          <a:xfrm>
            <a:off x="0" y="1061293"/>
            <a:ext cx="12192000" cy="5078313"/>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sz="3600" dirty="0">
                <a:solidFill>
                  <a:srgbClr val="7030A0"/>
                </a:solidFill>
              </a:rPr>
              <a:t>Ps. 57 </a:t>
            </a:r>
            <a:r>
              <a:rPr lang="en-US" sz="2800" dirty="0">
                <a:solidFill>
                  <a:srgbClr val="7030A0"/>
                </a:solidFill>
              </a:rPr>
              <a:t>A </a:t>
            </a:r>
            <a:r>
              <a:rPr lang="en-US" sz="2800" dirty="0" err="1">
                <a:solidFill>
                  <a:srgbClr val="7030A0"/>
                </a:solidFill>
              </a:rPr>
              <a:t>Mikhtam</a:t>
            </a:r>
            <a:r>
              <a:rPr lang="en-US" sz="2800" dirty="0">
                <a:solidFill>
                  <a:srgbClr val="7030A0"/>
                </a:solidFill>
              </a:rPr>
              <a:t> of David, when he fled from Saul in the cave.  </a:t>
            </a:r>
            <a:endParaRPr lang="en-US" sz="1600" dirty="0">
              <a:solidFill>
                <a:srgbClr val="7030A0"/>
              </a:solidFill>
            </a:endParaRPr>
          </a:p>
          <a:p>
            <a:pPr marL="571500" indent="-571500" algn="l" eaLnBrk="1" hangingPunct="1">
              <a:tabLst>
                <a:tab pos="406400" algn="l"/>
                <a:tab pos="457200" algn="l"/>
                <a:tab pos="749300" algn="l"/>
              </a:tabLst>
            </a:pPr>
            <a:r>
              <a:rPr lang="en-US" sz="3200" b="0" dirty="0">
                <a:solidFill>
                  <a:srgbClr val="002060"/>
                </a:solidFill>
              </a:rPr>
              <a:t>5.  Be exalted above the heavens, O God; Let Your glory be above all the earth.</a:t>
            </a:r>
          </a:p>
          <a:p>
            <a:pPr marL="571500" indent="-571500" algn="l" eaLnBrk="1" hangingPunct="1">
              <a:tabLst>
                <a:tab pos="406400" algn="l"/>
                <a:tab pos="457200" algn="l"/>
                <a:tab pos="749300" algn="l"/>
              </a:tabLst>
            </a:pPr>
            <a:r>
              <a:rPr lang="en-US" sz="3200" b="0" dirty="0">
                <a:solidFill>
                  <a:srgbClr val="002060"/>
                </a:solidFill>
              </a:rPr>
              <a:t>6.  They have prepared a net for my steps; My soul is bowed down; They dug a pit before me; They themselves have fallen into the midst of it. Selah.</a:t>
            </a:r>
          </a:p>
          <a:p>
            <a:pPr marL="571500" indent="-571500" algn="l" eaLnBrk="1" hangingPunct="1">
              <a:tabLst>
                <a:tab pos="406400" algn="l"/>
                <a:tab pos="457200" algn="l"/>
                <a:tab pos="749300" algn="l"/>
              </a:tabLst>
            </a:pPr>
            <a:r>
              <a:rPr lang="en-US" sz="3200" b="0" dirty="0">
                <a:solidFill>
                  <a:srgbClr val="002060"/>
                </a:solidFill>
              </a:rPr>
              <a:t>7.  My heart is steadfast, O God, my heart is steadfast; I will sing, yes, I will sing praises!</a:t>
            </a:r>
          </a:p>
          <a:p>
            <a:pPr marL="571500" indent="-571500" algn="l" eaLnBrk="1" hangingPunct="1">
              <a:tabLst>
                <a:tab pos="406400" algn="l"/>
                <a:tab pos="457200" algn="l"/>
                <a:tab pos="749300" algn="l"/>
              </a:tabLst>
            </a:pPr>
            <a:r>
              <a:rPr lang="en-US" sz="3200" b="0" dirty="0">
                <a:solidFill>
                  <a:srgbClr val="002060"/>
                </a:solidFill>
              </a:rPr>
              <a:t>8.  Awake, my glory! Awake, harp and lyre! I will awaken the dawn.</a:t>
            </a:r>
          </a:p>
        </p:txBody>
      </p:sp>
    </p:spTree>
    <p:extLst>
      <p:ext uri="{BB962C8B-B14F-4D97-AF65-F5344CB8AC3E}">
        <p14:creationId xmlns:p14="http://schemas.microsoft.com/office/powerpoint/2010/main" val="201643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685800"/>
          </a:xfrm>
        </p:spPr>
        <p:txBody>
          <a:bodyPr/>
          <a:lstStyle/>
          <a:p>
            <a:pPr eaLnBrk="1" hangingPunct="1"/>
            <a:r>
              <a:rPr lang="en-US" sz="4400" b="1" u="sng" dirty="0">
                <a:solidFill>
                  <a:srgbClr val="FFC000"/>
                </a:solidFill>
                <a:cs typeface="Times New Roman" pitchFamily="18" charset="0"/>
              </a:rPr>
              <a:t>Look Ahead</a:t>
            </a:r>
          </a:p>
        </p:txBody>
      </p:sp>
      <p:sp>
        <p:nvSpPr>
          <p:cNvPr id="14339" name="Footer Placeholder 4"/>
          <p:cNvSpPr>
            <a:spLocks noGrp="1"/>
          </p:cNvSpPr>
          <p:nvPr>
            <p:ph type="ftr" sz="quarter" idx="11"/>
          </p:nvPr>
        </p:nvSpPr>
        <p:spPr>
          <a:xfrm>
            <a:off x="358140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15" name="Text Box 4"/>
          <p:cNvSpPr txBox="1">
            <a:spLocks noChangeArrowheads="1"/>
          </p:cNvSpPr>
          <p:nvPr/>
        </p:nvSpPr>
        <p:spPr bwMode="auto">
          <a:xfrm>
            <a:off x="0" y="1628507"/>
            <a:ext cx="12192000" cy="3600986"/>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sz="3600" dirty="0">
                <a:solidFill>
                  <a:srgbClr val="7030A0"/>
                </a:solidFill>
              </a:rPr>
              <a:t>Ps. 57 </a:t>
            </a:r>
            <a:r>
              <a:rPr lang="en-US" sz="2800" dirty="0">
                <a:solidFill>
                  <a:srgbClr val="7030A0"/>
                </a:solidFill>
              </a:rPr>
              <a:t>A </a:t>
            </a:r>
            <a:r>
              <a:rPr lang="en-US" sz="2800" dirty="0" err="1">
                <a:solidFill>
                  <a:srgbClr val="7030A0"/>
                </a:solidFill>
              </a:rPr>
              <a:t>Mikhtam</a:t>
            </a:r>
            <a:r>
              <a:rPr lang="en-US" sz="2800" dirty="0">
                <a:solidFill>
                  <a:srgbClr val="7030A0"/>
                </a:solidFill>
              </a:rPr>
              <a:t> of David, when he fled from Saul in the cave.  </a:t>
            </a:r>
            <a:endParaRPr lang="en-US" sz="1600" dirty="0">
              <a:solidFill>
                <a:srgbClr val="7030A0"/>
              </a:solidFill>
            </a:endParaRPr>
          </a:p>
          <a:p>
            <a:pPr marL="571500" indent="-571500" algn="l" eaLnBrk="1" hangingPunct="1">
              <a:tabLst>
                <a:tab pos="406400" algn="l"/>
                <a:tab pos="457200" algn="l"/>
                <a:tab pos="749300" algn="l"/>
              </a:tabLst>
            </a:pPr>
            <a:r>
              <a:rPr lang="en-US" sz="3200" b="0" dirty="0">
                <a:solidFill>
                  <a:srgbClr val="002060"/>
                </a:solidFill>
              </a:rPr>
              <a:t>9.  I will give thanks to You, O Lord, among the peoples; I will sing praises to You among the nations.</a:t>
            </a:r>
          </a:p>
          <a:p>
            <a:pPr marL="571500" indent="-571500" algn="l" eaLnBrk="1" hangingPunct="1">
              <a:tabLst>
                <a:tab pos="406400" algn="l"/>
                <a:tab pos="457200" algn="l"/>
                <a:tab pos="749300" algn="l"/>
              </a:tabLst>
            </a:pPr>
            <a:r>
              <a:rPr lang="en-US" sz="3200" b="0" dirty="0">
                <a:solidFill>
                  <a:srgbClr val="002060"/>
                </a:solidFill>
              </a:rPr>
              <a:t>10.  For Your </a:t>
            </a:r>
            <a:r>
              <a:rPr lang="en-US" sz="3200" b="0" dirty="0" err="1">
                <a:solidFill>
                  <a:srgbClr val="002060"/>
                </a:solidFill>
              </a:rPr>
              <a:t>lovingkindness</a:t>
            </a:r>
            <a:r>
              <a:rPr lang="en-US" sz="3200" b="0" dirty="0">
                <a:solidFill>
                  <a:srgbClr val="002060"/>
                </a:solidFill>
              </a:rPr>
              <a:t> is great to the heavens And Your truth to the clouds.</a:t>
            </a:r>
          </a:p>
          <a:p>
            <a:pPr marL="571500" indent="-571500" algn="l" eaLnBrk="1" hangingPunct="1">
              <a:tabLst>
                <a:tab pos="406400" algn="l"/>
                <a:tab pos="457200" algn="l"/>
                <a:tab pos="749300" algn="l"/>
              </a:tabLst>
            </a:pPr>
            <a:r>
              <a:rPr lang="en-US" sz="3200" b="0" dirty="0">
                <a:solidFill>
                  <a:srgbClr val="002060"/>
                </a:solidFill>
              </a:rPr>
              <a:t>11.  Be exalted above the heavens, O God; Let Your glory be above all the earth.</a:t>
            </a:r>
          </a:p>
        </p:txBody>
      </p:sp>
    </p:spTree>
    <p:extLst>
      <p:ext uri="{BB962C8B-B14F-4D97-AF65-F5344CB8AC3E}">
        <p14:creationId xmlns:p14="http://schemas.microsoft.com/office/powerpoint/2010/main" val="132915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609600"/>
          </a:xfrm>
        </p:spPr>
        <p:txBody>
          <a:bodyPr/>
          <a:lstStyle/>
          <a:p>
            <a:pPr eaLnBrk="1" hangingPunct="1"/>
            <a:r>
              <a:rPr lang="en-US" sz="4400" b="1" u="sng" dirty="0">
                <a:solidFill>
                  <a:srgbClr val="FFC000"/>
                </a:solidFill>
                <a:cs typeface="Times New Roman" pitchFamily="18" charset="0"/>
              </a:rPr>
              <a:t>Look Ahead</a:t>
            </a:r>
          </a:p>
        </p:txBody>
      </p:sp>
      <p:sp>
        <p:nvSpPr>
          <p:cNvPr id="14339" name="Footer Placeholder 4"/>
          <p:cNvSpPr>
            <a:spLocks noGrp="1"/>
          </p:cNvSpPr>
          <p:nvPr>
            <p:ph type="ftr" sz="quarter" idx="11"/>
          </p:nvPr>
        </p:nvSpPr>
        <p:spPr>
          <a:xfrm>
            <a:off x="3924300" y="6567679"/>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“I Will Awaken The Dawn!”</a:t>
            </a:r>
          </a:p>
        </p:txBody>
      </p:sp>
      <p:sp>
        <p:nvSpPr>
          <p:cNvPr id="7" name="Text Box 3"/>
          <p:cNvSpPr txBox="1">
            <a:spLocks noChangeArrowheads="1"/>
          </p:cNvSpPr>
          <p:nvPr/>
        </p:nvSpPr>
        <p:spPr bwMode="auto">
          <a:xfrm>
            <a:off x="0" y="762001"/>
            <a:ext cx="12192000" cy="3662541"/>
          </a:xfrm>
          <a:prstGeom prst="rect">
            <a:avLst/>
          </a:prstGeom>
          <a:noFill/>
          <a:ln w="9525">
            <a:noFill/>
            <a:miter lim="800000"/>
            <a:headEnd/>
            <a:tailEnd/>
          </a:ln>
        </p:spPr>
        <p:txBody>
          <a:bodyPr wrap="square">
            <a:spAutoFit/>
          </a:bodyPr>
          <a:lstStyle/>
          <a:p>
            <a:pPr algn="l">
              <a:defRPr/>
            </a:pPr>
            <a:r>
              <a:rPr lang="en-US" sz="3600" dirty="0">
                <a:solidFill>
                  <a:schemeClr val="tx1"/>
                </a:solidFill>
              </a:rPr>
              <a:t>No matter how bad things are look ahead past our present to see the “dawn” of the Lord!</a:t>
            </a:r>
            <a:endParaRPr lang="en-US" sz="3600" i="1" dirty="0">
              <a:solidFill>
                <a:schemeClr val="tx1"/>
              </a:solidFill>
            </a:endParaRPr>
          </a:p>
          <a:p>
            <a:pPr marL="457200" indent="-457200" algn="l">
              <a:buClr>
                <a:schemeClr val="tx2"/>
              </a:buClr>
              <a:buSzPct val="115000"/>
              <a:buFont typeface="Wingdings" pitchFamily="2" charset="2"/>
              <a:buChar char="Ø"/>
              <a:defRPr/>
            </a:pPr>
            <a:r>
              <a:rPr lang="en-US" sz="3200" dirty="0"/>
              <a:t>Rom. 8:18: </a:t>
            </a:r>
            <a:r>
              <a:rPr lang="en-US" sz="3200" b="0" dirty="0"/>
              <a:t>Nothing we suffer in this life can compare to the joy we will have when Christ comes again</a:t>
            </a:r>
          </a:p>
          <a:p>
            <a:pPr marL="457200" indent="-457200" algn="l">
              <a:buClr>
                <a:schemeClr val="tx2"/>
              </a:buClr>
              <a:buSzPct val="115000"/>
              <a:buFont typeface="Wingdings" pitchFamily="2" charset="2"/>
              <a:buChar char="Ø"/>
              <a:defRPr/>
            </a:pPr>
            <a:r>
              <a:rPr lang="en-US" sz="3200" dirty="0"/>
              <a:t>I Thess. 4:16-18: </a:t>
            </a:r>
            <a:r>
              <a:rPr lang="en-US" sz="3200" b="0" dirty="0"/>
              <a:t>Saints are to comfort one another with this thought – Christ is coming again!</a:t>
            </a:r>
          </a:p>
          <a:p>
            <a:pPr marL="457200" indent="-457200" algn="l">
              <a:buClr>
                <a:schemeClr val="tx2"/>
              </a:buClr>
              <a:buSzPct val="115000"/>
              <a:buFont typeface="Wingdings" pitchFamily="2" charset="2"/>
              <a:buChar char="Ø"/>
              <a:defRPr/>
            </a:pPr>
            <a:r>
              <a:rPr lang="en-US" sz="3200" b="0" i="1" dirty="0"/>
              <a:t>IE: Battle of Baltimore at Fort McHenry, Sept. 13-14, 1814</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3" y="4610100"/>
            <a:ext cx="2997200" cy="22479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8800" y="4517321"/>
            <a:ext cx="3454400" cy="19431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2601" y="4386139"/>
            <a:ext cx="2837688" cy="2492436"/>
          </a:xfrm>
          <a:prstGeom prst="rect">
            <a:avLst/>
          </a:prstGeom>
        </p:spPr>
      </p:pic>
    </p:spTree>
    <p:extLst>
      <p:ext uri="{BB962C8B-B14F-4D97-AF65-F5344CB8AC3E}">
        <p14:creationId xmlns:p14="http://schemas.microsoft.com/office/powerpoint/2010/main" val="410612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p:cTn id="9" dur="500" fill="hold"/>
                                        <p:tgtEl>
                                          <p:spTgt spid="3"/>
                                        </p:tgtEl>
                                        <p:attrNameLst>
                                          <p:attrName>ppt_w</p:attrName>
                                        </p:attrNameLst>
                                      </p:cBhvr>
                                      <p:tavLst>
                                        <p:tav tm="0">
                                          <p:val>
                                            <p:fltVal val="0"/>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animEffect transition="in" filter="fade">
                                      <p:cBhvr>
                                        <p:cTn id="11" dur="500"/>
                                        <p:tgtEl>
                                          <p:spTgt spid="3"/>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childTnLst>
                                </p:cTn>
                              </p:par>
                            </p:childTnLst>
                          </p:cTn>
                        </p:par>
                        <p:par>
                          <p:cTn id="21" fill="hold">
                            <p:stCondLst>
                              <p:cond delay="1000"/>
                            </p:stCondLst>
                            <p:childTnLst>
                              <p:par>
                                <p:cTn id="22" presetID="1" presetClass="entr" presetSubtype="0" fill="hold" nodeType="after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childTnLst>
                                </p:cTn>
                              </p:par>
                            </p:childTnLst>
                          </p:cTn>
                        </p:par>
                        <p:par>
                          <p:cTn id="28" fill="hold">
                            <p:stCondLst>
                              <p:cond delay="0"/>
                            </p:stCondLst>
                            <p:childTnLst>
                              <p:par>
                                <p:cTn id="29" presetID="53" presetClass="entr" presetSubtype="16"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609600"/>
          </a:xfrm>
        </p:spPr>
        <p:txBody>
          <a:bodyPr/>
          <a:lstStyle/>
          <a:p>
            <a:pPr eaLnBrk="1" hangingPunct="1"/>
            <a:r>
              <a:rPr lang="en-US" sz="4400" b="1" u="sng" dirty="0">
                <a:solidFill>
                  <a:srgbClr val="FFC000"/>
                </a:solidFill>
                <a:cs typeface="Times New Roman" pitchFamily="18" charset="0"/>
              </a:rPr>
              <a:t>Look Ahead</a:t>
            </a:r>
          </a:p>
        </p:txBody>
      </p:sp>
      <p:sp>
        <p:nvSpPr>
          <p:cNvPr id="14339" name="Footer Placeholder 4"/>
          <p:cNvSpPr>
            <a:spLocks noGrp="1"/>
          </p:cNvSpPr>
          <p:nvPr>
            <p:ph type="ftr" sz="quarter" idx="11"/>
          </p:nvPr>
        </p:nvSpPr>
        <p:spPr>
          <a:xfrm>
            <a:off x="39243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“I Will Awaken The Dawn!”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15734" y="2990568"/>
            <a:ext cx="5960532" cy="3352799"/>
          </a:xfrm>
          <a:prstGeom prst="rect">
            <a:avLst/>
          </a:prstGeom>
        </p:spPr>
      </p:pic>
      <p:sp>
        <p:nvSpPr>
          <p:cNvPr id="10" name="Text Box 8"/>
          <p:cNvSpPr txBox="1">
            <a:spLocks noChangeArrowheads="1"/>
          </p:cNvSpPr>
          <p:nvPr/>
        </p:nvSpPr>
        <p:spPr bwMode="auto">
          <a:xfrm>
            <a:off x="0" y="1015254"/>
            <a:ext cx="12192000" cy="1569660"/>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3200" dirty="0">
                <a:solidFill>
                  <a:srgbClr val="0000FF"/>
                </a:solidFill>
              </a:rPr>
              <a:t>When in our “cave of sorrow” let us like David look ahead</a:t>
            </a:r>
          </a:p>
          <a:p>
            <a:pPr eaLnBrk="1" hangingPunct="1"/>
            <a:r>
              <a:rPr lang="en-US" sz="3200" dirty="0">
                <a:solidFill>
                  <a:srgbClr val="0000FF"/>
                </a:solidFill>
              </a:rPr>
              <a:t>to God’s deliverance, and trust we will </a:t>
            </a:r>
          </a:p>
          <a:p>
            <a:pPr eaLnBrk="1" hangingPunct="1"/>
            <a:r>
              <a:rPr lang="en-US" sz="3200" dirty="0">
                <a:solidFill>
                  <a:srgbClr val="0000FF"/>
                </a:solidFill>
              </a:rPr>
              <a:t>“awaken the dawn!”</a:t>
            </a:r>
            <a:endParaRPr lang="en-US" sz="3200" b="0" dirty="0">
              <a:solidFill>
                <a:srgbClr val="0000FF"/>
              </a:solidFill>
            </a:endParaRPr>
          </a:p>
        </p:txBody>
      </p:sp>
    </p:spTree>
    <p:extLst>
      <p:ext uri="{BB962C8B-B14F-4D97-AF65-F5344CB8AC3E}">
        <p14:creationId xmlns:p14="http://schemas.microsoft.com/office/powerpoint/2010/main" val="81601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685800"/>
          </a:xfrm>
        </p:spPr>
        <p:txBody>
          <a:bodyPr/>
          <a:lstStyle/>
          <a:p>
            <a:pPr eaLnBrk="1" hangingPunct="1"/>
            <a:r>
              <a:rPr lang="en-US" sz="4400" b="1" u="sng" dirty="0">
                <a:solidFill>
                  <a:srgbClr val="FFC000"/>
                </a:solidFill>
                <a:cs typeface="Times New Roman" pitchFamily="18" charset="0"/>
              </a:rPr>
              <a:t>Conclusion</a:t>
            </a:r>
          </a:p>
        </p:txBody>
      </p:sp>
      <p:sp>
        <p:nvSpPr>
          <p:cNvPr id="14339" name="Footer Placeholder 4"/>
          <p:cNvSpPr>
            <a:spLocks noGrp="1"/>
          </p:cNvSpPr>
          <p:nvPr>
            <p:ph type="ftr" sz="quarter" idx="11"/>
          </p:nvPr>
        </p:nvSpPr>
        <p:spPr>
          <a:xfrm>
            <a:off x="3581400" y="6567000"/>
            <a:ext cx="4343400" cy="2910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9" name="Text Box 3"/>
          <p:cNvSpPr txBox="1">
            <a:spLocks noChangeArrowheads="1"/>
          </p:cNvSpPr>
          <p:nvPr/>
        </p:nvSpPr>
        <p:spPr bwMode="auto">
          <a:xfrm>
            <a:off x="0" y="1143000"/>
            <a:ext cx="12192000" cy="4154984"/>
          </a:xfrm>
          <a:prstGeom prst="rect">
            <a:avLst/>
          </a:prstGeom>
          <a:noFill/>
          <a:ln w="9525">
            <a:noFill/>
            <a:miter lim="800000"/>
            <a:headEnd/>
            <a:tailEnd/>
          </a:ln>
        </p:spPr>
        <p:txBody>
          <a:bodyPr wrap="square">
            <a:spAutoFit/>
          </a:bodyPr>
          <a:lstStyle/>
          <a:p>
            <a:pPr algn="l">
              <a:defRPr/>
            </a:pPr>
            <a:r>
              <a:rPr lang="en-US" sz="3600" dirty="0">
                <a:solidFill>
                  <a:schemeClr val="tx1"/>
                </a:solidFill>
              </a:rPr>
              <a:t>David went from the caves and from being a captain of outlaws to the king of Israel</a:t>
            </a:r>
            <a:endParaRPr lang="en-US" sz="3600" i="1" dirty="0">
              <a:solidFill>
                <a:schemeClr val="tx1"/>
              </a:solidFill>
            </a:endParaRPr>
          </a:p>
          <a:p>
            <a:pPr marL="457200" indent="-457200" algn="l">
              <a:buClr>
                <a:schemeClr val="tx2"/>
              </a:buClr>
              <a:buSzPct val="115000"/>
              <a:buFont typeface="Wingdings" pitchFamily="2" charset="2"/>
              <a:buChar char="Ø"/>
              <a:defRPr/>
            </a:pPr>
            <a:r>
              <a:rPr lang="en-US" sz="3200" b="0" dirty="0"/>
              <a:t>He trusted and waited on God and was exalted and blessed in his rule!</a:t>
            </a:r>
          </a:p>
          <a:p>
            <a:pPr marL="457200" indent="-457200" algn="l">
              <a:buClr>
                <a:schemeClr val="tx2"/>
              </a:buClr>
              <a:buSzPct val="115000"/>
              <a:buFont typeface="Wingdings" pitchFamily="2" charset="2"/>
              <a:buChar char="Ø"/>
              <a:defRPr/>
            </a:pPr>
            <a:r>
              <a:rPr lang="en-US" sz="3200" b="0" dirty="0"/>
              <a:t>God delivered him from Saul and from his enemies because as David recognized, God is stronger than any enemy!</a:t>
            </a:r>
          </a:p>
          <a:p>
            <a:pPr marL="457200" indent="-457200" algn="l">
              <a:buClr>
                <a:schemeClr val="tx2"/>
              </a:buClr>
              <a:buSzPct val="115000"/>
              <a:buFont typeface="Wingdings" pitchFamily="2" charset="2"/>
              <a:buChar char="Ø"/>
              <a:defRPr/>
            </a:pPr>
            <a:r>
              <a:rPr lang="en-US" sz="3200" i="1" dirty="0"/>
              <a:t>I Sam. 22 (Ps. 18) </a:t>
            </a:r>
            <a:r>
              <a:rPr lang="en-US" sz="3200" b="0" dirty="0"/>
              <a:t>records David’s psalm of joy over God’s deliverance from his enemies and from the hand of Saul.</a:t>
            </a:r>
          </a:p>
        </p:txBody>
      </p:sp>
    </p:spTree>
    <p:extLst>
      <p:ext uri="{BB962C8B-B14F-4D97-AF65-F5344CB8AC3E}">
        <p14:creationId xmlns:p14="http://schemas.microsoft.com/office/powerpoint/2010/main" val="2269120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685800"/>
          </a:xfrm>
        </p:spPr>
        <p:txBody>
          <a:bodyPr/>
          <a:lstStyle/>
          <a:p>
            <a:pPr eaLnBrk="1" hangingPunct="1"/>
            <a:r>
              <a:rPr lang="en-US" sz="4400" b="1" u="sng" dirty="0">
                <a:solidFill>
                  <a:srgbClr val="FFC000"/>
                </a:solidFill>
                <a:cs typeface="Times New Roman" pitchFamily="18" charset="0"/>
              </a:rPr>
              <a:t>Conclusion</a:t>
            </a:r>
          </a:p>
        </p:txBody>
      </p:sp>
      <p:sp>
        <p:nvSpPr>
          <p:cNvPr id="14339" name="Footer Placeholder 4"/>
          <p:cNvSpPr>
            <a:spLocks noGrp="1"/>
          </p:cNvSpPr>
          <p:nvPr>
            <p:ph type="ftr" sz="quarter" idx="11"/>
          </p:nvPr>
        </p:nvSpPr>
        <p:spPr>
          <a:xfrm>
            <a:off x="3581400" y="6567000"/>
            <a:ext cx="4343400" cy="2910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8" name="Text Box 3"/>
          <p:cNvSpPr txBox="1">
            <a:spLocks noChangeArrowheads="1"/>
          </p:cNvSpPr>
          <p:nvPr/>
        </p:nvSpPr>
        <p:spPr bwMode="auto">
          <a:xfrm>
            <a:off x="0" y="843383"/>
            <a:ext cx="12192000" cy="3662541"/>
          </a:xfrm>
          <a:prstGeom prst="rect">
            <a:avLst/>
          </a:prstGeom>
          <a:noFill/>
          <a:ln w="9525">
            <a:noFill/>
            <a:miter lim="800000"/>
            <a:headEnd/>
            <a:tailEnd/>
          </a:ln>
        </p:spPr>
        <p:txBody>
          <a:bodyPr wrap="square">
            <a:spAutoFit/>
          </a:bodyPr>
          <a:lstStyle/>
          <a:p>
            <a:pPr algn="l">
              <a:defRPr/>
            </a:pPr>
            <a:r>
              <a:rPr lang="en-US" sz="3600" dirty="0">
                <a:solidFill>
                  <a:schemeClr val="tx1"/>
                </a:solidFill>
              </a:rPr>
              <a:t>When we are depressed, or in sorrow and distress, let us:</a:t>
            </a:r>
            <a:endParaRPr lang="en-US" sz="3600" i="1" dirty="0">
              <a:solidFill>
                <a:schemeClr val="tx1"/>
              </a:solidFill>
            </a:endParaRPr>
          </a:p>
          <a:p>
            <a:pPr marL="457200" indent="-457200" algn="l">
              <a:buClr>
                <a:schemeClr val="tx2"/>
              </a:buClr>
              <a:buSzPct val="115000"/>
              <a:buFont typeface="Wingdings" pitchFamily="2" charset="2"/>
              <a:buChar char="Ø"/>
              <a:defRPr/>
            </a:pPr>
            <a:r>
              <a:rPr lang="en-US" sz="3200" b="0" dirty="0"/>
              <a:t>Have the attitude of trust in God for deliverance!</a:t>
            </a:r>
          </a:p>
          <a:p>
            <a:pPr marL="457200" indent="-457200" algn="l">
              <a:buClr>
                <a:schemeClr val="tx2"/>
              </a:buClr>
              <a:buSzPct val="115000"/>
              <a:buFont typeface="Wingdings" pitchFamily="2" charset="2"/>
              <a:buChar char="Ø"/>
              <a:defRPr/>
            </a:pPr>
            <a:r>
              <a:rPr lang="en-US" sz="3200" b="0" dirty="0"/>
              <a:t>Act honorably despite the way we feel or our circumstances being poor.</a:t>
            </a:r>
          </a:p>
          <a:p>
            <a:pPr marL="457200" indent="-457200" algn="l">
              <a:buClr>
                <a:schemeClr val="tx2"/>
              </a:buClr>
              <a:buSzPct val="115000"/>
              <a:buFont typeface="Wingdings" pitchFamily="2" charset="2"/>
              <a:buChar char="Ø"/>
              <a:defRPr/>
            </a:pPr>
            <a:r>
              <a:rPr lang="en-US" sz="3200" b="0" dirty="0"/>
              <a:t>Look ahead past the “weeping of night” to the “joy of the dawn!” (Ps. 30:5b)</a:t>
            </a:r>
            <a:endParaRPr lang="en-US" sz="2000" b="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58200" y="4048223"/>
            <a:ext cx="3733800" cy="2800350"/>
          </a:xfrm>
          <a:prstGeom prst="rect">
            <a:avLst/>
          </a:prstGeom>
        </p:spPr>
      </p:pic>
      <p:sp>
        <p:nvSpPr>
          <p:cNvPr id="10" name="Text Box 8"/>
          <p:cNvSpPr txBox="1">
            <a:spLocks noChangeArrowheads="1"/>
          </p:cNvSpPr>
          <p:nvPr/>
        </p:nvSpPr>
        <p:spPr bwMode="auto">
          <a:xfrm>
            <a:off x="0" y="4799135"/>
            <a:ext cx="8305800" cy="1569660"/>
          </a:xfrm>
          <a:prstGeom prst="rect">
            <a:avLst/>
          </a:prstGeom>
          <a:solidFill>
            <a:schemeClr val="bg1">
              <a:lumMod val="50000"/>
            </a:schemeClr>
          </a:solidFill>
          <a:ln/>
          <a:extLst/>
        </p:spPr>
        <p:style>
          <a:lnRef idx="0">
            <a:schemeClr val="accent6"/>
          </a:lnRef>
          <a:fillRef idx="1001">
            <a:schemeClr val="dk2"/>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3200" dirty="0">
                <a:solidFill>
                  <a:schemeClr val="tx1"/>
                </a:solidFill>
              </a:rPr>
              <a:t>When we trust in Him, God can</a:t>
            </a:r>
          </a:p>
          <a:p>
            <a:pPr eaLnBrk="1" hangingPunct="1"/>
            <a:r>
              <a:rPr lang="en-US" sz="3200" dirty="0">
                <a:solidFill>
                  <a:schemeClr val="tx1"/>
                </a:solidFill>
              </a:rPr>
              <a:t>take us from our “cave of sorrow”</a:t>
            </a:r>
          </a:p>
          <a:p>
            <a:pPr eaLnBrk="1" hangingPunct="1"/>
            <a:r>
              <a:rPr lang="en-US" sz="3200" dirty="0">
                <a:solidFill>
                  <a:schemeClr val="tx1"/>
                </a:solidFill>
              </a:rPr>
              <a:t>and exalt us! (Js. 4:10)</a:t>
            </a:r>
            <a:endParaRPr lang="en-US" sz="3200" i="1" dirty="0">
              <a:solidFill>
                <a:schemeClr val="tx1"/>
              </a:solidFill>
            </a:endParaRPr>
          </a:p>
        </p:txBody>
      </p:sp>
    </p:spTree>
    <p:extLst>
      <p:ext uri="{BB962C8B-B14F-4D97-AF65-F5344CB8AC3E}">
        <p14:creationId xmlns:p14="http://schemas.microsoft.com/office/powerpoint/2010/main" val="258390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8"/>
            <a:ext cx="12192000" cy="786581"/>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0"/>
            <a:ext cx="12192000" cy="990600"/>
          </a:xfrm>
          <a:solidFill>
            <a:srgbClr val="FFFF00"/>
          </a:solidFill>
        </p:spPr>
        <p:txBody>
          <a:bodyPr/>
          <a:lstStyle/>
          <a:p>
            <a:pPr eaLnBrk="1" hangingPunct="1"/>
            <a:r>
              <a:rPr lang="en-US" sz="6000" b="1" u="sng" dirty="0">
                <a:solidFill>
                  <a:srgbClr val="0000FF"/>
                </a:solidFill>
                <a:latin typeface="Ameretto"/>
              </a:rPr>
              <a:t>“What Must I Do To Be Saved?”</a:t>
            </a:r>
          </a:p>
        </p:txBody>
      </p:sp>
      <p:sp>
        <p:nvSpPr>
          <p:cNvPr id="6147" name="Text Box 3"/>
          <p:cNvSpPr txBox="1">
            <a:spLocks noChangeArrowheads="1"/>
          </p:cNvSpPr>
          <p:nvPr/>
        </p:nvSpPr>
        <p:spPr bwMode="auto">
          <a:xfrm>
            <a:off x="1562100" y="1227894"/>
            <a:ext cx="91440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dirty="0">
                <a:solidFill>
                  <a:schemeClr val="tx1"/>
                </a:solidFill>
                <a:ea typeface="Tahoma" pitchFamily="34" charset="0"/>
                <a:cs typeface="Tahoma" pitchFamily="34" charset="0"/>
              </a:rPr>
              <a:t>Hear The Gospel (Jn. 5:24; Rom. 10:17)</a:t>
            </a:r>
          </a:p>
          <a:p>
            <a:pPr marL="796925" indent="-571500">
              <a:spcBef>
                <a:spcPct val="20000"/>
              </a:spcBef>
              <a:defRPr/>
            </a:pPr>
            <a:r>
              <a:rPr lang="en-US" sz="3200" dirty="0">
                <a:solidFill>
                  <a:schemeClr val="tx1"/>
                </a:solidFill>
                <a:ea typeface="Tahoma" pitchFamily="34" charset="0"/>
                <a:cs typeface="Tahoma" pitchFamily="34" charset="0"/>
              </a:rPr>
              <a:t>Believe In Christ (Jn. 3:16-18; Jn. 8:24)</a:t>
            </a:r>
          </a:p>
          <a:p>
            <a:pPr marL="796925" indent="-571500">
              <a:spcBef>
                <a:spcPct val="20000"/>
              </a:spcBef>
              <a:defRPr/>
            </a:pPr>
            <a:r>
              <a:rPr lang="en-US" sz="3200" dirty="0">
                <a:solidFill>
                  <a:schemeClr val="tx1"/>
                </a:solidFill>
                <a:ea typeface="Tahoma" pitchFamily="34" charset="0"/>
                <a:cs typeface="Tahoma" pitchFamily="34" charset="0"/>
              </a:rPr>
              <a:t>Repent Of Sins (Lk. 13:35; Acts 2:38)</a:t>
            </a:r>
          </a:p>
          <a:p>
            <a:pPr marL="796925" indent="-571500">
              <a:spcBef>
                <a:spcPct val="20000"/>
              </a:spcBef>
              <a:defRPr/>
            </a:pPr>
            <a:r>
              <a:rPr lang="en-US" sz="3200" dirty="0">
                <a:solidFill>
                  <a:schemeClr val="tx1"/>
                </a:solidFill>
                <a:ea typeface="Tahoma" pitchFamily="34" charset="0"/>
                <a:cs typeface="Tahoma" pitchFamily="34" charset="0"/>
              </a:rPr>
              <a:t>Confess Christ (Mt. 10:32; Rom. 10:10)</a:t>
            </a:r>
          </a:p>
          <a:p>
            <a:pPr marL="796925" indent="-571500">
              <a:spcBef>
                <a:spcPct val="20000"/>
              </a:spcBef>
              <a:defRPr/>
            </a:pPr>
            <a:r>
              <a:rPr lang="en-US" sz="3200" dirty="0">
                <a:solidFill>
                  <a:schemeClr val="tx1"/>
                </a:solidFill>
                <a:ea typeface="Tahoma" pitchFamily="34" charset="0"/>
                <a:cs typeface="Tahoma" pitchFamily="34" charset="0"/>
              </a:rPr>
              <a:t>Be Baptized (Mk. 16:16; Acts 22:16)</a:t>
            </a:r>
          </a:p>
          <a:p>
            <a:pPr marL="796925" indent="-571500">
              <a:spcBef>
                <a:spcPct val="20000"/>
              </a:spcBef>
              <a:defRPr/>
            </a:pPr>
            <a:r>
              <a:rPr lang="en-US" sz="3200" dirty="0">
                <a:solidFill>
                  <a:schemeClr val="tx1"/>
                </a:solidFill>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5004618"/>
            <a:ext cx="12192000" cy="1323439"/>
          </a:xfrm>
          <a:prstGeom prst="rect">
            <a:avLst/>
          </a:prstGeom>
          <a:noFill/>
          <a:ln w="9525">
            <a:noFill/>
            <a:miter lim="800000"/>
            <a:headEnd/>
            <a:tailEnd/>
          </a:ln>
          <a:effectLst/>
        </p:spPr>
        <p:txBody>
          <a:bodyPr wrap="square">
            <a:spAutoFit/>
          </a:bodyPr>
          <a:lstStyle/>
          <a:p>
            <a:pPr fontAlgn="auto">
              <a:spcBef>
                <a:spcPts val="0"/>
              </a:spcBef>
              <a:spcAft>
                <a:spcPts val="0"/>
              </a:spcAft>
              <a:defRPr/>
            </a:pPr>
            <a:r>
              <a:rPr lang="en-US" sz="4800" u="sng" dirty="0">
                <a:solidFill>
                  <a:srgbClr val="0000FF"/>
                </a:solidFill>
                <a:effectLst>
                  <a:outerShdw blurRad="38100" dist="38100" dir="2700000" algn="tl">
                    <a:srgbClr val="FFFFFF"/>
                  </a:outerShdw>
                </a:effectLst>
                <a:latin typeface="Calisto MT" pitchFamily="18" charset="0"/>
              </a:rPr>
              <a:t>For The Erring Child:</a:t>
            </a:r>
            <a:r>
              <a:rPr lang="en-US" sz="4800" dirty="0">
                <a:solidFill>
                  <a:srgbClr val="0000FF"/>
                </a:solidFill>
                <a:effectLst>
                  <a:outerShdw blurRad="38100" dist="38100" dir="2700000" algn="tl">
                    <a:srgbClr val="FFFFFF"/>
                  </a:outerShdw>
                </a:effectLst>
                <a:latin typeface="Calisto MT" pitchFamily="18" charset="0"/>
              </a:rPr>
              <a:t> </a:t>
            </a:r>
          </a:p>
          <a:p>
            <a:pPr fontAlgn="auto">
              <a:spcBef>
                <a:spcPts val="0"/>
              </a:spcBef>
              <a:spcAft>
                <a:spcPts val="0"/>
              </a:spcAft>
              <a:defRPr/>
            </a:pPr>
            <a:r>
              <a:rPr lang="en-US" sz="3200" dirty="0">
                <a:solidFill>
                  <a:schemeClr val="tx1"/>
                </a:solidFill>
                <a:latin typeface="Arial" pitchFamily="34" charset="0"/>
                <a:cs typeface="Arial" pitchFamily="34" charset="0"/>
              </a:rPr>
              <a:t>Repent (Acts 8:22), Confess (I Jn. 1:9), Pray (Acts 8:22)</a:t>
            </a:r>
          </a:p>
        </p:txBody>
      </p:sp>
      <p:sp>
        <p:nvSpPr>
          <p:cNvPr id="11270" name="Line 5"/>
          <p:cNvSpPr>
            <a:spLocks noChangeShapeType="1"/>
          </p:cNvSpPr>
          <p:nvPr/>
        </p:nvSpPr>
        <p:spPr bwMode="auto">
          <a:xfrm>
            <a:off x="2057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4131124021"/>
      </p:ext>
    </p:extLst>
  </p:cSld>
  <p:clrMapOvr>
    <a:masterClrMapping/>
  </p:clrMapOvr>
  <p:transition spd="slow" advTm="210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2000"/>
                                        <p:tgtEl>
                                          <p:spTgt spid="6147">
                                            <p:txEl>
                                              <p:pRg st="0" end="0"/>
                                            </p:txEl>
                                          </p:spTgt>
                                        </p:tgtEl>
                                      </p:cBhvr>
                                    </p:animEffect>
                                  </p:childTnLst>
                                </p:cTn>
                              </p:par>
                            </p:childTnLst>
                          </p:cTn>
                        </p:par>
                        <p:par>
                          <p:cTn id="8" fill="hold">
                            <p:stCondLst>
                              <p:cond delay="2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2000"/>
                                        <p:tgtEl>
                                          <p:spTgt spid="6147">
                                            <p:txEl>
                                              <p:pRg st="1" end="1"/>
                                            </p:txEl>
                                          </p:spTgt>
                                        </p:tgtEl>
                                      </p:cBhvr>
                                    </p:animEffect>
                                  </p:childTnLst>
                                </p:cTn>
                              </p:par>
                            </p:childTnLst>
                          </p:cTn>
                        </p:par>
                        <p:par>
                          <p:cTn id="12" fill="hold">
                            <p:stCondLst>
                              <p:cond delay="4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2000"/>
                                        <p:tgtEl>
                                          <p:spTgt spid="6147">
                                            <p:txEl>
                                              <p:pRg st="2" end="2"/>
                                            </p:txEl>
                                          </p:spTgt>
                                        </p:tgtEl>
                                      </p:cBhvr>
                                    </p:animEffect>
                                  </p:childTnLst>
                                </p:cTn>
                              </p:par>
                            </p:childTnLst>
                          </p:cTn>
                        </p:par>
                        <p:par>
                          <p:cTn id="16" fill="hold">
                            <p:stCondLst>
                              <p:cond delay="6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2000"/>
                                        <p:tgtEl>
                                          <p:spTgt spid="6147">
                                            <p:txEl>
                                              <p:pRg st="3" end="3"/>
                                            </p:txEl>
                                          </p:spTgt>
                                        </p:tgtEl>
                                      </p:cBhvr>
                                    </p:animEffect>
                                  </p:childTnLst>
                                </p:cTn>
                              </p:par>
                            </p:childTnLst>
                          </p:cTn>
                        </p:par>
                        <p:par>
                          <p:cTn id="20" fill="hold">
                            <p:stCondLst>
                              <p:cond delay="8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2000"/>
                                        <p:tgtEl>
                                          <p:spTgt spid="6147">
                                            <p:txEl>
                                              <p:pRg st="4" end="4"/>
                                            </p:txEl>
                                          </p:spTgt>
                                        </p:tgtEl>
                                      </p:cBhvr>
                                    </p:animEffect>
                                  </p:childTnLst>
                                </p:cTn>
                              </p:par>
                            </p:childTnLst>
                          </p:cTn>
                        </p:par>
                        <p:par>
                          <p:cTn id="24" fill="hold">
                            <p:stCondLst>
                              <p:cond delay="10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2000"/>
                                        <p:tgtEl>
                                          <p:spTgt spid="6147">
                                            <p:txEl>
                                              <p:pRg st="5" end="5"/>
                                            </p:txEl>
                                          </p:spTgt>
                                        </p:tgtEl>
                                      </p:cBhvr>
                                    </p:animEffect>
                                  </p:childTnLst>
                                </p:cTn>
                              </p:par>
                            </p:childTnLst>
                          </p:cTn>
                        </p:par>
                        <p:par>
                          <p:cTn id="28" fill="hold">
                            <p:stCondLst>
                              <p:cond delay="12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14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12192000" cy="560388"/>
          </a:xfrm>
        </p:spPr>
        <p:txBody>
          <a:bodyPr/>
          <a:lstStyle/>
          <a:p>
            <a:pPr eaLnBrk="1" hangingPunct="1"/>
            <a:r>
              <a:rPr lang="en-US" sz="4400" b="1" u="sng" dirty="0">
                <a:solidFill>
                  <a:srgbClr val="FFC000"/>
                </a:solidFill>
                <a:cs typeface="Times New Roman" pitchFamily="18" charset="0"/>
              </a:rPr>
              <a:t>Intro</a:t>
            </a:r>
            <a:endParaRPr lang="en-US" sz="4400" b="1" u="sng" dirty="0">
              <a:solidFill>
                <a:srgbClr val="FFC000"/>
              </a:solidFill>
            </a:endParaRPr>
          </a:p>
        </p:txBody>
      </p:sp>
      <p:sp>
        <p:nvSpPr>
          <p:cNvPr id="11267" name="Footer Placeholder 4"/>
          <p:cNvSpPr>
            <a:spLocks noGrp="1"/>
          </p:cNvSpPr>
          <p:nvPr>
            <p:ph type="ftr" sz="quarter" idx="11"/>
          </p:nvPr>
        </p:nvSpPr>
        <p:spPr>
          <a:xfrm>
            <a:off x="38862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12" name="Text Box 3"/>
          <p:cNvSpPr txBox="1">
            <a:spLocks noChangeArrowheads="1"/>
          </p:cNvSpPr>
          <p:nvPr/>
        </p:nvSpPr>
        <p:spPr bwMode="auto">
          <a:xfrm>
            <a:off x="0" y="838201"/>
            <a:ext cx="12192000" cy="2616101"/>
          </a:xfrm>
          <a:prstGeom prst="rect">
            <a:avLst/>
          </a:prstGeom>
          <a:noFill/>
          <a:ln w="9525">
            <a:noFill/>
            <a:miter lim="800000"/>
            <a:headEnd/>
            <a:tailEnd/>
          </a:ln>
        </p:spPr>
        <p:txBody>
          <a:bodyPr wrap="square">
            <a:spAutoFit/>
          </a:bodyPr>
          <a:lstStyle/>
          <a:p>
            <a:pPr marL="457200" indent="-457200" algn="l">
              <a:defRPr/>
            </a:pPr>
            <a:r>
              <a:rPr lang="en-US" sz="3600" dirty="0">
                <a:solidFill>
                  <a:schemeClr val="tx1"/>
                </a:solidFill>
              </a:rPr>
              <a:t>Have you ever felt depressed, distressed or alone?</a:t>
            </a:r>
          </a:p>
          <a:p>
            <a:pPr marL="457200" indent="-457200" algn="l">
              <a:buClr>
                <a:schemeClr val="tx2"/>
              </a:buClr>
              <a:buSzPct val="115000"/>
              <a:buFont typeface="Wingdings" pitchFamily="2" charset="2"/>
              <a:buChar char="Ø"/>
              <a:defRPr/>
            </a:pPr>
            <a:r>
              <a:rPr lang="en-US" sz="3200" b="0" dirty="0"/>
              <a:t>Sometimes in our depression, grief, and sorrow it easy to feel all alone!</a:t>
            </a:r>
          </a:p>
          <a:p>
            <a:pPr marL="457200" indent="-457200" algn="l">
              <a:buClr>
                <a:schemeClr val="tx2"/>
              </a:buClr>
              <a:buSzPct val="115000"/>
              <a:buFont typeface="Wingdings" pitchFamily="2" charset="2"/>
              <a:buChar char="Ø"/>
              <a:defRPr/>
            </a:pPr>
            <a:r>
              <a:rPr lang="en-US" sz="3200" b="0" dirty="0"/>
              <a:t>When in that “dark place” what did you do to get out?</a:t>
            </a:r>
          </a:p>
          <a:p>
            <a:pPr marL="457200" indent="-457200" algn="l">
              <a:buClr>
                <a:schemeClr val="tx2"/>
              </a:buClr>
              <a:buSzPct val="115000"/>
              <a:buFont typeface="Wingdings" pitchFamily="2" charset="2"/>
              <a:buChar char="Ø"/>
              <a:defRPr/>
            </a:pPr>
            <a:r>
              <a:rPr lang="en-US" sz="3200" b="0" dirty="0"/>
              <a:t>What can be done when we are depressed or sorrowful?</a:t>
            </a:r>
            <a:endParaRPr lang="en-US" sz="2000" b="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3481085"/>
            <a:ext cx="3810000" cy="2887266"/>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9149" y="3658867"/>
            <a:ext cx="3810000" cy="2540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27367" y="3766246"/>
            <a:ext cx="3336033" cy="260210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2"/>
                                        </p:tgtEl>
                                        <p:attrNameLst>
                                          <p:attrName>style.visibility</p:attrName>
                                        </p:attrNameLst>
                                      </p:cBhvr>
                                      <p:to>
                                        <p:strVal val="visible"/>
                                      </p:to>
                                    </p:set>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animEffect transition="in" filter="fade">
                                      <p:cBhvr>
                                        <p:cTn id="11" dur="500"/>
                                        <p:tgtEl>
                                          <p:spTgt spid="2"/>
                                        </p:tgtEl>
                                      </p:cBhvr>
                                    </p:animEffect>
                                  </p:childTnLst>
                                </p:cTn>
                              </p:par>
                            </p:childTnLst>
                          </p:cTn>
                        </p:par>
                        <p:par>
                          <p:cTn id="12" fill="hold">
                            <p:stCondLst>
                              <p:cond delay="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1000"/>
                            </p:stCondLst>
                            <p:childTnLst>
                              <p:par>
                                <p:cTn id="19" presetID="53" presetClass="entr" presetSubtype="16"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524000" y="0"/>
            <a:ext cx="9144000" cy="560388"/>
          </a:xfrm>
        </p:spPr>
        <p:txBody>
          <a:bodyPr/>
          <a:lstStyle/>
          <a:p>
            <a:pPr eaLnBrk="1" hangingPunct="1"/>
            <a:r>
              <a:rPr lang="en-US" sz="4400" b="1" u="sng" dirty="0">
                <a:solidFill>
                  <a:srgbClr val="FFC000"/>
                </a:solidFill>
                <a:cs typeface="Times New Roman" pitchFamily="18" charset="0"/>
              </a:rPr>
              <a:t>Intro</a:t>
            </a:r>
            <a:endParaRPr lang="en-US" sz="4400" b="1" u="sng" dirty="0">
              <a:solidFill>
                <a:srgbClr val="FFC000"/>
              </a:solidFill>
            </a:endParaRPr>
          </a:p>
        </p:txBody>
      </p:sp>
      <p:sp>
        <p:nvSpPr>
          <p:cNvPr id="11267" name="Footer Placeholder 4"/>
          <p:cNvSpPr>
            <a:spLocks noGrp="1"/>
          </p:cNvSpPr>
          <p:nvPr>
            <p:ph type="ftr" sz="quarter" idx="11"/>
          </p:nvPr>
        </p:nvSpPr>
        <p:spPr>
          <a:xfrm>
            <a:off x="3657600" y="6515100"/>
            <a:ext cx="44196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9" name="Text Box 3"/>
          <p:cNvSpPr txBox="1">
            <a:spLocks noChangeArrowheads="1"/>
          </p:cNvSpPr>
          <p:nvPr/>
        </p:nvSpPr>
        <p:spPr bwMode="auto">
          <a:xfrm>
            <a:off x="0" y="760738"/>
            <a:ext cx="12192000" cy="3600986"/>
          </a:xfrm>
          <a:prstGeom prst="rect">
            <a:avLst/>
          </a:prstGeom>
          <a:noFill/>
          <a:ln w="9525">
            <a:noFill/>
            <a:miter lim="800000"/>
            <a:headEnd/>
            <a:tailEnd/>
          </a:ln>
        </p:spPr>
        <p:txBody>
          <a:bodyPr wrap="square">
            <a:spAutoFit/>
          </a:bodyPr>
          <a:lstStyle/>
          <a:p>
            <a:pPr algn="l">
              <a:defRPr/>
            </a:pPr>
            <a:r>
              <a:rPr lang="en-US" sz="3600" dirty="0">
                <a:solidFill>
                  <a:schemeClr val="tx1"/>
                </a:solidFill>
              </a:rPr>
              <a:t>David was distressed to the point of hiding in caves!</a:t>
            </a:r>
            <a:endParaRPr lang="en-US" sz="3600" i="1" dirty="0">
              <a:solidFill>
                <a:schemeClr val="tx1"/>
              </a:solidFill>
            </a:endParaRPr>
          </a:p>
          <a:p>
            <a:pPr marL="457200" indent="-457200" algn="l">
              <a:buClr>
                <a:schemeClr val="tx2"/>
              </a:buClr>
              <a:buSzPct val="115000"/>
              <a:buFont typeface="Wingdings" pitchFamily="2" charset="2"/>
              <a:buChar char="Ø"/>
              <a:defRPr/>
            </a:pPr>
            <a:r>
              <a:rPr lang="en-US" sz="3200" dirty="0"/>
              <a:t>I Sam. 22:1-2: </a:t>
            </a:r>
            <a:r>
              <a:rPr lang="en-US" sz="3200" b="0" dirty="0"/>
              <a:t>David “escapes” to the cave of </a:t>
            </a:r>
            <a:r>
              <a:rPr lang="en-US" sz="3200" b="0" dirty="0" err="1"/>
              <a:t>Adullam</a:t>
            </a:r>
            <a:r>
              <a:rPr lang="en-US" sz="3200" b="0" dirty="0"/>
              <a:t>. Here the once mighty captain of Israel’s host becomes a captain of outlaws and refugees!</a:t>
            </a:r>
          </a:p>
          <a:p>
            <a:pPr marL="457200" indent="-457200" algn="l">
              <a:buClr>
                <a:schemeClr val="tx2"/>
              </a:buClr>
              <a:buSzPct val="115000"/>
              <a:buFont typeface="Wingdings" pitchFamily="2" charset="2"/>
              <a:buChar char="Ø"/>
              <a:defRPr/>
            </a:pPr>
            <a:r>
              <a:rPr lang="en-US" sz="3200" dirty="0"/>
              <a:t>I Sam. 24:1-7: </a:t>
            </a:r>
            <a:r>
              <a:rPr lang="en-US" sz="3200" b="0" dirty="0"/>
              <a:t>David and his men hid in the cave at </a:t>
            </a:r>
            <a:r>
              <a:rPr lang="en-US" sz="3200" b="0" dirty="0" err="1"/>
              <a:t>En</a:t>
            </a:r>
            <a:r>
              <a:rPr lang="en-US" sz="3200" b="0" dirty="0"/>
              <a:t> </a:t>
            </a:r>
            <a:r>
              <a:rPr lang="en-US" sz="3200" b="0" dirty="0" err="1"/>
              <a:t>Gedi</a:t>
            </a:r>
            <a:r>
              <a:rPr lang="en-US" sz="3200" b="0" dirty="0"/>
              <a:t> where David encountered Saul, and spared his life, against the wishes of his men.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382278"/>
            <a:ext cx="3352800" cy="25146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39200" y="4361724"/>
            <a:ext cx="3352800" cy="2514600"/>
          </a:xfrm>
          <a:prstGeom prst="rect">
            <a:avLst/>
          </a:prstGeom>
        </p:spPr>
      </p:pic>
    </p:spTree>
    <p:extLst>
      <p:ext uri="{BB962C8B-B14F-4D97-AF65-F5344CB8AC3E}">
        <p14:creationId xmlns:p14="http://schemas.microsoft.com/office/powerpoint/2010/main" val="332577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childTnLst>
                                </p:cTn>
                              </p:par>
                            </p:childTnLst>
                          </p:cTn>
                        </p:par>
                        <p:par>
                          <p:cTn id="10" fill="hold">
                            <p:stCondLst>
                              <p:cond delay="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childTnLst>
                          </p:cTn>
                        </p:par>
                        <p:par>
                          <p:cTn id="20" fill="hold">
                            <p:stCondLst>
                              <p:cond delay="0"/>
                            </p:stCondLst>
                            <p:childTnLst>
                              <p:par>
                                <p:cTn id="21" presetID="53" presetClass="entr" presetSubtype="16"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ppt_w</p:attrName>
                                        </p:attrNameLst>
                                      </p:cBhvr>
                                      <p:tavLst>
                                        <p:tav tm="0">
                                          <p:val>
                                            <p:fltVal val="0"/>
                                          </p:val>
                                        </p:tav>
                                        <p:tav tm="100000">
                                          <p:val>
                                            <p:strVal val="#ppt_w"/>
                                          </p:val>
                                        </p:tav>
                                      </p:tavLst>
                                    </p:anim>
                                    <p:anim calcmode="lin" valueType="num">
                                      <p:cBhvr>
                                        <p:cTn id="24" dur="500" fill="hold"/>
                                        <p:tgtEl>
                                          <p:spTgt spid="4"/>
                                        </p:tgtEl>
                                        <p:attrNameLst>
                                          <p:attrName>ppt_h</p:attrName>
                                        </p:attrNameLst>
                                      </p:cBhvr>
                                      <p:tavLst>
                                        <p:tav tm="0">
                                          <p:val>
                                            <p:fltVal val="0"/>
                                          </p:val>
                                        </p:tav>
                                        <p:tav tm="100000">
                                          <p:val>
                                            <p:strVal val="#ppt_h"/>
                                          </p:val>
                                        </p:tav>
                                      </p:tavLst>
                                    </p:anim>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609600"/>
          </a:xfrm>
        </p:spPr>
        <p:txBody>
          <a:bodyPr/>
          <a:lstStyle/>
          <a:p>
            <a:pPr eaLnBrk="1" hangingPunct="1"/>
            <a:r>
              <a:rPr lang="en-US" sz="4400" b="1" u="sng" dirty="0">
                <a:solidFill>
                  <a:srgbClr val="FFC000"/>
                </a:solidFill>
                <a:cs typeface="Times New Roman" pitchFamily="18" charset="0"/>
              </a:rPr>
              <a:t>Intro</a:t>
            </a:r>
          </a:p>
        </p:txBody>
      </p:sp>
      <p:sp>
        <p:nvSpPr>
          <p:cNvPr id="14339" name="Footer Placeholder 4"/>
          <p:cNvSpPr>
            <a:spLocks noGrp="1"/>
          </p:cNvSpPr>
          <p:nvPr>
            <p:ph type="ftr" sz="quarter" idx="11"/>
          </p:nvPr>
        </p:nvSpPr>
        <p:spPr>
          <a:xfrm>
            <a:off x="0" y="6515100"/>
            <a:ext cx="43434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11" name="Text Box 3"/>
          <p:cNvSpPr txBox="1">
            <a:spLocks noChangeArrowheads="1"/>
          </p:cNvSpPr>
          <p:nvPr/>
        </p:nvSpPr>
        <p:spPr bwMode="auto">
          <a:xfrm>
            <a:off x="0" y="758280"/>
            <a:ext cx="12192000" cy="3170099"/>
          </a:xfrm>
          <a:prstGeom prst="rect">
            <a:avLst/>
          </a:prstGeom>
          <a:noFill/>
          <a:ln w="9525">
            <a:noFill/>
            <a:miter lim="800000"/>
            <a:headEnd/>
            <a:tailEnd/>
          </a:ln>
        </p:spPr>
        <p:txBody>
          <a:bodyPr wrap="square">
            <a:spAutoFit/>
          </a:bodyPr>
          <a:lstStyle/>
          <a:p>
            <a:pPr algn="l">
              <a:defRPr/>
            </a:pPr>
            <a:r>
              <a:rPr lang="en-US" sz="3600" dirty="0">
                <a:solidFill>
                  <a:schemeClr val="tx1"/>
                </a:solidFill>
              </a:rPr>
              <a:t>While in the caves (physical dark place), David was in an emotional “dark place”</a:t>
            </a:r>
            <a:endParaRPr lang="en-US" sz="3600" i="1" dirty="0">
              <a:solidFill>
                <a:schemeClr val="tx1"/>
              </a:solidFill>
            </a:endParaRPr>
          </a:p>
          <a:p>
            <a:pPr marL="457200" indent="-457200" algn="l">
              <a:buClr>
                <a:schemeClr val="tx2"/>
              </a:buClr>
              <a:buSzPct val="115000"/>
              <a:buFont typeface="Wingdings" pitchFamily="2" charset="2"/>
              <a:buChar char="Ø"/>
              <a:defRPr/>
            </a:pPr>
            <a:r>
              <a:rPr lang="en-US" sz="3200" dirty="0"/>
              <a:t>Ps. 57 &amp; 142 </a:t>
            </a:r>
            <a:r>
              <a:rPr lang="en-US" sz="3200" b="0" dirty="0"/>
              <a:t>were written while in a cave hiding from Saul, either at </a:t>
            </a:r>
            <a:r>
              <a:rPr lang="en-US" sz="3200" b="0" dirty="0" err="1"/>
              <a:t>Adullam</a:t>
            </a:r>
            <a:r>
              <a:rPr lang="en-US" sz="3200" b="0" dirty="0"/>
              <a:t> or </a:t>
            </a:r>
            <a:r>
              <a:rPr lang="en-US" sz="3200" b="0" dirty="0" err="1"/>
              <a:t>En</a:t>
            </a:r>
            <a:r>
              <a:rPr lang="en-US" sz="3200" b="0" dirty="0"/>
              <a:t> </a:t>
            </a:r>
            <a:r>
              <a:rPr lang="en-US" sz="3200" b="0" dirty="0" err="1"/>
              <a:t>Gedi</a:t>
            </a:r>
            <a:endParaRPr lang="en-US" sz="3200" b="0" dirty="0"/>
          </a:p>
          <a:p>
            <a:pPr marL="457200" indent="-457200" algn="l">
              <a:buClr>
                <a:schemeClr val="tx2"/>
              </a:buClr>
              <a:buSzPct val="115000"/>
              <a:buFont typeface="Wingdings" pitchFamily="2" charset="2"/>
              <a:buChar char="Ø"/>
              <a:defRPr/>
            </a:pPr>
            <a:r>
              <a:rPr lang="en-US" sz="3200" dirty="0"/>
              <a:t>Ps. 57:6: </a:t>
            </a:r>
            <a:r>
              <a:rPr lang="en-US" sz="3200" b="0" dirty="0"/>
              <a:t>“My soul is bowed down.” David was sorrowful </a:t>
            </a:r>
          </a:p>
          <a:p>
            <a:pPr lvl="1" algn="l">
              <a:buClr>
                <a:schemeClr val="tx2"/>
              </a:buClr>
              <a:buSzPct val="115000"/>
              <a:defRPr/>
            </a:pPr>
            <a:r>
              <a:rPr lang="en-US" sz="3200" b="0" dirty="0"/>
              <a:t>(Ps. 142:6)</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300" y="3429000"/>
            <a:ext cx="4343400" cy="343128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609600"/>
          </a:xfrm>
        </p:spPr>
        <p:txBody>
          <a:bodyPr/>
          <a:lstStyle/>
          <a:p>
            <a:pPr eaLnBrk="1" hangingPunct="1"/>
            <a:r>
              <a:rPr lang="en-US" sz="4400" b="1" u="sng" dirty="0">
                <a:solidFill>
                  <a:srgbClr val="FFC000"/>
                </a:solidFill>
                <a:cs typeface="Times New Roman" pitchFamily="18" charset="0"/>
              </a:rPr>
              <a:t>Intro</a:t>
            </a:r>
          </a:p>
        </p:txBody>
      </p:sp>
      <p:sp>
        <p:nvSpPr>
          <p:cNvPr id="14339" name="Footer Placeholder 4"/>
          <p:cNvSpPr>
            <a:spLocks noGrp="1"/>
          </p:cNvSpPr>
          <p:nvPr>
            <p:ph type="ftr" sz="quarter" idx="11"/>
          </p:nvPr>
        </p:nvSpPr>
        <p:spPr>
          <a:xfrm>
            <a:off x="0" y="6515100"/>
            <a:ext cx="2590800" cy="3429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14" name="Text Box 3"/>
          <p:cNvSpPr txBox="1">
            <a:spLocks noChangeArrowheads="1"/>
          </p:cNvSpPr>
          <p:nvPr/>
        </p:nvSpPr>
        <p:spPr bwMode="auto">
          <a:xfrm>
            <a:off x="0" y="737022"/>
            <a:ext cx="12192000" cy="3170099"/>
          </a:xfrm>
          <a:prstGeom prst="rect">
            <a:avLst/>
          </a:prstGeom>
          <a:noFill/>
          <a:ln w="9525">
            <a:noFill/>
            <a:miter lim="800000"/>
            <a:headEnd/>
            <a:tailEnd/>
          </a:ln>
        </p:spPr>
        <p:txBody>
          <a:bodyPr wrap="square">
            <a:spAutoFit/>
          </a:bodyPr>
          <a:lstStyle/>
          <a:p>
            <a:pPr algn="l">
              <a:defRPr/>
            </a:pPr>
            <a:r>
              <a:rPr lang="en-US" sz="3600" dirty="0">
                <a:solidFill>
                  <a:schemeClr val="tx1"/>
                </a:solidFill>
              </a:rPr>
              <a:t>Though David was distressed, he knew it would pass, that God would see him through</a:t>
            </a:r>
            <a:endParaRPr lang="en-US" sz="3600" i="1" dirty="0">
              <a:solidFill>
                <a:schemeClr val="tx1"/>
              </a:solidFill>
            </a:endParaRPr>
          </a:p>
          <a:p>
            <a:pPr marL="457200" indent="-457200" algn="l">
              <a:buClr>
                <a:schemeClr val="tx2"/>
              </a:buClr>
              <a:buSzPct val="115000"/>
              <a:buFont typeface="Wingdings" pitchFamily="2" charset="2"/>
              <a:buChar char="Ø"/>
              <a:defRPr/>
            </a:pPr>
            <a:r>
              <a:rPr lang="en-US" sz="3200" dirty="0"/>
              <a:t>Ps. 57:4, 8: </a:t>
            </a:r>
            <a:r>
              <a:rPr lang="en-US" sz="3200" b="0" dirty="0"/>
              <a:t>He says the night is full of danger but he will awaken to the dawn!</a:t>
            </a:r>
          </a:p>
          <a:p>
            <a:pPr marL="457200" indent="-457200" algn="l">
              <a:buClr>
                <a:schemeClr val="tx2"/>
              </a:buClr>
              <a:buSzPct val="115000"/>
              <a:buFont typeface="Wingdings" pitchFamily="2" charset="2"/>
              <a:buChar char="Ø"/>
              <a:defRPr/>
            </a:pPr>
            <a:r>
              <a:rPr lang="en-US" sz="3200" dirty="0"/>
              <a:t>Ps. 30:5b: </a:t>
            </a:r>
            <a:r>
              <a:rPr lang="en-US" sz="3200" b="0" dirty="0"/>
              <a:t>“Weeping may endure for a night, But joy comes in the morning.”</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600" y="3880485"/>
            <a:ext cx="3970020" cy="2977515"/>
          </a:xfrm>
          <a:prstGeom prst="rect">
            <a:avLst/>
          </a:prstGeom>
        </p:spPr>
      </p:pic>
      <p:sp>
        <p:nvSpPr>
          <p:cNvPr id="13" name="Text Box 8"/>
          <p:cNvSpPr txBox="1">
            <a:spLocks noChangeArrowheads="1"/>
          </p:cNvSpPr>
          <p:nvPr/>
        </p:nvSpPr>
        <p:spPr bwMode="auto">
          <a:xfrm>
            <a:off x="0" y="4551318"/>
            <a:ext cx="8077200" cy="1569660"/>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3200" dirty="0">
                <a:solidFill>
                  <a:srgbClr val="0000FF"/>
                </a:solidFill>
              </a:rPr>
              <a:t>Sometimes we have to weep through</a:t>
            </a:r>
          </a:p>
          <a:p>
            <a:pPr eaLnBrk="1" hangingPunct="1"/>
            <a:r>
              <a:rPr lang="en-US" sz="3200" dirty="0">
                <a:solidFill>
                  <a:srgbClr val="0000FF"/>
                </a:solidFill>
              </a:rPr>
              <a:t>the night, but when we awaken to the</a:t>
            </a:r>
          </a:p>
          <a:p>
            <a:pPr eaLnBrk="1" hangingPunct="1"/>
            <a:r>
              <a:rPr lang="en-US" sz="3200" dirty="0">
                <a:solidFill>
                  <a:srgbClr val="0000FF"/>
                </a:solidFill>
              </a:rPr>
              <a:t>dawn there is joy!</a:t>
            </a:r>
            <a:endParaRPr lang="en-US" sz="3200" b="0" dirty="0">
              <a:solidFill>
                <a:srgbClr val="0000FF"/>
              </a:solidFill>
            </a:endParaRPr>
          </a:p>
        </p:txBody>
      </p:sp>
    </p:spTree>
    <p:extLst>
      <p:ext uri="{BB962C8B-B14F-4D97-AF65-F5344CB8AC3E}">
        <p14:creationId xmlns:p14="http://schemas.microsoft.com/office/powerpoint/2010/main" val="300695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p:cTn id="10" dur="500" fill="hold"/>
                                        <p:tgtEl>
                                          <p:spTgt spid="5"/>
                                        </p:tgtEl>
                                        <p:attrNameLst>
                                          <p:attrName>ppt_w</p:attrName>
                                        </p:attrNameLst>
                                      </p:cBhvr>
                                      <p:tavLst>
                                        <p:tav tm="0">
                                          <p:val>
                                            <p:fltVal val="0"/>
                                          </p:val>
                                        </p:tav>
                                        <p:tav tm="100000">
                                          <p:val>
                                            <p:strVal val="#ppt_w"/>
                                          </p:val>
                                        </p:tav>
                                      </p:tavLst>
                                    </p:anim>
                                    <p:anim calcmode="lin" valueType="num">
                                      <p:cBhvr>
                                        <p:cTn id="11" dur="500" fill="hold"/>
                                        <p:tgtEl>
                                          <p:spTgt spid="5"/>
                                        </p:tgtEl>
                                        <p:attrNameLst>
                                          <p:attrName>ppt_h</p:attrName>
                                        </p:attrNameLst>
                                      </p:cBhvr>
                                      <p:tavLst>
                                        <p:tav tm="0">
                                          <p:val>
                                            <p:fltVal val="0"/>
                                          </p:val>
                                        </p:tav>
                                        <p:tav tm="100000">
                                          <p:val>
                                            <p:strVal val="#ppt_h"/>
                                          </p:val>
                                        </p:tav>
                                      </p:tavLst>
                                    </p:anim>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609600"/>
          </a:xfrm>
        </p:spPr>
        <p:txBody>
          <a:bodyPr/>
          <a:lstStyle/>
          <a:p>
            <a:pPr eaLnBrk="1" hangingPunct="1"/>
            <a:r>
              <a:rPr lang="en-US" sz="4400" b="1" u="sng" dirty="0">
                <a:solidFill>
                  <a:srgbClr val="FFC000"/>
                </a:solidFill>
                <a:cs typeface="Times New Roman" pitchFamily="18" charset="0"/>
              </a:rPr>
              <a:t>Attitude</a:t>
            </a:r>
          </a:p>
        </p:txBody>
      </p:sp>
      <p:sp>
        <p:nvSpPr>
          <p:cNvPr id="14339" name="Footer Placeholder 4"/>
          <p:cNvSpPr>
            <a:spLocks noGrp="1"/>
          </p:cNvSpPr>
          <p:nvPr>
            <p:ph type="ftr" sz="quarter" idx="11"/>
          </p:nvPr>
        </p:nvSpPr>
        <p:spPr>
          <a:xfrm>
            <a:off x="3581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dirty="0"/>
              <a:t>“I Will Awaken The Dawn!”</a:t>
            </a:r>
          </a:p>
        </p:txBody>
      </p:sp>
      <p:sp>
        <p:nvSpPr>
          <p:cNvPr id="7" name="Text Box 3"/>
          <p:cNvSpPr txBox="1">
            <a:spLocks noChangeArrowheads="1"/>
          </p:cNvSpPr>
          <p:nvPr/>
        </p:nvSpPr>
        <p:spPr bwMode="auto">
          <a:xfrm>
            <a:off x="0" y="914400"/>
            <a:ext cx="12192000" cy="3662541"/>
          </a:xfrm>
          <a:prstGeom prst="rect">
            <a:avLst/>
          </a:prstGeom>
          <a:noFill/>
          <a:ln w="9525">
            <a:noFill/>
            <a:miter lim="800000"/>
            <a:headEnd/>
            <a:tailEnd/>
          </a:ln>
        </p:spPr>
        <p:txBody>
          <a:bodyPr wrap="square">
            <a:spAutoFit/>
          </a:bodyPr>
          <a:lstStyle/>
          <a:p>
            <a:pPr algn="l">
              <a:defRPr/>
            </a:pPr>
            <a:r>
              <a:rPr lang="en-US" sz="3600" dirty="0">
                <a:solidFill>
                  <a:schemeClr val="tx1"/>
                </a:solidFill>
              </a:rPr>
              <a:t>I Sam. 22:1-2 &amp; I Sam. 24:1-7: David was hiding in caves!</a:t>
            </a:r>
            <a:endParaRPr lang="en-US" sz="3600" i="1" dirty="0">
              <a:solidFill>
                <a:schemeClr val="tx1"/>
              </a:solidFill>
            </a:endParaRPr>
          </a:p>
          <a:p>
            <a:pPr marL="457200" indent="-457200" algn="l">
              <a:buClr>
                <a:schemeClr val="tx2"/>
              </a:buClr>
              <a:buSzPct val="115000"/>
              <a:buFont typeface="Wingdings" pitchFamily="2" charset="2"/>
              <a:buChar char="Ø"/>
              <a:defRPr/>
            </a:pPr>
            <a:r>
              <a:rPr lang="en-US" sz="3200" b="0" dirty="0"/>
              <a:t>He was God’s anointed to be king!</a:t>
            </a:r>
          </a:p>
          <a:p>
            <a:pPr marL="457200" indent="-457200" algn="l">
              <a:buClr>
                <a:schemeClr val="tx2"/>
              </a:buClr>
              <a:buSzPct val="115000"/>
              <a:buFont typeface="Wingdings" pitchFamily="2" charset="2"/>
              <a:buChar char="Ø"/>
              <a:defRPr/>
            </a:pPr>
            <a:r>
              <a:rPr lang="en-US" sz="3200" b="0" dirty="0"/>
              <a:t>He was a mighty man of valor.</a:t>
            </a:r>
          </a:p>
          <a:p>
            <a:pPr marL="457200" indent="-457200" algn="l">
              <a:buClr>
                <a:schemeClr val="tx2"/>
              </a:buClr>
              <a:buSzPct val="115000"/>
              <a:buFont typeface="Wingdings" pitchFamily="2" charset="2"/>
              <a:buChar char="Ø"/>
              <a:defRPr/>
            </a:pPr>
            <a:r>
              <a:rPr lang="en-US" sz="3200" b="0" dirty="0"/>
              <a:t>He was a man of faith in God.</a:t>
            </a:r>
          </a:p>
          <a:p>
            <a:pPr marL="457200" indent="-457200" algn="l">
              <a:buClr>
                <a:schemeClr val="tx2"/>
              </a:buClr>
              <a:buSzPct val="115000"/>
              <a:buFont typeface="Wingdings" pitchFamily="2" charset="2"/>
              <a:buChar char="Ø"/>
              <a:defRPr/>
            </a:pPr>
            <a:r>
              <a:rPr lang="en-US" sz="3200" b="0" dirty="0"/>
              <a:t>He was a captain of the army of Israel.</a:t>
            </a:r>
          </a:p>
          <a:p>
            <a:pPr marL="457200" indent="-457200" algn="l">
              <a:buClr>
                <a:schemeClr val="tx2"/>
              </a:buClr>
              <a:buSzPct val="115000"/>
              <a:buFont typeface="Wingdings" pitchFamily="2" charset="2"/>
              <a:buChar char="Ø"/>
              <a:defRPr/>
            </a:pPr>
            <a:r>
              <a:rPr lang="en-US" sz="3200" b="0" dirty="0"/>
              <a:t>He was the King Saul’s son-in-law.</a:t>
            </a:r>
          </a:p>
        </p:txBody>
      </p:sp>
      <p:sp>
        <p:nvSpPr>
          <p:cNvPr id="17" name="Text Box 3"/>
          <p:cNvSpPr txBox="1">
            <a:spLocks noChangeArrowheads="1"/>
          </p:cNvSpPr>
          <p:nvPr/>
        </p:nvSpPr>
        <p:spPr bwMode="auto">
          <a:xfrm>
            <a:off x="2019300" y="5194012"/>
            <a:ext cx="7467600" cy="584775"/>
          </a:xfrm>
          <a:prstGeom prst="rect">
            <a:avLst/>
          </a:prstGeom>
          <a:solidFill>
            <a:srgbClr val="FFCCFF"/>
          </a:solidFill>
          <a:ln>
            <a:headEnd/>
            <a:tailEnd/>
          </a:ln>
        </p:spPr>
        <p:style>
          <a:lnRef idx="0">
            <a:schemeClr val="accent5"/>
          </a:lnRef>
          <a:fillRef idx="3">
            <a:schemeClr val="accent5"/>
          </a:fillRef>
          <a:effectRef idx="3">
            <a:schemeClr val="accent5"/>
          </a:effectRef>
          <a:fontRef idx="minor">
            <a:schemeClr val="lt1"/>
          </a:fontRef>
        </p:style>
        <p:txBody>
          <a:bodyPr wrap="square">
            <a:spAutoFit/>
          </a:bodyPr>
          <a:lstStyle/>
          <a:p>
            <a:pPr marL="457200" indent="-457200">
              <a:defRPr/>
            </a:pPr>
            <a:r>
              <a:rPr lang="en-US" sz="3200" dirty="0">
                <a:solidFill>
                  <a:srgbClr val="FF0000"/>
                </a:solidFill>
                <a:latin typeface="Tahoma" pitchFamily="34" charset="0"/>
                <a:ea typeface="Tahoma" pitchFamily="34" charset="0"/>
                <a:cs typeface="Tahoma" pitchFamily="34" charset="0"/>
              </a:rPr>
              <a:t>He was a fugitive hiding in a cave!</a:t>
            </a:r>
          </a:p>
        </p:txBody>
      </p:sp>
    </p:spTree>
    <p:extLst>
      <p:ext uri="{BB962C8B-B14F-4D97-AF65-F5344CB8AC3E}">
        <p14:creationId xmlns:p14="http://schemas.microsoft.com/office/powerpoint/2010/main" val="1663307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609600"/>
          </a:xfrm>
        </p:spPr>
        <p:txBody>
          <a:bodyPr/>
          <a:lstStyle/>
          <a:p>
            <a:pPr eaLnBrk="1" hangingPunct="1"/>
            <a:r>
              <a:rPr lang="en-US" sz="4400" b="1" u="sng" dirty="0">
                <a:solidFill>
                  <a:srgbClr val="FFC000"/>
                </a:solidFill>
                <a:cs typeface="Times New Roman" pitchFamily="18" charset="0"/>
              </a:rPr>
              <a:t>Attitude</a:t>
            </a:r>
          </a:p>
        </p:txBody>
      </p:sp>
      <p:sp>
        <p:nvSpPr>
          <p:cNvPr id="14339" name="Footer Placeholder 4"/>
          <p:cNvSpPr>
            <a:spLocks noGrp="1"/>
          </p:cNvSpPr>
          <p:nvPr>
            <p:ph type="ftr" sz="quarter" idx="11"/>
          </p:nvPr>
        </p:nvSpPr>
        <p:spPr>
          <a:xfrm>
            <a:off x="3581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11" name="Text Box 4"/>
          <p:cNvSpPr txBox="1">
            <a:spLocks noChangeArrowheads="1"/>
          </p:cNvSpPr>
          <p:nvPr/>
        </p:nvSpPr>
        <p:spPr bwMode="auto">
          <a:xfrm>
            <a:off x="0" y="1371600"/>
            <a:ext cx="12192000" cy="3724096"/>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sz="4400" dirty="0">
                <a:solidFill>
                  <a:srgbClr val="7030A0"/>
                </a:solidFill>
              </a:rPr>
              <a:t>Ps. 142 </a:t>
            </a:r>
            <a:r>
              <a:rPr lang="en-US" sz="2800" dirty="0" err="1">
                <a:solidFill>
                  <a:srgbClr val="7030A0"/>
                </a:solidFill>
              </a:rPr>
              <a:t>Maskil</a:t>
            </a:r>
            <a:r>
              <a:rPr lang="en-US" sz="2800" dirty="0">
                <a:solidFill>
                  <a:srgbClr val="7030A0"/>
                </a:solidFill>
              </a:rPr>
              <a:t> of David, when he was in the cave. A Prayer.  </a:t>
            </a:r>
            <a:endParaRPr lang="en-US" sz="3200" dirty="0">
              <a:solidFill>
                <a:srgbClr val="7030A0"/>
              </a:solidFill>
            </a:endParaRPr>
          </a:p>
          <a:p>
            <a:pPr marL="571500" indent="-571500" algn="l" eaLnBrk="1" hangingPunct="1">
              <a:tabLst>
                <a:tab pos="406400" algn="l"/>
                <a:tab pos="457200" algn="l"/>
                <a:tab pos="749300" algn="l"/>
              </a:tabLst>
            </a:pPr>
            <a:r>
              <a:rPr lang="en-US" sz="3200" b="0" dirty="0">
                <a:solidFill>
                  <a:srgbClr val="002060"/>
                </a:solidFill>
              </a:rPr>
              <a:t>1.  I cry aloud with my voice to the LORD; I make supplication with my voice to the LORD.</a:t>
            </a:r>
          </a:p>
          <a:p>
            <a:pPr marL="571500" indent="-571500" algn="l" eaLnBrk="1" hangingPunct="1">
              <a:tabLst>
                <a:tab pos="406400" algn="l"/>
                <a:tab pos="457200" algn="l"/>
                <a:tab pos="749300" algn="l"/>
              </a:tabLst>
            </a:pPr>
            <a:r>
              <a:rPr lang="en-US" sz="3200" b="0" dirty="0">
                <a:solidFill>
                  <a:srgbClr val="002060"/>
                </a:solidFill>
              </a:rPr>
              <a:t>2.  I pour out my complaint before Him; I declare my trouble before Him.</a:t>
            </a:r>
          </a:p>
          <a:p>
            <a:pPr marL="571500" indent="-571500" algn="l" eaLnBrk="1" hangingPunct="1">
              <a:tabLst>
                <a:tab pos="406400" algn="l"/>
                <a:tab pos="457200" algn="l"/>
                <a:tab pos="749300" algn="l"/>
              </a:tabLst>
            </a:pPr>
            <a:r>
              <a:rPr lang="en-US" sz="3200" b="0" dirty="0">
                <a:solidFill>
                  <a:srgbClr val="002060"/>
                </a:solidFill>
              </a:rPr>
              <a:t>3.  When my spirit was overwhelmed within me, You knew my path. In the way where I walk They have hidden a trap for me.</a:t>
            </a:r>
          </a:p>
        </p:txBody>
      </p:sp>
    </p:spTree>
    <p:extLst>
      <p:ext uri="{BB962C8B-B14F-4D97-AF65-F5344CB8AC3E}">
        <p14:creationId xmlns:p14="http://schemas.microsoft.com/office/powerpoint/2010/main" val="2935714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12192000" cy="609600"/>
          </a:xfrm>
        </p:spPr>
        <p:txBody>
          <a:bodyPr/>
          <a:lstStyle/>
          <a:p>
            <a:pPr eaLnBrk="1" hangingPunct="1"/>
            <a:r>
              <a:rPr lang="en-US" sz="4400" b="1" u="sng" dirty="0">
                <a:solidFill>
                  <a:srgbClr val="FFC000"/>
                </a:solidFill>
                <a:cs typeface="Times New Roman" pitchFamily="18" charset="0"/>
              </a:rPr>
              <a:t>Attitude</a:t>
            </a:r>
          </a:p>
        </p:txBody>
      </p:sp>
      <p:sp>
        <p:nvSpPr>
          <p:cNvPr id="14339" name="Footer Placeholder 4"/>
          <p:cNvSpPr>
            <a:spLocks noGrp="1"/>
          </p:cNvSpPr>
          <p:nvPr>
            <p:ph type="ftr" sz="quarter" idx="11"/>
          </p:nvPr>
        </p:nvSpPr>
        <p:spPr>
          <a:xfrm>
            <a:off x="3581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11" name="Text Box 4"/>
          <p:cNvSpPr txBox="1">
            <a:spLocks noChangeArrowheads="1"/>
          </p:cNvSpPr>
          <p:nvPr/>
        </p:nvSpPr>
        <p:spPr bwMode="auto">
          <a:xfrm>
            <a:off x="0" y="980688"/>
            <a:ext cx="12192000" cy="5201424"/>
          </a:xfrm>
          <a:prstGeom prst="rect">
            <a:avLst/>
          </a:prstGeom>
          <a:ln/>
          <a:extLst/>
        </p:spPr>
        <p:style>
          <a:lnRef idx="0">
            <a:schemeClr val="accent4"/>
          </a:lnRef>
          <a:fillRef idx="3">
            <a:schemeClr val="accent4"/>
          </a:fillRef>
          <a:effectRef idx="3">
            <a:schemeClr val="accent4"/>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sz="4400" dirty="0">
                <a:solidFill>
                  <a:srgbClr val="7030A0"/>
                </a:solidFill>
              </a:rPr>
              <a:t>Ps. 142 </a:t>
            </a:r>
            <a:r>
              <a:rPr lang="en-US" sz="2800" dirty="0" err="1">
                <a:solidFill>
                  <a:srgbClr val="7030A0"/>
                </a:solidFill>
              </a:rPr>
              <a:t>Maskil</a:t>
            </a:r>
            <a:r>
              <a:rPr lang="en-US" sz="2800" dirty="0">
                <a:solidFill>
                  <a:srgbClr val="7030A0"/>
                </a:solidFill>
              </a:rPr>
              <a:t> of David, when he was in the cave. A Prayer.  </a:t>
            </a:r>
            <a:endParaRPr lang="en-US" sz="3200" dirty="0">
              <a:solidFill>
                <a:srgbClr val="7030A0"/>
              </a:solidFill>
            </a:endParaRPr>
          </a:p>
          <a:p>
            <a:pPr marL="571500" indent="-571500" algn="l" eaLnBrk="1" hangingPunct="1">
              <a:tabLst>
                <a:tab pos="406400" algn="l"/>
                <a:tab pos="457200" algn="l"/>
                <a:tab pos="749300" algn="l"/>
              </a:tabLst>
            </a:pPr>
            <a:r>
              <a:rPr lang="en-US" sz="3200" b="0" dirty="0">
                <a:solidFill>
                  <a:srgbClr val="002060"/>
                </a:solidFill>
              </a:rPr>
              <a:t>4.  Look to the right and see; For there is no one who regards me; There is no escape for me; No one cares for my soul.</a:t>
            </a:r>
          </a:p>
          <a:p>
            <a:pPr marL="571500" indent="-571500" algn="l" eaLnBrk="1" hangingPunct="1">
              <a:tabLst>
                <a:tab pos="406400" algn="l"/>
                <a:tab pos="457200" algn="l"/>
                <a:tab pos="749300" algn="l"/>
              </a:tabLst>
            </a:pPr>
            <a:r>
              <a:rPr lang="en-US" sz="3200" b="0" dirty="0">
                <a:solidFill>
                  <a:srgbClr val="002060"/>
                </a:solidFill>
              </a:rPr>
              <a:t>5.  I cried out to You, O LORD; I said, "You are my refuge, My portion in the land of the living.</a:t>
            </a:r>
          </a:p>
          <a:p>
            <a:pPr marL="571500" indent="-571500" algn="l" eaLnBrk="1" hangingPunct="1">
              <a:tabLst>
                <a:tab pos="406400" algn="l"/>
                <a:tab pos="457200" algn="l"/>
                <a:tab pos="749300" algn="l"/>
              </a:tabLst>
            </a:pPr>
            <a:r>
              <a:rPr lang="en-US" sz="3200" b="0" dirty="0">
                <a:solidFill>
                  <a:srgbClr val="002060"/>
                </a:solidFill>
              </a:rPr>
              <a:t>6.  "Give heed to my cry, For I am brought very low; Deliver me from my persecutors, For they are too strong for me.</a:t>
            </a:r>
          </a:p>
          <a:p>
            <a:pPr marL="571500" indent="-571500" algn="l" eaLnBrk="1" hangingPunct="1">
              <a:tabLst>
                <a:tab pos="406400" algn="l"/>
                <a:tab pos="457200" algn="l"/>
                <a:tab pos="749300" algn="l"/>
              </a:tabLst>
            </a:pPr>
            <a:r>
              <a:rPr lang="en-US" sz="3200" b="0" dirty="0">
                <a:solidFill>
                  <a:srgbClr val="002060"/>
                </a:solidFill>
              </a:rPr>
              <a:t>7.  "Bring my soul out of prison, So that I may give thanks to Your name; The righteous will surround me, For You will deal bountifully with me."</a:t>
            </a:r>
          </a:p>
        </p:txBody>
      </p:sp>
    </p:spTree>
    <p:extLst>
      <p:ext uri="{BB962C8B-B14F-4D97-AF65-F5344CB8AC3E}">
        <p14:creationId xmlns:p14="http://schemas.microsoft.com/office/powerpoint/2010/main" val="1330992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514168" y="0"/>
            <a:ext cx="9153832" cy="609600"/>
          </a:xfrm>
        </p:spPr>
        <p:txBody>
          <a:bodyPr/>
          <a:lstStyle/>
          <a:p>
            <a:pPr eaLnBrk="1" hangingPunct="1"/>
            <a:r>
              <a:rPr lang="en-US" sz="4400" b="1" u="sng" dirty="0">
                <a:solidFill>
                  <a:srgbClr val="FFC000"/>
                </a:solidFill>
                <a:cs typeface="Times New Roman" pitchFamily="18" charset="0"/>
              </a:rPr>
              <a:t>Attitude</a:t>
            </a:r>
          </a:p>
        </p:txBody>
      </p:sp>
      <p:sp>
        <p:nvSpPr>
          <p:cNvPr id="14339" name="Footer Placeholder 4"/>
          <p:cNvSpPr>
            <a:spLocks noGrp="1"/>
          </p:cNvSpPr>
          <p:nvPr>
            <p:ph type="ftr" sz="quarter" idx="11"/>
          </p:nvPr>
        </p:nvSpPr>
        <p:spPr>
          <a:xfrm>
            <a:off x="3581400" y="6553200"/>
            <a:ext cx="4343400" cy="304800"/>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400" b="0"/>
              <a:t>“I Will Awaken The Dawn!”</a:t>
            </a:r>
            <a:endParaRPr lang="en-US" sz="1400" b="0" dirty="0"/>
          </a:p>
        </p:txBody>
      </p:sp>
      <p:sp>
        <p:nvSpPr>
          <p:cNvPr id="7" name="Text Box 3"/>
          <p:cNvSpPr txBox="1">
            <a:spLocks noChangeArrowheads="1"/>
          </p:cNvSpPr>
          <p:nvPr/>
        </p:nvSpPr>
        <p:spPr bwMode="auto">
          <a:xfrm>
            <a:off x="0" y="973773"/>
            <a:ext cx="12192000" cy="2185214"/>
          </a:xfrm>
          <a:prstGeom prst="rect">
            <a:avLst/>
          </a:prstGeom>
          <a:noFill/>
          <a:ln w="9525">
            <a:noFill/>
            <a:miter lim="800000"/>
            <a:headEnd/>
            <a:tailEnd/>
          </a:ln>
        </p:spPr>
        <p:txBody>
          <a:bodyPr wrap="square">
            <a:spAutoFit/>
          </a:bodyPr>
          <a:lstStyle/>
          <a:p>
            <a:pPr algn="l">
              <a:defRPr/>
            </a:pPr>
            <a:r>
              <a:rPr lang="en-US" sz="3600" dirty="0">
                <a:solidFill>
                  <a:schemeClr val="tx1"/>
                </a:solidFill>
              </a:rPr>
              <a:t>His attitude was one that despite his sorrow and grief, he would lean on God!</a:t>
            </a:r>
            <a:endParaRPr lang="en-US" sz="3600" i="1" dirty="0">
              <a:solidFill>
                <a:schemeClr val="tx1"/>
              </a:solidFill>
            </a:endParaRPr>
          </a:p>
          <a:p>
            <a:pPr marL="457200" indent="-457200" algn="l">
              <a:buClr>
                <a:schemeClr val="tx2"/>
              </a:buClr>
              <a:buSzPct val="115000"/>
              <a:buFont typeface="Wingdings" pitchFamily="2" charset="2"/>
              <a:buChar char="Ø"/>
              <a:defRPr/>
            </a:pPr>
            <a:r>
              <a:rPr lang="en-US" sz="3200" b="0" dirty="0"/>
              <a:t>He saw it as suffering through the night but awakening to the joy of the dawn! (Ps. 30:5; 57:4, 8)</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76159" y="3523160"/>
            <a:ext cx="4800600" cy="3042232"/>
          </a:xfrm>
          <a:prstGeom prst="rect">
            <a:avLst/>
          </a:prstGeom>
        </p:spPr>
      </p:pic>
      <p:sp>
        <p:nvSpPr>
          <p:cNvPr id="8" name="Text Box 8"/>
          <p:cNvSpPr txBox="1">
            <a:spLocks noChangeArrowheads="1"/>
          </p:cNvSpPr>
          <p:nvPr/>
        </p:nvSpPr>
        <p:spPr bwMode="auto">
          <a:xfrm>
            <a:off x="1" y="3758386"/>
            <a:ext cx="7162800" cy="2554545"/>
          </a:xfrm>
          <a:prstGeom prst="rect">
            <a:avLst/>
          </a:prstGeom>
          <a:ln/>
          <a:extLst/>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3200" dirty="0">
                <a:solidFill>
                  <a:srgbClr val="0000FF"/>
                </a:solidFill>
              </a:rPr>
              <a:t>Sometimes when we are “brought very low” in our cave of sorrow, it is hard to see the end, but we must have the attitude of David to see the joy of the dawn!</a:t>
            </a:r>
            <a:endParaRPr lang="en-US" b="0" dirty="0">
              <a:solidFill>
                <a:srgbClr val="0000FF"/>
              </a:solidFill>
            </a:endParaRPr>
          </a:p>
        </p:txBody>
      </p:sp>
    </p:spTree>
    <p:extLst>
      <p:ext uri="{BB962C8B-B14F-4D97-AF65-F5344CB8AC3E}">
        <p14:creationId xmlns:p14="http://schemas.microsoft.com/office/powerpoint/2010/main" val="908120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4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4796</TotalTime>
  <Words>1863</Words>
  <Application>Microsoft Office PowerPoint</Application>
  <PresentationFormat>Widescreen</PresentationFormat>
  <Paragraphs>180</Paragraphs>
  <Slides>19</Slides>
  <Notes>16</Notes>
  <HiddenSlides>0</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19</vt:i4>
      </vt:variant>
    </vt:vector>
  </HeadingPairs>
  <TitlesOfParts>
    <vt:vector size="34" baseType="lpstr">
      <vt:lpstr>Ameretto</vt:lpstr>
      <vt:lpstr>Arial</vt:lpstr>
      <vt:lpstr>Calisto MT</vt:lpstr>
      <vt:lpstr>Tahoma</vt:lpstr>
      <vt:lpstr>Times New Roman</vt:lpstr>
      <vt:lpstr>Wingdings</vt:lpstr>
      <vt:lpstr>eye</vt:lpstr>
      <vt:lpstr>1_colormaster</vt:lpstr>
      <vt:lpstr>2_colormaster</vt:lpstr>
      <vt:lpstr>3_colormaster</vt:lpstr>
      <vt:lpstr>4_colormaster</vt:lpstr>
      <vt:lpstr>5_colormaster</vt:lpstr>
      <vt:lpstr>6_colormaster</vt:lpstr>
      <vt:lpstr>7_colormaster</vt:lpstr>
      <vt:lpstr>8_colormaster</vt:lpstr>
      <vt:lpstr>“I Will Awaken The Dawn!”</vt:lpstr>
      <vt:lpstr>Intro</vt:lpstr>
      <vt:lpstr>Intro</vt:lpstr>
      <vt:lpstr>Intro</vt:lpstr>
      <vt:lpstr>Intro</vt:lpstr>
      <vt:lpstr>Attitude</vt:lpstr>
      <vt:lpstr>Attitude</vt:lpstr>
      <vt:lpstr>Attitude</vt:lpstr>
      <vt:lpstr>Attitude</vt:lpstr>
      <vt:lpstr>Action</vt:lpstr>
      <vt:lpstr>Action</vt:lpstr>
      <vt:lpstr>Look Ahead</vt:lpstr>
      <vt:lpstr>Look Ahead</vt:lpstr>
      <vt:lpstr>Look Ahead</vt:lpstr>
      <vt:lpstr>Look Ahead</vt:lpstr>
      <vt:lpstr>Look Ahead</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Will Awaken The Dawn!"</dc:title>
  <dc:subject>04/08/18</dc:subject>
  <dc:creator>DarkWolf</dc:creator>
  <cp:lastModifiedBy>Nathan Morrison</cp:lastModifiedBy>
  <cp:revision>10</cp:revision>
  <dcterms:created xsi:type="dcterms:W3CDTF">2005-06-04T23:49:02Z</dcterms:created>
  <dcterms:modified xsi:type="dcterms:W3CDTF">2018-04-06T22:39:05Z</dcterms:modified>
</cp:coreProperties>
</file>