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16"/>
  </p:notesMasterIdLst>
  <p:handoutMasterIdLst>
    <p:handoutMasterId r:id="rId17"/>
  </p:handoutMasterIdLst>
  <p:sldIdLst>
    <p:sldId id="256" r:id="rId2"/>
    <p:sldId id="464" r:id="rId3"/>
    <p:sldId id="519" r:id="rId4"/>
    <p:sldId id="496" r:id="rId5"/>
    <p:sldId id="521" r:id="rId6"/>
    <p:sldId id="516" r:id="rId7"/>
    <p:sldId id="507" r:id="rId8"/>
    <p:sldId id="523" r:id="rId9"/>
    <p:sldId id="509" r:id="rId10"/>
    <p:sldId id="525" r:id="rId11"/>
    <p:sldId id="527" r:id="rId12"/>
    <p:sldId id="514" r:id="rId13"/>
    <p:sldId id="529" r:id="rId14"/>
    <p:sldId id="43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6600"/>
    <a:srgbClr val="FF0066"/>
    <a:srgbClr val="FFFFFF"/>
    <a:srgbClr val="FFCC00"/>
    <a:srgbClr val="66FFFF"/>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65" autoAdjust="0"/>
    <p:restoredTop sz="86410" autoAdjust="0"/>
  </p:normalViewPr>
  <p:slideViewPr>
    <p:cSldViewPr snapToObjects="1">
      <p:cViewPr varScale="1">
        <p:scale>
          <a:sx n="55" d="100"/>
          <a:sy n="55" d="100"/>
        </p:scale>
        <p:origin x="13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83D35438-DCBD-452B-9E39-EEDED133224A}" type="slidenum">
              <a:rPr lang="en-US"/>
              <a:pPr>
                <a:defRPr/>
              </a:pPr>
              <a:t>‹#›</a:t>
            </a:fld>
            <a:endParaRPr lang="en-US"/>
          </a:p>
        </p:txBody>
      </p:sp>
    </p:spTree>
    <p:extLst>
      <p:ext uri="{BB962C8B-B14F-4D97-AF65-F5344CB8AC3E}">
        <p14:creationId xmlns:p14="http://schemas.microsoft.com/office/powerpoint/2010/main" val="367947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ABB457A0-0CEB-4730-895F-EC7742178854}" type="slidenum">
              <a:rPr lang="en-US"/>
              <a:pPr>
                <a:defRPr/>
              </a:pPr>
              <a:t>‹#›</a:t>
            </a:fld>
            <a:endParaRPr lang="en-US"/>
          </a:p>
        </p:txBody>
      </p:sp>
    </p:spTree>
    <p:extLst>
      <p:ext uri="{BB962C8B-B14F-4D97-AF65-F5344CB8AC3E}">
        <p14:creationId xmlns:p14="http://schemas.microsoft.com/office/powerpoint/2010/main" val="316621683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2531"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CFFC8A-ADCB-4871-90E4-4569F7C04C85}" type="slidenum">
              <a:rPr lang="en-US" smtClean="0">
                <a:latin typeface="Times New Roman" pitchFamily="18" charset="0"/>
              </a:rPr>
              <a:pPr eaLnBrk="1" hangingPunct="1"/>
              <a:t>1</a:t>
            </a:fld>
            <a:endParaRPr lang="en-US">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dirty="0"/>
              <a:t>Prepared 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Call: 804-277-1983 or Visit: www.courthousechurchofcrist.com</a:t>
            </a:r>
          </a:p>
          <a:p>
            <a:pPr eaLnBrk="1" hangingPunct="1"/>
            <a:endParaRPr lang="en-US" dirty="0"/>
          </a:p>
          <a:p>
            <a:pPr eaLnBrk="1" hangingPunct="1"/>
            <a:r>
              <a:rPr lang="en-US" dirty="0"/>
              <a:t>Based on a lesson by Joe Price</a:t>
            </a:r>
            <a:endParaRPr lang="en-US" sz="1200" b="0" i="0" u="sng" strike="noStrike" kern="1200" baseline="0" dirty="0">
              <a:solidFill>
                <a:schemeClr val="tx1"/>
              </a:solidFill>
              <a:latin typeface="Times New Roman"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10</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604170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11</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107778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A Specific Request</a:t>
            </a:r>
          </a:p>
        </p:txBody>
      </p:sp>
      <p:sp>
        <p:nvSpPr>
          <p:cNvPr id="3277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Prepared by Nathan L Morrison / 05-14-06</a:t>
            </a:r>
          </a:p>
        </p:txBody>
      </p:sp>
      <p:sp>
        <p:nvSpPr>
          <p:cNvPr id="3277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A6251F-DE3E-4B01-9E09-0DD6CD852054}" type="slidenum">
              <a:rPr lang="en-US">
                <a:latin typeface="Times New Roman" pitchFamily="18" charset="0"/>
              </a:rPr>
              <a:pPr/>
              <a:t>12</a:t>
            </a:fld>
            <a:endParaRPr lang="en-US">
              <a:latin typeface="Times New Roman" pitchFamily="18" charset="0"/>
            </a:endParaRPr>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A Specific Request</a:t>
            </a:r>
          </a:p>
        </p:txBody>
      </p:sp>
      <p:sp>
        <p:nvSpPr>
          <p:cNvPr id="3277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Prepared by Nathan L Morrison / 05-14-06</a:t>
            </a:r>
          </a:p>
        </p:txBody>
      </p:sp>
      <p:sp>
        <p:nvSpPr>
          <p:cNvPr id="3277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A6251F-DE3E-4B01-9E09-0DD6CD852054}" type="slidenum">
              <a:rPr lang="en-US">
                <a:latin typeface="Times New Roman" pitchFamily="18" charset="0"/>
              </a:rPr>
              <a:pPr/>
              <a:t>13</a:t>
            </a:fld>
            <a:endParaRPr lang="en-US">
              <a:latin typeface="Times New Roman" pitchFamily="18" charset="0"/>
            </a:endParaRPr>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6605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14</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3</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77368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18215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6</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8</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46933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9</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Christ's 2nd Coming Unveiled!</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380852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Christ's 2nd Coming Unveiled!</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68209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Christ's 2nd Coming Unveiled!</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64388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Christ's 2nd Coming Unveiled!</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26345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Christ's 2nd Coming Unveiled!</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249642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Christ's 2nd Coming Unveiled!</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144911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Christ's 2nd Coming Unveiled!</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170030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Christ's 2nd Coming Unveiled!</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268165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Christ's 2nd Coming Unveiled!</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384939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Christ's 2nd Coming Unveiled!</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22006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Christ's 2nd Coming Unveiled!</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15818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Christ's 2nd Coming Unveiled!</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9" r:id="rId3"/>
    <p:sldLayoutId id="2147483741" r:id="rId4"/>
    <p:sldLayoutId id="2147483742" r:id="rId5"/>
    <p:sldLayoutId id="2147483743" r:id="rId6"/>
    <p:sldLayoutId id="2147483744" r:id="rId7"/>
    <p:sldLayoutId id="2147483745" r:id="rId8"/>
    <p:sldLayoutId id="2147483750" r:id="rId9"/>
    <p:sldLayoutId id="2147483746" r:id="rId10"/>
    <p:sldLayoutId id="2147483747"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5719" y="1676400"/>
            <a:ext cx="9148762" cy="1066800"/>
          </a:xfrm>
        </p:spPr>
        <p:txBody>
          <a:bodyPr rtlCol="0">
            <a:normAutofit/>
          </a:bodyPr>
          <a:lstStyle/>
          <a:p>
            <a:pPr algn="ctr" eaLnBrk="1" fontAlgn="auto" hangingPunct="1">
              <a:buClr>
                <a:schemeClr val="accent6">
                  <a:lumMod val="75000"/>
                </a:schemeClr>
              </a:buClr>
              <a:defRPr/>
            </a:pPr>
            <a:r>
              <a:rPr lang="en-US" sz="4000" b="1" dirty="0">
                <a:solidFill>
                  <a:schemeClr val="accent1"/>
                </a:solidFill>
                <a:latin typeface="Arial" pitchFamily="34" charset="0"/>
                <a:cs typeface="Arial" pitchFamily="34" charset="0"/>
              </a:rPr>
              <a:t>Text: I Thess. 4:13-18</a:t>
            </a:r>
          </a:p>
        </p:txBody>
      </p:sp>
      <p:sp>
        <p:nvSpPr>
          <p:cNvPr id="2050" name="Rectangle 2"/>
          <p:cNvSpPr>
            <a:spLocks noGrp="1" noChangeArrowheads="1"/>
          </p:cNvSpPr>
          <p:nvPr>
            <p:ph type="ctrTitle"/>
          </p:nvPr>
        </p:nvSpPr>
        <p:spPr>
          <a:xfrm>
            <a:off x="17859" y="0"/>
            <a:ext cx="9108281" cy="1524000"/>
          </a:xfrm>
        </p:spPr>
        <p:txBody>
          <a:bodyPr>
            <a:prstTxWarp prst="textInflateTop">
              <a:avLst/>
            </a:prstTxWarp>
          </a:bodyPr>
          <a:lstStyle/>
          <a:p>
            <a:pPr marL="182880" indent="0" algn="ctr" eaLnBrk="1" fontAlgn="auto" hangingPunct="1">
              <a:spcAft>
                <a:spcPts val="0"/>
              </a:spcAft>
              <a:buClr>
                <a:schemeClr val="accent6">
                  <a:lumMod val="75000"/>
                </a:schemeClr>
              </a:buClr>
              <a:buNone/>
              <a:defRPr/>
            </a:pPr>
            <a:r>
              <a:rPr lang="en-US" sz="4800" u="sng"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Arial" pitchFamily="34" charset="0"/>
                <a:cs typeface="Arial" pitchFamily="34" charset="0"/>
              </a:rPr>
              <a:t>Christ's 2</a:t>
            </a:r>
            <a:r>
              <a:rPr lang="en-US" sz="4800" u="sng" baseline="30000"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Arial" pitchFamily="34" charset="0"/>
                <a:cs typeface="Arial" pitchFamily="34" charset="0"/>
              </a:rPr>
              <a:t>nd</a:t>
            </a:r>
            <a:r>
              <a:rPr lang="en-US" sz="4800" u="sng"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Arial" pitchFamily="34" charset="0"/>
                <a:cs typeface="Arial" pitchFamily="34" charset="0"/>
              </a:rPr>
              <a:t> Coming Unveiled!</a:t>
            </a:r>
          </a:p>
        </p:txBody>
      </p:sp>
      <p:sp>
        <p:nvSpPr>
          <p:cNvPr id="3" name="TextBox 2"/>
          <p:cNvSpPr txBox="1"/>
          <p:nvPr/>
        </p:nvSpPr>
        <p:spPr>
          <a:xfrm>
            <a:off x="4038600" y="6054335"/>
            <a:ext cx="1981200" cy="369332"/>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899" y="2390920"/>
            <a:ext cx="3124200" cy="44595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2754" y="6584361"/>
            <a:ext cx="3028336" cy="309562"/>
          </a:xfrm>
        </p:spPr>
        <p:txBody>
          <a:bodyPr/>
          <a:lstStyle/>
          <a:p>
            <a:pPr>
              <a:defRPr/>
            </a:pPr>
            <a:r>
              <a:rPr lang="en-US" dirty="0"/>
              <a:t>Christ's 2</a:t>
            </a:r>
            <a:r>
              <a:rPr lang="en-US" baseline="30000" dirty="0"/>
              <a:t>nd</a:t>
            </a:r>
            <a:r>
              <a:rPr lang="en-US" dirty="0"/>
              <a:t> Coming Unveiled!</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Comfort of His Promise</a:t>
            </a:r>
          </a:p>
        </p:txBody>
      </p:sp>
      <p:sp>
        <p:nvSpPr>
          <p:cNvPr id="9" name="Text Box 8"/>
          <p:cNvSpPr txBox="1">
            <a:spLocks noChangeArrowheads="1"/>
          </p:cNvSpPr>
          <p:nvPr/>
        </p:nvSpPr>
        <p:spPr bwMode="auto">
          <a:xfrm>
            <a:off x="129048" y="2363188"/>
            <a:ext cx="8915400" cy="4462760"/>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sz="3200" b="1" dirty="0">
                <a:solidFill>
                  <a:srgbClr val="002060"/>
                </a:solidFill>
                <a:latin typeface="Tahoma" pitchFamily="34" charset="0"/>
                <a:cs typeface="Times New Roman" pitchFamily="18" charset="0"/>
              </a:rPr>
              <a:t>I Thess. 4:16-18</a:t>
            </a:r>
          </a:p>
          <a:p>
            <a:pPr marL="742950" indent="-742950" eaLnBrk="1" hangingPunct="1">
              <a:defRPr/>
            </a:pPr>
            <a:r>
              <a:rPr lang="en-US" sz="2800" dirty="0">
                <a:solidFill>
                  <a:srgbClr val="006600"/>
                </a:solidFill>
                <a:latin typeface="Tahoma" pitchFamily="34" charset="0"/>
                <a:cs typeface="Times New Roman" pitchFamily="18" charset="0"/>
              </a:rPr>
              <a:t>16.  For the Lord Himself will descend from heaven with a shout, with the voice of the archangel and with the trumpet of God, and the dead in Christ will rise first.</a:t>
            </a:r>
          </a:p>
          <a:p>
            <a:pPr marL="742950" indent="-742950" eaLnBrk="1" hangingPunct="1">
              <a:defRPr/>
            </a:pPr>
            <a:r>
              <a:rPr lang="en-US" sz="2800" dirty="0">
                <a:solidFill>
                  <a:srgbClr val="006600"/>
                </a:solidFill>
                <a:latin typeface="Tahoma" pitchFamily="34" charset="0"/>
                <a:cs typeface="Times New Roman" pitchFamily="18" charset="0"/>
              </a:rPr>
              <a:t>17.  Then we who are alive and remain will be caught up together with them in the clouds to meet the Lord in the air, and so we shall always be with the Lord.</a:t>
            </a:r>
          </a:p>
          <a:p>
            <a:pPr marL="742950" indent="-742950" eaLnBrk="1" hangingPunct="1">
              <a:defRPr/>
            </a:pPr>
            <a:r>
              <a:rPr lang="en-US" sz="2800" dirty="0">
                <a:solidFill>
                  <a:srgbClr val="006600"/>
                </a:solidFill>
                <a:latin typeface="Tahoma" pitchFamily="34" charset="0"/>
                <a:cs typeface="Times New Roman" pitchFamily="18" charset="0"/>
              </a:rPr>
              <a:t>18.  Therefore comfort one another with these words.</a:t>
            </a:r>
          </a:p>
        </p:txBody>
      </p:sp>
      <p:sp>
        <p:nvSpPr>
          <p:cNvPr id="10" name="Text Box 5"/>
          <p:cNvSpPr txBox="1">
            <a:spLocks noChangeArrowheads="1"/>
          </p:cNvSpPr>
          <p:nvPr/>
        </p:nvSpPr>
        <p:spPr bwMode="auto">
          <a:xfrm>
            <a:off x="-24580" y="719436"/>
            <a:ext cx="91784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chemeClr val="accent1"/>
                </a:solidFill>
                <a:latin typeface="Tahoma" pitchFamily="34" charset="0"/>
                <a:cs typeface="Times New Roman" pitchFamily="18" charset="0"/>
              </a:rPr>
              <a:t>When He comes again it is to take His saints home with Him </a:t>
            </a:r>
          </a:p>
          <a:p>
            <a:pPr algn="ctr" eaLnBrk="1" hangingPunct="1"/>
            <a:r>
              <a:rPr lang="en-US" sz="3200" b="1" dirty="0">
                <a:solidFill>
                  <a:schemeClr val="accent1"/>
                </a:solidFill>
                <a:latin typeface="Tahoma" pitchFamily="34" charset="0"/>
                <a:cs typeface="Times New Roman" pitchFamily="18" charset="0"/>
              </a:rPr>
              <a:t>(I Thess. 4:16-18; Jn. 14:3)</a:t>
            </a:r>
          </a:p>
        </p:txBody>
      </p:sp>
    </p:spTree>
    <p:extLst>
      <p:ext uri="{BB962C8B-B14F-4D97-AF65-F5344CB8AC3E}">
        <p14:creationId xmlns:p14="http://schemas.microsoft.com/office/powerpoint/2010/main" val="9939795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2754" y="6584361"/>
            <a:ext cx="3028336" cy="309562"/>
          </a:xfrm>
        </p:spPr>
        <p:txBody>
          <a:bodyPr/>
          <a:lstStyle/>
          <a:p>
            <a:pPr>
              <a:defRPr/>
            </a:pPr>
            <a:r>
              <a:rPr lang="en-US" dirty="0"/>
              <a:t>Christ's 2</a:t>
            </a:r>
            <a:r>
              <a:rPr lang="en-US" baseline="30000" dirty="0"/>
              <a:t>nd</a:t>
            </a:r>
            <a:r>
              <a:rPr lang="en-US" dirty="0"/>
              <a:t> Coming Unveiled!</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Comfort of His Promise</a:t>
            </a:r>
          </a:p>
        </p:txBody>
      </p:sp>
      <p:sp>
        <p:nvSpPr>
          <p:cNvPr id="11" name="Text Box 7"/>
          <p:cNvSpPr txBox="1">
            <a:spLocks noChangeArrowheads="1"/>
          </p:cNvSpPr>
          <p:nvPr/>
        </p:nvSpPr>
        <p:spPr bwMode="auto">
          <a:xfrm>
            <a:off x="0" y="970372"/>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latin typeface="Tahoma" pitchFamily="34" charset="0"/>
                <a:cs typeface="Times New Roman" pitchFamily="18" charset="0"/>
              </a:rPr>
              <a:t>Christ’s 2</a:t>
            </a:r>
            <a:r>
              <a:rPr lang="en-US" sz="4000" b="1" baseline="30000" dirty="0">
                <a:latin typeface="Tahoma" pitchFamily="34" charset="0"/>
                <a:cs typeface="Times New Roman" pitchFamily="18" charset="0"/>
              </a:rPr>
              <a:t>nd</a:t>
            </a:r>
            <a:r>
              <a:rPr lang="en-US" sz="4000" b="1" dirty="0">
                <a:latin typeface="Tahoma" pitchFamily="34" charset="0"/>
                <a:cs typeface="Times New Roman" pitchFamily="18" charset="0"/>
              </a:rPr>
              <a:t> Coming is fulfillment of hope with which we are to </a:t>
            </a:r>
          </a:p>
          <a:p>
            <a:pPr algn="ctr" eaLnBrk="1" hangingPunct="1"/>
            <a:r>
              <a:rPr lang="en-US" sz="4000" b="1" dirty="0">
                <a:latin typeface="Tahoma" pitchFamily="34" charset="0"/>
                <a:cs typeface="Times New Roman" pitchFamily="18" charset="0"/>
              </a:rPr>
              <a:t>“comfort one another!”</a:t>
            </a:r>
            <a:endParaRPr lang="en-US" sz="4000" b="1" i="1" dirty="0">
              <a:latin typeface="Tahoma" pitchFamily="34" charset="0"/>
              <a:cs typeface="Times New Roman" pitchFamily="18" charset="0"/>
            </a:endParaRPr>
          </a:p>
        </p:txBody>
      </p:sp>
      <p:pic>
        <p:nvPicPr>
          <p:cNvPr id="3" name="Picture 2" descr="A group of people flying kites in the air&#10;&#10;Description generated with very high confidence">
            <a:extLst>
              <a:ext uri="{FF2B5EF4-FFF2-40B4-BE49-F238E27FC236}">
                <a16:creationId xmlns:a16="http://schemas.microsoft.com/office/drawing/2014/main" id="{FE9F1C61-5471-4701-B717-026A854EA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009" y="3234392"/>
            <a:ext cx="4323477" cy="3242608"/>
          </a:xfrm>
          <a:prstGeom prst="rect">
            <a:avLst/>
          </a:prstGeom>
        </p:spPr>
      </p:pic>
    </p:spTree>
    <p:extLst>
      <p:ext uri="{BB962C8B-B14F-4D97-AF65-F5344CB8AC3E}">
        <p14:creationId xmlns:p14="http://schemas.microsoft.com/office/powerpoint/2010/main" val="39704235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819" y="6502707"/>
            <a:ext cx="3352800" cy="365125"/>
          </a:xfrm>
        </p:spPr>
        <p:txBody>
          <a:bodyPr/>
          <a:lstStyle/>
          <a:p>
            <a:pPr>
              <a:defRPr/>
            </a:pPr>
            <a:r>
              <a:rPr lang="en-US" dirty="0"/>
              <a:t>Christ's 2</a:t>
            </a:r>
            <a:r>
              <a:rPr lang="en-US" baseline="30000" dirty="0"/>
              <a:t>nd</a:t>
            </a:r>
            <a:r>
              <a:rPr lang="en-US" dirty="0"/>
              <a:t> Coming Unveiled!</a:t>
            </a:r>
          </a:p>
        </p:txBody>
      </p:sp>
      <p:sp>
        <p:nvSpPr>
          <p:cNvPr id="164866" name="Rectangle 2"/>
          <p:cNvSpPr>
            <a:spLocks noGrp="1" noChangeArrowheads="1"/>
          </p:cNvSpPr>
          <p:nvPr>
            <p:ph type="title"/>
          </p:nvPr>
        </p:nvSpPr>
        <p:spPr>
          <a:xfrm>
            <a:off x="15240" y="0"/>
            <a:ext cx="9144000" cy="654050"/>
          </a:xfrm>
        </p:spPr>
        <p:txBody>
          <a:bodyPr/>
          <a:lstStyle/>
          <a:p>
            <a:pPr marL="0" indent="0" fontAlgn="auto">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Conclusion</a:t>
            </a:r>
          </a:p>
        </p:txBody>
      </p:sp>
      <p:sp>
        <p:nvSpPr>
          <p:cNvPr id="164868" name="Text Box 4"/>
          <p:cNvSpPr txBox="1">
            <a:spLocks noChangeArrowheads="1"/>
          </p:cNvSpPr>
          <p:nvPr/>
        </p:nvSpPr>
        <p:spPr bwMode="auto">
          <a:xfrm>
            <a:off x="-11142" y="874455"/>
            <a:ext cx="917726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chemeClr val="accent1"/>
                </a:solidFill>
                <a:latin typeface="Tahoma" pitchFamily="34" charset="0"/>
                <a:cs typeface="Times New Roman" pitchFamily="18" charset="0"/>
              </a:rPr>
              <a:t>Though death comes to us here, an eternal life awaits those who “have loved His appearing” </a:t>
            </a:r>
            <a:r>
              <a:rPr lang="en-US" sz="3200" b="1" i="1" dirty="0">
                <a:solidFill>
                  <a:schemeClr val="accent1"/>
                </a:solidFill>
                <a:latin typeface="Tahoma" pitchFamily="34" charset="0"/>
                <a:cs typeface="Times New Roman" pitchFamily="18" charset="0"/>
              </a:rPr>
              <a:t>(II Tim. 4:8), </a:t>
            </a:r>
            <a:r>
              <a:rPr lang="en-US" sz="3200" b="1" dirty="0">
                <a:solidFill>
                  <a:schemeClr val="accent1"/>
                </a:solidFill>
                <a:latin typeface="Tahoma" pitchFamily="34" charset="0"/>
                <a:cs typeface="Times New Roman" pitchFamily="18" charset="0"/>
              </a:rPr>
              <a:t>and</a:t>
            </a:r>
          </a:p>
          <a:p>
            <a:pPr algn="ctr" eaLnBrk="1" hangingPunct="1"/>
            <a:r>
              <a:rPr lang="en-US" sz="3200" b="1" dirty="0">
                <a:solidFill>
                  <a:schemeClr val="accent1"/>
                </a:solidFill>
                <a:latin typeface="Tahoma" pitchFamily="34" charset="0"/>
                <a:cs typeface="Times New Roman" pitchFamily="18" charset="0"/>
              </a:rPr>
              <a:t>death will be the last enemy abolished </a:t>
            </a:r>
          </a:p>
          <a:p>
            <a:pPr algn="ctr" eaLnBrk="1" hangingPunct="1"/>
            <a:r>
              <a:rPr lang="en-US" sz="3200" b="1" i="1" dirty="0">
                <a:solidFill>
                  <a:schemeClr val="accent1"/>
                </a:solidFill>
                <a:latin typeface="Tahoma" pitchFamily="34" charset="0"/>
                <a:cs typeface="Times New Roman" pitchFamily="18" charset="0"/>
              </a:rPr>
              <a:t>(I Cor. 15:26)!</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919685"/>
            <a:ext cx="2910348" cy="3948147"/>
          </a:xfrm>
          <a:prstGeom prst="rect">
            <a:avLst/>
          </a:prstGeom>
        </p:spPr>
      </p:pic>
      <p:sp>
        <p:nvSpPr>
          <p:cNvPr id="10" name="Text Box 5"/>
          <p:cNvSpPr txBox="1">
            <a:spLocks noChangeArrowheads="1"/>
          </p:cNvSpPr>
          <p:nvPr/>
        </p:nvSpPr>
        <p:spPr bwMode="auto">
          <a:xfrm>
            <a:off x="-3769" y="4084260"/>
            <a:ext cx="6175969" cy="2062103"/>
          </a:xfrm>
          <a:prstGeom prst="rect">
            <a:avLst/>
          </a:prstGeom>
          <a:solidFill>
            <a:srgbClr val="FFCCFF"/>
          </a:solidFill>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FF0000"/>
                </a:solidFill>
                <a:latin typeface="Tahoma" pitchFamily="34" charset="0"/>
                <a:cs typeface="Times New Roman" pitchFamily="18" charset="0"/>
              </a:rPr>
              <a:t>To be with Him in eternity: </a:t>
            </a:r>
          </a:p>
          <a:p>
            <a:pPr algn="ctr" eaLnBrk="1" hangingPunct="1"/>
            <a:r>
              <a:rPr lang="en-US" sz="3200" b="1" dirty="0">
                <a:solidFill>
                  <a:srgbClr val="FF0000"/>
                </a:solidFill>
                <a:latin typeface="Tahoma" pitchFamily="34" charset="0"/>
                <a:cs typeface="Times New Roman" pitchFamily="18" charset="0"/>
              </a:rPr>
              <a:t>Love His (future, promised)</a:t>
            </a:r>
          </a:p>
          <a:p>
            <a:pPr algn="ctr" eaLnBrk="1" hangingPunct="1"/>
            <a:r>
              <a:rPr lang="en-US" sz="3200" b="1" dirty="0">
                <a:solidFill>
                  <a:srgbClr val="FF0000"/>
                </a:solidFill>
                <a:latin typeface="Tahoma" pitchFamily="34" charset="0"/>
                <a:cs typeface="Times New Roman" pitchFamily="18" charset="0"/>
              </a:rPr>
              <a:t>Appearing like Paul did </a:t>
            </a:r>
          </a:p>
          <a:p>
            <a:pPr algn="ctr" eaLnBrk="1" hangingPunct="1"/>
            <a:r>
              <a:rPr lang="en-US" sz="3200" b="1" i="1" dirty="0">
                <a:solidFill>
                  <a:srgbClr val="FF0000"/>
                </a:solidFill>
                <a:latin typeface="Tahoma" pitchFamily="34" charset="0"/>
                <a:cs typeface="Times New Roman" pitchFamily="18" charset="0"/>
              </a:rPr>
              <a:t>(II Tim. 4:7)!</a:t>
            </a:r>
          </a:p>
        </p:txBody>
      </p:sp>
    </p:spTree>
    <p:extLst>
      <p:ext uri="{BB962C8B-B14F-4D97-AF65-F5344CB8AC3E}">
        <p14:creationId xmlns:p14="http://schemas.microsoft.com/office/powerpoint/2010/main" val="41463614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4868"/>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819" y="6502707"/>
            <a:ext cx="3352800" cy="365125"/>
          </a:xfrm>
        </p:spPr>
        <p:txBody>
          <a:bodyPr/>
          <a:lstStyle/>
          <a:p>
            <a:pPr>
              <a:defRPr/>
            </a:pPr>
            <a:r>
              <a:rPr lang="en-US" dirty="0"/>
              <a:t>Christ's 2</a:t>
            </a:r>
            <a:r>
              <a:rPr lang="en-US" baseline="30000" dirty="0"/>
              <a:t>nd</a:t>
            </a:r>
            <a:r>
              <a:rPr lang="en-US" dirty="0"/>
              <a:t> Coming Unveiled!</a:t>
            </a:r>
          </a:p>
        </p:txBody>
      </p:sp>
      <p:sp>
        <p:nvSpPr>
          <p:cNvPr id="164866" name="Rectangle 2"/>
          <p:cNvSpPr>
            <a:spLocks noGrp="1" noChangeArrowheads="1"/>
          </p:cNvSpPr>
          <p:nvPr>
            <p:ph type="title"/>
          </p:nvPr>
        </p:nvSpPr>
        <p:spPr>
          <a:xfrm>
            <a:off x="15240" y="0"/>
            <a:ext cx="9144000" cy="654050"/>
          </a:xfrm>
        </p:spPr>
        <p:txBody>
          <a:bodyPr/>
          <a:lstStyle/>
          <a:p>
            <a:pPr marL="0" indent="0" fontAlgn="auto">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Conclusion</a:t>
            </a:r>
          </a:p>
        </p:txBody>
      </p:sp>
      <p:sp>
        <p:nvSpPr>
          <p:cNvPr id="11" name="Text Box 7"/>
          <p:cNvSpPr txBox="1">
            <a:spLocks noChangeArrowheads="1"/>
          </p:cNvSpPr>
          <p:nvPr/>
        </p:nvSpPr>
        <p:spPr bwMode="auto">
          <a:xfrm>
            <a:off x="-21303" y="654050"/>
            <a:ext cx="914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latin typeface="Tahoma" pitchFamily="34" charset="0"/>
                <a:cs typeface="Times New Roman" pitchFamily="18" charset="0"/>
              </a:rPr>
              <a:t>Live in “holy conduct &amp; godliness” and look forward to Christ’s 2</a:t>
            </a:r>
            <a:r>
              <a:rPr lang="en-US" sz="4000" b="1" baseline="30000" dirty="0">
                <a:latin typeface="Tahoma" pitchFamily="34" charset="0"/>
                <a:cs typeface="Times New Roman" pitchFamily="18" charset="0"/>
              </a:rPr>
              <a:t>nd</a:t>
            </a:r>
            <a:r>
              <a:rPr lang="en-US" sz="4000" b="1" dirty="0">
                <a:latin typeface="Tahoma" pitchFamily="34" charset="0"/>
                <a:cs typeface="Times New Roman" pitchFamily="18" charset="0"/>
              </a:rPr>
              <a:t> Coming </a:t>
            </a:r>
            <a:r>
              <a:rPr lang="en-US" sz="4000" b="1" i="1" dirty="0">
                <a:latin typeface="Tahoma" pitchFamily="34" charset="0"/>
                <a:cs typeface="Times New Roman" pitchFamily="18" charset="0"/>
              </a:rPr>
              <a:t>(II Pet. 3:11-12), </a:t>
            </a:r>
            <a:r>
              <a:rPr lang="en-US" sz="4000" b="1" dirty="0">
                <a:latin typeface="Tahoma" pitchFamily="34" charset="0"/>
                <a:cs typeface="Times New Roman" pitchFamily="18" charset="0"/>
              </a:rPr>
              <a:t>being ready for that hour only the Father knows </a:t>
            </a:r>
            <a:r>
              <a:rPr lang="en-US" sz="4000" b="1" i="1" dirty="0">
                <a:latin typeface="Tahoma" pitchFamily="34" charset="0"/>
                <a:cs typeface="Times New Roman" pitchFamily="18" charset="0"/>
              </a:rPr>
              <a:t>(Mt. 24:36)!</a:t>
            </a:r>
          </a:p>
        </p:txBody>
      </p:sp>
      <p:pic>
        <p:nvPicPr>
          <p:cNvPr id="3" name="Picture 2" descr="A picture containing indoor, table, sitting&#10;&#10;Description generated with very high confidence">
            <a:extLst>
              <a:ext uri="{FF2B5EF4-FFF2-40B4-BE49-F238E27FC236}">
                <a16:creationId xmlns:a16="http://schemas.microsoft.com/office/drawing/2014/main" id="{09D651E5-E9B5-42A0-8858-40529D7E2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216" y="3824149"/>
            <a:ext cx="2947567" cy="3043683"/>
          </a:xfrm>
          <a:prstGeom prst="rect">
            <a:avLst/>
          </a:prstGeom>
        </p:spPr>
      </p:pic>
    </p:spTree>
    <p:extLst>
      <p:ext uri="{BB962C8B-B14F-4D97-AF65-F5344CB8AC3E}">
        <p14:creationId xmlns:p14="http://schemas.microsoft.com/office/powerpoint/2010/main" val="30815095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effectLst/>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7257753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2754" y="6584361"/>
            <a:ext cx="3028336" cy="309562"/>
          </a:xfrm>
        </p:spPr>
        <p:txBody>
          <a:bodyPr/>
          <a:lstStyle/>
          <a:p>
            <a:pPr>
              <a:defRPr/>
            </a:pPr>
            <a:r>
              <a:rPr lang="en-US" dirty="0"/>
              <a:t>Christ's 2</a:t>
            </a:r>
            <a:r>
              <a:rPr lang="en-US" baseline="30000" dirty="0"/>
              <a:t>nd</a:t>
            </a:r>
            <a:r>
              <a:rPr lang="en-US" dirty="0"/>
              <a:t> Coming Unveiled!</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Intro</a:t>
            </a:r>
          </a:p>
        </p:txBody>
      </p:sp>
      <p:sp>
        <p:nvSpPr>
          <p:cNvPr id="13" name="Text Box 5"/>
          <p:cNvSpPr txBox="1">
            <a:spLocks noChangeArrowheads="1"/>
          </p:cNvSpPr>
          <p:nvPr/>
        </p:nvSpPr>
        <p:spPr bwMode="auto">
          <a:xfrm>
            <a:off x="-12754" y="800662"/>
            <a:ext cx="9139084"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sz="3200" b="1" dirty="0">
                <a:solidFill>
                  <a:schemeClr val="accent1"/>
                </a:solidFill>
                <a:latin typeface="Tahoma" pitchFamily="34" charset="0"/>
                <a:cs typeface="Times New Roman" pitchFamily="18" charset="0"/>
              </a:rPr>
              <a:t>The Book of Revelation is the “Unveiling” of Jesus Christ (Rev. 1:1):</a:t>
            </a:r>
          </a:p>
          <a:p>
            <a:pPr>
              <a:buClr>
                <a:schemeClr val="hlink"/>
              </a:buClr>
              <a:buSzPct val="115000"/>
              <a:buFont typeface="Wingdings" pitchFamily="2" charset="2"/>
              <a:buChar char="Ø"/>
            </a:pPr>
            <a:r>
              <a:rPr lang="en-US" sz="2800" b="1" dirty="0">
                <a:solidFill>
                  <a:schemeClr val="tx2"/>
                </a:solidFill>
                <a:latin typeface="Tahoma" pitchFamily="34" charset="0"/>
                <a:cs typeface="Times New Roman" pitchFamily="18" charset="0"/>
              </a:rPr>
              <a:t>Revelation</a:t>
            </a:r>
            <a:r>
              <a:rPr lang="en-US" sz="2800" dirty="0">
                <a:solidFill>
                  <a:schemeClr val="tx2"/>
                </a:solidFill>
                <a:latin typeface="Tahoma" pitchFamily="34" charset="0"/>
                <a:cs typeface="Times New Roman" pitchFamily="18" charset="0"/>
              </a:rPr>
              <a:t> = “Unveiling” </a:t>
            </a:r>
            <a:r>
              <a:rPr lang="en-US" sz="2800" i="1" dirty="0">
                <a:solidFill>
                  <a:schemeClr val="tx2"/>
                </a:solidFill>
                <a:latin typeface="Tahoma" pitchFamily="34" charset="0"/>
                <a:cs typeface="Times New Roman" pitchFamily="18" charset="0"/>
              </a:rPr>
              <a:t>(G602 </a:t>
            </a:r>
            <a:r>
              <a:rPr lang="en-US" sz="2800" i="1" dirty="0" err="1">
                <a:solidFill>
                  <a:schemeClr val="tx2"/>
                </a:solidFill>
                <a:latin typeface="Tahoma" pitchFamily="34" charset="0"/>
                <a:cs typeface="Times New Roman" pitchFamily="18" charset="0"/>
              </a:rPr>
              <a:t>apokalupsis</a:t>
            </a:r>
            <a:r>
              <a:rPr lang="en-US" sz="2800" i="1" dirty="0">
                <a:solidFill>
                  <a:schemeClr val="tx2"/>
                </a:solidFill>
                <a:latin typeface="Tahoma" pitchFamily="34" charset="0"/>
                <a:cs typeface="Times New Roman" pitchFamily="18" charset="0"/>
              </a:rPr>
              <a:t> [</a:t>
            </a:r>
            <a:r>
              <a:rPr lang="en-US" sz="2800" i="1" dirty="0" err="1">
                <a:solidFill>
                  <a:schemeClr val="tx2"/>
                </a:solidFill>
                <a:latin typeface="Tahoma" pitchFamily="34" charset="0"/>
                <a:cs typeface="Times New Roman" pitchFamily="18" charset="0"/>
              </a:rPr>
              <a:t>ap</a:t>
            </a:r>
            <a:r>
              <a:rPr lang="en-US" sz="2800" i="1" dirty="0">
                <a:solidFill>
                  <a:schemeClr val="tx2"/>
                </a:solidFill>
                <a:latin typeface="Tahoma" pitchFamily="34" charset="0"/>
                <a:cs typeface="Times New Roman" pitchFamily="18" charset="0"/>
              </a:rPr>
              <a:t>-ok-al'-</a:t>
            </a:r>
            <a:r>
              <a:rPr lang="en-US" sz="2800" i="1" dirty="0" err="1">
                <a:solidFill>
                  <a:schemeClr val="tx2"/>
                </a:solidFill>
                <a:latin typeface="Tahoma" pitchFamily="34" charset="0"/>
                <a:cs typeface="Times New Roman" pitchFamily="18" charset="0"/>
              </a:rPr>
              <a:t>oop</a:t>
            </a:r>
            <a:r>
              <a:rPr lang="en-US" sz="2800" i="1" dirty="0">
                <a:solidFill>
                  <a:schemeClr val="tx2"/>
                </a:solidFill>
                <a:latin typeface="Tahoma" pitchFamily="34" charset="0"/>
                <a:cs typeface="Times New Roman" pitchFamily="18" charset="0"/>
              </a:rPr>
              <a:t>-sis], </a:t>
            </a:r>
            <a:r>
              <a:rPr lang="en-US" sz="2800" dirty="0">
                <a:solidFill>
                  <a:schemeClr val="tx2"/>
                </a:solidFill>
                <a:latin typeface="Tahoma" pitchFamily="34" charset="0"/>
                <a:cs typeface="Times New Roman" pitchFamily="18" charset="0"/>
              </a:rPr>
              <a:t>where word apocalypse comes from): disclosure, unveiling, to reveal</a:t>
            </a:r>
          </a:p>
          <a:p>
            <a:pPr>
              <a:buClr>
                <a:schemeClr val="hlink"/>
              </a:buClr>
              <a:buSzPct val="115000"/>
              <a:buFont typeface="Wingdings" pitchFamily="2" charset="2"/>
              <a:buChar char="Ø"/>
            </a:pPr>
            <a:r>
              <a:rPr lang="en-US" sz="2800" dirty="0">
                <a:solidFill>
                  <a:schemeClr val="tx2"/>
                </a:solidFill>
                <a:latin typeface="Tahoma" pitchFamily="34" charset="0"/>
                <a:cs typeface="Times New Roman" pitchFamily="18" charset="0"/>
              </a:rPr>
              <a:t>Jesus revealed to John (Rev. 1:1-2) His true nature and what would happen when He returns!</a:t>
            </a:r>
          </a:p>
        </p:txBody>
      </p:sp>
      <p:sp>
        <p:nvSpPr>
          <p:cNvPr id="14" name="Text Box 5"/>
          <p:cNvSpPr txBox="1">
            <a:spLocks noChangeArrowheads="1"/>
          </p:cNvSpPr>
          <p:nvPr/>
        </p:nvSpPr>
        <p:spPr bwMode="auto">
          <a:xfrm>
            <a:off x="-12754" y="4294274"/>
            <a:ext cx="91715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sz="3200" b="1" dirty="0">
                <a:solidFill>
                  <a:schemeClr val="accent1"/>
                </a:solidFill>
                <a:latin typeface="Tahoma" pitchFamily="34" charset="0"/>
                <a:cs typeface="Times New Roman" pitchFamily="18" charset="0"/>
              </a:rPr>
              <a:t>Christ’s return promised by:</a:t>
            </a:r>
          </a:p>
          <a:p>
            <a:pPr>
              <a:buClr>
                <a:schemeClr val="hlink"/>
              </a:buClr>
              <a:buSzPct val="115000"/>
              <a:buFont typeface="Wingdings" pitchFamily="2" charset="2"/>
              <a:buChar char="Ø"/>
            </a:pPr>
            <a:r>
              <a:rPr lang="en-US" sz="2800" b="1" dirty="0">
                <a:solidFill>
                  <a:schemeClr val="tx2"/>
                </a:solidFill>
                <a:latin typeface="Tahoma" pitchFamily="34" charset="0"/>
                <a:cs typeface="Times New Roman" pitchFamily="18" charset="0"/>
              </a:rPr>
              <a:t>Jesus</a:t>
            </a:r>
            <a:r>
              <a:rPr lang="en-US" sz="2800" dirty="0">
                <a:solidFill>
                  <a:schemeClr val="tx2"/>
                </a:solidFill>
                <a:latin typeface="Tahoma" pitchFamily="34" charset="0"/>
                <a:cs typeface="Times New Roman" pitchFamily="18" charset="0"/>
              </a:rPr>
              <a:t> (Jn. 14:1-6), </a:t>
            </a:r>
            <a:r>
              <a:rPr lang="en-US" sz="2800" b="1" dirty="0">
                <a:solidFill>
                  <a:schemeClr val="tx2"/>
                </a:solidFill>
                <a:latin typeface="Tahoma" pitchFamily="34" charset="0"/>
                <a:cs typeface="Times New Roman" pitchFamily="18" charset="0"/>
              </a:rPr>
              <a:t>Angels </a:t>
            </a:r>
            <a:r>
              <a:rPr lang="en-US" sz="2800" dirty="0">
                <a:solidFill>
                  <a:schemeClr val="tx2"/>
                </a:solidFill>
                <a:latin typeface="Tahoma" pitchFamily="34" charset="0"/>
                <a:cs typeface="Times New Roman" pitchFamily="18" charset="0"/>
              </a:rPr>
              <a:t>(Acts 1:9-11), &amp; </a:t>
            </a:r>
            <a:r>
              <a:rPr lang="en-US" sz="2800" b="1" dirty="0">
                <a:solidFill>
                  <a:schemeClr val="tx2"/>
                </a:solidFill>
                <a:latin typeface="Tahoma" pitchFamily="34" charset="0"/>
                <a:cs typeface="Times New Roman" pitchFamily="18" charset="0"/>
              </a:rPr>
              <a:t>Apostles</a:t>
            </a:r>
            <a:r>
              <a:rPr lang="en-US" sz="2800" dirty="0">
                <a:solidFill>
                  <a:schemeClr val="tx2"/>
                </a:solidFill>
                <a:latin typeface="Tahoma" pitchFamily="34" charset="0"/>
                <a:cs typeface="Times New Roman" pitchFamily="18" charset="0"/>
              </a:rPr>
              <a:t> (I Thess. 4:16; II Pet. 3:10; Rev. 1:7).</a:t>
            </a:r>
          </a:p>
        </p:txBody>
      </p:sp>
    </p:spTree>
    <p:extLst>
      <p:ext uri="{BB962C8B-B14F-4D97-AF65-F5344CB8AC3E}">
        <p14:creationId xmlns:p14="http://schemas.microsoft.com/office/powerpoint/2010/main" val="5962697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2754" y="6584361"/>
            <a:ext cx="3028336" cy="309562"/>
          </a:xfrm>
        </p:spPr>
        <p:txBody>
          <a:bodyPr/>
          <a:lstStyle/>
          <a:p>
            <a:pPr>
              <a:defRPr/>
            </a:pPr>
            <a:r>
              <a:rPr lang="en-US" dirty="0"/>
              <a:t>Christ's 2</a:t>
            </a:r>
            <a:r>
              <a:rPr lang="en-US" baseline="30000" dirty="0"/>
              <a:t>nd</a:t>
            </a:r>
            <a:r>
              <a:rPr lang="en-US" dirty="0"/>
              <a:t> Coming Unveiled!</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Intro</a:t>
            </a:r>
          </a:p>
        </p:txBody>
      </p:sp>
      <p:sp>
        <p:nvSpPr>
          <p:cNvPr id="8" name="Text Box 5"/>
          <p:cNvSpPr txBox="1">
            <a:spLocks noChangeArrowheads="1"/>
          </p:cNvSpPr>
          <p:nvPr/>
        </p:nvSpPr>
        <p:spPr bwMode="auto">
          <a:xfrm>
            <a:off x="-12754" y="908298"/>
            <a:ext cx="917150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3200" b="1" dirty="0">
                <a:solidFill>
                  <a:schemeClr val="accent1"/>
                </a:solidFill>
                <a:latin typeface="Tahoma" pitchFamily="34" charset="0"/>
                <a:cs typeface="Times New Roman" pitchFamily="18" charset="0"/>
              </a:rPr>
              <a:t>“Where is the promise of His coming?” </a:t>
            </a:r>
          </a:p>
          <a:p>
            <a:pPr marL="0" indent="0" algn="ctr" eaLnBrk="1" hangingPunct="1"/>
            <a:r>
              <a:rPr lang="en-US" sz="3200" b="1" i="1" dirty="0">
                <a:solidFill>
                  <a:schemeClr val="accent1"/>
                </a:solidFill>
                <a:latin typeface="Tahoma" pitchFamily="34" charset="0"/>
                <a:cs typeface="Times New Roman" pitchFamily="18" charset="0"/>
              </a:rPr>
              <a:t>(II Pet. 3:3-4, 9)</a:t>
            </a:r>
          </a:p>
        </p:txBody>
      </p:sp>
      <p:sp>
        <p:nvSpPr>
          <p:cNvPr id="9" name="Text Box 5"/>
          <p:cNvSpPr txBox="1">
            <a:spLocks noChangeArrowheads="1"/>
          </p:cNvSpPr>
          <p:nvPr/>
        </p:nvSpPr>
        <p:spPr bwMode="auto">
          <a:xfrm>
            <a:off x="-7636" y="2534172"/>
            <a:ext cx="917150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3200" b="1" dirty="0">
                <a:solidFill>
                  <a:schemeClr val="accent1"/>
                </a:solidFill>
                <a:latin typeface="Tahoma" pitchFamily="34" charset="0"/>
                <a:cs typeface="Times New Roman" pitchFamily="18" charset="0"/>
              </a:rPr>
              <a:t>“What is the promise of His coming?” </a:t>
            </a:r>
          </a:p>
          <a:p>
            <a:pPr marL="0" indent="0" algn="ctr" eaLnBrk="1" hangingPunct="1"/>
            <a:r>
              <a:rPr lang="en-US" sz="3200" b="1" i="1" dirty="0">
                <a:solidFill>
                  <a:schemeClr val="accent1"/>
                </a:solidFill>
                <a:latin typeface="Tahoma" pitchFamily="34" charset="0"/>
                <a:cs typeface="Times New Roman" pitchFamily="18" charset="0"/>
              </a:rPr>
              <a:t>(Wrath or Glory? I Thess. 5:1-3, 9)</a:t>
            </a:r>
          </a:p>
        </p:txBody>
      </p:sp>
      <p:sp>
        <p:nvSpPr>
          <p:cNvPr id="10" name="Text Box 7"/>
          <p:cNvSpPr txBox="1">
            <a:spLocks noChangeArrowheads="1"/>
          </p:cNvSpPr>
          <p:nvPr/>
        </p:nvSpPr>
        <p:spPr bwMode="auto">
          <a:xfrm>
            <a:off x="-19597" y="4160047"/>
            <a:ext cx="917615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latin typeface="Tahoma" pitchFamily="34" charset="0"/>
                <a:cs typeface="Times New Roman" pitchFamily="18" charset="0"/>
              </a:rPr>
              <a:t>Jesus Christ’s 2</a:t>
            </a:r>
            <a:r>
              <a:rPr lang="en-US" sz="3600" b="1" baseline="30000" dirty="0">
                <a:latin typeface="Tahoma" pitchFamily="34" charset="0"/>
                <a:cs typeface="Times New Roman" pitchFamily="18" charset="0"/>
              </a:rPr>
              <a:t>nd</a:t>
            </a:r>
            <a:r>
              <a:rPr lang="en-US" sz="3600" b="1" dirty="0">
                <a:latin typeface="Tahoma" pitchFamily="34" charset="0"/>
                <a:cs typeface="Times New Roman" pitchFamily="18" charset="0"/>
              </a:rPr>
              <a:t> Coming is for judgment </a:t>
            </a:r>
            <a:r>
              <a:rPr lang="nl-NL" sz="3600" b="1" dirty="0">
                <a:latin typeface="Tahoma" pitchFamily="34" charset="0"/>
                <a:cs typeface="Times New Roman" pitchFamily="18" charset="0"/>
              </a:rPr>
              <a:t>&amp; reward! </a:t>
            </a:r>
          </a:p>
          <a:p>
            <a:pPr algn="ctr" eaLnBrk="1" hangingPunct="1"/>
            <a:r>
              <a:rPr lang="nl-NL" sz="3600" b="1" dirty="0">
                <a:latin typeface="Tahoma" pitchFamily="34" charset="0"/>
                <a:cs typeface="Times New Roman" pitchFamily="18" charset="0"/>
              </a:rPr>
              <a:t>(Heb. 9:27-28; Rev. 11:18; 22:12)</a:t>
            </a:r>
            <a:endParaRPr lang="en-US" sz="3600" b="1" i="1" dirty="0">
              <a:latin typeface="Tahoma" pitchFamily="34" charset="0"/>
              <a:cs typeface="Times New Roman" pitchFamily="18" charset="0"/>
            </a:endParaRPr>
          </a:p>
        </p:txBody>
      </p:sp>
    </p:spTree>
    <p:extLst>
      <p:ext uri="{BB962C8B-B14F-4D97-AF65-F5344CB8AC3E}">
        <p14:creationId xmlns:p14="http://schemas.microsoft.com/office/powerpoint/2010/main" val="20038457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6" y="6558424"/>
            <a:ext cx="3028336" cy="309562"/>
          </a:xfrm>
        </p:spPr>
        <p:txBody>
          <a:bodyPr/>
          <a:lstStyle/>
          <a:p>
            <a:pPr>
              <a:defRPr/>
            </a:pPr>
            <a:r>
              <a:rPr lang="en-US" dirty="0"/>
              <a:t>Christ's 2</a:t>
            </a:r>
            <a:r>
              <a:rPr lang="en-US" baseline="30000" dirty="0"/>
              <a:t>nd</a:t>
            </a:r>
            <a:r>
              <a:rPr lang="en-US" dirty="0"/>
              <a:t> Coming Unveiled!</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Events of Christ’s Return</a:t>
            </a:r>
          </a:p>
        </p:txBody>
      </p:sp>
      <p:sp>
        <p:nvSpPr>
          <p:cNvPr id="8" name="Text Box 8"/>
          <p:cNvSpPr txBox="1">
            <a:spLocks noChangeArrowheads="1"/>
          </p:cNvSpPr>
          <p:nvPr/>
        </p:nvSpPr>
        <p:spPr bwMode="auto">
          <a:xfrm>
            <a:off x="76200" y="749233"/>
            <a:ext cx="8991600" cy="1877437"/>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sz="3200" b="1" dirty="0">
                <a:solidFill>
                  <a:srgbClr val="002060"/>
                </a:solidFill>
                <a:latin typeface="Tahoma" pitchFamily="34" charset="0"/>
                <a:cs typeface="Times New Roman" pitchFamily="18" charset="0"/>
              </a:rPr>
              <a:t>I Thess. 4:16</a:t>
            </a:r>
          </a:p>
          <a:p>
            <a:pPr eaLnBrk="1" hangingPunct="1">
              <a:defRPr/>
            </a:pPr>
            <a:r>
              <a:rPr lang="en-US" sz="2800" dirty="0">
                <a:solidFill>
                  <a:srgbClr val="006600"/>
                </a:solidFill>
                <a:latin typeface="Tahoma" pitchFamily="34" charset="0"/>
                <a:cs typeface="Times New Roman" pitchFamily="18" charset="0"/>
              </a:rPr>
              <a:t>16.  For the Lord Himself will descend from heaven with a shout, with the voice of the archangel and with the trumpet of God, and the dead in Christ will rise first.</a:t>
            </a:r>
          </a:p>
        </p:txBody>
      </p:sp>
      <p:sp>
        <p:nvSpPr>
          <p:cNvPr id="11" name="Text Box 5"/>
          <p:cNvSpPr txBox="1">
            <a:spLocks noChangeArrowheads="1"/>
          </p:cNvSpPr>
          <p:nvPr/>
        </p:nvSpPr>
        <p:spPr bwMode="auto">
          <a:xfrm>
            <a:off x="14748" y="2765954"/>
            <a:ext cx="905305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chemeClr val="accent1"/>
                </a:solidFill>
                <a:latin typeface="Tahoma" pitchFamily="34" charset="0"/>
                <a:cs typeface="Times New Roman" pitchFamily="18" charset="0"/>
              </a:rPr>
              <a:t>The end of all things sounded!</a:t>
            </a:r>
          </a:p>
          <a:p>
            <a:pPr>
              <a:buClr>
                <a:schemeClr val="hlink"/>
              </a:buClr>
              <a:buSzPct val="115000"/>
              <a:buFont typeface="Wingdings" pitchFamily="2" charset="2"/>
              <a:buChar char="Ø"/>
            </a:pPr>
            <a:r>
              <a:rPr lang="en-US" sz="2800" b="1" dirty="0">
                <a:solidFill>
                  <a:schemeClr val="tx2"/>
                </a:solidFill>
                <a:latin typeface="Tahoma" pitchFamily="34" charset="0"/>
                <a:cs typeface="Times New Roman" pitchFamily="18" charset="0"/>
              </a:rPr>
              <a:t>I Thess. 4:16</a:t>
            </a:r>
          </a:p>
        </p:txBody>
      </p:sp>
      <p:sp>
        <p:nvSpPr>
          <p:cNvPr id="9" name="Text Box 5"/>
          <p:cNvSpPr txBox="1">
            <a:spLocks noChangeArrowheads="1"/>
          </p:cNvSpPr>
          <p:nvPr/>
        </p:nvSpPr>
        <p:spPr bwMode="auto">
          <a:xfrm>
            <a:off x="-27038" y="3920901"/>
            <a:ext cx="917103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chemeClr val="accent1"/>
                </a:solidFill>
                <a:latin typeface="Tahoma" pitchFamily="34" charset="0"/>
                <a:cs typeface="Times New Roman" pitchFamily="18" charset="0"/>
              </a:rPr>
              <a:t>Resurrection of all the Dead:</a:t>
            </a:r>
          </a:p>
          <a:p>
            <a:pPr>
              <a:buClr>
                <a:schemeClr val="hlink"/>
              </a:buClr>
              <a:buSzPct val="115000"/>
              <a:buFont typeface="Wingdings" pitchFamily="2" charset="2"/>
              <a:buChar char="Ø"/>
            </a:pPr>
            <a:r>
              <a:rPr lang="en-US" sz="2800" dirty="0">
                <a:solidFill>
                  <a:schemeClr val="tx2"/>
                </a:solidFill>
                <a:latin typeface="Tahoma" pitchFamily="34" charset="0"/>
                <a:cs typeface="Times New Roman" pitchFamily="18" charset="0"/>
              </a:rPr>
              <a:t>Dead in Christ 1</a:t>
            </a:r>
            <a:r>
              <a:rPr lang="en-US" sz="2800" baseline="30000" dirty="0">
                <a:solidFill>
                  <a:schemeClr val="tx2"/>
                </a:solidFill>
                <a:latin typeface="Tahoma" pitchFamily="34" charset="0"/>
                <a:cs typeface="Times New Roman" pitchFamily="18" charset="0"/>
              </a:rPr>
              <a:t>st</a:t>
            </a:r>
            <a:r>
              <a:rPr lang="en-US" sz="2800" dirty="0">
                <a:solidFill>
                  <a:schemeClr val="tx2"/>
                </a:solidFill>
                <a:latin typeface="Tahoma" pitchFamily="34" charset="0"/>
                <a:cs typeface="Times New Roman" pitchFamily="18" charset="0"/>
              </a:rPr>
              <a:t> (I Thess. 4:16)</a:t>
            </a:r>
          </a:p>
          <a:p>
            <a:pPr>
              <a:buClr>
                <a:schemeClr val="hlink"/>
              </a:buClr>
              <a:buSzPct val="115000"/>
              <a:buFont typeface="Wingdings" pitchFamily="2" charset="2"/>
              <a:buChar char="Ø"/>
            </a:pPr>
            <a:r>
              <a:rPr lang="en-US" sz="2800" dirty="0">
                <a:solidFill>
                  <a:schemeClr val="tx2"/>
                </a:solidFill>
                <a:latin typeface="Tahoma" pitchFamily="34" charset="0"/>
                <a:cs typeface="Times New Roman" pitchFamily="18" charset="0"/>
              </a:rPr>
              <a:t>Righteous and wicked same hour (Jn. 5:28-29)</a:t>
            </a:r>
          </a:p>
          <a:p>
            <a:pPr>
              <a:buClr>
                <a:schemeClr val="hlink"/>
              </a:buClr>
              <a:buSzPct val="115000"/>
              <a:buFont typeface="Wingdings" pitchFamily="2" charset="2"/>
              <a:buChar char="Ø"/>
            </a:pPr>
            <a:r>
              <a:rPr lang="en-US" sz="2800" dirty="0">
                <a:solidFill>
                  <a:schemeClr val="tx2"/>
                </a:solidFill>
                <a:latin typeface="Tahoma" pitchFamily="34" charset="0"/>
                <a:cs typeface="Times New Roman" pitchFamily="18" charset="0"/>
              </a:rPr>
              <a:t>Last day (Jn. 6:39-40, 54; 11:24)</a:t>
            </a:r>
          </a:p>
          <a:p>
            <a:pPr>
              <a:buClr>
                <a:schemeClr val="hlink"/>
              </a:buClr>
              <a:buSzPct val="115000"/>
              <a:buFont typeface="Wingdings" pitchFamily="2" charset="2"/>
              <a:buChar char="Ø"/>
            </a:pPr>
            <a:r>
              <a:rPr lang="en-US" sz="2800" dirty="0">
                <a:solidFill>
                  <a:schemeClr val="tx2"/>
                </a:solidFill>
                <a:latin typeface="Tahoma" pitchFamily="34" charset="0"/>
                <a:cs typeface="Times New Roman" pitchFamily="18" charset="0"/>
              </a:rPr>
              <a:t>Death subdued, Kingdom handed over (I Cor. 15:22-26, 35-49).</a:t>
            </a:r>
          </a:p>
        </p:txBody>
      </p:sp>
    </p:spTree>
    <p:extLst>
      <p:ext uri="{BB962C8B-B14F-4D97-AF65-F5344CB8AC3E}">
        <p14:creationId xmlns:p14="http://schemas.microsoft.com/office/powerpoint/2010/main" val="19582146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6" y="6558424"/>
            <a:ext cx="3028336" cy="309562"/>
          </a:xfrm>
        </p:spPr>
        <p:txBody>
          <a:bodyPr/>
          <a:lstStyle/>
          <a:p>
            <a:pPr>
              <a:defRPr/>
            </a:pPr>
            <a:r>
              <a:rPr lang="en-US" dirty="0"/>
              <a:t>Christ's 2</a:t>
            </a:r>
            <a:r>
              <a:rPr lang="en-US" baseline="30000" dirty="0"/>
              <a:t>nd</a:t>
            </a:r>
            <a:r>
              <a:rPr lang="en-US" dirty="0"/>
              <a:t> Coming Unveiled!</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Events of Christ’s Return</a:t>
            </a:r>
          </a:p>
        </p:txBody>
      </p:sp>
      <p:sp>
        <p:nvSpPr>
          <p:cNvPr id="10" name="Text Box 5"/>
          <p:cNvSpPr txBox="1">
            <a:spLocks noChangeArrowheads="1"/>
          </p:cNvSpPr>
          <p:nvPr/>
        </p:nvSpPr>
        <p:spPr bwMode="auto">
          <a:xfrm>
            <a:off x="10560" y="738267"/>
            <a:ext cx="9133439"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sz="3200" b="1" dirty="0">
                <a:solidFill>
                  <a:schemeClr val="accent1"/>
                </a:solidFill>
                <a:latin typeface="Tahoma" pitchFamily="34" charset="0"/>
                <a:cs typeface="Times New Roman" pitchFamily="18" charset="0"/>
              </a:rPr>
              <a:t>All people bow, praise God, and confess Christ:</a:t>
            </a:r>
          </a:p>
          <a:p>
            <a:pPr>
              <a:buClr>
                <a:schemeClr val="hlink"/>
              </a:buClr>
              <a:buSzPct val="115000"/>
              <a:buFont typeface="Wingdings" pitchFamily="2" charset="2"/>
              <a:buChar char="Ø"/>
            </a:pPr>
            <a:r>
              <a:rPr lang="en-US" sz="2800" b="1" dirty="0">
                <a:solidFill>
                  <a:schemeClr val="tx2"/>
                </a:solidFill>
                <a:latin typeface="Tahoma" pitchFamily="34" charset="0"/>
                <a:cs typeface="Times New Roman" pitchFamily="18" charset="0"/>
              </a:rPr>
              <a:t>Rom. 14:11-12; Phil. 2:9-11</a:t>
            </a:r>
          </a:p>
        </p:txBody>
      </p:sp>
      <p:sp>
        <p:nvSpPr>
          <p:cNvPr id="12" name="Text Box 5">
            <a:extLst>
              <a:ext uri="{FF2B5EF4-FFF2-40B4-BE49-F238E27FC236}">
                <a16:creationId xmlns:a16="http://schemas.microsoft.com/office/drawing/2014/main" id="{BBA39376-786F-415B-9A54-942005E4C03D}"/>
              </a:ext>
            </a:extLst>
          </p:cNvPr>
          <p:cNvSpPr txBox="1">
            <a:spLocks noChangeArrowheads="1"/>
          </p:cNvSpPr>
          <p:nvPr/>
        </p:nvSpPr>
        <p:spPr bwMode="auto">
          <a:xfrm>
            <a:off x="-12291" y="2660148"/>
            <a:ext cx="6343567"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chemeClr val="accent1"/>
                </a:solidFill>
                <a:latin typeface="Tahoma" pitchFamily="34" charset="0"/>
                <a:cs typeface="Times New Roman" pitchFamily="18" charset="0"/>
              </a:rPr>
              <a:t>Judgment of All People </a:t>
            </a:r>
          </a:p>
          <a:p>
            <a:pPr eaLnBrk="1" hangingPunct="1"/>
            <a:r>
              <a:rPr lang="en-US" sz="3200" b="1" dirty="0">
                <a:solidFill>
                  <a:schemeClr val="accent1"/>
                </a:solidFill>
                <a:latin typeface="Tahoma" pitchFamily="34" charset="0"/>
                <a:cs typeface="Times New Roman" pitchFamily="18" charset="0"/>
              </a:rPr>
              <a:t>(Books opened – Rev. 20:12):</a:t>
            </a:r>
          </a:p>
          <a:p>
            <a:pPr>
              <a:buClr>
                <a:schemeClr val="hlink"/>
              </a:buClr>
              <a:buSzPct val="115000"/>
              <a:buFont typeface="Wingdings" pitchFamily="2" charset="2"/>
              <a:buChar char="Ø"/>
            </a:pPr>
            <a:r>
              <a:rPr lang="en-US" sz="2800" dirty="0">
                <a:solidFill>
                  <a:schemeClr val="tx2"/>
                </a:solidFill>
                <a:latin typeface="Tahoma" pitchFamily="34" charset="0"/>
                <a:cs typeface="Times New Roman" pitchFamily="18" charset="0"/>
              </a:rPr>
              <a:t>Household of God 1</a:t>
            </a:r>
            <a:r>
              <a:rPr lang="en-US" sz="2800" baseline="30000" dirty="0">
                <a:solidFill>
                  <a:schemeClr val="tx2"/>
                </a:solidFill>
                <a:latin typeface="Tahoma" pitchFamily="34" charset="0"/>
                <a:cs typeface="Times New Roman" pitchFamily="18" charset="0"/>
              </a:rPr>
              <a:t>st</a:t>
            </a:r>
            <a:r>
              <a:rPr lang="en-US" sz="2800" dirty="0">
                <a:solidFill>
                  <a:schemeClr val="tx2"/>
                </a:solidFill>
                <a:latin typeface="Tahoma" pitchFamily="34" charset="0"/>
                <a:cs typeface="Times New Roman" pitchFamily="18" charset="0"/>
              </a:rPr>
              <a:t> (I Pet. 4:17; Mt. 25:31-34)</a:t>
            </a:r>
          </a:p>
          <a:p>
            <a:pPr>
              <a:buClr>
                <a:schemeClr val="hlink"/>
              </a:buClr>
              <a:buSzPct val="115000"/>
              <a:buFont typeface="Wingdings" pitchFamily="2" charset="2"/>
              <a:buChar char="Ø"/>
            </a:pPr>
            <a:r>
              <a:rPr lang="en-US" sz="2800" dirty="0">
                <a:solidFill>
                  <a:schemeClr val="tx2"/>
                </a:solidFill>
                <a:latin typeface="Tahoma" pitchFamily="34" charset="0"/>
                <a:cs typeface="Times New Roman" pitchFamily="18" charset="0"/>
              </a:rPr>
              <a:t>All will give account </a:t>
            </a:r>
            <a:r>
              <a:rPr lang="en-US" sz="2800" i="1" dirty="0">
                <a:solidFill>
                  <a:schemeClr val="tx2"/>
                </a:solidFill>
                <a:latin typeface="Tahoma" pitchFamily="34" charset="0"/>
                <a:cs typeface="Times New Roman" pitchFamily="18" charset="0"/>
              </a:rPr>
              <a:t>(Mt. 25:31-46; Acts 17:30-31; Rom. 2:5-10; 14:11-12; II Cor. 5:10; Rev. 20:11-13)</a:t>
            </a:r>
          </a:p>
        </p:txBody>
      </p:sp>
      <p:pic>
        <p:nvPicPr>
          <p:cNvPr id="13" name="Picture 12">
            <a:extLst>
              <a:ext uri="{FF2B5EF4-FFF2-40B4-BE49-F238E27FC236}">
                <a16:creationId xmlns:a16="http://schemas.microsoft.com/office/drawing/2014/main" id="{00CCD809-423F-4319-8952-59501D675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276" y="3429000"/>
            <a:ext cx="2849243" cy="3438986"/>
          </a:xfrm>
          <a:prstGeom prst="rect">
            <a:avLst/>
          </a:prstGeom>
        </p:spPr>
      </p:pic>
    </p:spTree>
    <p:extLst>
      <p:ext uri="{BB962C8B-B14F-4D97-AF65-F5344CB8AC3E}">
        <p14:creationId xmlns:p14="http://schemas.microsoft.com/office/powerpoint/2010/main" val="37558416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4916" y="6558424"/>
            <a:ext cx="3028336" cy="309562"/>
          </a:xfrm>
        </p:spPr>
        <p:txBody>
          <a:bodyPr/>
          <a:lstStyle/>
          <a:p>
            <a:pPr>
              <a:defRPr/>
            </a:pPr>
            <a:r>
              <a:rPr lang="en-US" dirty="0"/>
              <a:t>Christ's 2</a:t>
            </a:r>
            <a:r>
              <a:rPr lang="en-US" baseline="30000" dirty="0"/>
              <a:t>nd</a:t>
            </a:r>
            <a:r>
              <a:rPr lang="en-US" dirty="0"/>
              <a:t> Coming Unveiled!</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Events of Christ’s Return</a:t>
            </a:r>
          </a:p>
        </p:txBody>
      </p:sp>
      <p:sp>
        <p:nvSpPr>
          <p:cNvPr id="8" name="Text Box 8"/>
          <p:cNvSpPr txBox="1">
            <a:spLocks noChangeArrowheads="1"/>
          </p:cNvSpPr>
          <p:nvPr/>
        </p:nvSpPr>
        <p:spPr bwMode="auto">
          <a:xfrm>
            <a:off x="76200" y="738584"/>
            <a:ext cx="8991600" cy="1446550"/>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sz="3200" b="1" dirty="0">
                <a:solidFill>
                  <a:srgbClr val="002060"/>
                </a:solidFill>
                <a:latin typeface="Tahoma" pitchFamily="34" charset="0"/>
                <a:cs typeface="Times New Roman" pitchFamily="18" charset="0"/>
              </a:rPr>
              <a:t>Matthew 25:46</a:t>
            </a:r>
          </a:p>
          <a:p>
            <a:pPr marL="682625" indent="-682625" eaLnBrk="1" hangingPunct="1">
              <a:defRPr/>
            </a:pPr>
            <a:r>
              <a:rPr lang="en-US" sz="2800" dirty="0">
                <a:solidFill>
                  <a:srgbClr val="006600"/>
                </a:solidFill>
                <a:latin typeface="Tahoma" pitchFamily="34" charset="0"/>
                <a:cs typeface="Times New Roman" pitchFamily="18" charset="0"/>
              </a:rPr>
              <a:t>46.  "These will go away into eternal punishment, but the righteous into eternal life."</a:t>
            </a:r>
          </a:p>
        </p:txBody>
      </p:sp>
      <p:sp>
        <p:nvSpPr>
          <p:cNvPr id="10" name="Text Box 5"/>
          <p:cNvSpPr txBox="1">
            <a:spLocks noChangeArrowheads="1"/>
          </p:cNvSpPr>
          <p:nvPr/>
        </p:nvSpPr>
        <p:spPr bwMode="auto">
          <a:xfrm>
            <a:off x="-14748" y="2278374"/>
            <a:ext cx="915629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chemeClr val="accent1"/>
                </a:solidFill>
                <a:latin typeface="Tahoma" pitchFamily="34" charset="0"/>
                <a:cs typeface="Times New Roman" pitchFamily="18" charset="0"/>
              </a:rPr>
              <a:t>The Sentence will be Carried Out:</a:t>
            </a:r>
          </a:p>
          <a:p>
            <a:pPr>
              <a:buClr>
                <a:schemeClr val="hlink"/>
              </a:buClr>
              <a:buSzPct val="115000"/>
              <a:buFont typeface="Wingdings" pitchFamily="2" charset="2"/>
              <a:buChar char="Ø"/>
            </a:pPr>
            <a:r>
              <a:rPr lang="en-US" sz="2800" dirty="0">
                <a:solidFill>
                  <a:schemeClr val="tx2"/>
                </a:solidFill>
                <a:latin typeface="Tahoma" pitchFamily="34" charset="0"/>
                <a:cs typeface="Times New Roman" pitchFamily="18" charset="0"/>
              </a:rPr>
              <a:t>Reward (Mt. 25:34,46; Rom. 2:7)</a:t>
            </a:r>
          </a:p>
          <a:p>
            <a:pPr>
              <a:buClr>
                <a:schemeClr val="hlink"/>
              </a:buClr>
              <a:buSzPct val="115000"/>
              <a:buFont typeface="Wingdings" pitchFamily="2" charset="2"/>
              <a:buChar char="Ø"/>
            </a:pPr>
            <a:r>
              <a:rPr lang="en-US" sz="2800" dirty="0">
                <a:solidFill>
                  <a:schemeClr val="tx2"/>
                </a:solidFill>
                <a:latin typeface="Tahoma" pitchFamily="34" charset="0"/>
                <a:cs typeface="Times New Roman" pitchFamily="18" charset="0"/>
              </a:rPr>
              <a:t>Punishment (Mt. 25:41,46; II Thess. 1:8-9)</a:t>
            </a:r>
          </a:p>
        </p:txBody>
      </p:sp>
      <p:sp>
        <p:nvSpPr>
          <p:cNvPr id="13" name="Text Box 5"/>
          <p:cNvSpPr txBox="1">
            <a:spLocks noChangeArrowheads="1"/>
          </p:cNvSpPr>
          <p:nvPr/>
        </p:nvSpPr>
        <p:spPr bwMode="auto">
          <a:xfrm>
            <a:off x="0" y="4104876"/>
            <a:ext cx="915629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chemeClr val="accent1"/>
                </a:solidFill>
                <a:latin typeface="Tahoma" pitchFamily="34" charset="0"/>
                <a:cs typeface="Times New Roman" pitchFamily="18" charset="0"/>
              </a:rPr>
              <a:t>Material World Burned Up:</a:t>
            </a:r>
          </a:p>
          <a:p>
            <a:pPr>
              <a:buClr>
                <a:schemeClr val="hlink"/>
              </a:buClr>
              <a:buSzPct val="115000"/>
              <a:buFont typeface="Wingdings" pitchFamily="2" charset="2"/>
              <a:buChar char="Ø"/>
            </a:pPr>
            <a:r>
              <a:rPr lang="en-US" sz="2800" b="1" dirty="0">
                <a:solidFill>
                  <a:schemeClr val="tx2"/>
                </a:solidFill>
                <a:latin typeface="Tahoma" pitchFamily="34" charset="0"/>
                <a:cs typeface="Times New Roman" pitchFamily="18" charset="0"/>
              </a:rPr>
              <a:t>II Pet. 3:10-12</a:t>
            </a:r>
          </a:p>
        </p:txBody>
      </p:sp>
      <p:sp>
        <p:nvSpPr>
          <p:cNvPr id="14" name="Text Box 7"/>
          <p:cNvSpPr txBox="1">
            <a:spLocks noChangeArrowheads="1"/>
          </p:cNvSpPr>
          <p:nvPr/>
        </p:nvSpPr>
        <p:spPr bwMode="auto">
          <a:xfrm>
            <a:off x="0" y="5220560"/>
            <a:ext cx="716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latin typeface="Tahoma" pitchFamily="34" charset="0"/>
                <a:cs typeface="Times New Roman" pitchFamily="18" charset="0"/>
              </a:rPr>
              <a:t>Knowing how it all ends </a:t>
            </a:r>
          </a:p>
          <a:p>
            <a:pPr algn="ctr" eaLnBrk="1" hangingPunct="1"/>
            <a:r>
              <a:rPr lang="en-US" sz="4000" b="1" dirty="0">
                <a:latin typeface="Tahoma" pitchFamily="34" charset="0"/>
                <a:cs typeface="Times New Roman" pitchFamily="18" charset="0"/>
              </a:rPr>
              <a:t>we are to be ready!</a:t>
            </a:r>
            <a:endParaRPr lang="en-US" sz="4000" b="1" i="1" dirty="0">
              <a:latin typeface="Tahoma" pitchFamily="34" charset="0"/>
              <a:cs typeface="Times New Roman" pitchFamily="18" charset="0"/>
            </a:endParaRPr>
          </a:p>
        </p:txBody>
      </p:sp>
      <p:pic>
        <p:nvPicPr>
          <p:cNvPr id="3" name="Picture 2" descr="A close up of a fire&#10;&#10;Description generated with high confidence">
            <a:extLst>
              <a:ext uri="{FF2B5EF4-FFF2-40B4-BE49-F238E27FC236}">
                <a16:creationId xmlns:a16="http://schemas.microsoft.com/office/drawing/2014/main" id="{5CCCB0AD-EE1C-4471-ADDC-B4F7B5F0C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701834"/>
            <a:ext cx="2262640" cy="3166152"/>
          </a:xfrm>
          <a:prstGeom prst="rect">
            <a:avLst/>
          </a:prstGeom>
        </p:spPr>
      </p:pic>
    </p:spTree>
    <p:extLst>
      <p:ext uri="{BB962C8B-B14F-4D97-AF65-F5344CB8AC3E}">
        <p14:creationId xmlns:p14="http://schemas.microsoft.com/office/powerpoint/2010/main" val="42686287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2754" y="6584361"/>
            <a:ext cx="3028336" cy="309562"/>
          </a:xfrm>
        </p:spPr>
        <p:txBody>
          <a:bodyPr/>
          <a:lstStyle/>
          <a:p>
            <a:pPr>
              <a:defRPr/>
            </a:pPr>
            <a:r>
              <a:rPr lang="en-US" dirty="0"/>
              <a:t>Christ's 2</a:t>
            </a:r>
            <a:r>
              <a:rPr lang="en-US" baseline="30000" dirty="0"/>
              <a:t>nd</a:t>
            </a:r>
            <a:r>
              <a:rPr lang="en-US" dirty="0"/>
              <a:t> Coming Unveiled!</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Will Christ Come to Earth or Take Us To Heaven (or Both)?</a:t>
            </a:r>
          </a:p>
        </p:txBody>
      </p:sp>
      <p:sp>
        <p:nvSpPr>
          <p:cNvPr id="13" name="Text Box 5"/>
          <p:cNvSpPr txBox="1">
            <a:spLocks noChangeArrowheads="1"/>
          </p:cNvSpPr>
          <p:nvPr/>
        </p:nvSpPr>
        <p:spPr bwMode="auto">
          <a:xfrm>
            <a:off x="-1995" y="1393700"/>
            <a:ext cx="917549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chemeClr val="accent1"/>
                </a:solidFill>
                <a:latin typeface="Tahoma" pitchFamily="34" charset="0"/>
                <a:cs typeface="Times New Roman" pitchFamily="18" charset="0"/>
              </a:rPr>
              <a:t>Jesus promised to take His disciples to Heaven! (Jn. 14:1-6)</a:t>
            </a:r>
          </a:p>
        </p:txBody>
      </p:sp>
      <p:sp>
        <p:nvSpPr>
          <p:cNvPr id="9" name="Text Box 8"/>
          <p:cNvSpPr txBox="1">
            <a:spLocks noChangeArrowheads="1"/>
          </p:cNvSpPr>
          <p:nvPr/>
        </p:nvSpPr>
        <p:spPr bwMode="auto">
          <a:xfrm>
            <a:off x="76200" y="2540111"/>
            <a:ext cx="8991600" cy="4031873"/>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sz="3200" b="1" dirty="0">
                <a:solidFill>
                  <a:srgbClr val="002060"/>
                </a:solidFill>
                <a:latin typeface="Tahoma" pitchFamily="34" charset="0"/>
                <a:cs typeface="Times New Roman" pitchFamily="18" charset="0"/>
              </a:rPr>
              <a:t>Jn. 14:1-3</a:t>
            </a:r>
          </a:p>
          <a:p>
            <a:pPr eaLnBrk="1" hangingPunct="1">
              <a:defRPr/>
            </a:pPr>
            <a:r>
              <a:rPr lang="en-US" sz="2800" dirty="0">
                <a:solidFill>
                  <a:srgbClr val="006600"/>
                </a:solidFill>
                <a:latin typeface="Tahoma" pitchFamily="34" charset="0"/>
                <a:cs typeface="Times New Roman" pitchFamily="18" charset="0"/>
              </a:rPr>
              <a:t>1.  "Do not let your heart be troubled; believe in God, believe also in Me.</a:t>
            </a:r>
          </a:p>
          <a:p>
            <a:pPr eaLnBrk="1" hangingPunct="1">
              <a:defRPr/>
            </a:pPr>
            <a:r>
              <a:rPr lang="en-US" sz="2800" dirty="0">
                <a:solidFill>
                  <a:srgbClr val="006600"/>
                </a:solidFill>
                <a:latin typeface="Tahoma" pitchFamily="34" charset="0"/>
                <a:cs typeface="Times New Roman" pitchFamily="18" charset="0"/>
              </a:rPr>
              <a:t>2.  "In My Father's house are many dwelling places; if it were not so, I would have told you; for I go to prepare a place for you.</a:t>
            </a:r>
          </a:p>
          <a:p>
            <a:pPr eaLnBrk="1" hangingPunct="1">
              <a:defRPr/>
            </a:pPr>
            <a:r>
              <a:rPr lang="en-US" sz="2800" dirty="0">
                <a:solidFill>
                  <a:srgbClr val="006600"/>
                </a:solidFill>
                <a:latin typeface="Tahoma" pitchFamily="34" charset="0"/>
                <a:cs typeface="Times New Roman" pitchFamily="18" charset="0"/>
              </a:rPr>
              <a:t>3.  "If I go and prepare a place for you, I will come again and receive you to Myself, that where I am, there you may be also.</a:t>
            </a:r>
          </a:p>
        </p:txBody>
      </p:sp>
    </p:spTree>
    <p:extLst>
      <p:ext uri="{BB962C8B-B14F-4D97-AF65-F5344CB8AC3E}">
        <p14:creationId xmlns:p14="http://schemas.microsoft.com/office/powerpoint/2010/main" val="30231760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2754" y="6584361"/>
            <a:ext cx="3028336" cy="309562"/>
          </a:xfrm>
        </p:spPr>
        <p:txBody>
          <a:bodyPr/>
          <a:lstStyle/>
          <a:p>
            <a:pPr>
              <a:defRPr/>
            </a:pPr>
            <a:r>
              <a:rPr lang="en-US" dirty="0"/>
              <a:t>Christ's 2</a:t>
            </a:r>
            <a:r>
              <a:rPr lang="en-US" baseline="30000" dirty="0"/>
              <a:t>nd</a:t>
            </a:r>
            <a:r>
              <a:rPr lang="en-US" dirty="0"/>
              <a:t> Coming Unveiled!</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latin typeface="Arial" pitchFamily="34" charset="0"/>
                <a:cs typeface="Arial" pitchFamily="34" charset="0"/>
              </a:rPr>
              <a:t>Will Christ </a:t>
            </a:r>
            <a:r>
              <a:rPr lang="en-US" sz="4000" u="sng" dirty="0">
                <a:solidFill>
                  <a:schemeClr val="tx1"/>
                </a:solidFill>
                <a:effectLst/>
                <a:latin typeface="Arial" pitchFamily="34" charset="0"/>
                <a:cs typeface="Arial" pitchFamily="34" charset="0"/>
              </a:rPr>
              <a:t>Come to Earth or Take Us To Heaven (or Both)?</a:t>
            </a:r>
          </a:p>
        </p:txBody>
      </p:sp>
      <p:sp>
        <p:nvSpPr>
          <p:cNvPr id="8" name="Text Box 5"/>
          <p:cNvSpPr txBox="1">
            <a:spLocks noChangeArrowheads="1"/>
          </p:cNvSpPr>
          <p:nvPr/>
        </p:nvSpPr>
        <p:spPr bwMode="auto">
          <a:xfrm>
            <a:off x="-12754" y="1381784"/>
            <a:ext cx="91567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chemeClr val="accent1"/>
                </a:solidFill>
                <a:latin typeface="Tahoma" pitchFamily="34" charset="0"/>
                <a:cs typeface="Times New Roman" pitchFamily="18" charset="0"/>
              </a:rPr>
              <a:t>When He comes again it is for judgment &amp;</a:t>
            </a:r>
          </a:p>
          <a:p>
            <a:pPr algn="ctr" eaLnBrk="1" hangingPunct="1"/>
            <a:r>
              <a:rPr lang="en-US" sz="3200" b="1" dirty="0">
                <a:solidFill>
                  <a:schemeClr val="accent1"/>
                </a:solidFill>
                <a:latin typeface="Tahoma" pitchFamily="34" charset="0"/>
                <a:cs typeface="Times New Roman" pitchFamily="18" charset="0"/>
              </a:rPr>
              <a:t>to destroy the world! </a:t>
            </a:r>
          </a:p>
          <a:p>
            <a:pPr algn="ctr" eaLnBrk="1" hangingPunct="1"/>
            <a:r>
              <a:rPr lang="en-US" sz="3200" b="1" dirty="0">
                <a:solidFill>
                  <a:schemeClr val="accent1"/>
                </a:solidFill>
                <a:latin typeface="Tahoma" pitchFamily="34" charset="0"/>
                <a:cs typeface="Times New Roman" pitchFamily="18" charset="0"/>
              </a:rPr>
              <a:t>(Heb. 9:27-28; II Pet. 3:11-13)</a:t>
            </a:r>
          </a:p>
        </p:txBody>
      </p:sp>
      <p:sp>
        <p:nvSpPr>
          <p:cNvPr id="15" name="Text Box 7"/>
          <p:cNvSpPr txBox="1">
            <a:spLocks noChangeArrowheads="1"/>
          </p:cNvSpPr>
          <p:nvPr/>
        </p:nvSpPr>
        <p:spPr bwMode="auto">
          <a:xfrm>
            <a:off x="-3687" y="5499157"/>
            <a:ext cx="915137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latin typeface="Tahoma" pitchFamily="34" charset="0"/>
                <a:cs typeface="Times New Roman" pitchFamily="18" charset="0"/>
              </a:rPr>
              <a:t>Saints will be with Jesus in Heaven, not on Earth! </a:t>
            </a:r>
            <a:r>
              <a:rPr lang="en-US" sz="3200" b="1" i="1" dirty="0">
                <a:latin typeface="Tahoma" pitchFamily="34" charset="0"/>
                <a:cs typeface="Times New Roman" pitchFamily="18" charset="0"/>
              </a:rPr>
              <a:t>(Jn. 14:2-3; I Thess. 4:17)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586" y="3004198"/>
            <a:ext cx="3500827" cy="242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4134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2754" y="6584361"/>
            <a:ext cx="3028336" cy="309562"/>
          </a:xfrm>
        </p:spPr>
        <p:txBody>
          <a:bodyPr/>
          <a:lstStyle/>
          <a:p>
            <a:pPr>
              <a:defRPr/>
            </a:pPr>
            <a:r>
              <a:rPr lang="en-US" dirty="0"/>
              <a:t>Christ's 2</a:t>
            </a:r>
            <a:r>
              <a:rPr lang="en-US" baseline="30000" dirty="0"/>
              <a:t>nd</a:t>
            </a:r>
            <a:r>
              <a:rPr lang="en-US" dirty="0"/>
              <a:t> Coming Unveiled!</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Comfort of His Promise</a:t>
            </a:r>
          </a:p>
        </p:txBody>
      </p:sp>
      <p:sp>
        <p:nvSpPr>
          <p:cNvPr id="9" name="Text Box 8"/>
          <p:cNvSpPr txBox="1">
            <a:spLocks noChangeArrowheads="1"/>
          </p:cNvSpPr>
          <p:nvPr/>
        </p:nvSpPr>
        <p:spPr bwMode="auto">
          <a:xfrm>
            <a:off x="29496" y="1980392"/>
            <a:ext cx="9038304" cy="1877437"/>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sz="3200" b="1" dirty="0">
                <a:solidFill>
                  <a:srgbClr val="002060"/>
                </a:solidFill>
                <a:latin typeface="Tahoma" pitchFamily="34" charset="0"/>
                <a:cs typeface="Times New Roman" pitchFamily="18" charset="0"/>
              </a:rPr>
              <a:t>Heb. 6:19</a:t>
            </a:r>
          </a:p>
          <a:p>
            <a:pPr marL="682625" indent="-682625" eaLnBrk="1" hangingPunct="1">
              <a:defRPr/>
            </a:pPr>
            <a:r>
              <a:rPr lang="en-US" sz="2800" dirty="0">
                <a:solidFill>
                  <a:srgbClr val="006600"/>
                </a:solidFill>
                <a:latin typeface="Tahoma" pitchFamily="34" charset="0"/>
                <a:cs typeface="Times New Roman" pitchFamily="18" charset="0"/>
              </a:rPr>
              <a:t>19.  This hope we have as an anchor of the soul, a hope both sure and steadfast and one which enters within the veil,</a:t>
            </a:r>
          </a:p>
        </p:txBody>
      </p:sp>
      <p:sp>
        <p:nvSpPr>
          <p:cNvPr id="8" name="Text Box 5"/>
          <p:cNvSpPr txBox="1">
            <a:spLocks noChangeArrowheads="1"/>
          </p:cNvSpPr>
          <p:nvPr/>
        </p:nvSpPr>
        <p:spPr bwMode="auto">
          <a:xfrm>
            <a:off x="-24580" y="838200"/>
            <a:ext cx="91784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chemeClr val="accent1"/>
                </a:solidFill>
                <a:latin typeface="Tahoma" pitchFamily="34" charset="0"/>
                <a:cs typeface="Times New Roman" pitchFamily="18" charset="0"/>
              </a:rPr>
              <a:t>Our Hope is Secure </a:t>
            </a:r>
          </a:p>
          <a:p>
            <a:pPr algn="ctr" eaLnBrk="1" hangingPunct="1"/>
            <a:r>
              <a:rPr lang="en-US" sz="3200" b="1" dirty="0">
                <a:solidFill>
                  <a:schemeClr val="accent1"/>
                </a:solidFill>
                <a:latin typeface="Tahoma" pitchFamily="34" charset="0"/>
                <a:cs typeface="Times New Roman" pitchFamily="18" charset="0"/>
              </a:rPr>
              <a:t>(I Thess. 4:13-15; Heb. 6:19)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288" y="3922803"/>
            <a:ext cx="2935198" cy="2935198"/>
          </a:xfrm>
          <a:prstGeom prst="rect">
            <a:avLst/>
          </a:prstGeom>
        </p:spPr>
      </p:pic>
    </p:spTree>
    <p:extLst>
      <p:ext uri="{BB962C8B-B14F-4D97-AF65-F5344CB8AC3E}">
        <p14:creationId xmlns:p14="http://schemas.microsoft.com/office/powerpoint/2010/main" val="1744918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5808</TotalTime>
  <Words>1223</Words>
  <Application>Microsoft Office PowerPoint</Application>
  <PresentationFormat>On-screen Show (4:3)</PresentationFormat>
  <Paragraphs>146</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Ameretto</vt:lpstr>
      <vt:lpstr>Arial</vt:lpstr>
      <vt:lpstr>Calisto MT</vt:lpstr>
      <vt:lpstr>Georgia</vt:lpstr>
      <vt:lpstr>Tahoma</vt:lpstr>
      <vt:lpstr>Times New Roman</vt:lpstr>
      <vt:lpstr>Trebuchet MS</vt:lpstr>
      <vt:lpstr>Wingdings</vt:lpstr>
      <vt:lpstr>Slipstream</vt:lpstr>
      <vt:lpstr>Christ's 2nd Coming Unveiled!</vt:lpstr>
      <vt:lpstr>Intro</vt:lpstr>
      <vt:lpstr>Intro</vt:lpstr>
      <vt:lpstr>Events of Christ’s Return</vt:lpstr>
      <vt:lpstr>Events of Christ’s Return</vt:lpstr>
      <vt:lpstr>Events of Christ’s Return</vt:lpstr>
      <vt:lpstr>Will Christ Come to Earth or Take Us To Heaven (or Both)?</vt:lpstr>
      <vt:lpstr>Will Christ Come to Earth or Take Us To Heaven (or Both)?</vt:lpstr>
      <vt:lpstr>Comfort of His Promise</vt:lpstr>
      <vt:lpstr>Comfort of His Promise</vt:lpstr>
      <vt:lpstr>Comfort of His Promise</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Christ's 2nd Coming Unveiled!</dc:title>
  <dc:subject>04/22/18</dc:subject>
  <dc:creator>DarkWolf</dc:creator>
  <dc:description>Based on a lesson by Joe Price</dc:description>
  <cp:lastModifiedBy>Nathan Morrison</cp:lastModifiedBy>
  <cp:revision>10</cp:revision>
  <dcterms:created xsi:type="dcterms:W3CDTF">2005-06-04T23:49:02Z</dcterms:created>
  <dcterms:modified xsi:type="dcterms:W3CDTF">2018-04-22T14:19:20Z</dcterms:modified>
</cp:coreProperties>
</file>