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Lst>
  <p:notesMasterIdLst>
    <p:notesMasterId r:id="rId63"/>
  </p:notesMasterIdLst>
  <p:handoutMasterIdLst>
    <p:handoutMasterId r:id="rId64"/>
  </p:handoutMasterIdLst>
  <p:sldIdLst>
    <p:sldId id="256" r:id="rId10"/>
    <p:sldId id="529" r:id="rId11"/>
    <p:sldId id="339" r:id="rId12"/>
    <p:sldId id="527" r:id="rId13"/>
    <p:sldId id="447" r:id="rId14"/>
    <p:sldId id="531" r:id="rId15"/>
    <p:sldId id="469" r:id="rId16"/>
    <p:sldId id="449" r:id="rId17"/>
    <p:sldId id="533" r:id="rId18"/>
    <p:sldId id="472" r:id="rId19"/>
    <p:sldId id="471" r:id="rId20"/>
    <p:sldId id="474" r:id="rId21"/>
    <p:sldId id="535" r:id="rId22"/>
    <p:sldId id="476" r:id="rId23"/>
    <p:sldId id="484" r:id="rId24"/>
    <p:sldId id="538" r:id="rId25"/>
    <p:sldId id="537" r:id="rId26"/>
    <p:sldId id="488" r:id="rId27"/>
    <p:sldId id="489" r:id="rId28"/>
    <p:sldId id="540" r:id="rId29"/>
    <p:sldId id="494" r:id="rId30"/>
    <p:sldId id="495" r:id="rId31"/>
    <p:sldId id="496" r:id="rId32"/>
    <p:sldId id="497" r:id="rId33"/>
    <p:sldId id="504" r:id="rId34"/>
    <p:sldId id="542" r:id="rId35"/>
    <p:sldId id="505" r:id="rId36"/>
    <p:sldId id="506" r:id="rId37"/>
    <p:sldId id="544" r:id="rId38"/>
    <p:sldId id="548" r:id="rId39"/>
    <p:sldId id="549" r:id="rId40"/>
    <p:sldId id="547" r:id="rId41"/>
    <p:sldId id="551" r:id="rId42"/>
    <p:sldId id="553" r:id="rId43"/>
    <p:sldId id="558" r:id="rId44"/>
    <p:sldId id="560" r:id="rId45"/>
    <p:sldId id="507" r:id="rId46"/>
    <p:sldId id="508" r:id="rId47"/>
    <p:sldId id="509" r:id="rId48"/>
    <p:sldId id="520" r:id="rId49"/>
    <p:sldId id="521" r:id="rId50"/>
    <p:sldId id="562" r:id="rId51"/>
    <p:sldId id="556" r:id="rId52"/>
    <p:sldId id="522" r:id="rId53"/>
    <p:sldId id="523" r:id="rId54"/>
    <p:sldId id="524" r:id="rId55"/>
    <p:sldId id="525" r:id="rId56"/>
    <p:sldId id="564" r:id="rId57"/>
    <p:sldId id="566" r:id="rId58"/>
    <p:sldId id="336" r:id="rId59"/>
    <p:sldId id="568" r:id="rId60"/>
    <p:sldId id="467" r:id="rId61"/>
    <p:sldId id="381" r:id="rId62"/>
  </p:sldIdLst>
  <p:sldSz cx="12192000" cy="6858000"/>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FFFFFF"/>
    <a:srgbClr val="006600"/>
    <a:srgbClr val="FF0066"/>
    <a:srgbClr val="FFCC00"/>
    <a:srgbClr val="66FFFF"/>
    <a:srgbClr val="CCFF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00" autoAdjust="0"/>
  </p:normalViewPr>
  <p:slideViewPr>
    <p:cSldViewPr snapToObjects="1">
      <p:cViewPr varScale="1">
        <p:scale>
          <a:sx n="80" d="100"/>
          <a:sy n="80" d="100"/>
        </p:scale>
        <p:origin x="114" y="372"/>
      </p:cViewPr>
      <p:guideLst>
        <p:guide orient="horz" pos="2160"/>
        <p:guide pos="3840"/>
      </p:guideLst>
    </p:cSldViewPr>
  </p:slideViewPr>
  <p:outlineViewPr>
    <p:cViewPr>
      <p:scale>
        <a:sx n="33" d="100"/>
        <a:sy n="33" d="100"/>
      </p:scale>
      <p:origin x="0" y="-312"/>
    </p:cViewPr>
  </p:outlineViewPr>
  <p:notesTextViewPr>
    <p:cViewPr>
      <p:scale>
        <a:sx n="100" d="100"/>
        <a:sy n="100" d="100"/>
      </p:scale>
      <p:origin x="0" y="0"/>
    </p:cViewPr>
  </p:notesTextViewPr>
  <p:notesViewPr>
    <p:cSldViewPr snapToObject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dirty="0"/>
              <a:t>By Nathan L Morrison </a:t>
            </a:r>
          </a:p>
          <a:p>
            <a:endParaRPr lang="en-US" altLang="en-US" dirty="0"/>
          </a:p>
          <a:p>
            <a:r>
              <a:rPr lang="en-US" altLang="en-US" dirty="0"/>
              <a:t>All Scripture given is from NASB unless otherwise stated</a:t>
            </a:r>
          </a:p>
          <a:p>
            <a:endParaRPr lang="en-US" altLang="en-US" dirty="0"/>
          </a:p>
          <a:p>
            <a:r>
              <a:rPr lang="en-US" altLang="en-US" dirty="0"/>
              <a:t>For further study or if questions, Call: 804-277-1983, or Visit: www.courthousechurchofchrist.com</a:t>
            </a:r>
          </a:p>
          <a:p>
            <a:endParaRPr lang="en-US" altLang="en-US" dirty="0"/>
          </a:p>
          <a:p>
            <a:r>
              <a:rPr lang="en-US" altLang="en-US" dirty="0"/>
              <a:t>Resources: </a:t>
            </a:r>
          </a:p>
          <a:p>
            <a:r>
              <a:rPr lang="en-US" altLang="en-US" dirty="0"/>
              <a:t>•	</a:t>
            </a:r>
            <a:r>
              <a:rPr lang="en-US" altLang="en-US" i="1" u="sng" dirty="0"/>
              <a:t>Psalms in Bible</a:t>
            </a:r>
            <a:r>
              <a:rPr lang="en-US" altLang="en-US" dirty="0"/>
              <a:t> Text Books (BTB) by Randy Blackaby, Lessons 8-9, www.onestone.com/btb-psalms.html / www.ceibooks.com/bible-class-materials/btb-psalms/</a:t>
            </a:r>
          </a:p>
          <a:p>
            <a:r>
              <a:rPr lang="en-US" altLang="en-US" dirty="0"/>
              <a:t>•	</a:t>
            </a:r>
            <a:r>
              <a:rPr lang="en-US" altLang="en-US" i="1" u="sng" dirty="0"/>
              <a:t>Medical Aspects of the Crucifixion of Jesus Christ</a:t>
            </a:r>
            <a:r>
              <a:rPr lang="en-US" altLang="en-US" dirty="0"/>
              <a:t>, Compiled by David </a:t>
            </a:r>
            <a:r>
              <a:rPr lang="en-US" altLang="en-US" dirty="0" err="1"/>
              <a:t>Terasaka</a:t>
            </a:r>
            <a:r>
              <a:rPr lang="en-US" altLang="en-US" dirty="0"/>
              <a:t>, M.D. ©1996 @ https://www.blueletterbible.org/comm/terasaka_david/misc/crucify.cfm</a:t>
            </a:r>
          </a:p>
          <a:p>
            <a:r>
              <a:rPr lang="en-US" altLang="en-US" dirty="0"/>
              <a:t>•	</a:t>
            </a:r>
            <a:r>
              <a:rPr lang="en-US" altLang="en-US" i="1" u="sng" dirty="0"/>
              <a:t>The Crucifixion in Excruciating Detail</a:t>
            </a:r>
            <a:r>
              <a:rPr lang="en-US" altLang="en-US" dirty="0"/>
              <a:t>, 2012, @ http://mudpreacher.org/2012/04/03/the-crucifixion-of-jesus-in-excruciating-detail/</a:t>
            </a:r>
          </a:p>
          <a:p>
            <a:pPr lvl="2"/>
            <a:r>
              <a:rPr lang="en-US" altLang="en-US" dirty="0"/>
              <a:t>o	Dr. C Truman David, </a:t>
            </a:r>
            <a:r>
              <a:rPr lang="en-US" altLang="en-US" i="1" u="sng" dirty="0"/>
              <a:t>“The Crucifixion”,</a:t>
            </a:r>
            <a:r>
              <a:rPr lang="en-US" altLang="en-US" dirty="0"/>
              <a:t> New Wine Magazine, April 1982. Originally published in </a:t>
            </a:r>
            <a:r>
              <a:rPr lang="en-US" altLang="en-US" i="1" u="sng" dirty="0"/>
              <a:t>Arizona Medicine</a:t>
            </a:r>
            <a:r>
              <a:rPr lang="en-US" altLang="en-US" dirty="0"/>
              <a:t>, March 1965, Arizona Medical Association.</a:t>
            </a:r>
          </a:p>
          <a:p>
            <a:pPr lvl="2"/>
            <a:r>
              <a:rPr lang="en-US" altLang="en-US" dirty="0"/>
              <a:t>o	</a:t>
            </a:r>
            <a:r>
              <a:rPr lang="en-US" altLang="en-US" i="1" u="sng" dirty="0"/>
              <a:t>The Agony of Love</a:t>
            </a:r>
            <a:r>
              <a:rPr lang="en-US" altLang="en-US" dirty="0"/>
              <a:t> by Dr. Mark Eastman</a:t>
            </a:r>
          </a:p>
          <a:p>
            <a:pPr lvl="2"/>
            <a:r>
              <a:rPr lang="en-US" altLang="en-US" dirty="0"/>
              <a:t>o	http://www.frugalsites.net/jesus/crucifixion.html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Latin ex = from, out of</a:t>
            </a:r>
          </a:p>
          <a:p>
            <a:r>
              <a:rPr lang="en-US" dirty="0"/>
              <a:t>Latin cruciate = cross</a:t>
            </a: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10</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11</a:t>
            </a:fld>
            <a:endParaRPr lang="en-US" altLang="en-US"/>
          </a:p>
        </p:txBody>
      </p:sp>
    </p:spTree>
    <p:extLst>
      <p:ext uri="{BB962C8B-B14F-4D97-AF65-F5344CB8AC3E}">
        <p14:creationId xmlns:p14="http://schemas.microsoft.com/office/powerpoint/2010/main" val="318589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12</a:t>
            </a:fld>
            <a:endParaRPr lang="en-US" altLang="en-US"/>
          </a:p>
        </p:txBody>
      </p:sp>
    </p:spTree>
    <p:extLst>
      <p:ext uri="{BB962C8B-B14F-4D97-AF65-F5344CB8AC3E}">
        <p14:creationId xmlns:p14="http://schemas.microsoft.com/office/powerpoint/2010/main" val="3185899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13</a:t>
            </a:fld>
            <a:endParaRPr lang="en-US" altLang="en-US"/>
          </a:p>
        </p:txBody>
      </p:sp>
    </p:spTree>
    <p:extLst>
      <p:ext uri="{BB962C8B-B14F-4D97-AF65-F5344CB8AC3E}">
        <p14:creationId xmlns:p14="http://schemas.microsoft.com/office/powerpoint/2010/main" val="1367212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14</a:t>
            </a:fld>
            <a:endParaRPr lang="en-US" altLang="en-US"/>
          </a:p>
        </p:txBody>
      </p:sp>
    </p:spTree>
    <p:extLst>
      <p:ext uri="{BB962C8B-B14F-4D97-AF65-F5344CB8AC3E}">
        <p14:creationId xmlns:p14="http://schemas.microsoft.com/office/powerpoint/2010/main" val="3185899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15</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16</a:t>
            </a:fld>
            <a:endParaRPr lang="en-US" altLang="en-US"/>
          </a:p>
        </p:txBody>
      </p:sp>
    </p:spTree>
    <p:extLst>
      <p:ext uri="{BB962C8B-B14F-4D97-AF65-F5344CB8AC3E}">
        <p14:creationId xmlns:p14="http://schemas.microsoft.com/office/powerpoint/2010/main" val="416720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17</a:t>
            </a:fld>
            <a:endParaRPr lang="en-US" altLang="en-US"/>
          </a:p>
        </p:txBody>
      </p:sp>
    </p:spTree>
    <p:extLst>
      <p:ext uri="{BB962C8B-B14F-4D97-AF65-F5344CB8AC3E}">
        <p14:creationId xmlns:p14="http://schemas.microsoft.com/office/powerpoint/2010/main" val="1642171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18</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19</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50229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20</a:t>
            </a:fld>
            <a:endParaRPr lang="en-US" altLang="en-US"/>
          </a:p>
        </p:txBody>
      </p:sp>
    </p:spTree>
    <p:extLst>
      <p:ext uri="{BB962C8B-B14F-4D97-AF65-F5344CB8AC3E}">
        <p14:creationId xmlns:p14="http://schemas.microsoft.com/office/powerpoint/2010/main" val="2928823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21</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22</a:t>
            </a:fld>
            <a:endParaRPr lang="en-US" altLang="en-US"/>
          </a:p>
        </p:txBody>
      </p:sp>
    </p:spTree>
    <p:extLst>
      <p:ext uri="{BB962C8B-B14F-4D97-AF65-F5344CB8AC3E}">
        <p14:creationId xmlns:p14="http://schemas.microsoft.com/office/powerpoint/2010/main" val="3185899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23</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24</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25</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26</a:t>
            </a:fld>
            <a:endParaRPr lang="en-US" altLang="en-US"/>
          </a:p>
        </p:txBody>
      </p:sp>
    </p:spTree>
    <p:extLst>
      <p:ext uri="{BB962C8B-B14F-4D97-AF65-F5344CB8AC3E}">
        <p14:creationId xmlns:p14="http://schemas.microsoft.com/office/powerpoint/2010/main" val="3171663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27</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28</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29</a:t>
            </a:fld>
            <a:endParaRPr lang="en-US" altLang="en-US"/>
          </a:p>
        </p:txBody>
      </p:sp>
    </p:spTree>
    <p:extLst>
      <p:ext uri="{BB962C8B-B14F-4D97-AF65-F5344CB8AC3E}">
        <p14:creationId xmlns:p14="http://schemas.microsoft.com/office/powerpoint/2010/main" val="189206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30</a:t>
            </a:fld>
            <a:endParaRPr lang="en-US" altLang="en-US"/>
          </a:p>
        </p:txBody>
      </p:sp>
    </p:spTree>
    <p:extLst>
      <p:ext uri="{BB962C8B-B14F-4D97-AF65-F5344CB8AC3E}">
        <p14:creationId xmlns:p14="http://schemas.microsoft.com/office/powerpoint/2010/main" val="1253657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31</a:t>
            </a:fld>
            <a:endParaRPr lang="en-US" altLang="en-US"/>
          </a:p>
        </p:txBody>
      </p:sp>
    </p:spTree>
    <p:extLst>
      <p:ext uri="{BB962C8B-B14F-4D97-AF65-F5344CB8AC3E}">
        <p14:creationId xmlns:p14="http://schemas.microsoft.com/office/powerpoint/2010/main" val="350493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32</a:t>
            </a:fld>
            <a:endParaRPr lang="en-US">
              <a:cs typeface="Arial" pitchFamily="34" charset="0"/>
            </a:endParaRPr>
          </a:p>
        </p:txBody>
      </p:sp>
    </p:spTree>
    <p:extLst>
      <p:ext uri="{BB962C8B-B14F-4D97-AF65-F5344CB8AC3E}">
        <p14:creationId xmlns:p14="http://schemas.microsoft.com/office/powerpoint/2010/main" val="1858668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dirty="0"/>
              <a:t>By Nathan L Morrison </a:t>
            </a:r>
          </a:p>
          <a:p>
            <a:endParaRPr lang="en-US" altLang="en-US" dirty="0"/>
          </a:p>
          <a:p>
            <a:r>
              <a:rPr lang="en-US" altLang="en-US" dirty="0"/>
              <a:t>All Scripture given is from NASB unless otherwise stated</a:t>
            </a:r>
          </a:p>
          <a:p>
            <a:endParaRPr lang="en-US" altLang="en-US" dirty="0"/>
          </a:p>
          <a:p>
            <a:r>
              <a:rPr lang="en-US" altLang="en-US" dirty="0"/>
              <a:t>For further study or if questions, Call: 804-277-1983, or Visit: www.courthousechurchofchrist.com</a:t>
            </a:r>
          </a:p>
          <a:p>
            <a:endParaRPr lang="en-US" altLang="en-US" dirty="0"/>
          </a:p>
          <a:p>
            <a:r>
              <a:rPr lang="en-US" altLang="en-US" dirty="0"/>
              <a:t>Resources: </a:t>
            </a:r>
          </a:p>
          <a:p>
            <a:r>
              <a:rPr lang="en-US" altLang="en-US" dirty="0"/>
              <a:t>•	</a:t>
            </a:r>
            <a:r>
              <a:rPr lang="en-US" altLang="en-US" i="1" u="sng" dirty="0"/>
              <a:t>Psalms in Bible</a:t>
            </a:r>
            <a:r>
              <a:rPr lang="en-US" altLang="en-US" dirty="0"/>
              <a:t> Text Books (BTB) by Randy Blackaby, Lessons 8-9, www.onestone.com/btb-psalms.html / www.ceibooks.com/bible-class-materials/btb-psalms/</a:t>
            </a:r>
          </a:p>
          <a:p>
            <a:r>
              <a:rPr lang="en-US" altLang="en-US" dirty="0"/>
              <a:t>•	</a:t>
            </a:r>
            <a:r>
              <a:rPr lang="en-US" altLang="en-US" i="1" u="sng" dirty="0"/>
              <a:t>Medical Aspects of the Crucifixion of Jesus Christ</a:t>
            </a:r>
            <a:r>
              <a:rPr lang="en-US" altLang="en-US" dirty="0"/>
              <a:t>, Compiled by David </a:t>
            </a:r>
            <a:r>
              <a:rPr lang="en-US" altLang="en-US" dirty="0" err="1"/>
              <a:t>Terasaka</a:t>
            </a:r>
            <a:r>
              <a:rPr lang="en-US" altLang="en-US" dirty="0"/>
              <a:t>, M.D. ©1996 @ https://www.blueletterbible.org/comm/terasaka_david/misc/crucify.cfm</a:t>
            </a:r>
          </a:p>
          <a:p>
            <a:r>
              <a:rPr lang="en-US" altLang="en-US" dirty="0"/>
              <a:t>•	</a:t>
            </a:r>
            <a:r>
              <a:rPr lang="en-US" altLang="en-US" i="1" u="sng" dirty="0"/>
              <a:t>The Crucifixion in Excruciating Detail</a:t>
            </a:r>
            <a:r>
              <a:rPr lang="en-US" altLang="en-US" dirty="0"/>
              <a:t>, 2012, @ http://mudpreacher.org/2012/04/03/the-crucifixion-of-jesus-in-excruciating-detail/</a:t>
            </a:r>
          </a:p>
          <a:p>
            <a:pPr lvl="2"/>
            <a:r>
              <a:rPr lang="en-US" altLang="en-US" dirty="0"/>
              <a:t>o	Dr. C Truman David, </a:t>
            </a:r>
            <a:r>
              <a:rPr lang="en-US" altLang="en-US" i="1" u="sng" dirty="0"/>
              <a:t>“The Crucifixion”,</a:t>
            </a:r>
            <a:r>
              <a:rPr lang="en-US" altLang="en-US" dirty="0"/>
              <a:t> New Wine Magazine, April 1982. Originally published in </a:t>
            </a:r>
            <a:r>
              <a:rPr lang="en-US" altLang="en-US" i="1" u="sng" dirty="0"/>
              <a:t>Arizona Medicine</a:t>
            </a:r>
            <a:r>
              <a:rPr lang="en-US" altLang="en-US" dirty="0"/>
              <a:t>, March 1965, Arizona Medical Association.</a:t>
            </a:r>
          </a:p>
          <a:p>
            <a:pPr lvl="2"/>
            <a:r>
              <a:rPr lang="en-US" altLang="en-US" dirty="0"/>
              <a:t>o	</a:t>
            </a:r>
            <a:r>
              <a:rPr lang="en-US" altLang="en-US" i="1" u="sng" dirty="0"/>
              <a:t>The Agony of Love</a:t>
            </a:r>
            <a:r>
              <a:rPr lang="en-US" altLang="en-US" dirty="0"/>
              <a:t> by Dr. Mark Eastman</a:t>
            </a:r>
          </a:p>
          <a:p>
            <a:pPr lvl="2"/>
            <a:r>
              <a:rPr lang="en-US" altLang="en-US" dirty="0"/>
              <a:t>o	http://www.frugalsites.net/jesus/crucifixion.html </a:t>
            </a:r>
          </a:p>
        </p:txBody>
      </p:sp>
    </p:spTree>
    <p:extLst>
      <p:ext uri="{BB962C8B-B14F-4D97-AF65-F5344CB8AC3E}">
        <p14:creationId xmlns:p14="http://schemas.microsoft.com/office/powerpoint/2010/main" val="1830611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66515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35</a:t>
            </a:fld>
            <a:endParaRPr lang="en-US" altLang="en-US"/>
          </a:p>
        </p:txBody>
      </p:sp>
    </p:spTree>
    <p:extLst>
      <p:ext uri="{BB962C8B-B14F-4D97-AF65-F5344CB8AC3E}">
        <p14:creationId xmlns:p14="http://schemas.microsoft.com/office/powerpoint/2010/main" val="295959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36</a:t>
            </a:fld>
            <a:endParaRPr lang="en-US" altLang="en-US"/>
          </a:p>
        </p:txBody>
      </p:sp>
    </p:spTree>
    <p:extLst>
      <p:ext uri="{BB962C8B-B14F-4D97-AF65-F5344CB8AC3E}">
        <p14:creationId xmlns:p14="http://schemas.microsoft.com/office/powerpoint/2010/main" val="3579348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37</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38</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39</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a:t>
            </a:fld>
            <a:endParaRPr lang="en-US" altLang="en-US"/>
          </a:p>
        </p:txBody>
      </p:sp>
    </p:spTree>
    <p:extLst>
      <p:ext uri="{BB962C8B-B14F-4D97-AF65-F5344CB8AC3E}">
        <p14:creationId xmlns:p14="http://schemas.microsoft.com/office/powerpoint/2010/main" val="3901202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40</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41</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42</a:t>
            </a:fld>
            <a:endParaRPr lang="en-US" altLang="en-US"/>
          </a:p>
        </p:txBody>
      </p:sp>
    </p:spTree>
    <p:extLst>
      <p:ext uri="{BB962C8B-B14F-4D97-AF65-F5344CB8AC3E}">
        <p14:creationId xmlns:p14="http://schemas.microsoft.com/office/powerpoint/2010/main" val="2841884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43</a:t>
            </a:fld>
            <a:endParaRPr lang="en-US" altLang="en-US"/>
          </a:p>
        </p:txBody>
      </p:sp>
    </p:spTree>
    <p:extLst>
      <p:ext uri="{BB962C8B-B14F-4D97-AF65-F5344CB8AC3E}">
        <p14:creationId xmlns:p14="http://schemas.microsoft.com/office/powerpoint/2010/main" val="36823424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44</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45</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46</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47</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48</a:t>
            </a:fld>
            <a:endParaRPr lang="en-US" altLang="en-US"/>
          </a:p>
        </p:txBody>
      </p:sp>
    </p:spTree>
    <p:extLst>
      <p:ext uri="{BB962C8B-B14F-4D97-AF65-F5344CB8AC3E}">
        <p14:creationId xmlns:p14="http://schemas.microsoft.com/office/powerpoint/2010/main" val="3255329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49</a:t>
            </a:fld>
            <a:endParaRPr lang="en-US" altLang="en-US"/>
          </a:p>
        </p:txBody>
      </p:sp>
    </p:spTree>
    <p:extLst>
      <p:ext uri="{BB962C8B-B14F-4D97-AF65-F5344CB8AC3E}">
        <p14:creationId xmlns:p14="http://schemas.microsoft.com/office/powerpoint/2010/main" val="48156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5</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50</a:t>
            </a:fld>
            <a:endParaRPr lang="en-US" altLang="en-US"/>
          </a:p>
        </p:txBody>
      </p:sp>
    </p:spTree>
    <p:extLst>
      <p:ext uri="{BB962C8B-B14F-4D97-AF65-F5344CB8AC3E}">
        <p14:creationId xmlns:p14="http://schemas.microsoft.com/office/powerpoint/2010/main" val="23194088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51</a:t>
            </a:fld>
            <a:endParaRPr lang="en-US" altLang="en-US"/>
          </a:p>
        </p:txBody>
      </p:sp>
    </p:spTree>
    <p:extLst>
      <p:ext uri="{BB962C8B-B14F-4D97-AF65-F5344CB8AC3E}">
        <p14:creationId xmlns:p14="http://schemas.microsoft.com/office/powerpoint/2010/main" val="7787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52</a:t>
            </a:fld>
            <a:endParaRPr lang="en-US" altLang="en-US"/>
          </a:p>
        </p:txBody>
      </p:sp>
    </p:spTree>
    <p:extLst>
      <p:ext uri="{BB962C8B-B14F-4D97-AF65-F5344CB8AC3E}">
        <p14:creationId xmlns:p14="http://schemas.microsoft.com/office/powerpoint/2010/main" val="23194088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53</a:t>
            </a:fld>
            <a:endParaRPr lang="en-US">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6</a:t>
            </a:fld>
            <a:endParaRPr lang="en-US" altLang="en-US"/>
          </a:p>
        </p:txBody>
      </p:sp>
    </p:spTree>
    <p:extLst>
      <p:ext uri="{BB962C8B-B14F-4D97-AF65-F5344CB8AC3E}">
        <p14:creationId xmlns:p14="http://schemas.microsoft.com/office/powerpoint/2010/main" val="228459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7</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8</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9</a:t>
            </a:fld>
            <a:endParaRPr lang="en-US" altLang="en-US"/>
          </a:p>
        </p:txBody>
      </p:sp>
    </p:spTree>
    <p:extLst>
      <p:ext uri="{BB962C8B-B14F-4D97-AF65-F5344CB8AC3E}">
        <p14:creationId xmlns:p14="http://schemas.microsoft.com/office/powerpoint/2010/main" val="318594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3352801"/>
            <a:ext cx="53848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3352801"/>
            <a:ext cx="53848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133601"/>
            <a:ext cx="27432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133601"/>
            <a:ext cx="80264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3352801"/>
            <a:ext cx="53848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3352801"/>
            <a:ext cx="53848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133601"/>
            <a:ext cx="27432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133601"/>
            <a:ext cx="80264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3352801"/>
            <a:ext cx="53848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3352801"/>
            <a:ext cx="53848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133601"/>
            <a:ext cx="27432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133601"/>
            <a:ext cx="80264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Messianic Psalms</a:t>
            </a:r>
            <a:endParaRPr lang="en-US" altLang="en-US" dirty="0"/>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Messianic Psalms</a:t>
            </a:r>
            <a:endParaRPr lang="en-US" altLang="en-US" dirty="0"/>
          </a:p>
        </p:txBody>
      </p:sp>
      <p:sp>
        <p:nvSpPr>
          <p:cNvPr id="1904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914400" y="1600201"/>
            <a:ext cx="10363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Messianic Psalms</a:t>
            </a:r>
            <a:endParaRPr lang="en-US" altLang="en-US" dirty="0"/>
          </a:p>
        </p:txBody>
      </p:sp>
      <p:sp>
        <p:nvSpPr>
          <p:cNvPr id="1914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609600" y="2133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609600" y="3352801"/>
            <a:ext cx="109728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Messianic Psalms</a:t>
            </a:r>
            <a:endParaRPr lang="en-US" altLang="en-US" dirty="0"/>
          </a:p>
        </p:txBody>
      </p:sp>
      <p:sp>
        <p:nvSpPr>
          <p:cNvPr id="1925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Messianic Psalms</a:t>
            </a:r>
            <a:endParaRPr lang="en-US" altLang="en-US" dirty="0"/>
          </a:p>
        </p:txBody>
      </p:sp>
      <p:sp>
        <p:nvSpPr>
          <p:cNvPr id="1935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914400" y="1600201"/>
            <a:ext cx="10363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Messianic Psalms</a:t>
            </a:r>
            <a:endParaRPr lang="en-US" altLang="en-US" dirty="0"/>
          </a:p>
        </p:txBody>
      </p:sp>
      <p:sp>
        <p:nvSpPr>
          <p:cNvPr id="1945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609600" y="2133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609600" y="3352801"/>
            <a:ext cx="109728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Messianic Psalms</a:t>
            </a:r>
            <a:endParaRPr lang="en-US" altLang="en-US" dirty="0"/>
          </a:p>
        </p:txBody>
      </p:sp>
      <p:sp>
        <p:nvSpPr>
          <p:cNvPr id="19559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Messianic Psalms</a:t>
            </a:r>
            <a:endParaRPr lang="en-US" altLang="en-US" dirty="0"/>
          </a:p>
        </p:txBody>
      </p:sp>
      <p:sp>
        <p:nvSpPr>
          <p:cNvPr id="19661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914400" y="1600201"/>
            <a:ext cx="10363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Messianic Psalms</a:t>
            </a:r>
            <a:endParaRPr lang="en-US" altLang="en-US" dirty="0"/>
          </a:p>
        </p:txBody>
      </p:sp>
      <p:sp>
        <p:nvSpPr>
          <p:cNvPr id="19763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609600" y="2133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609600" y="3352801"/>
            <a:ext cx="109728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Messianic Psalms</a:t>
            </a:r>
            <a:endParaRPr lang="en-US" altLang="en-US" dirty="0"/>
          </a:p>
        </p:txBody>
      </p:sp>
      <p:sp>
        <p:nvSpPr>
          <p:cNvPr id="1986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158794"/>
            <a:ext cx="12192000" cy="2813006"/>
          </a:xfrm>
        </p:spPr>
        <p:txBody>
          <a:bodyPr/>
          <a:lstStyle/>
          <a:p>
            <a:r>
              <a:rPr lang="en-US" altLang="en-US" sz="7200" b="1" u="sng" dirty="0">
                <a:solidFill>
                  <a:schemeClr val="tx1"/>
                </a:solidFill>
                <a:cs typeface="Times New Roman" pitchFamily="18" charset="0"/>
              </a:rPr>
              <a:t>Messianic Psalms Parts 1-2</a:t>
            </a:r>
            <a:br>
              <a:rPr lang="fr-FR" altLang="en-US" sz="4000" b="1" u="sng" dirty="0">
                <a:solidFill>
                  <a:schemeClr val="tx1"/>
                </a:solidFill>
                <a:cs typeface="Times New Roman" pitchFamily="18" charset="0"/>
              </a:rPr>
            </a:br>
            <a:br>
              <a:rPr lang="en-US" altLang="en-US" sz="3200" dirty="0"/>
            </a:br>
            <a:r>
              <a:rPr lang="en-US" altLang="en-US" b="1" dirty="0">
                <a:solidFill>
                  <a:schemeClr val="accent2">
                    <a:lumMod val="75000"/>
                  </a:schemeClr>
                </a:solidFill>
                <a:cs typeface="Times New Roman" pitchFamily="18" charset="0"/>
              </a:rPr>
              <a:t>Text: Psalms 22; 110; 16</a:t>
            </a:r>
            <a:br>
              <a:rPr lang="en-US" altLang="en-US" sz="3200" b="1" dirty="0">
                <a:solidFill>
                  <a:schemeClr val="accent2">
                    <a:lumMod val="75000"/>
                  </a:schemeClr>
                </a:solidFill>
                <a:cs typeface="Times New Roman" pitchFamily="18" charset="0"/>
              </a:rPr>
            </a:br>
            <a:endParaRPr lang="en-US" altLang="en-US" sz="3200" b="1" dirty="0">
              <a:solidFill>
                <a:schemeClr val="accent1"/>
              </a:solidFill>
              <a:cs typeface="Times New Roman" pitchFamily="18" charset="0"/>
            </a:endParaRPr>
          </a:p>
        </p:txBody>
      </p:sp>
      <p:pic>
        <p:nvPicPr>
          <p:cNvPr id="1026" name="Picture 2" descr="Z:\Users\Morrisoncave\Documents\Religion Media\Shepherd_1_Flock-of-Sheep_Holding-Shee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497" y="2819401"/>
            <a:ext cx="5226050" cy="3879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9684"/>
            <a:ext cx="11582400" cy="7528558"/>
          </a:xfrm>
          <a:prstGeom prst="rect">
            <a:avLst/>
          </a:prstGeom>
        </p:spPr>
      </p:pic>
      <p:sp>
        <p:nvSpPr>
          <p:cNvPr id="222210"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33895" y="6553200"/>
            <a:ext cx="3025876" cy="304801"/>
          </a:xfrm>
        </p:spPr>
        <p:txBody>
          <a:bodyPr/>
          <a:lstStyle/>
          <a:p>
            <a:r>
              <a:rPr lang="en-US" altLang="en-US" dirty="0"/>
              <a:t>Messianic Psalms</a:t>
            </a:r>
          </a:p>
        </p:txBody>
      </p:sp>
      <p:sp>
        <p:nvSpPr>
          <p:cNvPr id="11" name="Text Box 3"/>
          <p:cNvSpPr txBox="1">
            <a:spLocks noChangeArrowheads="1"/>
          </p:cNvSpPr>
          <p:nvPr/>
        </p:nvSpPr>
        <p:spPr bwMode="auto">
          <a:xfrm>
            <a:off x="304800" y="5628382"/>
            <a:ext cx="11582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EXCRUCIATE:</a:t>
            </a:r>
            <a:r>
              <a:rPr lang="en-US" altLang="en-US" sz="3200" b="0" dirty="0">
                <a:solidFill>
                  <a:schemeClr val="accent2">
                    <a:lumMod val="75000"/>
                  </a:schemeClr>
                </a:solidFill>
                <a:latin typeface="Tahoma" pitchFamily="34" charset="0"/>
              </a:rPr>
              <a:t> to cause great agony, torment. Latin for, “from (or out of) the cross” (Webster’s).</a:t>
            </a:r>
          </a:p>
        </p:txBody>
      </p:sp>
      <p:sp>
        <p:nvSpPr>
          <p:cNvPr id="7" name="Rectangular Callout 6"/>
          <p:cNvSpPr/>
          <p:nvPr/>
        </p:nvSpPr>
        <p:spPr bwMode="auto">
          <a:xfrm>
            <a:off x="457200" y="990600"/>
            <a:ext cx="11277600" cy="1631216"/>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sz="3600" dirty="0">
                <a:solidFill>
                  <a:srgbClr val="002060"/>
                </a:solidFill>
              </a:rPr>
              <a:t>Ps. 22:14</a:t>
            </a:r>
          </a:p>
          <a:p>
            <a:r>
              <a:rPr lang="en-US" altLang="en-US" sz="3200" b="0" dirty="0">
                <a:solidFill>
                  <a:srgbClr val="002060"/>
                </a:solidFill>
              </a:rPr>
              <a:t>14.  I am poured out like water, And all my bones are out of joint; My heart is like wax; It is melted within me.</a:t>
            </a:r>
          </a:p>
        </p:txBody>
      </p:sp>
    </p:spTree>
    <p:extLst>
      <p:ext uri="{BB962C8B-B14F-4D97-AF65-F5344CB8AC3E}">
        <p14:creationId xmlns:p14="http://schemas.microsoft.com/office/powerpoint/2010/main" val="13172780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0" y="0"/>
            <a:ext cx="12192000" cy="762000"/>
          </a:xfrm>
        </p:spPr>
        <p:txBody>
          <a:bodyPr/>
          <a:lstStyle/>
          <a:p>
            <a:r>
              <a:rPr lang="en-US" altLang="en-US" sz="4000" b="1" u="sng" dirty="0">
                <a:solidFill>
                  <a:schemeClr val="bg2"/>
                </a:solidFill>
                <a:cs typeface="Times New Roman" pitchFamily="18" charset="0"/>
              </a:rPr>
              <a:t>Psalm 22: The Psalm of the Cross</a:t>
            </a:r>
          </a:p>
        </p:txBody>
      </p:sp>
      <p:sp>
        <p:nvSpPr>
          <p:cNvPr id="4" name="Footer Placeholder 4"/>
          <p:cNvSpPr>
            <a:spLocks noGrp="1"/>
          </p:cNvSpPr>
          <p:nvPr>
            <p:ph type="ftr" sz="quarter" idx="11"/>
          </p:nvPr>
        </p:nvSpPr>
        <p:spPr>
          <a:xfrm>
            <a:off x="0" y="6553200"/>
            <a:ext cx="3802626" cy="304800"/>
          </a:xfrm>
        </p:spPr>
        <p:txBody>
          <a:bodyPr/>
          <a:lstStyle/>
          <a:p>
            <a:r>
              <a:rPr lang="en-US" altLang="en-US"/>
              <a:t>Messianic Psalms</a:t>
            </a:r>
            <a:endParaRPr lang="en-US" altLang="en-US" dirty="0"/>
          </a:p>
        </p:txBody>
      </p:sp>
      <p:sp>
        <p:nvSpPr>
          <p:cNvPr id="6" name="Text Box 4"/>
          <p:cNvSpPr txBox="1">
            <a:spLocks noChangeArrowheads="1"/>
          </p:cNvSpPr>
          <p:nvPr/>
        </p:nvSpPr>
        <p:spPr bwMode="auto">
          <a:xfrm>
            <a:off x="533400" y="1524001"/>
            <a:ext cx="11125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chemeClr val="accent2">
                    <a:lumMod val="75000"/>
                  </a:schemeClr>
                </a:solidFill>
                <a:latin typeface="Tahoma" pitchFamily="34" charset="0"/>
              </a:rPr>
              <a:t>On Ps. 22:14: </a:t>
            </a:r>
          </a:p>
          <a:p>
            <a:pPr algn="ctr"/>
            <a:endParaRPr lang="en-US" altLang="en-US" dirty="0">
              <a:solidFill>
                <a:schemeClr val="accent2">
                  <a:lumMod val="75000"/>
                </a:schemeClr>
              </a:solidFill>
              <a:latin typeface="Tahoma" pitchFamily="34" charset="0"/>
            </a:endParaRPr>
          </a:p>
          <a:p>
            <a:pPr marL="0" indent="0" algn="ctr"/>
            <a:r>
              <a:rPr lang="en-US" altLang="en-US" sz="3200" b="0" dirty="0">
                <a:solidFill>
                  <a:srgbClr val="002060"/>
                </a:solidFill>
                <a:latin typeface="Tahoma" pitchFamily="34" charset="0"/>
              </a:rPr>
              <a:t>“When the cross was erected upright, there was tremendous strain put on the wrists, arms and shoulders, resulting in a dislocation of the shoulder and elbow joints.”</a:t>
            </a:r>
          </a:p>
          <a:p>
            <a:pPr algn="ctr">
              <a:buAutoNum type="arabicPeriod" startAt="2"/>
            </a:pPr>
            <a:endParaRPr lang="en-US" altLang="en-US" sz="3200" b="0" i="1" cap="all" dirty="0">
              <a:ln w="9000" cmpd="sng">
                <a:solidFill>
                  <a:schemeClr val="accent4">
                    <a:shade val="50000"/>
                    <a:satMod val="120000"/>
                  </a:schemeClr>
                </a:solidFill>
                <a:prstDash val="solid"/>
              </a:ln>
              <a:solidFill>
                <a:srgbClr val="002060"/>
              </a:solidFill>
              <a:effectLst>
                <a:glow rad="139700">
                  <a:schemeClr val="accent2">
                    <a:satMod val="175000"/>
                    <a:alpha val="40000"/>
                  </a:schemeClr>
                </a:glow>
                <a:reflection blurRad="12700" stA="28000" endPos="45000" dist="1000" dir="5400000" sy="-100000" algn="bl" rotWithShape="0"/>
              </a:effectLst>
              <a:latin typeface="Tahoma" pitchFamily="34" charset="0"/>
            </a:endParaRPr>
          </a:p>
          <a:p>
            <a:pPr algn="ctr"/>
            <a:r>
              <a:rPr lang="en-US" altLang="en-US" sz="3200" b="0" dirty="0">
                <a:solidFill>
                  <a:srgbClr val="002060"/>
                </a:solidFill>
                <a:latin typeface="Tahoma" pitchFamily="34" charset="0"/>
              </a:rPr>
              <a:t>(Excerpt from: </a:t>
            </a:r>
            <a:r>
              <a:rPr lang="en-US" altLang="en-US" sz="3200" b="0" i="1" u="sng" dirty="0">
                <a:solidFill>
                  <a:srgbClr val="002060"/>
                </a:solidFill>
                <a:latin typeface="Tahoma" pitchFamily="34" charset="0"/>
              </a:rPr>
              <a:t>Medical Aspects of the Crucifixion of Jesus Christ</a:t>
            </a:r>
            <a:r>
              <a:rPr lang="en-US" altLang="en-US" sz="3200" b="0" dirty="0">
                <a:solidFill>
                  <a:srgbClr val="002060"/>
                </a:solidFill>
                <a:latin typeface="Tahoma" pitchFamily="34" charset="0"/>
              </a:rPr>
              <a:t> by Dr. David </a:t>
            </a:r>
            <a:r>
              <a:rPr lang="en-US" altLang="en-US" sz="3200" b="0" dirty="0" err="1">
                <a:solidFill>
                  <a:srgbClr val="002060"/>
                </a:solidFill>
                <a:latin typeface="Tahoma" pitchFamily="34" charset="0"/>
              </a:rPr>
              <a:t>Teraska</a:t>
            </a:r>
            <a:r>
              <a:rPr lang="en-US" altLang="en-US" sz="3200" b="0" dirty="0">
                <a:solidFill>
                  <a:srgbClr val="002060"/>
                </a:solidFill>
                <a:latin typeface="Tahoma" pitchFamily="34" charset="0"/>
              </a:rPr>
              <a:t>)</a:t>
            </a:r>
          </a:p>
        </p:txBody>
      </p:sp>
    </p:spTree>
    <p:extLst>
      <p:ext uri="{BB962C8B-B14F-4D97-AF65-F5344CB8AC3E}">
        <p14:creationId xmlns:p14="http://schemas.microsoft.com/office/powerpoint/2010/main" val="12839810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0" y="0"/>
            <a:ext cx="12192000" cy="762000"/>
          </a:xfrm>
        </p:spPr>
        <p:txBody>
          <a:bodyPr/>
          <a:lstStyle/>
          <a:p>
            <a:r>
              <a:rPr lang="en-US" altLang="en-US" sz="4000" b="1" u="sng" dirty="0">
                <a:solidFill>
                  <a:schemeClr val="bg2"/>
                </a:solidFill>
                <a:cs typeface="Times New Roman" pitchFamily="18" charset="0"/>
              </a:rPr>
              <a:t>Psalm 22: The Psalm of the Cross</a:t>
            </a:r>
          </a:p>
        </p:txBody>
      </p:sp>
      <p:sp>
        <p:nvSpPr>
          <p:cNvPr id="4" name="Footer Placeholder 4"/>
          <p:cNvSpPr>
            <a:spLocks noGrp="1"/>
          </p:cNvSpPr>
          <p:nvPr>
            <p:ph type="ftr" sz="quarter" idx="11"/>
          </p:nvPr>
        </p:nvSpPr>
        <p:spPr>
          <a:xfrm>
            <a:off x="0" y="6553200"/>
            <a:ext cx="3802626" cy="304800"/>
          </a:xfrm>
        </p:spPr>
        <p:txBody>
          <a:bodyPr/>
          <a:lstStyle/>
          <a:p>
            <a:r>
              <a:rPr lang="en-US" altLang="en-US" dirty="0"/>
              <a:t>Messianic Psalms</a:t>
            </a:r>
          </a:p>
        </p:txBody>
      </p:sp>
      <p:sp>
        <p:nvSpPr>
          <p:cNvPr id="5" name="Text Box 4"/>
          <p:cNvSpPr txBox="1">
            <a:spLocks noChangeArrowheads="1"/>
          </p:cNvSpPr>
          <p:nvPr/>
        </p:nvSpPr>
        <p:spPr bwMode="auto">
          <a:xfrm>
            <a:off x="457200" y="914400"/>
            <a:ext cx="112014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sz="3600" dirty="0">
                <a:solidFill>
                  <a:schemeClr val="accent2">
                    <a:lumMod val="75000"/>
                  </a:schemeClr>
                </a:solidFill>
                <a:latin typeface="Tahoma" pitchFamily="34" charset="0"/>
              </a:rPr>
              <a:t>On Ps. 22:14: </a:t>
            </a:r>
          </a:p>
          <a:p>
            <a:pPr marL="0" indent="0" algn="ctr"/>
            <a:endParaRPr lang="en-US" altLang="en-US" sz="2000" b="0" dirty="0">
              <a:solidFill>
                <a:srgbClr val="002060"/>
              </a:solidFill>
              <a:latin typeface="Tahoma" pitchFamily="34" charset="0"/>
            </a:endParaRPr>
          </a:p>
          <a:p>
            <a:pPr marL="0" indent="0" algn="ctr"/>
            <a:r>
              <a:rPr lang="en-US" altLang="en-US" sz="3200" b="0" dirty="0">
                <a:solidFill>
                  <a:srgbClr val="002060"/>
                </a:solidFill>
                <a:latin typeface="Tahoma" pitchFamily="34" charset="0"/>
              </a:rPr>
              <a:t>“Within a few minutes of being placed on the cross, the shoulders will become dislocated. Minutes later the elbows and wrists become dislocated. The result of these dislocations is that the arms are as much as 6-9 inches longer than normal. With the arms dislocated, considerable body weight is transferred to the chest, causing the rib cage to be elevated in a state of perpetual inhalation... </a:t>
            </a:r>
          </a:p>
          <a:p>
            <a:pPr marL="0" indent="0" algn="ctr"/>
            <a:endParaRPr lang="en-US" altLang="en-US" sz="3200" b="0" i="1" cap="all" dirty="0">
              <a:ln w="9000" cmpd="sng">
                <a:solidFill>
                  <a:schemeClr val="accent4">
                    <a:shade val="50000"/>
                    <a:satMod val="120000"/>
                  </a:schemeClr>
                </a:solidFill>
                <a:prstDash val="solid"/>
              </a:ln>
              <a:solidFill>
                <a:srgbClr val="002060"/>
              </a:solidFill>
              <a:effectLst>
                <a:glow rad="139700">
                  <a:schemeClr val="accent2">
                    <a:satMod val="175000"/>
                    <a:alpha val="40000"/>
                  </a:schemeClr>
                </a:glow>
                <a:reflection blurRad="12700" stA="28000" endPos="45000" dist="1000" dir="5400000" sy="-100000" algn="bl" rotWithShape="0"/>
              </a:effectLst>
              <a:latin typeface="Tahoma" pitchFamily="34" charset="0"/>
            </a:endParaRPr>
          </a:p>
          <a:p>
            <a:pPr algn="ctr"/>
            <a:r>
              <a:rPr lang="en-US" altLang="en-US" sz="3200" b="0" dirty="0">
                <a:solidFill>
                  <a:srgbClr val="002060"/>
                </a:solidFill>
                <a:latin typeface="Tahoma" pitchFamily="34" charset="0"/>
              </a:rPr>
              <a:t>(Excerpt from: </a:t>
            </a:r>
            <a:r>
              <a:rPr lang="en-US" altLang="en-US" sz="3200" b="0" i="1" u="sng" dirty="0">
                <a:solidFill>
                  <a:srgbClr val="002060"/>
                </a:solidFill>
                <a:latin typeface="Tahoma" pitchFamily="34" charset="0"/>
              </a:rPr>
              <a:t>The Crucifixion in Excruciating Detail</a:t>
            </a:r>
            <a:r>
              <a:rPr lang="en-US" altLang="en-US" sz="3200" b="0" dirty="0">
                <a:solidFill>
                  <a:srgbClr val="002060"/>
                </a:solidFill>
                <a:latin typeface="Tahoma" pitchFamily="34" charset="0"/>
              </a:rPr>
              <a:t>, 2012)</a:t>
            </a:r>
          </a:p>
        </p:txBody>
      </p:sp>
    </p:spTree>
    <p:extLst>
      <p:ext uri="{BB962C8B-B14F-4D97-AF65-F5344CB8AC3E}">
        <p14:creationId xmlns:p14="http://schemas.microsoft.com/office/powerpoint/2010/main" val="22282440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0" y="0"/>
            <a:ext cx="12192000" cy="762000"/>
          </a:xfrm>
        </p:spPr>
        <p:txBody>
          <a:bodyPr/>
          <a:lstStyle/>
          <a:p>
            <a:r>
              <a:rPr lang="en-US" altLang="en-US" sz="4000" b="1" u="sng" dirty="0">
                <a:solidFill>
                  <a:schemeClr val="bg2"/>
                </a:solidFill>
                <a:cs typeface="Times New Roman" pitchFamily="18" charset="0"/>
              </a:rPr>
              <a:t>Psalm 22: The Psalm of the Cross</a:t>
            </a:r>
          </a:p>
        </p:txBody>
      </p:sp>
      <p:sp>
        <p:nvSpPr>
          <p:cNvPr id="4" name="Footer Placeholder 4"/>
          <p:cNvSpPr>
            <a:spLocks noGrp="1"/>
          </p:cNvSpPr>
          <p:nvPr>
            <p:ph type="ftr" sz="quarter" idx="11"/>
          </p:nvPr>
        </p:nvSpPr>
        <p:spPr>
          <a:xfrm>
            <a:off x="21771" y="6553200"/>
            <a:ext cx="3802626" cy="304800"/>
          </a:xfrm>
        </p:spPr>
        <p:txBody>
          <a:bodyPr/>
          <a:lstStyle/>
          <a:p>
            <a:r>
              <a:rPr lang="en-US" altLang="en-US" dirty="0"/>
              <a:t>Messianic Psalms</a:t>
            </a:r>
          </a:p>
        </p:txBody>
      </p:sp>
      <p:sp>
        <p:nvSpPr>
          <p:cNvPr id="5" name="Text Box 4"/>
          <p:cNvSpPr txBox="1">
            <a:spLocks noChangeArrowheads="1"/>
          </p:cNvSpPr>
          <p:nvPr/>
        </p:nvSpPr>
        <p:spPr bwMode="auto">
          <a:xfrm>
            <a:off x="457200" y="914400"/>
            <a:ext cx="112014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sz="3600" dirty="0">
                <a:solidFill>
                  <a:schemeClr val="accent2">
                    <a:lumMod val="75000"/>
                  </a:schemeClr>
                </a:solidFill>
                <a:latin typeface="Tahoma" pitchFamily="34" charset="0"/>
              </a:rPr>
              <a:t>On Ps. 22:14: </a:t>
            </a:r>
          </a:p>
          <a:p>
            <a:pPr marL="0" indent="0" algn="ctr"/>
            <a:endParaRPr lang="en-US" altLang="en-US" sz="2000" b="0" dirty="0">
              <a:solidFill>
                <a:srgbClr val="002060"/>
              </a:solidFill>
              <a:latin typeface="Tahoma" pitchFamily="34" charset="0"/>
            </a:endParaRPr>
          </a:p>
          <a:p>
            <a:pPr marL="0" indent="0" algn="ctr"/>
            <a:r>
              <a:rPr lang="en-US" altLang="en-US" sz="3200" b="0" dirty="0">
                <a:solidFill>
                  <a:srgbClr val="002060"/>
                </a:solidFill>
                <a:latin typeface="Tahoma" pitchFamily="34" charset="0"/>
              </a:rPr>
              <a:t>“…Consequently, in order to exhale the victim must push down on his feet to allow the rib muscles to relax. The problem is that the victim cannot push very long because the legs are extremely fatigued. As time goes on, the victim is less and less able to bear weight on the legs, causing further dislocation of the arms and further rising of the chest wall, making breathing more and more difficult.”</a:t>
            </a:r>
          </a:p>
          <a:p>
            <a:pPr algn="ctr">
              <a:buAutoNum type="arabicPeriod" startAt="2"/>
            </a:pPr>
            <a:endParaRPr lang="en-US" altLang="en-US" sz="3200" b="0" i="1" cap="all" dirty="0">
              <a:ln w="9000" cmpd="sng">
                <a:solidFill>
                  <a:schemeClr val="accent4">
                    <a:shade val="50000"/>
                    <a:satMod val="120000"/>
                  </a:schemeClr>
                </a:solidFill>
                <a:prstDash val="solid"/>
              </a:ln>
              <a:solidFill>
                <a:srgbClr val="002060"/>
              </a:solidFill>
              <a:effectLst>
                <a:glow rad="139700">
                  <a:schemeClr val="accent2">
                    <a:satMod val="175000"/>
                    <a:alpha val="40000"/>
                  </a:schemeClr>
                </a:glow>
                <a:reflection blurRad="12700" stA="28000" endPos="45000" dist="1000" dir="5400000" sy="-100000" algn="bl" rotWithShape="0"/>
              </a:effectLst>
              <a:latin typeface="Tahoma" pitchFamily="34" charset="0"/>
            </a:endParaRPr>
          </a:p>
          <a:p>
            <a:pPr algn="ctr"/>
            <a:r>
              <a:rPr lang="en-US" altLang="en-US" sz="3200" b="0" dirty="0">
                <a:solidFill>
                  <a:srgbClr val="002060"/>
                </a:solidFill>
                <a:latin typeface="Tahoma" pitchFamily="34" charset="0"/>
              </a:rPr>
              <a:t>(Excerpt from: </a:t>
            </a:r>
            <a:r>
              <a:rPr lang="en-US" altLang="en-US" sz="3200" b="0" i="1" u="sng" dirty="0">
                <a:solidFill>
                  <a:srgbClr val="002060"/>
                </a:solidFill>
                <a:latin typeface="Tahoma" pitchFamily="34" charset="0"/>
              </a:rPr>
              <a:t>The Crucifixion in Excruciating Detail</a:t>
            </a:r>
            <a:r>
              <a:rPr lang="en-US" altLang="en-US" sz="3200" b="0" dirty="0">
                <a:solidFill>
                  <a:srgbClr val="002060"/>
                </a:solidFill>
                <a:latin typeface="Tahoma" pitchFamily="34" charset="0"/>
              </a:rPr>
              <a:t>, 2012)</a:t>
            </a:r>
          </a:p>
        </p:txBody>
      </p:sp>
    </p:spTree>
    <p:extLst>
      <p:ext uri="{BB962C8B-B14F-4D97-AF65-F5344CB8AC3E}">
        <p14:creationId xmlns:p14="http://schemas.microsoft.com/office/powerpoint/2010/main" val="25338492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0" y="0"/>
            <a:ext cx="12192000" cy="762000"/>
          </a:xfrm>
        </p:spPr>
        <p:txBody>
          <a:bodyPr/>
          <a:lstStyle/>
          <a:p>
            <a:r>
              <a:rPr lang="en-US" altLang="en-US" sz="4000" b="1" u="sng" dirty="0">
                <a:solidFill>
                  <a:schemeClr val="bg2"/>
                </a:solidFill>
                <a:cs typeface="Times New Roman" pitchFamily="18" charset="0"/>
              </a:rPr>
              <a:t>Psalm 22: The Psalm of the Cross</a:t>
            </a:r>
          </a:p>
        </p:txBody>
      </p:sp>
      <p:sp>
        <p:nvSpPr>
          <p:cNvPr id="4" name="Footer Placeholder 4"/>
          <p:cNvSpPr>
            <a:spLocks noGrp="1"/>
          </p:cNvSpPr>
          <p:nvPr>
            <p:ph type="ftr" sz="quarter" idx="11"/>
          </p:nvPr>
        </p:nvSpPr>
        <p:spPr>
          <a:xfrm>
            <a:off x="21771" y="6553200"/>
            <a:ext cx="3802626" cy="304800"/>
          </a:xfrm>
        </p:spPr>
        <p:txBody>
          <a:bodyPr/>
          <a:lstStyle/>
          <a:p>
            <a:r>
              <a:rPr lang="en-US" altLang="en-US" dirty="0"/>
              <a:t>Messianic Psalms</a:t>
            </a:r>
          </a:p>
        </p:txBody>
      </p:sp>
      <p:sp>
        <p:nvSpPr>
          <p:cNvPr id="6" name="Text Box 4"/>
          <p:cNvSpPr txBox="1">
            <a:spLocks noChangeArrowheads="1"/>
          </p:cNvSpPr>
          <p:nvPr/>
        </p:nvSpPr>
        <p:spPr bwMode="auto">
          <a:xfrm>
            <a:off x="457200" y="757989"/>
            <a:ext cx="112776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chemeClr val="accent2">
                    <a:lumMod val="75000"/>
                  </a:schemeClr>
                </a:solidFill>
                <a:latin typeface="Tahoma" pitchFamily="34" charset="0"/>
              </a:rPr>
              <a:t>On Ps. 22:14: </a:t>
            </a:r>
          </a:p>
          <a:p>
            <a:pPr algn="ctr"/>
            <a:endParaRPr lang="en-US" altLang="en-US" dirty="0">
              <a:solidFill>
                <a:schemeClr val="accent2">
                  <a:lumMod val="75000"/>
                </a:schemeClr>
              </a:solidFill>
              <a:latin typeface="Tahoma" pitchFamily="34" charset="0"/>
            </a:endParaRPr>
          </a:p>
          <a:p>
            <a:pPr marL="0" indent="0" algn="ctr"/>
            <a:r>
              <a:rPr lang="en-US" altLang="en-US" sz="3200" b="0" dirty="0">
                <a:solidFill>
                  <a:srgbClr val="002060"/>
                </a:solidFill>
                <a:latin typeface="Tahoma" pitchFamily="34" charset="0"/>
              </a:rPr>
              <a:t>“Due to the shallow breathing, the victim's lungs begin to collapse in small areas, causing hypoxia and hypercarbia. A respiratory acidosis, with lack of compensation by the kidneys due to the loss of blood from the numerous beatings, resulted in an increased strain on the heart, which beats faster to compensate. Fluid builds up in the lungs. Under the stress of hypoxia and acidosis the heart eventually fails.”</a:t>
            </a:r>
          </a:p>
          <a:p>
            <a:pPr marL="0" indent="0" algn="ctr"/>
            <a:endParaRPr lang="en-US" altLang="en-US" sz="3200" b="0" i="1" cap="all" dirty="0">
              <a:ln w="9000" cmpd="sng">
                <a:solidFill>
                  <a:schemeClr val="accent4">
                    <a:shade val="50000"/>
                    <a:satMod val="120000"/>
                  </a:schemeClr>
                </a:solidFill>
                <a:prstDash val="solid"/>
              </a:ln>
              <a:solidFill>
                <a:srgbClr val="002060"/>
              </a:solidFill>
              <a:effectLst>
                <a:glow rad="139700">
                  <a:schemeClr val="accent2">
                    <a:satMod val="175000"/>
                    <a:alpha val="40000"/>
                  </a:schemeClr>
                </a:glow>
                <a:reflection blurRad="12700" stA="28000" endPos="45000" dist="1000" dir="5400000" sy="-100000" algn="bl" rotWithShape="0"/>
              </a:effectLst>
              <a:latin typeface="Tahoma" pitchFamily="34" charset="0"/>
            </a:endParaRPr>
          </a:p>
          <a:p>
            <a:pPr algn="ctr"/>
            <a:r>
              <a:rPr lang="en-US" altLang="en-US" sz="3200" b="0" dirty="0">
                <a:solidFill>
                  <a:srgbClr val="002060"/>
                </a:solidFill>
                <a:latin typeface="Tahoma" pitchFamily="34" charset="0"/>
              </a:rPr>
              <a:t>(Excerpt from: </a:t>
            </a:r>
            <a:r>
              <a:rPr lang="en-US" altLang="en-US" sz="3200" b="0" i="1" u="sng" dirty="0">
                <a:solidFill>
                  <a:srgbClr val="002060"/>
                </a:solidFill>
                <a:latin typeface="Tahoma" pitchFamily="34" charset="0"/>
              </a:rPr>
              <a:t>Medical Aspects of the Crucifixion of Jesus Christ</a:t>
            </a:r>
            <a:r>
              <a:rPr lang="en-US" altLang="en-US" sz="3200" b="0" dirty="0">
                <a:solidFill>
                  <a:srgbClr val="002060"/>
                </a:solidFill>
                <a:latin typeface="Tahoma" pitchFamily="34" charset="0"/>
              </a:rPr>
              <a:t> by Dr. David </a:t>
            </a:r>
            <a:r>
              <a:rPr lang="en-US" altLang="en-US" sz="3200" b="0" dirty="0" err="1">
                <a:solidFill>
                  <a:srgbClr val="002060"/>
                </a:solidFill>
                <a:latin typeface="Tahoma" pitchFamily="34" charset="0"/>
              </a:rPr>
              <a:t>Teraska</a:t>
            </a:r>
            <a:r>
              <a:rPr lang="en-US" altLang="en-US" sz="3200" b="0" dirty="0">
                <a:solidFill>
                  <a:srgbClr val="002060"/>
                </a:solidFill>
                <a:latin typeface="Tahoma" pitchFamily="34" charset="0"/>
              </a:rPr>
              <a:t>)</a:t>
            </a:r>
          </a:p>
        </p:txBody>
      </p:sp>
    </p:spTree>
    <p:extLst>
      <p:ext uri="{BB962C8B-B14F-4D97-AF65-F5344CB8AC3E}">
        <p14:creationId xmlns:p14="http://schemas.microsoft.com/office/powerpoint/2010/main" val="12571306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32084" y="6553200"/>
            <a:ext cx="3581400" cy="304800"/>
          </a:xfrm>
        </p:spPr>
        <p:txBody>
          <a:bodyPr/>
          <a:lstStyle/>
          <a:p>
            <a:r>
              <a:rPr lang="en-US" altLang="en-US" dirty="0"/>
              <a:t>Messianic Psalms</a:t>
            </a:r>
          </a:p>
        </p:txBody>
      </p:sp>
      <p:sp>
        <p:nvSpPr>
          <p:cNvPr id="261123" name="Text Box 3"/>
          <p:cNvSpPr txBox="1">
            <a:spLocks noChangeArrowheads="1"/>
          </p:cNvSpPr>
          <p:nvPr/>
        </p:nvSpPr>
        <p:spPr bwMode="auto">
          <a:xfrm>
            <a:off x="0" y="914400"/>
            <a:ext cx="12159916"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sz="3600" dirty="0">
                <a:solidFill>
                  <a:schemeClr val="accent2">
                    <a:lumMod val="75000"/>
                  </a:schemeClr>
                </a:solidFill>
                <a:latin typeface="Tahoma" pitchFamily="34" charset="0"/>
              </a:rPr>
              <a:t>Death by Crucifixion: Slow Asphyxiation (Suffocation):</a:t>
            </a:r>
          </a:p>
          <a:p>
            <a:pPr>
              <a:buClr>
                <a:schemeClr val="accent2"/>
              </a:buClr>
              <a:buSzPct val="115000"/>
              <a:buFont typeface="Wingdings" pitchFamily="2" charset="2"/>
              <a:buChar char="Ø"/>
            </a:pPr>
            <a:r>
              <a:rPr lang="en-US" altLang="en-US" sz="3200" b="0" dirty="0">
                <a:solidFill>
                  <a:srgbClr val="002060"/>
                </a:solidFill>
                <a:latin typeface="Tahoma" pitchFamily="34" charset="0"/>
              </a:rPr>
              <a:t>Shallowness of breathing causes small areas of lung collapse.</a:t>
            </a:r>
          </a:p>
          <a:p>
            <a:pPr>
              <a:buClr>
                <a:schemeClr val="accent2"/>
              </a:buClr>
              <a:buSzPct val="115000"/>
              <a:buFont typeface="Wingdings" pitchFamily="2" charset="2"/>
              <a:buChar char="Ø"/>
            </a:pPr>
            <a:r>
              <a:rPr lang="en-US" altLang="en-US" sz="3200" b="0" dirty="0">
                <a:solidFill>
                  <a:srgbClr val="002060"/>
                </a:solidFill>
                <a:latin typeface="Tahoma" pitchFamily="34" charset="0"/>
              </a:rPr>
              <a:t>Decreased oxygen and increased carbon dioxide causes acidic conditions in the tissues.</a:t>
            </a:r>
          </a:p>
          <a:p>
            <a:pPr>
              <a:buClr>
                <a:schemeClr val="accent2"/>
              </a:buClr>
              <a:buSzPct val="115000"/>
              <a:buFont typeface="Wingdings" pitchFamily="2" charset="2"/>
              <a:buChar char="Ø"/>
            </a:pPr>
            <a:r>
              <a:rPr lang="en-US" altLang="en-US" sz="3200" b="0" dirty="0">
                <a:solidFill>
                  <a:srgbClr val="002060"/>
                </a:solidFill>
                <a:latin typeface="Tahoma" pitchFamily="34" charset="0"/>
              </a:rPr>
              <a:t>Fluid builds up in the lungs.</a:t>
            </a:r>
          </a:p>
          <a:p>
            <a:pPr>
              <a:buClr>
                <a:schemeClr val="accent2"/>
              </a:buClr>
              <a:buSzPct val="115000"/>
              <a:buFont typeface="Wingdings" pitchFamily="2" charset="2"/>
              <a:buChar char="Ø"/>
            </a:pPr>
            <a:r>
              <a:rPr lang="en-US" altLang="en-US" sz="3200" b="0" dirty="0">
                <a:solidFill>
                  <a:srgbClr val="002060"/>
                </a:solidFill>
                <a:latin typeface="Tahoma" pitchFamily="34" charset="0"/>
              </a:rPr>
              <a:t>Heart is stressed and eventually fails. </a:t>
            </a:r>
            <a:endParaRPr lang="en-US" altLang="en-US" sz="3200" b="0" i="1" dirty="0">
              <a:solidFill>
                <a:srgbClr val="002060"/>
              </a:solidFill>
              <a:latin typeface="Tahoma"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8581" y="4090416"/>
            <a:ext cx="3121335" cy="2767584"/>
          </a:xfrm>
          <a:prstGeom prst="rect">
            <a:avLst/>
          </a:prstGeom>
        </p:spPr>
      </p:pic>
    </p:spTree>
    <p:extLst>
      <p:ext uri="{BB962C8B-B14F-4D97-AF65-F5344CB8AC3E}">
        <p14:creationId xmlns:p14="http://schemas.microsoft.com/office/powerpoint/2010/main" val="3473900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fade">
                                      <p:cBhvr>
                                        <p:cTn id="7" dur="500"/>
                                        <p:tgtEl>
                                          <p:spTgt spid="26112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1123">
                                            <p:txEl>
                                              <p:pRg st="1" end="1"/>
                                            </p:txEl>
                                          </p:spTgt>
                                        </p:tgtEl>
                                        <p:attrNameLst>
                                          <p:attrName>style.visibility</p:attrName>
                                        </p:attrNameLst>
                                      </p:cBhvr>
                                      <p:to>
                                        <p:strVal val="visible"/>
                                      </p:to>
                                    </p:set>
                                    <p:animEffect transition="in" filter="wipe(left)">
                                      <p:cBhvr>
                                        <p:cTn id="17" dur="500"/>
                                        <p:tgtEl>
                                          <p:spTgt spid="261123">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61123">
                                            <p:txEl>
                                              <p:pRg st="2" end="2"/>
                                            </p:txEl>
                                          </p:spTgt>
                                        </p:tgtEl>
                                        <p:attrNameLst>
                                          <p:attrName>style.visibility</p:attrName>
                                        </p:attrNameLst>
                                      </p:cBhvr>
                                      <p:to>
                                        <p:strVal val="visible"/>
                                      </p:to>
                                    </p:set>
                                    <p:animEffect transition="in" filter="wipe(left)">
                                      <p:cBhvr>
                                        <p:cTn id="21" dur="500"/>
                                        <p:tgtEl>
                                          <p:spTgt spid="261123">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61123">
                                            <p:txEl>
                                              <p:pRg st="3" end="3"/>
                                            </p:txEl>
                                          </p:spTgt>
                                        </p:tgtEl>
                                        <p:attrNameLst>
                                          <p:attrName>style.visibility</p:attrName>
                                        </p:attrNameLst>
                                      </p:cBhvr>
                                      <p:to>
                                        <p:strVal val="visible"/>
                                      </p:to>
                                    </p:set>
                                    <p:animEffect transition="in" filter="wipe(left)">
                                      <p:cBhvr>
                                        <p:cTn id="25" dur="500"/>
                                        <p:tgtEl>
                                          <p:spTgt spid="261123">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61123">
                                            <p:txEl>
                                              <p:pRg st="4" end="4"/>
                                            </p:txEl>
                                          </p:spTgt>
                                        </p:tgtEl>
                                        <p:attrNameLst>
                                          <p:attrName>style.visibility</p:attrName>
                                        </p:attrNameLst>
                                      </p:cBhvr>
                                      <p:to>
                                        <p:strVal val="visible"/>
                                      </p:to>
                                    </p:set>
                                    <p:animEffect transition="in" filter="wipe(left)">
                                      <p:cBhvr>
                                        <p:cTn id="29" dur="500"/>
                                        <p:tgtEl>
                                          <p:spTgt spid="261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32084" y="6553200"/>
            <a:ext cx="3581400" cy="304800"/>
          </a:xfrm>
        </p:spPr>
        <p:txBody>
          <a:bodyPr/>
          <a:lstStyle/>
          <a:p>
            <a:r>
              <a:rPr lang="en-US" altLang="en-US" dirty="0"/>
              <a:t>Messianic Psalms</a:t>
            </a:r>
          </a:p>
        </p:txBody>
      </p:sp>
      <p:sp>
        <p:nvSpPr>
          <p:cNvPr id="261123" name="Text Box 3"/>
          <p:cNvSpPr txBox="1">
            <a:spLocks noChangeArrowheads="1"/>
          </p:cNvSpPr>
          <p:nvPr/>
        </p:nvSpPr>
        <p:spPr bwMode="auto">
          <a:xfrm>
            <a:off x="0" y="826800"/>
            <a:ext cx="1215991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sz="3600" dirty="0">
                <a:solidFill>
                  <a:schemeClr val="accent2">
                    <a:lumMod val="75000"/>
                  </a:schemeClr>
                </a:solidFill>
                <a:latin typeface="Tahoma" pitchFamily="34" charset="0"/>
              </a:rPr>
              <a:t>Every time Jesus spoke He had to push Himself up on his nail-pierced feet – 7 Utterances recorded:</a:t>
            </a:r>
          </a:p>
          <a:p>
            <a:pPr>
              <a:buClr>
                <a:schemeClr val="accent2"/>
              </a:buClr>
              <a:buSzPct val="115000"/>
              <a:buFont typeface="Wingdings" pitchFamily="2" charset="2"/>
              <a:buChar char="Ø"/>
            </a:pPr>
            <a:r>
              <a:rPr lang="en-US" altLang="en-US" sz="2800" b="0" dirty="0">
                <a:solidFill>
                  <a:srgbClr val="002060"/>
                </a:solidFill>
                <a:latin typeface="Tahoma" pitchFamily="34" charset="0"/>
              </a:rPr>
              <a:t>“Father, forgive them, for they do not know what they do” (Luke 23:34).</a:t>
            </a:r>
          </a:p>
          <a:p>
            <a:pPr>
              <a:buClr>
                <a:schemeClr val="accent2"/>
              </a:buClr>
              <a:buSzPct val="115000"/>
              <a:buFont typeface="Wingdings" pitchFamily="2" charset="2"/>
              <a:buChar char="Ø"/>
            </a:pPr>
            <a:r>
              <a:rPr lang="en-US" altLang="en-US" sz="2800" b="0" dirty="0">
                <a:solidFill>
                  <a:srgbClr val="002060"/>
                </a:solidFill>
                <a:latin typeface="Tahoma" pitchFamily="34" charset="0"/>
              </a:rPr>
              <a:t>“Assuredly, I say to you, today you will be with Me in Paradise” (Luke 23:43).</a:t>
            </a:r>
          </a:p>
          <a:p>
            <a:pPr>
              <a:buClr>
                <a:schemeClr val="accent2"/>
              </a:buClr>
              <a:buSzPct val="115000"/>
              <a:buFont typeface="Wingdings" pitchFamily="2" charset="2"/>
              <a:buChar char="Ø"/>
            </a:pPr>
            <a:r>
              <a:rPr lang="en-US" altLang="en-US" sz="2800" b="0" dirty="0">
                <a:solidFill>
                  <a:srgbClr val="002060"/>
                </a:solidFill>
                <a:latin typeface="Tahoma" pitchFamily="34" charset="0"/>
              </a:rPr>
              <a:t>“Woman, behold your son! . . . Behold your mother!” (John 19:26-27). </a:t>
            </a:r>
          </a:p>
          <a:p>
            <a:pPr>
              <a:buClr>
                <a:schemeClr val="accent2"/>
              </a:buClr>
              <a:buSzPct val="115000"/>
              <a:buFont typeface="Wingdings" pitchFamily="2" charset="2"/>
              <a:buChar char="Ø"/>
            </a:pPr>
            <a:r>
              <a:rPr lang="en-US" altLang="en-US" sz="2800" b="0" dirty="0">
                <a:solidFill>
                  <a:srgbClr val="002060"/>
                </a:solidFill>
                <a:latin typeface="Tahoma" pitchFamily="34" charset="0"/>
              </a:rPr>
              <a:t>“Eli, Eli, lama </a:t>
            </a:r>
            <a:r>
              <a:rPr lang="en-US" altLang="en-US" sz="2800" b="0" dirty="0" err="1">
                <a:solidFill>
                  <a:srgbClr val="002060"/>
                </a:solidFill>
                <a:latin typeface="Tahoma" pitchFamily="34" charset="0"/>
              </a:rPr>
              <a:t>sabachthani</a:t>
            </a:r>
            <a:r>
              <a:rPr lang="en-US" altLang="en-US" sz="2800" b="0" dirty="0">
                <a:solidFill>
                  <a:srgbClr val="002060"/>
                </a:solidFill>
                <a:latin typeface="Tahoma" pitchFamily="34" charset="0"/>
              </a:rPr>
              <a:t>? . . . My God, My God, why have You forsaken Me?” (Ps. 22:1; Mt. 27:46; Mark 15:34). </a:t>
            </a:r>
          </a:p>
          <a:p>
            <a:pPr>
              <a:buClr>
                <a:schemeClr val="accent2"/>
              </a:buClr>
              <a:buSzPct val="115000"/>
              <a:buFont typeface="Wingdings" pitchFamily="2" charset="2"/>
              <a:buChar char="Ø"/>
            </a:pPr>
            <a:r>
              <a:rPr lang="en-US" altLang="en-US" sz="2800" b="0" dirty="0">
                <a:solidFill>
                  <a:srgbClr val="002060"/>
                </a:solidFill>
                <a:latin typeface="Tahoma" pitchFamily="34" charset="0"/>
              </a:rPr>
              <a:t>“I thirst!” (John 19:28). </a:t>
            </a:r>
          </a:p>
          <a:p>
            <a:pPr>
              <a:buClr>
                <a:schemeClr val="accent2"/>
              </a:buClr>
              <a:buSzPct val="115000"/>
              <a:buFont typeface="Wingdings" pitchFamily="2" charset="2"/>
              <a:buChar char="Ø"/>
            </a:pPr>
            <a:r>
              <a:rPr lang="en-US" altLang="en-US" sz="2800" b="0" dirty="0">
                <a:solidFill>
                  <a:srgbClr val="002060"/>
                </a:solidFill>
                <a:latin typeface="Tahoma" pitchFamily="34" charset="0"/>
              </a:rPr>
              <a:t>“It is finished!” (John 19:30). </a:t>
            </a:r>
          </a:p>
          <a:p>
            <a:pPr>
              <a:buClr>
                <a:schemeClr val="accent2"/>
              </a:buClr>
              <a:buSzPct val="115000"/>
              <a:buFont typeface="Wingdings" pitchFamily="2" charset="2"/>
              <a:buChar char="Ø"/>
            </a:pPr>
            <a:r>
              <a:rPr lang="en-US" altLang="en-US" sz="2800" b="0" dirty="0">
                <a:solidFill>
                  <a:srgbClr val="002060"/>
                </a:solidFill>
                <a:latin typeface="Tahoma" pitchFamily="34" charset="0"/>
              </a:rPr>
              <a:t>“Father, into Your hands I commit My spirit” (Luke 23:46; also see Ps. 31:5; Mt. 27:50; Mark 15:37). </a:t>
            </a:r>
            <a:endParaRPr lang="en-US" altLang="en-US" sz="2800" b="0" i="1" dirty="0">
              <a:solidFill>
                <a:srgbClr val="002060"/>
              </a:solidFill>
              <a:latin typeface="Tahoma" pitchFamily="34" charset="0"/>
            </a:endParaRPr>
          </a:p>
        </p:txBody>
      </p:sp>
    </p:spTree>
    <p:extLst>
      <p:ext uri="{BB962C8B-B14F-4D97-AF65-F5344CB8AC3E}">
        <p14:creationId xmlns:p14="http://schemas.microsoft.com/office/powerpoint/2010/main" val="1638534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fade">
                                      <p:cBhvr>
                                        <p:cTn id="7" dur="500"/>
                                        <p:tgtEl>
                                          <p:spTgt spid="26112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animEffect transition="in" filter="wipe(left)">
                                      <p:cBhvr>
                                        <p:cTn id="11" dur="500"/>
                                        <p:tgtEl>
                                          <p:spTgt spid="26112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animEffect transition="in" filter="wipe(left)">
                                      <p:cBhvr>
                                        <p:cTn id="15" dur="500"/>
                                        <p:tgtEl>
                                          <p:spTgt spid="26112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1123">
                                            <p:txEl>
                                              <p:pRg st="3" end="3"/>
                                            </p:txEl>
                                          </p:spTgt>
                                        </p:tgtEl>
                                        <p:attrNameLst>
                                          <p:attrName>style.visibility</p:attrName>
                                        </p:attrNameLst>
                                      </p:cBhvr>
                                      <p:to>
                                        <p:strVal val="visible"/>
                                      </p:to>
                                    </p:set>
                                    <p:animEffect transition="in" filter="wipe(left)">
                                      <p:cBhvr>
                                        <p:cTn id="19" dur="500"/>
                                        <p:tgtEl>
                                          <p:spTgt spid="26112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61123">
                                            <p:txEl>
                                              <p:pRg st="4" end="4"/>
                                            </p:txEl>
                                          </p:spTgt>
                                        </p:tgtEl>
                                        <p:attrNameLst>
                                          <p:attrName>style.visibility</p:attrName>
                                        </p:attrNameLst>
                                      </p:cBhvr>
                                      <p:to>
                                        <p:strVal val="visible"/>
                                      </p:to>
                                    </p:set>
                                    <p:animEffect transition="in" filter="wipe(left)">
                                      <p:cBhvr>
                                        <p:cTn id="23" dur="500"/>
                                        <p:tgtEl>
                                          <p:spTgt spid="26112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61123">
                                            <p:txEl>
                                              <p:pRg st="5" end="5"/>
                                            </p:txEl>
                                          </p:spTgt>
                                        </p:tgtEl>
                                        <p:attrNameLst>
                                          <p:attrName>style.visibility</p:attrName>
                                        </p:attrNameLst>
                                      </p:cBhvr>
                                      <p:to>
                                        <p:strVal val="visible"/>
                                      </p:to>
                                    </p:set>
                                    <p:animEffect transition="in" filter="wipe(left)">
                                      <p:cBhvr>
                                        <p:cTn id="27" dur="500"/>
                                        <p:tgtEl>
                                          <p:spTgt spid="26112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61123">
                                            <p:txEl>
                                              <p:pRg st="6" end="6"/>
                                            </p:txEl>
                                          </p:spTgt>
                                        </p:tgtEl>
                                        <p:attrNameLst>
                                          <p:attrName>style.visibility</p:attrName>
                                        </p:attrNameLst>
                                      </p:cBhvr>
                                      <p:to>
                                        <p:strVal val="visible"/>
                                      </p:to>
                                    </p:set>
                                    <p:animEffect transition="in" filter="wipe(left)">
                                      <p:cBhvr>
                                        <p:cTn id="31" dur="500"/>
                                        <p:tgtEl>
                                          <p:spTgt spid="261123">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61123">
                                            <p:txEl>
                                              <p:pRg st="7" end="7"/>
                                            </p:txEl>
                                          </p:spTgt>
                                        </p:tgtEl>
                                        <p:attrNameLst>
                                          <p:attrName>style.visibility</p:attrName>
                                        </p:attrNameLst>
                                      </p:cBhvr>
                                      <p:to>
                                        <p:strVal val="visible"/>
                                      </p:to>
                                    </p:set>
                                    <p:animEffect transition="in" filter="wipe(left)">
                                      <p:cBhvr>
                                        <p:cTn id="35" dur="500"/>
                                        <p:tgtEl>
                                          <p:spTgt spid="261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32084" y="6553200"/>
            <a:ext cx="3581400" cy="304800"/>
          </a:xfrm>
        </p:spPr>
        <p:txBody>
          <a:bodyPr/>
          <a:lstStyle/>
          <a:p>
            <a:r>
              <a:rPr lang="en-US" altLang="en-US" dirty="0"/>
              <a:t>Messianic Psalms</a:t>
            </a:r>
          </a:p>
        </p:txBody>
      </p:sp>
      <p:sp>
        <p:nvSpPr>
          <p:cNvPr id="9" name="Text Box 9"/>
          <p:cNvSpPr txBox="1">
            <a:spLocks noChangeArrowheads="1"/>
          </p:cNvSpPr>
          <p:nvPr/>
        </p:nvSpPr>
        <p:spPr bwMode="auto">
          <a:xfrm>
            <a:off x="184484" y="3392268"/>
            <a:ext cx="6629401" cy="3046988"/>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1">
                    <a:lumMod val="75000"/>
                  </a:schemeClr>
                </a:solidFill>
                <a:latin typeface="Tahoma" pitchFamily="34" charset="0"/>
              </a:rPr>
              <a:t>Despite the agony and dislocated bones and joints, no bones were broken, just</a:t>
            </a:r>
          </a:p>
          <a:p>
            <a:pPr algn="ctr"/>
            <a:r>
              <a:rPr lang="en-US" altLang="en-US" sz="3200" dirty="0">
                <a:solidFill>
                  <a:schemeClr val="accent1">
                    <a:lumMod val="75000"/>
                  </a:schemeClr>
                </a:solidFill>
                <a:latin typeface="Tahoma" pitchFamily="34" charset="0"/>
              </a:rPr>
              <a:t>as was foretold! </a:t>
            </a:r>
            <a:r>
              <a:rPr lang="en-US" altLang="en-US" sz="3200" i="1" dirty="0">
                <a:solidFill>
                  <a:schemeClr val="accent1">
                    <a:lumMod val="75000"/>
                  </a:schemeClr>
                </a:solidFill>
                <a:latin typeface="Tahoma" pitchFamily="34" charset="0"/>
              </a:rPr>
              <a:t>(Ex. 12:46; </a:t>
            </a:r>
          </a:p>
          <a:p>
            <a:pPr algn="ctr"/>
            <a:r>
              <a:rPr lang="en-US" altLang="en-US" sz="3200" i="1" dirty="0">
                <a:solidFill>
                  <a:schemeClr val="accent1">
                    <a:lumMod val="75000"/>
                  </a:schemeClr>
                </a:solidFill>
                <a:latin typeface="Tahoma" pitchFamily="34" charset="0"/>
              </a:rPr>
              <a:t>Ps. 34:20; Jn. 19:32-33, 36; </a:t>
            </a:r>
          </a:p>
          <a:p>
            <a:pPr algn="ctr"/>
            <a:r>
              <a:rPr lang="en-US" altLang="en-US" sz="3200" i="1" dirty="0">
                <a:solidFill>
                  <a:schemeClr val="accent1">
                    <a:lumMod val="75000"/>
                  </a:schemeClr>
                </a:solidFill>
                <a:latin typeface="Tahoma" pitchFamily="34" charset="0"/>
              </a:rPr>
              <a:t>I Cor. 5:7)</a:t>
            </a:r>
          </a:p>
        </p:txBody>
      </p:sp>
      <p:sp>
        <p:nvSpPr>
          <p:cNvPr id="8" name="Text Box 3">
            <a:extLst>
              <a:ext uri="{FF2B5EF4-FFF2-40B4-BE49-F238E27FC236}">
                <a16:creationId xmlns:a16="http://schemas.microsoft.com/office/drawing/2014/main" id="{F041BE1B-5265-47B8-ADA2-43C1D53D3148}"/>
              </a:ext>
            </a:extLst>
          </p:cNvPr>
          <p:cNvSpPr txBox="1">
            <a:spLocks noChangeArrowheads="1"/>
          </p:cNvSpPr>
          <p:nvPr/>
        </p:nvSpPr>
        <p:spPr bwMode="auto">
          <a:xfrm>
            <a:off x="0" y="914400"/>
            <a:ext cx="121599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sz="3600" dirty="0">
                <a:solidFill>
                  <a:schemeClr val="accent2">
                    <a:lumMod val="75000"/>
                  </a:schemeClr>
                </a:solidFill>
                <a:latin typeface="Tahoma" pitchFamily="34" charset="0"/>
              </a:rPr>
              <a:t>Breaking the legs would hasten the death as they could no longer lift themselves up for a breath of air! </a:t>
            </a:r>
            <a:r>
              <a:rPr lang="en-US" altLang="en-US" sz="3600" i="1" dirty="0">
                <a:solidFill>
                  <a:schemeClr val="accent2">
                    <a:lumMod val="75000"/>
                  </a:schemeClr>
                </a:solidFill>
                <a:latin typeface="Tahoma" pitchFamily="34" charset="0"/>
              </a:rPr>
              <a:t>(John 19:31-34)</a:t>
            </a:r>
          </a:p>
        </p:txBody>
      </p:sp>
      <p:pic>
        <p:nvPicPr>
          <p:cNvPr id="6" name="Picture 5" descr="Clouds in a blue cloudy sky&#10;&#10;Description generated with very high confidence">
            <a:extLst>
              <a:ext uri="{FF2B5EF4-FFF2-40B4-BE49-F238E27FC236}">
                <a16:creationId xmlns:a16="http://schemas.microsoft.com/office/drawing/2014/main" id="{30682FDC-5B34-4FA8-8C4F-9C5E0EAC8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835" y="3250942"/>
            <a:ext cx="4988081" cy="3329640"/>
          </a:xfrm>
          <a:prstGeom prst="rect">
            <a:avLst/>
          </a:prstGeom>
        </p:spPr>
      </p:pic>
    </p:spTree>
    <p:extLst>
      <p:ext uri="{BB962C8B-B14F-4D97-AF65-F5344CB8AC3E}">
        <p14:creationId xmlns:p14="http://schemas.microsoft.com/office/powerpoint/2010/main" val="13175159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9214"/>
            <a:ext cx="11734800" cy="7627618"/>
          </a:xfrm>
          <a:prstGeom prst="rect">
            <a:avLst/>
          </a:prstGeom>
        </p:spPr>
      </p:pic>
      <p:sp>
        <p:nvSpPr>
          <p:cNvPr id="222210"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15978" y="6536639"/>
            <a:ext cx="3025876" cy="304801"/>
          </a:xfrm>
        </p:spPr>
        <p:txBody>
          <a:bodyPr/>
          <a:lstStyle/>
          <a:p>
            <a:r>
              <a:rPr lang="en-US" altLang="en-US" dirty="0"/>
              <a:t>Messianic Psalms</a:t>
            </a:r>
          </a:p>
        </p:txBody>
      </p:sp>
      <p:sp>
        <p:nvSpPr>
          <p:cNvPr id="7" name="Rectangular Callout 6"/>
          <p:cNvSpPr/>
          <p:nvPr/>
        </p:nvSpPr>
        <p:spPr bwMode="auto">
          <a:xfrm>
            <a:off x="381000" y="854675"/>
            <a:ext cx="11430000" cy="1631216"/>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sz="3600" dirty="0">
                <a:solidFill>
                  <a:srgbClr val="002060"/>
                </a:solidFill>
              </a:rPr>
              <a:t>Ps. 22:16</a:t>
            </a:r>
          </a:p>
          <a:p>
            <a:pPr marL="1082675" indent="-1082675"/>
            <a:r>
              <a:rPr lang="en-US" altLang="en-US" sz="3200" b="0" dirty="0">
                <a:solidFill>
                  <a:srgbClr val="002060"/>
                </a:solidFill>
              </a:rPr>
              <a:t>16.  For dogs have surrounded me; A band of evildoers has encompassed me; They pierced my hands and my feet.</a:t>
            </a:r>
          </a:p>
        </p:txBody>
      </p:sp>
    </p:spTree>
    <p:extLst>
      <p:ext uri="{BB962C8B-B14F-4D97-AF65-F5344CB8AC3E}">
        <p14:creationId xmlns:p14="http://schemas.microsoft.com/office/powerpoint/2010/main" val="507608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524000" y="0"/>
            <a:ext cx="9144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0" y="6557642"/>
            <a:ext cx="3581400" cy="304800"/>
          </a:xfrm>
        </p:spPr>
        <p:txBody>
          <a:bodyPr/>
          <a:lstStyle/>
          <a:p>
            <a:r>
              <a:rPr lang="en-US" altLang="en-US" dirty="0"/>
              <a:t>Messianic Psalms</a:t>
            </a:r>
          </a:p>
        </p:txBody>
      </p:sp>
      <p:sp>
        <p:nvSpPr>
          <p:cNvPr id="261123" name="Text Box 3"/>
          <p:cNvSpPr txBox="1">
            <a:spLocks noChangeArrowheads="1"/>
          </p:cNvSpPr>
          <p:nvPr/>
        </p:nvSpPr>
        <p:spPr bwMode="auto">
          <a:xfrm>
            <a:off x="0" y="2337126"/>
            <a:ext cx="951363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The Scriptures elsewhere say He was:</a:t>
            </a:r>
          </a:p>
          <a:p>
            <a:pPr>
              <a:buClr>
                <a:schemeClr val="accent2"/>
              </a:buClr>
              <a:buSzPct val="115000"/>
              <a:buFont typeface="Wingdings" pitchFamily="2" charset="2"/>
              <a:buChar char="Ø"/>
            </a:pPr>
            <a:r>
              <a:rPr lang="en-US" altLang="en-US" sz="3200" i="1" dirty="0">
                <a:solidFill>
                  <a:srgbClr val="002060"/>
                </a:solidFill>
                <a:latin typeface="Tahoma" pitchFamily="34" charset="0"/>
              </a:rPr>
              <a:t>Jn. 20:25; Acts 2:23; Col. 2:14:</a:t>
            </a:r>
            <a:r>
              <a:rPr lang="en-US" altLang="en-US" sz="3200" b="0" dirty="0">
                <a:solidFill>
                  <a:srgbClr val="002060"/>
                </a:solidFill>
                <a:latin typeface="Tahoma" pitchFamily="34" charset="0"/>
              </a:rPr>
              <a:t> Was foretold in Ps. 22:16 &amp; Zech. 12:10 </a:t>
            </a:r>
            <a:r>
              <a:rPr lang="en-US" altLang="en-US" sz="3200" b="0" i="1" dirty="0">
                <a:solidFill>
                  <a:srgbClr val="002060"/>
                </a:solidFill>
                <a:latin typeface="Tahoma" pitchFamily="34" charset="0"/>
              </a:rPr>
              <a:t>(Jn. 19:37)!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700" y="3048000"/>
            <a:ext cx="2654300" cy="3810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63171"/>
            <a:ext cx="4100052" cy="2521532"/>
          </a:xfrm>
          <a:prstGeom prst="rect">
            <a:avLst/>
          </a:prstGeom>
        </p:spPr>
      </p:pic>
      <p:sp>
        <p:nvSpPr>
          <p:cNvPr id="5" name="TextBox 4"/>
          <p:cNvSpPr txBox="1"/>
          <p:nvPr/>
        </p:nvSpPr>
        <p:spPr>
          <a:xfrm>
            <a:off x="3991163" y="4200552"/>
            <a:ext cx="3888831" cy="2246769"/>
          </a:xfrm>
          <a:prstGeom prst="rect">
            <a:avLst/>
          </a:prstGeom>
          <a:noFill/>
        </p:spPr>
        <p:txBody>
          <a:bodyPr wrap="square" rtlCol="0">
            <a:spAutoFit/>
          </a:bodyPr>
          <a:lstStyle/>
          <a:p>
            <a:r>
              <a:rPr lang="en-US" sz="2800" b="0" dirty="0">
                <a:solidFill>
                  <a:schemeClr val="tx1"/>
                </a:solidFill>
              </a:rPr>
              <a:t>Artist’s rendition of crucifixion nail. Note the piercing of the median nerve in the midline of the wrist.</a:t>
            </a:r>
          </a:p>
        </p:txBody>
      </p:sp>
      <p:sp>
        <p:nvSpPr>
          <p:cNvPr id="9" name="Text Box 3">
            <a:extLst>
              <a:ext uri="{FF2B5EF4-FFF2-40B4-BE49-F238E27FC236}">
                <a16:creationId xmlns:a16="http://schemas.microsoft.com/office/drawing/2014/main" id="{D49487F9-480F-463E-8319-06042D0FBB8D}"/>
              </a:ext>
            </a:extLst>
          </p:cNvPr>
          <p:cNvSpPr txBox="1">
            <a:spLocks noChangeArrowheads="1"/>
          </p:cNvSpPr>
          <p:nvPr/>
        </p:nvSpPr>
        <p:spPr bwMode="auto">
          <a:xfrm>
            <a:off x="-160422" y="646096"/>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None of the accounts of Jesus' crucifixion specifically say that Jesus was nailed to the cross </a:t>
            </a:r>
          </a:p>
          <a:p>
            <a:pPr algn="ctr"/>
            <a:r>
              <a:rPr lang="en-US" altLang="en-US" sz="3200" i="1" dirty="0">
                <a:solidFill>
                  <a:schemeClr val="accent2">
                    <a:lumMod val="75000"/>
                  </a:schemeClr>
                </a:solidFill>
                <a:latin typeface="Tahoma" pitchFamily="34" charset="0"/>
              </a:rPr>
              <a:t>(Mt. 27:35; Mk. 15:24; Lk. 23:33; Jn. 19:18) </a:t>
            </a:r>
          </a:p>
        </p:txBody>
      </p:sp>
    </p:spTree>
    <p:extLst>
      <p:ext uri="{BB962C8B-B14F-4D97-AF65-F5344CB8AC3E}">
        <p14:creationId xmlns:p14="http://schemas.microsoft.com/office/powerpoint/2010/main" val="31173597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123">
                                            <p:txEl>
                                              <p:pRg st="0" end="0"/>
                                            </p:txEl>
                                          </p:spTgt>
                                        </p:tgtEl>
                                        <p:attrNameLst>
                                          <p:attrName>style.visibility</p:attrName>
                                        </p:attrNameLst>
                                      </p:cBhvr>
                                      <p:to>
                                        <p:strVal val="visible"/>
                                      </p:to>
                                    </p:set>
                                    <p:animEffect transition="in" filter="fade">
                                      <p:cBhvr>
                                        <p:cTn id="12" dur="500"/>
                                        <p:tgtEl>
                                          <p:spTgt spid="261123">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61123">
                                            <p:txEl>
                                              <p:pRg st="1" end="1"/>
                                            </p:txEl>
                                          </p:spTgt>
                                        </p:tgtEl>
                                        <p:attrNameLst>
                                          <p:attrName>style.visibility</p:attrName>
                                        </p:attrNameLst>
                                      </p:cBhvr>
                                      <p:to>
                                        <p:strVal val="visible"/>
                                      </p:to>
                                    </p:set>
                                    <p:animEffect transition="in" filter="wipe(left)">
                                      <p:cBhvr>
                                        <p:cTn id="16" dur="500"/>
                                        <p:tgtEl>
                                          <p:spTgt spid="261123">
                                            <p:txEl>
                                              <p:pRg st="1" end="1"/>
                                            </p:txEl>
                                          </p:spTgt>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158794"/>
            <a:ext cx="12192000" cy="2813006"/>
          </a:xfrm>
        </p:spPr>
        <p:txBody>
          <a:bodyPr/>
          <a:lstStyle/>
          <a:p>
            <a:r>
              <a:rPr lang="en-US" altLang="en-US" sz="7200" b="1" u="sng" dirty="0">
                <a:solidFill>
                  <a:schemeClr val="tx1"/>
                </a:solidFill>
                <a:cs typeface="Times New Roman" pitchFamily="18" charset="0"/>
              </a:rPr>
              <a:t>Messianic Psalms </a:t>
            </a:r>
            <a:br>
              <a:rPr lang="en-US" altLang="en-US" sz="7200" b="1" u="sng" dirty="0">
                <a:solidFill>
                  <a:schemeClr val="tx1"/>
                </a:solidFill>
                <a:cs typeface="Times New Roman" pitchFamily="18" charset="0"/>
              </a:rPr>
            </a:br>
            <a:r>
              <a:rPr lang="en-US" altLang="en-US" sz="7200" b="1" u="sng" dirty="0">
                <a:solidFill>
                  <a:schemeClr val="tx1"/>
                </a:solidFill>
                <a:cs typeface="Times New Roman" pitchFamily="18" charset="0"/>
              </a:rPr>
              <a:t>Part 1</a:t>
            </a:r>
            <a:br>
              <a:rPr lang="en-US" altLang="en-US" sz="3200" b="1" dirty="0">
                <a:solidFill>
                  <a:schemeClr val="accent2">
                    <a:lumMod val="75000"/>
                  </a:schemeClr>
                </a:solidFill>
                <a:cs typeface="Times New Roman" pitchFamily="18" charset="0"/>
              </a:rPr>
            </a:br>
            <a:endParaRPr lang="en-US" altLang="en-US" sz="3200" b="1" dirty="0">
              <a:solidFill>
                <a:schemeClr val="accent1"/>
              </a:solidFill>
              <a:cs typeface="Times New Roman" pitchFamily="18" charset="0"/>
            </a:endParaRPr>
          </a:p>
        </p:txBody>
      </p:sp>
      <p:pic>
        <p:nvPicPr>
          <p:cNvPr id="3" name="Picture 2" descr="A close up of spice&#10;&#10;Description generated with high confidence">
            <a:extLst>
              <a:ext uri="{FF2B5EF4-FFF2-40B4-BE49-F238E27FC236}">
                <a16:creationId xmlns:a16="http://schemas.microsoft.com/office/drawing/2014/main" id="{8A3C8C69-752C-4B42-9F3C-FDE053F8C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2739984"/>
            <a:ext cx="6172200" cy="4118015"/>
          </a:xfrm>
          <a:prstGeom prst="rect">
            <a:avLst/>
          </a:prstGeom>
        </p:spPr>
      </p:pic>
    </p:spTree>
    <p:extLst>
      <p:ext uri="{BB962C8B-B14F-4D97-AF65-F5344CB8AC3E}">
        <p14:creationId xmlns:p14="http://schemas.microsoft.com/office/powerpoint/2010/main" val="11834279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524000" y="0"/>
            <a:ext cx="9144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0" y="6535393"/>
            <a:ext cx="3581400" cy="304800"/>
          </a:xfrm>
        </p:spPr>
        <p:txBody>
          <a:bodyPr/>
          <a:lstStyle/>
          <a:p>
            <a:r>
              <a:rPr lang="en-US" altLang="en-US"/>
              <a:t>Messianic Psalms</a:t>
            </a:r>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1504005"/>
            <a:ext cx="3733800" cy="5359522"/>
          </a:xfrm>
          <a:prstGeom prst="rect">
            <a:avLst/>
          </a:prstGeom>
        </p:spPr>
      </p:pic>
      <p:sp>
        <p:nvSpPr>
          <p:cNvPr id="10" name="Text Box 9"/>
          <p:cNvSpPr txBox="1">
            <a:spLocks noChangeArrowheads="1"/>
          </p:cNvSpPr>
          <p:nvPr/>
        </p:nvSpPr>
        <p:spPr bwMode="auto">
          <a:xfrm>
            <a:off x="469232" y="3152714"/>
            <a:ext cx="7620001" cy="2062103"/>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1">
                    <a:lumMod val="75000"/>
                  </a:schemeClr>
                </a:solidFill>
                <a:latin typeface="Tahoma" pitchFamily="34" charset="0"/>
              </a:rPr>
              <a:t>Israel’s method of execution at the</a:t>
            </a:r>
          </a:p>
          <a:p>
            <a:pPr algn="ctr"/>
            <a:r>
              <a:rPr lang="en-US" altLang="en-US" sz="3200" dirty="0">
                <a:solidFill>
                  <a:schemeClr val="accent1">
                    <a:lumMod val="75000"/>
                  </a:schemeClr>
                </a:solidFill>
                <a:latin typeface="Tahoma" pitchFamily="34" charset="0"/>
              </a:rPr>
              <a:t>time of David was stoning, so not a</a:t>
            </a:r>
          </a:p>
          <a:p>
            <a:pPr algn="ctr"/>
            <a:r>
              <a:rPr lang="en-US" altLang="en-US" sz="3200" dirty="0">
                <a:solidFill>
                  <a:schemeClr val="accent1">
                    <a:lumMod val="75000"/>
                  </a:schemeClr>
                </a:solidFill>
                <a:latin typeface="Tahoma" pitchFamily="34" charset="0"/>
              </a:rPr>
              <a:t>reference to this time period, but</a:t>
            </a:r>
          </a:p>
          <a:p>
            <a:pPr algn="ctr"/>
            <a:r>
              <a:rPr lang="en-US" altLang="en-US" sz="3200" dirty="0">
                <a:solidFill>
                  <a:schemeClr val="accent1">
                    <a:lumMod val="75000"/>
                  </a:schemeClr>
                </a:solidFill>
                <a:latin typeface="Tahoma" pitchFamily="34" charset="0"/>
              </a:rPr>
              <a:t>pointing to Jesus!</a:t>
            </a:r>
            <a:endParaRPr lang="en-US" altLang="en-US" sz="3200" i="1" dirty="0">
              <a:solidFill>
                <a:schemeClr val="accent1">
                  <a:lumMod val="75000"/>
                </a:schemeClr>
              </a:solidFill>
              <a:latin typeface="Tahoma" pitchFamily="34" charset="0"/>
            </a:endParaRPr>
          </a:p>
        </p:txBody>
      </p:sp>
    </p:spTree>
    <p:extLst>
      <p:ext uri="{BB962C8B-B14F-4D97-AF65-F5344CB8AC3E}">
        <p14:creationId xmlns:p14="http://schemas.microsoft.com/office/powerpoint/2010/main" val="36234479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22151"/>
            <a:ext cx="11887200" cy="7726679"/>
          </a:xfrm>
          <a:prstGeom prst="rect">
            <a:avLst/>
          </a:prstGeom>
        </p:spPr>
      </p:pic>
      <p:sp>
        <p:nvSpPr>
          <p:cNvPr id="222210" name="Rectangle 2"/>
          <p:cNvSpPr>
            <a:spLocks noGrp="1" noChangeArrowheads="1"/>
          </p:cNvSpPr>
          <p:nvPr>
            <p:ph type="title"/>
          </p:nvPr>
        </p:nvSpPr>
        <p:spPr>
          <a:xfrm>
            <a:off x="11062" y="0"/>
            <a:ext cx="12180938"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11062" y="6553200"/>
            <a:ext cx="3025876" cy="304801"/>
          </a:xfrm>
        </p:spPr>
        <p:txBody>
          <a:bodyPr/>
          <a:lstStyle/>
          <a:p>
            <a:r>
              <a:rPr lang="en-US" altLang="en-US" dirty="0"/>
              <a:t>Messianic Psalms</a:t>
            </a:r>
          </a:p>
        </p:txBody>
      </p:sp>
      <p:sp>
        <p:nvSpPr>
          <p:cNvPr id="11" name="Text Box 3"/>
          <p:cNvSpPr txBox="1">
            <a:spLocks noChangeArrowheads="1"/>
          </p:cNvSpPr>
          <p:nvPr/>
        </p:nvSpPr>
        <p:spPr bwMode="auto">
          <a:xfrm>
            <a:off x="28074" y="5956013"/>
            <a:ext cx="121809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Jesus would be mocked while on the cross!</a:t>
            </a:r>
            <a:endParaRPr lang="en-US" altLang="en-US" sz="3200" i="1" dirty="0">
              <a:solidFill>
                <a:schemeClr val="accent2">
                  <a:lumMod val="75000"/>
                </a:schemeClr>
              </a:solidFill>
              <a:latin typeface="Tahoma" pitchFamily="34" charset="0"/>
            </a:endParaRPr>
          </a:p>
        </p:txBody>
      </p:sp>
      <p:sp>
        <p:nvSpPr>
          <p:cNvPr id="7" name="Rectangular Callout 6"/>
          <p:cNvSpPr/>
          <p:nvPr/>
        </p:nvSpPr>
        <p:spPr bwMode="auto">
          <a:xfrm>
            <a:off x="228600" y="609599"/>
            <a:ext cx="11734800" cy="3231654"/>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sz="3600" dirty="0">
                <a:solidFill>
                  <a:srgbClr val="002060"/>
                </a:solidFill>
              </a:rPr>
              <a:t>Ps. 22:7-8, 16</a:t>
            </a:r>
          </a:p>
          <a:p>
            <a:pPr marL="746125" indent="-746125" algn="l">
              <a:buAutoNum type="arabicPeriod" startAt="7"/>
            </a:pPr>
            <a:r>
              <a:rPr lang="en-US" altLang="en-US" sz="2800" b="0" dirty="0">
                <a:solidFill>
                  <a:srgbClr val="002060"/>
                </a:solidFill>
              </a:rPr>
              <a:t>All who see me sneer at me; They separate with the lip, they wag the head, saying,</a:t>
            </a:r>
          </a:p>
          <a:p>
            <a:pPr marL="746125" indent="-746125" algn="l">
              <a:buAutoNum type="arabicPeriod" startAt="7"/>
            </a:pPr>
            <a:r>
              <a:rPr lang="en-US" altLang="en-US" sz="2800" b="0" dirty="0">
                <a:solidFill>
                  <a:srgbClr val="002060"/>
                </a:solidFill>
              </a:rPr>
              <a:t>"Commit yourself to the LORD; let Him deliver him; Let Him rescue him, because He delights in him."</a:t>
            </a:r>
          </a:p>
          <a:p>
            <a:pPr marL="685800" indent="-685800" algn="l"/>
            <a:r>
              <a:rPr lang="en-US" altLang="en-US" sz="2800" b="0" dirty="0">
                <a:solidFill>
                  <a:srgbClr val="002060"/>
                </a:solidFill>
              </a:rPr>
              <a:t>16.  For dogs have surrounded me; A band of evildoers has encompassed me; They pierced my hands and my feet.</a:t>
            </a:r>
          </a:p>
        </p:txBody>
      </p:sp>
    </p:spTree>
    <p:extLst>
      <p:ext uri="{BB962C8B-B14F-4D97-AF65-F5344CB8AC3E}">
        <p14:creationId xmlns:p14="http://schemas.microsoft.com/office/powerpoint/2010/main" val="867265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0" y="0"/>
            <a:ext cx="12192000" cy="762000"/>
          </a:xfrm>
        </p:spPr>
        <p:txBody>
          <a:bodyPr/>
          <a:lstStyle/>
          <a:p>
            <a:r>
              <a:rPr lang="en-US" altLang="en-US" sz="4000" b="1" u="sng" dirty="0">
                <a:solidFill>
                  <a:schemeClr val="bg2"/>
                </a:solidFill>
                <a:cs typeface="Times New Roman" pitchFamily="18" charset="0"/>
              </a:rPr>
              <a:t>Psalm 22: The Psalm of the Cross</a:t>
            </a:r>
          </a:p>
        </p:txBody>
      </p:sp>
      <p:sp>
        <p:nvSpPr>
          <p:cNvPr id="4" name="Footer Placeholder 4"/>
          <p:cNvSpPr>
            <a:spLocks noGrp="1"/>
          </p:cNvSpPr>
          <p:nvPr>
            <p:ph type="ftr" sz="quarter" idx="11"/>
          </p:nvPr>
        </p:nvSpPr>
        <p:spPr>
          <a:xfrm>
            <a:off x="21771" y="6553200"/>
            <a:ext cx="3802626" cy="304800"/>
          </a:xfrm>
        </p:spPr>
        <p:txBody>
          <a:bodyPr/>
          <a:lstStyle/>
          <a:p>
            <a:r>
              <a:rPr lang="en-US" altLang="en-US" dirty="0"/>
              <a:t>Messianic Psalms</a:t>
            </a:r>
          </a:p>
        </p:txBody>
      </p:sp>
      <p:sp>
        <p:nvSpPr>
          <p:cNvPr id="6" name="Text Box 4"/>
          <p:cNvSpPr txBox="1">
            <a:spLocks noChangeArrowheads="1"/>
          </p:cNvSpPr>
          <p:nvPr/>
        </p:nvSpPr>
        <p:spPr bwMode="auto">
          <a:xfrm>
            <a:off x="457200" y="695577"/>
            <a:ext cx="112776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chemeClr val="accent2">
                    <a:lumMod val="75000"/>
                  </a:schemeClr>
                </a:solidFill>
                <a:latin typeface="Tahoma" pitchFamily="34" charset="0"/>
              </a:rPr>
              <a:t>On Ps. 22:7-8, 16: </a:t>
            </a:r>
          </a:p>
          <a:p>
            <a:pPr algn="ctr"/>
            <a:endParaRPr lang="en-US" altLang="en-US" dirty="0">
              <a:solidFill>
                <a:schemeClr val="accent2">
                  <a:lumMod val="75000"/>
                </a:schemeClr>
              </a:solidFill>
              <a:latin typeface="Tahoma" pitchFamily="34" charset="0"/>
            </a:endParaRPr>
          </a:p>
          <a:p>
            <a:pPr marL="0" indent="0" algn="ctr"/>
            <a:r>
              <a:rPr lang="en-US" altLang="en-US" sz="3200" b="0" dirty="0">
                <a:solidFill>
                  <a:srgbClr val="002060"/>
                </a:solidFill>
                <a:latin typeface="Tahoma" pitchFamily="34" charset="0"/>
              </a:rPr>
              <a:t>“The crucifixion site ‘was purposely chosen to be outside the city walls because the Law forbade such within the city walls...for sanitary reasons... the crucified body was sometimes left to rot on the cross and serve as a disgrace, a convincing warning and deterrent to passers by. Sometimes, the subject was eaten while alive and still on the cross by wild beasts!’” </a:t>
            </a:r>
          </a:p>
          <a:p>
            <a:pPr algn="ctr">
              <a:buAutoNum type="arabicPeriod" startAt="2"/>
            </a:pPr>
            <a:endParaRPr lang="en-US" altLang="en-US" sz="3200" b="0" i="1" cap="all" dirty="0">
              <a:ln w="9000" cmpd="sng">
                <a:solidFill>
                  <a:schemeClr val="accent4">
                    <a:shade val="50000"/>
                    <a:satMod val="120000"/>
                  </a:schemeClr>
                </a:solidFill>
                <a:prstDash val="solid"/>
              </a:ln>
              <a:solidFill>
                <a:srgbClr val="002060"/>
              </a:solidFill>
              <a:effectLst>
                <a:glow rad="139700">
                  <a:schemeClr val="accent2">
                    <a:satMod val="175000"/>
                    <a:alpha val="40000"/>
                  </a:schemeClr>
                </a:glow>
                <a:reflection blurRad="12700" stA="28000" endPos="45000" dist="1000" dir="5400000" sy="-100000" algn="bl" rotWithShape="0"/>
              </a:effectLst>
              <a:latin typeface="Tahoma" pitchFamily="34" charset="0"/>
            </a:endParaRPr>
          </a:p>
          <a:p>
            <a:pPr algn="ctr"/>
            <a:r>
              <a:rPr lang="en-US" altLang="en-US" sz="3200" b="0" dirty="0">
                <a:solidFill>
                  <a:srgbClr val="002060"/>
                </a:solidFill>
                <a:latin typeface="Tahoma" pitchFamily="34" charset="0"/>
              </a:rPr>
              <a:t>(Excerpt from: </a:t>
            </a:r>
            <a:r>
              <a:rPr lang="en-US" altLang="en-US" sz="3200" b="0" i="1" u="sng" dirty="0">
                <a:solidFill>
                  <a:srgbClr val="002060"/>
                </a:solidFill>
                <a:latin typeface="Tahoma" pitchFamily="34" charset="0"/>
              </a:rPr>
              <a:t>Medical Aspects of the Crucifixion of Jesus Christ</a:t>
            </a:r>
            <a:r>
              <a:rPr lang="en-US" altLang="en-US" sz="3200" b="0" dirty="0">
                <a:solidFill>
                  <a:srgbClr val="002060"/>
                </a:solidFill>
                <a:latin typeface="Tahoma" pitchFamily="34" charset="0"/>
              </a:rPr>
              <a:t> by Dr. David </a:t>
            </a:r>
            <a:r>
              <a:rPr lang="en-US" altLang="en-US" sz="3200" b="0" dirty="0" err="1">
                <a:solidFill>
                  <a:srgbClr val="002060"/>
                </a:solidFill>
                <a:latin typeface="Tahoma" pitchFamily="34" charset="0"/>
              </a:rPr>
              <a:t>Teraska</a:t>
            </a:r>
            <a:r>
              <a:rPr lang="en-US" altLang="en-US" sz="3200" b="0" dirty="0">
                <a:solidFill>
                  <a:srgbClr val="002060"/>
                </a:solidFill>
                <a:latin typeface="Tahoma" pitchFamily="34" charset="0"/>
              </a:rPr>
              <a:t>)</a:t>
            </a:r>
          </a:p>
        </p:txBody>
      </p:sp>
    </p:spTree>
    <p:extLst>
      <p:ext uri="{BB962C8B-B14F-4D97-AF65-F5344CB8AC3E}">
        <p14:creationId xmlns:p14="http://schemas.microsoft.com/office/powerpoint/2010/main" val="9114806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32657" y="6553200"/>
            <a:ext cx="3581400" cy="304800"/>
          </a:xfrm>
        </p:spPr>
        <p:txBody>
          <a:bodyPr/>
          <a:lstStyle/>
          <a:p>
            <a:r>
              <a:rPr lang="en-US" altLang="en-US"/>
              <a:t>Messianic Psalms</a:t>
            </a:r>
            <a:endParaRPr lang="en-US" altLang="en-US" dirty="0"/>
          </a:p>
        </p:txBody>
      </p:sp>
      <p:sp>
        <p:nvSpPr>
          <p:cNvPr id="261123" name="Text Box 3"/>
          <p:cNvSpPr txBox="1">
            <a:spLocks noChangeArrowheads="1"/>
          </p:cNvSpPr>
          <p:nvPr/>
        </p:nvSpPr>
        <p:spPr bwMode="auto">
          <a:xfrm>
            <a:off x="0" y="914400"/>
            <a:ext cx="12192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Those who saw Him mocked Him:</a:t>
            </a:r>
          </a:p>
          <a:p>
            <a:pPr>
              <a:buClr>
                <a:schemeClr val="accent2"/>
              </a:buClr>
              <a:buSzPct val="115000"/>
              <a:buFont typeface="Wingdings" pitchFamily="2" charset="2"/>
              <a:buChar char="Ø"/>
            </a:pPr>
            <a:r>
              <a:rPr lang="en-US" altLang="en-US" sz="3200" b="0" dirty="0">
                <a:solidFill>
                  <a:srgbClr val="002060"/>
                </a:solidFill>
                <a:latin typeface="Tahoma" pitchFamily="34" charset="0"/>
              </a:rPr>
              <a:t>Even the thieves on the crosses next to His (one had a change of heart) &amp; soldiers – Mt. 27:39-44; Mk. 15:29-32; Lk. 23:35-43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581916"/>
            <a:ext cx="3761388" cy="3272408"/>
          </a:xfrm>
          <a:prstGeom prst="rect">
            <a:avLst/>
          </a:prstGeom>
        </p:spPr>
      </p:pic>
      <p:sp>
        <p:nvSpPr>
          <p:cNvPr id="11" name="Text Box 9"/>
          <p:cNvSpPr txBox="1">
            <a:spLocks noChangeArrowheads="1"/>
          </p:cNvSpPr>
          <p:nvPr/>
        </p:nvSpPr>
        <p:spPr bwMode="auto">
          <a:xfrm>
            <a:off x="0" y="5893147"/>
            <a:ext cx="12191999" cy="584775"/>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1">
                    <a:lumMod val="75000"/>
                  </a:schemeClr>
                </a:solidFill>
                <a:latin typeface="Tahoma" pitchFamily="34" charset="0"/>
              </a:rPr>
              <a:t>Jesus said He would “be lifted up” </a:t>
            </a:r>
            <a:r>
              <a:rPr lang="en-US" altLang="en-US" sz="3200" i="1" dirty="0">
                <a:solidFill>
                  <a:schemeClr val="accent1">
                    <a:lumMod val="75000"/>
                  </a:schemeClr>
                </a:solidFill>
                <a:latin typeface="Tahoma" pitchFamily="34" charset="0"/>
              </a:rPr>
              <a:t>(Jn. 3:14-15)!</a:t>
            </a:r>
          </a:p>
        </p:txBody>
      </p:sp>
      <p:pic>
        <p:nvPicPr>
          <p:cNvPr id="3" name="Picture 2" descr="A picture containing sky, outdoor, wooden, metalware&#10;&#10;Description generated with high confidence">
            <a:extLst>
              <a:ext uri="{FF2B5EF4-FFF2-40B4-BE49-F238E27FC236}">
                <a16:creationId xmlns:a16="http://schemas.microsoft.com/office/drawing/2014/main" id="{F7D099F1-C2D2-40C7-B504-22E6D48A8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214" y="2597958"/>
            <a:ext cx="4343400" cy="3257550"/>
          </a:xfrm>
          <a:prstGeom prst="rect">
            <a:avLst/>
          </a:prstGeom>
        </p:spPr>
      </p:pic>
    </p:spTree>
    <p:extLst>
      <p:ext uri="{BB962C8B-B14F-4D97-AF65-F5344CB8AC3E}">
        <p14:creationId xmlns:p14="http://schemas.microsoft.com/office/powerpoint/2010/main" val="41507189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1123"/>
                                        </p:tgtEl>
                                        <p:attrNameLst>
                                          <p:attrName>style.visibility</p:attrName>
                                        </p:attrNameLst>
                                      </p:cBhvr>
                                      <p:to>
                                        <p:strVal val="visible"/>
                                      </p:to>
                                    </p:set>
                                    <p:animEffect transition="in" filter="fade">
                                      <p:cBhvr>
                                        <p:cTn id="7" dur="500"/>
                                        <p:tgtEl>
                                          <p:spTgt spid="2611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9214"/>
            <a:ext cx="11734800" cy="7627618"/>
          </a:xfrm>
          <a:prstGeom prst="rect">
            <a:avLst/>
          </a:prstGeom>
        </p:spPr>
      </p:pic>
      <p:sp>
        <p:nvSpPr>
          <p:cNvPr id="222210"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0" y="6541168"/>
            <a:ext cx="3025876" cy="304801"/>
          </a:xfrm>
        </p:spPr>
        <p:txBody>
          <a:bodyPr/>
          <a:lstStyle/>
          <a:p>
            <a:r>
              <a:rPr lang="en-US" altLang="en-US" dirty="0"/>
              <a:t>Messianic Psalms</a:t>
            </a:r>
          </a:p>
        </p:txBody>
      </p:sp>
      <p:sp>
        <p:nvSpPr>
          <p:cNvPr id="11" name="Text Box 3"/>
          <p:cNvSpPr txBox="1">
            <a:spLocks noChangeArrowheads="1"/>
          </p:cNvSpPr>
          <p:nvPr/>
        </p:nvSpPr>
        <p:spPr bwMode="auto">
          <a:xfrm>
            <a:off x="0" y="5768751"/>
            <a:ext cx="1219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The death of Jesus was predicted to be, and was, </a:t>
            </a:r>
          </a:p>
          <a:p>
            <a:pPr algn="ctr"/>
            <a:r>
              <a:rPr lang="en-US" altLang="en-US" sz="3200" dirty="0">
                <a:solidFill>
                  <a:schemeClr val="accent2">
                    <a:lumMod val="75000"/>
                  </a:schemeClr>
                </a:solidFill>
                <a:latin typeface="Tahoma" pitchFamily="34" charset="0"/>
              </a:rPr>
              <a:t>a spectacle!</a:t>
            </a:r>
            <a:endParaRPr lang="en-US" altLang="en-US" sz="3200" i="1" dirty="0">
              <a:solidFill>
                <a:schemeClr val="accent2">
                  <a:lumMod val="75000"/>
                </a:schemeClr>
              </a:solidFill>
              <a:latin typeface="Tahoma" pitchFamily="34" charset="0"/>
            </a:endParaRPr>
          </a:p>
        </p:txBody>
      </p:sp>
      <p:sp>
        <p:nvSpPr>
          <p:cNvPr id="7" name="Rectangular Callout 6"/>
          <p:cNvSpPr/>
          <p:nvPr/>
        </p:nvSpPr>
        <p:spPr bwMode="auto">
          <a:xfrm>
            <a:off x="457200" y="990600"/>
            <a:ext cx="11277600" cy="1138773"/>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sz="3600" dirty="0">
                <a:solidFill>
                  <a:srgbClr val="002060"/>
                </a:solidFill>
              </a:rPr>
              <a:t>Ps. 22:17</a:t>
            </a:r>
          </a:p>
          <a:p>
            <a:r>
              <a:rPr lang="en-US" altLang="en-US" sz="3200" b="0" dirty="0">
                <a:solidFill>
                  <a:srgbClr val="002060"/>
                </a:solidFill>
              </a:rPr>
              <a:t>17.  I can count all my bones. They look, they stare at me;</a:t>
            </a:r>
          </a:p>
        </p:txBody>
      </p:sp>
    </p:spTree>
    <p:extLst>
      <p:ext uri="{BB962C8B-B14F-4D97-AF65-F5344CB8AC3E}">
        <p14:creationId xmlns:p14="http://schemas.microsoft.com/office/powerpoint/2010/main" val="24086098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20053" y="6553200"/>
            <a:ext cx="3581400" cy="304800"/>
          </a:xfrm>
        </p:spPr>
        <p:txBody>
          <a:bodyPr/>
          <a:lstStyle/>
          <a:p>
            <a:r>
              <a:rPr lang="en-US" altLang="en-US" dirty="0"/>
              <a:t>Messianic Psalms</a:t>
            </a:r>
          </a:p>
        </p:txBody>
      </p:sp>
      <p:sp>
        <p:nvSpPr>
          <p:cNvPr id="261123" name="Text Box 3"/>
          <p:cNvSpPr txBox="1">
            <a:spLocks noChangeArrowheads="1"/>
          </p:cNvSpPr>
          <p:nvPr/>
        </p:nvSpPr>
        <p:spPr bwMode="auto">
          <a:xfrm>
            <a:off x="0" y="914401"/>
            <a:ext cx="12192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Jesus the Spectacle!</a:t>
            </a:r>
          </a:p>
          <a:p>
            <a:pPr>
              <a:buClr>
                <a:schemeClr val="accent2"/>
              </a:buClr>
              <a:buSzPct val="115000"/>
              <a:buFont typeface="Wingdings" pitchFamily="2" charset="2"/>
              <a:buChar char="Ø"/>
            </a:pPr>
            <a:r>
              <a:rPr lang="en-US" altLang="en-US" sz="3200" b="0" dirty="0">
                <a:solidFill>
                  <a:srgbClr val="002060"/>
                </a:solidFill>
                <a:latin typeface="Tahoma" pitchFamily="34" charset="0"/>
              </a:rPr>
              <a:t>Naked, or nearly so, His body stretched out unnaturally, blood, sweat, flies, groaning, and dogs circling, it was a scene that riveted the eyes of all who were there to see 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967" y="3050858"/>
            <a:ext cx="5168065" cy="3807142"/>
          </a:xfrm>
          <a:prstGeom prst="rect">
            <a:avLst/>
          </a:prstGeom>
        </p:spPr>
      </p:pic>
    </p:spTree>
    <p:extLst>
      <p:ext uri="{BB962C8B-B14F-4D97-AF65-F5344CB8AC3E}">
        <p14:creationId xmlns:p14="http://schemas.microsoft.com/office/powerpoint/2010/main" val="3988634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1123"/>
                                        </p:tgtEl>
                                        <p:attrNameLst>
                                          <p:attrName>style.visibility</p:attrName>
                                        </p:attrNameLst>
                                      </p:cBhvr>
                                      <p:to>
                                        <p:strVal val="visible"/>
                                      </p:to>
                                    </p:set>
                                    <p:animEffect transition="in" filter="fade">
                                      <p:cBhvr>
                                        <p:cTn id="7" dur="500"/>
                                        <p:tgtEl>
                                          <p:spTgt spid="2611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5443" y="6542314"/>
            <a:ext cx="3581400" cy="304800"/>
          </a:xfrm>
        </p:spPr>
        <p:txBody>
          <a:bodyPr/>
          <a:lstStyle/>
          <a:p>
            <a:r>
              <a:rPr lang="en-US" altLang="en-US" dirty="0"/>
              <a:t>Messianic Psalms</a:t>
            </a:r>
          </a:p>
        </p:txBody>
      </p:sp>
      <p:sp>
        <p:nvSpPr>
          <p:cNvPr id="9" name="Text Box 9"/>
          <p:cNvSpPr txBox="1">
            <a:spLocks noChangeArrowheads="1"/>
          </p:cNvSpPr>
          <p:nvPr/>
        </p:nvSpPr>
        <p:spPr bwMode="auto">
          <a:xfrm>
            <a:off x="0" y="1226910"/>
            <a:ext cx="12192000" cy="1569660"/>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1">
                    <a:lumMod val="75000"/>
                  </a:schemeClr>
                </a:solidFill>
                <a:latin typeface="Tahoma" pitchFamily="34" charset="0"/>
              </a:rPr>
              <a:t>We partake of the Lord’s Supper every first day of the</a:t>
            </a:r>
          </a:p>
          <a:p>
            <a:pPr algn="ctr"/>
            <a:r>
              <a:rPr lang="en-US" altLang="en-US" sz="3200" dirty="0">
                <a:solidFill>
                  <a:schemeClr val="accent1">
                    <a:lumMod val="75000"/>
                  </a:schemeClr>
                </a:solidFill>
                <a:latin typeface="Tahoma" pitchFamily="34" charset="0"/>
              </a:rPr>
              <a:t>week, to “proclaim the Lord’s death until He comes” </a:t>
            </a:r>
          </a:p>
          <a:p>
            <a:pPr algn="ctr"/>
            <a:r>
              <a:rPr lang="en-US" altLang="en-US" sz="3200" i="1" dirty="0">
                <a:solidFill>
                  <a:schemeClr val="accent1">
                    <a:lumMod val="75000"/>
                  </a:schemeClr>
                </a:solidFill>
                <a:latin typeface="Tahoma" pitchFamily="34" charset="0"/>
              </a:rPr>
              <a:t>(I Cor. 11:26) </a:t>
            </a:r>
            <a:r>
              <a:rPr lang="en-US" altLang="en-US" sz="3200" dirty="0">
                <a:solidFill>
                  <a:schemeClr val="accent1">
                    <a:lumMod val="75000"/>
                  </a:schemeClr>
                </a:solidFill>
                <a:latin typeface="Tahoma" pitchFamily="34" charset="0"/>
              </a:rPr>
              <a:t>so we remember what our salvation cost!</a:t>
            </a:r>
            <a:endParaRPr lang="en-US" altLang="en-US" sz="3200" i="1" dirty="0">
              <a:solidFill>
                <a:schemeClr val="accent1">
                  <a:lumMod val="75000"/>
                </a:schemeClr>
              </a:solidFill>
              <a:latin typeface="Tahoma" pitchFamily="34" charset="0"/>
            </a:endParaRPr>
          </a:p>
        </p:txBody>
      </p:sp>
      <p:pic>
        <p:nvPicPr>
          <p:cNvPr id="6" name="Picture 5" descr="A picture containing table, cup, indoor, plate&#10;&#10;Description generated with high confidence">
            <a:extLst>
              <a:ext uri="{FF2B5EF4-FFF2-40B4-BE49-F238E27FC236}">
                <a16:creationId xmlns:a16="http://schemas.microsoft.com/office/drawing/2014/main" id="{D258C894-2D07-4695-85D8-B7561C73F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008010"/>
            <a:ext cx="9144000" cy="3333750"/>
          </a:xfrm>
          <a:prstGeom prst="rect">
            <a:avLst/>
          </a:prstGeom>
        </p:spPr>
      </p:pic>
    </p:spTree>
    <p:extLst>
      <p:ext uri="{BB962C8B-B14F-4D97-AF65-F5344CB8AC3E}">
        <p14:creationId xmlns:p14="http://schemas.microsoft.com/office/powerpoint/2010/main" val="1872521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9214"/>
            <a:ext cx="11734800" cy="7627618"/>
          </a:xfrm>
          <a:prstGeom prst="rect">
            <a:avLst/>
          </a:prstGeom>
        </p:spPr>
      </p:pic>
      <p:sp>
        <p:nvSpPr>
          <p:cNvPr id="222210"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0" y="6553199"/>
            <a:ext cx="3025876" cy="304801"/>
          </a:xfrm>
        </p:spPr>
        <p:txBody>
          <a:bodyPr/>
          <a:lstStyle/>
          <a:p>
            <a:r>
              <a:rPr lang="en-US" altLang="en-US" dirty="0"/>
              <a:t>Messianic Psalms</a:t>
            </a:r>
          </a:p>
        </p:txBody>
      </p:sp>
      <p:sp>
        <p:nvSpPr>
          <p:cNvPr id="11" name="Text Box 3"/>
          <p:cNvSpPr txBox="1">
            <a:spLocks noChangeArrowheads="1"/>
          </p:cNvSpPr>
          <p:nvPr/>
        </p:nvSpPr>
        <p:spPr bwMode="auto">
          <a:xfrm>
            <a:off x="0" y="5968424"/>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Jesus’ garments would be divided and lots cast for them!</a:t>
            </a:r>
            <a:endParaRPr lang="en-US" altLang="en-US" sz="3200" i="1" dirty="0">
              <a:solidFill>
                <a:schemeClr val="accent2">
                  <a:lumMod val="75000"/>
                </a:schemeClr>
              </a:solidFill>
              <a:latin typeface="Tahoma" pitchFamily="34" charset="0"/>
            </a:endParaRPr>
          </a:p>
        </p:txBody>
      </p:sp>
      <p:sp>
        <p:nvSpPr>
          <p:cNvPr id="7" name="Rectangular Callout 6"/>
          <p:cNvSpPr/>
          <p:nvPr/>
        </p:nvSpPr>
        <p:spPr bwMode="auto">
          <a:xfrm>
            <a:off x="381000" y="975699"/>
            <a:ext cx="11430000" cy="1631216"/>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sz="3600" dirty="0">
                <a:solidFill>
                  <a:srgbClr val="002060"/>
                </a:solidFill>
              </a:rPr>
              <a:t>Ps. 22:18</a:t>
            </a:r>
          </a:p>
          <a:p>
            <a:pPr marL="806450" indent="-806450" algn="l"/>
            <a:r>
              <a:rPr lang="en-US" altLang="en-US" sz="3200" b="0" dirty="0">
                <a:solidFill>
                  <a:srgbClr val="002060"/>
                </a:solidFill>
              </a:rPr>
              <a:t>18.  They divide my garments among them, And for my clothing they cast lots.</a:t>
            </a:r>
          </a:p>
        </p:txBody>
      </p:sp>
    </p:spTree>
    <p:extLst>
      <p:ext uri="{BB962C8B-B14F-4D97-AF65-F5344CB8AC3E}">
        <p14:creationId xmlns:p14="http://schemas.microsoft.com/office/powerpoint/2010/main" val="41493232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0" y="6553200"/>
            <a:ext cx="3581400" cy="304800"/>
          </a:xfrm>
        </p:spPr>
        <p:txBody>
          <a:bodyPr/>
          <a:lstStyle/>
          <a:p>
            <a:r>
              <a:rPr lang="en-US" altLang="en-US"/>
              <a:t>Messianic Psalms</a:t>
            </a:r>
            <a:endParaRPr lang="en-US" altLang="en-US" dirty="0"/>
          </a:p>
        </p:txBody>
      </p:sp>
      <p:sp>
        <p:nvSpPr>
          <p:cNvPr id="261123" name="Text Box 3"/>
          <p:cNvSpPr txBox="1">
            <a:spLocks noChangeArrowheads="1"/>
          </p:cNvSpPr>
          <p:nvPr/>
        </p:nvSpPr>
        <p:spPr bwMode="auto">
          <a:xfrm>
            <a:off x="0" y="914400"/>
            <a:ext cx="1219199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Jn. 19:23-25</a:t>
            </a:r>
          </a:p>
          <a:p>
            <a:pPr>
              <a:buClr>
                <a:schemeClr val="accent2"/>
              </a:buClr>
              <a:buSzPct val="115000"/>
              <a:buFont typeface="Wingdings" pitchFamily="2" charset="2"/>
              <a:buChar char="Ø"/>
            </a:pPr>
            <a:r>
              <a:rPr lang="en-US" altLang="en-US" sz="3200" b="0" dirty="0">
                <a:solidFill>
                  <a:srgbClr val="002060"/>
                </a:solidFill>
                <a:latin typeface="Tahoma" pitchFamily="34" charset="0"/>
              </a:rPr>
              <a:t>The soldiers gambled for the only thing of value they saw in Jesus, His seamless tunic and outer garments.</a:t>
            </a:r>
          </a:p>
        </p:txBody>
      </p:sp>
      <p:sp>
        <p:nvSpPr>
          <p:cNvPr id="9" name="Text Box 9"/>
          <p:cNvSpPr txBox="1">
            <a:spLocks noChangeArrowheads="1"/>
          </p:cNvSpPr>
          <p:nvPr/>
        </p:nvSpPr>
        <p:spPr bwMode="auto">
          <a:xfrm>
            <a:off x="12033" y="2850416"/>
            <a:ext cx="12179967" cy="2062103"/>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1">
                    <a:lumMod val="75000"/>
                  </a:schemeClr>
                </a:solidFill>
                <a:latin typeface="Tahoma" pitchFamily="34" charset="0"/>
              </a:rPr>
              <a:t>Psalm 22 foretells Jesus’ loss of human dignity, ridicule,</a:t>
            </a:r>
          </a:p>
          <a:p>
            <a:pPr algn="ctr"/>
            <a:r>
              <a:rPr lang="en-US" altLang="en-US" sz="3200" dirty="0">
                <a:solidFill>
                  <a:schemeClr val="accent1">
                    <a:lumMod val="75000"/>
                  </a:schemeClr>
                </a:solidFill>
                <a:latin typeface="Tahoma" pitchFamily="34" charset="0"/>
              </a:rPr>
              <a:t>the physical effects of fear, terror, and a deteriorating </a:t>
            </a:r>
          </a:p>
          <a:p>
            <a:pPr algn="ctr"/>
            <a:r>
              <a:rPr lang="en-US" altLang="en-US" sz="3200" dirty="0">
                <a:solidFill>
                  <a:schemeClr val="accent1">
                    <a:lumMod val="75000"/>
                  </a:schemeClr>
                </a:solidFill>
                <a:latin typeface="Tahoma" pitchFamily="34" charset="0"/>
              </a:rPr>
              <a:t>body, including the impact upon the heart, bones, hands</a:t>
            </a:r>
          </a:p>
          <a:p>
            <a:pPr algn="ctr"/>
            <a:r>
              <a:rPr lang="en-US" altLang="en-US" sz="3200" dirty="0">
                <a:solidFill>
                  <a:schemeClr val="accent1">
                    <a:lumMod val="75000"/>
                  </a:schemeClr>
                </a:solidFill>
                <a:latin typeface="Tahoma" pitchFamily="34" charset="0"/>
              </a:rPr>
              <a:t>and feet!</a:t>
            </a:r>
            <a:endParaRPr lang="en-US" altLang="en-US" sz="3200" i="1" dirty="0">
              <a:solidFill>
                <a:schemeClr val="accent1">
                  <a:lumMod val="75000"/>
                </a:schemeClr>
              </a:solidFill>
              <a:latin typeface="Tahoma" pitchFamily="34" charset="0"/>
            </a:endParaRPr>
          </a:p>
        </p:txBody>
      </p:sp>
      <p:sp>
        <p:nvSpPr>
          <p:cNvPr id="8" name="Text Box 5"/>
          <p:cNvSpPr txBox="1">
            <a:spLocks noChangeArrowheads="1"/>
          </p:cNvSpPr>
          <p:nvPr/>
        </p:nvSpPr>
        <p:spPr bwMode="auto">
          <a:xfrm>
            <a:off x="12033" y="5225340"/>
            <a:ext cx="12191999" cy="1077218"/>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66FFFF"/>
                </a:solidFill>
                <a:latin typeface="Tahoma" pitchFamily="34" charset="0"/>
              </a:rPr>
              <a:t>Psalm 22 depicts a totally broken man (Jesus), </a:t>
            </a:r>
          </a:p>
          <a:p>
            <a:pPr algn="ctr"/>
            <a:r>
              <a:rPr lang="en-US" altLang="en-US" sz="3200" dirty="0">
                <a:solidFill>
                  <a:srgbClr val="66FFFF"/>
                </a:solidFill>
                <a:latin typeface="Tahoma" pitchFamily="34" charset="0"/>
              </a:rPr>
              <a:t>physically, and emotionally!</a:t>
            </a:r>
          </a:p>
        </p:txBody>
      </p:sp>
    </p:spTree>
    <p:extLst>
      <p:ext uri="{BB962C8B-B14F-4D97-AF65-F5344CB8AC3E}">
        <p14:creationId xmlns:p14="http://schemas.microsoft.com/office/powerpoint/2010/main" val="15058482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1123"/>
                                        </p:tgtEl>
                                        <p:attrNameLst>
                                          <p:attrName>style.visibility</p:attrName>
                                        </p:attrNameLst>
                                      </p:cBhvr>
                                      <p:to>
                                        <p:strVal val="visible"/>
                                      </p:to>
                                    </p:set>
                                    <p:animEffect transition="in" filter="fade">
                                      <p:cBhvr>
                                        <p:cTn id="7" dur="500"/>
                                        <p:tgtEl>
                                          <p:spTgt spid="2611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P spid="9"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12192000" cy="685800"/>
          </a:xfrm>
        </p:spPr>
        <p:txBody>
          <a:bodyPr/>
          <a:lstStyle/>
          <a:p>
            <a:r>
              <a:rPr lang="en-US" altLang="en-US" sz="4400" b="1" u="sng" dirty="0">
                <a:solidFill>
                  <a:schemeClr val="bg2"/>
                </a:solidFill>
                <a:cs typeface="Times New Roman" pitchFamily="18" charset="0"/>
              </a:rPr>
              <a:t>Conclusion (Part 1)</a:t>
            </a:r>
          </a:p>
        </p:txBody>
      </p:sp>
      <p:sp>
        <p:nvSpPr>
          <p:cNvPr id="5" name="Footer Placeholder 4"/>
          <p:cNvSpPr>
            <a:spLocks noGrp="1"/>
          </p:cNvSpPr>
          <p:nvPr>
            <p:ph type="ftr" sz="quarter" idx="11"/>
          </p:nvPr>
        </p:nvSpPr>
        <p:spPr>
          <a:xfrm>
            <a:off x="0" y="6549189"/>
            <a:ext cx="3564194" cy="304800"/>
          </a:xfrm>
        </p:spPr>
        <p:txBody>
          <a:bodyPr/>
          <a:lstStyle/>
          <a:p>
            <a:r>
              <a:rPr lang="en-US" altLang="en-US"/>
              <a:t>Messianic Psalms</a:t>
            </a:r>
            <a:endParaRPr lang="en-US" altLang="en-US" dirty="0"/>
          </a:p>
        </p:txBody>
      </p:sp>
      <p:sp>
        <p:nvSpPr>
          <p:cNvPr id="8" name="Text Box 3"/>
          <p:cNvSpPr txBox="1">
            <a:spLocks noChangeArrowheads="1"/>
          </p:cNvSpPr>
          <p:nvPr/>
        </p:nvSpPr>
        <p:spPr bwMode="auto">
          <a:xfrm>
            <a:off x="0" y="924818"/>
            <a:ext cx="12192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Psalm 22 depicts the cross, not an instrument for execution at the time of its writing but a future mode of execution at a time of God’s choosing (Gal. 4:4), and the Son of God Who would die there for all of mankind</a:t>
            </a:r>
            <a:endParaRPr lang="en-US" altLang="en-US" sz="3200" i="1" dirty="0">
              <a:solidFill>
                <a:schemeClr val="accent2">
                  <a:lumMod val="75000"/>
                </a:schemeClr>
              </a:solidFill>
              <a:latin typeface="Tahoma" pitchFamily="34" charset="0"/>
            </a:endParaRPr>
          </a:p>
        </p:txBody>
      </p:sp>
      <p:sp>
        <p:nvSpPr>
          <p:cNvPr id="6" name="Text Box 3"/>
          <p:cNvSpPr txBox="1">
            <a:spLocks noChangeArrowheads="1"/>
          </p:cNvSpPr>
          <p:nvPr/>
        </p:nvSpPr>
        <p:spPr bwMode="auto">
          <a:xfrm>
            <a:off x="-44116" y="4191074"/>
            <a:ext cx="77242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Jesus was the perfect sacrifice for sins for all time </a:t>
            </a:r>
          </a:p>
          <a:p>
            <a:pPr algn="ctr"/>
            <a:r>
              <a:rPr lang="en-US" altLang="en-US" sz="3200" i="1" dirty="0">
                <a:solidFill>
                  <a:schemeClr val="accent2">
                    <a:lumMod val="75000"/>
                  </a:schemeClr>
                </a:solidFill>
                <a:latin typeface="Tahoma" pitchFamily="34" charset="0"/>
              </a:rPr>
              <a:t>(Heb. 9:28; 10:12)</a:t>
            </a:r>
          </a:p>
        </p:txBody>
      </p:sp>
      <p:pic>
        <p:nvPicPr>
          <p:cNvPr id="3" name="Picture 2" descr="A blurry image of wood&#10;&#10;Description generated with very high confidence">
            <a:extLst>
              <a:ext uri="{FF2B5EF4-FFF2-40B4-BE49-F238E27FC236}">
                <a16:creationId xmlns:a16="http://schemas.microsoft.com/office/drawing/2014/main" id="{7D0292CE-E9BD-4199-991C-F8585B0A6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2988142"/>
            <a:ext cx="4419600" cy="3975525"/>
          </a:xfrm>
          <a:prstGeom prst="rect">
            <a:avLst/>
          </a:prstGeom>
        </p:spPr>
      </p:pic>
    </p:spTree>
    <p:extLst>
      <p:ext uri="{BB962C8B-B14F-4D97-AF65-F5344CB8AC3E}">
        <p14:creationId xmlns:p14="http://schemas.microsoft.com/office/powerpoint/2010/main" val="3829289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Intro</a:t>
            </a:r>
            <a:r>
              <a:rPr lang="en-US" altLang="en-US" sz="4800" b="1" u="sng" dirty="0">
                <a:solidFill>
                  <a:schemeClr val="bg2"/>
                </a:solidFill>
                <a:cs typeface="Times New Roman" pitchFamily="18" charset="0"/>
              </a:rPr>
              <a:t> </a:t>
            </a:r>
          </a:p>
        </p:txBody>
      </p:sp>
      <p:sp>
        <p:nvSpPr>
          <p:cNvPr id="5" name="Footer Placeholder 4"/>
          <p:cNvSpPr>
            <a:spLocks noGrp="1"/>
          </p:cNvSpPr>
          <p:nvPr>
            <p:ph type="ftr" sz="quarter" idx="11"/>
          </p:nvPr>
        </p:nvSpPr>
        <p:spPr>
          <a:xfrm>
            <a:off x="0" y="6554224"/>
            <a:ext cx="3052916" cy="304801"/>
          </a:xfrm>
        </p:spPr>
        <p:txBody>
          <a:bodyPr/>
          <a:lstStyle/>
          <a:p>
            <a:r>
              <a:rPr lang="en-US" altLang="en-US" dirty="0"/>
              <a:t>Messianic Psalms</a:t>
            </a:r>
          </a:p>
        </p:txBody>
      </p:sp>
      <p:sp>
        <p:nvSpPr>
          <p:cNvPr id="222211" name="Text Box 3"/>
          <p:cNvSpPr txBox="1">
            <a:spLocks noChangeArrowheads="1"/>
          </p:cNvSpPr>
          <p:nvPr/>
        </p:nvSpPr>
        <p:spPr bwMode="auto">
          <a:xfrm>
            <a:off x="0" y="914400"/>
            <a:ext cx="12192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chemeClr val="accent2">
                    <a:lumMod val="75000"/>
                  </a:schemeClr>
                </a:solidFill>
                <a:latin typeface="Tahoma" pitchFamily="34" charset="0"/>
              </a:rPr>
              <a:t>“Messianic” Psalms refer to psalms that, in one way</a:t>
            </a:r>
          </a:p>
          <a:p>
            <a:pPr algn="ctr"/>
            <a:r>
              <a:rPr lang="en-US" altLang="en-US" sz="3600" dirty="0">
                <a:solidFill>
                  <a:schemeClr val="accent2">
                    <a:lumMod val="75000"/>
                  </a:schemeClr>
                </a:solidFill>
                <a:latin typeface="Tahoma" pitchFamily="34" charset="0"/>
              </a:rPr>
              <a:t>or another, pertain to the Messiah </a:t>
            </a:r>
          </a:p>
          <a:p>
            <a:pPr algn="ctr"/>
            <a:r>
              <a:rPr lang="en-US" altLang="en-US" sz="3600" i="1" dirty="0">
                <a:solidFill>
                  <a:schemeClr val="accent2">
                    <a:lumMod val="75000"/>
                  </a:schemeClr>
                </a:solidFill>
                <a:latin typeface="Tahoma" pitchFamily="34" charset="0"/>
              </a:rPr>
              <a:t>(H4899: Anointed One) </a:t>
            </a:r>
            <a:r>
              <a:rPr lang="en-US" altLang="en-US" sz="3600" dirty="0">
                <a:solidFill>
                  <a:schemeClr val="accent2">
                    <a:lumMod val="75000"/>
                  </a:schemeClr>
                </a:solidFill>
                <a:latin typeface="Tahoma" pitchFamily="34" charset="0"/>
              </a:rPr>
              <a:t>or Christ </a:t>
            </a:r>
            <a:r>
              <a:rPr lang="en-US" altLang="en-US" sz="3600" i="1" dirty="0">
                <a:solidFill>
                  <a:schemeClr val="accent2">
                    <a:lumMod val="75000"/>
                  </a:schemeClr>
                </a:solidFill>
                <a:latin typeface="Tahoma" pitchFamily="34" charset="0"/>
              </a:rPr>
              <a:t>(Jn. 1:41: Greek equivalent to Hebrew; G5547: Anointed One)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515923"/>
            <a:ext cx="3657600" cy="274510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3330194"/>
            <a:ext cx="4229100" cy="3171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2211"/>
                                        </p:tgtEl>
                                        <p:attrNameLst>
                                          <p:attrName>style.visibility</p:attrName>
                                        </p:attrNameLst>
                                      </p:cBhvr>
                                      <p:to>
                                        <p:strVal val="visible"/>
                                      </p:to>
                                    </p:set>
                                    <p:animEffect transition="in" filter="fade">
                                      <p:cBhvr>
                                        <p:cTn id="7" dur="500"/>
                                        <p:tgtEl>
                                          <p:spTgt spid="2222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12192000" cy="685800"/>
          </a:xfrm>
        </p:spPr>
        <p:txBody>
          <a:bodyPr/>
          <a:lstStyle/>
          <a:p>
            <a:r>
              <a:rPr lang="en-US" altLang="en-US" sz="4400" b="1" u="sng" dirty="0">
                <a:solidFill>
                  <a:schemeClr val="bg2"/>
                </a:solidFill>
                <a:cs typeface="Times New Roman" pitchFamily="18" charset="0"/>
              </a:rPr>
              <a:t>Conclusion (Part 1)</a:t>
            </a:r>
          </a:p>
        </p:txBody>
      </p:sp>
      <p:sp>
        <p:nvSpPr>
          <p:cNvPr id="5" name="Footer Placeholder 4"/>
          <p:cNvSpPr>
            <a:spLocks noGrp="1"/>
          </p:cNvSpPr>
          <p:nvPr>
            <p:ph type="ftr" sz="quarter" idx="11"/>
          </p:nvPr>
        </p:nvSpPr>
        <p:spPr>
          <a:xfrm>
            <a:off x="0" y="6549189"/>
            <a:ext cx="3564194" cy="304800"/>
          </a:xfrm>
        </p:spPr>
        <p:txBody>
          <a:bodyPr/>
          <a:lstStyle/>
          <a:p>
            <a:r>
              <a:rPr lang="en-US" altLang="en-US"/>
              <a:t>Messianic Psalms</a:t>
            </a:r>
            <a:endParaRPr lang="en-US" altLang="en-US" dirty="0"/>
          </a:p>
        </p:txBody>
      </p:sp>
      <p:sp>
        <p:nvSpPr>
          <p:cNvPr id="8" name="Text Box 3"/>
          <p:cNvSpPr txBox="1">
            <a:spLocks noChangeArrowheads="1"/>
          </p:cNvSpPr>
          <p:nvPr/>
        </p:nvSpPr>
        <p:spPr bwMode="auto">
          <a:xfrm>
            <a:off x="0" y="924818"/>
            <a:ext cx="12192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Just as the story of the Messiah doesn’t end at the cross,</a:t>
            </a:r>
          </a:p>
          <a:p>
            <a:pPr algn="ctr"/>
            <a:r>
              <a:rPr lang="en-US" altLang="en-US" sz="3200" dirty="0">
                <a:solidFill>
                  <a:schemeClr val="accent2">
                    <a:lumMod val="75000"/>
                  </a:schemeClr>
                </a:solidFill>
                <a:latin typeface="Tahoma" pitchFamily="34" charset="0"/>
              </a:rPr>
              <a:t>neither do the Psalms end at the cross but they further</a:t>
            </a:r>
          </a:p>
          <a:p>
            <a:pPr algn="ctr"/>
            <a:r>
              <a:rPr lang="en-US" altLang="en-US" sz="3200" dirty="0">
                <a:solidFill>
                  <a:schemeClr val="accent2">
                    <a:lumMod val="75000"/>
                  </a:schemeClr>
                </a:solidFill>
                <a:latin typeface="Tahoma" pitchFamily="34" charset="0"/>
              </a:rPr>
              <a:t>prophesy of His being a King and Priest </a:t>
            </a:r>
            <a:r>
              <a:rPr lang="en-US" altLang="en-US" sz="3200" i="1" dirty="0">
                <a:solidFill>
                  <a:schemeClr val="accent2">
                    <a:lumMod val="75000"/>
                  </a:schemeClr>
                </a:solidFill>
                <a:latin typeface="Tahoma" pitchFamily="34" charset="0"/>
              </a:rPr>
              <a:t>(Ps. 110) </a:t>
            </a:r>
            <a:r>
              <a:rPr lang="en-US" altLang="en-US" sz="3200" dirty="0">
                <a:solidFill>
                  <a:schemeClr val="accent2">
                    <a:lumMod val="75000"/>
                  </a:schemeClr>
                </a:solidFill>
                <a:latin typeface="Tahoma" pitchFamily="34" charset="0"/>
              </a:rPr>
              <a:t>and gives the hope of His resurrection </a:t>
            </a:r>
            <a:r>
              <a:rPr lang="en-US" altLang="en-US" sz="3200" i="1" dirty="0">
                <a:solidFill>
                  <a:schemeClr val="accent2">
                    <a:lumMod val="75000"/>
                  </a:schemeClr>
                </a:solidFill>
                <a:latin typeface="Tahoma" pitchFamily="34" charset="0"/>
              </a:rPr>
              <a:t>(Ps. 16)</a:t>
            </a:r>
          </a:p>
        </p:txBody>
      </p:sp>
      <p:sp>
        <p:nvSpPr>
          <p:cNvPr id="6" name="Text Box 3"/>
          <p:cNvSpPr txBox="1">
            <a:spLocks noChangeArrowheads="1"/>
          </p:cNvSpPr>
          <p:nvPr/>
        </p:nvSpPr>
        <p:spPr bwMode="auto">
          <a:xfrm>
            <a:off x="-44116" y="4191074"/>
            <a:ext cx="77242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Jesus’ death on the cross was to</a:t>
            </a:r>
          </a:p>
          <a:p>
            <a:pPr algn="ctr"/>
            <a:r>
              <a:rPr lang="en-US" altLang="en-US" sz="3200" dirty="0">
                <a:solidFill>
                  <a:schemeClr val="accent2">
                    <a:lumMod val="75000"/>
                  </a:schemeClr>
                </a:solidFill>
                <a:latin typeface="Tahoma" pitchFamily="34" charset="0"/>
              </a:rPr>
              <a:t>fulfill the will of God in order to save</a:t>
            </a:r>
          </a:p>
          <a:p>
            <a:pPr algn="ctr"/>
            <a:r>
              <a:rPr lang="en-US" altLang="en-US" sz="3200" dirty="0">
                <a:solidFill>
                  <a:schemeClr val="accent2">
                    <a:lumMod val="75000"/>
                  </a:schemeClr>
                </a:solidFill>
                <a:latin typeface="Tahoma" pitchFamily="34" charset="0"/>
              </a:rPr>
              <a:t>mankind from sin!</a:t>
            </a:r>
            <a:endParaRPr lang="en-US" altLang="en-US" sz="3200" i="1" dirty="0">
              <a:solidFill>
                <a:schemeClr val="accent2">
                  <a:lumMod val="75000"/>
                </a:schemeClr>
              </a:solidFill>
              <a:latin typeface="Tahoma" pitchFamily="34" charset="0"/>
            </a:endParaRPr>
          </a:p>
        </p:txBody>
      </p:sp>
      <p:pic>
        <p:nvPicPr>
          <p:cNvPr id="3" name="Picture 2" descr="A blurry image of wood&#10;&#10;Description generated with very high confidence">
            <a:extLst>
              <a:ext uri="{FF2B5EF4-FFF2-40B4-BE49-F238E27FC236}">
                <a16:creationId xmlns:a16="http://schemas.microsoft.com/office/drawing/2014/main" id="{7D0292CE-E9BD-4199-991C-F8585B0A6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2988142"/>
            <a:ext cx="4419600" cy="3975525"/>
          </a:xfrm>
          <a:prstGeom prst="rect">
            <a:avLst/>
          </a:prstGeom>
        </p:spPr>
      </p:pic>
    </p:spTree>
    <p:extLst>
      <p:ext uri="{BB962C8B-B14F-4D97-AF65-F5344CB8AC3E}">
        <p14:creationId xmlns:p14="http://schemas.microsoft.com/office/powerpoint/2010/main" val="18863413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12192000" cy="685800"/>
          </a:xfrm>
        </p:spPr>
        <p:txBody>
          <a:bodyPr/>
          <a:lstStyle/>
          <a:p>
            <a:r>
              <a:rPr lang="en-US" altLang="en-US" sz="4400" b="1" u="sng" dirty="0">
                <a:solidFill>
                  <a:schemeClr val="bg2"/>
                </a:solidFill>
                <a:cs typeface="Times New Roman" pitchFamily="18" charset="0"/>
              </a:rPr>
              <a:t>Conclusion (Part 1)</a:t>
            </a:r>
          </a:p>
        </p:txBody>
      </p:sp>
      <p:sp>
        <p:nvSpPr>
          <p:cNvPr id="5" name="Footer Placeholder 4"/>
          <p:cNvSpPr>
            <a:spLocks noGrp="1"/>
          </p:cNvSpPr>
          <p:nvPr>
            <p:ph type="ftr" sz="quarter" idx="11"/>
          </p:nvPr>
        </p:nvSpPr>
        <p:spPr>
          <a:xfrm>
            <a:off x="0" y="6549189"/>
            <a:ext cx="3564194" cy="304800"/>
          </a:xfrm>
        </p:spPr>
        <p:txBody>
          <a:bodyPr/>
          <a:lstStyle/>
          <a:p>
            <a:r>
              <a:rPr lang="en-US" altLang="en-US"/>
              <a:t>Messianic Psalms</a:t>
            </a:r>
            <a:endParaRPr lang="en-US" altLang="en-US" dirty="0"/>
          </a:p>
        </p:txBody>
      </p:sp>
      <p:sp>
        <p:nvSpPr>
          <p:cNvPr id="8" name="Text Box 3"/>
          <p:cNvSpPr txBox="1">
            <a:spLocks noChangeArrowheads="1"/>
          </p:cNvSpPr>
          <p:nvPr/>
        </p:nvSpPr>
        <p:spPr bwMode="auto">
          <a:xfrm>
            <a:off x="0" y="924818"/>
            <a:ext cx="1219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FF0000"/>
                </a:solidFill>
                <a:latin typeface="Tahoma" pitchFamily="34" charset="0"/>
              </a:rPr>
              <a:t>Eph. 1:7: </a:t>
            </a:r>
            <a:r>
              <a:rPr lang="en-US" altLang="en-US" sz="3200" dirty="0">
                <a:solidFill>
                  <a:schemeClr val="accent2">
                    <a:lumMod val="75000"/>
                  </a:schemeClr>
                </a:solidFill>
                <a:latin typeface="Tahoma" pitchFamily="34" charset="0"/>
              </a:rPr>
              <a:t>In His blood we have forgiveness and redemption and the hope of Heaven (Col. 1:5)</a:t>
            </a:r>
            <a:endParaRPr lang="en-US" altLang="en-US" sz="3200" i="1" dirty="0">
              <a:solidFill>
                <a:schemeClr val="accent2">
                  <a:lumMod val="75000"/>
                </a:schemeClr>
              </a:solidFill>
              <a:latin typeface="Tahoma" pitchFamily="34" charset="0"/>
            </a:endParaRPr>
          </a:p>
        </p:txBody>
      </p:sp>
      <p:sp>
        <p:nvSpPr>
          <p:cNvPr id="7" name="Text Box 5">
            <a:extLst>
              <a:ext uri="{FF2B5EF4-FFF2-40B4-BE49-F238E27FC236}">
                <a16:creationId xmlns:a16="http://schemas.microsoft.com/office/drawing/2014/main" id="{A9E8D94B-53AF-4E75-9D20-1A57E43D40AE}"/>
              </a:ext>
            </a:extLst>
          </p:cNvPr>
          <p:cNvSpPr txBox="1">
            <a:spLocks noChangeArrowheads="1"/>
          </p:cNvSpPr>
          <p:nvPr/>
        </p:nvSpPr>
        <p:spPr bwMode="auto">
          <a:xfrm>
            <a:off x="4011" y="2241054"/>
            <a:ext cx="12192000" cy="1077218"/>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66FFFF"/>
                </a:solidFill>
                <a:latin typeface="Tahoma" pitchFamily="34" charset="0"/>
              </a:rPr>
              <a:t>Have you obeyed the gospel that you might be washed in His blood and freed from your sins?</a:t>
            </a:r>
            <a:endParaRPr lang="en-US" altLang="en-US" sz="3200" i="1" dirty="0">
              <a:solidFill>
                <a:srgbClr val="66FFFF"/>
              </a:solidFill>
              <a:latin typeface="Tahoma" pitchFamily="34" charset="0"/>
            </a:endParaRPr>
          </a:p>
        </p:txBody>
      </p:sp>
      <p:pic>
        <p:nvPicPr>
          <p:cNvPr id="4" name="Picture 3" descr="A person posing for the camera&#10;&#10;Description generated with very high confidence">
            <a:extLst>
              <a:ext uri="{FF2B5EF4-FFF2-40B4-BE49-F238E27FC236}">
                <a16:creationId xmlns:a16="http://schemas.microsoft.com/office/drawing/2014/main" id="{39FAF08F-8EE1-4970-ABAF-ABA52A055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777" y="3569322"/>
            <a:ext cx="4980445" cy="3314260"/>
          </a:xfrm>
          <a:prstGeom prst="rect">
            <a:avLst/>
          </a:prstGeom>
        </p:spPr>
      </p:pic>
    </p:spTree>
    <p:extLst>
      <p:ext uri="{BB962C8B-B14F-4D97-AF65-F5344CB8AC3E}">
        <p14:creationId xmlns:p14="http://schemas.microsoft.com/office/powerpoint/2010/main" val="2986391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4876799"/>
            <a:ext cx="12192000" cy="737419"/>
          </a:xfrm>
          <a:prstGeom prst="rect">
            <a:avLst/>
          </a:prstGeom>
          <a:solidFill>
            <a:srgbClr val="66FFFF"/>
          </a:solidFill>
          <a:ln w="9525">
            <a:no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12192000" cy="990600"/>
          </a:xfrm>
          <a:solidFill>
            <a:srgbClr val="66FFFF"/>
          </a:solidFill>
        </p:spPr>
        <p:txBody>
          <a:bodyPr/>
          <a:lstStyle/>
          <a:p>
            <a:r>
              <a:rPr lang="en-US" sz="5400" b="1" u="sng" dirty="0">
                <a:solidFill>
                  <a:srgbClr val="0000FF"/>
                </a:solidFill>
                <a:latin typeface="Ameretto"/>
              </a:rPr>
              <a:t>“What Must I Do To Be Saved?”</a:t>
            </a:r>
          </a:p>
        </p:txBody>
      </p:sp>
      <p:sp>
        <p:nvSpPr>
          <p:cNvPr id="6147" name="Text Box 3"/>
          <p:cNvSpPr txBox="1">
            <a:spLocks noChangeArrowheads="1"/>
          </p:cNvSpPr>
          <p:nvPr/>
        </p:nvSpPr>
        <p:spPr bwMode="auto">
          <a:xfrm>
            <a:off x="2057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dirty="0">
                <a:solidFill>
                  <a:schemeClr val="accent1">
                    <a:lumMod val="75000"/>
                  </a:schemeClr>
                </a:solidFill>
                <a:ea typeface="Tahoma" pitchFamily="34" charset="0"/>
                <a:cs typeface="Tahoma" pitchFamily="34" charset="0"/>
              </a:rPr>
              <a:t>Hear The Gospel (Jn. 5:24; Rom. 10:17)</a:t>
            </a:r>
          </a:p>
          <a:p>
            <a:pPr algn="ctr">
              <a:spcBef>
                <a:spcPct val="20000"/>
              </a:spcBef>
              <a:defRPr/>
            </a:pPr>
            <a:r>
              <a:rPr lang="en-US" sz="3200" dirty="0">
                <a:solidFill>
                  <a:schemeClr val="accent1">
                    <a:lumMod val="75000"/>
                  </a:schemeClr>
                </a:solidFill>
                <a:ea typeface="Tahoma" pitchFamily="34" charset="0"/>
                <a:cs typeface="Tahoma" pitchFamily="34" charset="0"/>
              </a:rPr>
              <a:t>Believe In Christ (Jn. 3:16-18; Jn. 8:24)</a:t>
            </a:r>
          </a:p>
          <a:p>
            <a:pPr algn="ctr">
              <a:spcBef>
                <a:spcPct val="20000"/>
              </a:spcBef>
              <a:defRPr/>
            </a:pPr>
            <a:r>
              <a:rPr lang="en-US" sz="3200" dirty="0">
                <a:solidFill>
                  <a:schemeClr val="accent1">
                    <a:lumMod val="75000"/>
                  </a:schemeClr>
                </a:solidFill>
                <a:ea typeface="Tahoma" pitchFamily="34" charset="0"/>
                <a:cs typeface="Tahoma" pitchFamily="34" charset="0"/>
              </a:rPr>
              <a:t>Repent Of Sins (Lk. 13:35; Acts 2:38)</a:t>
            </a:r>
          </a:p>
          <a:p>
            <a:pPr algn="ctr">
              <a:spcBef>
                <a:spcPct val="20000"/>
              </a:spcBef>
              <a:defRPr/>
            </a:pPr>
            <a:r>
              <a:rPr lang="en-US" sz="3200" dirty="0">
                <a:solidFill>
                  <a:schemeClr val="accent1">
                    <a:lumMod val="75000"/>
                  </a:schemeClr>
                </a:solidFill>
                <a:ea typeface="Tahoma" pitchFamily="34" charset="0"/>
                <a:cs typeface="Tahoma" pitchFamily="34" charset="0"/>
              </a:rPr>
              <a:t>Confess Christ (Mt. 10:32; Rom. 10:10)</a:t>
            </a:r>
          </a:p>
          <a:p>
            <a:pPr algn="ctr">
              <a:spcBef>
                <a:spcPct val="20000"/>
              </a:spcBef>
              <a:defRPr/>
            </a:pPr>
            <a:r>
              <a:rPr lang="en-US" sz="3200" dirty="0">
                <a:solidFill>
                  <a:schemeClr val="accent1">
                    <a:lumMod val="75000"/>
                  </a:schemeClr>
                </a:solidFill>
                <a:ea typeface="Tahoma" pitchFamily="34" charset="0"/>
                <a:cs typeface="Tahoma" pitchFamily="34" charset="0"/>
              </a:rPr>
              <a:t>Be Baptized (Mk. 16:16; Acts 22:16)</a:t>
            </a:r>
          </a:p>
          <a:p>
            <a:pPr algn="ctr">
              <a:spcBef>
                <a:spcPct val="20000"/>
              </a:spcBef>
              <a:defRPr/>
            </a:pPr>
            <a:r>
              <a:rPr lang="en-US" sz="3200" dirty="0">
                <a:solidFill>
                  <a:schemeClr val="accent1">
                    <a:lumMod val="75000"/>
                  </a:schemeClr>
                </a:solidFill>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828132"/>
            <a:ext cx="12192000" cy="1384995"/>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4800" u="sng" dirty="0">
                <a:solidFill>
                  <a:srgbClr val="0000FF"/>
                </a:solidFill>
                <a:effectLst>
                  <a:outerShdw blurRad="38100" dist="38100" dir="2700000" algn="tl">
                    <a:srgbClr val="FFFFFF"/>
                  </a:outerShdw>
                </a:effectLst>
                <a:latin typeface="Calisto MT" pitchFamily="18" charset="0"/>
              </a:rPr>
              <a:t>For The Erring Child of God:</a:t>
            </a:r>
            <a:r>
              <a:rPr lang="en-US" sz="4800" dirty="0">
                <a:solidFill>
                  <a:srgbClr val="0000FF"/>
                </a:solidFill>
                <a:effectLst>
                  <a:outerShdw blurRad="38100" dist="38100" dir="2700000" algn="tl">
                    <a:srgbClr val="FFFFFF"/>
                  </a:outerShdw>
                </a:effectLst>
                <a:latin typeface="Calisto MT" pitchFamily="18" charset="0"/>
              </a:rPr>
              <a:t> </a:t>
            </a:r>
          </a:p>
          <a:p>
            <a:pPr fontAlgn="auto">
              <a:spcBef>
                <a:spcPts val="0"/>
              </a:spcBef>
              <a:spcAft>
                <a:spcPts val="0"/>
              </a:spcAft>
              <a:defRPr/>
            </a:pPr>
            <a:r>
              <a:rPr lang="en-US" sz="3600" dirty="0">
                <a:solidFill>
                  <a:schemeClr val="accent1">
                    <a:lumMod val="75000"/>
                  </a:schemeClr>
                </a:solidFill>
                <a:latin typeface="Calisto MT" pitchFamily="18" charset="0"/>
              </a:rPr>
              <a:t>Repent (Acts 8:22), Confess (I Jn. 1:9), Pray (Acts 8:22)</a:t>
            </a:r>
          </a:p>
        </p:txBody>
      </p:sp>
      <p:sp>
        <p:nvSpPr>
          <p:cNvPr id="11270" name="Line 5"/>
          <p:cNvSpPr>
            <a:spLocks noChangeShapeType="1"/>
          </p:cNvSpPr>
          <p:nvPr/>
        </p:nvSpPr>
        <p:spPr bwMode="auto">
          <a:xfrm>
            <a:off x="2057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606761632"/>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158794"/>
            <a:ext cx="12192000" cy="2813006"/>
          </a:xfrm>
        </p:spPr>
        <p:txBody>
          <a:bodyPr/>
          <a:lstStyle/>
          <a:p>
            <a:r>
              <a:rPr lang="en-US" altLang="en-US" sz="7200" b="1" u="sng" dirty="0">
                <a:solidFill>
                  <a:schemeClr val="tx1"/>
                </a:solidFill>
                <a:cs typeface="Times New Roman" pitchFamily="18" charset="0"/>
              </a:rPr>
              <a:t>Messianic Psalms Parts 1-2</a:t>
            </a:r>
            <a:br>
              <a:rPr lang="fr-FR" altLang="en-US" sz="4000" b="1" u="sng" dirty="0">
                <a:solidFill>
                  <a:schemeClr val="tx1"/>
                </a:solidFill>
                <a:cs typeface="Times New Roman" pitchFamily="18" charset="0"/>
              </a:rPr>
            </a:br>
            <a:br>
              <a:rPr lang="en-US" altLang="en-US" sz="3200" dirty="0"/>
            </a:br>
            <a:r>
              <a:rPr lang="en-US" altLang="en-US" b="1" dirty="0">
                <a:solidFill>
                  <a:schemeClr val="accent2">
                    <a:lumMod val="75000"/>
                  </a:schemeClr>
                </a:solidFill>
                <a:cs typeface="Times New Roman" pitchFamily="18" charset="0"/>
              </a:rPr>
              <a:t>Text: </a:t>
            </a:r>
            <a:r>
              <a:rPr lang="en-US" altLang="en-US" b="1" i="1" dirty="0">
                <a:solidFill>
                  <a:schemeClr val="accent2">
                    <a:lumMod val="75000"/>
                  </a:schemeClr>
                </a:solidFill>
                <a:cs typeface="Times New Roman" pitchFamily="18" charset="0"/>
              </a:rPr>
              <a:t>Psalms 22; </a:t>
            </a:r>
            <a:r>
              <a:rPr lang="en-US" altLang="en-US" b="1" dirty="0">
                <a:solidFill>
                  <a:schemeClr val="accent2">
                    <a:lumMod val="75000"/>
                  </a:schemeClr>
                </a:solidFill>
                <a:cs typeface="Times New Roman" pitchFamily="18" charset="0"/>
              </a:rPr>
              <a:t>110; 16</a:t>
            </a:r>
            <a:br>
              <a:rPr lang="en-US" altLang="en-US" sz="3200" b="1" dirty="0">
                <a:solidFill>
                  <a:schemeClr val="accent2">
                    <a:lumMod val="75000"/>
                  </a:schemeClr>
                </a:solidFill>
                <a:cs typeface="Times New Roman" pitchFamily="18" charset="0"/>
              </a:rPr>
            </a:br>
            <a:endParaRPr lang="en-US" altLang="en-US" sz="3200" b="1" dirty="0">
              <a:solidFill>
                <a:schemeClr val="accent1"/>
              </a:solidFill>
              <a:cs typeface="Times New Roman" pitchFamily="18" charset="0"/>
            </a:endParaRPr>
          </a:p>
        </p:txBody>
      </p:sp>
      <p:pic>
        <p:nvPicPr>
          <p:cNvPr id="1026" name="Picture 2" descr="Z:\Users\Morrisoncave\Documents\Religion Media\Shepherd_1_Flock-of-Sheep_Holding-Shee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497" y="2819401"/>
            <a:ext cx="5226050" cy="3879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900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158794"/>
            <a:ext cx="12192000" cy="2813006"/>
          </a:xfrm>
        </p:spPr>
        <p:txBody>
          <a:bodyPr/>
          <a:lstStyle/>
          <a:p>
            <a:r>
              <a:rPr lang="en-US" altLang="en-US" sz="7200" b="1" u="sng" dirty="0">
                <a:solidFill>
                  <a:schemeClr val="tx1"/>
                </a:solidFill>
                <a:cs typeface="Times New Roman" pitchFamily="18" charset="0"/>
              </a:rPr>
              <a:t>Messianic Psalms </a:t>
            </a:r>
            <a:br>
              <a:rPr lang="en-US" altLang="en-US" sz="7200" b="1" u="sng" dirty="0">
                <a:solidFill>
                  <a:schemeClr val="tx1"/>
                </a:solidFill>
                <a:cs typeface="Times New Roman" pitchFamily="18" charset="0"/>
              </a:rPr>
            </a:br>
            <a:r>
              <a:rPr lang="en-US" altLang="en-US" sz="7200" b="1" u="sng" dirty="0">
                <a:solidFill>
                  <a:schemeClr val="tx1"/>
                </a:solidFill>
                <a:cs typeface="Times New Roman" pitchFamily="18" charset="0"/>
              </a:rPr>
              <a:t>Part </a:t>
            </a:r>
            <a:r>
              <a:rPr lang="en-US" altLang="en-US" sz="7200" b="1" u="sng">
                <a:solidFill>
                  <a:schemeClr val="tx1"/>
                </a:solidFill>
                <a:cs typeface="Times New Roman" pitchFamily="18" charset="0"/>
              </a:rPr>
              <a:t>2 </a:t>
            </a:r>
            <a:endParaRPr lang="en-US" altLang="en-US" sz="3200" b="1" dirty="0">
              <a:solidFill>
                <a:schemeClr val="accent1"/>
              </a:solidFill>
              <a:cs typeface="Times New Roman" pitchFamily="18" charset="0"/>
            </a:endParaRPr>
          </a:p>
        </p:txBody>
      </p:sp>
      <p:pic>
        <p:nvPicPr>
          <p:cNvPr id="3" name="Picture 2" descr="A close up of spice&#10;&#10;Description generated with high confidence">
            <a:extLst>
              <a:ext uri="{FF2B5EF4-FFF2-40B4-BE49-F238E27FC236}">
                <a16:creationId xmlns:a16="http://schemas.microsoft.com/office/drawing/2014/main" id="{8A3C8C69-752C-4B42-9F3C-FDE053F8C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2739984"/>
            <a:ext cx="6172200" cy="4118015"/>
          </a:xfrm>
          <a:prstGeom prst="rect">
            <a:avLst/>
          </a:prstGeom>
        </p:spPr>
      </p:pic>
    </p:spTree>
    <p:extLst>
      <p:ext uri="{BB962C8B-B14F-4D97-AF65-F5344CB8AC3E}">
        <p14:creationId xmlns:p14="http://schemas.microsoft.com/office/powerpoint/2010/main" val="34823794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459" y="0"/>
            <a:ext cx="12189541" cy="609600"/>
          </a:xfrm>
        </p:spPr>
        <p:txBody>
          <a:bodyPr/>
          <a:lstStyle/>
          <a:p>
            <a:r>
              <a:rPr lang="en-US" altLang="en-US" sz="4000" b="1" u="sng" dirty="0">
                <a:solidFill>
                  <a:schemeClr val="bg2"/>
                </a:solidFill>
                <a:cs typeface="Times New Roman" pitchFamily="18" charset="0"/>
              </a:rPr>
              <a:t>Intro</a:t>
            </a:r>
            <a:r>
              <a:rPr lang="en-US" altLang="en-US" sz="4400" b="1" u="sng" dirty="0">
                <a:solidFill>
                  <a:schemeClr val="bg2"/>
                </a:solidFill>
                <a:cs typeface="Times New Roman" pitchFamily="18" charset="0"/>
              </a:rPr>
              <a:t> </a:t>
            </a:r>
          </a:p>
        </p:txBody>
      </p:sp>
      <p:sp>
        <p:nvSpPr>
          <p:cNvPr id="5" name="Footer Placeholder 4"/>
          <p:cNvSpPr>
            <a:spLocks noGrp="1"/>
          </p:cNvSpPr>
          <p:nvPr>
            <p:ph type="ftr" sz="quarter" idx="11"/>
          </p:nvPr>
        </p:nvSpPr>
        <p:spPr>
          <a:xfrm>
            <a:off x="2459" y="6553199"/>
            <a:ext cx="3052916" cy="304801"/>
          </a:xfrm>
        </p:spPr>
        <p:txBody>
          <a:bodyPr/>
          <a:lstStyle/>
          <a:p>
            <a:r>
              <a:rPr lang="en-US" altLang="en-US" dirty="0"/>
              <a:t>Messianic Psalms</a:t>
            </a:r>
          </a:p>
        </p:txBody>
      </p:sp>
      <p:sp>
        <p:nvSpPr>
          <p:cNvPr id="222211" name="Text Box 3"/>
          <p:cNvSpPr txBox="1">
            <a:spLocks noChangeArrowheads="1"/>
          </p:cNvSpPr>
          <p:nvPr/>
        </p:nvSpPr>
        <p:spPr bwMode="auto">
          <a:xfrm>
            <a:off x="-20986" y="609600"/>
            <a:ext cx="1218954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chemeClr val="accent2">
                    <a:lumMod val="75000"/>
                  </a:schemeClr>
                </a:solidFill>
                <a:latin typeface="Tahoma" pitchFamily="34" charset="0"/>
              </a:rPr>
              <a:t>“Messianic” Psalms refer to psalms that, in one way</a:t>
            </a:r>
          </a:p>
          <a:p>
            <a:pPr algn="ctr"/>
            <a:r>
              <a:rPr lang="en-US" altLang="en-US" sz="3600" dirty="0">
                <a:solidFill>
                  <a:schemeClr val="accent2">
                    <a:lumMod val="75000"/>
                  </a:schemeClr>
                </a:solidFill>
                <a:latin typeface="Tahoma" pitchFamily="34" charset="0"/>
              </a:rPr>
              <a:t>or another, pertain to the Messiah </a:t>
            </a:r>
          </a:p>
          <a:p>
            <a:pPr algn="ctr"/>
            <a:r>
              <a:rPr lang="en-US" altLang="en-US" sz="3600" i="1" dirty="0">
                <a:solidFill>
                  <a:schemeClr val="accent2">
                    <a:lumMod val="75000"/>
                  </a:schemeClr>
                </a:solidFill>
                <a:latin typeface="Tahoma" pitchFamily="34" charset="0"/>
              </a:rPr>
              <a:t>(H4899: Anointed One) </a:t>
            </a:r>
            <a:r>
              <a:rPr lang="en-US" altLang="en-US" sz="3600" dirty="0">
                <a:solidFill>
                  <a:schemeClr val="accent2">
                    <a:lumMod val="75000"/>
                  </a:schemeClr>
                </a:solidFill>
                <a:latin typeface="Tahoma" pitchFamily="34" charset="0"/>
              </a:rPr>
              <a:t>or Christ </a:t>
            </a:r>
            <a:r>
              <a:rPr lang="en-US" altLang="en-US" sz="3600" i="1" dirty="0">
                <a:solidFill>
                  <a:schemeClr val="accent2">
                    <a:lumMod val="75000"/>
                  </a:schemeClr>
                </a:solidFill>
                <a:latin typeface="Tahoma" pitchFamily="34" charset="0"/>
              </a:rPr>
              <a:t>(Jn. 1:41: Greek equivalent to Hebrew; G5547: Anointed One)</a:t>
            </a:r>
          </a:p>
        </p:txBody>
      </p:sp>
      <p:sp>
        <p:nvSpPr>
          <p:cNvPr id="9" name="Text Box 3"/>
          <p:cNvSpPr txBox="1">
            <a:spLocks noChangeArrowheads="1"/>
          </p:cNvSpPr>
          <p:nvPr/>
        </p:nvSpPr>
        <p:spPr bwMode="auto">
          <a:xfrm>
            <a:off x="0" y="2965846"/>
            <a:ext cx="1218954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accent2"/>
              </a:buClr>
              <a:buSzPct val="100000"/>
              <a:buFont typeface="Wingdings" pitchFamily="2" charset="2"/>
              <a:buChar char="Ø"/>
            </a:pPr>
            <a:r>
              <a:rPr lang="en-US" altLang="en-US" sz="3200" i="1" dirty="0">
                <a:solidFill>
                  <a:srgbClr val="002060"/>
                </a:solidFill>
              </a:rPr>
              <a:t>Psalm 22: </a:t>
            </a:r>
            <a:r>
              <a:rPr lang="en-US" altLang="en-US" sz="3200" b="0" dirty="0">
                <a:solidFill>
                  <a:srgbClr val="002060"/>
                </a:solidFill>
              </a:rPr>
              <a:t>often referred to as “The Psalm of the Cross”</a:t>
            </a:r>
          </a:p>
          <a:p>
            <a:pPr marL="457200" indent="-457200" algn="l">
              <a:buClr>
                <a:schemeClr val="accent2"/>
              </a:buClr>
              <a:buSzPct val="100000"/>
              <a:buFont typeface="Wingdings" pitchFamily="2" charset="2"/>
              <a:buChar char="Ø"/>
            </a:pPr>
            <a:r>
              <a:rPr lang="en-US" altLang="en-US" sz="3200" b="0" dirty="0">
                <a:solidFill>
                  <a:srgbClr val="002060"/>
                </a:solidFill>
              </a:rPr>
              <a:t>Psalm 22 depicted the agony, both physically and emotionally, of Jesus on the cross!</a:t>
            </a:r>
          </a:p>
          <a:p>
            <a:pPr marL="457200" indent="-457200" algn="l">
              <a:buClr>
                <a:schemeClr val="accent2"/>
              </a:buClr>
              <a:buSzPct val="100000"/>
              <a:buFont typeface="Wingdings" pitchFamily="2" charset="2"/>
              <a:buChar char="Ø"/>
            </a:pPr>
            <a:r>
              <a:rPr lang="en-US" altLang="en-US" sz="3200" b="0" dirty="0">
                <a:solidFill>
                  <a:srgbClr val="002060"/>
                </a:solidFill>
              </a:rPr>
              <a:t>By the end of the psalm we have a picture of a broken and dying man.</a:t>
            </a:r>
          </a:p>
          <a:p>
            <a:pPr marL="457200" indent="-457200" algn="l">
              <a:buClr>
                <a:schemeClr val="accent2"/>
              </a:buClr>
              <a:buSzPct val="100000"/>
              <a:buFont typeface="Wingdings" pitchFamily="2" charset="2"/>
              <a:buChar char="Ø"/>
            </a:pPr>
            <a:r>
              <a:rPr lang="en-US" altLang="en-US" sz="3200" b="0" dirty="0">
                <a:solidFill>
                  <a:srgbClr val="002060"/>
                </a:solidFill>
              </a:rPr>
              <a:t>But the Psalms don’t leave us with the picture of the Messiah dead on a cross!</a:t>
            </a:r>
            <a:endParaRPr lang="en-US" altLang="en-US" sz="2000" b="0" dirty="0">
              <a:solidFill>
                <a:srgbClr val="002060"/>
              </a:solidFill>
            </a:endParaRPr>
          </a:p>
        </p:txBody>
      </p:sp>
    </p:spTree>
    <p:extLst>
      <p:ext uri="{BB962C8B-B14F-4D97-AF65-F5344CB8AC3E}">
        <p14:creationId xmlns:p14="http://schemas.microsoft.com/office/powerpoint/2010/main" val="8436887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2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 calcmode="lin" valueType="num">
                                      <p:cBhvr additive="base">
                                        <p:cTn id="26"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459" y="0"/>
            <a:ext cx="12189541" cy="609600"/>
          </a:xfrm>
        </p:spPr>
        <p:txBody>
          <a:bodyPr/>
          <a:lstStyle/>
          <a:p>
            <a:r>
              <a:rPr lang="en-US" altLang="en-US" sz="4000" b="1" u="sng" dirty="0">
                <a:solidFill>
                  <a:schemeClr val="bg2"/>
                </a:solidFill>
                <a:cs typeface="Times New Roman" pitchFamily="18" charset="0"/>
              </a:rPr>
              <a:t>Intro</a:t>
            </a:r>
            <a:r>
              <a:rPr lang="en-US" altLang="en-US" sz="4400" b="1" u="sng" dirty="0">
                <a:solidFill>
                  <a:schemeClr val="bg2"/>
                </a:solidFill>
                <a:cs typeface="Times New Roman" pitchFamily="18" charset="0"/>
              </a:rPr>
              <a:t> </a:t>
            </a:r>
          </a:p>
        </p:txBody>
      </p:sp>
      <p:sp>
        <p:nvSpPr>
          <p:cNvPr id="5" name="Footer Placeholder 4"/>
          <p:cNvSpPr>
            <a:spLocks noGrp="1"/>
          </p:cNvSpPr>
          <p:nvPr>
            <p:ph type="ftr" sz="quarter" idx="11"/>
          </p:nvPr>
        </p:nvSpPr>
        <p:spPr>
          <a:xfrm>
            <a:off x="2459" y="6553199"/>
            <a:ext cx="3052916" cy="304801"/>
          </a:xfrm>
        </p:spPr>
        <p:txBody>
          <a:bodyPr/>
          <a:lstStyle/>
          <a:p>
            <a:r>
              <a:rPr lang="en-US" altLang="en-US" dirty="0"/>
              <a:t>Messianic Psalms</a:t>
            </a:r>
          </a:p>
        </p:txBody>
      </p:sp>
      <p:sp>
        <p:nvSpPr>
          <p:cNvPr id="12" name="Text Box 5"/>
          <p:cNvSpPr txBox="1">
            <a:spLocks noChangeArrowheads="1"/>
          </p:cNvSpPr>
          <p:nvPr/>
        </p:nvSpPr>
        <p:spPr bwMode="auto">
          <a:xfrm>
            <a:off x="2459" y="1143000"/>
            <a:ext cx="12189541" cy="1938992"/>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4000" dirty="0">
                <a:solidFill>
                  <a:srgbClr val="66FFFF"/>
                </a:solidFill>
                <a:latin typeface="Tahoma" pitchFamily="34" charset="0"/>
              </a:rPr>
              <a:t>We will look at Psalms 110 &amp; 16 and see that they foretell of Jesus’ Lordship and the hope of His resurrection!</a:t>
            </a:r>
          </a:p>
        </p:txBody>
      </p:sp>
      <p:pic>
        <p:nvPicPr>
          <p:cNvPr id="4" name="Picture 3" descr="A blurry image of a person&#10;&#10;Description generated with high confidence">
            <a:extLst>
              <a:ext uri="{FF2B5EF4-FFF2-40B4-BE49-F238E27FC236}">
                <a16:creationId xmlns:a16="http://schemas.microsoft.com/office/drawing/2014/main" id="{FCB8E57B-F909-4BB4-A8C7-267E329AB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400" y="3276600"/>
            <a:ext cx="4775200" cy="3581400"/>
          </a:xfrm>
          <a:prstGeom prst="rect">
            <a:avLst/>
          </a:prstGeom>
        </p:spPr>
      </p:pic>
    </p:spTree>
    <p:extLst>
      <p:ext uri="{BB962C8B-B14F-4D97-AF65-F5344CB8AC3E}">
        <p14:creationId xmlns:p14="http://schemas.microsoft.com/office/powerpoint/2010/main" val="13472616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28600"/>
            <a:ext cx="11733855" cy="7627004"/>
          </a:xfrm>
          <a:prstGeom prst="rect">
            <a:avLst/>
          </a:prstGeom>
        </p:spPr>
      </p:pic>
      <p:sp>
        <p:nvSpPr>
          <p:cNvPr id="222210"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110: Jesus is Both King and Priest</a:t>
            </a:r>
            <a:endParaRPr lang="en-US" altLang="en-US" sz="44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15978" y="6544288"/>
            <a:ext cx="3025876" cy="304801"/>
          </a:xfrm>
        </p:spPr>
        <p:txBody>
          <a:bodyPr/>
          <a:lstStyle/>
          <a:p>
            <a:r>
              <a:rPr lang="en-US" altLang="en-US" dirty="0"/>
              <a:t>Messianic Psalms</a:t>
            </a:r>
          </a:p>
        </p:txBody>
      </p:sp>
      <p:sp>
        <p:nvSpPr>
          <p:cNvPr id="11" name="Text Box 3"/>
          <p:cNvSpPr txBox="1">
            <a:spLocks noChangeArrowheads="1"/>
          </p:cNvSpPr>
          <p:nvPr/>
        </p:nvSpPr>
        <p:spPr bwMode="auto">
          <a:xfrm>
            <a:off x="-474" y="5959513"/>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David wrote this psalm (Ps. 110:1; Mt. 22:43; Acts 2:34)</a:t>
            </a:r>
          </a:p>
        </p:txBody>
      </p:sp>
      <p:sp>
        <p:nvSpPr>
          <p:cNvPr id="7" name="Rectangular Callout 6"/>
          <p:cNvSpPr/>
          <p:nvPr/>
        </p:nvSpPr>
        <p:spPr bwMode="auto">
          <a:xfrm>
            <a:off x="457200" y="838200"/>
            <a:ext cx="11277600" cy="2123658"/>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sz="3600" dirty="0">
                <a:solidFill>
                  <a:srgbClr val="002060"/>
                </a:solidFill>
              </a:rPr>
              <a:t>Ps. 110:1</a:t>
            </a:r>
          </a:p>
          <a:p>
            <a:pPr marL="577850" indent="-577850" algn="l"/>
            <a:r>
              <a:rPr lang="en-US" altLang="en-US" sz="3200" b="0" dirty="0">
                <a:solidFill>
                  <a:srgbClr val="002060"/>
                </a:solidFill>
              </a:rPr>
              <a:t>1.  </a:t>
            </a:r>
            <a:r>
              <a:rPr lang="en-US" altLang="en-US" sz="3200" dirty="0">
                <a:solidFill>
                  <a:srgbClr val="002060"/>
                </a:solidFill>
              </a:rPr>
              <a:t>A Psalm of David. </a:t>
            </a:r>
            <a:r>
              <a:rPr lang="en-US" altLang="en-US" sz="3200" b="0" dirty="0">
                <a:solidFill>
                  <a:srgbClr val="002060"/>
                </a:solidFill>
              </a:rPr>
              <a:t>The LORD says to my Lord: "Sit at My right hand Until I make Your enemies a footstool for Your feet."</a:t>
            </a:r>
          </a:p>
        </p:txBody>
      </p:sp>
    </p:spTree>
    <p:extLst>
      <p:ext uri="{BB962C8B-B14F-4D97-AF65-F5344CB8AC3E}">
        <p14:creationId xmlns:p14="http://schemas.microsoft.com/office/powerpoint/2010/main" val="32752656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110: Jesus is Both King and Priest</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0" y="6553200"/>
            <a:ext cx="3581400" cy="304800"/>
          </a:xfrm>
        </p:spPr>
        <p:txBody>
          <a:bodyPr/>
          <a:lstStyle/>
          <a:p>
            <a:r>
              <a:rPr lang="en-US" altLang="en-US" dirty="0"/>
              <a:t>Messianic Psalms</a:t>
            </a:r>
          </a:p>
        </p:txBody>
      </p:sp>
      <p:sp>
        <p:nvSpPr>
          <p:cNvPr id="261123" name="Text Box 3"/>
          <p:cNvSpPr txBox="1">
            <a:spLocks noChangeArrowheads="1"/>
          </p:cNvSpPr>
          <p:nvPr/>
        </p:nvSpPr>
        <p:spPr bwMode="auto">
          <a:xfrm>
            <a:off x="0" y="1010688"/>
            <a:ext cx="1219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David speaks of God </a:t>
            </a:r>
            <a:r>
              <a:rPr lang="en-US" altLang="en-US" sz="3200" i="1" dirty="0">
                <a:solidFill>
                  <a:schemeClr val="accent2">
                    <a:lumMod val="75000"/>
                  </a:schemeClr>
                </a:solidFill>
                <a:latin typeface="Tahoma" pitchFamily="34" charset="0"/>
              </a:rPr>
              <a:t>(YHWH, H3068), </a:t>
            </a:r>
            <a:r>
              <a:rPr lang="en-US" altLang="en-US" sz="3200" dirty="0">
                <a:solidFill>
                  <a:schemeClr val="accent2">
                    <a:lumMod val="75000"/>
                  </a:schemeClr>
                </a:solidFill>
                <a:latin typeface="Tahoma" pitchFamily="34" charset="0"/>
              </a:rPr>
              <a:t>speaking to his </a:t>
            </a:r>
          </a:p>
          <a:p>
            <a:pPr algn="ctr"/>
            <a:r>
              <a:rPr lang="en-US" altLang="en-US" sz="3200" dirty="0">
                <a:solidFill>
                  <a:schemeClr val="accent2">
                    <a:lumMod val="75000"/>
                  </a:schemeClr>
                </a:solidFill>
                <a:latin typeface="Tahoma" pitchFamily="34" charset="0"/>
              </a:rPr>
              <a:t>(David’s) Lord </a:t>
            </a:r>
            <a:r>
              <a:rPr lang="en-US" altLang="en-US" sz="3200" i="1" dirty="0">
                <a:solidFill>
                  <a:schemeClr val="accent2">
                    <a:lumMod val="75000"/>
                  </a:schemeClr>
                </a:solidFill>
                <a:latin typeface="Tahoma" pitchFamily="34" charset="0"/>
              </a:rPr>
              <a:t>(</a:t>
            </a:r>
            <a:r>
              <a:rPr lang="en-US" altLang="en-US" sz="3200" i="1" dirty="0" err="1">
                <a:solidFill>
                  <a:schemeClr val="accent2">
                    <a:lumMod val="75000"/>
                  </a:schemeClr>
                </a:solidFill>
                <a:latin typeface="Tahoma" pitchFamily="34" charset="0"/>
              </a:rPr>
              <a:t>Adonay</a:t>
            </a:r>
            <a:r>
              <a:rPr lang="en-US" altLang="en-US" sz="3200" i="1" dirty="0">
                <a:solidFill>
                  <a:schemeClr val="accent2">
                    <a:lumMod val="75000"/>
                  </a:schemeClr>
                </a:solidFill>
                <a:latin typeface="Tahoma" pitchFamily="34" charset="0"/>
              </a:rPr>
              <a:t>, H136)</a:t>
            </a:r>
          </a:p>
        </p:txBody>
      </p:sp>
      <p:sp>
        <p:nvSpPr>
          <p:cNvPr id="8" name="Text Box 9"/>
          <p:cNvSpPr txBox="1">
            <a:spLocks noChangeArrowheads="1"/>
          </p:cNvSpPr>
          <p:nvPr/>
        </p:nvSpPr>
        <p:spPr bwMode="auto">
          <a:xfrm>
            <a:off x="152399" y="3487579"/>
            <a:ext cx="8458201" cy="2062103"/>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1">
                    <a:lumMod val="75000"/>
                  </a:schemeClr>
                </a:solidFill>
                <a:latin typeface="Tahoma" pitchFamily="34" charset="0"/>
              </a:rPr>
              <a:t>David was king at the time so to whom was </a:t>
            </a:r>
            <a:r>
              <a:rPr lang="en-US" altLang="en-US" sz="3200" i="1" dirty="0">
                <a:solidFill>
                  <a:schemeClr val="accent1">
                    <a:lumMod val="75000"/>
                  </a:schemeClr>
                </a:solidFill>
                <a:latin typeface="Tahoma" pitchFamily="34" charset="0"/>
              </a:rPr>
              <a:t>YHWH </a:t>
            </a:r>
            <a:r>
              <a:rPr lang="en-US" altLang="en-US" sz="3200" dirty="0">
                <a:solidFill>
                  <a:schemeClr val="accent1">
                    <a:lumMod val="75000"/>
                  </a:schemeClr>
                </a:solidFill>
                <a:latin typeface="Tahoma" pitchFamily="34" charset="0"/>
              </a:rPr>
              <a:t>speaking, who was higher in authority than King David of Israel?</a:t>
            </a:r>
            <a:endParaRPr lang="en-US" altLang="en-US" sz="3200" i="1" dirty="0">
              <a:solidFill>
                <a:schemeClr val="accent1">
                  <a:lumMod val="75000"/>
                </a:schemeClr>
              </a:solidFill>
              <a:latin typeface="Tahoma" pitchFamily="34" charset="0"/>
            </a:endParaRPr>
          </a:p>
        </p:txBody>
      </p:sp>
      <p:pic>
        <p:nvPicPr>
          <p:cNvPr id="6" name="Picture 5">
            <a:extLst>
              <a:ext uri="{FF2B5EF4-FFF2-40B4-BE49-F238E27FC236}">
                <a16:creationId xmlns:a16="http://schemas.microsoft.com/office/drawing/2014/main" id="{C02C2C07-816C-4B46-B455-C00CA55DF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7062" y="2465412"/>
            <a:ext cx="3424991" cy="4392588"/>
          </a:xfrm>
          <a:prstGeom prst="rect">
            <a:avLst/>
          </a:prstGeom>
        </p:spPr>
      </p:pic>
    </p:spTree>
    <p:extLst>
      <p:ext uri="{BB962C8B-B14F-4D97-AF65-F5344CB8AC3E}">
        <p14:creationId xmlns:p14="http://schemas.microsoft.com/office/powerpoint/2010/main" val="9297395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1123"/>
                                        </p:tgtEl>
                                        <p:attrNameLst>
                                          <p:attrName>style.visibility</p:attrName>
                                        </p:attrNameLst>
                                      </p:cBhvr>
                                      <p:to>
                                        <p:strVal val="visible"/>
                                      </p:to>
                                    </p:set>
                                    <p:animEffect transition="in" filter="fade">
                                      <p:cBhvr>
                                        <p:cTn id="7" dur="500"/>
                                        <p:tgtEl>
                                          <p:spTgt spid="26112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110: Jesus is Both King and Priest</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4011" y="6553200"/>
            <a:ext cx="3581400" cy="304800"/>
          </a:xfrm>
        </p:spPr>
        <p:txBody>
          <a:bodyPr/>
          <a:lstStyle/>
          <a:p>
            <a:r>
              <a:rPr lang="en-US" altLang="en-US" dirty="0"/>
              <a:t>Messianic Psalms</a:t>
            </a:r>
          </a:p>
        </p:txBody>
      </p:sp>
      <p:sp>
        <p:nvSpPr>
          <p:cNvPr id="261123" name="Text Box 3"/>
          <p:cNvSpPr txBox="1">
            <a:spLocks noChangeArrowheads="1"/>
          </p:cNvSpPr>
          <p:nvPr/>
        </p:nvSpPr>
        <p:spPr bwMode="auto">
          <a:xfrm>
            <a:off x="0" y="1136064"/>
            <a:ext cx="121920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The NT makes the conclusion obvious:</a:t>
            </a:r>
          </a:p>
          <a:p>
            <a:pPr>
              <a:buClr>
                <a:schemeClr val="accent2"/>
              </a:buClr>
              <a:buSzPct val="115000"/>
              <a:buFont typeface="Wingdings" pitchFamily="2" charset="2"/>
              <a:buChar char="Ø"/>
            </a:pPr>
            <a:r>
              <a:rPr lang="en-US" altLang="en-US" sz="3200" dirty="0">
                <a:solidFill>
                  <a:srgbClr val="002060"/>
                </a:solidFill>
                <a:latin typeface="Tahoma" pitchFamily="34" charset="0"/>
              </a:rPr>
              <a:t>Lk. 2:10-11: </a:t>
            </a:r>
            <a:r>
              <a:rPr lang="en-US" altLang="en-US" sz="3200" b="0" dirty="0">
                <a:solidFill>
                  <a:srgbClr val="002060"/>
                </a:solidFill>
                <a:latin typeface="Tahoma" pitchFamily="34" charset="0"/>
              </a:rPr>
              <a:t>Angel to the shepherds: Jesus would be a “Savior” and “Christ the Lord.” </a:t>
            </a:r>
          </a:p>
          <a:p>
            <a:pPr>
              <a:buClr>
                <a:schemeClr val="accent2"/>
              </a:buClr>
              <a:buSzPct val="115000"/>
              <a:buFont typeface="Wingdings" pitchFamily="2" charset="2"/>
              <a:buChar char="Ø"/>
            </a:pPr>
            <a:r>
              <a:rPr lang="en-US" altLang="en-US" sz="3200" dirty="0">
                <a:solidFill>
                  <a:srgbClr val="002060"/>
                </a:solidFill>
                <a:latin typeface="Tahoma" pitchFamily="34" charset="0"/>
              </a:rPr>
              <a:t>Mt. 22:41-46: </a:t>
            </a:r>
            <a:r>
              <a:rPr lang="en-US" altLang="en-US" sz="3200" b="0" dirty="0">
                <a:solidFill>
                  <a:srgbClr val="002060"/>
                </a:solidFill>
                <a:latin typeface="Tahoma" pitchFamily="34" charset="0"/>
              </a:rPr>
              <a:t>Jesus used this psalm to show the “Son” of David was higher in authority than David because He is Lord </a:t>
            </a:r>
            <a:r>
              <a:rPr lang="en-US" altLang="en-US" sz="3200" b="0" i="1" dirty="0">
                <a:solidFill>
                  <a:srgbClr val="002060"/>
                </a:solidFill>
                <a:latin typeface="Tahoma" pitchFamily="34" charset="0"/>
              </a:rPr>
              <a:t>(G2962 Kurios = H3068 YHWH).</a:t>
            </a:r>
          </a:p>
          <a:p>
            <a:pPr>
              <a:buClr>
                <a:schemeClr val="accent2"/>
              </a:buClr>
              <a:buSzPct val="115000"/>
              <a:buFont typeface="Wingdings" pitchFamily="2" charset="2"/>
              <a:buChar char="Ø"/>
            </a:pPr>
            <a:r>
              <a:rPr lang="en-US" altLang="en-US" sz="3200" dirty="0">
                <a:solidFill>
                  <a:srgbClr val="002060"/>
                </a:solidFill>
                <a:latin typeface="Tahoma" pitchFamily="34" charset="0"/>
              </a:rPr>
              <a:t>Acts 2:34-36: </a:t>
            </a:r>
            <a:r>
              <a:rPr lang="en-US" altLang="en-US" sz="3200" b="0" dirty="0">
                <a:solidFill>
                  <a:srgbClr val="002060"/>
                </a:solidFill>
                <a:latin typeface="Tahoma" pitchFamily="34" charset="0"/>
              </a:rPr>
              <a:t>Peter used this psalm to show the Jews they crucified Jesus, who was “both Lord </a:t>
            </a:r>
            <a:r>
              <a:rPr lang="en-US" altLang="en-US" sz="3200" b="0" i="1" dirty="0">
                <a:solidFill>
                  <a:srgbClr val="002060"/>
                </a:solidFill>
                <a:latin typeface="Tahoma" pitchFamily="34" charset="0"/>
              </a:rPr>
              <a:t>(G2962: Kurios) </a:t>
            </a:r>
            <a:r>
              <a:rPr lang="en-US" altLang="en-US" sz="3200" b="0" dirty="0">
                <a:solidFill>
                  <a:srgbClr val="002060"/>
                </a:solidFill>
                <a:latin typeface="Tahoma" pitchFamily="34" charset="0"/>
              </a:rPr>
              <a:t>and Christ </a:t>
            </a:r>
            <a:r>
              <a:rPr lang="en-US" altLang="en-US" sz="3200" b="0" i="1" dirty="0">
                <a:solidFill>
                  <a:srgbClr val="002060"/>
                </a:solidFill>
                <a:latin typeface="Tahoma" pitchFamily="34" charset="0"/>
              </a:rPr>
              <a:t>(G5547: Anointed One, equiv. to Heb. Messiah)!” </a:t>
            </a:r>
          </a:p>
        </p:txBody>
      </p:sp>
    </p:spTree>
    <p:extLst>
      <p:ext uri="{BB962C8B-B14F-4D97-AF65-F5344CB8AC3E}">
        <p14:creationId xmlns:p14="http://schemas.microsoft.com/office/powerpoint/2010/main" val="2877536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fade">
                                      <p:cBhvr>
                                        <p:cTn id="7" dur="500"/>
                                        <p:tgtEl>
                                          <p:spTgt spid="26112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animEffect transition="in" filter="wipe(left)">
                                      <p:cBhvr>
                                        <p:cTn id="11" dur="500"/>
                                        <p:tgtEl>
                                          <p:spTgt spid="26112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1123">
                                            <p:txEl>
                                              <p:pRg st="2" end="2"/>
                                            </p:txEl>
                                          </p:spTgt>
                                        </p:tgtEl>
                                        <p:attrNameLst>
                                          <p:attrName>style.visibility</p:attrName>
                                        </p:attrNameLst>
                                      </p:cBhvr>
                                      <p:to>
                                        <p:strVal val="visible"/>
                                      </p:to>
                                    </p:set>
                                    <p:animEffect transition="in" filter="wipe(left)">
                                      <p:cBhvr>
                                        <p:cTn id="16" dur="500"/>
                                        <p:tgtEl>
                                          <p:spTgt spid="26112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1123">
                                            <p:txEl>
                                              <p:pRg st="3" end="3"/>
                                            </p:txEl>
                                          </p:spTgt>
                                        </p:tgtEl>
                                        <p:attrNameLst>
                                          <p:attrName>style.visibility</p:attrName>
                                        </p:attrNameLst>
                                      </p:cBhvr>
                                      <p:to>
                                        <p:strVal val="visible"/>
                                      </p:to>
                                    </p:set>
                                    <p:animEffect transition="in" filter="wipe(left)">
                                      <p:cBhvr>
                                        <p:cTn id="21" dur="500"/>
                                        <p:tgtEl>
                                          <p:spTgt spid="261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9373" y="0"/>
            <a:ext cx="12192000" cy="609600"/>
          </a:xfrm>
        </p:spPr>
        <p:txBody>
          <a:bodyPr/>
          <a:lstStyle/>
          <a:p>
            <a:r>
              <a:rPr lang="en-US" altLang="en-US" sz="4000" b="1" u="sng" dirty="0">
                <a:solidFill>
                  <a:schemeClr val="bg2"/>
                </a:solidFill>
                <a:cs typeface="Times New Roman" pitchFamily="18" charset="0"/>
              </a:rPr>
              <a:t>Intro</a:t>
            </a:r>
            <a:r>
              <a:rPr lang="en-US" altLang="en-US" sz="4400" b="1" u="sng" dirty="0">
                <a:solidFill>
                  <a:schemeClr val="bg2"/>
                </a:solidFill>
                <a:cs typeface="Times New Roman" pitchFamily="18" charset="0"/>
              </a:rPr>
              <a:t> </a:t>
            </a:r>
          </a:p>
        </p:txBody>
      </p:sp>
      <p:sp>
        <p:nvSpPr>
          <p:cNvPr id="5" name="Footer Placeholder 4"/>
          <p:cNvSpPr>
            <a:spLocks noGrp="1"/>
          </p:cNvSpPr>
          <p:nvPr>
            <p:ph type="ftr" sz="quarter" idx="11"/>
          </p:nvPr>
        </p:nvSpPr>
        <p:spPr>
          <a:xfrm>
            <a:off x="-7374" y="6553199"/>
            <a:ext cx="3052916" cy="304801"/>
          </a:xfrm>
        </p:spPr>
        <p:txBody>
          <a:bodyPr/>
          <a:lstStyle/>
          <a:p>
            <a:r>
              <a:rPr lang="en-US" altLang="en-US" dirty="0"/>
              <a:t>Messianic Psalms</a:t>
            </a:r>
          </a:p>
        </p:txBody>
      </p:sp>
      <p:sp>
        <p:nvSpPr>
          <p:cNvPr id="10" name="Text Box 3"/>
          <p:cNvSpPr txBox="1">
            <a:spLocks noChangeArrowheads="1"/>
          </p:cNvSpPr>
          <p:nvPr/>
        </p:nvSpPr>
        <p:spPr bwMode="auto">
          <a:xfrm>
            <a:off x="9373" y="644145"/>
            <a:ext cx="121920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The psalms are certainly full of prophecy!</a:t>
            </a:r>
          </a:p>
          <a:p>
            <a:pPr>
              <a:buClr>
                <a:schemeClr val="accent2"/>
              </a:buClr>
              <a:buSzPct val="115000"/>
              <a:buFont typeface="Wingdings" pitchFamily="2" charset="2"/>
              <a:buChar char="Ø"/>
            </a:pPr>
            <a:r>
              <a:rPr lang="en-US" altLang="en-US" sz="3200" b="0" dirty="0">
                <a:solidFill>
                  <a:srgbClr val="002060"/>
                </a:solidFill>
                <a:latin typeface="Tahoma" pitchFamily="34" charset="0"/>
              </a:rPr>
              <a:t>The Messianic Psalms speak of Jesus from His birth to His betrayal, from His torture to His death, from His resurrection to his ascension to Heaven, and from His world-wide reign to His 2</a:t>
            </a:r>
            <a:r>
              <a:rPr lang="en-US" altLang="en-US" sz="3200" b="0" baseline="30000" dirty="0">
                <a:solidFill>
                  <a:srgbClr val="002060"/>
                </a:solidFill>
                <a:latin typeface="Tahoma" pitchFamily="34" charset="0"/>
              </a:rPr>
              <a:t>nd</a:t>
            </a:r>
            <a:r>
              <a:rPr lang="en-US" altLang="en-US" sz="3200" b="0" dirty="0">
                <a:solidFill>
                  <a:srgbClr val="002060"/>
                </a:solidFill>
                <a:latin typeface="Tahoma" pitchFamily="34" charset="0"/>
              </a:rPr>
              <a:t> Coming.</a:t>
            </a:r>
          </a:p>
          <a:p>
            <a:pPr>
              <a:buClr>
                <a:schemeClr val="accent2"/>
              </a:buClr>
              <a:buSzPct val="115000"/>
              <a:buFont typeface="Wingdings" pitchFamily="2" charset="2"/>
              <a:buChar char="Ø"/>
            </a:pPr>
            <a:r>
              <a:rPr lang="en-US" altLang="en-US" sz="3200" b="0" dirty="0">
                <a:solidFill>
                  <a:srgbClr val="002060"/>
                </a:solidFill>
                <a:latin typeface="Tahoma" pitchFamily="34" charset="0"/>
              </a:rPr>
              <a:t>They speak of the Messiah as King, Priest, and Prophet.</a:t>
            </a:r>
          </a:p>
          <a:p>
            <a:pPr>
              <a:buClr>
                <a:schemeClr val="accent2"/>
              </a:buClr>
              <a:buSzPct val="115000"/>
              <a:buFont typeface="Wingdings" pitchFamily="2" charset="2"/>
              <a:buChar char="Ø"/>
            </a:pPr>
            <a:r>
              <a:rPr lang="en-US" altLang="en-US" sz="3200" b="0" dirty="0">
                <a:solidFill>
                  <a:srgbClr val="002060"/>
                </a:solidFill>
                <a:latin typeface="Tahoma" pitchFamily="34" charset="0"/>
              </a:rPr>
              <a:t>Jesus said all that was contained in the Law, the Prophets, and the Psalms concerning Him had to be fulfilled – Lk. 24:44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856364"/>
            <a:ext cx="2667000" cy="200163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4798915"/>
            <a:ext cx="2765109" cy="2073832"/>
          </a:xfrm>
          <a:prstGeom prst="rect">
            <a:avLst/>
          </a:prstGeom>
        </p:spPr>
      </p:pic>
    </p:spTree>
    <p:extLst>
      <p:ext uri="{BB962C8B-B14F-4D97-AF65-F5344CB8AC3E}">
        <p14:creationId xmlns:p14="http://schemas.microsoft.com/office/powerpoint/2010/main" val="2546737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left)">
                                      <p:cBhvr>
                                        <p:cTn id="27" dur="500"/>
                                        <p:tgtEl>
                                          <p:spTgt spid="10">
                                            <p:txEl>
                                              <p:pRg st="2" end="2"/>
                                            </p:txEl>
                                          </p:spTgt>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wipe(left)">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28600"/>
            <a:ext cx="11733855" cy="7627004"/>
          </a:xfrm>
          <a:prstGeom prst="rect">
            <a:avLst/>
          </a:prstGeom>
        </p:spPr>
      </p:pic>
      <p:sp>
        <p:nvSpPr>
          <p:cNvPr id="222210" name="Rectangle 2"/>
          <p:cNvSpPr>
            <a:spLocks noGrp="1" noChangeArrowheads="1"/>
          </p:cNvSpPr>
          <p:nvPr>
            <p:ph type="title"/>
          </p:nvPr>
        </p:nvSpPr>
        <p:spPr>
          <a:xfrm>
            <a:off x="9832" y="0"/>
            <a:ext cx="12176022" cy="609600"/>
          </a:xfrm>
        </p:spPr>
        <p:txBody>
          <a:bodyPr/>
          <a:lstStyle/>
          <a:p>
            <a:r>
              <a:rPr lang="en-US" altLang="en-US" sz="4000" b="1" u="sng" dirty="0">
                <a:solidFill>
                  <a:schemeClr val="bg2"/>
                </a:solidFill>
                <a:cs typeface="Times New Roman" pitchFamily="18" charset="0"/>
              </a:rPr>
              <a:t>Psalm 110: Jesus is Both King and Priest</a:t>
            </a:r>
            <a:endParaRPr lang="en-US" altLang="en-US" sz="44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15978" y="6553199"/>
            <a:ext cx="3025876" cy="304801"/>
          </a:xfrm>
        </p:spPr>
        <p:txBody>
          <a:bodyPr/>
          <a:lstStyle/>
          <a:p>
            <a:r>
              <a:rPr lang="en-US" altLang="en-US" dirty="0"/>
              <a:t>Messianic Psalms</a:t>
            </a:r>
          </a:p>
        </p:txBody>
      </p:sp>
      <p:sp>
        <p:nvSpPr>
          <p:cNvPr id="11" name="Text Box 3"/>
          <p:cNvSpPr txBox="1">
            <a:spLocks noChangeArrowheads="1"/>
          </p:cNvSpPr>
          <p:nvPr/>
        </p:nvSpPr>
        <p:spPr bwMode="auto">
          <a:xfrm>
            <a:off x="28010" y="5956012"/>
            <a:ext cx="121760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Jesus is not only a King but a Priest!</a:t>
            </a:r>
          </a:p>
        </p:txBody>
      </p:sp>
      <p:sp>
        <p:nvSpPr>
          <p:cNvPr id="7" name="Rectangular Callout 6"/>
          <p:cNvSpPr/>
          <p:nvPr/>
        </p:nvSpPr>
        <p:spPr bwMode="auto">
          <a:xfrm>
            <a:off x="381000" y="685800"/>
            <a:ext cx="11430000" cy="2616101"/>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sz="3600" dirty="0">
                <a:solidFill>
                  <a:srgbClr val="002060"/>
                </a:solidFill>
              </a:rPr>
              <a:t>Ps. 110:2, 4</a:t>
            </a:r>
          </a:p>
          <a:p>
            <a:pPr marL="577850" indent="-577850" algn="l"/>
            <a:r>
              <a:rPr lang="en-US" altLang="en-US" sz="3200" b="0" dirty="0">
                <a:solidFill>
                  <a:srgbClr val="002060"/>
                </a:solidFill>
              </a:rPr>
              <a:t>2.  The LORD will stretch forth Your strong scepter from Zion, saying, "Rule in the midst of Your enemies."</a:t>
            </a:r>
          </a:p>
          <a:p>
            <a:pPr marL="577850" indent="-577850" algn="l"/>
            <a:r>
              <a:rPr lang="en-US" altLang="en-US" sz="3200" b="0" dirty="0">
                <a:solidFill>
                  <a:srgbClr val="002060"/>
                </a:solidFill>
              </a:rPr>
              <a:t>4.  The LORD has sworn and will not change His mind, "You are a priest forever According to the order of Melchizedek."</a:t>
            </a:r>
          </a:p>
        </p:txBody>
      </p:sp>
    </p:spTree>
    <p:extLst>
      <p:ext uri="{BB962C8B-B14F-4D97-AF65-F5344CB8AC3E}">
        <p14:creationId xmlns:p14="http://schemas.microsoft.com/office/powerpoint/2010/main" val="39655155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110: Jesus is Both King and Priest</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0" y="6553200"/>
            <a:ext cx="3581400" cy="304800"/>
          </a:xfrm>
        </p:spPr>
        <p:txBody>
          <a:bodyPr/>
          <a:lstStyle/>
          <a:p>
            <a:r>
              <a:rPr lang="en-US" altLang="en-US" dirty="0"/>
              <a:t>Messianic Psalms</a:t>
            </a:r>
          </a:p>
        </p:txBody>
      </p:sp>
      <p:sp>
        <p:nvSpPr>
          <p:cNvPr id="261123" name="Text Box 3"/>
          <p:cNvSpPr txBox="1">
            <a:spLocks noChangeArrowheads="1"/>
          </p:cNvSpPr>
          <p:nvPr/>
        </p:nvSpPr>
        <p:spPr bwMode="auto">
          <a:xfrm>
            <a:off x="0" y="1066800"/>
            <a:ext cx="121920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sz="3600" dirty="0">
                <a:solidFill>
                  <a:schemeClr val="accent2">
                    <a:lumMod val="75000"/>
                  </a:schemeClr>
                </a:solidFill>
                <a:latin typeface="Tahoma" pitchFamily="34" charset="0"/>
              </a:rPr>
              <a:t>This one spoken of in Ps. 110:2 holds a “strong scepter from Zion” and will “Rule in the midst of Your enemies” – He would be Lord and King</a:t>
            </a:r>
          </a:p>
          <a:p>
            <a:pPr>
              <a:buClr>
                <a:schemeClr val="accent2"/>
              </a:buClr>
              <a:buSzPct val="115000"/>
              <a:buFont typeface="Wingdings" pitchFamily="2" charset="2"/>
              <a:buChar char="Ø"/>
            </a:pPr>
            <a:r>
              <a:rPr lang="en-US" altLang="en-US" sz="3200" b="0" dirty="0">
                <a:solidFill>
                  <a:srgbClr val="002060"/>
                </a:solidFill>
                <a:latin typeface="Tahoma" pitchFamily="34" charset="0"/>
              </a:rPr>
              <a:t>David certainly ruled as lord and king and brought peace to his nation – handed over a peaceful Israel to his son Solomon!</a:t>
            </a:r>
          </a:p>
        </p:txBody>
      </p:sp>
      <p:pic>
        <p:nvPicPr>
          <p:cNvPr id="5" name="Picture 4">
            <a:extLst>
              <a:ext uri="{FF2B5EF4-FFF2-40B4-BE49-F238E27FC236}">
                <a16:creationId xmlns:a16="http://schemas.microsoft.com/office/drawing/2014/main" id="{6838D2DA-87F1-4328-993F-7373F9C744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6773" y="3775866"/>
            <a:ext cx="2458453" cy="3152993"/>
          </a:xfrm>
          <a:prstGeom prst="rect">
            <a:avLst/>
          </a:prstGeom>
        </p:spPr>
      </p:pic>
    </p:spTree>
    <p:extLst>
      <p:ext uri="{BB962C8B-B14F-4D97-AF65-F5344CB8AC3E}">
        <p14:creationId xmlns:p14="http://schemas.microsoft.com/office/powerpoint/2010/main" val="36035862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fade">
                                      <p:cBhvr>
                                        <p:cTn id="7" dur="500"/>
                                        <p:tgtEl>
                                          <p:spTgt spid="26112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animEffect transition="in" filter="wipe(left)">
                                      <p:cBhvr>
                                        <p:cTn id="11" dur="500"/>
                                        <p:tgtEl>
                                          <p:spTgt spid="261123">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110: Jesus is Both King and Priest</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0" y="6553200"/>
            <a:ext cx="3581400" cy="304800"/>
          </a:xfrm>
        </p:spPr>
        <p:txBody>
          <a:bodyPr/>
          <a:lstStyle/>
          <a:p>
            <a:r>
              <a:rPr lang="en-US" altLang="en-US" dirty="0"/>
              <a:t>Messianic Psalms</a:t>
            </a:r>
          </a:p>
        </p:txBody>
      </p:sp>
      <p:sp>
        <p:nvSpPr>
          <p:cNvPr id="261123" name="Text Box 3"/>
          <p:cNvSpPr txBox="1">
            <a:spLocks noChangeArrowheads="1"/>
          </p:cNvSpPr>
          <p:nvPr/>
        </p:nvSpPr>
        <p:spPr bwMode="auto">
          <a:xfrm>
            <a:off x="0" y="734467"/>
            <a:ext cx="121920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sz="3600" dirty="0">
                <a:solidFill>
                  <a:schemeClr val="accent2">
                    <a:lumMod val="75000"/>
                  </a:schemeClr>
                </a:solidFill>
                <a:latin typeface="Tahoma" pitchFamily="34" charset="0"/>
              </a:rPr>
              <a:t>This one spoken of in Ps. 110:4 will be “a priest forever according to the order of Melchizedek” – Not only Lord and King, but also a Priest</a:t>
            </a:r>
          </a:p>
          <a:p>
            <a:pPr>
              <a:buClr>
                <a:schemeClr val="accent2"/>
              </a:buClr>
              <a:buSzPct val="115000"/>
              <a:buFont typeface="Wingdings" pitchFamily="2" charset="2"/>
              <a:buChar char="Ø"/>
            </a:pPr>
            <a:r>
              <a:rPr lang="en-US" altLang="en-US" sz="3200" b="0" dirty="0">
                <a:solidFill>
                  <a:srgbClr val="002060"/>
                </a:solidFill>
                <a:latin typeface="Tahoma" pitchFamily="34" charset="0"/>
              </a:rPr>
              <a:t>From an Israelite standpoint, no king over Israel in the line of David could be king and priest, because David was of the tribe of Judah, and priests were from the tribe of Levi </a:t>
            </a:r>
            <a:r>
              <a:rPr lang="en-US" altLang="en-US" sz="3200" b="0" i="1" dirty="0">
                <a:solidFill>
                  <a:srgbClr val="002060"/>
                </a:solidFill>
                <a:latin typeface="Tahoma" pitchFamily="34" charset="0"/>
              </a:rPr>
              <a:t>(Heb. 7:11)!</a:t>
            </a:r>
          </a:p>
          <a:p>
            <a:pPr>
              <a:buClr>
                <a:schemeClr val="accent2"/>
              </a:buClr>
              <a:buSzPct val="115000"/>
              <a:buFont typeface="Wingdings" pitchFamily="2" charset="2"/>
              <a:buChar char="Ø"/>
            </a:pPr>
            <a:r>
              <a:rPr lang="en-US" altLang="en-US" sz="3200" b="0" dirty="0">
                <a:solidFill>
                  <a:srgbClr val="002060"/>
                </a:solidFill>
                <a:latin typeface="Tahoma" pitchFamily="34" charset="0"/>
              </a:rPr>
              <a:t>This is not speaking about David </a:t>
            </a:r>
            <a:r>
              <a:rPr lang="en-US" altLang="en-US" sz="3200" b="0" i="1" dirty="0">
                <a:solidFill>
                  <a:srgbClr val="002060"/>
                </a:solidFill>
                <a:latin typeface="Tahoma" pitchFamily="34" charset="0"/>
              </a:rPr>
              <a:t>(II Sam. 7:12-16: House of David established forever as king) </a:t>
            </a:r>
            <a:r>
              <a:rPr lang="en-US" altLang="en-US" sz="3200" b="0" dirty="0">
                <a:solidFill>
                  <a:srgbClr val="002060"/>
                </a:solidFill>
                <a:latin typeface="Tahoma" pitchFamily="34" charset="0"/>
              </a:rPr>
              <a:t>as a priest!</a:t>
            </a:r>
          </a:p>
        </p:txBody>
      </p:sp>
      <p:pic>
        <p:nvPicPr>
          <p:cNvPr id="3" name="Picture 2" descr="A picture containing indoor, table&#10;&#10;Description generated with very high confidence">
            <a:extLst>
              <a:ext uri="{FF2B5EF4-FFF2-40B4-BE49-F238E27FC236}">
                <a16:creationId xmlns:a16="http://schemas.microsoft.com/office/drawing/2014/main" id="{FD78BE9F-3FEC-440F-AA31-21439D59A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4355507"/>
            <a:ext cx="2590800" cy="3631962"/>
          </a:xfrm>
          <a:prstGeom prst="rect">
            <a:avLst/>
          </a:prstGeom>
        </p:spPr>
      </p:pic>
    </p:spTree>
    <p:extLst>
      <p:ext uri="{BB962C8B-B14F-4D97-AF65-F5344CB8AC3E}">
        <p14:creationId xmlns:p14="http://schemas.microsoft.com/office/powerpoint/2010/main" val="30674423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fade">
                                      <p:cBhvr>
                                        <p:cTn id="7" dur="500"/>
                                        <p:tgtEl>
                                          <p:spTgt spid="26112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1123">
                                            <p:txEl>
                                              <p:pRg st="1" end="1"/>
                                            </p:txEl>
                                          </p:spTgt>
                                        </p:tgtEl>
                                        <p:attrNameLst>
                                          <p:attrName>style.visibility</p:attrName>
                                        </p:attrNameLst>
                                      </p:cBhvr>
                                      <p:to>
                                        <p:strVal val="visible"/>
                                      </p:to>
                                    </p:set>
                                    <p:animEffect transition="in" filter="wipe(left)">
                                      <p:cBhvr>
                                        <p:cTn id="17" dur="500"/>
                                        <p:tgtEl>
                                          <p:spTgt spid="261123">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61123">
                                            <p:txEl>
                                              <p:pRg st="2" end="2"/>
                                            </p:txEl>
                                          </p:spTgt>
                                        </p:tgtEl>
                                        <p:attrNameLst>
                                          <p:attrName>style.visibility</p:attrName>
                                        </p:attrNameLst>
                                      </p:cBhvr>
                                      <p:to>
                                        <p:strVal val="visible"/>
                                      </p:to>
                                    </p:set>
                                    <p:animEffect transition="in" filter="wipe(left)">
                                      <p:cBhvr>
                                        <p:cTn id="21" dur="500"/>
                                        <p:tgtEl>
                                          <p:spTgt spid="261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110: Jesus is Both King and Priest</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0" y="6553200"/>
            <a:ext cx="3581400" cy="304800"/>
          </a:xfrm>
        </p:spPr>
        <p:txBody>
          <a:bodyPr/>
          <a:lstStyle/>
          <a:p>
            <a:r>
              <a:rPr lang="en-US" altLang="en-US" dirty="0"/>
              <a:t>Messianic Psalms</a:t>
            </a:r>
          </a:p>
        </p:txBody>
      </p:sp>
      <p:sp>
        <p:nvSpPr>
          <p:cNvPr id="261123" name="Text Box 3"/>
          <p:cNvSpPr txBox="1">
            <a:spLocks noChangeArrowheads="1"/>
          </p:cNvSpPr>
          <p:nvPr/>
        </p:nvSpPr>
        <p:spPr bwMode="auto">
          <a:xfrm>
            <a:off x="0" y="1025882"/>
            <a:ext cx="121920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sz="3600" dirty="0">
                <a:solidFill>
                  <a:schemeClr val="accent2">
                    <a:lumMod val="75000"/>
                  </a:schemeClr>
                </a:solidFill>
                <a:latin typeface="Tahoma" pitchFamily="34" charset="0"/>
              </a:rPr>
              <a:t>This one spoken of in Ps. 110:4 will be “a priest forever according to the order of Melchizedek” </a:t>
            </a:r>
          </a:p>
          <a:p>
            <a:pPr>
              <a:buClr>
                <a:schemeClr val="accent2"/>
              </a:buClr>
              <a:buSzPct val="115000"/>
              <a:buFont typeface="Wingdings" pitchFamily="2" charset="2"/>
              <a:buChar char="Ø"/>
            </a:pPr>
            <a:r>
              <a:rPr lang="en-US" altLang="en-US" sz="3200" b="0" dirty="0">
                <a:solidFill>
                  <a:srgbClr val="002060"/>
                </a:solidFill>
                <a:latin typeface="Tahoma" pitchFamily="34" charset="0"/>
              </a:rPr>
              <a:t>This could be no ordinary human king – God was inviting this individual to sit at His own side:</a:t>
            </a:r>
          </a:p>
          <a:p>
            <a:pPr lvl="1">
              <a:buClr>
                <a:schemeClr val="accent2"/>
              </a:buClr>
              <a:buSzPct val="115000"/>
              <a:buFont typeface="Wingdings" panose="05000000000000000000" pitchFamily="2" charset="2"/>
              <a:buChar char="§"/>
            </a:pPr>
            <a:r>
              <a:rPr lang="en-US" altLang="en-US" sz="3200" dirty="0">
                <a:solidFill>
                  <a:srgbClr val="002060"/>
                </a:solidFill>
                <a:latin typeface="Tahoma" pitchFamily="34" charset="0"/>
              </a:rPr>
              <a:t>Acts 2:33; 7:56; Heb. 1:3; 12:2: </a:t>
            </a:r>
            <a:r>
              <a:rPr lang="en-US" altLang="en-US" sz="3200" b="0" dirty="0">
                <a:solidFill>
                  <a:srgbClr val="002060"/>
                </a:solidFill>
                <a:latin typeface="Tahoma" pitchFamily="34" charset="0"/>
              </a:rPr>
              <a:t>Jesus sat at the right hand of God!</a:t>
            </a:r>
          </a:p>
          <a:p>
            <a:pPr lvl="1">
              <a:buClr>
                <a:schemeClr val="accent2"/>
              </a:buClr>
              <a:buSzPct val="115000"/>
              <a:buFont typeface="Wingdings" panose="05000000000000000000" pitchFamily="2" charset="2"/>
              <a:buChar char="§"/>
            </a:pPr>
            <a:r>
              <a:rPr lang="en-US" altLang="en-US" sz="3200" dirty="0">
                <a:solidFill>
                  <a:srgbClr val="002060"/>
                </a:solidFill>
                <a:latin typeface="Tahoma" pitchFamily="34" charset="0"/>
              </a:rPr>
              <a:t>Heb. 6:20-8:6: </a:t>
            </a:r>
            <a:r>
              <a:rPr lang="en-US" altLang="en-US" sz="3200" b="0" dirty="0">
                <a:solidFill>
                  <a:srgbClr val="002060"/>
                </a:solidFill>
                <a:latin typeface="Tahoma" pitchFamily="34" charset="0"/>
              </a:rPr>
              <a:t>Jesus is the Priest forever according to the order of Melchizedek &amp; is our Great High Priest (Heb. 4:14).</a:t>
            </a:r>
          </a:p>
          <a:p>
            <a:pPr lvl="1">
              <a:buClr>
                <a:schemeClr val="accent2"/>
              </a:buClr>
              <a:buSzPct val="115000"/>
              <a:buFont typeface="Wingdings" panose="05000000000000000000" pitchFamily="2" charset="2"/>
              <a:buChar char="§"/>
            </a:pPr>
            <a:r>
              <a:rPr lang="en-US" altLang="en-US" sz="3200" i="1" dirty="0">
                <a:solidFill>
                  <a:srgbClr val="002060"/>
                </a:solidFill>
                <a:latin typeface="Tahoma" pitchFamily="34" charset="0"/>
              </a:rPr>
              <a:t>Hebrews 7:</a:t>
            </a:r>
            <a:r>
              <a:rPr lang="en-US" altLang="en-US" sz="3200" b="0" i="1" dirty="0">
                <a:solidFill>
                  <a:srgbClr val="002060"/>
                </a:solidFill>
                <a:latin typeface="Tahoma" pitchFamily="34" charset="0"/>
              </a:rPr>
              <a:t> </a:t>
            </a:r>
            <a:r>
              <a:rPr lang="en-US" altLang="en-US" sz="3200" b="0" dirty="0">
                <a:solidFill>
                  <a:srgbClr val="002060"/>
                </a:solidFill>
                <a:latin typeface="Tahoma" pitchFamily="34" charset="0"/>
              </a:rPr>
              <a:t>The superiority of the order of Melchizedek over the Levitical priesthood!</a:t>
            </a:r>
          </a:p>
        </p:txBody>
      </p:sp>
    </p:spTree>
    <p:extLst>
      <p:ext uri="{BB962C8B-B14F-4D97-AF65-F5344CB8AC3E}">
        <p14:creationId xmlns:p14="http://schemas.microsoft.com/office/powerpoint/2010/main" val="1533042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fade">
                                      <p:cBhvr>
                                        <p:cTn id="7" dur="500"/>
                                        <p:tgtEl>
                                          <p:spTgt spid="26112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animEffect transition="in" filter="wipe(left)">
                                      <p:cBhvr>
                                        <p:cTn id="11" dur="500"/>
                                        <p:tgtEl>
                                          <p:spTgt spid="26112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animEffect transition="in" filter="wipe(left)">
                                      <p:cBhvr>
                                        <p:cTn id="15" dur="500"/>
                                        <p:tgtEl>
                                          <p:spTgt spid="26112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1123">
                                            <p:txEl>
                                              <p:pRg st="3" end="3"/>
                                            </p:txEl>
                                          </p:spTgt>
                                        </p:tgtEl>
                                        <p:attrNameLst>
                                          <p:attrName>style.visibility</p:attrName>
                                        </p:attrNameLst>
                                      </p:cBhvr>
                                      <p:to>
                                        <p:strVal val="visible"/>
                                      </p:to>
                                    </p:set>
                                    <p:animEffect transition="in" filter="wipe(left)">
                                      <p:cBhvr>
                                        <p:cTn id="19" dur="500"/>
                                        <p:tgtEl>
                                          <p:spTgt spid="26112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61123">
                                            <p:txEl>
                                              <p:pRg st="4" end="4"/>
                                            </p:txEl>
                                          </p:spTgt>
                                        </p:tgtEl>
                                        <p:attrNameLst>
                                          <p:attrName>style.visibility</p:attrName>
                                        </p:attrNameLst>
                                      </p:cBhvr>
                                      <p:to>
                                        <p:strVal val="visible"/>
                                      </p:to>
                                    </p:set>
                                    <p:animEffect transition="in" filter="wipe(left)">
                                      <p:cBhvr>
                                        <p:cTn id="23" dur="500"/>
                                        <p:tgtEl>
                                          <p:spTgt spid="261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4800"/>
            <a:ext cx="11927286" cy="7752734"/>
          </a:xfrm>
          <a:prstGeom prst="rect">
            <a:avLst/>
          </a:prstGeom>
        </p:spPr>
      </p:pic>
      <p:sp>
        <p:nvSpPr>
          <p:cNvPr id="222210"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110: Jesus is Both King and Priest</a:t>
            </a:r>
            <a:endParaRPr lang="en-US" altLang="en-US" sz="44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28074" y="6553199"/>
            <a:ext cx="3025876" cy="304801"/>
          </a:xfrm>
        </p:spPr>
        <p:txBody>
          <a:bodyPr/>
          <a:lstStyle/>
          <a:p>
            <a:r>
              <a:rPr lang="en-US" altLang="en-US" dirty="0"/>
              <a:t>Messianic Psalms</a:t>
            </a:r>
          </a:p>
        </p:txBody>
      </p:sp>
      <p:sp>
        <p:nvSpPr>
          <p:cNvPr id="11" name="Text Box 3"/>
          <p:cNvSpPr txBox="1">
            <a:spLocks noChangeArrowheads="1"/>
          </p:cNvSpPr>
          <p:nvPr/>
        </p:nvSpPr>
        <p:spPr bwMode="auto">
          <a:xfrm>
            <a:off x="-10093" y="5879812"/>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Work of the Messiah foretold: Judge!</a:t>
            </a:r>
          </a:p>
        </p:txBody>
      </p:sp>
      <p:sp>
        <p:nvSpPr>
          <p:cNvPr id="7" name="Rectangular Callout 6"/>
          <p:cNvSpPr/>
          <p:nvPr/>
        </p:nvSpPr>
        <p:spPr bwMode="auto">
          <a:xfrm>
            <a:off x="304800" y="685800"/>
            <a:ext cx="11658600" cy="3600986"/>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sz="3600" dirty="0">
                <a:solidFill>
                  <a:srgbClr val="002060"/>
                </a:solidFill>
              </a:rPr>
              <a:t>Ps. 110:5-7</a:t>
            </a:r>
          </a:p>
          <a:p>
            <a:pPr marL="577850" indent="-577850" algn="l"/>
            <a:r>
              <a:rPr lang="en-US" altLang="en-US" sz="3200" b="0" dirty="0">
                <a:solidFill>
                  <a:srgbClr val="002060"/>
                </a:solidFill>
              </a:rPr>
              <a:t>5.  The Lord is at Your right hand; He will shatter kings in the day of His wrath.</a:t>
            </a:r>
          </a:p>
          <a:p>
            <a:pPr marL="577850" indent="-577850" algn="l">
              <a:tabLst>
                <a:tab pos="228600" algn="l"/>
                <a:tab pos="457200" algn="l"/>
              </a:tabLst>
            </a:pPr>
            <a:r>
              <a:rPr lang="en-US" altLang="en-US" sz="3200" b="0" dirty="0">
                <a:solidFill>
                  <a:srgbClr val="002060"/>
                </a:solidFill>
              </a:rPr>
              <a:t>6.  He will judge among the nations, He will fill them with corpses, He will shatter the chief men over a broad country.</a:t>
            </a:r>
          </a:p>
          <a:p>
            <a:pPr marL="577850" indent="-577850" algn="l"/>
            <a:r>
              <a:rPr lang="en-US" altLang="en-US" sz="3200" b="0" dirty="0">
                <a:solidFill>
                  <a:srgbClr val="002060"/>
                </a:solidFill>
              </a:rPr>
              <a:t>7.  He will drink from the brook by the wayside; Therefore He will lift up His head.</a:t>
            </a:r>
          </a:p>
        </p:txBody>
      </p:sp>
    </p:spTree>
    <p:extLst>
      <p:ext uri="{BB962C8B-B14F-4D97-AF65-F5344CB8AC3E}">
        <p14:creationId xmlns:p14="http://schemas.microsoft.com/office/powerpoint/2010/main" val="174703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110: Jesus is Both King and Priest</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0" y="6561221"/>
            <a:ext cx="3581400" cy="304800"/>
          </a:xfrm>
        </p:spPr>
        <p:txBody>
          <a:bodyPr/>
          <a:lstStyle/>
          <a:p>
            <a:r>
              <a:rPr lang="en-US" altLang="en-US"/>
              <a:t>Messianic Psalms</a:t>
            </a:r>
            <a:endParaRPr lang="en-US" altLang="en-US" dirty="0"/>
          </a:p>
        </p:txBody>
      </p:sp>
      <p:sp>
        <p:nvSpPr>
          <p:cNvPr id="261123" name="Text Box 3"/>
          <p:cNvSpPr txBox="1">
            <a:spLocks noChangeArrowheads="1"/>
          </p:cNvSpPr>
          <p:nvPr/>
        </p:nvSpPr>
        <p:spPr bwMode="auto">
          <a:xfrm>
            <a:off x="0" y="914400"/>
            <a:ext cx="1221606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i="1" dirty="0">
                <a:solidFill>
                  <a:schemeClr val="accent2">
                    <a:lumMod val="75000"/>
                  </a:schemeClr>
                </a:solidFill>
                <a:latin typeface="Tahoma" pitchFamily="34" charset="0"/>
              </a:rPr>
              <a:t>I Cor. 15:24-28: </a:t>
            </a:r>
            <a:r>
              <a:rPr lang="en-US" altLang="en-US" sz="3200" dirty="0">
                <a:solidFill>
                  <a:schemeClr val="accent2">
                    <a:lumMod val="75000"/>
                  </a:schemeClr>
                </a:solidFill>
                <a:latin typeface="Tahoma" pitchFamily="34" charset="0"/>
              </a:rPr>
              <a:t>After His resurrection from the dead and </a:t>
            </a:r>
          </a:p>
          <a:p>
            <a:pPr algn="ctr"/>
            <a:r>
              <a:rPr lang="en-US" altLang="en-US" sz="3200" dirty="0">
                <a:solidFill>
                  <a:schemeClr val="accent2">
                    <a:lumMod val="75000"/>
                  </a:schemeClr>
                </a:solidFill>
                <a:latin typeface="Tahoma" pitchFamily="34" charset="0"/>
              </a:rPr>
              <a:t>ascension to Heaven where He sits at the right hand of</a:t>
            </a:r>
          </a:p>
          <a:p>
            <a:pPr algn="ctr"/>
            <a:r>
              <a:rPr lang="en-US" altLang="en-US" sz="3200" dirty="0">
                <a:solidFill>
                  <a:schemeClr val="accent2">
                    <a:lumMod val="75000"/>
                  </a:schemeClr>
                </a:solidFill>
                <a:latin typeface="Tahoma" pitchFamily="34" charset="0"/>
              </a:rPr>
              <a:t>God, He reigns till His enemies are made a footstool </a:t>
            </a:r>
          </a:p>
          <a:p>
            <a:pPr algn="ctr"/>
            <a:r>
              <a:rPr lang="en-US" altLang="en-US" sz="3200" i="1" dirty="0">
                <a:solidFill>
                  <a:schemeClr val="accent2">
                    <a:lumMod val="75000"/>
                  </a:schemeClr>
                </a:solidFill>
                <a:latin typeface="Tahoma" pitchFamily="34" charset="0"/>
              </a:rPr>
              <a:t>(I Tim. 6:15: Jesus is “the King of kings and Lord of lords”)</a:t>
            </a:r>
          </a:p>
        </p:txBody>
      </p:sp>
      <p:sp>
        <p:nvSpPr>
          <p:cNvPr id="5" name="Text Box 3"/>
          <p:cNvSpPr txBox="1">
            <a:spLocks noChangeArrowheads="1"/>
          </p:cNvSpPr>
          <p:nvPr/>
        </p:nvSpPr>
        <p:spPr bwMode="auto">
          <a:xfrm>
            <a:off x="24064" y="3573771"/>
            <a:ext cx="1219199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i="1" dirty="0">
                <a:solidFill>
                  <a:schemeClr val="accent2">
                    <a:lumMod val="75000"/>
                  </a:schemeClr>
                </a:solidFill>
                <a:latin typeface="Tahoma" pitchFamily="34" charset="0"/>
              </a:rPr>
              <a:t>Mt. 25:31-46: </a:t>
            </a:r>
            <a:r>
              <a:rPr lang="en-US" altLang="en-US" sz="3200" dirty="0">
                <a:solidFill>
                  <a:schemeClr val="accent2">
                    <a:lumMod val="75000"/>
                  </a:schemeClr>
                </a:solidFill>
                <a:latin typeface="Tahoma" pitchFamily="34" charset="0"/>
              </a:rPr>
              <a:t>As King &amp; Priest Jesus will judge the nations</a:t>
            </a:r>
          </a:p>
          <a:p>
            <a:pPr algn="ctr"/>
            <a:r>
              <a:rPr lang="en-US" altLang="en-US" sz="3200" dirty="0">
                <a:solidFill>
                  <a:schemeClr val="accent2">
                    <a:lumMod val="75000"/>
                  </a:schemeClr>
                </a:solidFill>
                <a:latin typeface="Tahoma" pitchFamily="34" charset="0"/>
              </a:rPr>
              <a:t>with reward &amp; </a:t>
            </a:r>
            <a:r>
              <a:rPr lang="en-US" altLang="en-US" sz="3200" dirty="0" err="1">
                <a:solidFill>
                  <a:schemeClr val="accent2">
                    <a:lumMod val="75000"/>
                  </a:schemeClr>
                </a:solidFill>
                <a:latin typeface="Tahoma" pitchFamily="34" charset="0"/>
              </a:rPr>
              <a:t>punishmnet</a:t>
            </a:r>
            <a:r>
              <a:rPr lang="en-US" altLang="en-US" sz="3200" dirty="0">
                <a:solidFill>
                  <a:schemeClr val="accent2">
                    <a:lumMod val="75000"/>
                  </a:schemeClr>
                </a:solidFill>
                <a:latin typeface="Tahoma" pitchFamily="34" charset="0"/>
              </a:rPr>
              <a:t>!</a:t>
            </a:r>
            <a:endParaRPr lang="en-US" altLang="en-US" sz="3200" i="1" dirty="0">
              <a:solidFill>
                <a:schemeClr val="accent2">
                  <a:lumMod val="75000"/>
                </a:schemeClr>
              </a:solidFill>
              <a:latin typeface="Tahoma" pitchFamily="34" charset="0"/>
            </a:endParaRPr>
          </a:p>
        </p:txBody>
      </p:sp>
      <p:sp>
        <p:nvSpPr>
          <p:cNvPr id="6" name="Text Box 5"/>
          <p:cNvSpPr txBox="1">
            <a:spLocks noChangeArrowheads="1"/>
          </p:cNvSpPr>
          <p:nvPr/>
        </p:nvSpPr>
        <p:spPr bwMode="auto">
          <a:xfrm>
            <a:off x="0" y="5223510"/>
            <a:ext cx="12191999" cy="1077218"/>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66FFFF"/>
                </a:solidFill>
                <a:latin typeface="Tahoma" pitchFamily="34" charset="0"/>
              </a:rPr>
              <a:t>Levitical priests could only serve a few years, but Jesus will serve “forever!” </a:t>
            </a:r>
            <a:r>
              <a:rPr lang="en-US" altLang="en-US" sz="3200" i="1" dirty="0">
                <a:solidFill>
                  <a:srgbClr val="66FFFF"/>
                </a:solidFill>
                <a:latin typeface="Tahoma" pitchFamily="34" charset="0"/>
              </a:rPr>
              <a:t>(Heb. 7:23-24) </a:t>
            </a:r>
          </a:p>
        </p:txBody>
      </p:sp>
    </p:spTree>
    <p:extLst>
      <p:ext uri="{BB962C8B-B14F-4D97-AF65-F5344CB8AC3E}">
        <p14:creationId xmlns:p14="http://schemas.microsoft.com/office/powerpoint/2010/main" val="3507905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1123"/>
                                        </p:tgtEl>
                                        <p:attrNameLst>
                                          <p:attrName>style.visibility</p:attrName>
                                        </p:attrNameLst>
                                      </p:cBhvr>
                                      <p:to>
                                        <p:strVal val="visible"/>
                                      </p:to>
                                    </p:set>
                                    <p:animEffect transition="in" filter="fade">
                                      <p:cBhvr>
                                        <p:cTn id="7" dur="500"/>
                                        <p:tgtEl>
                                          <p:spTgt spid="261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P spid="5" grpId="0"/>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78744"/>
            <a:ext cx="11887200" cy="7726678"/>
          </a:xfrm>
          <a:prstGeom prst="rect">
            <a:avLst/>
          </a:prstGeom>
        </p:spPr>
      </p:pic>
      <p:sp>
        <p:nvSpPr>
          <p:cNvPr id="222210"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16: Hope of the Resurrection </a:t>
            </a:r>
            <a:endParaRPr lang="en-US" altLang="en-US" sz="44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15978" y="6553200"/>
            <a:ext cx="3025876" cy="304801"/>
          </a:xfrm>
        </p:spPr>
        <p:txBody>
          <a:bodyPr/>
          <a:lstStyle/>
          <a:p>
            <a:r>
              <a:rPr lang="en-US" altLang="en-US" dirty="0"/>
              <a:t>Messianic Psalms</a:t>
            </a:r>
          </a:p>
        </p:txBody>
      </p:sp>
      <p:sp>
        <p:nvSpPr>
          <p:cNvPr id="11" name="Text Box 3"/>
          <p:cNvSpPr txBox="1">
            <a:spLocks noChangeArrowheads="1"/>
          </p:cNvSpPr>
          <p:nvPr/>
        </p:nvSpPr>
        <p:spPr bwMode="auto">
          <a:xfrm>
            <a:off x="0" y="5882680"/>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The hope (NKJ) of the Resurrection of Jesus!</a:t>
            </a:r>
          </a:p>
        </p:txBody>
      </p:sp>
      <p:sp>
        <p:nvSpPr>
          <p:cNvPr id="7" name="Rectangular Callout 6"/>
          <p:cNvSpPr/>
          <p:nvPr/>
        </p:nvSpPr>
        <p:spPr bwMode="auto">
          <a:xfrm>
            <a:off x="324853" y="812899"/>
            <a:ext cx="11582400" cy="2616101"/>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sz="3600" dirty="0">
                <a:solidFill>
                  <a:srgbClr val="002060"/>
                </a:solidFill>
              </a:rPr>
              <a:t>Ps. 16:9-10</a:t>
            </a:r>
          </a:p>
          <a:p>
            <a:pPr marL="577850" indent="-577850" algn="l"/>
            <a:r>
              <a:rPr lang="en-US" altLang="en-US" sz="3200" b="0" dirty="0">
                <a:solidFill>
                  <a:srgbClr val="002060"/>
                </a:solidFill>
              </a:rPr>
              <a:t>9.  Therefore my heart is glad and my glory rejoices; My flesh also will dwell securely (NKJ: “rest in hope”).</a:t>
            </a:r>
          </a:p>
          <a:p>
            <a:pPr marL="577850" indent="-577850" algn="l"/>
            <a:r>
              <a:rPr lang="en-US" altLang="en-US" sz="3200" b="0" dirty="0">
                <a:solidFill>
                  <a:srgbClr val="002060"/>
                </a:solidFill>
              </a:rPr>
              <a:t>10.  For You will not abandon my soul to </a:t>
            </a:r>
            <a:r>
              <a:rPr lang="en-US" altLang="en-US" sz="3200" b="0" dirty="0" err="1">
                <a:solidFill>
                  <a:srgbClr val="002060"/>
                </a:solidFill>
              </a:rPr>
              <a:t>Sheol</a:t>
            </a:r>
            <a:r>
              <a:rPr lang="en-US" altLang="en-US" sz="3200" b="0" dirty="0">
                <a:solidFill>
                  <a:srgbClr val="002060"/>
                </a:solidFill>
              </a:rPr>
              <a:t>; Nor will You allow Your Holy One to undergo decay.</a:t>
            </a:r>
          </a:p>
        </p:txBody>
      </p:sp>
    </p:spTree>
    <p:extLst>
      <p:ext uri="{BB962C8B-B14F-4D97-AF65-F5344CB8AC3E}">
        <p14:creationId xmlns:p14="http://schemas.microsoft.com/office/powerpoint/2010/main" val="31595917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16: Hope of the Resurrection </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8021" y="6553200"/>
            <a:ext cx="3581400" cy="304800"/>
          </a:xfrm>
        </p:spPr>
        <p:txBody>
          <a:bodyPr/>
          <a:lstStyle/>
          <a:p>
            <a:r>
              <a:rPr lang="en-US" altLang="en-US" dirty="0"/>
              <a:t>Messianic Psalms</a:t>
            </a:r>
          </a:p>
        </p:txBody>
      </p:sp>
      <p:sp>
        <p:nvSpPr>
          <p:cNvPr id="261123" name="Text Box 3"/>
          <p:cNvSpPr txBox="1">
            <a:spLocks noChangeArrowheads="1"/>
          </p:cNvSpPr>
          <p:nvPr/>
        </p:nvSpPr>
        <p:spPr bwMode="auto">
          <a:xfrm>
            <a:off x="8021" y="1066800"/>
            <a:ext cx="1218397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This psalm of David expresses his total trust in God, </a:t>
            </a:r>
          </a:p>
          <a:p>
            <a:r>
              <a:rPr lang="en-US" altLang="en-US" sz="3600" dirty="0">
                <a:solidFill>
                  <a:schemeClr val="accent2">
                    <a:lumMod val="75000"/>
                  </a:schemeClr>
                </a:solidFill>
                <a:latin typeface="Tahoma" pitchFamily="34" charset="0"/>
              </a:rPr>
              <a:t>not only for the present but also for the future</a:t>
            </a:r>
          </a:p>
          <a:p>
            <a:pPr>
              <a:buClr>
                <a:schemeClr val="accent2"/>
              </a:buClr>
              <a:buSzPct val="115000"/>
              <a:buFont typeface="Wingdings" pitchFamily="2" charset="2"/>
              <a:buChar char="Ø"/>
            </a:pPr>
            <a:r>
              <a:rPr lang="en-US" altLang="en-US" sz="3200" b="0" dirty="0">
                <a:solidFill>
                  <a:srgbClr val="002060"/>
                </a:solidFill>
                <a:latin typeface="Tahoma" pitchFamily="34" charset="0"/>
              </a:rPr>
              <a:t>He wrote, “My flesh also will rest in hope” (NKJ: Ps. 16:9) and “You will not abandon my soul to </a:t>
            </a:r>
            <a:r>
              <a:rPr lang="en-US" altLang="en-US" sz="3200" b="0" dirty="0" err="1">
                <a:solidFill>
                  <a:srgbClr val="002060"/>
                </a:solidFill>
                <a:latin typeface="Tahoma" pitchFamily="34" charset="0"/>
              </a:rPr>
              <a:t>Sheol</a:t>
            </a:r>
            <a:r>
              <a:rPr lang="en-US" altLang="en-US" sz="3200" b="0" dirty="0">
                <a:solidFill>
                  <a:srgbClr val="002060"/>
                </a:solidFill>
                <a:latin typeface="Tahoma" pitchFamily="34" charset="0"/>
              </a:rPr>
              <a:t>; Nor will You allow Your Holy One to undergo decay” (NAS: Ps. 16:10).</a:t>
            </a:r>
          </a:p>
        </p:txBody>
      </p:sp>
      <p:sp>
        <p:nvSpPr>
          <p:cNvPr id="8" name="Text Box 9">
            <a:extLst>
              <a:ext uri="{FF2B5EF4-FFF2-40B4-BE49-F238E27FC236}">
                <a16:creationId xmlns:a16="http://schemas.microsoft.com/office/drawing/2014/main" id="{59F5BBE7-9978-4D99-A7A9-822454AC70EF}"/>
              </a:ext>
            </a:extLst>
          </p:cNvPr>
          <p:cNvSpPr txBox="1">
            <a:spLocks noChangeArrowheads="1"/>
          </p:cNvSpPr>
          <p:nvPr/>
        </p:nvSpPr>
        <p:spPr bwMode="auto">
          <a:xfrm>
            <a:off x="1866899" y="4564052"/>
            <a:ext cx="8458201" cy="584775"/>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1">
                    <a:lumMod val="75000"/>
                  </a:schemeClr>
                </a:solidFill>
                <a:latin typeface="Tahoma" pitchFamily="34" charset="0"/>
              </a:rPr>
              <a:t>What did he mean?</a:t>
            </a:r>
            <a:endParaRPr lang="en-US" altLang="en-US" sz="3200" i="1" dirty="0">
              <a:solidFill>
                <a:schemeClr val="accent1">
                  <a:lumMod val="75000"/>
                </a:schemeClr>
              </a:solidFill>
              <a:latin typeface="Tahoma" pitchFamily="34" charset="0"/>
            </a:endParaRPr>
          </a:p>
        </p:txBody>
      </p:sp>
    </p:spTree>
    <p:extLst>
      <p:ext uri="{BB962C8B-B14F-4D97-AF65-F5344CB8AC3E}">
        <p14:creationId xmlns:p14="http://schemas.microsoft.com/office/powerpoint/2010/main" val="18079453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fade">
                                      <p:cBhvr>
                                        <p:cTn id="7" dur="500"/>
                                        <p:tgtEl>
                                          <p:spTgt spid="26112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animEffect transition="in" filter="fade">
                                      <p:cBhvr>
                                        <p:cTn id="11" dur="500"/>
                                        <p:tgtEl>
                                          <p:spTgt spid="26112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animEffect transition="in" filter="wipe(left)">
                                      <p:cBhvr>
                                        <p:cTn id="15" dur="500"/>
                                        <p:tgtEl>
                                          <p:spTgt spid="2611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16: Hope of the Resurrection </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8021" y="6553200"/>
            <a:ext cx="3581400" cy="304800"/>
          </a:xfrm>
        </p:spPr>
        <p:txBody>
          <a:bodyPr/>
          <a:lstStyle/>
          <a:p>
            <a:r>
              <a:rPr lang="en-US" altLang="en-US" dirty="0"/>
              <a:t>Messianic Psalms</a:t>
            </a:r>
          </a:p>
        </p:txBody>
      </p:sp>
      <p:sp>
        <p:nvSpPr>
          <p:cNvPr id="5" name="Text Box 3"/>
          <p:cNvSpPr txBox="1">
            <a:spLocks noChangeArrowheads="1"/>
          </p:cNvSpPr>
          <p:nvPr/>
        </p:nvSpPr>
        <p:spPr bwMode="auto">
          <a:xfrm>
            <a:off x="-1" y="769554"/>
            <a:ext cx="12191999"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Ps. 16:8-11: Hope of Jesus’ resurrection!</a:t>
            </a:r>
          </a:p>
          <a:p>
            <a:pPr>
              <a:buClr>
                <a:schemeClr val="accent2"/>
              </a:buClr>
              <a:buSzPct val="115000"/>
              <a:buFont typeface="Wingdings" pitchFamily="2" charset="2"/>
              <a:buChar char="Ø"/>
            </a:pPr>
            <a:r>
              <a:rPr lang="en-US" altLang="en-US" sz="3200" dirty="0">
                <a:solidFill>
                  <a:srgbClr val="002060"/>
                </a:solidFill>
                <a:latin typeface="Tahoma" pitchFamily="34" charset="0"/>
              </a:rPr>
              <a:t>Acts 2:25-32, 36: </a:t>
            </a:r>
            <a:r>
              <a:rPr lang="en-US" altLang="en-US" sz="3200" b="0" dirty="0">
                <a:solidFill>
                  <a:srgbClr val="002060"/>
                </a:solidFill>
                <a:latin typeface="Tahoma" pitchFamily="34" charset="0"/>
              </a:rPr>
              <a:t>Peter applied </a:t>
            </a:r>
            <a:r>
              <a:rPr lang="en-US" altLang="en-US" sz="3200" i="1" dirty="0">
                <a:solidFill>
                  <a:srgbClr val="002060"/>
                </a:solidFill>
                <a:latin typeface="Tahoma" pitchFamily="34" charset="0"/>
              </a:rPr>
              <a:t>Ps. 16:8-11 </a:t>
            </a:r>
            <a:r>
              <a:rPr lang="en-US" altLang="en-US" sz="3200" b="0" dirty="0">
                <a:solidFill>
                  <a:srgbClr val="002060"/>
                </a:solidFill>
                <a:latin typeface="Tahoma" pitchFamily="34" charset="0"/>
              </a:rPr>
              <a:t>to Jesus! He said David spoke of the hope of Jesus’ resurrection from the dead.</a:t>
            </a:r>
          </a:p>
          <a:p>
            <a:pPr>
              <a:buClr>
                <a:schemeClr val="accent2"/>
              </a:buClr>
              <a:buSzPct val="115000"/>
              <a:buFont typeface="Wingdings" pitchFamily="2" charset="2"/>
              <a:buChar char="Ø"/>
            </a:pPr>
            <a:r>
              <a:rPr lang="en-US" altLang="en-US" sz="3200" dirty="0">
                <a:solidFill>
                  <a:srgbClr val="002060"/>
                </a:solidFill>
                <a:latin typeface="Tahoma" pitchFamily="34" charset="0"/>
              </a:rPr>
              <a:t>Acts 17:30-31: </a:t>
            </a:r>
            <a:r>
              <a:rPr lang="en-US" altLang="en-US" sz="3200" b="0" dirty="0">
                <a:solidFill>
                  <a:srgbClr val="002060"/>
                </a:solidFill>
                <a:latin typeface="Tahoma" pitchFamily="34" charset="0"/>
              </a:rPr>
              <a:t>Paul later states that the resurrection of Jesus is proof that He will judge the world! </a:t>
            </a:r>
            <a:r>
              <a:rPr lang="en-US" altLang="en-US" sz="3200" i="1" dirty="0">
                <a:solidFill>
                  <a:srgbClr val="002060"/>
                </a:solidFill>
                <a:latin typeface="Tahoma" pitchFamily="34" charset="0"/>
              </a:rPr>
              <a:t>(Ps. 110:5-7; Mt. 25:31-46)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698" y="3792955"/>
            <a:ext cx="4038600" cy="3028950"/>
          </a:xfrm>
          <a:prstGeom prst="rect">
            <a:avLst/>
          </a:prstGeom>
        </p:spPr>
      </p:pic>
    </p:spTree>
    <p:extLst>
      <p:ext uri="{BB962C8B-B14F-4D97-AF65-F5344CB8AC3E}">
        <p14:creationId xmlns:p14="http://schemas.microsoft.com/office/powerpoint/2010/main" val="6717878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left)">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16: Hope of the Resurrection </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8021" y="6553200"/>
            <a:ext cx="2600096" cy="304800"/>
          </a:xfrm>
        </p:spPr>
        <p:txBody>
          <a:bodyPr/>
          <a:lstStyle/>
          <a:p>
            <a:r>
              <a:rPr lang="en-US" altLang="en-US" dirty="0"/>
              <a:t>Messianic Psalms</a:t>
            </a:r>
          </a:p>
        </p:txBody>
      </p:sp>
      <p:sp>
        <p:nvSpPr>
          <p:cNvPr id="6" name="Text Box 5"/>
          <p:cNvSpPr txBox="1">
            <a:spLocks noChangeArrowheads="1"/>
          </p:cNvSpPr>
          <p:nvPr/>
        </p:nvSpPr>
        <p:spPr bwMode="auto">
          <a:xfrm>
            <a:off x="0" y="1102122"/>
            <a:ext cx="12191999" cy="1569660"/>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66FFFF"/>
                </a:solidFill>
                <a:latin typeface="Tahoma" pitchFamily="34" charset="0"/>
              </a:rPr>
              <a:t>Saints have the hope of Heaven because Jesus was raised</a:t>
            </a:r>
          </a:p>
          <a:p>
            <a:pPr algn="ctr"/>
            <a:r>
              <a:rPr lang="en-US" altLang="en-US" sz="3200" dirty="0">
                <a:solidFill>
                  <a:srgbClr val="66FFFF"/>
                </a:solidFill>
                <a:latin typeface="Tahoma" pitchFamily="34" charset="0"/>
              </a:rPr>
              <a:t>from the dead, defeating the power of death and Satan! </a:t>
            </a:r>
            <a:r>
              <a:rPr lang="en-US" altLang="en-US" sz="3200" i="1" dirty="0">
                <a:solidFill>
                  <a:srgbClr val="66FFFF"/>
                </a:solidFill>
                <a:latin typeface="Tahoma" pitchFamily="34" charset="0"/>
              </a:rPr>
              <a:t>(Heb. 2:14)</a:t>
            </a:r>
          </a:p>
        </p:txBody>
      </p:sp>
      <p:pic>
        <p:nvPicPr>
          <p:cNvPr id="4" name="Picture 3" descr="A person standing in front of a mountain&#10;&#10;Description generated with high confidence">
            <a:extLst>
              <a:ext uri="{FF2B5EF4-FFF2-40B4-BE49-F238E27FC236}">
                <a16:creationId xmlns:a16="http://schemas.microsoft.com/office/drawing/2014/main" id="{428F2BB8-1194-45F0-BFB1-514BEF473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117" y="2803358"/>
            <a:ext cx="6975763" cy="4038600"/>
          </a:xfrm>
          <a:prstGeom prst="rect">
            <a:avLst/>
          </a:prstGeom>
        </p:spPr>
      </p:pic>
    </p:spTree>
    <p:extLst>
      <p:ext uri="{BB962C8B-B14F-4D97-AF65-F5344CB8AC3E}">
        <p14:creationId xmlns:p14="http://schemas.microsoft.com/office/powerpoint/2010/main" val="10151044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459" y="0"/>
            <a:ext cx="12189541" cy="609600"/>
          </a:xfrm>
        </p:spPr>
        <p:txBody>
          <a:bodyPr/>
          <a:lstStyle/>
          <a:p>
            <a:r>
              <a:rPr lang="en-US" altLang="en-US" sz="4000" b="1" u="sng" dirty="0">
                <a:solidFill>
                  <a:schemeClr val="bg2"/>
                </a:solidFill>
                <a:cs typeface="Times New Roman" pitchFamily="18" charset="0"/>
              </a:rPr>
              <a:t>Intro</a:t>
            </a:r>
            <a:r>
              <a:rPr lang="en-US" altLang="en-US" sz="4400" b="1" u="sng" dirty="0">
                <a:solidFill>
                  <a:schemeClr val="bg2"/>
                </a:solidFill>
                <a:cs typeface="Times New Roman" pitchFamily="18" charset="0"/>
              </a:rPr>
              <a:t> </a:t>
            </a:r>
          </a:p>
        </p:txBody>
      </p:sp>
      <p:sp>
        <p:nvSpPr>
          <p:cNvPr id="5" name="Footer Placeholder 4"/>
          <p:cNvSpPr>
            <a:spLocks noGrp="1"/>
          </p:cNvSpPr>
          <p:nvPr>
            <p:ph type="ftr" sz="quarter" idx="11"/>
          </p:nvPr>
        </p:nvSpPr>
        <p:spPr>
          <a:xfrm>
            <a:off x="2459" y="6553199"/>
            <a:ext cx="3052916" cy="304801"/>
          </a:xfrm>
        </p:spPr>
        <p:txBody>
          <a:bodyPr/>
          <a:lstStyle/>
          <a:p>
            <a:r>
              <a:rPr lang="en-US" altLang="en-US" dirty="0"/>
              <a:t>Messianic Psalms</a:t>
            </a:r>
          </a:p>
        </p:txBody>
      </p:sp>
      <p:sp>
        <p:nvSpPr>
          <p:cNvPr id="222211" name="Text Box 3"/>
          <p:cNvSpPr txBox="1">
            <a:spLocks noChangeArrowheads="1"/>
          </p:cNvSpPr>
          <p:nvPr/>
        </p:nvSpPr>
        <p:spPr bwMode="auto">
          <a:xfrm>
            <a:off x="-20986" y="826730"/>
            <a:ext cx="1218954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chemeClr val="accent2">
                    <a:lumMod val="75000"/>
                  </a:schemeClr>
                </a:solidFill>
                <a:latin typeface="Tahoma" pitchFamily="34" charset="0"/>
              </a:rPr>
              <a:t>The term “Messiah” or “Anointed One” can be in</a:t>
            </a:r>
          </a:p>
          <a:p>
            <a:pPr algn="ctr"/>
            <a:r>
              <a:rPr lang="en-US" altLang="en-US" sz="3600" dirty="0">
                <a:solidFill>
                  <a:schemeClr val="accent2">
                    <a:lumMod val="75000"/>
                  </a:schemeClr>
                </a:solidFill>
                <a:latin typeface="Tahoma" pitchFamily="34" charset="0"/>
              </a:rPr>
              <a:t>reference to a king or even David specifically, but </a:t>
            </a:r>
          </a:p>
          <a:p>
            <a:pPr algn="ctr"/>
            <a:r>
              <a:rPr lang="en-US" altLang="en-US" sz="3600" dirty="0">
                <a:solidFill>
                  <a:schemeClr val="accent2">
                    <a:lumMod val="75000"/>
                  </a:schemeClr>
                </a:solidFill>
                <a:latin typeface="Tahoma" pitchFamily="34" charset="0"/>
              </a:rPr>
              <a:t>often goes beyond the short term and references Jesus in the long term!</a:t>
            </a:r>
          </a:p>
        </p:txBody>
      </p:sp>
      <p:sp>
        <p:nvSpPr>
          <p:cNvPr id="9" name="Text Box 3"/>
          <p:cNvSpPr txBox="1">
            <a:spLocks noChangeArrowheads="1"/>
          </p:cNvSpPr>
          <p:nvPr/>
        </p:nvSpPr>
        <p:spPr bwMode="auto">
          <a:xfrm>
            <a:off x="2460" y="3476725"/>
            <a:ext cx="1218954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accent2"/>
              </a:buClr>
              <a:buSzPct val="100000"/>
              <a:buFont typeface="Wingdings" pitchFamily="2" charset="2"/>
              <a:buChar char="Ø"/>
            </a:pPr>
            <a:r>
              <a:rPr lang="en-US" altLang="en-US" sz="3200" dirty="0">
                <a:solidFill>
                  <a:srgbClr val="002060"/>
                </a:solidFill>
              </a:rPr>
              <a:t>Example – Psalm 41: </a:t>
            </a:r>
            <a:r>
              <a:rPr lang="en-US" altLang="en-US" sz="3200" b="0" dirty="0">
                <a:solidFill>
                  <a:srgbClr val="002060"/>
                </a:solidFill>
              </a:rPr>
              <a:t>May appear to only be in reference to an event at the time of David (Ps. 41:1)</a:t>
            </a:r>
          </a:p>
          <a:p>
            <a:pPr marL="457200" indent="-457200" algn="l">
              <a:buClr>
                <a:schemeClr val="accent2"/>
              </a:buClr>
              <a:buSzPct val="100000"/>
              <a:buFont typeface="Wingdings" pitchFamily="2" charset="2"/>
              <a:buChar char="Ø"/>
            </a:pPr>
            <a:r>
              <a:rPr lang="en-US" altLang="en-US" sz="3200" b="0" dirty="0">
                <a:solidFill>
                  <a:srgbClr val="002060"/>
                </a:solidFill>
              </a:rPr>
              <a:t>Fits the time of David </a:t>
            </a:r>
            <a:r>
              <a:rPr lang="en-US" altLang="en-US" sz="3200" b="0" i="1" dirty="0">
                <a:solidFill>
                  <a:srgbClr val="002060"/>
                </a:solidFill>
              </a:rPr>
              <a:t>(II Sam. 15-18).</a:t>
            </a:r>
          </a:p>
          <a:p>
            <a:pPr marL="457200" indent="-457200" algn="l">
              <a:buClr>
                <a:schemeClr val="accent2"/>
              </a:buClr>
              <a:buSzPct val="100000"/>
              <a:buFont typeface="Wingdings" pitchFamily="2" charset="2"/>
              <a:buChar char="Ø"/>
            </a:pPr>
            <a:r>
              <a:rPr lang="en-US" altLang="en-US" sz="3200" b="0" dirty="0">
                <a:solidFill>
                  <a:srgbClr val="002060"/>
                </a:solidFill>
              </a:rPr>
              <a:t>Also refers to Jesus’ betrayal by Judas – Jn. 13:18 </a:t>
            </a:r>
            <a:r>
              <a:rPr lang="en-US" altLang="en-US" sz="3200" b="0" i="1" dirty="0">
                <a:solidFill>
                  <a:srgbClr val="002060"/>
                </a:solidFill>
              </a:rPr>
              <a:t>(Mt. 26:20-25; Lk. 22:47-48)</a:t>
            </a:r>
            <a:endParaRPr lang="en-US" altLang="en-US" sz="2000" b="0" dirty="0">
              <a:solidFill>
                <a:srgbClr val="002060"/>
              </a:solidFill>
            </a:endParaRPr>
          </a:p>
        </p:txBody>
      </p:sp>
    </p:spTree>
    <p:extLst>
      <p:ext uri="{BB962C8B-B14F-4D97-AF65-F5344CB8AC3E}">
        <p14:creationId xmlns:p14="http://schemas.microsoft.com/office/powerpoint/2010/main" val="3639570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2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12192000" cy="685800"/>
          </a:xfrm>
        </p:spPr>
        <p:txBody>
          <a:bodyPr/>
          <a:lstStyle/>
          <a:p>
            <a:r>
              <a:rPr lang="en-US" altLang="en-US" sz="4400" b="1" u="sng" dirty="0">
                <a:solidFill>
                  <a:schemeClr val="bg2"/>
                </a:solidFill>
                <a:cs typeface="Times New Roman" pitchFamily="18" charset="0"/>
              </a:rPr>
              <a:t>Conclusion (Part 2)</a:t>
            </a:r>
          </a:p>
        </p:txBody>
      </p:sp>
      <p:sp>
        <p:nvSpPr>
          <p:cNvPr id="5" name="Footer Placeholder 4"/>
          <p:cNvSpPr>
            <a:spLocks noGrp="1"/>
          </p:cNvSpPr>
          <p:nvPr>
            <p:ph type="ftr" sz="quarter" idx="11"/>
          </p:nvPr>
        </p:nvSpPr>
        <p:spPr>
          <a:xfrm>
            <a:off x="0" y="6553200"/>
            <a:ext cx="3564194" cy="304800"/>
          </a:xfrm>
        </p:spPr>
        <p:txBody>
          <a:bodyPr/>
          <a:lstStyle/>
          <a:p>
            <a:r>
              <a:rPr lang="en-US" altLang="en-US"/>
              <a:t>Messianic Psalms</a:t>
            </a:r>
            <a:endParaRPr lang="en-US" altLang="en-US" dirty="0"/>
          </a:p>
        </p:txBody>
      </p:sp>
      <p:sp>
        <p:nvSpPr>
          <p:cNvPr id="8" name="Text Box 3"/>
          <p:cNvSpPr txBox="1">
            <a:spLocks noChangeArrowheads="1"/>
          </p:cNvSpPr>
          <p:nvPr/>
        </p:nvSpPr>
        <p:spPr bwMode="auto">
          <a:xfrm>
            <a:off x="0" y="1219200"/>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Jesus was unlike any human or Israelite king, who could</a:t>
            </a:r>
          </a:p>
          <a:p>
            <a:pPr algn="ctr"/>
            <a:r>
              <a:rPr lang="en-US" altLang="en-US" sz="3200" dirty="0">
                <a:solidFill>
                  <a:schemeClr val="accent2">
                    <a:lumMod val="75000"/>
                  </a:schemeClr>
                </a:solidFill>
                <a:latin typeface="Tahoma" pitchFamily="34" charset="0"/>
              </a:rPr>
              <a:t>only be King/Prophet, for He was King </a:t>
            </a:r>
            <a:r>
              <a:rPr lang="en-US" altLang="en-US" sz="3200" i="1" dirty="0">
                <a:solidFill>
                  <a:schemeClr val="accent2">
                    <a:lumMod val="75000"/>
                  </a:schemeClr>
                </a:solidFill>
                <a:latin typeface="Tahoma" pitchFamily="34" charset="0"/>
              </a:rPr>
              <a:t>(I Tim. 6:15), </a:t>
            </a:r>
          </a:p>
          <a:p>
            <a:pPr algn="ctr"/>
            <a:r>
              <a:rPr lang="en-US" altLang="en-US" sz="3200" dirty="0">
                <a:solidFill>
                  <a:schemeClr val="accent2">
                    <a:lumMod val="75000"/>
                  </a:schemeClr>
                </a:solidFill>
                <a:latin typeface="Tahoma" pitchFamily="34" charset="0"/>
              </a:rPr>
              <a:t>Prophet </a:t>
            </a:r>
            <a:r>
              <a:rPr lang="en-US" altLang="en-US" sz="3200" i="1" dirty="0">
                <a:solidFill>
                  <a:schemeClr val="accent2">
                    <a:lumMod val="75000"/>
                  </a:schemeClr>
                </a:solidFill>
                <a:latin typeface="Tahoma" pitchFamily="34" charset="0"/>
              </a:rPr>
              <a:t>(Acts 3:22-26), </a:t>
            </a:r>
            <a:r>
              <a:rPr lang="en-US" altLang="en-US" sz="3200" dirty="0">
                <a:solidFill>
                  <a:schemeClr val="accent2">
                    <a:lumMod val="75000"/>
                  </a:schemeClr>
                </a:solidFill>
                <a:latin typeface="Tahoma" pitchFamily="34" charset="0"/>
              </a:rPr>
              <a:t>and Priest </a:t>
            </a:r>
            <a:r>
              <a:rPr lang="en-US" altLang="en-US" sz="3200" i="1" dirty="0">
                <a:solidFill>
                  <a:schemeClr val="accent2">
                    <a:lumMod val="75000"/>
                  </a:schemeClr>
                </a:solidFill>
                <a:latin typeface="Tahoma" pitchFamily="34" charset="0"/>
              </a:rPr>
              <a:t>(Heb. 6:20)!</a:t>
            </a:r>
          </a:p>
        </p:txBody>
      </p:sp>
      <p:sp>
        <p:nvSpPr>
          <p:cNvPr id="6" name="Text Box 3"/>
          <p:cNvSpPr txBox="1">
            <a:spLocks noChangeArrowheads="1"/>
          </p:cNvSpPr>
          <p:nvPr/>
        </p:nvSpPr>
        <p:spPr bwMode="auto">
          <a:xfrm>
            <a:off x="0" y="3756943"/>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The Psalms contain these and many more prophecies</a:t>
            </a:r>
          </a:p>
          <a:p>
            <a:pPr algn="ctr"/>
            <a:r>
              <a:rPr lang="en-US" altLang="en-US" sz="3200" dirty="0">
                <a:solidFill>
                  <a:schemeClr val="accent2">
                    <a:lumMod val="75000"/>
                  </a:schemeClr>
                </a:solidFill>
                <a:latin typeface="Tahoma" pitchFamily="34" charset="0"/>
              </a:rPr>
              <a:t>concerning the Messiah, Jesus Christ, and left the Jews </a:t>
            </a:r>
          </a:p>
          <a:p>
            <a:pPr algn="ctr"/>
            <a:r>
              <a:rPr lang="en-US" altLang="en-US" sz="3200" dirty="0">
                <a:solidFill>
                  <a:schemeClr val="accent2">
                    <a:lumMod val="75000"/>
                  </a:schemeClr>
                </a:solidFill>
                <a:latin typeface="Tahoma" pitchFamily="34" charset="0"/>
              </a:rPr>
              <a:t>of His day without excuse </a:t>
            </a:r>
            <a:r>
              <a:rPr lang="en-US" altLang="en-US" sz="3200" i="1" dirty="0">
                <a:solidFill>
                  <a:schemeClr val="accent2">
                    <a:lumMod val="75000"/>
                  </a:schemeClr>
                </a:solidFill>
                <a:latin typeface="Tahoma" pitchFamily="34" charset="0"/>
              </a:rPr>
              <a:t>(Jn. 1:11)</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524000" y="0"/>
            <a:ext cx="9144000" cy="685800"/>
          </a:xfrm>
        </p:spPr>
        <p:txBody>
          <a:bodyPr/>
          <a:lstStyle/>
          <a:p>
            <a:r>
              <a:rPr lang="en-US" altLang="en-US" sz="4400" b="1" u="sng" dirty="0">
                <a:solidFill>
                  <a:schemeClr val="bg2"/>
                </a:solidFill>
                <a:cs typeface="Times New Roman" pitchFamily="18" charset="0"/>
              </a:rPr>
              <a:t>Conclusion (Part 2)</a:t>
            </a:r>
          </a:p>
        </p:txBody>
      </p:sp>
      <p:sp>
        <p:nvSpPr>
          <p:cNvPr id="5" name="Footer Placeholder 4"/>
          <p:cNvSpPr>
            <a:spLocks noGrp="1"/>
          </p:cNvSpPr>
          <p:nvPr>
            <p:ph type="ftr" sz="quarter" idx="11"/>
          </p:nvPr>
        </p:nvSpPr>
        <p:spPr>
          <a:xfrm>
            <a:off x="0" y="6553200"/>
            <a:ext cx="3564194" cy="304800"/>
          </a:xfrm>
        </p:spPr>
        <p:txBody>
          <a:bodyPr/>
          <a:lstStyle/>
          <a:p>
            <a:r>
              <a:rPr lang="en-US" altLang="en-US"/>
              <a:t>Messianic Psalms</a:t>
            </a:r>
            <a:endParaRPr lang="en-US" altLang="en-US" dirty="0"/>
          </a:p>
        </p:txBody>
      </p:sp>
      <p:sp>
        <p:nvSpPr>
          <p:cNvPr id="7" name="Text Box 3"/>
          <p:cNvSpPr txBox="1">
            <a:spLocks noChangeArrowheads="1"/>
          </p:cNvSpPr>
          <p:nvPr/>
        </p:nvSpPr>
        <p:spPr bwMode="auto">
          <a:xfrm>
            <a:off x="0" y="914400"/>
            <a:ext cx="12192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As these things were foretold a thousand years before </a:t>
            </a:r>
          </a:p>
          <a:p>
            <a:pPr algn="ctr"/>
            <a:r>
              <a:rPr lang="en-US" altLang="en-US" sz="3200" dirty="0">
                <a:solidFill>
                  <a:schemeClr val="accent2">
                    <a:lumMod val="75000"/>
                  </a:schemeClr>
                </a:solidFill>
                <a:latin typeface="Tahoma" pitchFamily="34" charset="0"/>
              </a:rPr>
              <a:t>Jesus’ birth and left the Jews without excuse for not </a:t>
            </a:r>
          </a:p>
          <a:p>
            <a:pPr algn="ctr"/>
            <a:r>
              <a:rPr lang="en-US" altLang="en-US" sz="3200" dirty="0">
                <a:solidFill>
                  <a:schemeClr val="accent2">
                    <a:lumMod val="75000"/>
                  </a:schemeClr>
                </a:solidFill>
                <a:latin typeface="Tahoma" pitchFamily="34" charset="0"/>
              </a:rPr>
              <a:t>knowing Him, how much more now ought we to see these</a:t>
            </a:r>
          </a:p>
          <a:p>
            <a:pPr algn="ctr"/>
            <a:r>
              <a:rPr lang="en-US" altLang="en-US" sz="3200" dirty="0">
                <a:solidFill>
                  <a:schemeClr val="accent2">
                    <a:lumMod val="75000"/>
                  </a:schemeClr>
                </a:solidFill>
                <a:latin typeface="Tahoma" pitchFamily="34" charset="0"/>
              </a:rPr>
              <a:t>things and believe? </a:t>
            </a:r>
            <a:r>
              <a:rPr lang="en-US" altLang="en-US" sz="3200" i="1" dirty="0">
                <a:solidFill>
                  <a:schemeClr val="accent2">
                    <a:lumMod val="75000"/>
                  </a:schemeClr>
                </a:solidFill>
                <a:latin typeface="Tahoma" pitchFamily="34" charset="0"/>
              </a:rPr>
              <a:t>(Lk. 24:44; Acts 4:10-12; Phil. 2:9-11)</a:t>
            </a:r>
          </a:p>
        </p:txBody>
      </p:sp>
      <p:pic>
        <p:nvPicPr>
          <p:cNvPr id="3" name="Picture 2" descr="A picture containing clipart&#10;&#10;Description generated with high confidence">
            <a:extLst>
              <a:ext uri="{FF2B5EF4-FFF2-40B4-BE49-F238E27FC236}">
                <a16:creationId xmlns:a16="http://schemas.microsoft.com/office/drawing/2014/main" id="{63314608-595A-44C2-AC81-0E2E62E7D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125" y="3030203"/>
            <a:ext cx="4857750" cy="3643313"/>
          </a:xfrm>
          <a:prstGeom prst="rect">
            <a:avLst/>
          </a:prstGeom>
        </p:spPr>
      </p:pic>
    </p:spTree>
    <p:extLst>
      <p:ext uri="{BB962C8B-B14F-4D97-AF65-F5344CB8AC3E}">
        <p14:creationId xmlns:p14="http://schemas.microsoft.com/office/powerpoint/2010/main" val="36115872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12192000" cy="685800"/>
          </a:xfrm>
        </p:spPr>
        <p:txBody>
          <a:bodyPr/>
          <a:lstStyle/>
          <a:p>
            <a:r>
              <a:rPr lang="en-US" altLang="en-US" sz="4400" b="1" u="sng">
                <a:solidFill>
                  <a:schemeClr val="bg2"/>
                </a:solidFill>
                <a:cs typeface="Times New Roman" pitchFamily="18" charset="0"/>
              </a:rPr>
              <a:t>Conclusion (Part 2)</a:t>
            </a:r>
            <a:endParaRPr lang="en-US" altLang="en-US" sz="36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0" y="6553200"/>
            <a:ext cx="3564194" cy="304800"/>
          </a:xfrm>
        </p:spPr>
        <p:txBody>
          <a:bodyPr/>
          <a:lstStyle/>
          <a:p>
            <a:r>
              <a:rPr lang="en-US" altLang="en-US" dirty="0"/>
              <a:t>Messianic Psalms</a:t>
            </a:r>
          </a:p>
        </p:txBody>
      </p:sp>
      <p:sp>
        <p:nvSpPr>
          <p:cNvPr id="11" name="Text Box 5"/>
          <p:cNvSpPr txBox="1">
            <a:spLocks noChangeArrowheads="1"/>
          </p:cNvSpPr>
          <p:nvPr/>
        </p:nvSpPr>
        <p:spPr bwMode="auto">
          <a:xfrm>
            <a:off x="0" y="4856879"/>
            <a:ext cx="12192000" cy="1569660"/>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rgbClr val="66FFFF"/>
                </a:solidFill>
                <a:latin typeface="Tahoma" pitchFamily="34" charset="0"/>
              </a:rPr>
              <a:t>May we study these things and be strengthened in our</a:t>
            </a:r>
          </a:p>
          <a:p>
            <a:pPr algn="ctr"/>
            <a:r>
              <a:rPr lang="en-US" altLang="en-US" sz="3200" dirty="0">
                <a:solidFill>
                  <a:srgbClr val="66FFFF"/>
                </a:solidFill>
                <a:latin typeface="Tahoma" pitchFamily="34" charset="0"/>
              </a:rPr>
              <a:t>faith and hope in Jesus, who is both Lord and Christ! </a:t>
            </a:r>
          </a:p>
          <a:p>
            <a:pPr algn="ctr"/>
            <a:r>
              <a:rPr lang="en-US" altLang="en-US" sz="3200" i="1" dirty="0">
                <a:solidFill>
                  <a:srgbClr val="66FFFF"/>
                </a:solidFill>
                <a:latin typeface="Tahoma" pitchFamily="34" charset="0"/>
              </a:rPr>
              <a:t>(Acts 2:36)</a:t>
            </a:r>
          </a:p>
        </p:txBody>
      </p:sp>
      <p:sp>
        <p:nvSpPr>
          <p:cNvPr id="16" name="Text Box 9"/>
          <p:cNvSpPr txBox="1">
            <a:spLocks noChangeArrowheads="1"/>
          </p:cNvSpPr>
          <p:nvPr/>
        </p:nvSpPr>
        <p:spPr bwMode="auto">
          <a:xfrm>
            <a:off x="0" y="914401"/>
            <a:ext cx="12191999" cy="1077218"/>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1">
                    <a:lumMod val="75000"/>
                  </a:schemeClr>
                </a:solidFill>
                <a:latin typeface="Tahoma" pitchFamily="34" charset="0"/>
              </a:rPr>
              <a:t>The Scriptures of old give us instruction and hope </a:t>
            </a:r>
          </a:p>
          <a:p>
            <a:pPr algn="ctr"/>
            <a:r>
              <a:rPr lang="en-US" altLang="en-US" sz="3200" dirty="0">
                <a:solidFill>
                  <a:schemeClr val="accent1">
                    <a:lumMod val="75000"/>
                  </a:schemeClr>
                </a:solidFill>
                <a:latin typeface="Tahoma" pitchFamily="34" charset="0"/>
              </a:rPr>
              <a:t>(Rom. 15:4)</a:t>
            </a:r>
            <a:endParaRPr lang="en-US" altLang="en-US" sz="3200" i="1" dirty="0">
              <a:solidFill>
                <a:schemeClr val="accent1">
                  <a:lumMod val="75000"/>
                </a:schemeClr>
              </a:solidFill>
              <a:latin typeface="Tahom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297" y="2187414"/>
            <a:ext cx="3505201" cy="2473670"/>
          </a:xfrm>
          <a:prstGeom prst="rect">
            <a:avLst/>
          </a:prstGeom>
        </p:spPr>
      </p:pic>
    </p:spTree>
    <p:extLst>
      <p:ext uri="{BB962C8B-B14F-4D97-AF65-F5344CB8AC3E}">
        <p14:creationId xmlns:p14="http://schemas.microsoft.com/office/powerpoint/2010/main" val="31139232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4876799"/>
            <a:ext cx="12192000" cy="737419"/>
          </a:xfrm>
          <a:prstGeom prst="rect">
            <a:avLst/>
          </a:prstGeom>
          <a:solidFill>
            <a:srgbClr val="66FFFF"/>
          </a:solidFill>
          <a:ln w="9525">
            <a:no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12192000" cy="990600"/>
          </a:xfrm>
          <a:solidFill>
            <a:srgbClr val="66FFFF"/>
          </a:solidFill>
        </p:spPr>
        <p:txBody>
          <a:bodyPr/>
          <a:lstStyle/>
          <a:p>
            <a:r>
              <a:rPr lang="en-US" sz="5400" b="1" u="sng" dirty="0">
                <a:solidFill>
                  <a:srgbClr val="0000FF"/>
                </a:solidFill>
                <a:latin typeface="Ameretto"/>
              </a:rPr>
              <a:t>“What Must I Do To Be Saved?”</a:t>
            </a:r>
          </a:p>
        </p:txBody>
      </p:sp>
      <p:sp>
        <p:nvSpPr>
          <p:cNvPr id="6147" name="Text Box 3"/>
          <p:cNvSpPr txBox="1">
            <a:spLocks noChangeArrowheads="1"/>
          </p:cNvSpPr>
          <p:nvPr/>
        </p:nvSpPr>
        <p:spPr bwMode="auto">
          <a:xfrm>
            <a:off x="2057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dirty="0">
                <a:solidFill>
                  <a:schemeClr val="accent1">
                    <a:lumMod val="75000"/>
                  </a:schemeClr>
                </a:solidFill>
                <a:ea typeface="Tahoma" pitchFamily="34" charset="0"/>
                <a:cs typeface="Tahoma" pitchFamily="34" charset="0"/>
              </a:rPr>
              <a:t>Hear The Gospel (Jn. 5:24; Rom. 10:17)</a:t>
            </a:r>
          </a:p>
          <a:p>
            <a:pPr algn="ctr">
              <a:spcBef>
                <a:spcPct val="20000"/>
              </a:spcBef>
              <a:defRPr/>
            </a:pPr>
            <a:r>
              <a:rPr lang="en-US" sz="3200" dirty="0">
                <a:solidFill>
                  <a:schemeClr val="accent1">
                    <a:lumMod val="75000"/>
                  </a:schemeClr>
                </a:solidFill>
                <a:ea typeface="Tahoma" pitchFamily="34" charset="0"/>
                <a:cs typeface="Tahoma" pitchFamily="34" charset="0"/>
              </a:rPr>
              <a:t>Believe In Christ (Jn. 3:16-18; Jn. 8:24)</a:t>
            </a:r>
          </a:p>
          <a:p>
            <a:pPr algn="ctr">
              <a:spcBef>
                <a:spcPct val="20000"/>
              </a:spcBef>
              <a:defRPr/>
            </a:pPr>
            <a:r>
              <a:rPr lang="en-US" sz="3200" dirty="0">
                <a:solidFill>
                  <a:schemeClr val="accent1">
                    <a:lumMod val="75000"/>
                  </a:schemeClr>
                </a:solidFill>
                <a:ea typeface="Tahoma" pitchFamily="34" charset="0"/>
                <a:cs typeface="Tahoma" pitchFamily="34" charset="0"/>
              </a:rPr>
              <a:t>Repent Of Sins (Lk. 13:35; Acts 2:38)</a:t>
            </a:r>
          </a:p>
          <a:p>
            <a:pPr algn="ctr">
              <a:spcBef>
                <a:spcPct val="20000"/>
              </a:spcBef>
              <a:defRPr/>
            </a:pPr>
            <a:r>
              <a:rPr lang="en-US" sz="3200" dirty="0">
                <a:solidFill>
                  <a:schemeClr val="accent1">
                    <a:lumMod val="75000"/>
                  </a:schemeClr>
                </a:solidFill>
                <a:ea typeface="Tahoma" pitchFamily="34" charset="0"/>
                <a:cs typeface="Tahoma" pitchFamily="34" charset="0"/>
              </a:rPr>
              <a:t>Confess Christ (Mt. 10:32; Rom. 10:10)</a:t>
            </a:r>
          </a:p>
          <a:p>
            <a:pPr algn="ctr">
              <a:spcBef>
                <a:spcPct val="20000"/>
              </a:spcBef>
              <a:defRPr/>
            </a:pPr>
            <a:r>
              <a:rPr lang="en-US" sz="3200" dirty="0">
                <a:solidFill>
                  <a:schemeClr val="accent1">
                    <a:lumMod val="75000"/>
                  </a:schemeClr>
                </a:solidFill>
                <a:ea typeface="Tahoma" pitchFamily="34" charset="0"/>
                <a:cs typeface="Tahoma" pitchFamily="34" charset="0"/>
              </a:rPr>
              <a:t>Be Baptized (Mk. 16:16; Acts 22:16)</a:t>
            </a:r>
          </a:p>
          <a:p>
            <a:pPr algn="ctr">
              <a:spcBef>
                <a:spcPct val="20000"/>
              </a:spcBef>
              <a:defRPr/>
            </a:pPr>
            <a:r>
              <a:rPr lang="en-US" sz="3200" dirty="0">
                <a:solidFill>
                  <a:schemeClr val="accent1">
                    <a:lumMod val="75000"/>
                  </a:schemeClr>
                </a:solidFill>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828132"/>
            <a:ext cx="12192000" cy="1384995"/>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4800" u="sng" dirty="0">
                <a:solidFill>
                  <a:srgbClr val="0000FF"/>
                </a:solidFill>
                <a:effectLst>
                  <a:outerShdw blurRad="38100" dist="38100" dir="2700000" algn="tl">
                    <a:srgbClr val="FFFFFF"/>
                  </a:outerShdw>
                </a:effectLst>
                <a:latin typeface="Calisto MT" pitchFamily="18" charset="0"/>
              </a:rPr>
              <a:t>For The Erring Child of God:</a:t>
            </a:r>
            <a:r>
              <a:rPr lang="en-US" sz="4800" dirty="0">
                <a:solidFill>
                  <a:srgbClr val="0000FF"/>
                </a:solidFill>
                <a:effectLst>
                  <a:outerShdw blurRad="38100" dist="38100" dir="2700000" algn="tl">
                    <a:srgbClr val="FFFFFF"/>
                  </a:outerShdw>
                </a:effectLst>
                <a:latin typeface="Calisto MT" pitchFamily="18" charset="0"/>
              </a:rPr>
              <a:t> </a:t>
            </a:r>
          </a:p>
          <a:p>
            <a:pPr fontAlgn="auto">
              <a:spcBef>
                <a:spcPts val="0"/>
              </a:spcBef>
              <a:spcAft>
                <a:spcPts val="0"/>
              </a:spcAft>
              <a:defRPr/>
            </a:pPr>
            <a:r>
              <a:rPr lang="en-US" sz="3600" dirty="0">
                <a:solidFill>
                  <a:schemeClr val="accent1">
                    <a:lumMod val="75000"/>
                  </a:schemeClr>
                </a:solidFill>
                <a:latin typeface="Calisto MT" pitchFamily="18" charset="0"/>
              </a:rPr>
              <a:t>Repent (Acts 8:22), Confess (I Jn. 1:9), Pray (Acts 8:22)</a:t>
            </a:r>
          </a:p>
        </p:txBody>
      </p:sp>
      <p:sp>
        <p:nvSpPr>
          <p:cNvPr id="11270" name="Line 5"/>
          <p:cNvSpPr>
            <a:spLocks noChangeShapeType="1"/>
          </p:cNvSpPr>
          <p:nvPr/>
        </p:nvSpPr>
        <p:spPr bwMode="auto">
          <a:xfrm>
            <a:off x="2057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87045245"/>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459" y="0"/>
            <a:ext cx="12189541" cy="609600"/>
          </a:xfrm>
        </p:spPr>
        <p:txBody>
          <a:bodyPr/>
          <a:lstStyle/>
          <a:p>
            <a:r>
              <a:rPr lang="en-US" altLang="en-US" sz="4000" b="1" u="sng" dirty="0">
                <a:solidFill>
                  <a:schemeClr val="bg2"/>
                </a:solidFill>
                <a:cs typeface="Times New Roman" pitchFamily="18" charset="0"/>
              </a:rPr>
              <a:t>Intro</a:t>
            </a:r>
            <a:r>
              <a:rPr lang="en-US" altLang="en-US" sz="4400" b="1" u="sng" dirty="0">
                <a:solidFill>
                  <a:schemeClr val="bg2"/>
                </a:solidFill>
                <a:cs typeface="Times New Roman" pitchFamily="18" charset="0"/>
              </a:rPr>
              <a:t> </a:t>
            </a:r>
          </a:p>
        </p:txBody>
      </p:sp>
      <p:sp>
        <p:nvSpPr>
          <p:cNvPr id="5" name="Footer Placeholder 4"/>
          <p:cNvSpPr>
            <a:spLocks noGrp="1"/>
          </p:cNvSpPr>
          <p:nvPr>
            <p:ph type="ftr" sz="quarter" idx="11"/>
          </p:nvPr>
        </p:nvSpPr>
        <p:spPr>
          <a:xfrm>
            <a:off x="2459" y="6553199"/>
            <a:ext cx="3052916" cy="304801"/>
          </a:xfrm>
        </p:spPr>
        <p:txBody>
          <a:bodyPr/>
          <a:lstStyle/>
          <a:p>
            <a:r>
              <a:rPr lang="en-US" altLang="en-US" dirty="0"/>
              <a:t>Messianic Psalms</a:t>
            </a:r>
          </a:p>
        </p:txBody>
      </p:sp>
      <p:sp>
        <p:nvSpPr>
          <p:cNvPr id="12" name="Text Box 5"/>
          <p:cNvSpPr txBox="1">
            <a:spLocks noChangeArrowheads="1"/>
          </p:cNvSpPr>
          <p:nvPr/>
        </p:nvSpPr>
        <p:spPr bwMode="auto">
          <a:xfrm>
            <a:off x="2459" y="1143000"/>
            <a:ext cx="12189541" cy="1323439"/>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4000" dirty="0">
                <a:solidFill>
                  <a:srgbClr val="66FFFF"/>
                </a:solidFill>
                <a:latin typeface="Tahoma" pitchFamily="34" charset="0"/>
              </a:rPr>
              <a:t>We will study three Messianic Psalms </a:t>
            </a:r>
            <a:r>
              <a:rPr lang="en-US" altLang="en-US" sz="4000" i="1" dirty="0">
                <a:solidFill>
                  <a:srgbClr val="66FFFF"/>
                </a:solidFill>
                <a:latin typeface="Tahoma" pitchFamily="34" charset="0"/>
              </a:rPr>
              <a:t>(22, 110, 16) </a:t>
            </a:r>
            <a:r>
              <a:rPr lang="en-US" altLang="en-US" sz="4000" dirty="0">
                <a:solidFill>
                  <a:srgbClr val="66FFFF"/>
                </a:solidFill>
                <a:latin typeface="Tahoma" pitchFamily="34" charset="0"/>
              </a:rPr>
              <a:t>and see how they relate to Jesus!</a:t>
            </a:r>
          </a:p>
        </p:txBody>
      </p:sp>
      <p:grpSp>
        <p:nvGrpSpPr>
          <p:cNvPr id="4" name="Group 3">
            <a:extLst>
              <a:ext uri="{FF2B5EF4-FFF2-40B4-BE49-F238E27FC236}">
                <a16:creationId xmlns:a16="http://schemas.microsoft.com/office/drawing/2014/main" id="{81AC9856-CFCA-4021-BE08-6F4983E96B44}"/>
              </a:ext>
            </a:extLst>
          </p:cNvPr>
          <p:cNvGrpSpPr/>
          <p:nvPr/>
        </p:nvGrpSpPr>
        <p:grpSpPr>
          <a:xfrm>
            <a:off x="4490190" y="2464386"/>
            <a:ext cx="3211619" cy="4447525"/>
            <a:chOff x="4490190" y="2464386"/>
            <a:chExt cx="3211619" cy="4447525"/>
          </a:xfrm>
        </p:grpSpPr>
        <p:pic>
          <p:nvPicPr>
            <p:cNvPr id="3" name="Picture 2">
              <a:extLst>
                <a:ext uri="{FF2B5EF4-FFF2-40B4-BE49-F238E27FC236}">
                  <a16:creationId xmlns:a16="http://schemas.microsoft.com/office/drawing/2014/main" id="{BF63E697-6CDA-4646-A095-985C84C80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0190" y="2464386"/>
              <a:ext cx="3211619" cy="4447525"/>
            </a:xfrm>
            <a:prstGeom prst="rect">
              <a:avLst/>
            </a:prstGeom>
          </p:spPr>
        </p:pic>
        <p:sp>
          <p:nvSpPr>
            <p:cNvPr id="2" name="TextBox 1">
              <a:extLst>
                <a:ext uri="{FF2B5EF4-FFF2-40B4-BE49-F238E27FC236}">
                  <a16:creationId xmlns:a16="http://schemas.microsoft.com/office/drawing/2014/main" id="{4D32B80C-EF84-4845-A8F3-9373D28FEF7E}"/>
                </a:ext>
              </a:extLst>
            </p:cNvPr>
            <p:cNvSpPr txBox="1"/>
            <p:nvPr/>
          </p:nvSpPr>
          <p:spPr>
            <a:xfrm>
              <a:off x="4724400" y="5746855"/>
              <a:ext cx="2667000" cy="938719"/>
            </a:xfrm>
            <a:prstGeom prst="rect">
              <a:avLst/>
            </a:prstGeom>
            <a:noFill/>
          </p:spPr>
          <p:txBody>
            <a:bodyPr wrap="square" rtlCol="0">
              <a:spAutoFit/>
            </a:bodyPr>
            <a:lstStyle/>
            <a:p>
              <a:r>
                <a:rPr lang="en-US" sz="1100" dirty="0">
                  <a:solidFill>
                    <a:schemeClr val="tx1"/>
                  </a:solidFill>
                </a:rPr>
                <a:t>In Him we have redemption through His blood, the forgiveness of our trespasses, according to the riches of His grace</a:t>
              </a:r>
            </a:p>
            <a:p>
              <a:r>
                <a:rPr lang="en-US" sz="1100" dirty="0">
                  <a:solidFill>
                    <a:schemeClr val="tx1"/>
                  </a:solidFill>
                </a:rPr>
                <a:t>Eph. 1:7</a:t>
              </a:r>
            </a:p>
          </p:txBody>
        </p:sp>
      </p:grpSp>
    </p:spTree>
    <p:extLst>
      <p:ext uri="{BB962C8B-B14F-4D97-AF65-F5344CB8AC3E}">
        <p14:creationId xmlns:p14="http://schemas.microsoft.com/office/powerpoint/2010/main" val="26816865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1094"/>
            <a:ext cx="11125200" cy="7231378"/>
          </a:xfrm>
          <a:prstGeom prst="rect">
            <a:avLst/>
          </a:prstGeom>
        </p:spPr>
      </p:pic>
      <p:sp>
        <p:nvSpPr>
          <p:cNvPr id="222210"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20053" y="6530368"/>
            <a:ext cx="3025876" cy="304801"/>
          </a:xfrm>
        </p:spPr>
        <p:txBody>
          <a:bodyPr/>
          <a:lstStyle/>
          <a:p>
            <a:r>
              <a:rPr lang="en-US" altLang="en-US" dirty="0"/>
              <a:t>Messianic Psalms</a:t>
            </a:r>
          </a:p>
        </p:txBody>
      </p:sp>
      <p:sp>
        <p:nvSpPr>
          <p:cNvPr id="7" name="Rectangular Callout 6"/>
          <p:cNvSpPr/>
          <p:nvPr/>
        </p:nvSpPr>
        <p:spPr bwMode="auto">
          <a:xfrm>
            <a:off x="685800" y="739170"/>
            <a:ext cx="10820400" cy="2554545"/>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sz="3200" dirty="0">
                <a:solidFill>
                  <a:srgbClr val="002060"/>
                </a:solidFill>
              </a:rPr>
              <a:t>Ps. 22:1</a:t>
            </a:r>
          </a:p>
          <a:p>
            <a:pPr marL="577850" indent="-577850" algn="l"/>
            <a:r>
              <a:rPr lang="en-US" altLang="en-US" sz="3200" b="0" dirty="0">
                <a:solidFill>
                  <a:srgbClr val="002060"/>
                </a:solidFill>
              </a:rPr>
              <a:t>1.  </a:t>
            </a:r>
            <a:r>
              <a:rPr lang="en-US" altLang="en-US" sz="3200" dirty="0">
                <a:solidFill>
                  <a:srgbClr val="002060"/>
                </a:solidFill>
              </a:rPr>
              <a:t>For the choir director; upon </a:t>
            </a:r>
            <a:r>
              <a:rPr lang="en-US" altLang="en-US" sz="3200" dirty="0" err="1">
                <a:solidFill>
                  <a:srgbClr val="002060"/>
                </a:solidFill>
              </a:rPr>
              <a:t>Aijeleth</a:t>
            </a:r>
            <a:r>
              <a:rPr lang="en-US" altLang="en-US" sz="3200" dirty="0">
                <a:solidFill>
                  <a:srgbClr val="002060"/>
                </a:solidFill>
              </a:rPr>
              <a:t> </a:t>
            </a:r>
            <a:r>
              <a:rPr lang="en-US" altLang="en-US" sz="3200" dirty="0" err="1">
                <a:solidFill>
                  <a:srgbClr val="002060"/>
                </a:solidFill>
              </a:rPr>
              <a:t>Hashshahar</a:t>
            </a:r>
            <a:r>
              <a:rPr lang="en-US" altLang="en-US" sz="3200" dirty="0">
                <a:solidFill>
                  <a:srgbClr val="002060"/>
                </a:solidFill>
              </a:rPr>
              <a:t>. A Psalm of David.</a:t>
            </a:r>
            <a:r>
              <a:rPr lang="en-US" altLang="en-US" sz="3200" b="0" dirty="0">
                <a:solidFill>
                  <a:srgbClr val="002060"/>
                </a:solidFill>
              </a:rPr>
              <a:t> My God, my God, why have You forsaken me? Far from my deliverance are the words of my groaning.</a:t>
            </a:r>
          </a:p>
        </p:txBody>
      </p:sp>
    </p:spTree>
    <p:extLst>
      <p:ext uri="{BB962C8B-B14F-4D97-AF65-F5344CB8AC3E}">
        <p14:creationId xmlns:p14="http://schemas.microsoft.com/office/powerpoint/2010/main" val="25304067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0" y="6553200"/>
            <a:ext cx="3581400" cy="304800"/>
          </a:xfrm>
        </p:spPr>
        <p:txBody>
          <a:bodyPr/>
          <a:lstStyle/>
          <a:p>
            <a:r>
              <a:rPr lang="en-US" altLang="en-US" dirty="0"/>
              <a:t>Messianic Psalms</a:t>
            </a:r>
          </a:p>
        </p:txBody>
      </p:sp>
      <p:sp>
        <p:nvSpPr>
          <p:cNvPr id="6" name="Text Box 3">
            <a:extLst>
              <a:ext uri="{FF2B5EF4-FFF2-40B4-BE49-F238E27FC236}">
                <a16:creationId xmlns:a16="http://schemas.microsoft.com/office/drawing/2014/main" id="{3538E6DA-098B-44E3-94D9-9C918A1C64B6}"/>
              </a:ext>
            </a:extLst>
          </p:cNvPr>
          <p:cNvSpPr txBox="1">
            <a:spLocks noChangeArrowheads="1"/>
          </p:cNvSpPr>
          <p:nvPr/>
        </p:nvSpPr>
        <p:spPr bwMode="auto">
          <a:xfrm>
            <a:off x="0" y="914400"/>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2">
                    <a:lumMod val="75000"/>
                  </a:schemeClr>
                </a:solidFill>
                <a:latin typeface="Tahoma" pitchFamily="34" charset="0"/>
              </a:rPr>
              <a:t>While He hung on the cross dying, shortly before He died,</a:t>
            </a:r>
          </a:p>
          <a:p>
            <a:pPr algn="ctr"/>
            <a:r>
              <a:rPr lang="en-US" altLang="en-US" sz="3200" dirty="0">
                <a:solidFill>
                  <a:schemeClr val="accent2">
                    <a:lumMod val="75000"/>
                  </a:schemeClr>
                </a:solidFill>
                <a:latin typeface="Tahoma" pitchFamily="34" charset="0"/>
              </a:rPr>
              <a:t>Jesus cried out, “My God, My God, why have you forsaken</a:t>
            </a:r>
          </a:p>
          <a:p>
            <a:pPr algn="ctr"/>
            <a:r>
              <a:rPr lang="en-US" altLang="en-US" sz="3200" dirty="0">
                <a:solidFill>
                  <a:schemeClr val="accent2">
                    <a:lumMod val="75000"/>
                  </a:schemeClr>
                </a:solidFill>
                <a:latin typeface="Tahoma" pitchFamily="34" charset="0"/>
              </a:rPr>
              <a:t>Me?” (Mt. 27:46; Mk. 15:34)</a:t>
            </a:r>
          </a:p>
        </p:txBody>
      </p:sp>
      <p:pic>
        <p:nvPicPr>
          <p:cNvPr id="3" name="Picture 2" descr="A close up of a tree&#10;&#10;Description generated with high confidence">
            <a:extLst>
              <a:ext uri="{FF2B5EF4-FFF2-40B4-BE49-F238E27FC236}">
                <a16:creationId xmlns:a16="http://schemas.microsoft.com/office/drawing/2014/main" id="{27378AF2-ED9F-4695-8BEB-72B94CBBD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2686050"/>
            <a:ext cx="5562600" cy="4171950"/>
          </a:xfrm>
          <a:prstGeom prst="rect">
            <a:avLst/>
          </a:prstGeom>
        </p:spPr>
      </p:pic>
    </p:spTree>
    <p:extLst>
      <p:ext uri="{BB962C8B-B14F-4D97-AF65-F5344CB8AC3E}">
        <p14:creationId xmlns:p14="http://schemas.microsoft.com/office/powerpoint/2010/main" val="36377795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2192000" cy="609600"/>
          </a:xfrm>
        </p:spPr>
        <p:txBody>
          <a:bodyPr/>
          <a:lstStyle/>
          <a:p>
            <a:r>
              <a:rPr lang="en-US" altLang="en-US" sz="4000" b="1" u="sng" dirty="0">
                <a:solidFill>
                  <a:schemeClr val="bg2"/>
                </a:solidFill>
                <a:cs typeface="Times New Roman" pitchFamily="18" charset="0"/>
              </a:rPr>
              <a:t>Psalm 22: The Psalm of the Cross</a:t>
            </a:r>
            <a:endParaRPr lang="en-US" altLang="en-US" sz="44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24063" y="6553200"/>
            <a:ext cx="3581400" cy="304800"/>
          </a:xfrm>
        </p:spPr>
        <p:txBody>
          <a:bodyPr/>
          <a:lstStyle/>
          <a:p>
            <a:r>
              <a:rPr lang="en-US" altLang="en-US" dirty="0"/>
              <a:t>Messianic Psalms</a:t>
            </a:r>
          </a:p>
        </p:txBody>
      </p:sp>
      <p:sp>
        <p:nvSpPr>
          <p:cNvPr id="261123" name="Text Box 3"/>
          <p:cNvSpPr txBox="1">
            <a:spLocks noChangeArrowheads="1"/>
          </p:cNvSpPr>
          <p:nvPr/>
        </p:nvSpPr>
        <p:spPr bwMode="auto">
          <a:xfrm>
            <a:off x="0" y="1066800"/>
            <a:ext cx="12192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accent2">
                    <a:lumMod val="75000"/>
                  </a:schemeClr>
                </a:solidFill>
                <a:latin typeface="Tahoma" pitchFamily="34" charset="0"/>
              </a:rPr>
              <a:t>Jesus quoted Ps. 22:1 as one of His final sayings on</a:t>
            </a:r>
          </a:p>
          <a:p>
            <a:r>
              <a:rPr lang="en-US" altLang="en-US" sz="3600" dirty="0">
                <a:solidFill>
                  <a:schemeClr val="accent2">
                    <a:lumMod val="75000"/>
                  </a:schemeClr>
                </a:solidFill>
                <a:latin typeface="Tahoma" pitchFamily="34" charset="0"/>
              </a:rPr>
              <a:t>the cross </a:t>
            </a:r>
            <a:r>
              <a:rPr lang="en-US" altLang="en-US" sz="3600" i="1" dirty="0">
                <a:solidFill>
                  <a:schemeClr val="accent2">
                    <a:lumMod val="75000"/>
                  </a:schemeClr>
                </a:solidFill>
                <a:latin typeface="Tahoma" pitchFamily="34" charset="0"/>
              </a:rPr>
              <a:t>(foretold hundreds of years earlier)!</a:t>
            </a:r>
          </a:p>
          <a:p>
            <a:pPr>
              <a:buClr>
                <a:schemeClr val="accent2"/>
              </a:buClr>
              <a:buSzPct val="115000"/>
              <a:buFont typeface="Wingdings" pitchFamily="2" charset="2"/>
              <a:buChar char="Ø"/>
            </a:pPr>
            <a:r>
              <a:rPr lang="en-US" altLang="en-US" sz="3200" b="0" dirty="0">
                <a:solidFill>
                  <a:srgbClr val="002060"/>
                </a:solidFill>
                <a:latin typeface="Tahoma" pitchFamily="34" charset="0"/>
              </a:rPr>
              <a:t>It is possible that Jesus’ quoting the first passage of Psalm 22 was to draw the people’s minds to the whole psalm, which foretold His agony on the cross!</a:t>
            </a:r>
          </a:p>
        </p:txBody>
      </p:sp>
      <p:sp>
        <p:nvSpPr>
          <p:cNvPr id="8" name="Text Box 9"/>
          <p:cNvSpPr txBox="1">
            <a:spLocks noChangeArrowheads="1"/>
          </p:cNvSpPr>
          <p:nvPr/>
        </p:nvSpPr>
        <p:spPr bwMode="auto">
          <a:xfrm>
            <a:off x="0" y="4495800"/>
            <a:ext cx="12192000" cy="1077218"/>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1">
                    <a:lumMod val="75000"/>
                  </a:schemeClr>
                </a:solidFill>
                <a:latin typeface="Tahoma" pitchFamily="34" charset="0"/>
              </a:rPr>
              <a:t>This is also the only recorded time where Jesus addressed</a:t>
            </a:r>
          </a:p>
          <a:p>
            <a:pPr algn="ctr"/>
            <a:r>
              <a:rPr lang="en-US" altLang="en-US" sz="3200" dirty="0">
                <a:solidFill>
                  <a:schemeClr val="accent1">
                    <a:lumMod val="75000"/>
                  </a:schemeClr>
                </a:solidFill>
                <a:latin typeface="Tahoma" pitchFamily="34" charset="0"/>
              </a:rPr>
              <a:t>God and didn’t call Him “Father!”</a:t>
            </a:r>
          </a:p>
        </p:txBody>
      </p:sp>
    </p:spTree>
    <p:extLst>
      <p:ext uri="{BB962C8B-B14F-4D97-AF65-F5344CB8AC3E}">
        <p14:creationId xmlns:p14="http://schemas.microsoft.com/office/powerpoint/2010/main" val="6631934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fade">
                                      <p:cBhvr>
                                        <p:cTn id="7" dur="500"/>
                                        <p:tgtEl>
                                          <p:spTgt spid="2611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1123">
                                            <p:txEl>
                                              <p:pRg st="1" end="1"/>
                                            </p:txEl>
                                          </p:spTgt>
                                        </p:tgtEl>
                                        <p:attrNameLst>
                                          <p:attrName>style.visibility</p:attrName>
                                        </p:attrNameLst>
                                      </p:cBhvr>
                                      <p:to>
                                        <p:strVal val="visible"/>
                                      </p:to>
                                    </p:set>
                                    <p:animEffect transition="in" filter="fade">
                                      <p:cBhvr>
                                        <p:cTn id="10" dur="500"/>
                                        <p:tgtEl>
                                          <p:spTgt spid="2611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animEffect transition="in" filter="wipe(left)">
                                      <p:cBhvr>
                                        <p:cTn id="15" dur="500"/>
                                        <p:tgtEl>
                                          <p:spTgt spid="2611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044</Template>
  <TotalTime>4727</TotalTime>
  <Words>3826</Words>
  <Application>Microsoft Office PowerPoint</Application>
  <PresentationFormat>Widescreen</PresentationFormat>
  <Paragraphs>387</Paragraphs>
  <Slides>53</Slides>
  <Notes>53</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53</vt:i4>
      </vt:variant>
    </vt:vector>
  </HeadingPairs>
  <TitlesOfParts>
    <vt:vector size="68" baseType="lpstr">
      <vt:lpstr>Ameretto</vt:lpstr>
      <vt:lpstr>Arial</vt:lpstr>
      <vt:lpstr>Calisto MT</vt:lpstr>
      <vt:lpstr>Tahoma</vt:lpstr>
      <vt:lpstr>Times New Roman</vt:lpstr>
      <vt:lpstr>Wingdings</vt:lpstr>
      <vt:lpstr>side reveal</vt:lpstr>
      <vt:lpstr>1_colormaster</vt:lpstr>
      <vt:lpstr>2_colormaster</vt:lpstr>
      <vt:lpstr>3_colormaster</vt:lpstr>
      <vt:lpstr>4_colormaster</vt:lpstr>
      <vt:lpstr>5_colormaster</vt:lpstr>
      <vt:lpstr>6_colormaster</vt:lpstr>
      <vt:lpstr>7_colormaster</vt:lpstr>
      <vt:lpstr>8_colormaster</vt:lpstr>
      <vt:lpstr>Messianic Psalms Parts 1-2  Text: Psalms 22; 110; 16 </vt:lpstr>
      <vt:lpstr>Messianic Psalms  Part 1 </vt:lpstr>
      <vt:lpstr>Intro </vt:lpstr>
      <vt:lpstr>Intro </vt:lpstr>
      <vt:lpstr>Intro </vt:lpstr>
      <vt:lpstr>Intro </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Psalm 22: The Psalm of the Cross</vt:lpstr>
      <vt:lpstr>Conclusion (Part 1)</vt:lpstr>
      <vt:lpstr>Conclusion (Part 1)</vt:lpstr>
      <vt:lpstr>Conclusion (Part 1)</vt:lpstr>
      <vt:lpstr>“What Must I Do To Be Saved?”</vt:lpstr>
      <vt:lpstr>Messianic Psalms Parts 1-2  Text: Psalms 22; 110; 16 </vt:lpstr>
      <vt:lpstr>Messianic Psalms  Part 2 </vt:lpstr>
      <vt:lpstr>Intro </vt:lpstr>
      <vt:lpstr>Intro </vt:lpstr>
      <vt:lpstr>Psalm 110: Jesus is Both King and Priest</vt:lpstr>
      <vt:lpstr>Psalm 110: Jesus is Both King and Priest</vt:lpstr>
      <vt:lpstr>Psalm 110: Jesus is Both King and Priest</vt:lpstr>
      <vt:lpstr>Psalm 110: Jesus is Both King and Priest</vt:lpstr>
      <vt:lpstr>Psalm 110: Jesus is Both King and Priest</vt:lpstr>
      <vt:lpstr>Psalm 110: Jesus is Both King and Priest</vt:lpstr>
      <vt:lpstr>Psalm 110: Jesus is Both King and Priest</vt:lpstr>
      <vt:lpstr>Psalm 110: Jesus is Both King and Priest</vt:lpstr>
      <vt:lpstr>Psalm 110: Jesus is Both King and Priest</vt:lpstr>
      <vt:lpstr>Psalm 16: Hope of the Resurrection </vt:lpstr>
      <vt:lpstr>Psalm 16: Hope of the Resurrection </vt:lpstr>
      <vt:lpstr>Psalm 16: Hope of the Resurrection </vt:lpstr>
      <vt:lpstr>Psalm 16: Hope of the Resurrection </vt:lpstr>
      <vt:lpstr>Conclusion (Part 2)</vt:lpstr>
      <vt:lpstr>Conclusion (Part 2)</vt:lpstr>
      <vt:lpstr>Conclusion (Part 2)</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Messianic Psalms Parts 1-2</dc:title>
  <dc:subject>03/25/18</dc:subject>
  <dc:creator>DarkWolf</dc:creator>
  <dc:description>Many sources used and referenced</dc:description>
  <cp:lastModifiedBy>Nathan Morrison</cp:lastModifiedBy>
  <cp:revision>47</cp:revision>
  <dcterms:created xsi:type="dcterms:W3CDTF">2005-06-04T23:49:02Z</dcterms:created>
  <dcterms:modified xsi:type="dcterms:W3CDTF">2018-03-24T21:17:53Z</dcterms:modified>
</cp:coreProperties>
</file>