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690" r:id="rId2"/>
    <p:sldMasterId id="2147483691" r:id="rId3"/>
    <p:sldMasterId id="2147483692" r:id="rId4"/>
    <p:sldMasterId id="2147483693" r:id="rId5"/>
    <p:sldMasterId id="2147483694" r:id="rId6"/>
    <p:sldMasterId id="2147483695" r:id="rId7"/>
    <p:sldMasterId id="2147483696" r:id="rId8"/>
    <p:sldMasterId id="2147483697" r:id="rId9"/>
  </p:sldMasterIdLst>
  <p:notesMasterIdLst>
    <p:notesMasterId r:id="rId28"/>
  </p:notesMasterIdLst>
  <p:handoutMasterIdLst>
    <p:handoutMasterId r:id="rId29"/>
  </p:handoutMasterIdLst>
  <p:sldIdLst>
    <p:sldId id="256" r:id="rId10"/>
    <p:sldId id="359" r:id="rId11"/>
    <p:sldId id="343" r:id="rId12"/>
    <p:sldId id="433" r:id="rId13"/>
    <p:sldId id="435" r:id="rId14"/>
    <p:sldId id="439" r:id="rId15"/>
    <p:sldId id="440" r:id="rId16"/>
    <p:sldId id="445" r:id="rId17"/>
    <p:sldId id="446" r:id="rId18"/>
    <p:sldId id="447" r:id="rId19"/>
    <p:sldId id="448" r:id="rId20"/>
    <p:sldId id="452" r:id="rId21"/>
    <p:sldId id="449" r:id="rId22"/>
    <p:sldId id="453" r:id="rId23"/>
    <p:sldId id="457" r:id="rId24"/>
    <p:sldId id="455" r:id="rId25"/>
    <p:sldId id="377" r:id="rId26"/>
    <p:sldId id="381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FFFF"/>
    <a:srgbClr val="FFCCFF"/>
    <a:srgbClr val="FF0066"/>
    <a:srgbClr val="FFCC00"/>
    <a:srgbClr val="66FFFF"/>
    <a:srgbClr val="CCFF33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 snapToObjects="1">
      <p:cViewPr varScale="1">
        <p:scale>
          <a:sx n="53" d="100"/>
          <a:sy n="53" d="100"/>
        </p:scale>
        <p:origin x="8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151736-D6C7-4EFF-ABD1-FE0A84861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55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788D9D4-06E8-4321-9E87-FBC264B5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67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By Nathan L Morrison </a:t>
            </a:r>
          </a:p>
          <a:p>
            <a:endParaRPr lang="en-US" altLang="en-US" dirty="0"/>
          </a:p>
          <a:p>
            <a:r>
              <a:rPr lang="en-US" altLang="en-US" dirty="0"/>
              <a:t>All Scripture given is from NASB unless otherwise stated</a:t>
            </a:r>
          </a:p>
          <a:p>
            <a:endParaRPr lang="en-US" altLang="en-US" dirty="0"/>
          </a:p>
          <a:p>
            <a:r>
              <a:rPr lang="en-US" altLang="en-US" dirty="0"/>
              <a:t>For further study or if questions,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please Call: 804-277-1983, or Visit: www.courthousechurchofchrist.com</a:t>
            </a:r>
          </a:p>
          <a:p>
            <a:endParaRPr lang="en-US" alt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Picture: Maslow’s Hierarchy of </a:t>
            </a:r>
            <a:r>
              <a:rPr lang="en-US" altLang="en-US"/>
              <a:t>Needs Pyramid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424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83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18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algn="l"/>
            <a:r>
              <a:rPr lang="en-US" dirty="0"/>
              <a:t>Sources;</a:t>
            </a:r>
          </a:p>
          <a:p>
            <a:pPr lvl="2" algn="l"/>
            <a:r>
              <a:rPr lang="en-US" dirty="0"/>
              <a:t>https://www.awesomestories.com/asset/view/Oppenheimer-J.-Robert-Now-I-am-Become-Death- </a:t>
            </a:r>
          </a:p>
          <a:p>
            <a:pPr lvl="2" algn="l"/>
            <a:r>
              <a:rPr lang="en-US" dirty="0"/>
              <a:t>https://www.osti.gov/opennet/manhattan-project-history/Events/1945/trinity.htm</a:t>
            </a:r>
          </a:p>
          <a:p>
            <a:pPr lvl="2" algn="l"/>
            <a:r>
              <a:rPr lang="en-US" dirty="0"/>
              <a:t>Images:</a:t>
            </a:r>
          </a:p>
          <a:p>
            <a:pPr lvl="2" algn="l"/>
            <a:r>
              <a:rPr lang="en-US" dirty="0"/>
              <a:t>J. Robert Oppenheimer with General Groves, July 16, 1945 at Los Alamos</a:t>
            </a:r>
          </a:p>
          <a:p>
            <a:pPr lvl="2" algn="l"/>
            <a:r>
              <a:rPr lang="en-US" dirty="0"/>
              <a:t>The first 15 seconds of the nuclear blast at the Trinity Test Site,</a:t>
            </a:r>
            <a:r>
              <a:rPr lang="en-US" baseline="0" dirty="0"/>
              <a:t> July 16, 1945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07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87DD-B253-48D7-A6B4-472E2E0DA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F831-A382-44AE-8166-C7F282AAF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2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57A1-8147-4BA9-9E8E-D8A3B3017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6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7B2B-63C8-4235-A10D-ED64C88B5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9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F9A9-74DA-4E8E-ABD7-C2F77177A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4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F435-DD02-47B5-8056-66E13C27B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1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145B-8D19-4277-8206-5F9D2327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1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EB9C9-4747-4252-BC9A-67AACDBDC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9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2AA40-1F48-4D8A-9529-8B9CA2344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09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83B0D-A12C-4B89-B818-99C1F7BBB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89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1029-CE1C-4066-88D6-45161A25B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BF61-005F-44F9-8A39-18CF0FC22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30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0385-E58D-403E-A70E-0760D49F2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3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179F0-6211-4444-BD43-9ECE5FAD7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2F24-0E8D-480E-90C5-0824676CD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898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0BB97-2C35-42EF-9161-A27A9CBCD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50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C97A-9717-4056-9412-483FB71CA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23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8757-80D9-4D17-A735-49BF2608C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36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FA6C-4B80-4729-B92C-EDACF0BCE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487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ED580-0D96-4DFC-B87B-F795CD30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23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70865-3AAA-4AE2-9CC9-D2B9A9E95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4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2C1D7-3C28-475C-B078-C53769097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E897B-C173-4FFF-99F2-66F87C463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847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58F50-F5B1-48E8-B68E-4BA6B1AA2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89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B18F1-E1A2-47D6-BF28-DDE43D07F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81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45DAC-ED7B-42B0-98E2-6C9B0018B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8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EFDAD-AFAE-456C-948E-432859F40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92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964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6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57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11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220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5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E0DB9-5D9A-4D7B-B727-1820C2B03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675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12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93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965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604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60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CBA43-B94C-4C7B-950A-C48938FB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841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4609-0E19-4B90-8C15-FAFD60115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234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1FC9-7548-45FE-ACC0-D61D71A4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717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CA9BF-8489-4168-BCDF-1EB7CB852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C4F2-6C4B-453C-AF20-CEDC2BDB7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58399-EC8C-4880-9641-077D986DD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80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E4CD-8F73-4187-B788-1DF658CA7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81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BBB3-E888-473F-8091-FD7B89EE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221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BF2A-3B93-4567-95CD-EC83392AC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97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99C4-E31A-4F36-86BF-0162DA66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665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AA0A-70C7-4257-A0FE-5ED581816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75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3C2F-C3A8-416A-B4A7-26887CAF9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26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0805-4ACA-4A33-9C56-73C150D1E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58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6ACC-648C-492F-8F21-34CE5BEAC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56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26F34-8745-404B-BBFB-4E0AAEFAF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247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05321-DFBF-4DCA-8ED7-6C61FAC8E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0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4011-FF41-49BC-A4EC-C3DDBF0C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69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E50B7-0DA3-45D3-96D6-CA614524D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77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F09C0-C66B-4FB0-B509-BF9ED103C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13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5167-B9FD-4CE7-830C-8B2464C2E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2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F879-CA84-4B9D-8BD2-D21A2C4B5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44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2014-FEE4-4050-B25E-F6A7D1B4E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46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2364D-B5B4-4C03-8D93-723395B9F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341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0FD1-E413-404D-8E07-EB990784D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53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10D89-138E-4591-836F-E8C8B4C3B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201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6283A-80C6-491D-9A0C-5E7E895F0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917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C13E-800E-4194-9FC5-E72FEFCB9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FB86-3FDD-4D3F-87FB-C03544A7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0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221E-2658-4C91-8D36-B9A0B70FA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786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057E-1978-42BF-B755-6451A519A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91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5EC9-47B8-4B0D-83D9-49FDF3832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94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76DFD-9C2E-4580-9854-33E31C856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08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4EBA-6BD9-4AE2-870E-4EE2BCD5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91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17618-F5E2-4228-9627-7B08B5289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0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4151-539C-413B-8FB4-2A0FF8955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64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D026-4F63-4727-BF5A-6DBFE00AF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73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4ED17-9A75-4658-9D2C-6FA403AAF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22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1358-F6DA-43CE-89BB-7A8A6AFEC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80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40CA-2F8C-4F16-BA65-3A0A6BAAA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36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BBF46-25A2-47EE-AC67-7B4EBB08B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26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7A331-02E7-41AA-9B3D-A4B6F8001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14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1628-CD22-4B31-84DB-9D54EC6B3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86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8CAAD-B3BB-40A3-8A52-5B5A14B8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86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ADE8-2356-4C44-9C88-291FCB5F1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052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30D8F-F64E-4C26-8678-666F0C12E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743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B39A-A759-453E-8DD2-9CA610E55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980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8834E-52AD-42F8-A68A-13673A3AF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410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8006-B1D3-4A05-A1B6-60F212924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1950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D67EE-9E11-46D8-A692-F96D2DD18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5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9C0D1-7790-4C08-AB81-02BE366D8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80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3258-F2E3-4C89-88E9-8D87D7C29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5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2BFF3-5E25-4D24-91F4-DDA56D9AA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350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6BFE1-EEA4-430D-99E3-003691BF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9390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7581F-6BFD-4339-BEC6-844DCB4C6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94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41084-54AF-42CB-881B-327F86DB1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775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88AC-5C3E-4C1F-AAA3-B62DB9B45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484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7802-359A-4729-9A2C-B022F4668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90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8922-62F3-47A3-BDC3-9AE2E9B56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979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FF0F-5EFD-4258-839B-E45623B5A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85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D105-D36B-424D-9524-D62FB8DA8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3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F9752E8-EA3C-4E86-BC88-7A6733A621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8C0EB6F-B901-4C0B-AB01-5A7BF02F5F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08B8C22-4602-457E-9C67-C7C2894B92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2DD0A55-5A78-48BB-AEF0-9D00B8F61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CACCD07-77A3-4185-8971-2A8FA9E135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D03BCFF5-2DFF-460A-9BD9-7A2D377B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8B5FA05F-1D21-4378-A725-4218AA67EF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E6F428F0-F892-448C-BD6E-11893D434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Needful Things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B177898-B1A8-4F90-8634-59A49B0C52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-4916" y="128904"/>
            <a:ext cx="9144000" cy="1524000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u="sng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Needful Things</a:t>
            </a:r>
            <a:br>
              <a:rPr lang="en-US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" name="Picture 40" descr="mas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84" y="1611468"/>
            <a:ext cx="5486400" cy="55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-32657" y="890904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Text: II Peter 1:5-11</a:t>
            </a:r>
            <a:br>
              <a:rPr lang="en-US" altLang="en-US" sz="3200" b="1" kern="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endParaRPr lang="en-US" altLang="en-US" sz="3200" b="1" kern="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691" y="6553200"/>
            <a:ext cx="2895600" cy="304800"/>
          </a:xfrm>
        </p:spPr>
        <p:txBody>
          <a:bodyPr/>
          <a:lstStyle/>
          <a:p>
            <a:r>
              <a:rPr lang="en-US" altLang="en-US"/>
              <a:t>Needful Things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Spiritual Needs 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-24691" y="1058612"/>
            <a:ext cx="37734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Our faith provides us with 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shelter as it protects us 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from the attacks of Satan!</a:t>
            </a:r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1473200" y="609600"/>
            <a:ext cx="6172200" cy="5835650"/>
            <a:chOff x="1248" y="240"/>
            <a:chExt cx="4176" cy="3600"/>
          </a:xfrm>
        </p:grpSpPr>
        <p:sp>
          <p:nvSpPr>
            <p:cNvPr id="182277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78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79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0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3962400" y="1536700"/>
            <a:ext cx="119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Heaven</a:t>
            </a: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2178842" y="5178783"/>
            <a:ext cx="47609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3300"/>
                </a:solidFill>
                <a:latin typeface="Tahoma" pitchFamily="34" charset="0"/>
              </a:rPr>
              <a:t>Shelter = Faith</a:t>
            </a:r>
            <a:endParaRPr lang="en-US" altLang="en-US" sz="2000" b="1" dirty="0">
              <a:solidFill>
                <a:srgbClr val="003300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003300"/>
                </a:solidFill>
                <a:latin typeface="Tahoma" pitchFamily="34" charset="0"/>
              </a:rPr>
              <a:t>Eph. 6:11, 16; I Cor. 16:13-14; Heb. 11:6; I Jn. 5:4</a:t>
            </a:r>
            <a:endParaRPr lang="en-US" altLang="en-US" sz="2000" dirty="0">
              <a:solidFill>
                <a:srgbClr val="0033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052098" y="1012576"/>
            <a:ext cx="3092148" cy="2308324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7030A0"/>
                </a:solidFill>
                <a:latin typeface="Tahoma" pitchFamily="34" charset="0"/>
              </a:rPr>
              <a:t>I Jn. 5:4</a:t>
            </a:r>
          </a:p>
          <a:p>
            <a:r>
              <a:rPr lang="en-US" altLang="en-US" sz="2000" b="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4.  For whatever is born of God overcomes the world; and this is the victory that has overcome the world--our faith.</a:t>
            </a:r>
          </a:p>
        </p:txBody>
      </p:sp>
    </p:spTree>
    <p:extLst>
      <p:ext uri="{BB962C8B-B14F-4D97-AF65-F5344CB8AC3E}">
        <p14:creationId xmlns:p14="http://schemas.microsoft.com/office/powerpoint/2010/main" val="2923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  <p:bldP spid="182281" grpId="0"/>
      <p:bldP spid="182282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r>
              <a:rPr lang="en-US" altLang="en-US"/>
              <a:t>Needful Things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Spiritual Needs 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0" y="1050925"/>
            <a:ext cx="37734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There is safety in self-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discipline – It is part of 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guarding our souls!</a:t>
            </a:r>
          </a:p>
          <a:p>
            <a:pPr eaLnBrk="1" hangingPunct="1"/>
            <a:r>
              <a:rPr lang="en-US" altLang="en-US" sz="2000" dirty="0">
                <a:solidFill>
                  <a:srgbClr val="0000FF"/>
                </a:solidFill>
                <a:latin typeface="Tahoma" pitchFamily="34" charset="0"/>
              </a:rPr>
              <a:t>(Gal. 5:22-24; II Pet. 1:6)</a:t>
            </a:r>
            <a:endParaRPr lang="en-US" altLang="en-US" sz="2000" b="1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</p:txBody>
      </p:sp>
      <p:grpSp>
        <p:nvGrpSpPr>
          <p:cNvPr id="183300" name="Group 4"/>
          <p:cNvGrpSpPr>
            <a:grpSpLocks/>
          </p:cNvGrpSpPr>
          <p:nvPr/>
        </p:nvGrpSpPr>
        <p:grpSpPr bwMode="auto">
          <a:xfrm>
            <a:off x="1473200" y="609600"/>
            <a:ext cx="6172200" cy="5835650"/>
            <a:chOff x="1248" y="240"/>
            <a:chExt cx="4176" cy="3600"/>
          </a:xfrm>
        </p:grpSpPr>
        <p:sp>
          <p:nvSpPr>
            <p:cNvPr id="183301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02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03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04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3962400" y="1536700"/>
            <a:ext cx="119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Heaven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2044700" y="5271116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Spiritual Needs: </a:t>
            </a:r>
          </a:p>
          <a:p>
            <a:pPr eaLnBrk="1" hangingPunct="1"/>
            <a:r>
              <a:rPr lang="en-US" altLang="en-US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Study, Love, Faith</a:t>
            </a:r>
            <a:endParaRPr lang="en-US" altLang="en-US" dirty="0">
              <a:solidFill>
                <a:srgbClr val="0033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2292075" y="3720268"/>
            <a:ext cx="45418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3300"/>
                </a:solidFill>
                <a:latin typeface="Tahoma" pitchFamily="34" charset="0"/>
              </a:rPr>
              <a:t>Security = Self-control (Discipline)</a:t>
            </a:r>
            <a:endParaRPr lang="en-US" altLang="en-US" sz="2000" b="1" dirty="0">
              <a:solidFill>
                <a:srgbClr val="003300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Lk. 9:23; I Cor. 9:24-27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400800" y="1012577"/>
            <a:ext cx="2743446" cy="292387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7030A0"/>
                </a:solidFill>
                <a:latin typeface="Tahoma" pitchFamily="34" charset="0"/>
              </a:rPr>
              <a:t>Lk. 9:23</a:t>
            </a:r>
          </a:p>
          <a:p>
            <a:r>
              <a:rPr lang="en-US" altLang="en-US" sz="2000" b="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23.  And He was saying to them all, "If anyone wishes to come after Me, he must deny himself, and take up his cross daily and follow Me.</a:t>
            </a:r>
          </a:p>
        </p:txBody>
      </p:sp>
    </p:spTree>
    <p:extLst>
      <p:ext uri="{BB962C8B-B14F-4D97-AF65-F5344CB8AC3E}">
        <p14:creationId xmlns:p14="http://schemas.microsoft.com/office/powerpoint/2010/main" val="28905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05" grpId="0"/>
      <p:bldP spid="183306" grpId="0"/>
      <p:bldP spid="183307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r>
              <a:rPr lang="en-US" altLang="en-US"/>
              <a:t>Needful Things</a:t>
            </a:r>
            <a:endParaRPr lang="en-US" altLang="en-US" dirty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Spiritual Needs 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Like the physical pyramid where we can take steps </a:t>
            </a:r>
          </a:p>
          <a:p>
            <a:pPr algn="l"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backward along the way, this is no different: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imes New Roman" pitchFamily="18" charset="0"/>
            </a:endParaRPr>
          </a:p>
          <a:p>
            <a:pPr algn="l"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Heb. 5:12:</a:t>
            </a: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Those who should be mature sometimes go backwards and need the foundations again 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0" y="2819400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As we need to eat and drink daily, we need daily</a:t>
            </a:r>
          </a:p>
          <a:p>
            <a:pPr algn="l"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nourishment in these things spiritually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imes New Roman" pitchFamily="18" charset="0"/>
            </a:endParaRPr>
          </a:p>
          <a:p>
            <a:pPr algn="l"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II Pet. 1:5-11:</a:t>
            </a: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These qualities all tie together the fabric of our faith. </a:t>
            </a:r>
          </a:p>
          <a:p>
            <a:pPr algn="l"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Knowledge produces self-control, &amp; out of self-control comes kindness towards love – Practice them to never stumble and enter into Heaven</a:t>
            </a:r>
            <a:endParaRPr lang="en-US" altLang="en-US" sz="2000" b="0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199"/>
            <a:ext cx="2895600" cy="320675"/>
          </a:xfrm>
        </p:spPr>
        <p:txBody>
          <a:bodyPr/>
          <a:lstStyle/>
          <a:p>
            <a:r>
              <a:rPr lang="en-US" altLang="en-US"/>
              <a:t>Needful Things</a:t>
            </a:r>
            <a:endParaRPr lang="en-US" altLang="en-US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Spiritual Needs </a:t>
            </a:r>
          </a:p>
        </p:txBody>
      </p:sp>
      <p:grpSp>
        <p:nvGrpSpPr>
          <p:cNvPr id="184324" name="Group 4"/>
          <p:cNvGrpSpPr>
            <a:grpSpLocks/>
          </p:cNvGrpSpPr>
          <p:nvPr/>
        </p:nvGrpSpPr>
        <p:grpSpPr bwMode="auto">
          <a:xfrm>
            <a:off x="1473200" y="609600"/>
            <a:ext cx="6172200" cy="5835650"/>
            <a:chOff x="1248" y="240"/>
            <a:chExt cx="4176" cy="3600"/>
          </a:xfrm>
        </p:grpSpPr>
        <p:sp>
          <p:nvSpPr>
            <p:cNvPr id="184325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26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27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28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3962400" y="1536700"/>
            <a:ext cx="119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Heaven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2048395" y="5271116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Spiritual Needs: </a:t>
            </a:r>
          </a:p>
          <a:p>
            <a:pPr eaLnBrk="1" hangingPunct="1"/>
            <a:r>
              <a:rPr lang="en-US" altLang="en-US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Study, Love, Faith</a:t>
            </a:r>
            <a:endParaRPr lang="en-US" altLang="en-US" dirty="0">
              <a:solidFill>
                <a:srgbClr val="0033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2292076" y="3886200"/>
            <a:ext cx="45418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Spiritual Security Need: </a:t>
            </a:r>
          </a:p>
          <a:p>
            <a:pPr eaLnBrk="1" hangingPunct="1"/>
            <a:r>
              <a:rPr lang="en-US" altLang="en-US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Self-Control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3598197" y="1993507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Spiritual</a:t>
            </a:r>
          </a:p>
          <a:p>
            <a:pPr eaLnBrk="1" hangingPunct="1"/>
            <a:r>
              <a:rPr lang="en-US" altLang="en-US" sz="1800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Growth: 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2388640" y="2743200"/>
            <a:ext cx="43561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Maturity in God’s Word</a:t>
            </a:r>
          </a:p>
          <a:p>
            <a:pPr eaLnBrk="1" hangingPunct="1"/>
            <a:r>
              <a:rPr lang="en-US" altLang="en-US" sz="1600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Heb. 5:14; II Pet. 3:18</a:t>
            </a:r>
            <a:r>
              <a:rPr lang="en-US" altLang="en-US" sz="1800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n-US" altLang="en-US" sz="1600" b="1" dirty="0">
              <a:solidFill>
                <a:srgbClr val="0033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-34072" y="838200"/>
            <a:ext cx="3524524" cy="156966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Tahoma" pitchFamily="34" charset="0"/>
              </a:rPr>
              <a:t>Practicing these</a:t>
            </a:r>
          </a:p>
          <a:p>
            <a:pPr algn="ctr"/>
            <a:r>
              <a:rPr lang="en-US" altLang="en-US" dirty="0">
                <a:solidFill>
                  <a:srgbClr val="FFFFFF"/>
                </a:solidFill>
                <a:latin typeface="Tahoma" pitchFamily="34" charset="0"/>
              </a:rPr>
              <a:t>things will produce</a:t>
            </a:r>
          </a:p>
          <a:p>
            <a:pPr algn="ctr"/>
            <a:r>
              <a:rPr lang="en-US" altLang="en-US" dirty="0">
                <a:solidFill>
                  <a:srgbClr val="FFFFFF"/>
                </a:solidFill>
                <a:latin typeface="Tahoma" pitchFamily="34" charset="0"/>
              </a:rPr>
              <a:t>spiritual maturity</a:t>
            </a:r>
          </a:p>
          <a:p>
            <a:pPr algn="ctr"/>
            <a:r>
              <a:rPr lang="en-US" altLang="en-US" dirty="0">
                <a:solidFill>
                  <a:srgbClr val="FFFFFF"/>
                </a:solidFill>
                <a:latin typeface="Tahoma" pitchFamily="34" charset="0"/>
              </a:rPr>
              <a:t>on way to Heaven!</a:t>
            </a:r>
          </a:p>
        </p:txBody>
      </p:sp>
    </p:spTree>
    <p:extLst>
      <p:ext uri="{BB962C8B-B14F-4D97-AF65-F5344CB8AC3E}">
        <p14:creationId xmlns:p14="http://schemas.microsoft.com/office/powerpoint/2010/main" val="400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9" grpId="0"/>
      <p:bldP spid="184330" grpId="0"/>
      <p:bldP spid="184331" grpId="0"/>
      <p:bldP spid="184332" grpId="0"/>
      <p:bldP spid="184333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7206" y="6553200"/>
            <a:ext cx="2895600" cy="345870"/>
          </a:xfrm>
        </p:spPr>
        <p:txBody>
          <a:bodyPr/>
          <a:lstStyle/>
          <a:p>
            <a:r>
              <a:rPr lang="en-US" altLang="en-US"/>
              <a:t>Needful Things</a:t>
            </a:r>
            <a:endParaRPr lang="en-US" altLang="en-US" dirty="0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Conclusion </a:t>
            </a:r>
          </a:p>
        </p:txBody>
      </p:sp>
      <p:graphicFrame>
        <p:nvGraphicFramePr>
          <p:cNvPr id="18639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33509"/>
              </p:ext>
            </p:extLst>
          </p:nvPr>
        </p:nvGraphicFramePr>
        <p:xfrm>
          <a:off x="342900" y="1890254"/>
          <a:ext cx="8458200" cy="4211384"/>
        </p:xfrm>
        <a:graphic>
          <a:graphicData uri="http://schemas.openxmlformats.org/drawingml/2006/table">
            <a:tbl>
              <a:tblPr/>
              <a:tblGrid>
                <a:gridCol w="403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Physical Needs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Jesus Provides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Food &amp; Water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Bread of Life – 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Jn. 6:35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Eternal Water – 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Jn. 4:12-14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Clothing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Clothing – 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Gal. 3:27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(His attributes &amp; character)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Shelter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Heaven – 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Jn. 14:2-3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Safety (Security)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Never Forsake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Rom. 8:31; Heb. 13:5-6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Sometimes we need to be reminded that the day-to-day needs we often stress over, Jesus fulfills in Himself:</a:t>
            </a:r>
          </a:p>
        </p:txBody>
      </p:sp>
    </p:spTree>
    <p:extLst>
      <p:ext uri="{BB962C8B-B14F-4D97-AF65-F5344CB8AC3E}">
        <p14:creationId xmlns:p14="http://schemas.microsoft.com/office/powerpoint/2010/main" val="19877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584290" cy="304800"/>
          </a:xfrm>
        </p:spPr>
        <p:txBody>
          <a:bodyPr/>
          <a:lstStyle/>
          <a:p>
            <a:r>
              <a:rPr lang="en-US" altLang="en-US"/>
              <a:t>Needful Things</a:t>
            </a:r>
            <a:endParaRPr lang="en-US" altLang="en-US" dirty="0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i="1" dirty="0">
                <a:solidFill>
                  <a:srgbClr val="FF0000"/>
                </a:solidFill>
                <a:latin typeface="Tahoma" pitchFamily="34" charset="0"/>
              </a:rPr>
              <a:t>Is it possible to have a sense of security in a world of atomic bombs?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78" y="1791157"/>
            <a:ext cx="4114800" cy="402016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12290" y="5851607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In Jesus, Yes!</a:t>
            </a:r>
          </a:p>
        </p:txBody>
      </p:sp>
    </p:spTree>
    <p:extLst>
      <p:ext uri="{BB962C8B-B14F-4D97-AF65-F5344CB8AC3E}">
        <p14:creationId xmlns:p14="http://schemas.microsoft.com/office/powerpoint/2010/main" val="18550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199"/>
            <a:ext cx="2895600" cy="320675"/>
          </a:xfrm>
        </p:spPr>
        <p:txBody>
          <a:bodyPr/>
          <a:lstStyle/>
          <a:p>
            <a:r>
              <a:rPr lang="en-US" altLang="en-US"/>
              <a:t>Needful Things</a:t>
            </a:r>
            <a:endParaRPr lang="en-US" altLang="en-US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Tahoma" pitchFamily="34" charset="0"/>
              </a:rPr>
              <a:t>Man’s importance of needs is different than God’s!</a:t>
            </a:r>
            <a:endParaRPr lang="en-US" altLang="en-US" sz="28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18" name="Picture 40" descr="mas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2" y="2128514"/>
            <a:ext cx="4617761" cy="468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05804" y="1499418"/>
            <a:ext cx="37734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Man says can’t achieve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goals in life without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</a:rPr>
              <a:t>physical needs</a:t>
            </a:r>
            <a:endParaRPr lang="en-US" altLang="en-US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724400" y="1499418"/>
            <a:ext cx="37734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FF"/>
                </a:solidFill>
                <a:latin typeface="Tahoma" pitchFamily="34" charset="0"/>
              </a:rPr>
              <a:t>God says can’t enter </a:t>
            </a:r>
          </a:p>
          <a:p>
            <a:pPr eaLnBrk="1" hangingPunct="1"/>
            <a:r>
              <a:rPr lang="en-US" altLang="en-US" sz="2000" dirty="0">
                <a:solidFill>
                  <a:srgbClr val="0000FF"/>
                </a:solidFill>
                <a:latin typeface="Tahoma" pitchFamily="34" charset="0"/>
              </a:rPr>
              <a:t>Heaven without applying these spiritual needs</a:t>
            </a:r>
            <a:endParaRPr lang="en-US" altLang="en-US" sz="2000" b="1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94" y="2453180"/>
            <a:ext cx="4278131" cy="40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7948"/>
            <a:ext cx="4495800" cy="304800"/>
          </a:xfrm>
        </p:spPr>
        <p:txBody>
          <a:bodyPr/>
          <a:lstStyle/>
          <a:p>
            <a:r>
              <a:rPr lang="en-US" altLang="en-US"/>
              <a:t>Needful Things</a:t>
            </a:r>
            <a:endParaRPr lang="en-US" altLang="en-US" dirty="0"/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Maslow said most people don’t reach their self-</a:t>
            </a:r>
          </a:p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actualization goals – </a:t>
            </a:r>
            <a:r>
              <a:rPr lang="en-US" altLang="en-US" i="1" dirty="0">
                <a:solidFill>
                  <a:srgbClr val="006600"/>
                </a:solidFill>
                <a:latin typeface="Tahoma" pitchFamily="34" charset="0"/>
              </a:rPr>
              <a:t>God says we have a reservation </a:t>
            </a:r>
          </a:p>
          <a:p>
            <a:pPr algn="ctr"/>
            <a:r>
              <a:rPr lang="en-US" altLang="en-US" i="1" dirty="0">
                <a:solidFill>
                  <a:srgbClr val="006600"/>
                </a:solidFill>
                <a:latin typeface="Tahoma" pitchFamily="34" charset="0"/>
              </a:rPr>
              <a:t>in Heaven! (I Pet. 1:3-5)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6200" y="3886200"/>
            <a:ext cx="5257800" cy="193899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3"/>
                </a:solidFill>
                <a:latin typeface="Tahoma" pitchFamily="34" charset="0"/>
              </a:rPr>
              <a:t>Where are your priorities? </a:t>
            </a:r>
          </a:p>
          <a:p>
            <a:pPr algn="ctr"/>
            <a:r>
              <a:rPr lang="en-US" altLang="en-US" sz="3200" dirty="0">
                <a:solidFill>
                  <a:schemeClr val="accent3"/>
                </a:solidFill>
                <a:latin typeface="Tahoma" pitchFamily="34" charset="0"/>
              </a:rPr>
              <a:t>Physical or Spiritual? </a:t>
            </a:r>
            <a:r>
              <a:rPr lang="en-US" altLang="en-US" i="1" dirty="0">
                <a:solidFill>
                  <a:schemeClr val="accent3"/>
                </a:solidFill>
                <a:latin typeface="Tahoma" pitchFamily="34" charset="0"/>
              </a:rPr>
              <a:t>(Perishable or Imperishable?)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7374" y="2209800"/>
            <a:ext cx="9144000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i="1" dirty="0">
                <a:solidFill>
                  <a:srgbClr val="FF0000"/>
                </a:solidFill>
                <a:latin typeface="Tahoma" pitchFamily="34" charset="0"/>
              </a:rPr>
              <a:t>True sense of security comes from knowing our souls are</a:t>
            </a:r>
          </a:p>
          <a:p>
            <a:pPr algn="ctr"/>
            <a:r>
              <a:rPr lang="en-US" altLang="en-US" i="1" dirty="0">
                <a:solidFill>
                  <a:srgbClr val="FF0000"/>
                </a:solidFill>
                <a:latin typeface="Tahoma" pitchFamily="34" charset="0"/>
              </a:rPr>
              <a:t>secure in Christ! (I Pet. 4:19)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10" y="3558888"/>
            <a:ext cx="3675164" cy="2593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/>
      <p:bldP spid="1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4876800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 of God: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92" y="4648201"/>
            <a:ext cx="2661744" cy="19335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12" y="2057400"/>
            <a:ext cx="2528788" cy="1847671"/>
          </a:xfrm>
          <a:prstGeom prst="rect">
            <a:avLst/>
          </a:prstGeom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733800" cy="304800"/>
          </a:xfrm>
        </p:spPr>
        <p:txBody>
          <a:bodyPr/>
          <a:lstStyle/>
          <a:p>
            <a:r>
              <a:rPr lang="en-US" altLang="en-US"/>
              <a:t>Needful Things</a:t>
            </a:r>
            <a:endParaRPr lang="en-US" alt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2290" y="762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First atomic bomb explosion at the Trinity Test Site near Los Alamos, NM, at precisely 5:30 AM on Monday, July 16, 1945, entered the world into the Nuclear Age!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2057400"/>
            <a:ext cx="6653980" cy="452431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“We knew the world would not be the same. A few people laughed, a few people cried, most people were silent. I remembered the line from the Hindu scripture, the Bhagavad-Gita; Vishnu is trying to persuade the Prince that he should do his duty and, to impress him, takes on his multi-armed form and says, ‘Now I am become Death, the destroyer of worlds.’ I suppose we all thought that, one way or another.”</a:t>
            </a:r>
          </a:p>
          <a:p>
            <a:pPr algn="ctr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(Dr. J. Robert Oppenheimer)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4584290" cy="304800"/>
          </a:xfrm>
        </p:spPr>
        <p:txBody>
          <a:bodyPr/>
          <a:lstStyle/>
          <a:p>
            <a:r>
              <a:rPr lang="en-US" altLang="en-US"/>
              <a:t>Needful Things</a:t>
            </a:r>
            <a:endParaRPr lang="en-US" altLang="en-US" dirty="0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i="1" dirty="0">
                <a:solidFill>
                  <a:srgbClr val="FF0000"/>
                </a:solidFill>
                <a:latin typeface="Tahoma" pitchFamily="34" charset="0"/>
              </a:rPr>
              <a:t>Is it possible to have a sense of security in a world of atomic bombs?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78" y="1791157"/>
            <a:ext cx="4114800" cy="402016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12290" y="59436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Security is recognized as one of man’s fundamental needs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1955" y="6553200"/>
            <a:ext cx="2895600" cy="304800"/>
          </a:xfrm>
        </p:spPr>
        <p:txBody>
          <a:bodyPr/>
          <a:lstStyle/>
          <a:p>
            <a:r>
              <a:rPr lang="en-US" altLang="en-US"/>
              <a:t>Needful Things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Abraham Maslow’s Hierarchy of Needs Pyramid (1943): </a:t>
            </a:r>
          </a:p>
        </p:txBody>
      </p:sp>
      <p:pic>
        <p:nvPicPr>
          <p:cNvPr id="15400" name="Picture 40" descr="mas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03" y="658813"/>
            <a:ext cx="6274594" cy="636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0" y="1600200"/>
            <a:ext cx="37338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latin typeface="Tahoma" pitchFamily="34" charset="0"/>
                <a:cs typeface="Times New Roman" pitchFamily="18" charset="0"/>
              </a:rPr>
              <a:t>The bottom two tiers </a:t>
            </a:r>
          </a:p>
          <a:p>
            <a:pPr eaLnBrk="1" hangingPunct="1"/>
            <a:r>
              <a:rPr lang="en-US" altLang="en-US" b="1" dirty="0">
                <a:latin typeface="Tahoma" pitchFamily="34" charset="0"/>
                <a:cs typeface="Times New Roman" pitchFamily="18" charset="0"/>
              </a:rPr>
              <a:t>of pyramid must be </a:t>
            </a:r>
          </a:p>
          <a:p>
            <a:pPr eaLnBrk="1" hangingPunct="1"/>
            <a:r>
              <a:rPr lang="en-US" altLang="en-US" b="1" dirty="0">
                <a:latin typeface="Tahoma" pitchFamily="34" charset="0"/>
                <a:cs typeface="Times New Roman" pitchFamily="18" charset="0"/>
              </a:rPr>
              <a:t>met before climbing </a:t>
            </a:r>
          </a:p>
          <a:p>
            <a:pPr eaLnBrk="1" hangingPunct="1"/>
            <a:r>
              <a:rPr lang="en-US" altLang="en-US" b="1" dirty="0">
                <a:latin typeface="Tahoma" pitchFamily="34" charset="0"/>
                <a:cs typeface="Times New Roman" pitchFamily="18" charset="0"/>
              </a:rPr>
              <a:t>further: 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Physiological Needs 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Security Needs 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5447071" y="1371600"/>
            <a:ext cx="37338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latin typeface="Tahoma" pitchFamily="34" charset="0"/>
                <a:cs typeface="Times New Roman" pitchFamily="18" charset="0"/>
              </a:rPr>
              <a:t>Five things Maslow says man can’t do without: 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Food, water, clothing, shelter, &amp; security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5008121"/>
            <a:ext cx="9156290" cy="830997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Tahoma" pitchFamily="34" charset="0"/>
              </a:rPr>
              <a:t>Man’s hierarchy of needs versus what God says man’s hierarchy of needs are…</a:t>
            </a:r>
          </a:p>
        </p:txBody>
      </p:sp>
    </p:spTree>
    <p:extLst>
      <p:ext uri="{BB962C8B-B14F-4D97-AF65-F5344CB8AC3E}">
        <p14:creationId xmlns:p14="http://schemas.microsoft.com/office/powerpoint/2010/main" val="12235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r>
              <a:rPr lang="en-US" altLang="en-US"/>
              <a:t>Needful Things</a:t>
            </a:r>
            <a:endParaRPr lang="en-US" altLang="en-US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Physical Needs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0" y="1066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Jesus said God knows our physical needs and shifted the </a:t>
            </a:r>
          </a:p>
          <a:p>
            <a:pPr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focus from the physical to the spiritual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79" y="3658808"/>
            <a:ext cx="3880041" cy="281303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2209800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Jesus talks about food &amp; water, clothing, shelter, &amp; safety,</a:t>
            </a:r>
          </a:p>
          <a:p>
            <a:pPr algn="l"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and their importance: 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imes New Roman" pitchFamily="18" charset="0"/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1" i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Mt. 6:25-33:</a:t>
            </a:r>
            <a:r>
              <a:rPr lang="en-US" altLang="en-US" sz="2000" i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Christ says to seek after God first and these will follow. </a:t>
            </a:r>
          </a:p>
        </p:txBody>
      </p:sp>
    </p:spTree>
    <p:extLst>
      <p:ext uri="{BB962C8B-B14F-4D97-AF65-F5344CB8AC3E}">
        <p14:creationId xmlns:p14="http://schemas.microsoft.com/office/powerpoint/2010/main" val="19679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7325"/>
            <a:ext cx="2895600" cy="320675"/>
          </a:xfrm>
        </p:spPr>
        <p:txBody>
          <a:bodyPr/>
          <a:lstStyle/>
          <a:p>
            <a:r>
              <a:rPr lang="en-US" altLang="en-US"/>
              <a:t>Needful Things</a:t>
            </a:r>
            <a:endParaRPr lang="en-US" altLang="en-US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Physical Needs </a:t>
            </a:r>
          </a:p>
        </p:txBody>
      </p:sp>
      <p:graphicFrame>
        <p:nvGraphicFramePr>
          <p:cNvPr id="17616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21476"/>
              </p:ext>
            </p:extLst>
          </p:nvPr>
        </p:nvGraphicFramePr>
        <p:xfrm>
          <a:off x="381000" y="838200"/>
          <a:ext cx="8458200" cy="4145280"/>
        </p:xfrm>
        <a:graphic>
          <a:graphicData uri="http://schemas.openxmlformats.org/drawingml/2006/table">
            <a:tbl>
              <a:tblPr/>
              <a:tblGrid>
                <a:gridCol w="403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Maslow’s Importance of Needs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Jesus’ 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Food &amp; Water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Mt. 6:25-32: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Not to worry about 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Clothing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Mt. 6:25-32: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God knows our Needs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Shelter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Mt. 8:18-20: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 promise of shelter in this world for following Christ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Safety (Security)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Mt. 10:16-23: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Told safety may be in jeopardy as we will be hated by all on account of Christ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12290" y="5334000"/>
            <a:ext cx="9156290" cy="830997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Tahoma" pitchFamily="34" charset="0"/>
              </a:rPr>
              <a:t>Jesus did not place the same importance on our physical </a:t>
            </a:r>
          </a:p>
          <a:p>
            <a:pPr algn="ctr"/>
            <a:r>
              <a:rPr lang="en-US" altLang="en-US" dirty="0">
                <a:solidFill>
                  <a:srgbClr val="FFFFFF"/>
                </a:solidFill>
                <a:latin typeface="Tahoma" pitchFamily="34" charset="0"/>
              </a:rPr>
              <a:t>needs as man has! </a:t>
            </a:r>
            <a:r>
              <a:rPr lang="en-US" altLang="en-US" i="1" dirty="0">
                <a:solidFill>
                  <a:srgbClr val="FFFFFF"/>
                </a:solidFill>
                <a:latin typeface="Tahoma" pitchFamily="34" charset="0"/>
              </a:rPr>
              <a:t>(Psalm 37:25)</a:t>
            </a:r>
          </a:p>
        </p:txBody>
      </p:sp>
    </p:spTree>
    <p:extLst>
      <p:ext uri="{BB962C8B-B14F-4D97-AF65-F5344CB8AC3E}">
        <p14:creationId xmlns:p14="http://schemas.microsoft.com/office/powerpoint/2010/main" val="36629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r>
              <a:rPr lang="en-US" altLang="en-US"/>
              <a:t>Needful Things</a:t>
            </a:r>
            <a:endParaRPr lang="en-US" altLang="en-US" dirty="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Spiritual Needs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In the same way that our physical bodies need food, 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water, clothing, shelter, and safety, so does our soul have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basic needs to survive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As Christians, the top of our pyramid (our goal) is heaven. 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002060"/>
                </a:solidFill>
                <a:latin typeface="Tahoma" pitchFamily="34" charset="0"/>
              </a:rPr>
              <a:t>There is a foundation of needs that need to be met first.</a:t>
            </a:r>
            <a:endParaRPr lang="en-US" altLang="en-US" sz="2000" b="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2458" y="3601150"/>
            <a:ext cx="9144000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i="1" dirty="0">
                <a:solidFill>
                  <a:srgbClr val="FF0000"/>
                </a:solidFill>
                <a:latin typeface="Tahoma" pitchFamily="34" charset="0"/>
              </a:rPr>
              <a:t>There is a parallel between our physical needs and our spiritual needs…</a:t>
            </a:r>
          </a:p>
        </p:txBody>
      </p:sp>
    </p:spTree>
    <p:extLst>
      <p:ext uri="{BB962C8B-B14F-4D97-AF65-F5344CB8AC3E}">
        <p14:creationId xmlns:p14="http://schemas.microsoft.com/office/powerpoint/2010/main" val="17041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4413" y="6553200"/>
            <a:ext cx="2895600" cy="356010"/>
          </a:xfrm>
        </p:spPr>
        <p:txBody>
          <a:bodyPr/>
          <a:lstStyle/>
          <a:p>
            <a:r>
              <a:rPr lang="en-US" altLang="en-US"/>
              <a:t>Needful Things</a:t>
            </a:r>
            <a:endParaRPr lang="en-US" altLang="en-US" dirty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Spiritual Needs 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-39715" y="688573"/>
            <a:ext cx="3581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The Word of God is food for 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the soul, and we need to 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study to continually grow 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in His knowledge! </a:t>
            </a:r>
          </a:p>
          <a:p>
            <a:pPr eaLnBrk="1" hangingPunct="1"/>
            <a:r>
              <a:rPr lang="en-US" altLang="en-US" sz="2000" b="1" i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(I Pet. 2:1-3; II Pet. 3:18)</a:t>
            </a:r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179207" name="Group 7"/>
          <p:cNvGrpSpPr>
            <a:grpSpLocks/>
          </p:cNvGrpSpPr>
          <p:nvPr/>
        </p:nvGrpSpPr>
        <p:grpSpPr bwMode="auto">
          <a:xfrm>
            <a:off x="1378990" y="597310"/>
            <a:ext cx="6172200" cy="5835650"/>
            <a:chOff x="1248" y="240"/>
            <a:chExt cx="4176" cy="3600"/>
          </a:xfrm>
        </p:grpSpPr>
        <p:sp>
          <p:nvSpPr>
            <p:cNvPr id="179208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9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0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1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3868190" y="1536700"/>
            <a:ext cx="119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Heaven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1950490" y="5012604"/>
            <a:ext cx="502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3300"/>
                </a:solidFill>
                <a:latin typeface="Tahoma" pitchFamily="34" charset="0"/>
              </a:rPr>
              <a:t>Food &amp; Water = Study (The Word of God), or Knowledge</a:t>
            </a:r>
            <a:endParaRPr lang="en-US" altLang="en-US" sz="2000" b="1" dirty="0">
              <a:solidFill>
                <a:srgbClr val="003300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003300"/>
                </a:solidFill>
                <a:latin typeface="Tahoma" pitchFamily="34" charset="0"/>
              </a:rPr>
              <a:t>Mt. 5:6; II Tim. 2:15; II Pet. 1:2-3; Eph. 4:14-16</a:t>
            </a:r>
            <a:r>
              <a:rPr lang="en-US" altLang="en-US" sz="2000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15000" y="1012576"/>
            <a:ext cx="3429246" cy="1692771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7030A0"/>
                </a:solidFill>
                <a:latin typeface="Tahoma" pitchFamily="34" charset="0"/>
              </a:rPr>
              <a:t>Mt. 5:6</a:t>
            </a:r>
          </a:p>
          <a:p>
            <a:r>
              <a:rPr lang="en-US" altLang="en-US" sz="2000" b="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6.  "Blessed are those who hunger and thirst for righteousness, for they shall be satisfied.</a:t>
            </a:r>
          </a:p>
        </p:txBody>
      </p:sp>
    </p:spTree>
    <p:extLst>
      <p:ext uri="{BB962C8B-B14F-4D97-AF65-F5344CB8AC3E}">
        <p14:creationId xmlns:p14="http://schemas.microsoft.com/office/powerpoint/2010/main" val="40027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/>
      <p:bldP spid="179212" grpId="0"/>
      <p:bldP spid="17921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r>
              <a:rPr lang="en-US" altLang="en-US"/>
              <a:t>Needful Things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  <a:cs typeface="Times New Roman" pitchFamily="18" charset="0"/>
              </a:rPr>
              <a:t>Spiritual Needs 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0" y="1050925"/>
            <a:ext cx="37734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As clothing is what is seen 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as our outward 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appearance, love is to be 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what defines us as 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Christians! </a:t>
            </a:r>
          </a:p>
        </p:txBody>
      </p:sp>
      <p:grpSp>
        <p:nvGrpSpPr>
          <p:cNvPr id="181252" name="Group 4"/>
          <p:cNvGrpSpPr>
            <a:grpSpLocks/>
          </p:cNvGrpSpPr>
          <p:nvPr/>
        </p:nvGrpSpPr>
        <p:grpSpPr bwMode="auto">
          <a:xfrm>
            <a:off x="1473200" y="629265"/>
            <a:ext cx="6172200" cy="5835650"/>
            <a:chOff x="1248" y="240"/>
            <a:chExt cx="4176" cy="3600"/>
          </a:xfrm>
        </p:grpSpPr>
        <p:sp>
          <p:nvSpPr>
            <p:cNvPr id="181253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4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5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6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3962400" y="1536700"/>
            <a:ext cx="119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3300"/>
                </a:solidFill>
                <a:latin typeface="Tahoma" pitchFamily="34" charset="0"/>
                <a:cs typeface="Times New Roman" pitchFamily="18" charset="0"/>
              </a:rPr>
              <a:t>Heaven</a:t>
            </a: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2100365" y="5044560"/>
            <a:ext cx="495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3300"/>
                </a:solidFill>
                <a:latin typeface="Tahoma" pitchFamily="34" charset="0"/>
              </a:rPr>
              <a:t>Clothing = Love</a:t>
            </a:r>
            <a:endParaRPr lang="en-US" altLang="en-US" sz="2000" b="1" dirty="0">
              <a:solidFill>
                <a:srgbClr val="003300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003300"/>
                </a:solidFill>
                <a:latin typeface="Tahoma" pitchFamily="34" charset="0"/>
              </a:rPr>
              <a:t>Jn. 13:34-35; Col. 3:12-14</a:t>
            </a:r>
          </a:p>
          <a:p>
            <a:pPr eaLnBrk="1" hangingPunct="1"/>
            <a:r>
              <a:rPr lang="en-US" altLang="en-US" sz="2000" dirty="0">
                <a:solidFill>
                  <a:srgbClr val="003300"/>
                </a:solidFill>
                <a:latin typeface="Tahoma" pitchFamily="34" charset="0"/>
              </a:rPr>
              <a:t>(To put on Love is to put on Jesus – Rom. 13:14; Gal. 3:27) </a:t>
            </a:r>
            <a:endParaRPr lang="en-US" altLang="en-US" sz="2000" dirty="0">
              <a:solidFill>
                <a:srgbClr val="0033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15000" y="1012576"/>
            <a:ext cx="3429246" cy="138499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rgbClr val="7030A0"/>
                </a:solidFill>
                <a:latin typeface="Tahoma" pitchFamily="34" charset="0"/>
              </a:rPr>
              <a:t>Col. 3:14</a:t>
            </a:r>
          </a:p>
          <a:p>
            <a:r>
              <a:rPr lang="en-US" altLang="en-US" sz="2000" b="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14.  Beyond all these things put on love, which is the perfect bond of unity.</a:t>
            </a:r>
          </a:p>
        </p:txBody>
      </p:sp>
    </p:spTree>
    <p:extLst>
      <p:ext uri="{BB962C8B-B14F-4D97-AF65-F5344CB8AC3E}">
        <p14:creationId xmlns:p14="http://schemas.microsoft.com/office/powerpoint/2010/main" val="9082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/>
      <p:bldP spid="181257" grpId="0"/>
      <p:bldP spid="181258" grpId="0"/>
      <p:bldP spid="12" grpId="0" animBg="1"/>
    </p:bldLst>
  </p:timing>
</p:sld>
</file>

<file path=ppt/theme/theme1.xml><?xml version="1.0" encoding="utf-8"?>
<a:theme xmlns:a="http://schemas.openxmlformats.org/drawingml/2006/main" name="side reveal">
  <a:themeElements>
    <a:clrScheme name="side revea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de rev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ide reve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044</Template>
  <TotalTime>3446</TotalTime>
  <Words>1330</Words>
  <Application>Microsoft Office PowerPoint</Application>
  <PresentationFormat>On-screen Show (4:3)</PresentationFormat>
  <Paragraphs>189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Ameretto</vt:lpstr>
      <vt:lpstr>Arial</vt:lpstr>
      <vt:lpstr>Calisto MT</vt:lpstr>
      <vt:lpstr>Tahoma</vt:lpstr>
      <vt:lpstr>Times New Roman</vt:lpstr>
      <vt:lpstr>Wingdings</vt:lpstr>
      <vt:lpstr>side reveal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Needful Things </vt:lpstr>
      <vt:lpstr>Intro </vt:lpstr>
      <vt:lpstr>Intro</vt:lpstr>
      <vt:lpstr>Intro</vt:lpstr>
      <vt:lpstr>Physical Needs</vt:lpstr>
      <vt:lpstr>Physical Needs </vt:lpstr>
      <vt:lpstr>Spiritual Needs </vt:lpstr>
      <vt:lpstr>Spiritual Needs </vt:lpstr>
      <vt:lpstr>Spiritual Needs </vt:lpstr>
      <vt:lpstr>Spiritual Needs </vt:lpstr>
      <vt:lpstr>Spiritual Needs </vt:lpstr>
      <vt:lpstr>Spiritual Needs </vt:lpstr>
      <vt:lpstr>Spiritual Needs </vt:lpstr>
      <vt:lpstr>Conclusion </vt:lpstr>
      <vt:lpstr>Intro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Needful Things</dc:title>
  <dc:subject>02/25/18</dc:subject>
  <dc:creator>DarkWolf</dc:creator>
  <cp:lastModifiedBy>Nathan Morrison</cp:lastModifiedBy>
  <cp:revision>11</cp:revision>
  <dcterms:created xsi:type="dcterms:W3CDTF">2005-06-04T23:49:02Z</dcterms:created>
  <dcterms:modified xsi:type="dcterms:W3CDTF">2018-02-25T23:27:39Z</dcterms:modified>
</cp:coreProperties>
</file>