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51" r:id="rId2"/>
  </p:sldMasterIdLst>
  <p:notesMasterIdLst>
    <p:notesMasterId r:id="rId18"/>
  </p:notesMasterIdLst>
  <p:handoutMasterIdLst>
    <p:handoutMasterId r:id="rId19"/>
  </p:handoutMasterIdLst>
  <p:sldIdLst>
    <p:sldId id="256" r:id="rId3"/>
    <p:sldId id="521" r:id="rId4"/>
    <p:sldId id="519" r:id="rId5"/>
    <p:sldId id="525" r:id="rId6"/>
    <p:sldId id="528" r:id="rId7"/>
    <p:sldId id="532" r:id="rId8"/>
    <p:sldId id="536" r:id="rId9"/>
    <p:sldId id="537" r:id="rId10"/>
    <p:sldId id="540" r:id="rId11"/>
    <p:sldId id="541" r:id="rId12"/>
    <p:sldId id="542" r:id="rId13"/>
    <p:sldId id="545" r:id="rId14"/>
    <p:sldId id="549" r:id="rId15"/>
    <p:sldId id="547" r:id="rId16"/>
    <p:sldId id="43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008000"/>
    <a:srgbClr val="FFCCCC"/>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06" autoAdjust="0"/>
    <p:restoredTop sz="86410" autoAdjust="0"/>
  </p:normalViewPr>
  <p:slideViewPr>
    <p:cSldViewPr snapToObjects="1">
      <p:cViewPr varScale="1">
        <p:scale>
          <a:sx n="59" d="100"/>
          <a:sy n="59"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Based on a lesson by Richard Thetford</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12</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72470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08083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14</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8610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2</a:t>
            </a:fld>
            <a:endParaRPr lang="en-US"/>
          </a:p>
        </p:txBody>
      </p:sp>
    </p:spTree>
    <p:extLst>
      <p:ext uri="{BB962C8B-B14F-4D97-AF65-F5344CB8AC3E}">
        <p14:creationId xmlns:p14="http://schemas.microsoft.com/office/powerpoint/2010/main" val="204643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“Transform” = </a:t>
            </a:r>
            <a:r>
              <a:rPr lang="en-US" i="1" dirty="0" err="1"/>
              <a:t>metamorphoo</a:t>
            </a:r>
            <a:r>
              <a:rPr lang="en-US" i="1" dirty="0"/>
              <a:t>̄ [met-am-or-</a:t>
            </a:r>
            <a:r>
              <a:rPr lang="en-US" i="1" dirty="0" err="1"/>
              <a:t>fo</a:t>
            </a:r>
            <a:r>
              <a:rPr lang="en-US" i="1" dirty="0"/>
              <a:t>'-o] (G3339):</a:t>
            </a:r>
            <a:r>
              <a:rPr lang="en-US" dirty="0"/>
              <a:t> to transform (The word we get “Metamorphosis” from); lit. “change form”</a:t>
            </a:r>
          </a:p>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4</a:t>
            </a:fld>
            <a:endParaRPr lang="en-US"/>
          </a:p>
        </p:txBody>
      </p:sp>
    </p:spTree>
    <p:extLst>
      <p:ext uri="{BB962C8B-B14F-4D97-AF65-F5344CB8AC3E}">
        <p14:creationId xmlns:p14="http://schemas.microsoft.com/office/powerpoint/2010/main" val="63359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“Transform” = </a:t>
            </a:r>
            <a:r>
              <a:rPr lang="en-US" i="1" dirty="0" err="1"/>
              <a:t>metamorphoo</a:t>
            </a:r>
            <a:r>
              <a:rPr lang="en-US" i="1" dirty="0"/>
              <a:t>̄ [met-am-or-</a:t>
            </a:r>
            <a:r>
              <a:rPr lang="en-US" i="1" dirty="0" err="1"/>
              <a:t>fo</a:t>
            </a:r>
            <a:r>
              <a:rPr lang="en-US" i="1" dirty="0"/>
              <a:t>'-o] (G3339): </a:t>
            </a:r>
            <a:r>
              <a:rPr lang="en-US" dirty="0"/>
              <a:t>to transform (The word we get “Metamorphosis” from); lit. “change form”</a:t>
            </a:r>
          </a:p>
        </p:txBody>
      </p:sp>
    </p:spTree>
    <p:extLst>
      <p:ext uri="{BB962C8B-B14F-4D97-AF65-F5344CB8AC3E}">
        <p14:creationId xmlns:p14="http://schemas.microsoft.com/office/powerpoint/2010/main" val="408083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74551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98031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25698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0906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"Be Transformed!"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"Be Transformed!"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"Be Transformed!"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3F00E-E730-4572-B4B4-502B1FDB5E8D}"/>
              </a:ext>
            </a:extLst>
          </p:cNvPr>
          <p:cNvSpPr>
            <a:spLocks noGrp="1"/>
          </p:cNvSpPr>
          <p:nvPr>
            <p:ph/>
          </p:nvPr>
        </p:nvSpPr>
        <p:spPr>
          <a:xfrm>
            <a:off x="685800" y="533400"/>
            <a:ext cx="77724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C5A01D0-0D7A-4A1B-BCBE-EAF7AA223137}"/>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8C0818F-BD9F-4412-8D8C-101471D74C4F}"/>
              </a:ext>
            </a:extLst>
          </p:cNvPr>
          <p:cNvSpPr>
            <a:spLocks noGrp="1"/>
          </p:cNvSpPr>
          <p:nvPr>
            <p:ph type="ftr" sz="quarter" idx="11"/>
          </p:nvPr>
        </p:nvSpPr>
        <p:spPr>
          <a:xfrm>
            <a:off x="3124200" y="6248400"/>
            <a:ext cx="2895600" cy="457200"/>
          </a:xfrm>
        </p:spPr>
        <p:txBody>
          <a:bodyPr/>
          <a:lstStyle>
            <a:lvl1pPr>
              <a:defRPr/>
            </a:lvl1pPr>
          </a:lstStyle>
          <a:p>
            <a:r>
              <a:rPr lang="en-US" altLang="en-US"/>
              <a:t>"Be Transformed!"</a:t>
            </a:r>
          </a:p>
        </p:txBody>
      </p:sp>
      <p:sp>
        <p:nvSpPr>
          <p:cNvPr id="5" name="Slide Number Placeholder 4">
            <a:extLst>
              <a:ext uri="{FF2B5EF4-FFF2-40B4-BE49-F238E27FC236}">
                <a16:creationId xmlns:a16="http://schemas.microsoft.com/office/drawing/2014/main" id="{6CF9EDC6-D343-4A78-A098-77FC7CD27039}"/>
              </a:ext>
            </a:extLst>
          </p:cNvPr>
          <p:cNvSpPr>
            <a:spLocks noGrp="1"/>
          </p:cNvSpPr>
          <p:nvPr>
            <p:ph type="sldNum" sz="quarter" idx="12"/>
          </p:nvPr>
        </p:nvSpPr>
        <p:spPr>
          <a:xfrm>
            <a:off x="6553200" y="6248400"/>
            <a:ext cx="1905000" cy="457200"/>
          </a:xfrm>
        </p:spPr>
        <p:txBody>
          <a:bodyPr/>
          <a:lstStyle>
            <a:lvl1pPr>
              <a:defRPr/>
            </a:lvl1pPr>
          </a:lstStyle>
          <a:p>
            <a:fld id="{B205CF46-788D-4DC5-A1BF-0584123D3A71}" type="slidenum">
              <a:rPr lang="en-US" altLang="en-US"/>
              <a:pPr/>
              <a:t>‹#›</a:t>
            </a:fld>
            <a:endParaRPr lang="en-US" altLang="en-US"/>
          </a:p>
        </p:txBody>
      </p:sp>
    </p:spTree>
    <p:extLst>
      <p:ext uri="{BB962C8B-B14F-4D97-AF65-F5344CB8AC3E}">
        <p14:creationId xmlns:p14="http://schemas.microsoft.com/office/powerpoint/2010/main" val="3954599370"/>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"Be Transformed!"</a:t>
            </a:r>
          </a:p>
        </p:txBody>
      </p:sp>
      <p:sp>
        <p:nvSpPr>
          <p:cNvPr id="6" name="Slide Number Placeholder 5"/>
          <p:cNvSpPr>
            <a:spLocks noGrp="1"/>
          </p:cNvSpPr>
          <p:nvPr>
            <p:ph type="sldNum" sz="quarter" idx="12"/>
          </p:nvPr>
        </p:nvSpPr>
        <p:spPr/>
        <p:txBody>
          <a:bodyPr/>
          <a:lstStyle/>
          <a:p>
            <a:pPr>
              <a:defRPr/>
            </a:pPr>
            <a:fld id="{D731B9D0-9547-4AF8-8B22-A4BAA9A66D75}" type="slidenum">
              <a:rPr lang="en-US" smtClean="0"/>
              <a:pPr>
                <a:defRPr/>
              </a:pPr>
              <a:t>‹#›</a:t>
            </a:fld>
            <a:endParaRPr lang="en-US"/>
          </a:p>
        </p:txBody>
      </p:sp>
    </p:spTree>
    <p:extLst>
      <p:ext uri="{BB962C8B-B14F-4D97-AF65-F5344CB8AC3E}">
        <p14:creationId xmlns:p14="http://schemas.microsoft.com/office/powerpoint/2010/main" val="55061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 Transformed!"</a:t>
            </a:r>
          </a:p>
        </p:txBody>
      </p:sp>
      <p:sp>
        <p:nvSpPr>
          <p:cNvPr id="6" name="Slide Number Placeholder 5"/>
          <p:cNvSpPr>
            <a:spLocks noGrp="1"/>
          </p:cNvSpPr>
          <p:nvPr>
            <p:ph type="sldNum" sz="quarter" idx="12"/>
          </p:nvPr>
        </p:nvSpPr>
        <p:spPr/>
        <p:txBody>
          <a:bodyPr/>
          <a:lstStyle/>
          <a:p>
            <a:pPr>
              <a:defRPr/>
            </a:pPr>
            <a:fld id="{6C671D2A-40F9-41E3-8995-7A8B578727FB}"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4432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 Transformed!"</a:t>
            </a:r>
          </a:p>
        </p:txBody>
      </p:sp>
      <p:sp>
        <p:nvSpPr>
          <p:cNvPr id="6" name="Slide Number Placeholder 5"/>
          <p:cNvSpPr>
            <a:spLocks noGrp="1"/>
          </p:cNvSpPr>
          <p:nvPr>
            <p:ph type="sldNum" sz="quarter" idx="12"/>
          </p:nvPr>
        </p:nvSpPr>
        <p:spPr/>
        <p:txBody>
          <a:bodyPr/>
          <a:lstStyle/>
          <a:p>
            <a:pPr>
              <a:defRPr/>
            </a:pPr>
            <a:fld id="{EA7A28E5-2DFE-4C54-B2BB-62B0653EA204}"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17078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"Be Transformed!"</a:t>
            </a:r>
          </a:p>
        </p:txBody>
      </p:sp>
      <p:sp>
        <p:nvSpPr>
          <p:cNvPr id="7" name="Slide Number Placeholder 6"/>
          <p:cNvSpPr>
            <a:spLocks noGrp="1"/>
          </p:cNvSpPr>
          <p:nvPr>
            <p:ph type="sldNum" sz="quarter" idx="12"/>
          </p:nvPr>
        </p:nvSpPr>
        <p:spPr/>
        <p:txBody>
          <a:bodyPr/>
          <a:lstStyle/>
          <a:p>
            <a:pPr>
              <a:defRPr/>
            </a:pPr>
            <a:fld id="{432DC284-8275-40C1-AFEB-9B3199AA8FC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0638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"Be Transformed!"</a:t>
            </a:r>
          </a:p>
        </p:txBody>
      </p:sp>
      <p:sp>
        <p:nvSpPr>
          <p:cNvPr id="9" name="Slide Number Placeholder 8"/>
          <p:cNvSpPr>
            <a:spLocks noGrp="1"/>
          </p:cNvSpPr>
          <p:nvPr>
            <p:ph type="sldNum" sz="quarter" idx="12"/>
          </p:nvPr>
        </p:nvSpPr>
        <p:spPr/>
        <p:txBody>
          <a:bodyPr/>
          <a:lstStyle/>
          <a:p>
            <a:pPr>
              <a:defRPr/>
            </a:pPr>
            <a:fld id="{75CB5EE3-9F0F-422D-A731-0545669EBB71}" type="slidenum">
              <a:rPr lang="en-US" smtClean="0"/>
              <a:pPr>
                <a:defRPr/>
              </a:pPr>
              <a:t>‹#›</a:t>
            </a:fld>
            <a:endParaRPr lang="en-US"/>
          </a:p>
        </p:txBody>
      </p:sp>
    </p:spTree>
    <p:extLst>
      <p:ext uri="{BB962C8B-B14F-4D97-AF65-F5344CB8AC3E}">
        <p14:creationId xmlns:p14="http://schemas.microsoft.com/office/powerpoint/2010/main" val="4138231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"Be Transformed!"</a:t>
            </a:r>
          </a:p>
        </p:txBody>
      </p:sp>
      <p:sp>
        <p:nvSpPr>
          <p:cNvPr id="5" name="Slide Number Placeholder 4"/>
          <p:cNvSpPr>
            <a:spLocks noGrp="1"/>
          </p:cNvSpPr>
          <p:nvPr>
            <p:ph type="sldNum" sz="quarter" idx="12"/>
          </p:nvPr>
        </p:nvSpPr>
        <p:spPr/>
        <p:txBody>
          <a:bodyPr/>
          <a:lstStyle/>
          <a:p>
            <a:pPr>
              <a:defRPr/>
            </a:pPr>
            <a:fld id="{BB89214A-01FF-4FFF-8A59-95B121F28305}"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6418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"Be Transformed!"</a:t>
            </a:r>
          </a:p>
        </p:txBody>
      </p:sp>
      <p:sp>
        <p:nvSpPr>
          <p:cNvPr id="7" name="Slide Number Placeholder 6"/>
          <p:cNvSpPr>
            <a:spLocks noGrp="1"/>
          </p:cNvSpPr>
          <p:nvPr>
            <p:ph type="sldNum" sz="quarter" idx="12"/>
          </p:nvPr>
        </p:nvSpPr>
        <p:spPr/>
        <p:txBody>
          <a:bodyPr/>
          <a:lstStyle/>
          <a:p>
            <a:pPr>
              <a:defRPr/>
            </a:pPr>
            <a:fld id="{56629C4A-8AF5-4165-BD56-10CA4D323EE9}" type="slidenum">
              <a:rPr lang="en-US" smtClean="0"/>
              <a:pPr>
                <a:defRPr/>
              </a:pPr>
              <a:t>‹#›</a:t>
            </a:fld>
            <a:endParaRPr lang="en-US"/>
          </a:p>
        </p:txBody>
      </p:sp>
    </p:spTree>
    <p:extLst>
      <p:ext uri="{BB962C8B-B14F-4D97-AF65-F5344CB8AC3E}">
        <p14:creationId xmlns:p14="http://schemas.microsoft.com/office/powerpoint/2010/main" val="325902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"Be Transformed!"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"Be Transformed!"</a:t>
            </a:r>
          </a:p>
        </p:txBody>
      </p:sp>
      <p:sp>
        <p:nvSpPr>
          <p:cNvPr id="7" name="Slide Number Placeholder 6"/>
          <p:cNvSpPr>
            <a:spLocks noGrp="1"/>
          </p:cNvSpPr>
          <p:nvPr>
            <p:ph type="sldNum" sz="quarter" idx="12"/>
          </p:nvPr>
        </p:nvSpPr>
        <p:spPr/>
        <p:txBody>
          <a:bodyPr/>
          <a:lstStyle/>
          <a:p>
            <a:pPr>
              <a:defRPr/>
            </a:pPr>
            <a:fld id="{B769D228-F45E-48FD-92C9-0D14812EDA30}"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995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"Be Transformed!"</a:t>
            </a:r>
          </a:p>
        </p:txBody>
      </p:sp>
      <p:sp>
        <p:nvSpPr>
          <p:cNvPr id="7" name="Slide Number Placeholder 6"/>
          <p:cNvSpPr>
            <a:spLocks noGrp="1"/>
          </p:cNvSpPr>
          <p:nvPr>
            <p:ph type="sldNum" sz="quarter" idx="12"/>
          </p:nvPr>
        </p:nvSpPr>
        <p:spPr/>
        <p:txBody>
          <a:bodyPr/>
          <a:lstStyle/>
          <a:p>
            <a:pPr>
              <a:defRPr/>
            </a:pPr>
            <a:fld id="{3B5C4562-F922-4902-880C-968CDFD69E46}" type="slidenum">
              <a:rPr lang="en-US" smtClean="0"/>
              <a:pPr>
                <a:defRPr/>
              </a:pPr>
              <a:t>‹#›</a:t>
            </a:fld>
            <a:endParaRPr lang="en-US"/>
          </a:p>
        </p:txBody>
      </p:sp>
    </p:spTree>
    <p:extLst>
      <p:ext uri="{BB962C8B-B14F-4D97-AF65-F5344CB8AC3E}">
        <p14:creationId xmlns:p14="http://schemas.microsoft.com/office/powerpoint/2010/main" val="80246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 Transformed!"</a:t>
            </a:r>
          </a:p>
        </p:txBody>
      </p:sp>
      <p:sp>
        <p:nvSpPr>
          <p:cNvPr id="6" name="Slide Number Placeholder 5"/>
          <p:cNvSpPr>
            <a:spLocks noGrp="1"/>
          </p:cNvSpPr>
          <p:nvPr>
            <p:ph type="sldNum" sz="quarter" idx="12"/>
          </p:nvPr>
        </p:nvSpPr>
        <p:spPr/>
        <p:txBody>
          <a:bodyPr/>
          <a:lstStyle/>
          <a:p>
            <a:pPr>
              <a:defRPr/>
            </a:pPr>
            <a:fld id="{AB319151-CE3B-409E-81BB-44B6316B340A}" type="slidenum">
              <a:rPr lang="en-US" smtClean="0"/>
              <a:pPr>
                <a:defRPr/>
              </a:pPr>
              <a:t>‹#›</a:t>
            </a:fld>
            <a:endParaRPr lang="en-US"/>
          </a:p>
        </p:txBody>
      </p:sp>
    </p:spTree>
    <p:extLst>
      <p:ext uri="{BB962C8B-B14F-4D97-AF65-F5344CB8AC3E}">
        <p14:creationId xmlns:p14="http://schemas.microsoft.com/office/powerpoint/2010/main" val="212400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 Transformed!"</a:t>
            </a:r>
          </a:p>
        </p:txBody>
      </p:sp>
      <p:sp>
        <p:nvSpPr>
          <p:cNvPr id="6" name="Slide Number Placeholder 5"/>
          <p:cNvSpPr>
            <a:spLocks noGrp="1"/>
          </p:cNvSpPr>
          <p:nvPr>
            <p:ph type="sldNum" sz="quarter" idx="12"/>
          </p:nvPr>
        </p:nvSpPr>
        <p:spPr/>
        <p:txBody>
          <a:bodyPr/>
          <a:lstStyle/>
          <a:p>
            <a:pPr>
              <a:defRPr/>
            </a:pPr>
            <a:fld id="{270642A0-F9E3-4E5D-AECF-2F2E2DAD3CE8}" type="slidenum">
              <a:rPr lang="en-US" smtClean="0"/>
              <a:pPr>
                <a:defRPr/>
              </a:pPr>
              <a:t>‹#›</a:t>
            </a:fld>
            <a:endParaRPr lang="en-US"/>
          </a:p>
        </p:txBody>
      </p:sp>
    </p:spTree>
    <p:extLst>
      <p:ext uri="{BB962C8B-B14F-4D97-AF65-F5344CB8AC3E}">
        <p14:creationId xmlns:p14="http://schemas.microsoft.com/office/powerpoint/2010/main" val="334947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"Be Transformed!"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"Be Transformed!"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"Be Transformed!"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"Be Transformed!"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"Be Transformed!"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"Be Transformed!"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"Be Transformed!"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"Be Transformed!"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 id="2147483763" r:id="rId12"/>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"Be Transformed!"</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BA1541A2-4E97-4E86-A198-346677C7CF56}" type="slidenum">
              <a:rPr lang="en-US" smtClean="0"/>
              <a:pPr>
                <a:defRPr/>
              </a:pPr>
              <a:t>‹#›</a:t>
            </a:fld>
            <a:endParaRPr lang="en-US"/>
          </a:p>
        </p:txBody>
      </p:sp>
    </p:spTree>
    <p:extLst>
      <p:ext uri="{BB962C8B-B14F-4D97-AF65-F5344CB8AC3E}">
        <p14:creationId xmlns:p14="http://schemas.microsoft.com/office/powerpoint/2010/main" val="10157305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402" y="1905000"/>
            <a:ext cx="9124181" cy="1295400"/>
          </a:xfrm>
        </p:spPr>
        <p:txBody>
          <a:bodyPr rtlCol="0">
            <a:noAutofit/>
          </a:bodyPr>
          <a:lstStyle/>
          <a:p>
            <a:pPr algn="ctr" eaLnBrk="1" fontAlgn="auto" hangingPunct="1">
              <a:buClr>
                <a:schemeClr val="accent6">
                  <a:lumMod val="75000"/>
                </a:schemeClr>
              </a:buClr>
              <a:defRPr/>
            </a:pPr>
            <a:r>
              <a:rPr lang="en-US" sz="3600" b="1" dirty="0">
                <a:solidFill>
                  <a:srgbClr val="0000FF"/>
                </a:solidFill>
                <a:latin typeface="Arial" pitchFamily="34" charset="0"/>
                <a:cs typeface="Arial" pitchFamily="34" charset="0"/>
              </a:rPr>
              <a:t>Text: Mark 12:29-31</a:t>
            </a:r>
          </a:p>
        </p:txBody>
      </p:sp>
      <p:sp>
        <p:nvSpPr>
          <p:cNvPr id="2050" name="Rectangle 2"/>
          <p:cNvSpPr>
            <a:spLocks noGrp="1" noChangeArrowheads="1"/>
          </p:cNvSpPr>
          <p:nvPr>
            <p:ph type="ctrTitle"/>
          </p:nvPr>
        </p:nvSpPr>
        <p:spPr>
          <a:xfrm>
            <a:off x="-14311" y="30982"/>
            <a:ext cx="9144000" cy="1447800"/>
          </a:xfrm>
        </p:spPr>
        <p:txBody>
          <a:bodyPr>
            <a:prstTxWarp prst="textTriangle">
              <a:avLst/>
            </a:prstTxWarp>
          </a:bodyPr>
          <a:lstStyle/>
          <a:p>
            <a:pPr marL="182880" indent="0" algn="ctr" eaLnBrk="1" fontAlgn="auto" hangingPunct="1">
              <a:spcAft>
                <a:spcPts val="0"/>
              </a:spcAft>
              <a:buClr>
                <a:schemeClr val="accent6">
                  <a:lumMod val="75000"/>
                </a:schemeClr>
              </a:buClr>
              <a:buNone/>
              <a:defRPr/>
            </a:pPr>
            <a:r>
              <a:rPr lang="en-US" sz="7200"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itchFamily="34" charset="0"/>
                <a:cs typeface="Arial" pitchFamily="34" charset="0"/>
              </a:rPr>
              <a:t>“Be Transformed!”</a:t>
            </a:r>
          </a:p>
        </p:txBody>
      </p:sp>
      <p:pic>
        <p:nvPicPr>
          <p:cNvPr id="4" name="Picture 3">
            <a:extLst>
              <a:ext uri="{FF2B5EF4-FFF2-40B4-BE49-F238E27FC236}">
                <a16:creationId xmlns:a16="http://schemas.microsoft.com/office/drawing/2014/main" id="{E5EF08B2-273A-4FC6-A631-33908DB71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581589"/>
            <a:ext cx="5755600" cy="42764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0" name="Object 12">
            <a:extLst>
              <a:ext uri="{FF2B5EF4-FFF2-40B4-BE49-F238E27FC236}">
                <a16:creationId xmlns:a16="http://schemas.microsoft.com/office/drawing/2014/main" id="{B76FEB79-6A9F-422F-867B-CEFBD6BA89A8}"/>
              </a:ext>
            </a:extLst>
          </p:cNvPr>
          <p:cNvGraphicFramePr>
            <a:graphicFrameLocks noGrp="1" noChangeAspect="1"/>
          </p:cNvGraphicFramePr>
          <p:nvPr>
            <p:ph/>
          </p:nvPr>
        </p:nvGraphicFramePr>
        <p:xfrm>
          <a:off x="3252788" y="4419600"/>
          <a:ext cx="2309812" cy="2247900"/>
        </p:xfrm>
        <a:graphic>
          <a:graphicData uri="http://schemas.openxmlformats.org/presentationml/2006/ole">
            <mc:AlternateContent xmlns:mc="http://schemas.openxmlformats.org/markup-compatibility/2006">
              <mc:Choice xmlns:v="urn:schemas-microsoft-com:vml" Requires="v">
                <p:oleObj spid="_x0000_s5145" name="Drawing" r:id="rId3" imgW="2638440" imgH="2247840" progId="Presentations.Drawing.11">
                  <p:embed/>
                </p:oleObj>
              </mc:Choice>
              <mc:Fallback>
                <p:oleObj name="Drawing" r:id="rId3" imgW="2638440" imgH="2247840" progId="Presentations.Drawing.11">
                  <p:embed/>
                  <p:pic>
                    <p:nvPicPr>
                      <p:cNvPr id="12300" name="Object 12">
                        <a:extLst>
                          <a:ext uri="{FF2B5EF4-FFF2-40B4-BE49-F238E27FC236}">
                            <a16:creationId xmlns:a16="http://schemas.microsoft.com/office/drawing/2014/main" id="{B76FEB79-6A9F-422F-867B-CEFBD6BA8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4419600"/>
                        <a:ext cx="230981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AutoShape 4">
            <a:extLst>
              <a:ext uri="{FF2B5EF4-FFF2-40B4-BE49-F238E27FC236}">
                <a16:creationId xmlns:a16="http://schemas.microsoft.com/office/drawing/2014/main" id="{2385584C-4765-40C4-8474-4D91F99703FF}"/>
              </a:ext>
            </a:extLst>
          </p:cNvPr>
          <p:cNvSpPr>
            <a:spLocks noChangeArrowheads="1"/>
          </p:cNvSpPr>
          <p:nvPr/>
        </p:nvSpPr>
        <p:spPr bwMode="auto">
          <a:xfrm rot="10800000">
            <a:off x="0" y="2209798"/>
            <a:ext cx="3645694" cy="4573725"/>
          </a:xfrm>
          <a:prstGeom prst="wedgeRectCallout">
            <a:avLst>
              <a:gd name="adj1" fmla="val -67255"/>
              <a:gd name="adj2" fmla="val 8609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en-US" altLang="en-US"/>
          </a:p>
        </p:txBody>
      </p:sp>
      <p:sp>
        <p:nvSpPr>
          <p:cNvPr id="12293" name="Rectangle 5">
            <a:extLst>
              <a:ext uri="{FF2B5EF4-FFF2-40B4-BE49-F238E27FC236}">
                <a16:creationId xmlns:a16="http://schemas.microsoft.com/office/drawing/2014/main" id="{6B84FBB5-14FE-46F2-A762-0709FDD9826A}"/>
              </a:ext>
            </a:extLst>
          </p:cNvPr>
          <p:cNvSpPr>
            <a:spLocks noChangeArrowheads="1"/>
          </p:cNvSpPr>
          <p:nvPr/>
        </p:nvSpPr>
        <p:spPr bwMode="auto">
          <a:xfrm>
            <a:off x="3771900" y="561317"/>
            <a:ext cx="5372100" cy="1303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anchor="b"/>
          <a:lstStyle>
            <a:lvl1pPr algn="ctr">
              <a:lnSpc>
                <a:spcPct val="95000"/>
              </a:lnSpc>
              <a:defRPr sz="5400">
                <a:solidFill>
                  <a:srgbClr val="FEF800"/>
                </a:solidFill>
                <a:latin typeface="Arial" panose="020B0604020202020204" pitchFamily="34" charset="0"/>
              </a:defRPr>
            </a:lvl1pPr>
            <a:lvl2pPr algn="ctr">
              <a:lnSpc>
                <a:spcPct val="95000"/>
              </a:lnSpc>
              <a:defRPr sz="5400">
                <a:solidFill>
                  <a:srgbClr val="FEF800"/>
                </a:solidFill>
                <a:latin typeface="Arial" panose="020B0604020202020204" pitchFamily="34" charset="0"/>
              </a:defRPr>
            </a:lvl2pPr>
            <a:lvl3pPr algn="ctr">
              <a:lnSpc>
                <a:spcPct val="95000"/>
              </a:lnSpc>
              <a:defRPr sz="5400">
                <a:solidFill>
                  <a:srgbClr val="FEF800"/>
                </a:solidFill>
                <a:latin typeface="Arial" panose="020B0604020202020204" pitchFamily="34" charset="0"/>
              </a:defRPr>
            </a:lvl3pPr>
            <a:lvl4pPr algn="ctr">
              <a:lnSpc>
                <a:spcPct val="95000"/>
              </a:lnSpc>
              <a:defRPr sz="5400">
                <a:solidFill>
                  <a:srgbClr val="FEF800"/>
                </a:solidFill>
                <a:latin typeface="Arial" panose="020B0604020202020204" pitchFamily="34" charset="0"/>
              </a:defRPr>
            </a:lvl4pPr>
            <a:lvl5pPr algn="ctr">
              <a:lnSpc>
                <a:spcPct val="95000"/>
              </a:lnSpc>
              <a:defRPr sz="5400">
                <a:solidFill>
                  <a:srgbClr val="FEF800"/>
                </a:solidFill>
                <a:latin typeface="Arial" panose="020B0604020202020204" pitchFamily="34" charset="0"/>
              </a:defRPr>
            </a:lvl5pPr>
            <a:lvl6pPr marL="457200" algn="ctr" fontAlgn="base">
              <a:lnSpc>
                <a:spcPct val="95000"/>
              </a:lnSpc>
              <a:spcBef>
                <a:spcPct val="0"/>
              </a:spcBef>
              <a:spcAft>
                <a:spcPct val="0"/>
              </a:spcAft>
              <a:defRPr sz="5400">
                <a:solidFill>
                  <a:srgbClr val="FEF800"/>
                </a:solidFill>
                <a:latin typeface="Arial" panose="020B0604020202020204" pitchFamily="34" charset="0"/>
              </a:defRPr>
            </a:lvl6pPr>
            <a:lvl7pPr marL="914400" algn="ctr" fontAlgn="base">
              <a:lnSpc>
                <a:spcPct val="95000"/>
              </a:lnSpc>
              <a:spcBef>
                <a:spcPct val="0"/>
              </a:spcBef>
              <a:spcAft>
                <a:spcPct val="0"/>
              </a:spcAft>
              <a:defRPr sz="5400">
                <a:solidFill>
                  <a:srgbClr val="FEF800"/>
                </a:solidFill>
                <a:latin typeface="Arial" panose="020B0604020202020204" pitchFamily="34" charset="0"/>
              </a:defRPr>
            </a:lvl7pPr>
            <a:lvl8pPr marL="1371600" algn="ctr" fontAlgn="base">
              <a:lnSpc>
                <a:spcPct val="95000"/>
              </a:lnSpc>
              <a:spcBef>
                <a:spcPct val="0"/>
              </a:spcBef>
              <a:spcAft>
                <a:spcPct val="0"/>
              </a:spcAft>
              <a:defRPr sz="5400">
                <a:solidFill>
                  <a:srgbClr val="FEF800"/>
                </a:solidFill>
                <a:latin typeface="Arial" panose="020B0604020202020204" pitchFamily="34" charset="0"/>
              </a:defRPr>
            </a:lvl8pPr>
            <a:lvl9pPr marL="1828800" algn="ctr" fontAlgn="base">
              <a:lnSpc>
                <a:spcPct val="95000"/>
              </a:lnSpc>
              <a:spcBef>
                <a:spcPct val="0"/>
              </a:spcBef>
              <a:spcAft>
                <a:spcPct val="0"/>
              </a:spcAft>
              <a:defRPr sz="5400">
                <a:solidFill>
                  <a:srgbClr val="FEF800"/>
                </a:solidFill>
                <a:latin typeface="Arial" panose="020B0604020202020204" pitchFamily="34" charset="0"/>
              </a:defRPr>
            </a:lvl9pPr>
          </a:lstStyle>
          <a:p>
            <a:r>
              <a:rPr lang="en-US" altLang="en-US" sz="4800" b="1" dirty="0">
                <a:solidFill>
                  <a:srgbClr val="0000FF"/>
                </a:solidFill>
                <a:effectLst>
                  <a:outerShdw blurRad="38100" dist="38100" dir="2700000" algn="tl">
                    <a:srgbClr val="C0C0C0"/>
                  </a:outerShdw>
                </a:effectLst>
                <a:latin typeface="Souvenir Lt BT" pitchFamily="18" charset="0"/>
              </a:rPr>
              <a:t>Apathy &amp; Unfaithfulness</a:t>
            </a:r>
          </a:p>
        </p:txBody>
      </p:sp>
      <p:sp>
        <p:nvSpPr>
          <p:cNvPr id="12294" name="Text Box 6">
            <a:extLst>
              <a:ext uri="{FF2B5EF4-FFF2-40B4-BE49-F238E27FC236}">
                <a16:creationId xmlns:a16="http://schemas.microsoft.com/office/drawing/2014/main" id="{71913DD1-1C94-4E33-A859-0FD15BBBF393}"/>
              </a:ext>
            </a:extLst>
          </p:cNvPr>
          <p:cNvSpPr txBox="1">
            <a:spLocks noChangeArrowheads="1"/>
          </p:cNvSpPr>
          <p:nvPr/>
        </p:nvSpPr>
        <p:spPr bwMode="auto">
          <a:xfrm>
            <a:off x="0" y="2244791"/>
            <a:ext cx="3645693"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“AND YOU SHALL LOVE THE LORD YOUR GOD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HEART</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SOUL</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MIND</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STRENGTH</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The second is this, 'YOU SHALL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LOVE YOUR NEIGHBOR AS YOURSELF</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There is no other commandment greater</a:t>
            </a:r>
          </a:p>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than these."</a:t>
            </a:r>
          </a:p>
          <a:p>
            <a:pPr algn="ctr"/>
            <a:r>
              <a:rPr lang="en-US" altLang="en-US" sz="2000" b="1" dirty="0">
                <a:solidFill>
                  <a:srgbClr val="FFFF99"/>
                </a:solidFill>
                <a:latin typeface="Tahoma" panose="020B0604030504040204" pitchFamily="34" charset="0"/>
                <a:ea typeface="Tahoma" panose="020B0604030504040204" pitchFamily="34" charset="0"/>
                <a:cs typeface="Tahoma" panose="020B0604030504040204" pitchFamily="34" charset="0"/>
              </a:rPr>
              <a:t>Mark 12:30-31 </a:t>
            </a:r>
            <a:r>
              <a:rPr lang="en-US" altLang="en-US" sz="1600" b="1" dirty="0">
                <a:solidFill>
                  <a:srgbClr val="FFFF99"/>
                </a:solidFill>
                <a:latin typeface="Tahoma" panose="020B0604030504040204" pitchFamily="34" charset="0"/>
                <a:ea typeface="Tahoma" panose="020B0604030504040204" pitchFamily="34" charset="0"/>
                <a:cs typeface="Tahoma" panose="020B0604030504040204" pitchFamily="34" charset="0"/>
              </a:rPr>
              <a:t>(Phil. 1:9-10; I Tim. 1:5; I Pet. 1:22)</a:t>
            </a:r>
          </a:p>
        </p:txBody>
      </p:sp>
      <p:sp>
        <p:nvSpPr>
          <p:cNvPr id="12296" name="WordArt 8">
            <a:extLst>
              <a:ext uri="{FF2B5EF4-FFF2-40B4-BE49-F238E27FC236}">
                <a16:creationId xmlns:a16="http://schemas.microsoft.com/office/drawing/2014/main" id="{FADD1C6A-C0A8-45F3-8513-35CA9F1C6972}"/>
              </a:ext>
            </a:extLst>
          </p:cNvPr>
          <p:cNvSpPr>
            <a:spLocks noChangeArrowheads="1" noChangeShapeType="1" noTextEdit="1"/>
          </p:cNvSpPr>
          <p:nvPr/>
        </p:nvSpPr>
        <p:spPr bwMode="auto">
          <a:xfrm rot="19224153">
            <a:off x="2450345" y="1608546"/>
            <a:ext cx="12954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FF00"/>
                </a:solidFill>
                <a:effectLst>
                  <a:outerShdw dist="45791" dir="2021404" algn="ctr" rotWithShape="0">
                    <a:schemeClr val="tx1"/>
                  </a:outerShdw>
                </a:effectLst>
                <a:latin typeface="Souvenir Lt BT"/>
              </a:rPr>
              <a:t>OVER</a:t>
            </a:r>
          </a:p>
        </p:txBody>
      </p:sp>
      <p:sp>
        <p:nvSpPr>
          <p:cNvPr id="12297" name="WordArt 9">
            <a:extLst>
              <a:ext uri="{FF2B5EF4-FFF2-40B4-BE49-F238E27FC236}">
                <a16:creationId xmlns:a16="http://schemas.microsoft.com/office/drawing/2014/main" id="{8C0C8E8A-1287-4535-B3E7-568A72970668}"/>
              </a:ext>
            </a:extLst>
          </p:cNvPr>
          <p:cNvSpPr>
            <a:spLocks noChangeArrowheads="1" noChangeShapeType="1" noTextEdit="1"/>
          </p:cNvSpPr>
          <p:nvPr/>
        </p:nvSpPr>
        <p:spPr bwMode="auto">
          <a:xfrm rot="19403139">
            <a:off x="1667023" y="946146"/>
            <a:ext cx="213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CC3300"/>
                </a:solidFill>
                <a:effectLst>
                  <a:outerShdw dist="17961" dir="2700000" algn="ctr" rotWithShape="0">
                    <a:srgbClr val="0033CC"/>
                  </a:outerShdw>
                </a:effectLst>
                <a:latin typeface="Souvenir Lt BT"/>
              </a:rPr>
              <a:t>Transformation</a:t>
            </a:r>
          </a:p>
        </p:txBody>
      </p:sp>
      <p:sp>
        <p:nvSpPr>
          <p:cNvPr id="12298" name="Text Box 10">
            <a:extLst>
              <a:ext uri="{FF2B5EF4-FFF2-40B4-BE49-F238E27FC236}">
                <a16:creationId xmlns:a16="http://schemas.microsoft.com/office/drawing/2014/main" id="{0B63714D-2E2B-4D21-A68B-F4F3FBB7CD7A}"/>
              </a:ext>
            </a:extLst>
          </p:cNvPr>
          <p:cNvSpPr txBox="1">
            <a:spLocks noChangeArrowheads="1"/>
          </p:cNvSpPr>
          <p:nvPr/>
        </p:nvSpPr>
        <p:spPr bwMode="auto">
          <a:xfrm>
            <a:off x="3771900" y="1694892"/>
            <a:ext cx="53721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Heb. 3:7-Heb. 4:11 (3:12-13)</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…Take care, brethren, that there not be in any one of you an evil, unbelieving heart that falls away from the living God. </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But encourage one another day after day, as long as it is still called "Today," so that none of you will be hardened by the deceitfulness of sin…</a:t>
            </a:r>
          </a:p>
        </p:txBody>
      </p:sp>
      <p:sp>
        <p:nvSpPr>
          <p:cNvPr id="12303" name="Text Box 15">
            <a:extLst>
              <a:ext uri="{FF2B5EF4-FFF2-40B4-BE49-F238E27FC236}">
                <a16:creationId xmlns:a16="http://schemas.microsoft.com/office/drawing/2014/main" id="{13CD6D51-7D06-40EB-903C-0192FB1A4981}"/>
              </a:ext>
            </a:extLst>
          </p:cNvPr>
          <p:cNvSpPr txBox="1">
            <a:spLocks noChangeArrowheads="1"/>
          </p:cNvSpPr>
          <p:nvPr/>
        </p:nvSpPr>
        <p:spPr bwMode="auto">
          <a:xfrm>
            <a:off x="5396384" y="4303577"/>
            <a:ext cx="37476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II Pet. 1:5-7</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…faith, moral excellence, knowledge, self-control, perseverance, godliness, brotherly kindness, love!</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(I Cor. 15:58; Mt. 10:32-39; </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Lk. 9:62)</a:t>
            </a:r>
          </a:p>
        </p:txBody>
      </p:sp>
      <p:sp>
        <p:nvSpPr>
          <p:cNvPr id="12304" name="Text Box 16">
            <a:extLst>
              <a:ext uri="{FF2B5EF4-FFF2-40B4-BE49-F238E27FC236}">
                <a16:creationId xmlns:a16="http://schemas.microsoft.com/office/drawing/2014/main" id="{6C76CF1D-8BC9-463A-8D01-2BA8FD43A27A}"/>
              </a:ext>
            </a:extLst>
          </p:cNvPr>
          <p:cNvSpPr txBox="1">
            <a:spLocks noChangeArrowheads="1"/>
          </p:cNvSpPr>
          <p:nvPr/>
        </p:nvSpPr>
        <p:spPr bwMode="auto">
          <a:xfrm>
            <a:off x="3505200" y="5281940"/>
            <a:ext cx="18288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b="1" dirty="0">
                <a:solidFill>
                  <a:schemeClr val="bg1"/>
                </a:solidFill>
                <a:latin typeface="Souvenir Lt BT" pitchFamily="18" charset="0"/>
              </a:rPr>
              <a:t>Fruitful</a:t>
            </a:r>
          </a:p>
        </p:txBody>
      </p:sp>
      <p:sp>
        <p:nvSpPr>
          <p:cNvPr id="13" name="Rectangle 1026">
            <a:extLst>
              <a:ext uri="{FF2B5EF4-FFF2-40B4-BE49-F238E27FC236}">
                <a16:creationId xmlns:a16="http://schemas.microsoft.com/office/drawing/2014/main" id="{2DCAE664-A500-4EC7-B0A0-B8E07D59FDBA}"/>
              </a:ext>
            </a:extLst>
          </p:cNvPr>
          <p:cNvSpPr txBox="1">
            <a:spLocks noChangeArrowheads="1"/>
          </p:cNvSpPr>
          <p:nvPr/>
        </p:nvSpPr>
        <p:spPr bwMode="auto">
          <a:xfrm>
            <a:off x="-17206" y="-4282"/>
            <a:ext cx="9161206"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r" eaLnBrk="1" fontAlgn="auto" hangingPunct="1">
              <a:spcAft>
                <a:spcPts val="0"/>
              </a:spcAft>
              <a:buClr>
                <a:schemeClr val="accent6">
                  <a:lumMod val="75000"/>
                </a:schemeClr>
              </a:buClr>
              <a:buNone/>
              <a:defRPr/>
            </a:pPr>
            <a:r>
              <a:rPr lang="en-US" sz="2800" b="1" u="sng" dirty="0">
                <a:solidFill>
                  <a:schemeClr val="tx1"/>
                </a:solidFill>
                <a:latin typeface="Arial" pitchFamily="34" charset="0"/>
                <a:cs typeface="Arial" pitchFamily="34" charset="0"/>
              </a:rPr>
              <a:t>Transformation Over Apathy and Unfaithfulness</a:t>
            </a:r>
          </a:p>
        </p:txBody>
      </p:sp>
      <p:sp>
        <p:nvSpPr>
          <p:cNvPr id="2" name="Footer Placeholder 1">
            <a:extLst>
              <a:ext uri="{FF2B5EF4-FFF2-40B4-BE49-F238E27FC236}">
                <a16:creationId xmlns:a16="http://schemas.microsoft.com/office/drawing/2014/main" id="{DD8E3F98-C91E-46A8-AEFA-55665D60077C}"/>
              </a:ext>
            </a:extLst>
          </p:cNvPr>
          <p:cNvSpPr>
            <a:spLocks noGrp="1"/>
          </p:cNvSpPr>
          <p:nvPr>
            <p:ph type="ftr" sz="quarter" idx="11"/>
          </p:nvPr>
        </p:nvSpPr>
        <p:spPr/>
        <p:txBody>
          <a:bodyPr/>
          <a:lstStyle/>
          <a:p>
            <a:r>
              <a:rPr lang="en-US" altLang="en-US"/>
              <a:t>"Be Transformed!"</a:t>
            </a:r>
          </a:p>
        </p:txBody>
      </p:sp>
    </p:spTree>
    <p:extLst>
      <p:ext uri="{BB962C8B-B14F-4D97-AF65-F5344CB8AC3E}">
        <p14:creationId xmlns:p14="http://schemas.microsoft.com/office/powerpoint/2010/main" val="40645476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dissolve">
                                      <p:cBhvr>
                                        <p:cTn id="10" dur="1000"/>
                                        <p:tgtEl>
                                          <p:spTgt spid="12294"/>
                                        </p:tgtEl>
                                      </p:cBhvr>
                                    </p:animEffect>
                                  </p:childTnLst>
                                </p:cTn>
                              </p:par>
                            </p:childTnLst>
                          </p:cTn>
                        </p:par>
                        <p:par>
                          <p:cTn id="11" fill="hold" nodeType="afterGroup">
                            <p:stCondLst>
                              <p:cond delay="1000"/>
                            </p:stCondLst>
                            <p:childTnLst>
                              <p:par>
                                <p:cTn id="12" presetID="51" presetClass="entr" presetSubtype="0" fill="hold" nodeType="after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fade">
                                      <p:cBhvr>
                                        <p:cTn id="14" dur="770" decel="100000"/>
                                        <p:tgtEl>
                                          <p:spTgt spid="12297"/>
                                        </p:tgtEl>
                                      </p:cBhvr>
                                    </p:animEffect>
                                    <p:animScale>
                                      <p:cBhvr>
                                        <p:cTn id="15" dur="770" decel="100000"/>
                                        <p:tgtEl>
                                          <p:spTgt spid="12297"/>
                                        </p:tgtEl>
                                      </p:cBhvr>
                                      <p:from x="10000" y="10000"/>
                                      <p:to x="200000" y="450000"/>
                                    </p:animScale>
                                    <p:animScale>
                                      <p:cBhvr>
                                        <p:cTn id="16" dur="1230" accel="100000" fill="hold">
                                          <p:stCondLst>
                                            <p:cond delay="770"/>
                                          </p:stCondLst>
                                        </p:cTn>
                                        <p:tgtEl>
                                          <p:spTgt spid="12297"/>
                                        </p:tgtEl>
                                      </p:cBhvr>
                                      <p:from x="200000" y="450000"/>
                                      <p:to x="100000" y="100000"/>
                                    </p:animScale>
                                    <p:set>
                                      <p:cBhvr>
                                        <p:cTn id="17" dur="770" fill="hold"/>
                                        <p:tgtEl>
                                          <p:spTgt spid="12297"/>
                                        </p:tgtEl>
                                        <p:attrNameLst>
                                          <p:attrName>ppt_x</p:attrName>
                                        </p:attrNameLst>
                                      </p:cBhvr>
                                      <p:to>
                                        <p:strVal val="(0.5)"/>
                                      </p:to>
                                    </p:set>
                                    <p:anim from="(0.5)" to="(#ppt_x)" calcmode="lin" valueType="num">
                                      <p:cBhvr>
                                        <p:cTn id="18" dur="1230" accel="100000" fill="hold">
                                          <p:stCondLst>
                                            <p:cond delay="770"/>
                                          </p:stCondLst>
                                        </p:cTn>
                                        <p:tgtEl>
                                          <p:spTgt spid="12297"/>
                                        </p:tgtEl>
                                        <p:attrNameLst>
                                          <p:attrName>ppt_x</p:attrName>
                                        </p:attrNameLst>
                                      </p:cBhvr>
                                    </p:anim>
                                    <p:set>
                                      <p:cBhvr>
                                        <p:cTn id="19" dur="770" fill="hold"/>
                                        <p:tgtEl>
                                          <p:spTgt spid="12297"/>
                                        </p:tgtEl>
                                        <p:attrNameLst>
                                          <p:attrName>ppt_y</p:attrName>
                                        </p:attrNameLst>
                                      </p:cBhvr>
                                      <p:to>
                                        <p:strVal val="(#ppt_y+0.4)"/>
                                      </p:to>
                                    </p:set>
                                    <p:anim from="(#ppt_y+0.4)" to="(#ppt_y)" calcmode="lin" valueType="num">
                                      <p:cBhvr>
                                        <p:cTn id="20" dur="1230" accel="100000" fill="hold">
                                          <p:stCondLst>
                                            <p:cond delay="770"/>
                                          </p:stCondLst>
                                        </p:cTn>
                                        <p:tgtEl>
                                          <p:spTgt spid="12297"/>
                                        </p:tgtEl>
                                        <p:attrNameLst>
                                          <p:attrName>ppt_y</p:attrName>
                                        </p:attrNameLst>
                                      </p:cBhvr>
                                    </p:anim>
                                  </p:childTnLst>
                                </p:cTn>
                              </p:par>
                            </p:childTnLst>
                          </p:cTn>
                        </p:par>
                        <p:par>
                          <p:cTn id="21" fill="hold" nodeType="afterGroup">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3500"/>
                            </p:stCondLst>
                            <p:childTnLst>
                              <p:par>
                                <p:cTn id="27" presetID="23" presetClass="entr" presetSubtype="16" fill="hold" grpId="0" nodeType="afterEffect">
                                  <p:stCondLst>
                                    <p:cond delay="0"/>
                                  </p:stCondLst>
                                  <p:childTnLst>
                                    <p:set>
                                      <p:cBhvr>
                                        <p:cTn id="28" dur="1" fill="hold">
                                          <p:stCondLst>
                                            <p:cond delay="0"/>
                                          </p:stCondLst>
                                        </p:cTn>
                                        <p:tgtEl>
                                          <p:spTgt spid="12293"/>
                                        </p:tgtEl>
                                        <p:attrNameLst>
                                          <p:attrName>style.visibility</p:attrName>
                                        </p:attrNameLst>
                                      </p:cBhvr>
                                      <p:to>
                                        <p:strVal val="visible"/>
                                      </p:to>
                                    </p:set>
                                    <p:anim calcmode="lin" valueType="num">
                                      <p:cBhvr>
                                        <p:cTn id="29" dur="500" fill="hold"/>
                                        <p:tgtEl>
                                          <p:spTgt spid="12293"/>
                                        </p:tgtEl>
                                        <p:attrNameLst>
                                          <p:attrName>ppt_w</p:attrName>
                                        </p:attrNameLst>
                                      </p:cBhvr>
                                      <p:tavLst>
                                        <p:tav tm="0">
                                          <p:val>
                                            <p:fltVal val="0"/>
                                          </p:val>
                                        </p:tav>
                                        <p:tav tm="100000">
                                          <p:val>
                                            <p:strVal val="#ppt_w"/>
                                          </p:val>
                                        </p:tav>
                                      </p:tavLst>
                                    </p:anim>
                                    <p:anim calcmode="lin" valueType="num">
                                      <p:cBhvr>
                                        <p:cTn id="30" dur="500" fill="hold"/>
                                        <p:tgtEl>
                                          <p:spTgt spid="12293"/>
                                        </p:tgtEl>
                                        <p:attrNameLst>
                                          <p:attrName>ppt_h</p:attrName>
                                        </p:attrNameLst>
                                      </p:cBhvr>
                                      <p:tavLst>
                                        <p:tav tm="0">
                                          <p:val>
                                            <p:fltVal val="0"/>
                                          </p:val>
                                        </p:tav>
                                        <p:tav tm="100000">
                                          <p:val>
                                            <p:strVal val="#ppt_h"/>
                                          </p:val>
                                        </p:tav>
                                      </p:tavLst>
                                    </p:anim>
                                  </p:childTnLst>
                                </p:cTn>
                              </p:par>
                            </p:childTnLst>
                          </p:cTn>
                        </p:par>
                        <p:par>
                          <p:cTn id="31" fill="hold" nodeType="afterGroup">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 calcmode="lin" valueType="num">
                                      <p:cBhvr>
                                        <p:cTn id="34" dur="1000" fill="hold"/>
                                        <p:tgtEl>
                                          <p:spTgt spid="12298"/>
                                        </p:tgtEl>
                                        <p:attrNameLst>
                                          <p:attrName>ppt_w</p:attrName>
                                        </p:attrNameLst>
                                      </p:cBhvr>
                                      <p:tavLst>
                                        <p:tav tm="0">
                                          <p:val>
                                            <p:fltVal val="0"/>
                                          </p:val>
                                        </p:tav>
                                        <p:tav tm="100000">
                                          <p:val>
                                            <p:strVal val="#ppt_w"/>
                                          </p:val>
                                        </p:tav>
                                      </p:tavLst>
                                    </p:anim>
                                    <p:anim calcmode="lin" valueType="num">
                                      <p:cBhvr>
                                        <p:cTn id="35" dur="1000" fill="hold"/>
                                        <p:tgtEl>
                                          <p:spTgt spid="12298"/>
                                        </p:tgtEl>
                                        <p:attrNameLst>
                                          <p:attrName>ppt_h</p:attrName>
                                        </p:attrNameLst>
                                      </p:cBhvr>
                                      <p:tavLst>
                                        <p:tav tm="0">
                                          <p:val>
                                            <p:fltVal val="0"/>
                                          </p:val>
                                        </p:tav>
                                        <p:tav tm="100000">
                                          <p:val>
                                            <p:strVal val="#ppt_h"/>
                                          </p:val>
                                        </p:tav>
                                      </p:tavLst>
                                    </p:anim>
                                    <p:anim calcmode="lin" valueType="num">
                                      <p:cBhvr>
                                        <p:cTn id="36"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300"/>
                                        </p:tgtEl>
                                        <p:attrNameLst>
                                          <p:attrName>style.visibility</p:attrName>
                                        </p:attrNameLst>
                                      </p:cBhvr>
                                      <p:to>
                                        <p:strVal val="visible"/>
                                      </p:to>
                                    </p:set>
                                    <p:animEffect transition="in" filter="wipe(left)">
                                      <p:cBhvr>
                                        <p:cTn id="42" dur="500"/>
                                        <p:tgtEl>
                                          <p:spTgt spid="12300"/>
                                        </p:tgtEl>
                                      </p:cBhvr>
                                    </p:animEffect>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2304"/>
                                        </p:tgtEl>
                                        <p:attrNameLst>
                                          <p:attrName>style.visibility</p:attrName>
                                        </p:attrNameLst>
                                      </p:cBhvr>
                                      <p:to>
                                        <p:strVal val="visible"/>
                                      </p:to>
                                    </p:set>
                                    <p:anim calcmode="lin" valueType="num">
                                      <p:cBhvr>
                                        <p:cTn id="46" dur="500" fill="hold"/>
                                        <p:tgtEl>
                                          <p:spTgt spid="12304"/>
                                        </p:tgtEl>
                                        <p:attrNameLst>
                                          <p:attrName>ppt_w</p:attrName>
                                        </p:attrNameLst>
                                      </p:cBhvr>
                                      <p:tavLst>
                                        <p:tav tm="0">
                                          <p:val>
                                            <p:fltVal val="0"/>
                                          </p:val>
                                        </p:tav>
                                        <p:tav tm="100000">
                                          <p:val>
                                            <p:strVal val="#ppt_w"/>
                                          </p:val>
                                        </p:tav>
                                      </p:tavLst>
                                    </p:anim>
                                    <p:anim calcmode="lin" valueType="num">
                                      <p:cBhvr>
                                        <p:cTn id="47" dur="500" fill="hold"/>
                                        <p:tgtEl>
                                          <p:spTgt spid="1230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15" presetClass="entr" presetSubtype="0" fill="hold" grpId="0" nodeType="afterEffect">
                                  <p:stCondLst>
                                    <p:cond delay="0"/>
                                  </p:stCondLst>
                                  <p:childTnLst>
                                    <p:set>
                                      <p:cBhvr>
                                        <p:cTn id="50" dur="1" fill="hold">
                                          <p:stCondLst>
                                            <p:cond delay="0"/>
                                          </p:stCondLst>
                                        </p:cTn>
                                        <p:tgtEl>
                                          <p:spTgt spid="12303"/>
                                        </p:tgtEl>
                                        <p:attrNameLst>
                                          <p:attrName>style.visibility</p:attrName>
                                        </p:attrNameLst>
                                      </p:cBhvr>
                                      <p:to>
                                        <p:strVal val="visible"/>
                                      </p:to>
                                    </p:set>
                                    <p:anim calcmode="lin" valueType="num">
                                      <p:cBhvr>
                                        <p:cTn id="51" dur="1000" fill="hold"/>
                                        <p:tgtEl>
                                          <p:spTgt spid="12303"/>
                                        </p:tgtEl>
                                        <p:attrNameLst>
                                          <p:attrName>ppt_w</p:attrName>
                                        </p:attrNameLst>
                                      </p:cBhvr>
                                      <p:tavLst>
                                        <p:tav tm="0">
                                          <p:val>
                                            <p:fltVal val="0"/>
                                          </p:val>
                                        </p:tav>
                                        <p:tav tm="100000">
                                          <p:val>
                                            <p:strVal val="#ppt_w"/>
                                          </p:val>
                                        </p:tav>
                                      </p:tavLst>
                                    </p:anim>
                                    <p:anim calcmode="lin" valueType="num">
                                      <p:cBhvr>
                                        <p:cTn id="52" dur="1000" fill="hold"/>
                                        <p:tgtEl>
                                          <p:spTgt spid="12303"/>
                                        </p:tgtEl>
                                        <p:attrNameLst>
                                          <p:attrName>ppt_h</p:attrName>
                                        </p:attrNameLst>
                                      </p:cBhvr>
                                      <p:tavLst>
                                        <p:tav tm="0">
                                          <p:val>
                                            <p:fltVal val="0"/>
                                          </p:val>
                                        </p:tav>
                                        <p:tav tm="100000">
                                          <p:val>
                                            <p:strVal val="#ppt_h"/>
                                          </p:val>
                                        </p:tav>
                                      </p:tavLst>
                                    </p:anim>
                                    <p:anim calcmode="lin" valueType="num">
                                      <p:cBhvr>
                                        <p:cTn id="53" dur="1000" fill="hold"/>
                                        <p:tgtEl>
                                          <p:spTgt spid="1230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3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p:bldP spid="12294" grpId="0"/>
      <p:bldP spid="12298" grpId="0"/>
      <p:bldP spid="12303" grpId="0"/>
      <p:bldP spid="123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effectLst/>
                <a:latin typeface="Arial" pitchFamily="34" charset="0"/>
                <a:cs typeface="Arial" pitchFamily="34" charset="0"/>
              </a:rPr>
              <a:t>Transformation Over Apathy and Unfaithfulness</a:t>
            </a:r>
          </a:p>
        </p:txBody>
      </p:sp>
      <p:sp>
        <p:nvSpPr>
          <p:cNvPr id="10" name="Text Box 7">
            <a:extLst>
              <a:ext uri="{FF2B5EF4-FFF2-40B4-BE49-F238E27FC236}">
                <a16:creationId xmlns:a16="http://schemas.microsoft.com/office/drawing/2014/main" id="{810A8380-F2F7-43FC-9147-F82906BA5F68}"/>
              </a:ext>
            </a:extLst>
          </p:cNvPr>
          <p:cNvSpPr txBox="1">
            <a:spLocks noChangeArrowheads="1"/>
          </p:cNvSpPr>
          <p:nvPr/>
        </p:nvSpPr>
        <p:spPr bwMode="auto">
          <a:xfrm>
            <a:off x="-2458" y="990600"/>
            <a:ext cx="9146458"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Saints who love God will be transformed and wholly</a:t>
            </a:r>
          </a:p>
          <a:p>
            <a:pPr algn="ctr" eaLnBrk="1" hangingPunct="1"/>
            <a:r>
              <a:rPr lang="en-US" sz="2400" b="1" dirty="0">
                <a:solidFill>
                  <a:srgbClr val="FFCCCC"/>
                </a:solidFill>
                <a:latin typeface="Tahoma" pitchFamily="34" charset="0"/>
                <a:cs typeface="Times New Roman" pitchFamily="18" charset="0"/>
              </a:rPr>
              <a:t>devoted to Him and to one another!</a:t>
            </a:r>
          </a:p>
        </p:txBody>
      </p:sp>
      <p:pic>
        <p:nvPicPr>
          <p:cNvPr id="6" name="Picture 5">
            <a:extLst>
              <a:ext uri="{FF2B5EF4-FFF2-40B4-BE49-F238E27FC236}">
                <a16:creationId xmlns:a16="http://schemas.microsoft.com/office/drawing/2014/main" id="{AEBB4526-D422-46D3-9114-E62CF33B5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362200"/>
            <a:ext cx="5014976" cy="3761232"/>
          </a:xfrm>
          <a:prstGeom prst="rect">
            <a:avLst/>
          </a:prstGeom>
        </p:spPr>
      </p:pic>
    </p:spTree>
    <p:extLst>
      <p:ext uri="{BB962C8B-B14F-4D97-AF65-F5344CB8AC3E}">
        <p14:creationId xmlns:p14="http://schemas.microsoft.com/office/powerpoint/2010/main" val="4286080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2" y="6656189"/>
            <a:ext cx="3352800" cy="201811"/>
          </a:xfrm>
        </p:spPr>
        <p:txBody>
          <a:bodyPr/>
          <a:lstStyle/>
          <a:p>
            <a:pPr>
              <a:defRPr/>
            </a:pPr>
            <a:r>
              <a:rPr lang="en-US"/>
              <a:t>"Be Transformed!"</a:t>
            </a:r>
            <a:endParaRPr lang="en-US" dirty="0"/>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Conclusion</a:t>
            </a:r>
          </a:p>
        </p:txBody>
      </p:sp>
      <p:sp>
        <p:nvSpPr>
          <p:cNvPr id="9" name="Text Box 6"/>
          <p:cNvSpPr txBox="1">
            <a:spLocks noChangeArrowheads="1"/>
          </p:cNvSpPr>
          <p:nvPr/>
        </p:nvSpPr>
        <p:spPr bwMode="auto">
          <a:xfrm>
            <a:off x="2462" y="643890"/>
            <a:ext cx="9141538" cy="1200329"/>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When we are truly transformed in the image of Jesus      (II Cor. 3:18), then there will be no place for fleshly</a:t>
            </a:r>
          </a:p>
          <a:p>
            <a:pPr algn="ctr" eaLnBrk="1" hangingPunct="1"/>
            <a:r>
              <a:rPr lang="en-US" sz="2400" b="1" dirty="0">
                <a:solidFill>
                  <a:srgbClr val="FF0000"/>
                </a:solidFill>
                <a:latin typeface="Tahoma" pitchFamily="34" charset="0"/>
                <a:cs typeface="Times New Roman" pitchFamily="18" charset="0"/>
              </a:rPr>
              <a:t>desires, apathy, unfaithfulness, or excuses of any kind! </a:t>
            </a:r>
          </a:p>
        </p:txBody>
      </p:sp>
      <p:graphicFrame>
        <p:nvGraphicFramePr>
          <p:cNvPr id="14" name="Object 4">
            <a:extLst>
              <a:ext uri="{FF2B5EF4-FFF2-40B4-BE49-F238E27FC236}">
                <a16:creationId xmlns:a16="http://schemas.microsoft.com/office/drawing/2014/main" id="{7AF84196-9833-4307-808F-C492A48CD7D5}"/>
              </a:ext>
            </a:extLst>
          </p:cNvPr>
          <p:cNvGraphicFramePr>
            <a:graphicFrameLocks noChangeAspect="1"/>
          </p:cNvGraphicFramePr>
          <p:nvPr>
            <p:extLst>
              <p:ext uri="{D42A27DB-BD31-4B8C-83A1-F6EECF244321}">
                <p14:modId xmlns:p14="http://schemas.microsoft.com/office/powerpoint/2010/main" val="864405609"/>
              </p:ext>
            </p:extLst>
          </p:nvPr>
        </p:nvGraphicFramePr>
        <p:xfrm>
          <a:off x="685800" y="2012868"/>
          <a:ext cx="7924800" cy="3168732"/>
        </p:xfrm>
        <a:graphic>
          <a:graphicData uri="http://schemas.openxmlformats.org/presentationml/2006/ole">
            <mc:AlternateContent xmlns:mc="http://schemas.openxmlformats.org/markup-compatibility/2006">
              <mc:Choice xmlns:v="urn:schemas-microsoft-com:vml" Requires="v">
                <p:oleObj spid="_x0000_s7190" name="Drawing" r:id="rId4" imgW="8715240" imgH="3267000" progId="Presentations.Drawing.11">
                  <p:embed/>
                </p:oleObj>
              </mc:Choice>
              <mc:Fallback>
                <p:oleObj name="Drawing" r:id="rId4" imgW="8715240" imgH="3267000" progId="Presentations.Drawing.11">
                  <p:embed/>
                  <p:pic>
                    <p:nvPicPr>
                      <p:cNvPr id="14" name="Object 4">
                        <a:extLst>
                          <a:ext uri="{FF2B5EF4-FFF2-40B4-BE49-F238E27FC236}">
                            <a16:creationId xmlns:a16="http://schemas.microsoft.com/office/drawing/2014/main" id="{7AF84196-9833-4307-808F-C492A48CD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012868"/>
                        <a:ext cx="7924800" cy="3168732"/>
                      </a:xfrm>
                      <a:prstGeom prst="rect">
                        <a:avLst/>
                      </a:prstGeom>
                      <a:noFill/>
                      <a:ln>
                        <a:noFill/>
                      </a:ln>
                      <a:effectLst/>
                    </p:spPr>
                  </p:pic>
                </p:oleObj>
              </mc:Fallback>
            </mc:AlternateContent>
          </a:graphicData>
        </a:graphic>
      </p:graphicFrame>
      <p:sp>
        <p:nvSpPr>
          <p:cNvPr id="15" name="Text Box 6">
            <a:extLst>
              <a:ext uri="{FF2B5EF4-FFF2-40B4-BE49-F238E27FC236}">
                <a16:creationId xmlns:a16="http://schemas.microsoft.com/office/drawing/2014/main" id="{6B15D39C-AC33-48B8-A108-7CBF641FB184}"/>
              </a:ext>
            </a:extLst>
          </p:cNvPr>
          <p:cNvSpPr txBox="1">
            <a:spLocks noChangeArrowheads="1"/>
          </p:cNvSpPr>
          <p:nvPr/>
        </p:nvSpPr>
        <p:spPr bwMode="auto">
          <a:xfrm>
            <a:off x="762000" y="2000168"/>
            <a:ext cx="7772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buClr>
                <a:srgbClr val="9E8E5C"/>
              </a:buClr>
              <a:buSzPct val="115000"/>
            </a:pPr>
            <a:r>
              <a:rPr lang="en-US" altLang="en-US" sz="2000" b="1" i="1" dirty="0">
                <a:solidFill>
                  <a:srgbClr val="0033CC"/>
                </a:solidFill>
                <a:latin typeface="Times New Roman" panose="02020603050405020304" pitchFamily="18" charset="0"/>
                <a:cs typeface="Arial" panose="020B0604020202020204" pitchFamily="34" charset="0"/>
              </a:rPr>
              <a:t>“</a:t>
            </a:r>
            <a:r>
              <a:rPr lang="en-US" sz="2000" dirty="0">
                <a:solidFill>
                  <a:srgbClr val="002060"/>
                </a:solidFill>
              </a:rPr>
              <a:t>AND YOU SHALL LOVE THE LORD YOUR GOD WITH ALL YOUR </a:t>
            </a:r>
            <a:r>
              <a:rPr lang="en-US" sz="2000" i="1" u="sng" spc="50" dirty="0">
                <a:ln w="0"/>
                <a:solidFill>
                  <a:srgbClr val="0000FF"/>
                </a:solidFill>
                <a:effectLst>
                  <a:innerShdw blurRad="63500" dist="50800" dir="13500000">
                    <a:srgbClr val="000000">
                      <a:alpha val="50000"/>
                    </a:srgbClr>
                  </a:innerShdw>
                </a:effectLst>
              </a:rPr>
              <a:t>HEART</a:t>
            </a:r>
            <a:r>
              <a:rPr lang="en-US" sz="200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SOUL</a:t>
            </a:r>
            <a:r>
              <a:rPr lang="en-US" sz="200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MIND</a:t>
            </a:r>
            <a:r>
              <a:rPr lang="en-US" sz="200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STRENGTH</a:t>
            </a:r>
            <a:r>
              <a:rPr lang="en-US" sz="2000" dirty="0">
                <a:solidFill>
                  <a:srgbClr val="002060"/>
                </a:solidFill>
              </a:rPr>
              <a:t>.’ The second is this, 'YOU SHALL </a:t>
            </a:r>
            <a:r>
              <a:rPr lang="en-US" sz="2000" i="1" u="sng" spc="50" dirty="0">
                <a:ln w="0"/>
                <a:solidFill>
                  <a:srgbClr val="0000FF"/>
                </a:solidFill>
                <a:effectLst>
                  <a:innerShdw blurRad="63500" dist="50800" dir="13500000">
                    <a:srgbClr val="000000">
                      <a:alpha val="50000"/>
                    </a:srgbClr>
                  </a:innerShdw>
                </a:effectLst>
              </a:rPr>
              <a:t>LOVE YOUR NEIGHBOR AS YOURSELF</a:t>
            </a:r>
            <a:r>
              <a:rPr lang="en-US" sz="2000" dirty="0">
                <a:solidFill>
                  <a:srgbClr val="002060"/>
                </a:solidFill>
              </a:rPr>
              <a:t>.' </a:t>
            </a:r>
            <a:r>
              <a:rPr lang="en-US" sz="2000" dirty="0">
                <a:ln w="12700">
                  <a:solidFill>
                    <a:schemeClr val="tx2">
                      <a:lumMod val="75000"/>
                    </a:schemeClr>
                  </a:solidFill>
                  <a:prstDash val="solid"/>
                </a:ln>
                <a:solidFill>
                  <a:srgbClr val="008000"/>
                </a:solidFill>
                <a:effectLst>
                  <a:outerShdw dist="38100" dir="2640000" algn="bl" rotWithShape="0">
                    <a:schemeClr val="tx2">
                      <a:lumMod val="75000"/>
                    </a:schemeClr>
                  </a:outerShdw>
                </a:effectLst>
              </a:rPr>
              <a:t>There is no other commandment greater than these</a:t>
            </a:r>
            <a:r>
              <a:rPr lang="en-US" sz="2000" dirty="0">
                <a:solidFill>
                  <a:srgbClr val="002060"/>
                </a:solidFill>
              </a:rPr>
              <a:t>.</a:t>
            </a:r>
            <a:r>
              <a:rPr lang="en-US" altLang="en-US" sz="2400" b="1" i="1" dirty="0">
                <a:solidFill>
                  <a:srgbClr val="0033CC"/>
                </a:solidFill>
                <a:latin typeface="Times New Roman" panose="02020603050405020304" pitchFamily="18" charset="0"/>
                <a:cs typeface="Arial" panose="020B0604020202020204" pitchFamily="34" charset="0"/>
              </a:rPr>
              <a:t>”</a:t>
            </a:r>
          </a:p>
          <a:p>
            <a:pPr lvl="0" algn="ctr">
              <a:buClr>
                <a:srgbClr val="9E8E5C"/>
              </a:buClr>
              <a:buSzPct val="115000"/>
            </a:pPr>
            <a:r>
              <a:rPr lang="en-US" altLang="en-US" sz="2400" b="1" i="1" dirty="0">
                <a:solidFill>
                  <a:srgbClr val="0033CC"/>
                </a:solidFill>
                <a:latin typeface="Times New Roman" panose="02020603050405020304" pitchFamily="18" charset="0"/>
                <a:cs typeface="Arial" panose="020B0604020202020204" pitchFamily="34" charset="0"/>
              </a:rPr>
              <a:t>Mk. 12:30-31</a:t>
            </a:r>
          </a:p>
        </p:txBody>
      </p:sp>
      <p:sp>
        <p:nvSpPr>
          <p:cNvPr id="16" name="Text Box 7">
            <a:extLst>
              <a:ext uri="{FF2B5EF4-FFF2-40B4-BE49-F238E27FC236}">
                <a16:creationId xmlns:a16="http://schemas.microsoft.com/office/drawing/2014/main" id="{CD0BE2C6-F866-4A4A-BE59-4CD5145AC6FA}"/>
              </a:ext>
            </a:extLst>
          </p:cNvPr>
          <p:cNvSpPr txBox="1">
            <a:spLocks noChangeArrowheads="1"/>
          </p:cNvSpPr>
          <p:nvPr/>
        </p:nvSpPr>
        <p:spPr bwMode="auto">
          <a:xfrm>
            <a:off x="3429000" y="3971920"/>
            <a:ext cx="2438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solidFill>
                  <a:srgbClr val="000000"/>
                </a:solidFill>
                <a:latin typeface="Souvenir Lt BT" pitchFamily="18" charset="0"/>
                <a:cs typeface="Arial" panose="020B0604020202020204" pitchFamily="34" charset="0"/>
              </a:rPr>
              <a:t>Evidenced</a:t>
            </a:r>
          </a:p>
          <a:p>
            <a:pPr algn="ctr"/>
            <a:r>
              <a:rPr lang="en-US" altLang="en-US" sz="3200" b="1" dirty="0">
                <a:solidFill>
                  <a:srgbClr val="000000"/>
                </a:solidFill>
                <a:latin typeface="Souvenir Lt BT" pitchFamily="18" charset="0"/>
                <a:cs typeface="Arial" panose="020B0604020202020204" pitchFamily="34" charset="0"/>
              </a:rPr>
              <a:t>By:</a:t>
            </a:r>
          </a:p>
        </p:txBody>
      </p:sp>
      <p:sp>
        <p:nvSpPr>
          <p:cNvPr id="10" name="WordArt 8">
            <a:extLst>
              <a:ext uri="{FF2B5EF4-FFF2-40B4-BE49-F238E27FC236}">
                <a16:creationId xmlns:a16="http://schemas.microsoft.com/office/drawing/2014/main" id="{57BFF86B-A854-45F8-A968-ECF89248CD75}"/>
              </a:ext>
            </a:extLst>
          </p:cNvPr>
          <p:cNvSpPr>
            <a:spLocks noChangeArrowheads="1" noChangeShapeType="1" noTextEdit="1"/>
          </p:cNvSpPr>
          <p:nvPr/>
        </p:nvSpPr>
        <p:spPr bwMode="auto">
          <a:xfrm>
            <a:off x="838200" y="4929979"/>
            <a:ext cx="7772400"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gd name="adj1" fmla="val 13005"/>
                <a:gd name="adj2" fmla="val 0"/>
              </a:avLst>
            </a:prstTxWarp>
          </a:bodyPr>
          <a:lstStyle/>
          <a:p>
            <a:pPr algn="ctr"/>
            <a:r>
              <a:rPr lang="en-US" sz="3600" b="1" kern="10" dirty="0">
                <a:gradFill rotWithShape="1">
                  <a:gsLst>
                    <a:gs pos="0">
                      <a:srgbClr val="0033CC"/>
                    </a:gs>
                    <a:gs pos="100000">
                      <a:srgbClr val="0033CC">
                        <a:gamma/>
                        <a:shade val="46275"/>
                        <a:invGamma/>
                      </a:srgbClr>
                    </a:gs>
                  </a:gsLst>
                  <a:path path="rect">
                    <a:fillToRect l="50000" t="50000" r="50000" b="50000"/>
                  </a:path>
                </a:gradFill>
                <a:effectLst>
                  <a:outerShdw dist="35921" dir="2700000" algn="ctr" rotWithShape="0">
                    <a:schemeClr val="bg1">
                      <a:alpha val="80000"/>
                    </a:schemeClr>
                  </a:outerShdw>
                </a:effectLst>
                <a:latin typeface="Souvenir Lt BT"/>
              </a:rPr>
              <a:t>Faithfulness</a:t>
            </a:r>
          </a:p>
          <a:p>
            <a:pPr algn="ctr"/>
            <a:r>
              <a:rPr lang="en-US" sz="3600" b="1" kern="10" dirty="0">
                <a:gradFill rotWithShape="1">
                  <a:gsLst>
                    <a:gs pos="0">
                      <a:srgbClr val="0033CC"/>
                    </a:gs>
                    <a:gs pos="100000">
                      <a:srgbClr val="0033CC">
                        <a:gamma/>
                        <a:shade val="46275"/>
                        <a:invGamma/>
                      </a:srgbClr>
                    </a:gs>
                  </a:gsLst>
                  <a:path path="rect">
                    <a:fillToRect l="50000" t="50000" r="50000" b="50000"/>
                  </a:path>
                </a:gradFill>
                <a:effectLst>
                  <a:outerShdw dist="35921" dir="2700000" algn="ctr" rotWithShape="0">
                    <a:schemeClr val="bg1">
                      <a:alpha val="80000"/>
                    </a:schemeClr>
                  </a:outerShdw>
                </a:effectLst>
                <a:latin typeface="Souvenir Lt BT"/>
              </a:rPr>
              <a:t>Steadfastness</a:t>
            </a:r>
          </a:p>
          <a:p>
            <a:pPr algn="ctr"/>
            <a:r>
              <a:rPr lang="en-US" sz="3600" b="1" kern="10" dirty="0">
                <a:gradFill rotWithShape="1">
                  <a:gsLst>
                    <a:gs pos="0">
                      <a:srgbClr val="0033CC"/>
                    </a:gs>
                    <a:gs pos="100000">
                      <a:srgbClr val="0033CC">
                        <a:gamma/>
                        <a:shade val="46275"/>
                        <a:invGamma/>
                      </a:srgbClr>
                    </a:gs>
                  </a:gsLst>
                  <a:path path="rect">
                    <a:fillToRect l="50000" t="50000" r="50000" b="50000"/>
                  </a:path>
                </a:gradFill>
                <a:effectLst>
                  <a:outerShdw dist="35921" dir="2700000" algn="ctr" rotWithShape="0">
                    <a:schemeClr val="bg1">
                      <a:alpha val="80000"/>
                    </a:schemeClr>
                  </a:outerShdw>
                </a:effectLst>
                <a:latin typeface="Souvenir Lt BT"/>
              </a:rPr>
              <a:t>Fruitfulness</a:t>
            </a:r>
          </a:p>
        </p:txBody>
      </p:sp>
    </p:spTree>
    <p:extLst>
      <p:ext uri="{BB962C8B-B14F-4D97-AF65-F5344CB8AC3E}">
        <p14:creationId xmlns:p14="http://schemas.microsoft.com/office/powerpoint/2010/main" val="31453062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dissolve">
                                      <p:cBhvr>
                                        <p:cTn id="19" dur="500"/>
                                        <p:tgtEl>
                                          <p:spTgt spid="16">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dissolv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 calcmode="lin" valueType="num">
                                      <p:cBhvr additive="base">
                                        <p:cTn id="32"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Conclusion</a:t>
            </a:r>
          </a:p>
        </p:txBody>
      </p:sp>
      <p:grpSp>
        <p:nvGrpSpPr>
          <p:cNvPr id="3" name="Group 2">
            <a:extLst>
              <a:ext uri="{FF2B5EF4-FFF2-40B4-BE49-F238E27FC236}">
                <a16:creationId xmlns:a16="http://schemas.microsoft.com/office/drawing/2014/main" id="{1517EDD2-3C2C-4A5B-B991-61FDD1FF8A9C}"/>
              </a:ext>
            </a:extLst>
          </p:cNvPr>
          <p:cNvGrpSpPr/>
          <p:nvPr/>
        </p:nvGrpSpPr>
        <p:grpSpPr>
          <a:xfrm>
            <a:off x="609600" y="1371600"/>
            <a:ext cx="8077200" cy="4572000"/>
            <a:chOff x="685800" y="1371600"/>
            <a:chExt cx="8001000" cy="3945773"/>
          </a:xfrm>
        </p:grpSpPr>
        <p:graphicFrame>
          <p:nvGraphicFramePr>
            <p:cNvPr id="11" name="Object 6">
              <a:extLst>
                <a:ext uri="{FF2B5EF4-FFF2-40B4-BE49-F238E27FC236}">
                  <a16:creationId xmlns:a16="http://schemas.microsoft.com/office/drawing/2014/main" id="{438AB5A8-0F83-4502-928E-480EA88B830A}"/>
                </a:ext>
              </a:extLst>
            </p:cNvPr>
            <p:cNvGraphicFramePr>
              <a:graphicFrameLocks noGrp="1" noChangeAspect="1"/>
            </p:cNvGraphicFramePr>
            <p:nvPr>
              <p:ph sz="half" idx="4294967295"/>
              <p:extLst>
                <p:ext uri="{D42A27DB-BD31-4B8C-83A1-F6EECF244321}">
                  <p14:modId xmlns:p14="http://schemas.microsoft.com/office/powerpoint/2010/main" val="4145205923"/>
                </p:ext>
              </p:extLst>
            </p:nvPr>
          </p:nvGraphicFramePr>
          <p:xfrm>
            <a:off x="685800" y="1371600"/>
            <a:ext cx="8001000" cy="3945773"/>
          </p:xfrm>
          <a:graphic>
            <a:graphicData uri="http://schemas.openxmlformats.org/presentationml/2006/ole">
              <mc:AlternateContent xmlns:mc="http://schemas.openxmlformats.org/markup-compatibility/2006">
                <mc:Choice xmlns:v="urn:schemas-microsoft-com:vml" Requires="v">
                  <p:oleObj spid="_x0000_s9228" name="Drawing" r:id="rId4" imgW="1104840" imgH="857160" progId="Presentations.Drawing.11">
                    <p:embed/>
                  </p:oleObj>
                </mc:Choice>
                <mc:Fallback>
                  <p:oleObj name="Drawing" r:id="rId4" imgW="1104840" imgH="857160" progId="Presentations.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8001000" cy="3945773"/>
                        </a:xfrm>
                        <a:prstGeom prst="rect">
                          <a:avLst/>
                        </a:prstGeom>
                        <a:noFill/>
                        <a:ln>
                          <a:noFill/>
                        </a:ln>
                        <a:effectLst/>
                      </p:spPr>
                    </p:pic>
                  </p:oleObj>
                </mc:Fallback>
              </mc:AlternateContent>
            </a:graphicData>
          </a:graphic>
        </p:graphicFrame>
        <p:sp>
          <p:nvSpPr>
            <p:cNvPr id="12" name="Text Box 10">
              <a:extLst>
                <a:ext uri="{FF2B5EF4-FFF2-40B4-BE49-F238E27FC236}">
                  <a16:creationId xmlns:a16="http://schemas.microsoft.com/office/drawing/2014/main" id="{5FAA095A-BD74-42EB-BDC0-5275434FE790}"/>
                </a:ext>
              </a:extLst>
            </p:cNvPr>
            <p:cNvSpPr txBox="1">
              <a:spLocks noChangeArrowheads="1"/>
            </p:cNvSpPr>
            <p:nvPr/>
          </p:nvSpPr>
          <p:spPr bwMode="auto">
            <a:xfrm>
              <a:off x="1492045" y="1926474"/>
              <a:ext cx="6477000" cy="225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defRPr/>
              </a:pPr>
              <a:r>
                <a:rPr lang="en-US" sz="2400" b="1" dirty="0">
                  <a:solidFill>
                    <a:srgbClr val="002060"/>
                  </a:solidFill>
                  <a:latin typeface="Tahoma" pitchFamily="34" charset="0"/>
                  <a:cs typeface="Times New Roman" pitchFamily="18" charset="0"/>
                </a:rPr>
                <a:t>I Cor. </a:t>
              </a:r>
              <a:r>
                <a:rPr lang="en-US" sz="2400" b="1">
                  <a:solidFill>
                    <a:srgbClr val="002060"/>
                  </a:solidFill>
                  <a:latin typeface="Tahoma" pitchFamily="34" charset="0"/>
                  <a:cs typeface="Times New Roman" pitchFamily="18" charset="0"/>
                </a:rPr>
                <a:t>15:51-53</a:t>
              </a:r>
              <a:endParaRPr lang="en-US" b="1" dirty="0">
                <a:solidFill>
                  <a:srgbClr val="002060"/>
                </a:solidFill>
                <a:latin typeface="Tahoma" pitchFamily="34" charset="0"/>
                <a:cs typeface="Times New Roman" pitchFamily="18" charset="0"/>
              </a:endParaRPr>
            </a:p>
            <a:p>
              <a:pPr marL="511175" indent="-511175"/>
              <a:r>
                <a:rPr lang="en-US" altLang="en-US" sz="2000" dirty="0">
                  <a:latin typeface="Tahoma" panose="020B0604030504040204" pitchFamily="34" charset="0"/>
                  <a:ea typeface="Tahoma" panose="020B0604030504040204" pitchFamily="34" charset="0"/>
                  <a:cs typeface="Tahoma" panose="020B0604030504040204" pitchFamily="34" charset="0"/>
                </a:rPr>
                <a:t>51.  Behold, I tell you a mystery; we will not all sleep, but we will all be changed,</a:t>
              </a:r>
            </a:p>
            <a:p>
              <a:pPr marL="511175" indent="-511175"/>
              <a:r>
                <a:rPr lang="en-US" altLang="en-US" sz="2000" dirty="0">
                  <a:latin typeface="Tahoma" panose="020B0604030504040204" pitchFamily="34" charset="0"/>
                  <a:ea typeface="Tahoma" panose="020B0604030504040204" pitchFamily="34" charset="0"/>
                  <a:cs typeface="Tahoma" panose="020B0604030504040204" pitchFamily="34" charset="0"/>
                </a:rPr>
                <a:t>52.  in a moment, in the twinkling of an eye, at the last trumpet; for the trumpet will sound, and the dead will be raised imperishable, and we will be changed.</a:t>
              </a:r>
            </a:p>
            <a:p>
              <a:pPr marL="511175" indent="-511175"/>
              <a:r>
                <a:rPr lang="en-US" altLang="en-US" sz="2000" dirty="0">
                  <a:latin typeface="Tahoma" panose="020B0604030504040204" pitchFamily="34" charset="0"/>
                  <a:ea typeface="Tahoma" panose="020B0604030504040204" pitchFamily="34" charset="0"/>
                  <a:cs typeface="Tahoma" panose="020B0604030504040204" pitchFamily="34" charset="0"/>
                </a:rPr>
                <a:t>53.  For this perishable must put on the imperishable, and this mortal must put on immortality.</a:t>
              </a:r>
            </a:p>
          </p:txBody>
        </p:sp>
      </p:grpSp>
    </p:spTree>
    <p:extLst>
      <p:ext uri="{BB962C8B-B14F-4D97-AF65-F5344CB8AC3E}">
        <p14:creationId xmlns:p14="http://schemas.microsoft.com/office/powerpoint/2010/main" val="3983674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2" y="6656189"/>
            <a:ext cx="3352800" cy="201811"/>
          </a:xfrm>
        </p:spPr>
        <p:txBody>
          <a:bodyPr/>
          <a:lstStyle/>
          <a:p>
            <a:pPr>
              <a:defRPr/>
            </a:pPr>
            <a:r>
              <a:rPr lang="en-US"/>
              <a:t>"Be Transformed!"</a:t>
            </a:r>
            <a:endParaRPr lang="en-US" dirty="0"/>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Conclusion</a:t>
            </a:r>
          </a:p>
        </p:txBody>
      </p:sp>
      <p:sp>
        <p:nvSpPr>
          <p:cNvPr id="7" name="Text Box 7"/>
          <p:cNvSpPr txBox="1">
            <a:spLocks noChangeArrowheads="1"/>
          </p:cNvSpPr>
          <p:nvPr/>
        </p:nvSpPr>
        <p:spPr bwMode="auto">
          <a:xfrm>
            <a:off x="0" y="838200"/>
            <a:ext cx="9144000" cy="2308324"/>
          </a:xfrm>
          <a:prstGeom prst="rect">
            <a:avLst/>
          </a:prstGeom>
          <a:ln/>
          <a:scene3d>
            <a:camera prst="orthographicFront"/>
            <a:lightRig rig="threePt" dir="t"/>
          </a:scene3d>
          <a:sp3d>
            <a:bevelT w="165100" prst="coolSlan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006600"/>
                </a:solidFill>
                <a:latin typeface="Tahoma" pitchFamily="34" charset="0"/>
                <a:cs typeface="Times New Roman" pitchFamily="18" charset="0"/>
              </a:rPr>
              <a:t>May we all be determined now to</a:t>
            </a:r>
          </a:p>
          <a:p>
            <a:pPr algn="ctr" eaLnBrk="1" hangingPunct="1"/>
            <a:r>
              <a:rPr lang="en-US" sz="3600" b="1" dirty="0">
                <a:solidFill>
                  <a:srgbClr val="006600"/>
                </a:solidFill>
                <a:latin typeface="Tahoma" pitchFamily="34" charset="0"/>
                <a:cs typeface="Times New Roman" pitchFamily="18" charset="0"/>
              </a:rPr>
              <a:t>serve our Savior with the same fervor</a:t>
            </a:r>
          </a:p>
          <a:p>
            <a:pPr algn="ctr" eaLnBrk="1" hangingPunct="1"/>
            <a:r>
              <a:rPr lang="en-US" sz="3600" b="1" dirty="0">
                <a:solidFill>
                  <a:srgbClr val="006600"/>
                </a:solidFill>
                <a:latin typeface="Tahoma" pitchFamily="34" charset="0"/>
                <a:cs typeface="Times New Roman" pitchFamily="18" charset="0"/>
              </a:rPr>
              <a:t>that He exemplified when He died for you and me!</a:t>
            </a:r>
            <a:endParaRPr lang="en-US" sz="3600" b="1" i="1" dirty="0">
              <a:solidFill>
                <a:srgbClr val="006600"/>
              </a:solidFill>
              <a:latin typeface="Tahoma" pitchFamily="34" charset="0"/>
              <a:cs typeface="Times New Roman" pitchFamily="18" charset="0"/>
            </a:endParaRPr>
          </a:p>
        </p:txBody>
      </p:sp>
      <p:pic>
        <p:nvPicPr>
          <p:cNvPr id="6" name="Picture 5">
            <a:extLst>
              <a:ext uri="{FF2B5EF4-FFF2-40B4-BE49-F238E27FC236}">
                <a16:creationId xmlns:a16="http://schemas.microsoft.com/office/drawing/2014/main" id="{40E328B6-8DD2-472B-B7F0-5D0079452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984" y="3511257"/>
            <a:ext cx="4196144" cy="2780197"/>
          </a:xfrm>
          <a:prstGeom prst="rect">
            <a:avLst/>
          </a:prstGeom>
        </p:spPr>
      </p:pic>
      <p:pic>
        <p:nvPicPr>
          <p:cNvPr id="10" name="Picture 9">
            <a:extLst>
              <a:ext uri="{FF2B5EF4-FFF2-40B4-BE49-F238E27FC236}">
                <a16:creationId xmlns:a16="http://schemas.microsoft.com/office/drawing/2014/main" id="{FEA91941-DCA4-4163-A5AE-ED287DA73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3511257"/>
            <a:ext cx="3774023" cy="2780197"/>
          </a:xfrm>
          <a:prstGeom prst="rect">
            <a:avLst/>
          </a:prstGeom>
        </p:spPr>
      </p:pic>
    </p:spTree>
    <p:extLst>
      <p:ext uri="{BB962C8B-B14F-4D97-AF65-F5344CB8AC3E}">
        <p14:creationId xmlns:p14="http://schemas.microsoft.com/office/powerpoint/2010/main" val="538168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effectLst/>
                <a:latin typeface="Arial" panose="020B0604020202020204" pitchFamily="34" charset="0"/>
                <a:cs typeface="Arial" panose="020B0604020202020204" pitchFamily="34" charset="0"/>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normAutofit/>
          </a:bodyPr>
          <a:lstStyle/>
          <a:p>
            <a:pPr eaLnBrk="1" hangingPunct="1">
              <a:defRPr/>
            </a:pPr>
            <a:r>
              <a:rPr lang="en-US" sz="3200" b="1" u="sng" dirty="0">
                <a:solidFill>
                  <a:schemeClr val="bg1"/>
                </a:solidFill>
                <a:effectLst/>
                <a:latin typeface="Arial" panose="020B0604020202020204" pitchFamily="34" charset="0"/>
                <a:cs typeface="Arial" panose="020B0604020202020204" pitchFamily="34" charset="0"/>
              </a:rPr>
              <a:t>Intro</a:t>
            </a:r>
          </a:p>
        </p:txBody>
      </p:sp>
      <p:sp>
        <p:nvSpPr>
          <p:cNvPr id="4" name="Footer Placeholder 3"/>
          <p:cNvSpPr>
            <a:spLocks noGrp="1"/>
          </p:cNvSpPr>
          <p:nvPr>
            <p:ph type="ftr" sz="quarter" idx="11"/>
          </p:nvPr>
        </p:nvSpPr>
        <p:spPr>
          <a:xfrm>
            <a:off x="2971800" y="6629400"/>
            <a:ext cx="3200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"Be Transformed!"</a:t>
            </a:r>
            <a:endParaRPr kumimoji="0" lang="en-US" sz="10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6148" name="Text Box 3"/>
          <p:cNvSpPr txBox="1">
            <a:spLocks noChangeArrowheads="1"/>
          </p:cNvSpPr>
          <p:nvPr/>
        </p:nvSpPr>
        <p:spPr bwMode="auto">
          <a:xfrm>
            <a:off x="1064288" y="1219200"/>
            <a:ext cx="7010400" cy="323165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Mark 12:29-31 </a:t>
            </a:r>
            <a:r>
              <a:rPr kumimoji="0" lang="en-US" sz="1800" b="1" i="1"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(12:32-34: The scribe understood!)</a:t>
            </a:r>
          </a:p>
          <a:p>
            <a:pPr lvl="0">
              <a:buClr>
                <a:srgbClr val="9E8E5C"/>
              </a:buClr>
              <a:buSzPct val="115000"/>
            </a:pPr>
            <a:r>
              <a:rPr lang="en-US" sz="2000" b="0" dirty="0">
                <a:solidFill>
                  <a:srgbClr val="002060"/>
                </a:solidFill>
              </a:rPr>
              <a:t>29.  Jesus answered, "The foremost is, 'HEAR, O ISRAEL! THE LORD OUR GOD IS ONE LORD;</a:t>
            </a:r>
          </a:p>
          <a:p>
            <a:pPr lvl="0">
              <a:buClr>
                <a:srgbClr val="9E8E5C"/>
              </a:buClr>
              <a:buSzPct val="115000"/>
            </a:pPr>
            <a:r>
              <a:rPr lang="en-US" sz="2000" b="0" dirty="0">
                <a:solidFill>
                  <a:srgbClr val="002060"/>
                </a:solidFill>
              </a:rPr>
              <a:t>30.  AND YOU SHALL LOVE THE LORD YOUR GOD WITH ALL YOUR </a:t>
            </a:r>
            <a:r>
              <a:rPr lang="en-US" sz="2000" i="1" u="sng" spc="50" dirty="0">
                <a:ln w="0"/>
                <a:solidFill>
                  <a:srgbClr val="0000FF"/>
                </a:solidFill>
                <a:effectLst>
                  <a:innerShdw blurRad="63500" dist="50800" dir="13500000">
                    <a:srgbClr val="000000">
                      <a:alpha val="50000"/>
                    </a:srgbClr>
                  </a:innerShdw>
                </a:effectLst>
              </a:rPr>
              <a:t>HEART</a:t>
            </a:r>
            <a:r>
              <a:rPr lang="en-US" sz="2000" b="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SOUL</a:t>
            </a:r>
            <a:r>
              <a:rPr lang="en-US" sz="2000" b="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MIND</a:t>
            </a:r>
            <a:r>
              <a:rPr lang="en-US" sz="2000" b="0" dirty="0">
                <a:solidFill>
                  <a:srgbClr val="002060"/>
                </a:solidFill>
              </a:rPr>
              <a:t>, AND WITH ALL YOUR </a:t>
            </a:r>
            <a:r>
              <a:rPr lang="en-US" sz="2000" i="1" u="sng" spc="50" dirty="0">
                <a:ln w="0"/>
                <a:solidFill>
                  <a:srgbClr val="0000FF"/>
                </a:solidFill>
                <a:effectLst>
                  <a:innerShdw blurRad="63500" dist="50800" dir="13500000">
                    <a:srgbClr val="000000">
                      <a:alpha val="50000"/>
                    </a:srgbClr>
                  </a:innerShdw>
                </a:effectLst>
              </a:rPr>
              <a:t>STRENGTH</a:t>
            </a:r>
            <a:r>
              <a:rPr lang="en-US" sz="2000" b="0" dirty="0">
                <a:solidFill>
                  <a:srgbClr val="002060"/>
                </a:solidFill>
              </a:rPr>
              <a:t>.'</a:t>
            </a:r>
          </a:p>
          <a:p>
            <a:pPr lvl="0">
              <a:buClr>
                <a:srgbClr val="9E8E5C"/>
              </a:buClr>
              <a:buSzPct val="115000"/>
            </a:pPr>
            <a:r>
              <a:rPr lang="en-US" sz="2000" b="0" dirty="0">
                <a:solidFill>
                  <a:srgbClr val="002060"/>
                </a:solidFill>
              </a:rPr>
              <a:t>31.  "The second is this, 'YOU SHALL </a:t>
            </a:r>
            <a:r>
              <a:rPr lang="en-US" sz="2000" i="1" u="sng" spc="50" dirty="0">
                <a:ln w="0"/>
                <a:solidFill>
                  <a:srgbClr val="0000FF"/>
                </a:solidFill>
                <a:effectLst>
                  <a:innerShdw blurRad="63500" dist="50800" dir="13500000">
                    <a:srgbClr val="000000">
                      <a:alpha val="50000"/>
                    </a:srgbClr>
                  </a:innerShdw>
                </a:effectLst>
              </a:rPr>
              <a:t>LOVE YOUR NEIGHBOR AS YOURSELF</a:t>
            </a:r>
            <a:r>
              <a:rPr lang="en-US" sz="2000" b="0" dirty="0">
                <a:solidFill>
                  <a:srgbClr val="002060"/>
                </a:solidFill>
              </a:rPr>
              <a:t>.' </a:t>
            </a:r>
            <a:r>
              <a:rPr lang="en-US" sz="2000" dirty="0">
                <a:ln w="12700">
                  <a:solidFill>
                    <a:schemeClr val="tx2">
                      <a:lumMod val="75000"/>
                    </a:schemeClr>
                  </a:solidFill>
                  <a:prstDash val="solid"/>
                </a:ln>
                <a:solidFill>
                  <a:srgbClr val="008000"/>
                </a:solidFill>
                <a:effectLst>
                  <a:outerShdw dist="38100" dir="2640000" algn="bl" rotWithShape="0">
                    <a:schemeClr val="tx2">
                      <a:lumMod val="75000"/>
                    </a:schemeClr>
                  </a:outerShdw>
                </a:effectLst>
              </a:rPr>
              <a:t>There is no other commandment greater than these</a:t>
            </a:r>
            <a:r>
              <a:rPr lang="en-US" sz="2000" b="0" dirty="0">
                <a:solidFill>
                  <a:srgbClr val="002060"/>
                </a:solidFill>
              </a:rPr>
              <a:t>."</a:t>
            </a:r>
          </a:p>
        </p:txBody>
      </p:sp>
      <p:sp>
        <p:nvSpPr>
          <p:cNvPr id="6" name="Text Box 8">
            <a:extLst>
              <a:ext uri="{FF2B5EF4-FFF2-40B4-BE49-F238E27FC236}">
                <a16:creationId xmlns:a16="http://schemas.microsoft.com/office/drawing/2014/main" id="{316C36CE-0536-41A1-943E-75B0CAC08FDF}"/>
              </a:ext>
            </a:extLst>
          </p:cNvPr>
          <p:cNvSpPr txBox="1">
            <a:spLocks noChangeArrowheads="1"/>
          </p:cNvSpPr>
          <p:nvPr/>
        </p:nvSpPr>
        <p:spPr bwMode="auto">
          <a:xfrm>
            <a:off x="1064288" y="4813995"/>
            <a:ext cx="7010400" cy="76944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defRPr/>
            </a:pPr>
            <a:r>
              <a:rPr lang="en-US" b="1" dirty="0">
                <a:solidFill>
                  <a:srgbClr val="002060"/>
                </a:solidFill>
                <a:latin typeface="Tahoma" pitchFamily="34" charset="0"/>
                <a:cs typeface="Times New Roman" pitchFamily="18" charset="0"/>
              </a:rPr>
              <a:t>John 14:15</a:t>
            </a:r>
            <a:endParaRPr lang="en-US" b="1" i="1" dirty="0">
              <a:solidFill>
                <a:srgbClr val="002060"/>
              </a:solidFill>
              <a:latin typeface="Tahoma" pitchFamily="34" charset="0"/>
              <a:cs typeface="Times New Roman" pitchFamily="18" charset="0"/>
            </a:endParaRPr>
          </a:p>
          <a:p>
            <a:pPr algn="ctr">
              <a:defRPr/>
            </a:pPr>
            <a:r>
              <a:rPr lang="en-US" sz="2000" dirty="0">
                <a:solidFill>
                  <a:srgbClr val="006600"/>
                </a:solidFill>
                <a:latin typeface="Tahoma" pitchFamily="34" charset="0"/>
                <a:cs typeface="Times New Roman" pitchFamily="18" charset="0"/>
              </a:rPr>
              <a:t>“If you love Me, you will keep My commandments.”</a:t>
            </a:r>
          </a:p>
        </p:txBody>
      </p:sp>
    </p:spTree>
    <p:extLst>
      <p:ext uri="{BB962C8B-B14F-4D97-AF65-F5344CB8AC3E}">
        <p14:creationId xmlns:p14="http://schemas.microsoft.com/office/powerpoint/2010/main" val="3598154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Intro</a:t>
            </a:r>
          </a:p>
        </p:txBody>
      </p:sp>
      <p:sp>
        <p:nvSpPr>
          <p:cNvPr id="9" name="Text Box 7"/>
          <p:cNvSpPr txBox="1">
            <a:spLocks noChangeArrowheads="1"/>
          </p:cNvSpPr>
          <p:nvPr/>
        </p:nvSpPr>
        <p:spPr bwMode="auto">
          <a:xfrm>
            <a:off x="-2458" y="713236"/>
            <a:ext cx="9160028" cy="1938992"/>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FFCCCC"/>
                </a:solidFill>
                <a:latin typeface="Tahoma" pitchFamily="34" charset="0"/>
                <a:cs typeface="Times New Roman" pitchFamily="18" charset="0"/>
              </a:rPr>
              <a:t>We are to be a people that has</a:t>
            </a:r>
          </a:p>
          <a:p>
            <a:pPr algn="ctr" eaLnBrk="1" hangingPunct="1"/>
            <a:r>
              <a:rPr lang="en-US" sz="4000" b="1" dirty="0">
                <a:solidFill>
                  <a:srgbClr val="FFCCCC"/>
                </a:solidFill>
                <a:latin typeface="Tahoma" pitchFamily="34" charset="0"/>
                <a:cs typeface="Times New Roman" pitchFamily="18" charset="0"/>
              </a:rPr>
              <a:t>been </a:t>
            </a:r>
            <a:r>
              <a:rPr lang="en-US" sz="4000" b="1" i="1" dirty="0">
                <a:ln w="6600">
                  <a:solidFill>
                    <a:schemeClr val="accent2"/>
                  </a:solidFill>
                  <a:prstDash val="solid"/>
                </a:ln>
                <a:solidFill>
                  <a:srgbClr val="FF0000"/>
                </a:solidFill>
                <a:effectLst>
                  <a:outerShdw dist="38100" dir="2700000" algn="tl" rotWithShape="0">
                    <a:schemeClr val="accent2"/>
                  </a:outerShdw>
                </a:effectLst>
                <a:latin typeface="Tahoma" pitchFamily="34" charset="0"/>
                <a:cs typeface="Times New Roman" pitchFamily="18" charset="0"/>
              </a:rPr>
              <a:t>TRANSFORMED</a:t>
            </a:r>
            <a:r>
              <a:rPr lang="en-US" sz="4000" b="1" dirty="0">
                <a:solidFill>
                  <a:srgbClr val="FFCCCC"/>
                </a:solidFill>
                <a:latin typeface="Tahoma" pitchFamily="34" charset="0"/>
                <a:cs typeface="Times New Roman" pitchFamily="18" charset="0"/>
              </a:rPr>
              <a:t> because of our love for God!</a:t>
            </a:r>
            <a:endParaRPr lang="en-US" sz="4000" b="1" i="1" dirty="0">
              <a:solidFill>
                <a:srgbClr val="FFCCCC"/>
              </a:solidFill>
              <a:latin typeface="Tahoma" pitchFamily="34" charset="0"/>
              <a:cs typeface="Times New Roman" pitchFamily="18" charset="0"/>
            </a:endParaRPr>
          </a:p>
        </p:txBody>
      </p:sp>
      <p:pic>
        <p:nvPicPr>
          <p:cNvPr id="4" name="Picture 3">
            <a:extLst>
              <a:ext uri="{FF2B5EF4-FFF2-40B4-BE49-F238E27FC236}">
                <a16:creationId xmlns:a16="http://schemas.microsoft.com/office/drawing/2014/main" id="{3BB20BED-81EA-409D-A673-E679B0F70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19" y="2739254"/>
            <a:ext cx="2908274" cy="4118745"/>
          </a:xfrm>
          <a:prstGeom prst="rect">
            <a:avLst/>
          </a:prstGeom>
        </p:spPr>
      </p:pic>
    </p:spTree>
    <p:extLst>
      <p:ext uri="{BB962C8B-B14F-4D97-AF65-F5344CB8AC3E}">
        <p14:creationId xmlns:p14="http://schemas.microsoft.com/office/powerpoint/2010/main" val="39821203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0" name="Object 12">
            <a:extLst>
              <a:ext uri="{FF2B5EF4-FFF2-40B4-BE49-F238E27FC236}">
                <a16:creationId xmlns:a16="http://schemas.microsoft.com/office/drawing/2014/main" id="{B76FEB79-6A9F-422F-867B-CEFBD6BA89A8}"/>
              </a:ext>
            </a:extLst>
          </p:cNvPr>
          <p:cNvGraphicFramePr>
            <a:graphicFrameLocks noGrp="1" noChangeAspect="1"/>
          </p:cNvGraphicFramePr>
          <p:nvPr>
            <p:ph/>
          </p:nvPr>
        </p:nvGraphicFramePr>
        <p:xfrm>
          <a:off x="3252788" y="4419600"/>
          <a:ext cx="2309812" cy="2247900"/>
        </p:xfrm>
        <a:graphic>
          <a:graphicData uri="http://schemas.openxmlformats.org/presentationml/2006/ole">
            <mc:AlternateContent xmlns:mc="http://schemas.openxmlformats.org/markup-compatibility/2006">
              <mc:Choice xmlns:v="urn:schemas-microsoft-com:vml" Requires="v">
                <p:oleObj spid="_x0000_s2078" name="Drawing" r:id="rId4" imgW="2638440" imgH="2247840" progId="Presentations.Drawing.11">
                  <p:embed/>
                </p:oleObj>
              </mc:Choice>
              <mc:Fallback>
                <p:oleObj name="Drawing" r:id="rId4" imgW="2638440" imgH="2247840" progId="Presentations.Drawing.11">
                  <p:embed/>
                  <p:pic>
                    <p:nvPicPr>
                      <p:cNvPr id="12300" name="Object 12">
                        <a:extLst>
                          <a:ext uri="{FF2B5EF4-FFF2-40B4-BE49-F238E27FC236}">
                            <a16:creationId xmlns:a16="http://schemas.microsoft.com/office/drawing/2014/main" id="{B76FEB79-6A9F-422F-867B-CEFBD6BA8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4419600"/>
                        <a:ext cx="230981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AutoShape 4">
            <a:extLst>
              <a:ext uri="{FF2B5EF4-FFF2-40B4-BE49-F238E27FC236}">
                <a16:creationId xmlns:a16="http://schemas.microsoft.com/office/drawing/2014/main" id="{2385584C-4765-40C4-8474-4D91F99703FF}"/>
              </a:ext>
            </a:extLst>
          </p:cNvPr>
          <p:cNvSpPr>
            <a:spLocks noChangeArrowheads="1"/>
          </p:cNvSpPr>
          <p:nvPr/>
        </p:nvSpPr>
        <p:spPr bwMode="auto">
          <a:xfrm rot="10800000">
            <a:off x="216694" y="2209799"/>
            <a:ext cx="3429000" cy="4573725"/>
          </a:xfrm>
          <a:prstGeom prst="wedgeRectCallout">
            <a:avLst>
              <a:gd name="adj1" fmla="val -67255"/>
              <a:gd name="adj2" fmla="val 8609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en-US" altLang="en-US"/>
          </a:p>
        </p:txBody>
      </p:sp>
      <p:sp>
        <p:nvSpPr>
          <p:cNvPr id="12293" name="Rectangle 5">
            <a:extLst>
              <a:ext uri="{FF2B5EF4-FFF2-40B4-BE49-F238E27FC236}">
                <a16:creationId xmlns:a16="http://schemas.microsoft.com/office/drawing/2014/main" id="{6B84FBB5-14FE-46F2-A762-0709FDD9826A}"/>
              </a:ext>
            </a:extLst>
          </p:cNvPr>
          <p:cNvSpPr>
            <a:spLocks noChangeArrowheads="1"/>
          </p:cNvSpPr>
          <p:nvPr/>
        </p:nvSpPr>
        <p:spPr bwMode="auto">
          <a:xfrm>
            <a:off x="3771900" y="818941"/>
            <a:ext cx="5372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anchor="b"/>
          <a:lstStyle>
            <a:lvl1pPr algn="ctr">
              <a:lnSpc>
                <a:spcPct val="95000"/>
              </a:lnSpc>
              <a:defRPr sz="5400">
                <a:solidFill>
                  <a:srgbClr val="FEF800"/>
                </a:solidFill>
                <a:latin typeface="Arial" panose="020B0604020202020204" pitchFamily="34" charset="0"/>
              </a:defRPr>
            </a:lvl1pPr>
            <a:lvl2pPr algn="ctr">
              <a:lnSpc>
                <a:spcPct val="95000"/>
              </a:lnSpc>
              <a:defRPr sz="5400">
                <a:solidFill>
                  <a:srgbClr val="FEF800"/>
                </a:solidFill>
                <a:latin typeface="Arial" panose="020B0604020202020204" pitchFamily="34" charset="0"/>
              </a:defRPr>
            </a:lvl2pPr>
            <a:lvl3pPr algn="ctr">
              <a:lnSpc>
                <a:spcPct val="95000"/>
              </a:lnSpc>
              <a:defRPr sz="5400">
                <a:solidFill>
                  <a:srgbClr val="FEF800"/>
                </a:solidFill>
                <a:latin typeface="Arial" panose="020B0604020202020204" pitchFamily="34" charset="0"/>
              </a:defRPr>
            </a:lvl3pPr>
            <a:lvl4pPr algn="ctr">
              <a:lnSpc>
                <a:spcPct val="95000"/>
              </a:lnSpc>
              <a:defRPr sz="5400">
                <a:solidFill>
                  <a:srgbClr val="FEF800"/>
                </a:solidFill>
                <a:latin typeface="Arial" panose="020B0604020202020204" pitchFamily="34" charset="0"/>
              </a:defRPr>
            </a:lvl4pPr>
            <a:lvl5pPr algn="ctr">
              <a:lnSpc>
                <a:spcPct val="95000"/>
              </a:lnSpc>
              <a:defRPr sz="5400">
                <a:solidFill>
                  <a:srgbClr val="FEF800"/>
                </a:solidFill>
                <a:latin typeface="Arial" panose="020B0604020202020204" pitchFamily="34" charset="0"/>
              </a:defRPr>
            </a:lvl5pPr>
            <a:lvl6pPr marL="457200" algn="ctr" fontAlgn="base">
              <a:lnSpc>
                <a:spcPct val="95000"/>
              </a:lnSpc>
              <a:spcBef>
                <a:spcPct val="0"/>
              </a:spcBef>
              <a:spcAft>
                <a:spcPct val="0"/>
              </a:spcAft>
              <a:defRPr sz="5400">
                <a:solidFill>
                  <a:srgbClr val="FEF800"/>
                </a:solidFill>
                <a:latin typeface="Arial" panose="020B0604020202020204" pitchFamily="34" charset="0"/>
              </a:defRPr>
            </a:lvl6pPr>
            <a:lvl7pPr marL="914400" algn="ctr" fontAlgn="base">
              <a:lnSpc>
                <a:spcPct val="95000"/>
              </a:lnSpc>
              <a:spcBef>
                <a:spcPct val="0"/>
              </a:spcBef>
              <a:spcAft>
                <a:spcPct val="0"/>
              </a:spcAft>
              <a:defRPr sz="5400">
                <a:solidFill>
                  <a:srgbClr val="FEF800"/>
                </a:solidFill>
                <a:latin typeface="Arial" panose="020B0604020202020204" pitchFamily="34" charset="0"/>
              </a:defRPr>
            </a:lvl7pPr>
            <a:lvl8pPr marL="1371600" algn="ctr" fontAlgn="base">
              <a:lnSpc>
                <a:spcPct val="95000"/>
              </a:lnSpc>
              <a:spcBef>
                <a:spcPct val="0"/>
              </a:spcBef>
              <a:spcAft>
                <a:spcPct val="0"/>
              </a:spcAft>
              <a:defRPr sz="5400">
                <a:solidFill>
                  <a:srgbClr val="FEF800"/>
                </a:solidFill>
                <a:latin typeface="Arial" panose="020B0604020202020204" pitchFamily="34" charset="0"/>
              </a:defRPr>
            </a:lvl8pPr>
            <a:lvl9pPr marL="1828800" algn="ctr" fontAlgn="base">
              <a:lnSpc>
                <a:spcPct val="95000"/>
              </a:lnSpc>
              <a:spcBef>
                <a:spcPct val="0"/>
              </a:spcBef>
              <a:spcAft>
                <a:spcPct val="0"/>
              </a:spcAft>
              <a:defRPr sz="5400">
                <a:solidFill>
                  <a:srgbClr val="FEF800"/>
                </a:solidFill>
                <a:latin typeface="Arial" panose="020B0604020202020204" pitchFamily="34" charset="0"/>
              </a:defRPr>
            </a:lvl9pPr>
          </a:lstStyle>
          <a:p>
            <a:r>
              <a:rPr lang="en-US" altLang="en-US" sz="4800" b="1" dirty="0">
                <a:solidFill>
                  <a:srgbClr val="0000FF"/>
                </a:solidFill>
                <a:effectLst>
                  <a:outerShdw blurRad="38100" dist="38100" dir="2700000" algn="tl">
                    <a:srgbClr val="C0C0C0"/>
                  </a:outerShdw>
                </a:effectLst>
                <a:latin typeface="Souvenir Lt BT" pitchFamily="18" charset="0"/>
              </a:rPr>
              <a:t>Child of the World</a:t>
            </a:r>
          </a:p>
        </p:txBody>
      </p:sp>
      <p:sp>
        <p:nvSpPr>
          <p:cNvPr id="12294" name="Text Box 6">
            <a:extLst>
              <a:ext uri="{FF2B5EF4-FFF2-40B4-BE49-F238E27FC236}">
                <a16:creationId xmlns:a16="http://schemas.microsoft.com/office/drawing/2014/main" id="{71913DD1-1C94-4E33-A859-0FD15BBBF393}"/>
              </a:ext>
            </a:extLst>
          </p:cNvPr>
          <p:cNvSpPr txBox="1">
            <a:spLocks noChangeArrowheads="1"/>
          </p:cNvSpPr>
          <p:nvPr/>
        </p:nvSpPr>
        <p:spPr bwMode="auto">
          <a:xfrm>
            <a:off x="216693" y="2244791"/>
            <a:ext cx="3429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“For I am not ashamed of the gospel, for it is the power of God for salvation to everyone who believes, to the Jew first and also to the Greek. For in it the righteousness of God is revealed from faith to faith; as it is written, "BUT THE RIGHTEOUS man SHALL LIVE BY FAITH."</a:t>
            </a:r>
          </a:p>
          <a:p>
            <a:pPr algn="ctr"/>
            <a:r>
              <a:rPr lang="en-US" altLang="en-US" sz="2000" b="1" dirty="0">
                <a:solidFill>
                  <a:srgbClr val="FFFF99"/>
                </a:solidFill>
                <a:latin typeface="Tahoma" panose="020B0604030504040204" pitchFamily="34" charset="0"/>
                <a:ea typeface="Tahoma" panose="020B0604030504040204" pitchFamily="34" charset="0"/>
                <a:cs typeface="Tahoma" panose="020B0604030504040204" pitchFamily="34" charset="0"/>
              </a:rPr>
              <a:t>Romans 1:16-17 </a:t>
            </a:r>
          </a:p>
          <a:p>
            <a:pPr algn="ctr"/>
            <a:r>
              <a:rPr lang="en-US" altLang="en-US" sz="1600" b="1" dirty="0">
                <a:solidFill>
                  <a:srgbClr val="FFFF99"/>
                </a:solidFill>
                <a:latin typeface="Times New Roman" panose="02020603050405020304" pitchFamily="18" charset="0"/>
                <a:ea typeface="Tahoma" panose="020B0604030504040204" pitchFamily="34" charset="0"/>
                <a:cs typeface="Times New Roman" panose="02020603050405020304" pitchFamily="18" charset="0"/>
              </a:rPr>
              <a:t>(Rom. 6:3-4, 11-13; Gal. 3:26-29)</a:t>
            </a:r>
          </a:p>
        </p:txBody>
      </p:sp>
      <p:sp>
        <p:nvSpPr>
          <p:cNvPr id="12296" name="WordArt 8">
            <a:extLst>
              <a:ext uri="{FF2B5EF4-FFF2-40B4-BE49-F238E27FC236}">
                <a16:creationId xmlns:a16="http://schemas.microsoft.com/office/drawing/2014/main" id="{FADD1C6A-C0A8-45F3-8513-35CA9F1C6972}"/>
              </a:ext>
            </a:extLst>
          </p:cNvPr>
          <p:cNvSpPr>
            <a:spLocks noChangeArrowheads="1" noChangeShapeType="1" noTextEdit="1"/>
          </p:cNvSpPr>
          <p:nvPr/>
        </p:nvSpPr>
        <p:spPr bwMode="auto">
          <a:xfrm rot="19224153">
            <a:off x="2450345" y="1608546"/>
            <a:ext cx="12954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FF00"/>
                </a:solidFill>
                <a:effectLst>
                  <a:outerShdw dist="45791" dir="2021404" algn="ctr" rotWithShape="0">
                    <a:schemeClr val="tx1"/>
                  </a:outerShdw>
                </a:effectLst>
                <a:latin typeface="Souvenir Lt BT"/>
              </a:rPr>
              <a:t>OVER</a:t>
            </a:r>
          </a:p>
        </p:txBody>
      </p:sp>
      <p:sp>
        <p:nvSpPr>
          <p:cNvPr id="12297" name="WordArt 9">
            <a:extLst>
              <a:ext uri="{FF2B5EF4-FFF2-40B4-BE49-F238E27FC236}">
                <a16:creationId xmlns:a16="http://schemas.microsoft.com/office/drawing/2014/main" id="{8C0C8E8A-1287-4535-B3E7-568A72970668}"/>
              </a:ext>
            </a:extLst>
          </p:cNvPr>
          <p:cNvSpPr>
            <a:spLocks noChangeArrowheads="1" noChangeShapeType="1" noTextEdit="1"/>
          </p:cNvSpPr>
          <p:nvPr/>
        </p:nvSpPr>
        <p:spPr bwMode="auto">
          <a:xfrm rot="19403139">
            <a:off x="1708430" y="866894"/>
            <a:ext cx="213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CC3300"/>
                </a:solidFill>
                <a:effectLst>
                  <a:outerShdw dist="17961" dir="2700000" algn="ctr" rotWithShape="0">
                    <a:srgbClr val="0033CC"/>
                  </a:outerShdw>
                </a:effectLst>
                <a:latin typeface="Souvenir Lt BT"/>
              </a:rPr>
              <a:t>Transformation</a:t>
            </a:r>
          </a:p>
        </p:txBody>
      </p:sp>
      <p:sp>
        <p:nvSpPr>
          <p:cNvPr id="12298" name="Text Box 10">
            <a:extLst>
              <a:ext uri="{FF2B5EF4-FFF2-40B4-BE49-F238E27FC236}">
                <a16:creationId xmlns:a16="http://schemas.microsoft.com/office/drawing/2014/main" id="{0B63714D-2E2B-4D21-A68B-F4F3FBB7CD7A}"/>
              </a:ext>
            </a:extLst>
          </p:cNvPr>
          <p:cNvSpPr txBox="1">
            <a:spLocks noChangeArrowheads="1"/>
          </p:cNvSpPr>
          <p:nvPr/>
        </p:nvSpPr>
        <p:spPr bwMode="auto">
          <a:xfrm>
            <a:off x="3771900" y="1541557"/>
            <a:ext cx="53721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Eph. 2:1-2</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1.  And you were dead in your trespasses and sins,</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2.  in which you formerly walked according to the course of this world, according to the prince of the power of the air, of the spirit that is now working in the sons of disobedience.</a:t>
            </a:r>
          </a:p>
        </p:txBody>
      </p:sp>
      <p:sp>
        <p:nvSpPr>
          <p:cNvPr id="12303" name="Text Box 15">
            <a:extLst>
              <a:ext uri="{FF2B5EF4-FFF2-40B4-BE49-F238E27FC236}">
                <a16:creationId xmlns:a16="http://schemas.microsoft.com/office/drawing/2014/main" id="{13CD6D51-7D06-40EB-903C-0192FB1A4981}"/>
              </a:ext>
            </a:extLst>
          </p:cNvPr>
          <p:cNvSpPr txBox="1">
            <a:spLocks noChangeArrowheads="1"/>
          </p:cNvSpPr>
          <p:nvPr/>
        </p:nvSpPr>
        <p:spPr bwMode="auto">
          <a:xfrm>
            <a:off x="5396384" y="4228980"/>
            <a:ext cx="37476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I Jn. 3:1</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“See how great a love the Father has bestowed on us, that we would be called children of God; and such we are. For this reason the world does not know us, because it did not know Him.”</a:t>
            </a:r>
          </a:p>
        </p:txBody>
      </p:sp>
      <p:sp>
        <p:nvSpPr>
          <p:cNvPr id="12304" name="Text Box 16">
            <a:extLst>
              <a:ext uri="{FF2B5EF4-FFF2-40B4-BE49-F238E27FC236}">
                <a16:creationId xmlns:a16="http://schemas.microsoft.com/office/drawing/2014/main" id="{6C76CF1D-8BC9-463A-8D01-2BA8FD43A27A}"/>
              </a:ext>
            </a:extLst>
          </p:cNvPr>
          <p:cNvSpPr txBox="1">
            <a:spLocks noChangeArrowheads="1"/>
          </p:cNvSpPr>
          <p:nvPr/>
        </p:nvSpPr>
        <p:spPr bwMode="auto">
          <a:xfrm>
            <a:off x="3505200" y="5029200"/>
            <a:ext cx="18288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b="1" dirty="0">
                <a:solidFill>
                  <a:schemeClr val="bg1"/>
                </a:solidFill>
                <a:latin typeface="Souvenir Lt BT" pitchFamily="18" charset="0"/>
              </a:rPr>
              <a:t>Child of God</a:t>
            </a:r>
          </a:p>
        </p:txBody>
      </p:sp>
      <p:sp>
        <p:nvSpPr>
          <p:cNvPr id="13" name="Rectangle 1026">
            <a:extLst>
              <a:ext uri="{FF2B5EF4-FFF2-40B4-BE49-F238E27FC236}">
                <a16:creationId xmlns:a16="http://schemas.microsoft.com/office/drawing/2014/main" id="{2DCAE664-A500-4EC7-B0A0-B8E07D59FDBA}"/>
              </a:ext>
            </a:extLst>
          </p:cNvPr>
          <p:cNvSpPr txBox="1">
            <a:spLocks noChangeArrowheads="1"/>
          </p:cNvSpPr>
          <p:nvPr/>
        </p:nvSpPr>
        <p:spPr bwMode="auto">
          <a:xfrm>
            <a:off x="-17206" y="75040"/>
            <a:ext cx="9161206" cy="61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r" eaLnBrk="1" fontAlgn="auto" hangingPunct="1">
              <a:spcAft>
                <a:spcPts val="0"/>
              </a:spcAft>
              <a:buClr>
                <a:schemeClr val="accent6">
                  <a:lumMod val="75000"/>
                </a:schemeClr>
              </a:buClr>
              <a:buFont typeface="Georgia" pitchFamily="18" charset="0"/>
              <a:buNone/>
              <a:defRPr/>
            </a:pPr>
            <a:r>
              <a:rPr lang="en-US" sz="3200" b="1" u="sng" dirty="0">
                <a:solidFill>
                  <a:schemeClr val="tx1"/>
                </a:solidFill>
                <a:latin typeface="Arial" pitchFamily="34" charset="0"/>
                <a:cs typeface="Arial" pitchFamily="34" charset="0"/>
              </a:rPr>
              <a:t>Transformation Over World</a:t>
            </a:r>
          </a:p>
        </p:txBody>
      </p:sp>
      <p:sp>
        <p:nvSpPr>
          <p:cNvPr id="2" name="Footer Placeholder 1">
            <a:extLst>
              <a:ext uri="{FF2B5EF4-FFF2-40B4-BE49-F238E27FC236}">
                <a16:creationId xmlns:a16="http://schemas.microsoft.com/office/drawing/2014/main" id="{8A81C697-8FDF-46C2-BD45-2FF1B2F00652}"/>
              </a:ext>
            </a:extLst>
          </p:cNvPr>
          <p:cNvSpPr>
            <a:spLocks noGrp="1"/>
          </p:cNvSpPr>
          <p:nvPr>
            <p:ph type="ftr" sz="quarter" idx="11"/>
          </p:nvPr>
        </p:nvSpPr>
        <p:spPr/>
        <p:txBody>
          <a:bodyPr/>
          <a:lstStyle/>
          <a:p>
            <a:r>
              <a:rPr lang="en-US" altLang="en-US"/>
              <a:t>"Be Transformed!"</a:t>
            </a:r>
          </a:p>
        </p:txBody>
      </p:sp>
    </p:spTree>
    <p:extLst>
      <p:ext uri="{BB962C8B-B14F-4D97-AF65-F5344CB8AC3E}">
        <p14:creationId xmlns:p14="http://schemas.microsoft.com/office/powerpoint/2010/main" val="37429221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dissolve">
                                      <p:cBhvr>
                                        <p:cTn id="10" dur="1000"/>
                                        <p:tgtEl>
                                          <p:spTgt spid="12294"/>
                                        </p:tgtEl>
                                      </p:cBhvr>
                                    </p:animEffect>
                                  </p:childTnLst>
                                </p:cTn>
                              </p:par>
                            </p:childTnLst>
                          </p:cTn>
                        </p:par>
                        <p:par>
                          <p:cTn id="11" fill="hold" nodeType="afterGroup">
                            <p:stCondLst>
                              <p:cond delay="1000"/>
                            </p:stCondLst>
                            <p:childTnLst>
                              <p:par>
                                <p:cTn id="12" presetID="51" presetClass="entr" presetSubtype="0" fill="hold" nodeType="after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fade">
                                      <p:cBhvr>
                                        <p:cTn id="14" dur="770" decel="100000"/>
                                        <p:tgtEl>
                                          <p:spTgt spid="12297"/>
                                        </p:tgtEl>
                                      </p:cBhvr>
                                    </p:animEffect>
                                    <p:animScale>
                                      <p:cBhvr>
                                        <p:cTn id="15" dur="770" decel="100000"/>
                                        <p:tgtEl>
                                          <p:spTgt spid="12297"/>
                                        </p:tgtEl>
                                      </p:cBhvr>
                                      <p:from x="10000" y="10000"/>
                                      <p:to x="200000" y="450000"/>
                                    </p:animScale>
                                    <p:animScale>
                                      <p:cBhvr>
                                        <p:cTn id="16" dur="1230" accel="100000" fill="hold">
                                          <p:stCondLst>
                                            <p:cond delay="770"/>
                                          </p:stCondLst>
                                        </p:cTn>
                                        <p:tgtEl>
                                          <p:spTgt spid="12297"/>
                                        </p:tgtEl>
                                      </p:cBhvr>
                                      <p:from x="200000" y="450000"/>
                                      <p:to x="100000" y="100000"/>
                                    </p:animScale>
                                    <p:set>
                                      <p:cBhvr>
                                        <p:cTn id="17" dur="770" fill="hold"/>
                                        <p:tgtEl>
                                          <p:spTgt spid="12297"/>
                                        </p:tgtEl>
                                        <p:attrNameLst>
                                          <p:attrName>ppt_x</p:attrName>
                                        </p:attrNameLst>
                                      </p:cBhvr>
                                      <p:to>
                                        <p:strVal val="(0.5)"/>
                                      </p:to>
                                    </p:set>
                                    <p:anim from="(0.5)" to="(#ppt_x)" calcmode="lin" valueType="num">
                                      <p:cBhvr>
                                        <p:cTn id="18" dur="1230" accel="100000" fill="hold">
                                          <p:stCondLst>
                                            <p:cond delay="770"/>
                                          </p:stCondLst>
                                        </p:cTn>
                                        <p:tgtEl>
                                          <p:spTgt spid="12297"/>
                                        </p:tgtEl>
                                        <p:attrNameLst>
                                          <p:attrName>ppt_x</p:attrName>
                                        </p:attrNameLst>
                                      </p:cBhvr>
                                    </p:anim>
                                    <p:set>
                                      <p:cBhvr>
                                        <p:cTn id="19" dur="770" fill="hold"/>
                                        <p:tgtEl>
                                          <p:spTgt spid="12297"/>
                                        </p:tgtEl>
                                        <p:attrNameLst>
                                          <p:attrName>ppt_y</p:attrName>
                                        </p:attrNameLst>
                                      </p:cBhvr>
                                      <p:to>
                                        <p:strVal val="(#ppt_y+0.4)"/>
                                      </p:to>
                                    </p:set>
                                    <p:anim from="(#ppt_y+0.4)" to="(#ppt_y)" calcmode="lin" valueType="num">
                                      <p:cBhvr>
                                        <p:cTn id="20" dur="1230" accel="100000" fill="hold">
                                          <p:stCondLst>
                                            <p:cond delay="770"/>
                                          </p:stCondLst>
                                        </p:cTn>
                                        <p:tgtEl>
                                          <p:spTgt spid="12297"/>
                                        </p:tgtEl>
                                        <p:attrNameLst>
                                          <p:attrName>ppt_y</p:attrName>
                                        </p:attrNameLst>
                                      </p:cBhvr>
                                    </p:anim>
                                  </p:childTnLst>
                                </p:cTn>
                              </p:par>
                            </p:childTnLst>
                          </p:cTn>
                        </p:par>
                        <p:par>
                          <p:cTn id="21" fill="hold" nodeType="afterGroup">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3500"/>
                            </p:stCondLst>
                            <p:childTnLst>
                              <p:par>
                                <p:cTn id="27" presetID="23" presetClass="entr" presetSubtype="16" fill="hold" grpId="0" nodeType="afterEffect">
                                  <p:stCondLst>
                                    <p:cond delay="0"/>
                                  </p:stCondLst>
                                  <p:childTnLst>
                                    <p:set>
                                      <p:cBhvr>
                                        <p:cTn id="28" dur="1" fill="hold">
                                          <p:stCondLst>
                                            <p:cond delay="0"/>
                                          </p:stCondLst>
                                        </p:cTn>
                                        <p:tgtEl>
                                          <p:spTgt spid="12293"/>
                                        </p:tgtEl>
                                        <p:attrNameLst>
                                          <p:attrName>style.visibility</p:attrName>
                                        </p:attrNameLst>
                                      </p:cBhvr>
                                      <p:to>
                                        <p:strVal val="visible"/>
                                      </p:to>
                                    </p:set>
                                    <p:anim calcmode="lin" valueType="num">
                                      <p:cBhvr>
                                        <p:cTn id="29" dur="500" fill="hold"/>
                                        <p:tgtEl>
                                          <p:spTgt spid="12293"/>
                                        </p:tgtEl>
                                        <p:attrNameLst>
                                          <p:attrName>ppt_w</p:attrName>
                                        </p:attrNameLst>
                                      </p:cBhvr>
                                      <p:tavLst>
                                        <p:tav tm="0">
                                          <p:val>
                                            <p:fltVal val="0"/>
                                          </p:val>
                                        </p:tav>
                                        <p:tav tm="100000">
                                          <p:val>
                                            <p:strVal val="#ppt_w"/>
                                          </p:val>
                                        </p:tav>
                                      </p:tavLst>
                                    </p:anim>
                                    <p:anim calcmode="lin" valueType="num">
                                      <p:cBhvr>
                                        <p:cTn id="30" dur="500" fill="hold"/>
                                        <p:tgtEl>
                                          <p:spTgt spid="12293"/>
                                        </p:tgtEl>
                                        <p:attrNameLst>
                                          <p:attrName>ppt_h</p:attrName>
                                        </p:attrNameLst>
                                      </p:cBhvr>
                                      <p:tavLst>
                                        <p:tav tm="0">
                                          <p:val>
                                            <p:fltVal val="0"/>
                                          </p:val>
                                        </p:tav>
                                        <p:tav tm="100000">
                                          <p:val>
                                            <p:strVal val="#ppt_h"/>
                                          </p:val>
                                        </p:tav>
                                      </p:tavLst>
                                    </p:anim>
                                  </p:childTnLst>
                                </p:cTn>
                              </p:par>
                            </p:childTnLst>
                          </p:cTn>
                        </p:par>
                        <p:par>
                          <p:cTn id="31" fill="hold" nodeType="afterGroup">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 calcmode="lin" valueType="num">
                                      <p:cBhvr>
                                        <p:cTn id="34" dur="1000" fill="hold"/>
                                        <p:tgtEl>
                                          <p:spTgt spid="12298"/>
                                        </p:tgtEl>
                                        <p:attrNameLst>
                                          <p:attrName>ppt_w</p:attrName>
                                        </p:attrNameLst>
                                      </p:cBhvr>
                                      <p:tavLst>
                                        <p:tav tm="0">
                                          <p:val>
                                            <p:fltVal val="0"/>
                                          </p:val>
                                        </p:tav>
                                        <p:tav tm="100000">
                                          <p:val>
                                            <p:strVal val="#ppt_w"/>
                                          </p:val>
                                        </p:tav>
                                      </p:tavLst>
                                    </p:anim>
                                    <p:anim calcmode="lin" valueType="num">
                                      <p:cBhvr>
                                        <p:cTn id="35" dur="1000" fill="hold"/>
                                        <p:tgtEl>
                                          <p:spTgt spid="12298"/>
                                        </p:tgtEl>
                                        <p:attrNameLst>
                                          <p:attrName>ppt_h</p:attrName>
                                        </p:attrNameLst>
                                      </p:cBhvr>
                                      <p:tavLst>
                                        <p:tav tm="0">
                                          <p:val>
                                            <p:fltVal val="0"/>
                                          </p:val>
                                        </p:tav>
                                        <p:tav tm="100000">
                                          <p:val>
                                            <p:strVal val="#ppt_h"/>
                                          </p:val>
                                        </p:tav>
                                      </p:tavLst>
                                    </p:anim>
                                    <p:anim calcmode="lin" valueType="num">
                                      <p:cBhvr>
                                        <p:cTn id="36"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300"/>
                                        </p:tgtEl>
                                        <p:attrNameLst>
                                          <p:attrName>style.visibility</p:attrName>
                                        </p:attrNameLst>
                                      </p:cBhvr>
                                      <p:to>
                                        <p:strVal val="visible"/>
                                      </p:to>
                                    </p:set>
                                    <p:animEffect transition="in" filter="wipe(left)">
                                      <p:cBhvr>
                                        <p:cTn id="42" dur="500"/>
                                        <p:tgtEl>
                                          <p:spTgt spid="12300"/>
                                        </p:tgtEl>
                                      </p:cBhvr>
                                    </p:animEffect>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2304"/>
                                        </p:tgtEl>
                                        <p:attrNameLst>
                                          <p:attrName>style.visibility</p:attrName>
                                        </p:attrNameLst>
                                      </p:cBhvr>
                                      <p:to>
                                        <p:strVal val="visible"/>
                                      </p:to>
                                    </p:set>
                                    <p:anim calcmode="lin" valueType="num">
                                      <p:cBhvr>
                                        <p:cTn id="46" dur="500" fill="hold"/>
                                        <p:tgtEl>
                                          <p:spTgt spid="12304"/>
                                        </p:tgtEl>
                                        <p:attrNameLst>
                                          <p:attrName>ppt_w</p:attrName>
                                        </p:attrNameLst>
                                      </p:cBhvr>
                                      <p:tavLst>
                                        <p:tav tm="0">
                                          <p:val>
                                            <p:fltVal val="0"/>
                                          </p:val>
                                        </p:tav>
                                        <p:tav tm="100000">
                                          <p:val>
                                            <p:strVal val="#ppt_w"/>
                                          </p:val>
                                        </p:tav>
                                      </p:tavLst>
                                    </p:anim>
                                    <p:anim calcmode="lin" valueType="num">
                                      <p:cBhvr>
                                        <p:cTn id="47" dur="500" fill="hold"/>
                                        <p:tgtEl>
                                          <p:spTgt spid="1230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15" presetClass="entr" presetSubtype="0" fill="hold" grpId="0" nodeType="afterEffect">
                                  <p:stCondLst>
                                    <p:cond delay="0"/>
                                  </p:stCondLst>
                                  <p:childTnLst>
                                    <p:set>
                                      <p:cBhvr>
                                        <p:cTn id="50" dur="1" fill="hold">
                                          <p:stCondLst>
                                            <p:cond delay="0"/>
                                          </p:stCondLst>
                                        </p:cTn>
                                        <p:tgtEl>
                                          <p:spTgt spid="12303"/>
                                        </p:tgtEl>
                                        <p:attrNameLst>
                                          <p:attrName>style.visibility</p:attrName>
                                        </p:attrNameLst>
                                      </p:cBhvr>
                                      <p:to>
                                        <p:strVal val="visible"/>
                                      </p:to>
                                    </p:set>
                                    <p:anim calcmode="lin" valueType="num">
                                      <p:cBhvr>
                                        <p:cTn id="51" dur="1000" fill="hold"/>
                                        <p:tgtEl>
                                          <p:spTgt spid="12303"/>
                                        </p:tgtEl>
                                        <p:attrNameLst>
                                          <p:attrName>ppt_w</p:attrName>
                                        </p:attrNameLst>
                                      </p:cBhvr>
                                      <p:tavLst>
                                        <p:tav tm="0">
                                          <p:val>
                                            <p:fltVal val="0"/>
                                          </p:val>
                                        </p:tav>
                                        <p:tav tm="100000">
                                          <p:val>
                                            <p:strVal val="#ppt_w"/>
                                          </p:val>
                                        </p:tav>
                                      </p:tavLst>
                                    </p:anim>
                                    <p:anim calcmode="lin" valueType="num">
                                      <p:cBhvr>
                                        <p:cTn id="52" dur="1000" fill="hold"/>
                                        <p:tgtEl>
                                          <p:spTgt spid="12303"/>
                                        </p:tgtEl>
                                        <p:attrNameLst>
                                          <p:attrName>ppt_h</p:attrName>
                                        </p:attrNameLst>
                                      </p:cBhvr>
                                      <p:tavLst>
                                        <p:tav tm="0">
                                          <p:val>
                                            <p:fltVal val="0"/>
                                          </p:val>
                                        </p:tav>
                                        <p:tav tm="100000">
                                          <p:val>
                                            <p:strVal val="#ppt_h"/>
                                          </p:val>
                                        </p:tav>
                                      </p:tavLst>
                                    </p:anim>
                                    <p:anim calcmode="lin" valueType="num">
                                      <p:cBhvr>
                                        <p:cTn id="53" dur="1000" fill="hold"/>
                                        <p:tgtEl>
                                          <p:spTgt spid="1230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3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p:bldP spid="12294" grpId="0"/>
      <p:bldP spid="12298" grpId="0"/>
      <p:bldP spid="12303" grpId="0"/>
      <p:bldP spid="12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Transformation Over World</a:t>
            </a:r>
          </a:p>
        </p:txBody>
      </p:sp>
      <p:grpSp>
        <p:nvGrpSpPr>
          <p:cNvPr id="3" name="Group 2">
            <a:extLst>
              <a:ext uri="{FF2B5EF4-FFF2-40B4-BE49-F238E27FC236}">
                <a16:creationId xmlns:a16="http://schemas.microsoft.com/office/drawing/2014/main" id="{1517EDD2-3C2C-4A5B-B991-61FDD1FF8A9C}"/>
              </a:ext>
            </a:extLst>
          </p:cNvPr>
          <p:cNvGrpSpPr/>
          <p:nvPr/>
        </p:nvGrpSpPr>
        <p:grpSpPr>
          <a:xfrm>
            <a:off x="609600" y="1371600"/>
            <a:ext cx="8077200" cy="4572000"/>
            <a:chOff x="685800" y="1371600"/>
            <a:chExt cx="8001000" cy="3945773"/>
          </a:xfrm>
        </p:grpSpPr>
        <p:graphicFrame>
          <p:nvGraphicFramePr>
            <p:cNvPr id="11" name="Object 6">
              <a:extLst>
                <a:ext uri="{FF2B5EF4-FFF2-40B4-BE49-F238E27FC236}">
                  <a16:creationId xmlns:a16="http://schemas.microsoft.com/office/drawing/2014/main" id="{438AB5A8-0F83-4502-928E-480EA88B830A}"/>
                </a:ext>
              </a:extLst>
            </p:cNvPr>
            <p:cNvGraphicFramePr>
              <a:graphicFrameLocks noGrp="1" noChangeAspect="1"/>
            </p:cNvGraphicFramePr>
            <p:nvPr>
              <p:ph sz="half" idx="4294967295"/>
              <p:extLst>
                <p:ext uri="{D42A27DB-BD31-4B8C-83A1-F6EECF244321}">
                  <p14:modId xmlns:p14="http://schemas.microsoft.com/office/powerpoint/2010/main" val="3444483867"/>
                </p:ext>
              </p:extLst>
            </p:nvPr>
          </p:nvGraphicFramePr>
          <p:xfrm>
            <a:off x="685800" y="1371600"/>
            <a:ext cx="8001000" cy="3945773"/>
          </p:xfrm>
          <a:graphic>
            <a:graphicData uri="http://schemas.openxmlformats.org/presentationml/2006/ole">
              <mc:AlternateContent xmlns:mc="http://schemas.openxmlformats.org/markup-compatibility/2006">
                <mc:Choice xmlns:v="urn:schemas-microsoft-com:vml" Requires="v">
                  <p:oleObj spid="_x0000_s3104" name="Drawing" r:id="rId4" imgW="1104840" imgH="857160" progId="Presentations.Drawing.11">
                    <p:embed/>
                  </p:oleObj>
                </mc:Choice>
                <mc:Fallback>
                  <p:oleObj name="Drawing" r:id="rId4" imgW="1104840" imgH="857160" progId="Presentations.Drawing.11">
                    <p:embed/>
                    <p:pic>
                      <p:nvPicPr>
                        <p:cNvPr id="11" name="Object 6">
                          <a:extLst>
                            <a:ext uri="{FF2B5EF4-FFF2-40B4-BE49-F238E27FC236}">
                              <a16:creationId xmlns:a16="http://schemas.microsoft.com/office/drawing/2014/main" id="{438AB5A8-0F83-4502-928E-480EA88B8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8001000" cy="3945773"/>
                        </a:xfrm>
                        <a:prstGeom prst="rect">
                          <a:avLst/>
                        </a:prstGeom>
                        <a:noFill/>
                        <a:ln>
                          <a:noFill/>
                        </a:ln>
                        <a:effectLst/>
                      </p:spPr>
                    </p:pic>
                  </p:oleObj>
                </mc:Fallback>
              </mc:AlternateContent>
            </a:graphicData>
          </a:graphic>
        </p:graphicFrame>
        <p:sp>
          <p:nvSpPr>
            <p:cNvPr id="12" name="Text Box 10">
              <a:extLst>
                <a:ext uri="{FF2B5EF4-FFF2-40B4-BE49-F238E27FC236}">
                  <a16:creationId xmlns:a16="http://schemas.microsoft.com/office/drawing/2014/main" id="{5FAA095A-BD74-42EB-BDC0-5275434FE790}"/>
                </a:ext>
              </a:extLst>
            </p:cNvPr>
            <p:cNvSpPr txBox="1">
              <a:spLocks noChangeArrowheads="1"/>
            </p:cNvSpPr>
            <p:nvPr/>
          </p:nvSpPr>
          <p:spPr bwMode="auto">
            <a:xfrm>
              <a:off x="1492045" y="1926474"/>
              <a:ext cx="6477000" cy="25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defRPr/>
              </a:pPr>
              <a:r>
                <a:rPr lang="en-US" sz="2400" b="1" dirty="0">
                  <a:solidFill>
                    <a:srgbClr val="002060"/>
                  </a:solidFill>
                  <a:latin typeface="Tahoma" pitchFamily="34" charset="0"/>
                  <a:cs typeface="Times New Roman" pitchFamily="18" charset="0"/>
                </a:rPr>
                <a:t>Rom. 12:1-2</a:t>
              </a:r>
              <a:endParaRPr lang="en-US" b="1" dirty="0">
                <a:solidFill>
                  <a:srgbClr val="002060"/>
                </a:solidFill>
                <a:latin typeface="Tahoma" pitchFamily="34" charset="0"/>
                <a:cs typeface="Times New Roman" pitchFamily="18" charset="0"/>
              </a:endParaRPr>
            </a:p>
            <a:p>
              <a:pPr marL="344488" indent="-344488"/>
              <a:r>
                <a:rPr lang="en-US" altLang="en-US" sz="2000" dirty="0">
                  <a:latin typeface="Tahoma" panose="020B0604030504040204" pitchFamily="34" charset="0"/>
                  <a:ea typeface="Tahoma" panose="020B0604030504040204" pitchFamily="34" charset="0"/>
                  <a:cs typeface="Tahoma" panose="020B0604030504040204" pitchFamily="34" charset="0"/>
                </a:rPr>
                <a:t>1.  Therefore I urge you, brethren, by the mercies of God, to present your bodies a living and holy sacrifice, acceptable to God, which is your spiritual service of worship.</a:t>
              </a:r>
            </a:p>
            <a:p>
              <a:pPr marL="344488" indent="-344488"/>
              <a:r>
                <a:rPr lang="en-US" altLang="en-US" sz="2000" dirty="0">
                  <a:latin typeface="Tahoma" panose="020B0604030504040204" pitchFamily="34" charset="0"/>
                  <a:ea typeface="Tahoma" panose="020B0604030504040204" pitchFamily="34" charset="0"/>
                  <a:cs typeface="Tahoma" panose="020B0604030504040204" pitchFamily="34" charset="0"/>
                </a:rPr>
                <a:t>2.  And do not be conformed to this world, but be transformed by the renewing of your mind, so that you may prove what the will of God is, that which is good and acceptable and perfect.</a:t>
              </a:r>
            </a:p>
          </p:txBody>
        </p:sp>
      </p:grpSp>
    </p:spTree>
    <p:extLst>
      <p:ext uri="{BB962C8B-B14F-4D97-AF65-F5344CB8AC3E}">
        <p14:creationId xmlns:p14="http://schemas.microsoft.com/office/powerpoint/2010/main" val="2184872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Transformation Over World</a:t>
            </a:r>
          </a:p>
        </p:txBody>
      </p:sp>
      <p:sp>
        <p:nvSpPr>
          <p:cNvPr id="8" name="Text Box 5">
            <a:extLst>
              <a:ext uri="{FF2B5EF4-FFF2-40B4-BE49-F238E27FC236}">
                <a16:creationId xmlns:a16="http://schemas.microsoft.com/office/drawing/2014/main" id="{9584EB65-180C-42A8-9E7D-C348C2755271}"/>
              </a:ext>
            </a:extLst>
          </p:cNvPr>
          <p:cNvSpPr txBox="1">
            <a:spLocks noChangeArrowheads="1"/>
          </p:cNvSpPr>
          <p:nvPr/>
        </p:nvSpPr>
        <p:spPr bwMode="auto">
          <a:xfrm>
            <a:off x="-14748" y="762000"/>
            <a:ext cx="91587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rgbClr val="0000FF"/>
                </a:solidFill>
                <a:latin typeface="Tahoma" pitchFamily="34" charset="0"/>
                <a:cs typeface="Times New Roman" pitchFamily="18" charset="0"/>
              </a:rPr>
              <a:t>LIVING SACRIFICE!</a:t>
            </a:r>
          </a:p>
          <a:p>
            <a:pPr lvl="1" eaLnBrk="1" hangingPunct="1">
              <a:buFont typeface="Wingdings" panose="05000000000000000000" pitchFamily="2" charset="2"/>
              <a:buChar char="ü"/>
            </a:pPr>
            <a:r>
              <a:rPr lang="en-US" sz="2400" b="1" dirty="0">
                <a:solidFill>
                  <a:srgbClr val="002060"/>
                </a:solidFill>
                <a:latin typeface="Tahoma" pitchFamily="34" charset="0"/>
                <a:cs typeface="Times New Roman" pitchFamily="18" charset="0"/>
              </a:rPr>
              <a:t>Jesus gave His all – expects our all (I Jn. 4:10, 19; Heb. 12:1-3)</a:t>
            </a:r>
          </a:p>
          <a:p>
            <a:pPr lvl="1" eaLnBrk="1" hangingPunct="1">
              <a:buFont typeface="Wingdings" panose="05000000000000000000" pitchFamily="2" charset="2"/>
              <a:buChar char="ü"/>
            </a:pPr>
            <a:r>
              <a:rPr lang="en-US" sz="2400" b="1" dirty="0">
                <a:solidFill>
                  <a:srgbClr val="002060"/>
                </a:solidFill>
                <a:latin typeface="Tahoma" pitchFamily="34" charset="0"/>
                <a:cs typeface="Times New Roman" pitchFamily="18" charset="0"/>
              </a:rPr>
              <a:t>Our bodies to be holy – I Pet. 1:15; 2:5, 9; I Jn. 5:4</a:t>
            </a:r>
          </a:p>
          <a:p>
            <a:pPr lvl="1" eaLnBrk="1" hangingPunct="1">
              <a:buFont typeface="Wingdings" panose="05000000000000000000" pitchFamily="2" charset="2"/>
              <a:buChar char="ü"/>
            </a:pPr>
            <a:r>
              <a:rPr lang="en-US" sz="2400" b="1" dirty="0">
                <a:solidFill>
                  <a:srgbClr val="002060"/>
                </a:solidFill>
                <a:latin typeface="Tahoma" pitchFamily="34" charset="0"/>
                <a:cs typeface="Times New Roman" pitchFamily="18" charset="0"/>
              </a:rPr>
              <a:t>Saints to be transformed! - </a:t>
            </a:r>
            <a:r>
              <a:rPr lang="nn-NO" sz="2400" b="1" dirty="0">
                <a:solidFill>
                  <a:srgbClr val="002060"/>
                </a:solidFill>
                <a:latin typeface="Tahoma" pitchFamily="34" charset="0"/>
                <a:cs typeface="Times New Roman" pitchFamily="18" charset="0"/>
              </a:rPr>
              <a:t>II Pet. 1:4; I Jn. 4:4;         I Cor. 6:18-20; Rom. 6:3-4</a:t>
            </a:r>
            <a:endParaRPr lang="en-US" sz="2400" b="1" dirty="0">
              <a:solidFill>
                <a:srgbClr val="002060"/>
              </a:solidFill>
              <a:latin typeface="Tahoma" pitchFamily="34" charset="0"/>
              <a:cs typeface="Times New Roman" pitchFamily="18" charset="0"/>
            </a:endParaRPr>
          </a:p>
        </p:txBody>
      </p:sp>
      <p:sp>
        <p:nvSpPr>
          <p:cNvPr id="9" name="Text Box 8">
            <a:extLst>
              <a:ext uri="{FF2B5EF4-FFF2-40B4-BE49-F238E27FC236}">
                <a16:creationId xmlns:a16="http://schemas.microsoft.com/office/drawing/2014/main" id="{A5DFD79F-9BCD-4371-8B81-2C54728685D5}"/>
              </a:ext>
            </a:extLst>
          </p:cNvPr>
          <p:cNvSpPr txBox="1">
            <a:spLocks noChangeArrowheads="1"/>
          </p:cNvSpPr>
          <p:nvPr/>
        </p:nvSpPr>
        <p:spPr bwMode="auto">
          <a:xfrm>
            <a:off x="56691" y="3429000"/>
            <a:ext cx="9042907" cy="200054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Titus 2:11-13</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11.  For the grace of God has appeared, bringing salvation to all men,</a:t>
            </a:r>
          </a:p>
          <a:p>
            <a:pPr>
              <a:defRPr/>
            </a:pPr>
            <a:r>
              <a:rPr lang="en-US" sz="2000" dirty="0">
                <a:solidFill>
                  <a:srgbClr val="006600"/>
                </a:solidFill>
                <a:latin typeface="Tahoma" pitchFamily="34" charset="0"/>
                <a:cs typeface="Times New Roman" pitchFamily="18" charset="0"/>
              </a:rPr>
              <a:t>12.  instructing us to deny ungodliness and worldly desires and to live sensibly, righteously and godly in the present age,</a:t>
            </a:r>
          </a:p>
          <a:p>
            <a:pPr>
              <a:defRPr/>
            </a:pPr>
            <a:r>
              <a:rPr lang="en-US" sz="2000" dirty="0">
                <a:solidFill>
                  <a:srgbClr val="006600"/>
                </a:solidFill>
                <a:latin typeface="Tahoma" pitchFamily="34" charset="0"/>
                <a:cs typeface="Times New Roman" pitchFamily="18" charset="0"/>
              </a:rPr>
              <a:t>13.  looking for the blessed hope and the appearing of the glory of our great God and Savior, Christ Jesus,</a:t>
            </a:r>
          </a:p>
        </p:txBody>
      </p:sp>
    </p:spTree>
    <p:extLst>
      <p:ext uri="{BB962C8B-B14F-4D97-AF65-F5344CB8AC3E}">
        <p14:creationId xmlns:p14="http://schemas.microsoft.com/office/powerpoint/2010/main" val="6303701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Transformation Over World</a:t>
            </a:r>
          </a:p>
        </p:txBody>
      </p:sp>
      <p:sp>
        <p:nvSpPr>
          <p:cNvPr id="10" name="Text Box 7">
            <a:extLst>
              <a:ext uri="{FF2B5EF4-FFF2-40B4-BE49-F238E27FC236}">
                <a16:creationId xmlns:a16="http://schemas.microsoft.com/office/drawing/2014/main" id="{810A8380-F2F7-43FC-9147-F82906BA5F68}"/>
              </a:ext>
            </a:extLst>
          </p:cNvPr>
          <p:cNvSpPr txBox="1">
            <a:spLocks noChangeArrowheads="1"/>
          </p:cNvSpPr>
          <p:nvPr/>
        </p:nvSpPr>
        <p:spPr bwMode="auto">
          <a:xfrm>
            <a:off x="-2458" y="990600"/>
            <a:ext cx="9146458" cy="1200329"/>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Saints are a people transformed from our old dead life of</a:t>
            </a:r>
          </a:p>
          <a:p>
            <a:pPr algn="ctr" eaLnBrk="1" hangingPunct="1"/>
            <a:r>
              <a:rPr lang="en-US" sz="2400" b="1" dirty="0">
                <a:solidFill>
                  <a:srgbClr val="FFCCCC"/>
                </a:solidFill>
                <a:latin typeface="Tahoma" pitchFamily="34" charset="0"/>
                <a:cs typeface="Times New Roman" pitchFamily="18" charset="0"/>
              </a:rPr>
              <a:t>sin in the world </a:t>
            </a:r>
            <a:r>
              <a:rPr lang="en-US" sz="2400" b="1" i="1" dirty="0">
                <a:solidFill>
                  <a:srgbClr val="FFCCCC"/>
                </a:solidFill>
                <a:latin typeface="Tahoma" pitchFamily="34" charset="0"/>
                <a:cs typeface="Times New Roman" pitchFamily="18" charset="0"/>
              </a:rPr>
              <a:t>(Eph. 2:1-2) </a:t>
            </a:r>
            <a:r>
              <a:rPr lang="en-US" sz="2400" b="1" dirty="0">
                <a:solidFill>
                  <a:srgbClr val="FFCCCC"/>
                </a:solidFill>
                <a:latin typeface="Tahoma" pitchFamily="34" charset="0"/>
                <a:cs typeface="Times New Roman" pitchFamily="18" charset="0"/>
              </a:rPr>
              <a:t>to a new life of service to</a:t>
            </a:r>
          </a:p>
          <a:p>
            <a:pPr algn="ctr" eaLnBrk="1" hangingPunct="1"/>
            <a:r>
              <a:rPr lang="en-US" sz="2400" b="1" dirty="0">
                <a:solidFill>
                  <a:srgbClr val="FFCCCC"/>
                </a:solidFill>
                <a:latin typeface="Tahoma" pitchFamily="34" charset="0"/>
                <a:cs typeface="Times New Roman" pitchFamily="18" charset="0"/>
              </a:rPr>
              <a:t>God and to one another! </a:t>
            </a:r>
            <a:r>
              <a:rPr lang="en-US" sz="2400" b="1" i="1" dirty="0">
                <a:solidFill>
                  <a:srgbClr val="FFCCCC"/>
                </a:solidFill>
                <a:latin typeface="Tahoma" pitchFamily="34" charset="0"/>
                <a:cs typeface="Times New Roman" pitchFamily="18" charset="0"/>
              </a:rPr>
              <a:t>(I Pet. 4:1-5)</a:t>
            </a:r>
          </a:p>
        </p:txBody>
      </p:sp>
      <p:pic>
        <p:nvPicPr>
          <p:cNvPr id="4" name="Picture 3">
            <a:extLst>
              <a:ext uri="{FF2B5EF4-FFF2-40B4-BE49-F238E27FC236}">
                <a16:creationId xmlns:a16="http://schemas.microsoft.com/office/drawing/2014/main" id="{FB7C96B3-E051-4F26-B5C5-6E703EF15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801" y="2281138"/>
            <a:ext cx="3940688" cy="4581049"/>
          </a:xfrm>
          <a:prstGeom prst="rect">
            <a:avLst/>
          </a:prstGeom>
        </p:spPr>
      </p:pic>
    </p:spTree>
    <p:extLst>
      <p:ext uri="{BB962C8B-B14F-4D97-AF65-F5344CB8AC3E}">
        <p14:creationId xmlns:p14="http://schemas.microsoft.com/office/powerpoint/2010/main" val="15206209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0" name="Object 12">
            <a:extLst>
              <a:ext uri="{FF2B5EF4-FFF2-40B4-BE49-F238E27FC236}">
                <a16:creationId xmlns:a16="http://schemas.microsoft.com/office/drawing/2014/main" id="{B76FEB79-6A9F-422F-867B-CEFBD6BA89A8}"/>
              </a:ext>
            </a:extLst>
          </p:cNvPr>
          <p:cNvGraphicFramePr>
            <a:graphicFrameLocks noGrp="1" noChangeAspect="1"/>
          </p:cNvGraphicFramePr>
          <p:nvPr>
            <p:ph/>
          </p:nvPr>
        </p:nvGraphicFramePr>
        <p:xfrm>
          <a:off x="3252788" y="4419600"/>
          <a:ext cx="2309812" cy="2247900"/>
        </p:xfrm>
        <a:graphic>
          <a:graphicData uri="http://schemas.openxmlformats.org/presentationml/2006/ole">
            <mc:AlternateContent xmlns:mc="http://schemas.openxmlformats.org/markup-compatibility/2006">
              <mc:Choice xmlns:v="urn:schemas-microsoft-com:vml" Requires="v">
                <p:oleObj spid="_x0000_s4123" name="Drawing" r:id="rId3" imgW="2638440" imgH="2247840" progId="Presentations.Drawing.11">
                  <p:embed/>
                </p:oleObj>
              </mc:Choice>
              <mc:Fallback>
                <p:oleObj name="Drawing" r:id="rId3" imgW="2638440" imgH="2247840" progId="Presentations.Drawing.11">
                  <p:embed/>
                  <p:pic>
                    <p:nvPicPr>
                      <p:cNvPr id="12300" name="Object 12">
                        <a:extLst>
                          <a:ext uri="{FF2B5EF4-FFF2-40B4-BE49-F238E27FC236}">
                            <a16:creationId xmlns:a16="http://schemas.microsoft.com/office/drawing/2014/main" id="{B76FEB79-6A9F-422F-867B-CEFBD6BA8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788" y="4419600"/>
                        <a:ext cx="2309812"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AutoShape 4">
            <a:extLst>
              <a:ext uri="{FF2B5EF4-FFF2-40B4-BE49-F238E27FC236}">
                <a16:creationId xmlns:a16="http://schemas.microsoft.com/office/drawing/2014/main" id="{2385584C-4765-40C4-8474-4D91F99703FF}"/>
              </a:ext>
            </a:extLst>
          </p:cNvPr>
          <p:cNvSpPr>
            <a:spLocks noChangeArrowheads="1"/>
          </p:cNvSpPr>
          <p:nvPr/>
        </p:nvSpPr>
        <p:spPr bwMode="auto">
          <a:xfrm rot="10800000">
            <a:off x="216694" y="2209799"/>
            <a:ext cx="3429000" cy="4573725"/>
          </a:xfrm>
          <a:prstGeom prst="wedgeRectCallout">
            <a:avLst>
              <a:gd name="adj1" fmla="val -67255"/>
              <a:gd name="adj2" fmla="val 86097"/>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en-US" altLang="en-US"/>
          </a:p>
        </p:txBody>
      </p:sp>
      <p:sp>
        <p:nvSpPr>
          <p:cNvPr id="12293" name="Rectangle 5">
            <a:extLst>
              <a:ext uri="{FF2B5EF4-FFF2-40B4-BE49-F238E27FC236}">
                <a16:creationId xmlns:a16="http://schemas.microsoft.com/office/drawing/2014/main" id="{6B84FBB5-14FE-46F2-A762-0709FDD9826A}"/>
              </a:ext>
            </a:extLst>
          </p:cNvPr>
          <p:cNvSpPr>
            <a:spLocks noChangeArrowheads="1"/>
          </p:cNvSpPr>
          <p:nvPr/>
        </p:nvSpPr>
        <p:spPr bwMode="auto">
          <a:xfrm>
            <a:off x="3771900" y="818941"/>
            <a:ext cx="53721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chemeClr val="tx2"/>
                  </a:outerShdw>
                </a:effectLst>
              </a14:hiddenEffects>
            </a:ext>
          </a:extLst>
        </p:spPr>
        <p:txBody>
          <a:bodyPr anchor="b"/>
          <a:lstStyle>
            <a:lvl1pPr algn="ctr">
              <a:lnSpc>
                <a:spcPct val="95000"/>
              </a:lnSpc>
              <a:defRPr sz="5400">
                <a:solidFill>
                  <a:srgbClr val="FEF800"/>
                </a:solidFill>
                <a:latin typeface="Arial" panose="020B0604020202020204" pitchFamily="34" charset="0"/>
              </a:defRPr>
            </a:lvl1pPr>
            <a:lvl2pPr algn="ctr">
              <a:lnSpc>
                <a:spcPct val="95000"/>
              </a:lnSpc>
              <a:defRPr sz="5400">
                <a:solidFill>
                  <a:srgbClr val="FEF800"/>
                </a:solidFill>
                <a:latin typeface="Arial" panose="020B0604020202020204" pitchFamily="34" charset="0"/>
              </a:defRPr>
            </a:lvl2pPr>
            <a:lvl3pPr algn="ctr">
              <a:lnSpc>
                <a:spcPct val="95000"/>
              </a:lnSpc>
              <a:defRPr sz="5400">
                <a:solidFill>
                  <a:srgbClr val="FEF800"/>
                </a:solidFill>
                <a:latin typeface="Arial" panose="020B0604020202020204" pitchFamily="34" charset="0"/>
              </a:defRPr>
            </a:lvl3pPr>
            <a:lvl4pPr algn="ctr">
              <a:lnSpc>
                <a:spcPct val="95000"/>
              </a:lnSpc>
              <a:defRPr sz="5400">
                <a:solidFill>
                  <a:srgbClr val="FEF800"/>
                </a:solidFill>
                <a:latin typeface="Arial" panose="020B0604020202020204" pitchFamily="34" charset="0"/>
              </a:defRPr>
            </a:lvl4pPr>
            <a:lvl5pPr algn="ctr">
              <a:lnSpc>
                <a:spcPct val="95000"/>
              </a:lnSpc>
              <a:defRPr sz="5400">
                <a:solidFill>
                  <a:srgbClr val="FEF800"/>
                </a:solidFill>
                <a:latin typeface="Arial" panose="020B0604020202020204" pitchFamily="34" charset="0"/>
              </a:defRPr>
            </a:lvl5pPr>
            <a:lvl6pPr marL="457200" algn="ctr" fontAlgn="base">
              <a:lnSpc>
                <a:spcPct val="95000"/>
              </a:lnSpc>
              <a:spcBef>
                <a:spcPct val="0"/>
              </a:spcBef>
              <a:spcAft>
                <a:spcPct val="0"/>
              </a:spcAft>
              <a:defRPr sz="5400">
                <a:solidFill>
                  <a:srgbClr val="FEF800"/>
                </a:solidFill>
                <a:latin typeface="Arial" panose="020B0604020202020204" pitchFamily="34" charset="0"/>
              </a:defRPr>
            </a:lvl6pPr>
            <a:lvl7pPr marL="914400" algn="ctr" fontAlgn="base">
              <a:lnSpc>
                <a:spcPct val="95000"/>
              </a:lnSpc>
              <a:spcBef>
                <a:spcPct val="0"/>
              </a:spcBef>
              <a:spcAft>
                <a:spcPct val="0"/>
              </a:spcAft>
              <a:defRPr sz="5400">
                <a:solidFill>
                  <a:srgbClr val="FEF800"/>
                </a:solidFill>
                <a:latin typeface="Arial" panose="020B0604020202020204" pitchFamily="34" charset="0"/>
              </a:defRPr>
            </a:lvl7pPr>
            <a:lvl8pPr marL="1371600" algn="ctr" fontAlgn="base">
              <a:lnSpc>
                <a:spcPct val="95000"/>
              </a:lnSpc>
              <a:spcBef>
                <a:spcPct val="0"/>
              </a:spcBef>
              <a:spcAft>
                <a:spcPct val="0"/>
              </a:spcAft>
              <a:defRPr sz="5400">
                <a:solidFill>
                  <a:srgbClr val="FEF800"/>
                </a:solidFill>
                <a:latin typeface="Arial" panose="020B0604020202020204" pitchFamily="34" charset="0"/>
              </a:defRPr>
            </a:lvl8pPr>
            <a:lvl9pPr marL="1828800" algn="ctr" fontAlgn="base">
              <a:lnSpc>
                <a:spcPct val="95000"/>
              </a:lnSpc>
              <a:spcBef>
                <a:spcPct val="0"/>
              </a:spcBef>
              <a:spcAft>
                <a:spcPct val="0"/>
              </a:spcAft>
              <a:defRPr sz="5400">
                <a:solidFill>
                  <a:srgbClr val="FEF800"/>
                </a:solidFill>
                <a:latin typeface="Arial" panose="020B0604020202020204" pitchFamily="34" charset="0"/>
              </a:defRPr>
            </a:lvl9pPr>
          </a:lstStyle>
          <a:p>
            <a:r>
              <a:rPr lang="en-US" altLang="en-US" sz="4800" b="1" dirty="0">
                <a:solidFill>
                  <a:srgbClr val="0000FF"/>
                </a:solidFill>
                <a:effectLst>
                  <a:outerShdw blurRad="38100" dist="38100" dir="2700000" algn="tl">
                    <a:srgbClr val="C0C0C0"/>
                  </a:outerShdw>
                </a:effectLst>
                <a:latin typeface="Souvenir Lt BT" pitchFamily="18" charset="0"/>
              </a:rPr>
              <a:t>Fleshly Desires</a:t>
            </a:r>
          </a:p>
        </p:txBody>
      </p:sp>
      <p:sp>
        <p:nvSpPr>
          <p:cNvPr id="12294" name="Text Box 6">
            <a:extLst>
              <a:ext uri="{FF2B5EF4-FFF2-40B4-BE49-F238E27FC236}">
                <a16:creationId xmlns:a16="http://schemas.microsoft.com/office/drawing/2014/main" id="{71913DD1-1C94-4E33-A859-0FD15BBBF393}"/>
              </a:ext>
            </a:extLst>
          </p:cNvPr>
          <p:cNvSpPr txBox="1">
            <a:spLocks noChangeArrowheads="1"/>
          </p:cNvSpPr>
          <p:nvPr/>
        </p:nvSpPr>
        <p:spPr bwMode="auto">
          <a:xfrm>
            <a:off x="216693" y="2244791"/>
            <a:ext cx="3429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“AND YOU SHALL LOVE THE LORD YOUR GOD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HEART</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SOUL</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MIND</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AND WITH ALL YOUR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STRENGTH</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a:t>
            </a:r>
          </a:p>
          <a:p>
            <a:pPr algn="ct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The second is this, 'YOU SHALL </a:t>
            </a:r>
            <a:r>
              <a:rPr lang="en-US" altLang="en-US" sz="2000" b="1" i="1" dirty="0">
                <a:solidFill>
                  <a:srgbClr val="66FFFF"/>
                </a:solidFill>
                <a:latin typeface="Tahoma" panose="020B0604030504040204" pitchFamily="34" charset="0"/>
                <a:ea typeface="Tahoma" panose="020B0604030504040204" pitchFamily="34" charset="0"/>
                <a:cs typeface="Tahoma" panose="020B0604030504040204" pitchFamily="34" charset="0"/>
              </a:rPr>
              <a:t>LOVE YOUR NEIGHBOR AS YOURSELF</a:t>
            </a:r>
            <a:r>
              <a:rPr lang="en-US" altLang="en-US" sz="2000" b="1" i="1" dirty="0">
                <a:solidFill>
                  <a:srgbClr val="FFFF00"/>
                </a:solidFill>
                <a:latin typeface="Tahoma" panose="020B0604030504040204" pitchFamily="34" charset="0"/>
                <a:ea typeface="Tahoma" panose="020B0604030504040204" pitchFamily="34" charset="0"/>
                <a:cs typeface="Tahoma" panose="020B0604030504040204" pitchFamily="34" charset="0"/>
              </a:rPr>
              <a:t>.' There is no other commandment greater than these."</a:t>
            </a:r>
          </a:p>
          <a:p>
            <a:pPr algn="ctr"/>
            <a:r>
              <a:rPr lang="en-US" altLang="en-US" sz="2000" b="1" dirty="0">
                <a:solidFill>
                  <a:srgbClr val="FFFF99"/>
                </a:solidFill>
                <a:latin typeface="Tahoma" panose="020B0604030504040204" pitchFamily="34" charset="0"/>
                <a:ea typeface="Tahoma" panose="020B0604030504040204" pitchFamily="34" charset="0"/>
                <a:cs typeface="Tahoma" panose="020B0604030504040204" pitchFamily="34" charset="0"/>
              </a:rPr>
              <a:t>Mark 12:30-31</a:t>
            </a:r>
          </a:p>
        </p:txBody>
      </p:sp>
      <p:sp>
        <p:nvSpPr>
          <p:cNvPr id="12296" name="WordArt 8">
            <a:extLst>
              <a:ext uri="{FF2B5EF4-FFF2-40B4-BE49-F238E27FC236}">
                <a16:creationId xmlns:a16="http://schemas.microsoft.com/office/drawing/2014/main" id="{FADD1C6A-C0A8-45F3-8513-35CA9F1C6972}"/>
              </a:ext>
            </a:extLst>
          </p:cNvPr>
          <p:cNvSpPr>
            <a:spLocks noChangeArrowheads="1" noChangeShapeType="1" noTextEdit="1"/>
          </p:cNvSpPr>
          <p:nvPr/>
        </p:nvSpPr>
        <p:spPr bwMode="auto">
          <a:xfrm rot="19224153">
            <a:off x="2450345" y="1608546"/>
            <a:ext cx="1295400" cy="152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FF00"/>
                </a:solidFill>
                <a:effectLst>
                  <a:outerShdw dist="45791" dir="2021404" algn="ctr" rotWithShape="0">
                    <a:schemeClr val="tx1"/>
                  </a:outerShdw>
                </a:effectLst>
                <a:latin typeface="Souvenir Lt BT"/>
              </a:rPr>
              <a:t>OVER</a:t>
            </a:r>
          </a:p>
        </p:txBody>
      </p:sp>
      <p:sp>
        <p:nvSpPr>
          <p:cNvPr id="12297" name="WordArt 9">
            <a:extLst>
              <a:ext uri="{FF2B5EF4-FFF2-40B4-BE49-F238E27FC236}">
                <a16:creationId xmlns:a16="http://schemas.microsoft.com/office/drawing/2014/main" id="{8C0C8E8A-1287-4535-B3E7-568A72970668}"/>
              </a:ext>
            </a:extLst>
          </p:cNvPr>
          <p:cNvSpPr>
            <a:spLocks noChangeArrowheads="1" noChangeShapeType="1" noTextEdit="1"/>
          </p:cNvSpPr>
          <p:nvPr/>
        </p:nvSpPr>
        <p:spPr bwMode="auto">
          <a:xfrm rot="19403139">
            <a:off x="1667023" y="946146"/>
            <a:ext cx="21336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CC3300"/>
                </a:solidFill>
                <a:effectLst>
                  <a:outerShdw dist="17961" dir="2700000" algn="ctr" rotWithShape="0">
                    <a:srgbClr val="0033CC"/>
                  </a:outerShdw>
                </a:effectLst>
                <a:latin typeface="Souvenir Lt BT"/>
              </a:rPr>
              <a:t>Transformation</a:t>
            </a:r>
          </a:p>
        </p:txBody>
      </p:sp>
      <p:sp>
        <p:nvSpPr>
          <p:cNvPr id="12298" name="Text Box 10">
            <a:extLst>
              <a:ext uri="{FF2B5EF4-FFF2-40B4-BE49-F238E27FC236}">
                <a16:creationId xmlns:a16="http://schemas.microsoft.com/office/drawing/2014/main" id="{0B63714D-2E2B-4D21-A68B-F4F3FBB7CD7A}"/>
              </a:ext>
            </a:extLst>
          </p:cNvPr>
          <p:cNvSpPr txBox="1">
            <a:spLocks noChangeArrowheads="1"/>
          </p:cNvSpPr>
          <p:nvPr/>
        </p:nvSpPr>
        <p:spPr bwMode="auto">
          <a:xfrm>
            <a:off x="3771900" y="1541557"/>
            <a:ext cx="53721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Gal. 5:19-21 (I Cor. 6:9-10)</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…immorality, impurity, sensuality, idolatry, sorcery, enmities, strife, jealousy, outbursts of anger, disputes, dissensions, factions, envying, drunkenness, carousing, and things like these…those who practice such things will not inherit the kingdom of God!</a:t>
            </a:r>
          </a:p>
        </p:txBody>
      </p:sp>
      <p:sp>
        <p:nvSpPr>
          <p:cNvPr id="12303" name="Text Box 15">
            <a:extLst>
              <a:ext uri="{FF2B5EF4-FFF2-40B4-BE49-F238E27FC236}">
                <a16:creationId xmlns:a16="http://schemas.microsoft.com/office/drawing/2014/main" id="{13CD6D51-7D06-40EB-903C-0192FB1A4981}"/>
              </a:ext>
            </a:extLst>
          </p:cNvPr>
          <p:cNvSpPr txBox="1">
            <a:spLocks noChangeArrowheads="1"/>
          </p:cNvSpPr>
          <p:nvPr/>
        </p:nvSpPr>
        <p:spPr bwMode="auto">
          <a:xfrm>
            <a:off x="5396384" y="4112955"/>
            <a:ext cx="37476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i="1" dirty="0">
                <a:latin typeface="Tahoma" panose="020B0604030504040204" pitchFamily="34" charset="0"/>
                <a:ea typeface="Tahoma" panose="020B0604030504040204" pitchFamily="34" charset="0"/>
                <a:cs typeface="Tahoma" panose="020B0604030504040204" pitchFamily="34" charset="0"/>
              </a:rPr>
              <a:t>Gal. 5:22-23</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…love, joy, peace, patience, kindness, goodness, faithfulness, gentleness, self-control; against such things there is no law!</a:t>
            </a:r>
          </a:p>
          <a:p>
            <a:pPr algn="ctr"/>
            <a:r>
              <a:rPr lang="en-US" altLang="en-US" sz="2000" i="1" dirty="0">
                <a:latin typeface="Tahoma" panose="020B0604030504040204" pitchFamily="34" charset="0"/>
                <a:ea typeface="Tahoma" panose="020B0604030504040204" pitchFamily="34" charset="0"/>
                <a:cs typeface="Tahoma" panose="020B0604030504040204" pitchFamily="34" charset="0"/>
              </a:rPr>
              <a:t>(Eph. 5:3; Col. 3:5; Jn. 15:10;   I Jn. 4:16)</a:t>
            </a:r>
          </a:p>
        </p:txBody>
      </p:sp>
      <p:sp>
        <p:nvSpPr>
          <p:cNvPr id="12304" name="Text Box 16">
            <a:extLst>
              <a:ext uri="{FF2B5EF4-FFF2-40B4-BE49-F238E27FC236}">
                <a16:creationId xmlns:a16="http://schemas.microsoft.com/office/drawing/2014/main" id="{6C76CF1D-8BC9-463A-8D01-2BA8FD43A27A}"/>
              </a:ext>
            </a:extLst>
          </p:cNvPr>
          <p:cNvSpPr txBox="1">
            <a:spLocks noChangeArrowheads="1"/>
          </p:cNvSpPr>
          <p:nvPr/>
        </p:nvSpPr>
        <p:spPr bwMode="auto">
          <a:xfrm>
            <a:off x="3505200" y="5029200"/>
            <a:ext cx="18288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b="1" dirty="0">
                <a:solidFill>
                  <a:schemeClr val="bg1"/>
                </a:solidFill>
                <a:latin typeface="Souvenir Lt BT" pitchFamily="18" charset="0"/>
              </a:rPr>
              <a:t>Fruit of the Spirit</a:t>
            </a:r>
          </a:p>
        </p:txBody>
      </p:sp>
      <p:sp>
        <p:nvSpPr>
          <p:cNvPr id="13" name="Rectangle 1026">
            <a:extLst>
              <a:ext uri="{FF2B5EF4-FFF2-40B4-BE49-F238E27FC236}">
                <a16:creationId xmlns:a16="http://schemas.microsoft.com/office/drawing/2014/main" id="{2DCAE664-A500-4EC7-B0A0-B8E07D59FDBA}"/>
              </a:ext>
            </a:extLst>
          </p:cNvPr>
          <p:cNvSpPr txBox="1">
            <a:spLocks noChangeArrowheads="1"/>
          </p:cNvSpPr>
          <p:nvPr/>
        </p:nvSpPr>
        <p:spPr bwMode="auto">
          <a:xfrm>
            <a:off x="-17206" y="-4282"/>
            <a:ext cx="9161206"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r" eaLnBrk="1" fontAlgn="auto" hangingPunct="1">
              <a:spcAft>
                <a:spcPts val="0"/>
              </a:spcAft>
              <a:buClr>
                <a:schemeClr val="accent6">
                  <a:lumMod val="75000"/>
                </a:schemeClr>
              </a:buClr>
              <a:buFont typeface="Georgia" pitchFamily="18" charset="0"/>
              <a:buNone/>
              <a:defRPr/>
            </a:pPr>
            <a:r>
              <a:rPr lang="en-US" sz="3200" b="1" u="sng" dirty="0">
                <a:solidFill>
                  <a:schemeClr val="tx1"/>
                </a:solidFill>
                <a:latin typeface="Arial" pitchFamily="34" charset="0"/>
                <a:cs typeface="Arial" pitchFamily="34" charset="0"/>
              </a:rPr>
              <a:t>Transformation Over Fleshly Desires</a:t>
            </a:r>
          </a:p>
        </p:txBody>
      </p:sp>
      <p:sp>
        <p:nvSpPr>
          <p:cNvPr id="2" name="Footer Placeholder 1">
            <a:extLst>
              <a:ext uri="{FF2B5EF4-FFF2-40B4-BE49-F238E27FC236}">
                <a16:creationId xmlns:a16="http://schemas.microsoft.com/office/drawing/2014/main" id="{31C33615-B7E3-4552-AC86-6738350BEC5D}"/>
              </a:ext>
            </a:extLst>
          </p:cNvPr>
          <p:cNvSpPr>
            <a:spLocks noGrp="1"/>
          </p:cNvSpPr>
          <p:nvPr>
            <p:ph type="ftr" sz="quarter" idx="11"/>
          </p:nvPr>
        </p:nvSpPr>
        <p:spPr/>
        <p:txBody>
          <a:bodyPr/>
          <a:lstStyle/>
          <a:p>
            <a:r>
              <a:rPr lang="en-US" altLang="en-US"/>
              <a:t>"Be Transformed!"</a:t>
            </a:r>
          </a:p>
        </p:txBody>
      </p:sp>
    </p:spTree>
    <p:extLst>
      <p:ext uri="{BB962C8B-B14F-4D97-AF65-F5344CB8AC3E}">
        <p14:creationId xmlns:p14="http://schemas.microsoft.com/office/powerpoint/2010/main" val="838069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dissolve">
                                      <p:cBhvr>
                                        <p:cTn id="10" dur="1000"/>
                                        <p:tgtEl>
                                          <p:spTgt spid="12294"/>
                                        </p:tgtEl>
                                      </p:cBhvr>
                                    </p:animEffect>
                                  </p:childTnLst>
                                </p:cTn>
                              </p:par>
                            </p:childTnLst>
                          </p:cTn>
                        </p:par>
                        <p:par>
                          <p:cTn id="11" fill="hold" nodeType="afterGroup">
                            <p:stCondLst>
                              <p:cond delay="1000"/>
                            </p:stCondLst>
                            <p:childTnLst>
                              <p:par>
                                <p:cTn id="12" presetID="51" presetClass="entr" presetSubtype="0" fill="hold" nodeType="after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fade">
                                      <p:cBhvr>
                                        <p:cTn id="14" dur="770" decel="100000"/>
                                        <p:tgtEl>
                                          <p:spTgt spid="12297"/>
                                        </p:tgtEl>
                                      </p:cBhvr>
                                    </p:animEffect>
                                    <p:animScale>
                                      <p:cBhvr>
                                        <p:cTn id="15" dur="770" decel="100000"/>
                                        <p:tgtEl>
                                          <p:spTgt spid="12297"/>
                                        </p:tgtEl>
                                      </p:cBhvr>
                                      <p:from x="10000" y="10000"/>
                                      <p:to x="200000" y="450000"/>
                                    </p:animScale>
                                    <p:animScale>
                                      <p:cBhvr>
                                        <p:cTn id="16" dur="1230" accel="100000" fill="hold">
                                          <p:stCondLst>
                                            <p:cond delay="770"/>
                                          </p:stCondLst>
                                        </p:cTn>
                                        <p:tgtEl>
                                          <p:spTgt spid="12297"/>
                                        </p:tgtEl>
                                      </p:cBhvr>
                                      <p:from x="200000" y="450000"/>
                                      <p:to x="100000" y="100000"/>
                                    </p:animScale>
                                    <p:set>
                                      <p:cBhvr>
                                        <p:cTn id="17" dur="770" fill="hold"/>
                                        <p:tgtEl>
                                          <p:spTgt spid="12297"/>
                                        </p:tgtEl>
                                        <p:attrNameLst>
                                          <p:attrName>ppt_x</p:attrName>
                                        </p:attrNameLst>
                                      </p:cBhvr>
                                      <p:to>
                                        <p:strVal val="(0.5)"/>
                                      </p:to>
                                    </p:set>
                                    <p:anim from="(0.5)" to="(#ppt_x)" calcmode="lin" valueType="num">
                                      <p:cBhvr>
                                        <p:cTn id="18" dur="1230" accel="100000" fill="hold">
                                          <p:stCondLst>
                                            <p:cond delay="770"/>
                                          </p:stCondLst>
                                        </p:cTn>
                                        <p:tgtEl>
                                          <p:spTgt spid="12297"/>
                                        </p:tgtEl>
                                        <p:attrNameLst>
                                          <p:attrName>ppt_x</p:attrName>
                                        </p:attrNameLst>
                                      </p:cBhvr>
                                    </p:anim>
                                    <p:set>
                                      <p:cBhvr>
                                        <p:cTn id="19" dur="770" fill="hold"/>
                                        <p:tgtEl>
                                          <p:spTgt spid="12297"/>
                                        </p:tgtEl>
                                        <p:attrNameLst>
                                          <p:attrName>ppt_y</p:attrName>
                                        </p:attrNameLst>
                                      </p:cBhvr>
                                      <p:to>
                                        <p:strVal val="(#ppt_y+0.4)"/>
                                      </p:to>
                                    </p:set>
                                    <p:anim from="(#ppt_y+0.4)" to="(#ppt_y)" calcmode="lin" valueType="num">
                                      <p:cBhvr>
                                        <p:cTn id="20" dur="1230" accel="100000" fill="hold">
                                          <p:stCondLst>
                                            <p:cond delay="770"/>
                                          </p:stCondLst>
                                        </p:cTn>
                                        <p:tgtEl>
                                          <p:spTgt spid="12297"/>
                                        </p:tgtEl>
                                        <p:attrNameLst>
                                          <p:attrName>ppt_y</p:attrName>
                                        </p:attrNameLst>
                                      </p:cBhvr>
                                    </p:anim>
                                  </p:childTnLst>
                                </p:cTn>
                              </p:par>
                            </p:childTnLst>
                          </p:cTn>
                        </p:par>
                        <p:par>
                          <p:cTn id="21" fill="hold" nodeType="afterGroup">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3500"/>
                            </p:stCondLst>
                            <p:childTnLst>
                              <p:par>
                                <p:cTn id="27" presetID="23" presetClass="entr" presetSubtype="16" fill="hold" grpId="0" nodeType="afterEffect">
                                  <p:stCondLst>
                                    <p:cond delay="0"/>
                                  </p:stCondLst>
                                  <p:childTnLst>
                                    <p:set>
                                      <p:cBhvr>
                                        <p:cTn id="28" dur="1" fill="hold">
                                          <p:stCondLst>
                                            <p:cond delay="0"/>
                                          </p:stCondLst>
                                        </p:cTn>
                                        <p:tgtEl>
                                          <p:spTgt spid="12293"/>
                                        </p:tgtEl>
                                        <p:attrNameLst>
                                          <p:attrName>style.visibility</p:attrName>
                                        </p:attrNameLst>
                                      </p:cBhvr>
                                      <p:to>
                                        <p:strVal val="visible"/>
                                      </p:to>
                                    </p:set>
                                    <p:anim calcmode="lin" valueType="num">
                                      <p:cBhvr>
                                        <p:cTn id="29" dur="500" fill="hold"/>
                                        <p:tgtEl>
                                          <p:spTgt spid="12293"/>
                                        </p:tgtEl>
                                        <p:attrNameLst>
                                          <p:attrName>ppt_w</p:attrName>
                                        </p:attrNameLst>
                                      </p:cBhvr>
                                      <p:tavLst>
                                        <p:tav tm="0">
                                          <p:val>
                                            <p:fltVal val="0"/>
                                          </p:val>
                                        </p:tav>
                                        <p:tav tm="100000">
                                          <p:val>
                                            <p:strVal val="#ppt_w"/>
                                          </p:val>
                                        </p:tav>
                                      </p:tavLst>
                                    </p:anim>
                                    <p:anim calcmode="lin" valueType="num">
                                      <p:cBhvr>
                                        <p:cTn id="30" dur="500" fill="hold"/>
                                        <p:tgtEl>
                                          <p:spTgt spid="12293"/>
                                        </p:tgtEl>
                                        <p:attrNameLst>
                                          <p:attrName>ppt_h</p:attrName>
                                        </p:attrNameLst>
                                      </p:cBhvr>
                                      <p:tavLst>
                                        <p:tav tm="0">
                                          <p:val>
                                            <p:fltVal val="0"/>
                                          </p:val>
                                        </p:tav>
                                        <p:tav tm="100000">
                                          <p:val>
                                            <p:strVal val="#ppt_h"/>
                                          </p:val>
                                        </p:tav>
                                      </p:tavLst>
                                    </p:anim>
                                  </p:childTnLst>
                                </p:cTn>
                              </p:par>
                            </p:childTnLst>
                          </p:cTn>
                        </p:par>
                        <p:par>
                          <p:cTn id="31" fill="hold" nodeType="afterGroup">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 calcmode="lin" valueType="num">
                                      <p:cBhvr>
                                        <p:cTn id="34" dur="1000" fill="hold"/>
                                        <p:tgtEl>
                                          <p:spTgt spid="12298"/>
                                        </p:tgtEl>
                                        <p:attrNameLst>
                                          <p:attrName>ppt_w</p:attrName>
                                        </p:attrNameLst>
                                      </p:cBhvr>
                                      <p:tavLst>
                                        <p:tav tm="0">
                                          <p:val>
                                            <p:fltVal val="0"/>
                                          </p:val>
                                        </p:tav>
                                        <p:tav tm="100000">
                                          <p:val>
                                            <p:strVal val="#ppt_w"/>
                                          </p:val>
                                        </p:tav>
                                      </p:tavLst>
                                    </p:anim>
                                    <p:anim calcmode="lin" valueType="num">
                                      <p:cBhvr>
                                        <p:cTn id="35" dur="1000" fill="hold"/>
                                        <p:tgtEl>
                                          <p:spTgt spid="12298"/>
                                        </p:tgtEl>
                                        <p:attrNameLst>
                                          <p:attrName>ppt_h</p:attrName>
                                        </p:attrNameLst>
                                      </p:cBhvr>
                                      <p:tavLst>
                                        <p:tav tm="0">
                                          <p:val>
                                            <p:fltVal val="0"/>
                                          </p:val>
                                        </p:tav>
                                        <p:tav tm="100000">
                                          <p:val>
                                            <p:strVal val="#ppt_h"/>
                                          </p:val>
                                        </p:tav>
                                      </p:tavLst>
                                    </p:anim>
                                    <p:anim calcmode="lin" valueType="num">
                                      <p:cBhvr>
                                        <p:cTn id="36" dur="1000" fill="hold"/>
                                        <p:tgtEl>
                                          <p:spTgt spid="1229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2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300"/>
                                        </p:tgtEl>
                                        <p:attrNameLst>
                                          <p:attrName>style.visibility</p:attrName>
                                        </p:attrNameLst>
                                      </p:cBhvr>
                                      <p:to>
                                        <p:strVal val="visible"/>
                                      </p:to>
                                    </p:set>
                                    <p:animEffect transition="in" filter="wipe(left)">
                                      <p:cBhvr>
                                        <p:cTn id="42" dur="500"/>
                                        <p:tgtEl>
                                          <p:spTgt spid="12300"/>
                                        </p:tgtEl>
                                      </p:cBhvr>
                                    </p:animEffect>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2304"/>
                                        </p:tgtEl>
                                        <p:attrNameLst>
                                          <p:attrName>style.visibility</p:attrName>
                                        </p:attrNameLst>
                                      </p:cBhvr>
                                      <p:to>
                                        <p:strVal val="visible"/>
                                      </p:to>
                                    </p:set>
                                    <p:anim calcmode="lin" valueType="num">
                                      <p:cBhvr>
                                        <p:cTn id="46" dur="500" fill="hold"/>
                                        <p:tgtEl>
                                          <p:spTgt spid="12304"/>
                                        </p:tgtEl>
                                        <p:attrNameLst>
                                          <p:attrName>ppt_w</p:attrName>
                                        </p:attrNameLst>
                                      </p:cBhvr>
                                      <p:tavLst>
                                        <p:tav tm="0">
                                          <p:val>
                                            <p:fltVal val="0"/>
                                          </p:val>
                                        </p:tav>
                                        <p:tav tm="100000">
                                          <p:val>
                                            <p:strVal val="#ppt_w"/>
                                          </p:val>
                                        </p:tav>
                                      </p:tavLst>
                                    </p:anim>
                                    <p:anim calcmode="lin" valueType="num">
                                      <p:cBhvr>
                                        <p:cTn id="47" dur="500" fill="hold"/>
                                        <p:tgtEl>
                                          <p:spTgt spid="12304"/>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15" presetClass="entr" presetSubtype="0" fill="hold" grpId="0" nodeType="afterEffect">
                                  <p:stCondLst>
                                    <p:cond delay="0"/>
                                  </p:stCondLst>
                                  <p:childTnLst>
                                    <p:set>
                                      <p:cBhvr>
                                        <p:cTn id="50" dur="1" fill="hold">
                                          <p:stCondLst>
                                            <p:cond delay="0"/>
                                          </p:stCondLst>
                                        </p:cTn>
                                        <p:tgtEl>
                                          <p:spTgt spid="12303"/>
                                        </p:tgtEl>
                                        <p:attrNameLst>
                                          <p:attrName>style.visibility</p:attrName>
                                        </p:attrNameLst>
                                      </p:cBhvr>
                                      <p:to>
                                        <p:strVal val="visible"/>
                                      </p:to>
                                    </p:set>
                                    <p:anim calcmode="lin" valueType="num">
                                      <p:cBhvr>
                                        <p:cTn id="51" dur="1000" fill="hold"/>
                                        <p:tgtEl>
                                          <p:spTgt spid="12303"/>
                                        </p:tgtEl>
                                        <p:attrNameLst>
                                          <p:attrName>ppt_w</p:attrName>
                                        </p:attrNameLst>
                                      </p:cBhvr>
                                      <p:tavLst>
                                        <p:tav tm="0">
                                          <p:val>
                                            <p:fltVal val="0"/>
                                          </p:val>
                                        </p:tav>
                                        <p:tav tm="100000">
                                          <p:val>
                                            <p:strVal val="#ppt_w"/>
                                          </p:val>
                                        </p:tav>
                                      </p:tavLst>
                                    </p:anim>
                                    <p:anim calcmode="lin" valueType="num">
                                      <p:cBhvr>
                                        <p:cTn id="52" dur="1000" fill="hold"/>
                                        <p:tgtEl>
                                          <p:spTgt spid="12303"/>
                                        </p:tgtEl>
                                        <p:attrNameLst>
                                          <p:attrName>ppt_h</p:attrName>
                                        </p:attrNameLst>
                                      </p:cBhvr>
                                      <p:tavLst>
                                        <p:tav tm="0">
                                          <p:val>
                                            <p:fltVal val="0"/>
                                          </p:val>
                                        </p:tav>
                                        <p:tav tm="100000">
                                          <p:val>
                                            <p:strVal val="#ppt_h"/>
                                          </p:val>
                                        </p:tav>
                                      </p:tavLst>
                                    </p:anim>
                                    <p:anim calcmode="lin" valueType="num">
                                      <p:cBhvr>
                                        <p:cTn id="53" dur="1000" fill="hold"/>
                                        <p:tgtEl>
                                          <p:spTgt spid="1230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23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p:bldP spid="12294" grpId="0"/>
      <p:bldP spid="12298" grpId="0"/>
      <p:bldP spid="12303" grpId="0"/>
      <p:bldP spid="123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"Be Transformed!"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3200" u="sng" dirty="0">
                <a:solidFill>
                  <a:schemeClr val="tx1"/>
                </a:solidFill>
                <a:effectLst/>
                <a:latin typeface="Arial" pitchFamily="34" charset="0"/>
                <a:cs typeface="Arial" pitchFamily="34" charset="0"/>
              </a:rPr>
              <a:t>Transformation Over Fleshly Desires</a:t>
            </a:r>
          </a:p>
        </p:txBody>
      </p:sp>
      <p:sp>
        <p:nvSpPr>
          <p:cNvPr id="10" name="Text Box 7">
            <a:extLst>
              <a:ext uri="{FF2B5EF4-FFF2-40B4-BE49-F238E27FC236}">
                <a16:creationId xmlns:a16="http://schemas.microsoft.com/office/drawing/2014/main" id="{810A8380-F2F7-43FC-9147-F82906BA5F68}"/>
              </a:ext>
            </a:extLst>
          </p:cNvPr>
          <p:cNvSpPr txBox="1">
            <a:spLocks noChangeArrowheads="1"/>
          </p:cNvSpPr>
          <p:nvPr/>
        </p:nvSpPr>
        <p:spPr bwMode="auto">
          <a:xfrm>
            <a:off x="-2458" y="990600"/>
            <a:ext cx="9146458" cy="1200329"/>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CCCC"/>
                </a:solidFill>
                <a:latin typeface="Tahoma" pitchFamily="34" charset="0"/>
                <a:cs typeface="Times New Roman" pitchFamily="18" charset="0"/>
              </a:rPr>
              <a:t>Saints who love God with their whole being will be</a:t>
            </a:r>
          </a:p>
          <a:p>
            <a:pPr algn="ctr" eaLnBrk="1" hangingPunct="1"/>
            <a:r>
              <a:rPr lang="en-US" sz="2400" b="1" dirty="0">
                <a:solidFill>
                  <a:srgbClr val="FFCCCC"/>
                </a:solidFill>
                <a:latin typeface="Tahoma" pitchFamily="34" charset="0"/>
                <a:cs typeface="Times New Roman" pitchFamily="18" charset="0"/>
              </a:rPr>
              <a:t>transformed over the bonds of fleshly desires and abide </a:t>
            </a:r>
          </a:p>
          <a:p>
            <a:pPr algn="ctr" eaLnBrk="1" hangingPunct="1"/>
            <a:r>
              <a:rPr lang="en-US" sz="2400" b="1" dirty="0">
                <a:solidFill>
                  <a:srgbClr val="FFCCCC"/>
                </a:solidFill>
                <a:latin typeface="Tahoma" pitchFamily="34" charset="0"/>
                <a:cs typeface="Times New Roman" pitchFamily="18" charset="0"/>
              </a:rPr>
              <a:t>in the love of Jesus!</a:t>
            </a:r>
          </a:p>
        </p:txBody>
      </p:sp>
      <p:pic>
        <p:nvPicPr>
          <p:cNvPr id="3" name="Picture 2">
            <a:extLst>
              <a:ext uri="{FF2B5EF4-FFF2-40B4-BE49-F238E27FC236}">
                <a16:creationId xmlns:a16="http://schemas.microsoft.com/office/drawing/2014/main" id="{EC1984C5-AB60-4E82-A9C8-49AB8FE3A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117" y="2362200"/>
            <a:ext cx="4831307" cy="4495800"/>
          </a:xfrm>
          <a:prstGeom prst="rect">
            <a:avLst/>
          </a:prstGeom>
        </p:spPr>
      </p:pic>
    </p:spTree>
    <p:extLst>
      <p:ext uri="{BB962C8B-B14F-4D97-AF65-F5344CB8AC3E}">
        <p14:creationId xmlns:p14="http://schemas.microsoft.com/office/powerpoint/2010/main" val="41115564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6193</TotalTime>
  <Words>1598</Words>
  <Application>Microsoft Office PowerPoint</Application>
  <PresentationFormat>On-screen Show (4:3)</PresentationFormat>
  <Paragraphs>167</Paragraphs>
  <Slides>15</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7" baseType="lpstr">
      <vt:lpstr>Arial</vt:lpstr>
      <vt:lpstr>Calisto MT</vt:lpstr>
      <vt:lpstr>Garamond</vt:lpstr>
      <vt:lpstr>Georgia</vt:lpstr>
      <vt:lpstr>Souvenir Lt BT</vt:lpstr>
      <vt:lpstr>Tahoma</vt:lpstr>
      <vt:lpstr>Times New Roman</vt:lpstr>
      <vt:lpstr>Trebuchet MS</vt:lpstr>
      <vt:lpstr>Wingdings</vt:lpstr>
      <vt:lpstr>Slipstream</vt:lpstr>
      <vt:lpstr>Couture</vt:lpstr>
      <vt:lpstr>Drawing</vt:lpstr>
      <vt:lpstr>“Be Transformed!”</vt:lpstr>
      <vt:lpstr>Intro</vt:lpstr>
      <vt:lpstr>Intro</vt:lpstr>
      <vt:lpstr>PowerPoint Presentation</vt:lpstr>
      <vt:lpstr>Transformation Over World</vt:lpstr>
      <vt:lpstr>Transformation Over World</vt:lpstr>
      <vt:lpstr>Transformation Over World</vt:lpstr>
      <vt:lpstr>PowerPoint Presentation</vt:lpstr>
      <vt:lpstr>Transformation Over Fleshly Desires</vt:lpstr>
      <vt:lpstr>PowerPoint Presentation</vt:lpstr>
      <vt:lpstr>Transformation Over Apathy and Unfaithfulness</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Transformed!"</dc:title>
  <dc:subject>02/04/2018</dc:subject>
  <dc:creator>DarkWolf</dc:creator>
  <dc:description>Based on a lesson by Richard Thetford</dc:description>
  <cp:lastModifiedBy>Nathan Morrison</cp:lastModifiedBy>
  <cp:revision>5</cp:revision>
  <dcterms:created xsi:type="dcterms:W3CDTF">2005-06-04T23:49:02Z</dcterms:created>
  <dcterms:modified xsi:type="dcterms:W3CDTF">2018-02-07T22:34:44Z</dcterms:modified>
</cp:coreProperties>
</file>